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35"/>
  </p:notesMasterIdLst>
  <p:handoutMasterIdLst>
    <p:handoutMasterId r:id="rId36"/>
  </p:handoutMasterIdLst>
  <p:sldIdLst>
    <p:sldId id="256" r:id="rId2"/>
    <p:sldId id="386" r:id="rId3"/>
    <p:sldId id="373" r:id="rId4"/>
    <p:sldId id="804" r:id="rId5"/>
    <p:sldId id="387" r:id="rId6"/>
    <p:sldId id="270" r:id="rId7"/>
    <p:sldId id="271" r:id="rId8"/>
    <p:sldId id="806" r:id="rId9"/>
    <p:sldId id="775" r:id="rId10"/>
    <p:sldId id="375" r:id="rId11"/>
    <p:sldId id="376" r:id="rId12"/>
    <p:sldId id="388" r:id="rId13"/>
    <p:sldId id="802" r:id="rId14"/>
    <p:sldId id="807" r:id="rId15"/>
    <p:sldId id="379" r:id="rId16"/>
    <p:sldId id="380" r:id="rId17"/>
    <p:sldId id="378" r:id="rId18"/>
    <p:sldId id="808" r:id="rId19"/>
    <p:sldId id="276" r:id="rId20"/>
    <p:sldId id="301" r:id="rId21"/>
    <p:sldId id="755" r:id="rId22"/>
    <p:sldId id="756" r:id="rId23"/>
    <p:sldId id="285" r:id="rId24"/>
    <p:sldId id="809" r:id="rId25"/>
    <p:sldId id="385" r:id="rId26"/>
    <p:sldId id="383" r:id="rId27"/>
    <p:sldId id="390" r:id="rId28"/>
    <p:sldId id="300" r:id="rId29"/>
    <p:sldId id="286" r:id="rId30"/>
    <p:sldId id="754" r:id="rId31"/>
    <p:sldId id="357" r:id="rId32"/>
    <p:sldId id="389" r:id="rId33"/>
    <p:sldId id="803" r:id="rId34"/>
  </p:sldIdLst>
  <p:sldSz cx="12192000" cy="6858000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3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4535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r">
              <a:defRPr sz="1200"/>
            </a:lvl1pPr>
          </a:lstStyle>
          <a:p>
            <a:fld id="{2C9C752E-199E-49E2-AC08-2CCA700D063A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4535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r">
              <a:defRPr sz="1200"/>
            </a:lvl1pPr>
          </a:lstStyle>
          <a:p>
            <a:fld id="{A86167F6-361F-4884-BF1E-381AFCCA7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24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535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r">
              <a:defRPr sz="1200"/>
            </a:lvl1pPr>
          </a:lstStyle>
          <a:p>
            <a:fld id="{AC7518BA-97EC-4B03-8490-7C0BEFF05AFA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78475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42" tIns="46622" rIns="93242" bIns="466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6948"/>
            <a:ext cx="5613400" cy="3662958"/>
          </a:xfrm>
          <a:prstGeom prst="rect">
            <a:avLst/>
          </a:prstGeom>
        </p:spPr>
        <p:txBody>
          <a:bodyPr vert="horz" lIns="93242" tIns="46622" rIns="93242" bIns="4662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535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r">
              <a:defRPr sz="1200"/>
            </a:lvl1pPr>
          </a:lstStyle>
          <a:p>
            <a:fld id="{1A50E36C-C56E-4C22-BD09-A0E7FF29C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0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102350" cy="3432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86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2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EAB6B2B-2CD2-4E01-9BA4-3ADADC261D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27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854" indent="-308020" defTabSz="10027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2084" indent="-246416" defTabSz="10027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4918" indent="-246416" defTabSz="10027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17752" indent="-246416" defTabSz="10027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10585" indent="-246416" defTabSz="1002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3419" indent="-246416" defTabSz="1002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96253" indent="-246416" defTabSz="1002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89086" indent="-246416" defTabSz="1002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EB0B2066-CB33-4744-9554-D094AAC226CB}" type="slidenum">
              <a:rPr lang="en-US" altLang="en-US" sz="1300">
                <a:solidFill>
                  <a:prstClr val="black"/>
                </a:solidFill>
              </a:rPr>
              <a:pPr eaLnBrk="1" hangingPunct="1">
                <a:defRPr/>
              </a:pPr>
              <a:t>19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912A1AE3-74BA-46CA-A20D-9182C665D8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1800" y="744538"/>
            <a:ext cx="6623050" cy="3725862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35C75869-636E-4892-B4E4-E5183E175F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Larry</a:t>
            </a:r>
          </a:p>
        </p:txBody>
      </p:sp>
      <p:sp>
        <p:nvSpPr>
          <p:cNvPr id="38917" name="Date Placeholder 4">
            <a:extLst>
              <a:ext uri="{FF2B5EF4-FFF2-40B4-BE49-F238E27FC236}">
                <a16:creationId xmlns:a16="http://schemas.microsoft.com/office/drawing/2014/main" id="{BFF26789-56E6-49C3-9494-1C53F62B7F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27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854" indent="-308020" defTabSz="10027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2084" indent="-246416" defTabSz="10027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4918" indent="-246416" defTabSz="10027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17752" indent="-246416" defTabSz="10027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10585" indent="-246416" defTabSz="1002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3419" indent="-246416" defTabSz="1002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96253" indent="-246416" defTabSz="1002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89086" indent="-246416" defTabSz="1002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92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25" y="706438"/>
            <a:ext cx="6289675" cy="35385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995" fontAlgn="base">
              <a:spcBef>
                <a:spcPct val="0"/>
              </a:spcBef>
              <a:spcAft>
                <a:spcPct val="0"/>
              </a:spcAft>
              <a:defRPr/>
            </a:pPr>
            <a:fld id="{3E7143C0-4F23-B545-9533-520B5A87CA1E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46995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75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5071">
              <a:defRPr/>
            </a:pPr>
            <a:fld id="{7ECBAD07-F4CD-4406-9FE5-F5BEAEDB42FD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75071">
                <a:defRPr/>
              </a:pPr>
              <a:t>26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435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798" y="1828210"/>
            <a:ext cx="11278403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599" y="3583983"/>
            <a:ext cx="710825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226" y="2"/>
            <a:ext cx="12185774" cy="10832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936773" y="891057"/>
            <a:ext cx="5255227" cy="0"/>
          </a:xfrm>
          <a:prstGeom prst="line">
            <a:avLst/>
          </a:prstGeom>
          <a:ln w="457200" cmpd="sng">
            <a:solidFill>
              <a:srgbClr val="4747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6842410" y="639235"/>
            <a:ext cx="118288" cy="4958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UT-002-CTR-UT-wordmark-logo-DEVr1-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7" y="247547"/>
            <a:ext cx="6696253" cy="131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02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1C887-9A86-4A44-9B5C-FD45C48AB04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0FD526-72F9-E04D-974D-86738E92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1C887-9A86-4A44-9B5C-FD45C48AB04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0FD526-72F9-E04D-974D-86738E92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9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1C887-9A86-4A44-9B5C-FD45C48AB04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0FD526-72F9-E04D-974D-86738E92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6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1C887-9A86-4A44-9B5C-FD45C48AB04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0FD526-72F9-E04D-974D-86738E92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7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1C887-9A86-4A44-9B5C-FD45C48AB04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0FD526-72F9-E04D-974D-86738E92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7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1C887-9A86-4A44-9B5C-FD45C48AB04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0FD526-72F9-E04D-974D-86738E92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0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1C887-9A86-4A44-9B5C-FD45C48AB04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0FD526-72F9-E04D-974D-86738E92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5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1C887-9A86-4A44-9B5C-FD45C48AB04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0FD526-72F9-E04D-974D-86738E92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4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1C887-9A86-4A44-9B5C-FD45C48AB04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0FD526-72F9-E04D-974D-86738E92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1C887-9A86-4A44-9B5C-FD45C48AB04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0FD526-72F9-E04D-974D-86738E92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9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11313763" cy="1157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11313762" cy="465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730391" y="334426"/>
            <a:ext cx="9461609" cy="0"/>
          </a:xfrm>
          <a:prstGeom prst="line">
            <a:avLst/>
          </a:prstGeom>
          <a:ln w="76200" cmpd="sng">
            <a:solidFill>
              <a:srgbClr val="4747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2704959" y="185741"/>
            <a:ext cx="79958" cy="249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UT-002-CTR-UT-wordmark-logo-DEVr1-cmyk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8" y="91413"/>
            <a:ext cx="2613573" cy="51135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519683"/>
            <a:ext cx="12192000" cy="249803"/>
          </a:xfrm>
          <a:prstGeom prst="rect">
            <a:avLst/>
          </a:prstGeom>
          <a:solidFill>
            <a:srgbClr val="0089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144726" y="6482333"/>
            <a:ext cx="4047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chemeClr val="bg1"/>
                </a:solidFill>
                <a:latin typeface="Arial"/>
                <a:cs typeface="Arial"/>
              </a:rPr>
              <a:t>COLLABORATE. INNOVATE. EDUCATE.</a:t>
            </a:r>
          </a:p>
        </p:txBody>
      </p:sp>
    </p:spTree>
    <p:extLst>
      <p:ext uri="{BB962C8B-B14F-4D97-AF65-F5344CB8AC3E}">
        <p14:creationId xmlns:p14="http://schemas.microsoft.com/office/powerpoint/2010/main" val="233456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25.png"/><Relationship Id="rId5" Type="http://schemas.openxmlformats.org/officeDocument/2006/relationships/image" Target="../media/image54.png"/><Relationship Id="rId10" Type="http://schemas.openxmlformats.org/officeDocument/2006/relationships/image" Target="../media/image63.png"/><Relationship Id="rId4" Type="http://schemas.openxmlformats.org/officeDocument/2006/relationships/image" Target="../media/image55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25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microsoft.com/office/2007/relationships/media" Target="../media/media2.avi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maidment@utexas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/>
          <a:lstStyle/>
          <a:p>
            <a:r>
              <a:rPr lang="en-US" dirty="0"/>
              <a:t>Real-Time Flood Resilience for TxDOT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2601119"/>
            <a:ext cx="7620000" cy="1655762"/>
          </a:xfrm>
        </p:spPr>
        <p:txBody>
          <a:bodyPr>
            <a:noAutofit/>
          </a:bodyPr>
          <a:lstStyle/>
          <a:p>
            <a:r>
              <a:rPr lang="en-US" sz="2400" dirty="0"/>
              <a:t>Presented by David R. Maidment</a:t>
            </a:r>
            <a:br>
              <a:rPr lang="en-US" sz="2400" dirty="0"/>
            </a:br>
            <a:r>
              <a:rPr lang="en-US" sz="2400" dirty="0"/>
              <a:t>Center for Water and the Environment</a:t>
            </a:r>
            <a:br>
              <a:rPr lang="en-US" sz="2400" dirty="0"/>
            </a:br>
            <a:r>
              <a:rPr lang="en-US" sz="2400" dirty="0"/>
              <a:t>University of Texas at Austin</a:t>
            </a:r>
          </a:p>
          <a:p>
            <a:endParaRPr lang="en-US" sz="2400" dirty="0"/>
          </a:p>
          <a:p>
            <a:r>
              <a:rPr lang="en-US" sz="2400" dirty="0"/>
              <a:t>Based on TxDOT RTI Project 0-7095 “Evaluate Streamflow Measurement at TxDOT Bridges” (2021 – 2023)</a:t>
            </a:r>
          </a:p>
          <a:p>
            <a:endParaRPr lang="en-US" sz="2400" dirty="0"/>
          </a:p>
          <a:p>
            <a:r>
              <a:rPr lang="en-US" sz="2400" dirty="0"/>
              <a:t>Project partners: Center for Water and the Environment, US Geological Survey, Kisters, Aqua Strategies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7BC19-8D2E-429D-A942-D959FA8B0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450" y="3824934"/>
            <a:ext cx="1565730" cy="11000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A7C427-673B-4FE4-AA28-7F420BAEFFD2}"/>
              </a:ext>
            </a:extLst>
          </p:cNvPr>
          <p:cNvSpPr/>
          <p:nvPr/>
        </p:nvSpPr>
        <p:spPr>
          <a:xfrm>
            <a:off x="54019" y="6444734"/>
            <a:ext cx="5894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CTR Symposium, University of Texas at Austin, 13 April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95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78" y="560677"/>
            <a:ext cx="10515600" cy="58695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National Water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578" y="1378711"/>
            <a:ext cx="4876800" cy="20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Four model outputs: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Assimilation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(Current conditions)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Short Range Forecast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(18 hours ahead)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Medium Range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(10 days ahead)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Long Range Forecast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(30 days ahead)</a:t>
            </a:r>
          </a:p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wateryear_2015_2016_CONUS_1920x1166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9961" y="2196745"/>
            <a:ext cx="5532316" cy="335983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6233795" y="672972"/>
            <a:ext cx="4718837" cy="141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075" y="1148786"/>
            <a:ext cx="393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forecast like weather 24/7/365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E1D85-91CC-44BB-9782-2A536F82C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772" y="3419711"/>
            <a:ext cx="3522464" cy="287761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428D04-146D-4714-88C5-8ABDA9972E09}"/>
              </a:ext>
            </a:extLst>
          </p:cNvPr>
          <p:cNvSpPr txBox="1"/>
          <p:nvPr/>
        </p:nvSpPr>
        <p:spPr>
          <a:xfrm>
            <a:off x="5042236" y="5668872"/>
            <a:ext cx="502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Water flow forecasts on 190,000 miles 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of streams and rivers in Texas</a:t>
            </a:r>
          </a:p>
        </p:txBody>
      </p:sp>
    </p:spTree>
    <p:extLst>
      <p:ext uri="{BB962C8B-B14F-4D97-AF65-F5344CB8AC3E}">
        <p14:creationId xmlns:p14="http://schemas.microsoft.com/office/powerpoint/2010/main" val="241469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Provide Forecasts for 26,000 TxDOT On-System Bridges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55014-1B2B-43EE-8B2E-0B7DE8B8A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876" y="1690688"/>
            <a:ext cx="5246172" cy="460763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7228C0-76E2-4EC9-A6B7-FFF2343CA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162" y="1554311"/>
            <a:ext cx="2172724" cy="219102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801824-BB9E-4FA7-AA02-93D4C588F02F}"/>
              </a:ext>
            </a:extLst>
          </p:cNvPr>
          <p:cNvGrpSpPr/>
          <p:nvPr/>
        </p:nvGrpSpPr>
        <p:grpSpPr>
          <a:xfrm>
            <a:off x="9286534" y="3856838"/>
            <a:ext cx="2639190" cy="2441486"/>
            <a:chOff x="29948556" y="2938979"/>
            <a:chExt cx="2639190" cy="24414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1EAC0D-CBA6-4421-9617-34E565DA7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318" r="1526" b="-476"/>
            <a:stretch/>
          </p:blipFill>
          <p:spPr>
            <a:xfrm>
              <a:off x="29951361" y="2946216"/>
              <a:ext cx="2636385" cy="243424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E385D3-1C38-40A9-B14B-18AE84BF65A7}"/>
                </a:ext>
              </a:extLst>
            </p:cNvPr>
            <p:cNvSpPr txBox="1"/>
            <p:nvPr/>
          </p:nvSpPr>
          <p:spPr>
            <a:xfrm>
              <a:off x="29948556" y="2938979"/>
              <a:ext cx="1785746" cy="52322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Bridge Warnings</a:t>
              </a:r>
            </a:p>
            <a:p>
              <a:pPr algn="ctr"/>
              <a:r>
                <a:rPr lang="en-US" sz="1400" dirty="0"/>
                <a:t>(Low Chord Elevation)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5CC8A0-FF99-4286-89BB-649A60D90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67" y="2529946"/>
            <a:ext cx="3522464" cy="287761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744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rvey_nwm_mrf_20170822_12z_ana_comparison_accum_precip">
            <a:hlinkClick r:id="" action="ppaction://media"/>
            <a:extLst>
              <a:ext uri="{FF2B5EF4-FFF2-40B4-BE49-F238E27FC236}">
                <a16:creationId xmlns:a16="http://schemas.microsoft.com/office/drawing/2014/main" id="{E21998D2-93A4-45AE-9249-3BE3A2BAD0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420" y="732277"/>
            <a:ext cx="9469348" cy="5750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E0FB8-E3BA-42CB-924F-401A85C2DD2F}"/>
              </a:ext>
            </a:extLst>
          </p:cNvPr>
          <p:cNvSpPr txBox="1"/>
          <p:nvPr/>
        </p:nvSpPr>
        <p:spPr>
          <a:xfrm>
            <a:off x="2789433" y="489102"/>
            <a:ext cx="747616" cy="74344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10-day Ahead Forecast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6E0CF-E3E9-4A76-9E15-0586F257CE8A}"/>
              </a:ext>
            </a:extLst>
          </p:cNvPr>
          <p:cNvSpPr txBox="1"/>
          <p:nvPr/>
        </p:nvSpPr>
        <p:spPr>
          <a:xfrm>
            <a:off x="7171243" y="489102"/>
            <a:ext cx="747616" cy="74344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Actual</a:t>
            </a:r>
          </a:p>
        </p:txBody>
      </p:sp>
    </p:spTree>
    <p:extLst>
      <p:ext uri="{BB962C8B-B14F-4D97-AF65-F5344CB8AC3E}">
        <p14:creationId xmlns:p14="http://schemas.microsoft.com/office/powerpoint/2010/main" val="21414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803"/>
          </a:xfrm>
        </p:spPr>
        <p:txBody>
          <a:bodyPr/>
          <a:lstStyle/>
          <a:p>
            <a:r>
              <a:rPr lang="en-US" dirty="0"/>
              <a:t>Hurricane Harvey – Record Precipitation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6574AD-6214-4A84-BC2A-B3FBC4F63375}"/>
              </a:ext>
            </a:extLst>
          </p:cNvPr>
          <p:cNvSpPr txBox="1"/>
          <p:nvPr/>
        </p:nvSpPr>
        <p:spPr>
          <a:xfrm>
            <a:off x="1624441" y="1843789"/>
            <a:ext cx="768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</a:rPr>
              <a:t>Harvey 5-day Precipitation averaged </a:t>
            </a:r>
            <a:r>
              <a:rPr lang="en-US" b="1" i="1" dirty="0">
                <a:solidFill>
                  <a:schemeClr val="accent2"/>
                </a:solidFill>
              </a:rPr>
              <a:t>11 inches more </a:t>
            </a:r>
            <a:r>
              <a:rPr lang="en-US" dirty="0"/>
              <a:t>than previous worst storms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2F776-8D6B-4CD2-BEBD-5AC4204C8AA8}"/>
              </a:ext>
            </a:extLst>
          </p:cNvPr>
          <p:cNvSpPr txBox="1"/>
          <p:nvPr/>
        </p:nvSpPr>
        <p:spPr>
          <a:xfrm>
            <a:off x="1624441" y="1074521"/>
            <a:ext cx="678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Harvey </a:t>
            </a:r>
            <a:r>
              <a:rPr lang="en-US" b="1" dirty="0">
                <a:solidFill>
                  <a:prstClr val="black"/>
                </a:solidFill>
              </a:rPr>
              <a:t>2-day</a:t>
            </a:r>
            <a:r>
              <a:rPr lang="en-US" dirty="0">
                <a:solidFill>
                  <a:prstClr val="black"/>
                </a:solidFill>
              </a:rPr>
              <a:t> precipitation was the </a:t>
            </a:r>
            <a:r>
              <a:rPr lang="en-US" b="1" dirty="0">
                <a:solidFill>
                  <a:prstClr val="black"/>
                </a:solidFill>
              </a:rPr>
              <a:t>worst recorded storm in US history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049356-547A-4637-A78C-5F613DC3CCCC}"/>
              </a:ext>
            </a:extLst>
          </p:cNvPr>
          <p:cNvSpPr txBox="1"/>
          <p:nvPr/>
        </p:nvSpPr>
        <p:spPr>
          <a:xfrm>
            <a:off x="1624441" y="1456464"/>
            <a:ext cx="757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Harvey </a:t>
            </a:r>
            <a:r>
              <a:rPr lang="en-US" b="1" dirty="0">
                <a:solidFill>
                  <a:prstClr val="black"/>
                </a:solidFill>
              </a:rPr>
              <a:t>3-day</a:t>
            </a:r>
            <a:r>
              <a:rPr lang="en-US" dirty="0">
                <a:solidFill>
                  <a:prstClr val="black"/>
                </a:solidFill>
              </a:rPr>
              <a:t> Precipitation averaged </a:t>
            </a:r>
            <a:r>
              <a:rPr lang="en-US" b="1" dirty="0">
                <a:solidFill>
                  <a:prstClr val="black"/>
                </a:solidFill>
              </a:rPr>
              <a:t>5 inches more </a:t>
            </a:r>
            <a:r>
              <a:rPr lang="en-US" dirty="0">
                <a:solidFill>
                  <a:prstClr val="black"/>
                </a:solidFill>
              </a:rPr>
              <a:t>than </a:t>
            </a:r>
            <a:r>
              <a:rPr lang="en-US" dirty="0"/>
              <a:t>previous worst storms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9D1D9A-25E9-41E3-8858-13A826409C7E}"/>
              </a:ext>
            </a:extLst>
          </p:cNvPr>
          <p:cNvSpPr txBox="1"/>
          <p:nvPr/>
        </p:nvSpPr>
        <p:spPr>
          <a:xfrm>
            <a:off x="5449944" y="327009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endParaRPr lang="en-US" sz="1400" b="1" dirty="0">
              <a:solidFill>
                <a:prstClr val="black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A41034-4256-4AA5-A003-58DA9CFE12D1}"/>
              </a:ext>
            </a:extLst>
          </p:cNvPr>
          <p:cNvGrpSpPr/>
          <p:nvPr/>
        </p:nvGrpSpPr>
        <p:grpSpPr>
          <a:xfrm>
            <a:off x="4889956" y="5717085"/>
            <a:ext cx="5166914" cy="548058"/>
            <a:chOff x="3310333" y="5563519"/>
            <a:chExt cx="5607038" cy="54805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7142544-C682-47CF-92E0-3D7ACF9758F8}"/>
                </a:ext>
              </a:extLst>
            </p:cNvPr>
            <p:cNvSpPr/>
            <p:nvPr/>
          </p:nvSpPr>
          <p:spPr bwMode="auto">
            <a:xfrm>
              <a:off x="3310333" y="5563519"/>
              <a:ext cx="5607038" cy="327838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</a:rPr>
                <a:t>    1,000                                     10,000                       50,000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6CEA1A-FE1A-4692-94BB-0EBFA4DC1EAC}"/>
                </a:ext>
              </a:extLst>
            </p:cNvPr>
            <p:cNvSpPr/>
            <p:nvPr/>
          </p:nvSpPr>
          <p:spPr bwMode="auto">
            <a:xfrm>
              <a:off x="3310333" y="5824722"/>
              <a:ext cx="5607038" cy="286855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</a:rPr>
                <a:t>            Storm Area (Sq. Miles)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8524D5E-7E78-4FDC-80D1-3F77C38CFB8F}"/>
              </a:ext>
            </a:extLst>
          </p:cNvPr>
          <p:cNvSpPr txBox="1"/>
          <p:nvPr/>
        </p:nvSpPr>
        <p:spPr>
          <a:xfrm>
            <a:off x="4917264" y="2203131"/>
            <a:ext cx="275421" cy="353061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50</a:t>
            </a:r>
          </a:p>
          <a:p>
            <a:pPr algn="ctr" defTabSz="457200"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  <a:p>
            <a:pPr algn="ctr" defTabSz="457200"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  <a:p>
            <a:pPr algn="ctr"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40</a:t>
            </a:r>
          </a:p>
          <a:p>
            <a:pPr algn="ctr" defTabSz="457200" eaLnBrk="0" hangingPunct="0">
              <a:lnSpc>
                <a:spcPts val="1800"/>
              </a:lnSpc>
            </a:pPr>
            <a:br>
              <a:rPr lang="en-US" sz="1400" b="1" dirty="0">
                <a:solidFill>
                  <a:prstClr val="black"/>
                </a:solidFill>
              </a:rPr>
            </a:br>
            <a:endParaRPr lang="en-US" sz="1400" b="1" dirty="0">
              <a:solidFill>
                <a:prstClr val="black"/>
              </a:solidFill>
            </a:endParaRPr>
          </a:p>
          <a:p>
            <a:pPr algn="ctr"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30</a:t>
            </a:r>
          </a:p>
          <a:p>
            <a:pPr algn="ctr" defTabSz="457200" eaLnBrk="0" hangingPunct="0">
              <a:lnSpc>
                <a:spcPts val="1800"/>
              </a:lnSpc>
            </a:pPr>
            <a:br>
              <a:rPr lang="en-US" sz="1400" b="1" dirty="0">
                <a:solidFill>
                  <a:prstClr val="black"/>
                </a:solidFill>
              </a:rPr>
            </a:br>
            <a:endParaRPr lang="en-US" sz="1400" b="1" dirty="0">
              <a:solidFill>
                <a:prstClr val="black"/>
              </a:solidFill>
            </a:endParaRPr>
          </a:p>
          <a:p>
            <a:pPr algn="ctr"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20</a:t>
            </a:r>
          </a:p>
          <a:p>
            <a:pPr algn="ctr" defTabSz="457200" eaLnBrk="0" hangingPunct="0">
              <a:lnSpc>
                <a:spcPts val="1800"/>
              </a:lnSpc>
            </a:pPr>
            <a:br>
              <a:rPr lang="en-US" sz="1400" b="1" dirty="0">
                <a:solidFill>
                  <a:prstClr val="black"/>
                </a:solidFill>
              </a:rPr>
            </a:br>
            <a:endParaRPr lang="en-US" sz="1400" b="1" dirty="0">
              <a:solidFill>
                <a:prstClr val="black"/>
              </a:solidFill>
            </a:endParaRPr>
          </a:p>
          <a:p>
            <a:pPr algn="ctr"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10</a:t>
            </a:r>
          </a:p>
          <a:p>
            <a:pPr algn="ctr" defTabSz="457200"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  <a:p>
            <a:pPr algn="ctr" defTabSz="457200"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  <a:p>
            <a:pPr algn="ctr" defTabSz="457200" eaLnBrk="0" hangingPunct="0">
              <a:lnSpc>
                <a:spcPts val="1700"/>
              </a:lnSpc>
            </a:pPr>
            <a:r>
              <a:rPr lang="en-US" sz="14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4CD7EE-0C1F-4B82-9A66-E03CD457DCA6}"/>
              </a:ext>
            </a:extLst>
          </p:cNvPr>
          <p:cNvSpPr txBox="1"/>
          <p:nvPr/>
        </p:nvSpPr>
        <p:spPr>
          <a:xfrm rot="16200000">
            <a:off x="2737469" y="4084803"/>
            <a:ext cx="4052021" cy="308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algn="ctr"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Precipitation Depth (Inches)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9CC7E53-B7AD-45E9-A72A-29B16EA25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42" y="2218733"/>
            <a:ext cx="4913328" cy="354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0E124B-47DA-42D9-9DE4-8852DD4C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702" y="2382482"/>
            <a:ext cx="2038350" cy="571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11DFFF3-B7AF-425B-BE69-6446694EF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617" y="3073477"/>
            <a:ext cx="2522800" cy="222203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02A3977-51CA-4E5C-9E47-F29233449B87}"/>
              </a:ext>
            </a:extLst>
          </p:cNvPr>
          <p:cNvSpPr txBox="1"/>
          <p:nvPr/>
        </p:nvSpPr>
        <p:spPr>
          <a:xfrm>
            <a:off x="966697" y="112824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839" y="5711144"/>
            <a:ext cx="65650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Data Sources: NWS River Forecast Centers; </a:t>
            </a: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Applied Weather Associates, Inc., NASA.</a:t>
            </a: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Analysis: John Nielsen-Gammon and Brent </a:t>
            </a:r>
            <a:r>
              <a:rPr lang="en-US" sz="1600" dirty="0" err="1">
                <a:solidFill>
                  <a:prstClr val="black"/>
                </a:solidFill>
              </a:rPr>
              <a:t>McRoberts</a:t>
            </a:r>
            <a:r>
              <a:rPr lang="en-US" sz="1600" dirty="0">
                <a:solidFill>
                  <a:prstClr val="black"/>
                </a:solidFill>
              </a:rPr>
              <a:t>, Texas A&amp;M University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2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ECE961-B9E0-4A4E-B47C-0F1954B5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Real-Time Flood Resilience for TxDOT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587EB9C4-0F7B-438A-B5A8-3F706FD9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47228"/>
            <a:ext cx="6016365" cy="882872"/>
          </a:xfrm>
          <a:prstGeom prst="rect">
            <a:avLst/>
          </a:prstGeom>
          <a:solidFill>
            <a:srgbClr val="C75B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Flood Forecasting …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755C8A88-05D9-4524-860C-498538BE2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2729331"/>
            <a:ext cx="6016365" cy="882872"/>
          </a:xfrm>
          <a:prstGeom prst="rect">
            <a:avLst/>
          </a:prstGeom>
          <a:solidFill>
            <a:srgbClr val="C75B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Streamflow Measurement…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23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3811"/>
            <a:ext cx="10515600" cy="1325563"/>
          </a:xfrm>
        </p:spPr>
        <p:txBody>
          <a:bodyPr/>
          <a:lstStyle/>
          <a:p>
            <a:r>
              <a:rPr lang="en-US" dirty="0"/>
              <a:t>TxDOT Radar Gauges </a:t>
            </a:r>
            <a:br>
              <a:rPr lang="en-US" dirty="0"/>
            </a:br>
            <a:r>
              <a:rPr lang="en-US" sz="2400" dirty="0"/>
              <a:t>Installed and Maintained by US Geological Survey</a:t>
            </a:r>
          </a:p>
        </p:txBody>
      </p:sp>
      <p:sp>
        <p:nvSpPr>
          <p:cNvPr id="4" name="object 40"/>
          <p:cNvSpPr txBox="1"/>
          <p:nvPr/>
        </p:nvSpPr>
        <p:spPr>
          <a:xfrm>
            <a:off x="9733321" y="14052272"/>
            <a:ext cx="3472179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5465" marR="5080" indent="-533400">
              <a:lnSpc>
                <a:spcPct val="100000"/>
              </a:lnSpc>
              <a:spcBef>
                <a:spcPts val="95"/>
              </a:spcBef>
            </a:pPr>
            <a:r>
              <a:rPr sz="1650" b="1" spc="-5" dirty="0">
                <a:latin typeface="Calibri"/>
                <a:cs typeface="Calibri"/>
              </a:rPr>
              <a:t>Priority Watersheds and Final Locations </a:t>
            </a:r>
            <a:r>
              <a:rPr sz="1650" b="1" spc="-360" dirty="0">
                <a:latin typeface="Calibri"/>
                <a:cs typeface="Calibri"/>
              </a:rPr>
              <a:t> </a:t>
            </a:r>
            <a:r>
              <a:rPr sz="1650" b="1" spc="-5" dirty="0">
                <a:latin typeface="Calibri"/>
                <a:cs typeface="Calibri"/>
              </a:rPr>
              <a:t>for</a:t>
            </a:r>
            <a:r>
              <a:rPr sz="1650" b="1" spc="-10" dirty="0">
                <a:latin typeface="Calibri"/>
                <a:cs typeface="Calibri"/>
              </a:rPr>
              <a:t> </a:t>
            </a:r>
            <a:r>
              <a:rPr sz="1650" b="1" spc="-5" dirty="0">
                <a:latin typeface="Calibri"/>
                <a:cs typeface="Calibri"/>
              </a:rPr>
              <a:t>80</a:t>
            </a:r>
            <a:r>
              <a:rPr sz="1650" b="1" dirty="0">
                <a:latin typeface="Calibri"/>
                <a:cs typeface="Calibri"/>
              </a:rPr>
              <a:t> </a:t>
            </a:r>
            <a:r>
              <a:rPr sz="1650" b="1" spc="-5" dirty="0">
                <a:latin typeface="Calibri"/>
                <a:cs typeface="Calibri"/>
              </a:rPr>
              <a:t>TxDOT Radar</a:t>
            </a:r>
            <a:r>
              <a:rPr sz="1650" b="1" dirty="0">
                <a:latin typeface="Calibri"/>
                <a:cs typeface="Calibri"/>
              </a:rPr>
              <a:t> </a:t>
            </a:r>
            <a:r>
              <a:rPr sz="1650" b="1" spc="-10" dirty="0">
                <a:latin typeface="Calibri"/>
                <a:cs typeface="Calibri"/>
              </a:rPr>
              <a:t>Gauges</a:t>
            </a:r>
            <a:endParaRPr sz="1650" dirty="0"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138B9-D7D6-4C1E-8BA0-62B9A8869C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939" y="2342879"/>
            <a:ext cx="5034861" cy="283444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65D36-A004-44F5-8EBE-3575BF203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51" y="2342879"/>
            <a:ext cx="5028401" cy="3292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CE0815-5E2B-4BF8-A9B2-DB2819A65E41}"/>
              </a:ext>
            </a:extLst>
          </p:cNvPr>
          <p:cNvSpPr txBox="1"/>
          <p:nvPr/>
        </p:nvSpPr>
        <p:spPr>
          <a:xfrm>
            <a:off x="6052741" y="5387807"/>
            <a:ext cx="5831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Radar gauges measure both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water surface elevation and velocity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162D2C-DC92-4250-8CA4-F6749404155A}"/>
              </a:ext>
            </a:extLst>
          </p:cNvPr>
          <p:cNvSpPr/>
          <p:nvPr/>
        </p:nvSpPr>
        <p:spPr>
          <a:xfrm>
            <a:off x="531351" y="5674955"/>
            <a:ext cx="5249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Discharge = Cross-Section Area * Medial Velocity</a:t>
            </a:r>
            <a:endParaRPr lang="en-US" sz="2000" baseline="-25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3FB2D9-32B1-4796-90CA-008AED20C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008" y="693162"/>
            <a:ext cx="2974626" cy="129145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3138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FA2E6-CDC9-40B8-B8B9-5AA822718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09" y="2255165"/>
            <a:ext cx="10828421" cy="416831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1AB640-8D61-432E-983C-C9E15649BF74}"/>
              </a:ext>
            </a:extLst>
          </p:cNvPr>
          <p:cNvSpPr txBox="1"/>
          <p:nvPr/>
        </p:nvSpPr>
        <p:spPr>
          <a:xfrm>
            <a:off x="4804103" y="6002091"/>
            <a:ext cx="4216282" cy="5261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4588" y="390309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C00000"/>
                </a:solidFill>
                <a:ea typeface="+mn-ea"/>
                <a:cs typeface="+mn-cs"/>
              </a:rPr>
              <a:t>Velocity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81960" y="34225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Water Surface Elevation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2" y="158330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Provides advance warning of rising water levels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3DE851-0A93-4EB4-99C4-2B522AB448C0}"/>
              </a:ext>
            </a:extLst>
          </p:cNvPr>
          <p:cNvSpPr/>
          <p:nvPr/>
        </p:nvSpPr>
        <p:spPr>
          <a:xfrm>
            <a:off x="6284131" y="2517798"/>
            <a:ext cx="5117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/>
                <a:ea typeface="ＭＳ Ｐゴシック"/>
              </a:rPr>
              <a:t>West Navidad </a:t>
            </a:r>
            <a:r>
              <a:rPr lang="en-US" b="1" dirty="0" err="1">
                <a:solidFill>
                  <a:srgbClr val="0070C0"/>
                </a:solidFill>
                <a:latin typeface="Arial"/>
                <a:ea typeface="ＭＳ Ｐゴシック"/>
              </a:rPr>
              <a:t>Rv</a:t>
            </a:r>
            <a:r>
              <a:rPr lang="en-US" b="1" dirty="0">
                <a:solidFill>
                  <a:srgbClr val="0070C0"/>
                </a:solidFill>
                <a:latin typeface="Arial"/>
                <a:ea typeface="ＭＳ Ｐゴシック"/>
              </a:rPr>
              <a:t> at IH-10 nr Schulenburg, Tx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B54E13-E7DA-4A37-B5BB-40854371FE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332" y="434524"/>
            <a:ext cx="3047998" cy="171591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2017DA3-45C8-4E68-8967-974BF2FFC22E}"/>
              </a:ext>
            </a:extLst>
          </p:cNvPr>
          <p:cNvSpPr txBox="1">
            <a:spLocks/>
          </p:cNvSpPr>
          <p:nvPr/>
        </p:nvSpPr>
        <p:spPr>
          <a:xfrm>
            <a:off x="761998" y="470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Initial Velocity Wave</a:t>
            </a:r>
          </a:p>
        </p:txBody>
      </p:sp>
    </p:spTree>
    <p:extLst>
      <p:ext uri="{BB962C8B-B14F-4D97-AF65-F5344CB8AC3E}">
        <p14:creationId xmlns:p14="http://schemas.microsoft.com/office/powerpoint/2010/main" val="3252171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TxDOT Flood Data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3D406-D4A8-450A-B4C8-717D65607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49" y="1458749"/>
            <a:ext cx="8101283" cy="49651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EF2D9-D8DE-4978-B792-87744D546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95" y="1458749"/>
            <a:ext cx="2179876" cy="394285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D40C3F-BE5C-4176-9A08-B2C50D812741}"/>
              </a:ext>
            </a:extLst>
          </p:cNvPr>
          <p:cNvSpPr txBox="1"/>
          <p:nvPr/>
        </p:nvSpPr>
        <p:spPr>
          <a:xfrm>
            <a:off x="9517710" y="1908313"/>
            <a:ext cx="16745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Main Districts impacted:</a:t>
            </a:r>
          </a:p>
          <a:p>
            <a:r>
              <a:rPr lang="en-US" dirty="0"/>
              <a:t>Beaumont</a:t>
            </a:r>
            <a:br>
              <a:rPr lang="en-US" dirty="0"/>
            </a:br>
            <a:r>
              <a:rPr lang="en-US" dirty="0"/>
              <a:t>Bryan</a:t>
            </a:r>
            <a:br>
              <a:rPr lang="en-US" dirty="0"/>
            </a:br>
            <a:r>
              <a:rPr lang="en-US" dirty="0"/>
              <a:t>Corpus Christi</a:t>
            </a:r>
            <a:br>
              <a:rPr lang="en-US" dirty="0"/>
            </a:br>
            <a:r>
              <a:rPr lang="en-US" dirty="0"/>
              <a:t>Houston</a:t>
            </a:r>
            <a:br>
              <a:rPr lang="en-US" dirty="0"/>
            </a:br>
            <a:r>
              <a:rPr lang="en-US" dirty="0"/>
              <a:t>Yoakum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Some gauges in:</a:t>
            </a:r>
          </a:p>
          <a:p>
            <a:r>
              <a:rPr lang="en-US" dirty="0"/>
              <a:t>Austin</a:t>
            </a:r>
            <a:br>
              <a:rPr lang="en-US" dirty="0"/>
            </a:br>
            <a:r>
              <a:rPr lang="en-US" dirty="0"/>
              <a:t>Lufkin</a:t>
            </a:r>
            <a:br>
              <a:rPr lang="en-US" dirty="0"/>
            </a:br>
            <a:r>
              <a:rPr lang="en-US" dirty="0"/>
              <a:t>San Antonio Tyler</a:t>
            </a:r>
          </a:p>
          <a:p>
            <a:r>
              <a:rPr lang="en-US" dirty="0"/>
              <a:t>Waco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8CCABD-C1F4-4B16-AFD2-A6B73E160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81" y="590662"/>
            <a:ext cx="1565730" cy="110002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17DA6-AAEF-4400-B16C-6B6AF1B599F0}"/>
              </a:ext>
            </a:extLst>
          </p:cNvPr>
          <p:cNvSpPr txBox="1"/>
          <p:nvPr/>
        </p:nvSpPr>
        <p:spPr>
          <a:xfrm>
            <a:off x="5683790" y="5777570"/>
            <a:ext cx="35051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Thank you, TxDOT, for your support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of streamflow measurement</a:t>
            </a:r>
          </a:p>
        </p:txBody>
      </p:sp>
    </p:spTree>
    <p:extLst>
      <p:ext uri="{BB962C8B-B14F-4D97-AF65-F5344CB8AC3E}">
        <p14:creationId xmlns:p14="http://schemas.microsoft.com/office/powerpoint/2010/main" val="106506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ECE961-B9E0-4A4E-B47C-0F1954B5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Real-Time Flood Resilience for TxDOT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587EB9C4-0F7B-438A-B5A8-3F706FD9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47228"/>
            <a:ext cx="6016365" cy="882872"/>
          </a:xfrm>
          <a:prstGeom prst="rect">
            <a:avLst/>
          </a:prstGeom>
          <a:solidFill>
            <a:srgbClr val="C75B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Flood Forecasting …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755C8A88-05D9-4524-860C-498538BE2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2729331"/>
            <a:ext cx="6016365" cy="882872"/>
          </a:xfrm>
          <a:prstGeom prst="rect">
            <a:avLst/>
          </a:prstGeom>
          <a:solidFill>
            <a:srgbClr val="C75B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Streamflow Measurement…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Box 28">
            <a:extLst>
              <a:ext uri="{FF2B5EF4-FFF2-40B4-BE49-F238E27FC236}">
                <a16:creationId xmlns:a16="http://schemas.microsoft.com/office/drawing/2014/main" id="{A84F491A-208D-490B-83F7-B72E9B924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8" y="3911434"/>
            <a:ext cx="6016365" cy="882872"/>
          </a:xfrm>
          <a:prstGeom prst="rect">
            <a:avLst/>
          </a:prstGeom>
          <a:solidFill>
            <a:srgbClr val="C75B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Emergency Response…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52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C900FA-01A4-4169-937B-59E72494D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226" y="4000262"/>
            <a:ext cx="9568781" cy="2302706"/>
          </a:xfrm>
          <a:prstGeom prst="rect">
            <a:avLst/>
          </a:prstGeom>
        </p:spPr>
      </p:pic>
      <p:pic>
        <p:nvPicPr>
          <p:cNvPr id="1026" name="Picture 2" descr="TxDOT, transportation leaders unveil $800 million highway ...">
            <a:extLst>
              <a:ext uri="{FF2B5EF4-FFF2-40B4-BE49-F238E27FC236}">
                <a16:creationId xmlns:a16="http://schemas.microsoft.com/office/drawing/2014/main" id="{BB59BAA1-EB1F-4AC9-83FB-DFD7D9CAB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66" y="1878765"/>
            <a:ext cx="1633201" cy="13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E38A05-0001-4F60-AC01-8232D1F49F5E}"/>
              </a:ext>
            </a:extLst>
          </p:cNvPr>
          <p:cNvSpPr txBox="1"/>
          <p:nvPr/>
        </p:nvSpPr>
        <p:spPr>
          <a:xfrm>
            <a:off x="8073917" y="2065190"/>
            <a:ext cx="4473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Calibri Light" panose="020F0302020204030204" pitchFamily="34" charset="0"/>
              </a:rPr>
              <a:t>Beaumont District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Calibri Light" panose="020F0302020204030204" pitchFamily="34" charset="0"/>
              </a:rPr>
              <a:t>Maintenance Section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4108" y="1180576"/>
            <a:ext cx="5579336" cy="3371199"/>
            <a:chOff x="6156900" y="2883978"/>
            <a:chExt cx="5579336" cy="33711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900" y="2883978"/>
              <a:ext cx="1573911" cy="209854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264" y="2883978"/>
              <a:ext cx="1622972" cy="209548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8214" y="2883978"/>
              <a:ext cx="1762780" cy="209854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78752" y="503739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>
                  <a:ea typeface="+mn-ea"/>
                  <a:cs typeface="+mn-cs"/>
                </a:rPr>
                <a:t>Harry Evans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9085" y="503432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>
                  <a:ea typeface="+mn-ea"/>
                  <a:cs typeface="+mn-cs"/>
                </a:rPr>
                <a:t>Christine Thies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89492" y="503432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>
                  <a:ea typeface="+mn-ea"/>
                  <a:cs typeface="+mn-cs"/>
                </a:rPr>
                <a:t>Larry Jantzen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88811" y="534077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2000" b="1" dirty="0">
                  <a:solidFill>
                    <a:srgbClr val="0070C0"/>
                  </a:solidFill>
                  <a:ea typeface="+mn-ea"/>
                  <a:cs typeface="+mn-cs"/>
                </a:rPr>
                <a:t>UT Austin Flood Emergency Response Team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2F4A650-755B-4B9E-9AB1-3B292878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Flood Emergency Response Exercise (22 Feb)</a:t>
            </a:r>
            <a:br>
              <a:rPr lang="en-US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6981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91724-59BD-48C4-8EBF-36171E4F336F}"/>
              </a:ext>
            </a:extLst>
          </p:cNvPr>
          <p:cNvSpPr txBox="1">
            <a:spLocks/>
          </p:cNvSpPr>
          <p:nvPr/>
        </p:nvSpPr>
        <p:spPr>
          <a:xfrm>
            <a:off x="540391" y="1510841"/>
            <a:ext cx="10813409" cy="4754300"/>
          </a:xfrm>
          <a:prstGeom prst="rect">
            <a:avLst/>
          </a:prstGeom>
        </p:spPr>
        <p:txBody>
          <a:bodyPr vert="horz" lIns="51435" tIns="25718" rIns="51435" bIns="25718" rtlCol="0" anchor="t">
            <a:noAutofit/>
          </a:bodyPr>
          <a:lstStyle>
            <a:lvl1pPr marL="97727" marR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97334" indent="-97334" algn="l" defTabSz="257175" rtl="0" eaLnBrk="1" latinLnBrk="0" hangingPunct="1">
              <a:lnSpc>
                <a:spcPts val="1238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38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225922" indent="-97334" algn="l" defTabSz="257175" rtl="0" eaLnBrk="1" latinLnBrk="0" hangingPunct="1">
              <a:lnSpc>
                <a:spcPts val="1519"/>
              </a:lnSpc>
              <a:spcBef>
                <a:spcPts val="0"/>
              </a:spcBef>
              <a:spcAft>
                <a:spcPts val="675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417910" indent="-97334" algn="l" defTabSz="257175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013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609005" indent="-99120" algn="l" defTabSz="257175" rtl="0" eaLnBrk="1" latinLnBrk="0" hangingPunct="1">
              <a:lnSpc>
                <a:spcPts val="1069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9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997447" indent="-100013" algn="l" defTabSz="225922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tabLst>
                <a:tab pos="834926" algn="l"/>
              </a:tabLst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159967" indent="-99120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285875" indent="-97334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379637" indent="-91976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SAFETY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Our staff, our community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Emergency response</a:t>
            </a: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CONNECTIVITY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38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Reliability of the transportation network</a:t>
            </a:r>
          </a:p>
          <a:p>
            <a:pPr marL="456807" marR="0" lvl="1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Asset management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*BRIDGES*</a:t>
            </a:r>
          </a:p>
          <a:p>
            <a:pPr marL="456807" marR="0" lvl="1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E</a:t>
            </a:r>
            <a:r>
              <a:rPr kumimoji="0" lang="en-US" sz="2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fficiency and efficacy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For TxDOT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For other/all jurisdictions</a:t>
            </a: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TxDOT Priorities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18E4E-A33A-4A84-8659-59B4AE685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b="27512"/>
          <a:stretch/>
        </p:blipFill>
        <p:spPr>
          <a:xfrm>
            <a:off x="6289482" y="4853560"/>
            <a:ext cx="5902518" cy="17022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B8569D6-F6B3-4DB4-B36A-D743366C15EE}"/>
              </a:ext>
            </a:extLst>
          </p:cNvPr>
          <p:cNvGrpSpPr/>
          <p:nvPr/>
        </p:nvGrpSpPr>
        <p:grpSpPr>
          <a:xfrm>
            <a:off x="7508437" y="365125"/>
            <a:ext cx="4663103" cy="4491457"/>
            <a:chOff x="7508437" y="365125"/>
            <a:chExt cx="4663103" cy="44914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AA3D79-44FF-4645-81F0-D601310DB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8437" y="365125"/>
              <a:ext cx="4663103" cy="448843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FF1C5-ED36-4542-9D05-363904926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8437" y="3940596"/>
              <a:ext cx="2193649" cy="915986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79B391-8986-49FA-80AA-77C80C7ED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628" y="365125"/>
              <a:ext cx="2198912" cy="499886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97339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1"/>
          </a:xfrm>
        </p:spPr>
        <p:txBody>
          <a:bodyPr>
            <a:normAutofit/>
          </a:bodyPr>
          <a:lstStyle/>
          <a:p>
            <a:r>
              <a:rPr lang="en-US" sz="4000" dirty="0"/>
              <a:t>Flood Risk in Beaumont District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60" y="2001078"/>
            <a:ext cx="7145012" cy="394561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881665" y="5970014"/>
            <a:ext cx="6519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unito-ExtraBold"/>
              </a:rPr>
              <a:t>from “Excessive Rainfall Outlook High Risks (2010-2020)”</a:t>
            </a:r>
            <a:endParaRPr lang="en-US" dirty="0"/>
          </a:p>
          <a:p>
            <a:r>
              <a:rPr lang="en-US" sz="1400" b="1" i="1" dirty="0">
                <a:latin typeface="Nunito-ExtraBold"/>
              </a:rPr>
              <a:t>Source: Jonathan Brazzell, NWS Lake Charles WFO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18310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  <a:ea typeface="+mn-ea"/>
                <a:cs typeface="+mn-cs"/>
              </a:rPr>
              <a:t>High risk of excessive rainfall causing flood deaths and damage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>
              <a:solidFill>
                <a:srgbClr val="0070C0"/>
              </a:solidFill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  <a:ea typeface="+mn-ea"/>
                <a:cs typeface="+mn-cs"/>
              </a:rPr>
              <a:t>IH-10 closed three times in 2016 – 2021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>
              <a:solidFill>
                <a:srgbClr val="0070C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59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FB62B820-B1B5-4B74-90BD-A63F0127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05" y="544322"/>
            <a:ext cx="10139427" cy="576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8545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DC3300E-CFF6-4186-B8D7-A17018069529}"/>
              </a:ext>
            </a:extLst>
          </p:cNvPr>
          <p:cNvGrpSpPr/>
          <p:nvPr/>
        </p:nvGrpSpPr>
        <p:grpSpPr>
          <a:xfrm>
            <a:off x="358393" y="890022"/>
            <a:ext cx="3588304" cy="3455942"/>
            <a:chOff x="358393" y="929777"/>
            <a:chExt cx="3588304" cy="3455942"/>
          </a:xfrm>
        </p:grpSpPr>
        <p:sp>
          <p:nvSpPr>
            <p:cNvPr id="6" name="Bent Arrow 5"/>
            <p:cNvSpPr/>
            <p:nvPr/>
          </p:nvSpPr>
          <p:spPr bwMode="auto">
            <a:xfrm rot="5400000">
              <a:off x="3332553" y="777415"/>
              <a:ext cx="391006" cy="837282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86D504-031B-4E4A-A87F-7552073E8E51}"/>
                </a:ext>
              </a:extLst>
            </p:cNvPr>
            <p:cNvGrpSpPr/>
            <p:nvPr/>
          </p:nvGrpSpPr>
          <p:grpSpPr>
            <a:xfrm>
              <a:off x="358393" y="929777"/>
              <a:ext cx="3255045" cy="3455942"/>
              <a:chOff x="748623" y="1107911"/>
              <a:chExt cx="3255045" cy="345594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190628" y="1107911"/>
                <a:ext cx="2195013" cy="39100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Forecast Rain Map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AB86A9D-E1A5-413E-8254-E37EA6CA1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8623" y="1494811"/>
                <a:ext cx="3255045" cy="3069042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346167-7BD3-49C6-91E6-86F10916A48B}"/>
              </a:ext>
            </a:extLst>
          </p:cNvPr>
          <p:cNvGrpSpPr/>
          <p:nvPr/>
        </p:nvGrpSpPr>
        <p:grpSpPr>
          <a:xfrm>
            <a:off x="2386359" y="1363123"/>
            <a:ext cx="4393629" cy="3630385"/>
            <a:chOff x="3179101" y="2086458"/>
            <a:chExt cx="4393629" cy="36303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CAFA6F8-5409-4BFE-92A6-A757A82ECB78}"/>
                </a:ext>
              </a:extLst>
            </p:cNvPr>
            <p:cNvGrpSpPr/>
            <p:nvPr/>
          </p:nvGrpSpPr>
          <p:grpSpPr>
            <a:xfrm>
              <a:off x="3179101" y="2086458"/>
              <a:ext cx="3856880" cy="3630385"/>
              <a:chOff x="2370899" y="2067853"/>
              <a:chExt cx="3856880" cy="363038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849035" y="2067853"/>
                <a:ext cx="2969096" cy="55604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Bankfull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Streams and 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Flooded Roads (HCRS-API)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382B6CE-C8FF-49D2-AE5C-4C90398B7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70899" y="2629196"/>
                <a:ext cx="3856880" cy="3069042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</p:grpSp>
        <p:sp>
          <p:nvSpPr>
            <p:cNvPr id="27" name="Bent Arrow 5">
              <a:extLst>
                <a:ext uri="{FF2B5EF4-FFF2-40B4-BE49-F238E27FC236}">
                  <a16:creationId xmlns:a16="http://schemas.microsoft.com/office/drawing/2014/main" id="{025F1A6A-67FD-44F4-8FC1-4CBEF3640E4B}"/>
                </a:ext>
              </a:extLst>
            </p:cNvPr>
            <p:cNvSpPr/>
            <p:nvPr/>
          </p:nvSpPr>
          <p:spPr bwMode="auto">
            <a:xfrm rot="5400000">
              <a:off x="6958586" y="2099674"/>
              <a:ext cx="391006" cy="837282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7B74B6-1B43-4E20-8507-FA10C32D892E}"/>
              </a:ext>
            </a:extLst>
          </p:cNvPr>
          <p:cNvGrpSpPr/>
          <p:nvPr/>
        </p:nvGrpSpPr>
        <p:grpSpPr>
          <a:xfrm>
            <a:off x="3972343" y="1986530"/>
            <a:ext cx="3957153" cy="3359064"/>
            <a:chOff x="1987670" y="1461258"/>
            <a:chExt cx="3957153" cy="33590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AC2A0FC-3F02-41C1-AD86-75FD0C96BCD0}"/>
                </a:ext>
              </a:extLst>
            </p:cNvPr>
            <p:cNvGrpSpPr/>
            <p:nvPr/>
          </p:nvGrpSpPr>
          <p:grpSpPr>
            <a:xfrm>
              <a:off x="1987670" y="1461258"/>
              <a:ext cx="3342594" cy="3359064"/>
              <a:chOff x="1992486" y="2793407"/>
              <a:chExt cx="3342594" cy="335906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745D671-328D-493E-8BC0-6F685C0AE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2486" y="3244077"/>
                <a:ext cx="3342594" cy="2908394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011A82-097E-441B-8FB7-6B773EC3158F}"/>
                  </a:ext>
                </a:extLst>
              </p:cNvPr>
              <p:cNvSpPr txBox="1"/>
              <p:nvPr/>
            </p:nvSpPr>
            <p:spPr>
              <a:xfrm>
                <a:off x="2418346" y="2793407"/>
                <a:ext cx="2646633" cy="44521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Bridge Warnings</a:t>
                </a:r>
              </a:p>
            </p:txBody>
          </p:sp>
        </p:grpSp>
        <p:sp>
          <p:nvSpPr>
            <p:cNvPr id="26" name="Bent Arrow 5">
              <a:extLst>
                <a:ext uri="{FF2B5EF4-FFF2-40B4-BE49-F238E27FC236}">
                  <a16:creationId xmlns:a16="http://schemas.microsoft.com/office/drawing/2014/main" id="{C20AC58E-7103-40CA-9F8F-0AEF88D47D58}"/>
                </a:ext>
              </a:extLst>
            </p:cNvPr>
            <p:cNvSpPr/>
            <p:nvPr/>
          </p:nvSpPr>
          <p:spPr bwMode="auto">
            <a:xfrm rot="5400000">
              <a:off x="5330679" y="1398317"/>
              <a:ext cx="391006" cy="837282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CBBBED-474A-4169-89C0-CE930EC07C4C}"/>
              </a:ext>
            </a:extLst>
          </p:cNvPr>
          <p:cNvGrpSpPr/>
          <p:nvPr/>
        </p:nvGrpSpPr>
        <p:grpSpPr>
          <a:xfrm>
            <a:off x="5073158" y="2547412"/>
            <a:ext cx="4423480" cy="3443212"/>
            <a:chOff x="5073158" y="2746187"/>
            <a:chExt cx="4423480" cy="3443212"/>
          </a:xfrm>
        </p:grpSpPr>
        <p:sp>
          <p:nvSpPr>
            <p:cNvPr id="13" name="TextBox 12"/>
            <p:cNvSpPr txBox="1"/>
            <p:nvPr/>
          </p:nvSpPr>
          <p:spPr>
            <a:xfrm>
              <a:off x="6094743" y="2746187"/>
              <a:ext cx="2400958" cy="4675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Flood Inundation Map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0D4318-A337-49EE-A3CE-D6848A70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3158" y="3207207"/>
              <a:ext cx="4232599" cy="298219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8" name="Bent Arrow 5">
              <a:extLst>
                <a:ext uri="{FF2B5EF4-FFF2-40B4-BE49-F238E27FC236}">
                  <a16:creationId xmlns:a16="http://schemas.microsoft.com/office/drawing/2014/main" id="{B5889589-3792-472A-96B4-61ED8D14D989}"/>
                </a:ext>
              </a:extLst>
            </p:cNvPr>
            <p:cNvSpPr/>
            <p:nvPr/>
          </p:nvSpPr>
          <p:spPr bwMode="auto">
            <a:xfrm rot="5400000">
              <a:off x="8882494" y="2655446"/>
              <a:ext cx="391006" cy="837282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40ADE9-99C2-4FDD-B406-B51B5FE8C1D7}"/>
              </a:ext>
            </a:extLst>
          </p:cNvPr>
          <p:cNvGrpSpPr/>
          <p:nvPr/>
        </p:nvGrpSpPr>
        <p:grpSpPr>
          <a:xfrm>
            <a:off x="6997315" y="3068338"/>
            <a:ext cx="4721378" cy="3426204"/>
            <a:chOff x="6994250" y="3700193"/>
            <a:chExt cx="4721378" cy="2954017"/>
          </a:xfrm>
        </p:grpSpPr>
        <p:sp>
          <p:nvSpPr>
            <p:cNvPr id="14" name="TextBox 13"/>
            <p:cNvSpPr txBox="1"/>
            <p:nvPr/>
          </p:nvSpPr>
          <p:spPr>
            <a:xfrm>
              <a:off x="8092054" y="3700193"/>
              <a:ext cx="2525769" cy="55604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Web Communication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to TxDOT (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TxERA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)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250" y="4184795"/>
              <a:ext cx="4721378" cy="246941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7154089" y="1219139"/>
            <a:ext cx="443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Maps accessible through ESRI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StoryMap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38749" y="1488218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https://arcg.is/0LLLXX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BDE37E6-D5AE-477E-97FC-AE21938C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023" y="5674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2800" dirty="0" err="1"/>
              <a:t>Rainmap</a:t>
            </a:r>
            <a:r>
              <a:rPr lang="en-US" sz="2800" dirty="0"/>
              <a:t> in the Sky to </a:t>
            </a:r>
            <a:r>
              <a:rPr lang="en-US" sz="2800" dirty="0" err="1"/>
              <a:t>Floodmap</a:t>
            </a:r>
            <a:r>
              <a:rPr lang="en-US" sz="2800" dirty="0"/>
              <a:t> on the 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7FA69-54DD-4748-8DE3-9DFA88331E48}"/>
              </a:ext>
            </a:extLst>
          </p:cNvPr>
          <p:cNvSpPr txBox="1"/>
          <p:nvPr/>
        </p:nvSpPr>
        <p:spPr>
          <a:xfrm>
            <a:off x="1159036" y="5396412"/>
            <a:ext cx="24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 by Tim Whiteaker</a:t>
            </a:r>
          </a:p>
        </p:txBody>
      </p:sp>
    </p:spTree>
    <p:extLst>
      <p:ext uri="{BB962C8B-B14F-4D97-AF65-F5344CB8AC3E}">
        <p14:creationId xmlns:p14="http://schemas.microsoft.com/office/powerpoint/2010/main" val="14467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7794567" y="3271039"/>
            <a:ext cx="914400" cy="106987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Data and Map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services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2112786" y="4172169"/>
            <a:ext cx="1572956" cy="48252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75" y="395745"/>
            <a:ext cx="10515600" cy="819618"/>
          </a:xfrm>
        </p:spPr>
        <p:txBody>
          <a:bodyPr>
            <a:normAutofit/>
          </a:bodyPr>
          <a:lstStyle/>
          <a:p>
            <a:r>
              <a:rPr lang="en-US" sz="3200" dirty="0"/>
              <a:t>Forthcoming: Real-Time Demonstration Prototype</a:t>
            </a:r>
          </a:p>
        </p:txBody>
      </p:sp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31" y="4804240"/>
            <a:ext cx="1440121" cy="117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30" y="4932089"/>
            <a:ext cx="18288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5505821" y="2026459"/>
            <a:ext cx="1907821" cy="4340895"/>
          </a:xfrm>
          <a:prstGeom prst="rect">
            <a:avLst/>
          </a:prstGeom>
          <a:noFill/>
          <a:ln w="22225">
            <a:solidFill>
              <a:srgbClr val="0070C0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C2A0FC-3F02-41C1-AD86-75FD0C96BCD0}"/>
              </a:ext>
            </a:extLst>
          </p:cNvPr>
          <p:cNvGrpSpPr/>
          <p:nvPr/>
        </p:nvGrpSpPr>
        <p:grpSpPr>
          <a:xfrm>
            <a:off x="5872814" y="3628170"/>
            <a:ext cx="1213017" cy="1270942"/>
            <a:chOff x="1975192" y="2670998"/>
            <a:chExt cx="3359888" cy="34814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45D671-328D-493E-8BC0-6F685C0AE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2486" y="3244077"/>
              <a:ext cx="3342594" cy="2908394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011A82-097E-441B-8FB7-6B773EC3158F}"/>
                </a:ext>
              </a:extLst>
            </p:cNvPr>
            <p:cNvSpPr txBox="1"/>
            <p:nvPr/>
          </p:nvSpPr>
          <p:spPr>
            <a:xfrm>
              <a:off x="1975192" y="2670998"/>
              <a:ext cx="3359885" cy="57307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Bridge Warnings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AFA6F8-5409-4BFE-92A6-A757A82ECB78}"/>
              </a:ext>
            </a:extLst>
          </p:cNvPr>
          <p:cNvGrpSpPr/>
          <p:nvPr/>
        </p:nvGrpSpPr>
        <p:grpSpPr>
          <a:xfrm>
            <a:off x="5881219" y="5025037"/>
            <a:ext cx="1213016" cy="1208430"/>
            <a:chOff x="2326258" y="1806171"/>
            <a:chExt cx="3946162" cy="3892067"/>
          </a:xfrm>
        </p:grpSpPr>
        <p:sp>
          <p:nvSpPr>
            <p:cNvPr id="19" name="TextBox 18"/>
            <p:cNvSpPr txBox="1"/>
            <p:nvPr/>
          </p:nvSpPr>
          <p:spPr>
            <a:xfrm>
              <a:off x="2326258" y="1806171"/>
              <a:ext cx="3946162" cy="81772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Bankfull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Streams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and Flooded Roads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82B6CE-C8FF-49D2-AE5C-4C90398B7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0895" y="2629194"/>
              <a:ext cx="3874179" cy="3069044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5881218" y="2177310"/>
            <a:ext cx="1213017" cy="1293606"/>
            <a:chOff x="2549024" y="3363924"/>
            <a:chExt cx="1085590" cy="10338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B86A9D-E1A5-413E-8254-E37EA6CA1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9024" y="3527084"/>
              <a:ext cx="1085590" cy="87069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549024" y="3363924"/>
              <a:ext cx="1085590" cy="16316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Forecast Rain Maps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939603" y="2885638"/>
            <a:ext cx="2402085" cy="1840675"/>
            <a:chOff x="8572508" y="2943151"/>
            <a:chExt cx="2402085" cy="1840675"/>
          </a:xfrm>
        </p:grpSpPr>
        <p:sp>
          <p:nvSpPr>
            <p:cNvPr id="23" name="Rectangle 22"/>
            <p:cNvSpPr/>
            <p:nvPr/>
          </p:nvSpPr>
          <p:spPr bwMode="auto">
            <a:xfrm>
              <a:off x="8572508" y="2943151"/>
              <a:ext cx="2402085" cy="1840675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71794" y="3268060"/>
              <a:ext cx="925214" cy="1190856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8795435" y="3436433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NWS Public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and Prototype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Map Services</a:t>
              </a:r>
            </a:p>
          </p:txBody>
        </p:sp>
      </p:grpSp>
      <p:sp>
        <p:nvSpPr>
          <p:cNvPr id="27" name="Rectangle 26"/>
          <p:cNvSpPr/>
          <p:nvPr/>
        </p:nvSpPr>
        <p:spPr bwMode="auto">
          <a:xfrm>
            <a:off x="1666830" y="3022987"/>
            <a:ext cx="2402085" cy="1703326"/>
          </a:xfrm>
          <a:prstGeom prst="rect">
            <a:avLst/>
          </a:prstGeom>
          <a:noFill/>
          <a:ln w="19050">
            <a:solidFill>
              <a:srgbClr val="0070C0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0" name="Picture 2" descr="See the source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92" y="4201998"/>
            <a:ext cx="1493359" cy="2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ight Arrow 30"/>
          <p:cNvSpPr/>
          <p:nvPr/>
        </p:nvSpPr>
        <p:spPr bwMode="auto">
          <a:xfrm flipH="1">
            <a:off x="7857710" y="3693963"/>
            <a:ext cx="688395" cy="311796"/>
          </a:xfrm>
          <a:prstGeom prst="rightArrow">
            <a:avLst/>
          </a:prstGeom>
          <a:gradFill>
            <a:gsLst>
              <a:gs pos="0">
                <a:srgbClr val="0070C0"/>
              </a:gs>
              <a:gs pos="100000">
                <a:srgbClr val="0070C0"/>
              </a:gs>
            </a:gsLst>
          </a:gra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4427662" y="3682151"/>
            <a:ext cx="688395" cy="311796"/>
          </a:xfrm>
          <a:prstGeom prst="rightArrow">
            <a:avLst/>
          </a:prstGeom>
          <a:gradFill>
            <a:gsLst>
              <a:gs pos="0">
                <a:srgbClr val="0070C0"/>
              </a:gs>
              <a:gs pos="100000">
                <a:srgbClr val="0070C0"/>
              </a:gs>
            </a:gsLst>
          </a:gra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60785" y="3238516"/>
            <a:ext cx="914400" cy="38096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Data and Map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services</a:t>
            </a:r>
          </a:p>
        </p:txBody>
      </p:sp>
      <p:cxnSp>
        <p:nvCxnSpPr>
          <p:cNvPr id="39" name="Straight Arrow Connector 38"/>
          <p:cNvCxnSpPr>
            <a:cxnSpLocks/>
            <a:endCxn id="7" idx="1"/>
          </p:cNvCxnSpPr>
          <p:nvPr/>
        </p:nvCxnSpPr>
        <p:spPr bwMode="auto">
          <a:xfrm>
            <a:off x="1692471" y="2756135"/>
            <a:ext cx="445920" cy="76627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691506" y="283406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Field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Observations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818" y="4850461"/>
            <a:ext cx="1021777" cy="107765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518975" y="4371144"/>
            <a:ext cx="109260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TxDOT Radar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Stream Gauges</a:t>
            </a:r>
          </a:p>
        </p:txBody>
      </p:sp>
      <p:cxnSp>
        <p:nvCxnSpPr>
          <p:cNvPr id="45" name="Straight Arrow Connector 44"/>
          <p:cNvCxnSpPr>
            <a:endCxn id="47" idx="1"/>
          </p:cNvCxnSpPr>
          <p:nvPr/>
        </p:nvCxnSpPr>
        <p:spPr bwMode="auto">
          <a:xfrm flipV="1">
            <a:off x="1659594" y="4413429"/>
            <a:ext cx="453192" cy="43703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2486023" y="443925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Datasphere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5713" y="540092"/>
            <a:ext cx="2549850" cy="2020636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121192" y="1285591"/>
            <a:ext cx="4669222" cy="49745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Goal: A real-time prototype to be tested during the 2022 summer storm season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6237" y="269569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Observations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563208" y="25908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Forecasting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21712-E0CD-4529-AE95-2EECF2F267E0}"/>
              </a:ext>
            </a:extLst>
          </p:cNvPr>
          <p:cNvSpPr txBox="1"/>
          <p:nvPr/>
        </p:nvSpPr>
        <p:spPr>
          <a:xfrm>
            <a:off x="2138391" y="3260797"/>
            <a:ext cx="1550489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HCRS-API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209" y="1534317"/>
            <a:ext cx="1102995" cy="125141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4452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ECE961-B9E0-4A4E-B47C-0F1954B5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Real-Time Flood Resilience for TxDOT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587EB9C4-0F7B-438A-B5A8-3F706FD9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47228"/>
            <a:ext cx="6016365" cy="882872"/>
          </a:xfrm>
          <a:prstGeom prst="rect">
            <a:avLst/>
          </a:prstGeom>
          <a:solidFill>
            <a:srgbClr val="C75B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Flood Forecasting …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755C8A88-05D9-4524-860C-498538BE2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2729331"/>
            <a:ext cx="6016365" cy="882872"/>
          </a:xfrm>
          <a:prstGeom prst="rect">
            <a:avLst/>
          </a:prstGeom>
          <a:solidFill>
            <a:srgbClr val="C75B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Streamflow Measurement…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Box 28">
            <a:extLst>
              <a:ext uri="{FF2B5EF4-FFF2-40B4-BE49-F238E27FC236}">
                <a16:creationId xmlns:a16="http://schemas.microsoft.com/office/drawing/2014/main" id="{A84F491A-208D-490B-83F7-B72E9B924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8" y="3911434"/>
            <a:ext cx="6016365" cy="882872"/>
          </a:xfrm>
          <a:prstGeom prst="rect">
            <a:avLst/>
          </a:prstGeom>
          <a:solidFill>
            <a:srgbClr val="C75B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Emergency Response…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 Box 28">
            <a:extLst>
              <a:ext uri="{FF2B5EF4-FFF2-40B4-BE49-F238E27FC236}">
                <a16:creationId xmlns:a16="http://schemas.microsoft.com/office/drawing/2014/main" id="{78090AA1-6328-4A65-A701-0BEAE51D7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7" y="5195948"/>
            <a:ext cx="6016365" cy="882872"/>
          </a:xfrm>
          <a:prstGeom prst="rect">
            <a:avLst/>
          </a:prstGeom>
          <a:solidFill>
            <a:srgbClr val="C75B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Bridge Hydraulics…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88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D31BB-F4A0-4A9C-AD9B-EDFF58B1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02" y="411502"/>
            <a:ext cx="11470633" cy="826677"/>
          </a:xfrm>
        </p:spPr>
        <p:txBody>
          <a:bodyPr/>
          <a:lstStyle/>
          <a:p>
            <a:r>
              <a:rPr lang="en-US" dirty="0"/>
              <a:t>Base Level Engineering Flood Hydraulic Modeling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322B2-F85E-461E-8820-E42DEB7A7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08" y="4338490"/>
            <a:ext cx="2096767" cy="20114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4BDB49-15F7-4BC1-946A-88934C97AE91}"/>
              </a:ext>
            </a:extLst>
          </p:cNvPr>
          <p:cNvSpPr txBox="1"/>
          <p:nvPr/>
        </p:nvSpPr>
        <p:spPr>
          <a:xfrm>
            <a:off x="2026416" y="4338490"/>
            <a:ext cx="72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950A90-D5A5-4017-B0DA-16E7A9F66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436" y="4338492"/>
            <a:ext cx="2147527" cy="19903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D21DB1-E52F-4387-B0EB-6480E272B1FC}"/>
              </a:ext>
            </a:extLst>
          </p:cNvPr>
          <p:cNvSpPr txBox="1"/>
          <p:nvPr/>
        </p:nvSpPr>
        <p:spPr>
          <a:xfrm>
            <a:off x="7685070" y="4367101"/>
            <a:ext cx="84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8FC8B5-8D45-49BF-9CD1-9422E82C6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349" y="4338490"/>
            <a:ext cx="2135797" cy="19903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7C90A1-4F1C-40B5-8D41-934A056119C9}"/>
              </a:ext>
            </a:extLst>
          </p:cNvPr>
          <p:cNvSpPr txBox="1"/>
          <p:nvPr/>
        </p:nvSpPr>
        <p:spPr>
          <a:xfrm>
            <a:off x="4865236" y="4345145"/>
            <a:ext cx="90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826D11-423B-4600-970D-258CFFE81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3445" y="4338490"/>
            <a:ext cx="2147152" cy="19903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323278-F5F4-4054-99D0-88D4546A5CF2}"/>
              </a:ext>
            </a:extLst>
          </p:cNvPr>
          <p:cNvSpPr txBox="1"/>
          <p:nvPr/>
        </p:nvSpPr>
        <p:spPr>
          <a:xfrm>
            <a:off x="10263884" y="4393756"/>
            <a:ext cx="97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600275-0737-47E5-9380-2CA49AFA2E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08" y="3132780"/>
            <a:ext cx="1252476" cy="95015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Picture 4" descr="TWDB Announces Members of New Regional Flood Planning Groups - Reduce  Flood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7" y="1421861"/>
            <a:ext cx="2179807" cy="6605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ee the source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58" y="1427564"/>
            <a:ext cx="1687776" cy="64914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54370" y="3300353"/>
            <a:ext cx="3378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0070C0"/>
                </a:solidFill>
              </a:rPr>
              <a:t>Bridges need to be added</a:t>
            </a:r>
          </a:p>
        </p:txBody>
      </p:sp>
      <p:pic>
        <p:nvPicPr>
          <p:cNvPr id="33" name="08111110_NewYearsCk_Bridge_Flow">
            <a:hlinkClick r:id="" action="ppaction://media"/>
            <a:extLst>
              <a:ext uri="{FF2B5EF4-FFF2-40B4-BE49-F238E27FC236}">
                <a16:creationId xmlns:a16="http://schemas.microsoft.com/office/drawing/2014/main" id="{E72A7216-4F9A-4C1C-8EBF-FDFFAF833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38624" y="1269185"/>
            <a:ext cx="3670738" cy="28459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120459F-6AFC-47B2-B7F0-425F2C3F04F8}"/>
              </a:ext>
            </a:extLst>
          </p:cNvPr>
          <p:cNvSpPr txBox="1"/>
          <p:nvPr/>
        </p:nvSpPr>
        <p:spPr>
          <a:xfrm>
            <a:off x="2253792" y="2137023"/>
            <a:ext cx="3107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$40 million investment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ED675-6039-4B45-8CB9-D26CF8B6AC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7298" y="3117848"/>
            <a:ext cx="1791134" cy="826677"/>
          </a:xfrm>
          <a:prstGeom prst="rect">
            <a:avLst/>
          </a:prstGeom>
        </p:spPr>
      </p:pic>
      <p:pic>
        <p:nvPicPr>
          <p:cNvPr id="1026" name="Picture 2" descr="Image result for usace logo">
            <a:extLst>
              <a:ext uri="{FF2B5EF4-FFF2-40B4-BE49-F238E27FC236}">
                <a16:creationId xmlns:a16="http://schemas.microsoft.com/office/drawing/2014/main" id="{6888624E-2441-42DD-80DB-6033638C1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128" y="1304764"/>
            <a:ext cx="1307164" cy="89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4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4D1D7-9F0F-4014-A117-7F577A7842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76" y="983119"/>
            <a:ext cx="6316840" cy="5191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89423A-11DA-4A68-A505-D41A8A139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059" y="1759646"/>
            <a:ext cx="4953072" cy="38305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72901A-0F16-4E5F-B9C7-EE4E008A4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33931" cy="902633"/>
          </a:xfrm>
        </p:spPr>
        <p:txBody>
          <a:bodyPr>
            <a:noAutofit/>
          </a:bodyPr>
          <a:lstStyle/>
          <a:p>
            <a:r>
              <a:rPr lang="en-US" sz="3200" dirty="0"/>
              <a:t>Detailed Bridge Object Model Developed From TxDOT Bridge Plans</a:t>
            </a:r>
          </a:p>
        </p:txBody>
      </p:sp>
    </p:spTree>
    <p:extLst>
      <p:ext uri="{BB962C8B-B14F-4D97-AF65-F5344CB8AC3E}">
        <p14:creationId xmlns:p14="http://schemas.microsoft.com/office/powerpoint/2010/main" val="4043664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893301-7256-4503-883F-9B8670934AFC}"/>
              </a:ext>
            </a:extLst>
          </p:cNvPr>
          <p:cNvGrpSpPr/>
          <p:nvPr/>
        </p:nvGrpSpPr>
        <p:grpSpPr>
          <a:xfrm>
            <a:off x="3827819" y="1375329"/>
            <a:ext cx="8134381" cy="4915743"/>
            <a:chOff x="24603429" y="9612193"/>
            <a:chExt cx="8134381" cy="49157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0E5DFB-B88A-4DAD-A1E0-1095DE076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03429" y="9654983"/>
              <a:ext cx="8110927" cy="48729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D1921F-259A-442C-A2D2-743D74CCB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62055" y="9612193"/>
              <a:ext cx="1275755" cy="289056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6F77D2-D481-4F95-90DD-22BB0D5C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70" y="365126"/>
            <a:ext cx="11647030" cy="1010204"/>
          </a:xfrm>
        </p:spPr>
        <p:txBody>
          <a:bodyPr>
            <a:normAutofit/>
          </a:bodyPr>
          <a:lstStyle/>
          <a:p>
            <a:r>
              <a:rPr lang="en-US" sz="3200" dirty="0"/>
              <a:t>Simplified Bridge Object Model Developed Automatically  from LIDAR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258A7-1CAB-4F44-A6E9-90C611D910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8"/>
          <a:stretch/>
        </p:blipFill>
        <p:spPr>
          <a:xfrm>
            <a:off x="522275" y="1453117"/>
            <a:ext cx="5779574" cy="27349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68840-6C4C-4ED7-9923-879A43B5D8F9}"/>
              </a:ext>
            </a:extLst>
          </p:cNvPr>
          <p:cNvSpPr txBox="1"/>
          <p:nvPr/>
        </p:nvSpPr>
        <p:spPr>
          <a:xfrm>
            <a:off x="2142214" y="2188175"/>
            <a:ext cx="222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Bridge “envelope”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739798-C107-4EEF-96CA-9F228DCD7EA3}"/>
              </a:ext>
            </a:extLst>
          </p:cNvPr>
          <p:cNvSpPr txBox="1"/>
          <p:nvPr/>
        </p:nvSpPr>
        <p:spPr>
          <a:xfrm>
            <a:off x="3025129" y="1453117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EA0EA-5108-4666-A062-211C5D970D0D}"/>
              </a:ext>
            </a:extLst>
          </p:cNvPr>
          <p:cNvSpPr txBox="1"/>
          <p:nvPr/>
        </p:nvSpPr>
        <p:spPr>
          <a:xfrm>
            <a:off x="3179445" y="2923233"/>
            <a:ext cx="215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Cross-section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BF2944-7753-400D-94B2-2CAF5D5CE231}"/>
              </a:ext>
            </a:extLst>
          </p:cNvPr>
          <p:cNvSpPr txBox="1"/>
          <p:nvPr/>
        </p:nvSpPr>
        <p:spPr>
          <a:xfrm>
            <a:off x="544970" y="4450053"/>
            <a:ext cx="2952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Add </a:t>
            </a:r>
            <a:r>
              <a:rPr lang="en-US" b="1" dirty="0"/>
              <a:t>bridge deck thickness </a:t>
            </a:r>
          </a:p>
          <a:p>
            <a:pPr algn="ctr"/>
            <a:r>
              <a:rPr lang="en-US" dirty="0"/>
              <a:t>based on bridge type</a:t>
            </a:r>
          </a:p>
          <a:p>
            <a:pPr algn="ctr"/>
            <a:r>
              <a:rPr lang="en-US" dirty="0"/>
              <a:t>(with help from BRG Division)</a:t>
            </a:r>
          </a:p>
        </p:txBody>
      </p:sp>
    </p:spTree>
    <p:extLst>
      <p:ext uri="{BB962C8B-B14F-4D97-AF65-F5344CB8AC3E}">
        <p14:creationId xmlns:p14="http://schemas.microsoft.com/office/powerpoint/2010/main" val="1774051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67796" y="1252612"/>
            <a:ext cx="7415316" cy="2873344"/>
            <a:chOff x="270871" y="1376989"/>
            <a:chExt cx="7843578" cy="31983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871" y="1376989"/>
              <a:ext cx="6063369" cy="318833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4241" y="1376989"/>
              <a:ext cx="1780208" cy="319834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244" y="4139750"/>
            <a:ext cx="5820852" cy="232834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4911" y="4842255"/>
            <a:ext cx="5277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This map and summary table are drawn from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FIMAN-T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system developed by the North Carolina DOT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Source for Images: David Key, ESP Associates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6" y="4236724"/>
            <a:ext cx="4105275" cy="485775"/>
          </a:xfrm>
          <a:prstGeom prst="rect">
            <a:avLst/>
          </a:prstGeom>
        </p:spPr>
      </p:pic>
      <p:pic>
        <p:nvPicPr>
          <p:cNvPr id="22" name="Picture 2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062" y="1042002"/>
            <a:ext cx="2482034" cy="24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C8A057-A6DB-40BE-BACC-55B3F1D9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02" y="411502"/>
            <a:ext cx="11470633" cy="826677"/>
          </a:xfrm>
        </p:spPr>
        <p:txBody>
          <a:bodyPr/>
          <a:lstStyle/>
          <a:p>
            <a:r>
              <a:rPr lang="en-US" dirty="0"/>
              <a:t>Flood Depth Mapping for Roads</a:t>
            </a:r>
          </a:p>
        </p:txBody>
      </p:sp>
    </p:spTree>
    <p:extLst>
      <p:ext uri="{BB962C8B-B14F-4D97-AF65-F5344CB8AC3E}">
        <p14:creationId xmlns:p14="http://schemas.microsoft.com/office/powerpoint/2010/main" val="1561302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223171" cy="876336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Forthcoming: </a:t>
            </a:r>
            <a:r>
              <a:rPr lang="en-US" sz="3200" dirty="0"/>
              <a:t>Measurement, Modeling and Mapping at 80 TxDOT Gauges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02D35F-A6E9-4448-8D3C-BF2A51CEC2AD}"/>
              </a:ext>
            </a:extLst>
          </p:cNvPr>
          <p:cNvGrpSpPr/>
          <p:nvPr/>
        </p:nvGrpSpPr>
        <p:grpSpPr>
          <a:xfrm>
            <a:off x="1171630" y="1361068"/>
            <a:ext cx="3001471" cy="2019273"/>
            <a:chOff x="442445" y="1545516"/>
            <a:chExt cx="5731596" cy="35111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45" y="2018612"/>
              <a:ext cx="5731596" cy="303805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6545" y="1600942"/>
              <a:ext cx="4301833" cy="33503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445" y="1545516"/>
              <a:ext cx="1083846" cy="44588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812145" y="543339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000" b="1" dirty="0"/>
              <a:t>Creates accurate measurement of flow conditions at bridges ….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/>
              <a:t>                    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/>
              <a:t>                                               ….. and accurate mapping of flooded road depths near bridges</a:t>
            </a:r>
          </a:p>
        </p:txBody>
      </p:sp>
      <p:pic>
        <p:nvPicPr>
          <p:cNvPr id="11" name="08111110_NewYearsCk_Bridge_Flow">
            <a:hlinkClick r:id="" action="ppaction://media"/>
            <a:extLst>
              <a:ext uri="{FF2B5EF4-FFF2-40B4-BE49-F238E27FC236}">
                <a16:creationId xmlns:a16="http://schemas.microsoft.com/office/drawing/2014/main" id="{E72A7216-4F9A-4C1C-8EBF-FDFFAF833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5588" y="3566590"/>
            <a:ext cx="2253557" cy="17471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C69EA8-E00A-4CC3-82A7-7ACC6468CF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9577" y="1478775"/>
            <a:ext cx="6205299" cy="38031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7957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1ABA-9C31-4568-8DFC-051D6280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5315"/>
          </a:xfrm>
        </p:spPr>
        <p:txBody>
          <a:bodyPr/>
          <a:lstStyle/>
          <a:p>
            <a:r>
              <a:rPr lang="en-US" dirty="0"/>
              <a:t>TxDOT Project Management Committee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478401-5A60-457B-BF28-03A5E4E92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25" name="Group 1024"/>
          <p:cNvGrpSpPr/>
          <p:nvPr/>
        </p:nvGrpSpPr>
        <p:grpSpPr>
          <a:xfrm>
            <a:off x="213993" y="1234902"/>
            <a:ext cx="1581779" cy="2667536"/>
            <a:chOff x="345137" y="1241673"/>
            <a:chExt cx="1581779" cy="266753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EA45176-10D5-4BF0-B825-39BEAAF12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96" y="1241673"/>
              <a:ext cx="1578661" cy="1968065"/>
            </a:xfrm>
            <a:prstGeom prst="rect">
              <a:avLst/>
            </a:prstGeom>
            <a:ln w="0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F891CE-CDF6-485C-A0A9-8EAA893464D0}"/>
                </a:ext>
              </a:extLst>
            </p:cNvPr>
            <p:cNvSpPr/>
            <p:nvPr/>
          </p:nvSpPr>
          <p:spPr>
            <a:xfrm>
              <a:off x="345137" y="3262878"/>
              <a:ext cx="158177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Rose Marie Klee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H&amp;H Section Director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DES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472213" y="1234902"/>
            <a:ext cx="2091534" cy="2694612"/>
            <a:chOff x="1979480" y="1240661"/>
            <a:chExt cx="2091534" cy="26946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ADC5E1-0CC1-4B7B-86EC-F84C2AFFA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564" y="1240661"/>
              <a:ext cx="1419367" cy="202221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ACC3E1-904A-43EF-A211-127F9B2E4ACA}"/>
                </a:ext>
              </a:extLst>
            </p:cNvPr>
            <p:cNvSpPr/>
            <p:nvPr/>
          </p:nvSpPr>
          <p:spPr>
            <a:xfrm>
              <a:off x="1979480" y="3288942"/>
              <a:ext cx="20915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Abderrahmane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Maamar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-Tayeb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H&amp;H Section Team Lead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DES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grpSp>
        <p:nvGrpSpPr>
          <p:cNvPr id="1030" name="Group 1029"/>
          <p:cNvGrpSpPr/>
          <p:nvPr/>
        </p:nvGrpSpPr>
        <p:grpSpPr>
          <a:xfrm>
            <a:off x="1890304" y="3917752"/>
            <a:ext cx="1710533" cy="2621131"/>
            <a:chOff x="3564161" y="3967407"/>
            <a:chExt cx="1710533" cy="26211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BE7C66-6E45-4671-8898-D4D2325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348" y="3967407"/>
              <a:ext cx="1576748" cy="196567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9738F7-6308-4E08-9486-5C9D36059185}"/>
                </a:ext>
              </a:extLst>
            </p:cNvPr>
            <p:cNvSpPr/>
            <p:nvPr/>
          </p:nvSpPr>
          <p:spPr>
            <a:xfrm>
              <a:off x="3564161" y="5942207"/>
              <a:ext cx="17105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Andrew Lee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/>
                  <a:cs typeface="Calibri" panose="020F0502020204030204" pitchFamily="34" charset="0"/>
                </a:rPr>
                <a:t>District Bridge Engineer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BMT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09402" y="1234902"/>
            <a:ext cx="1618768" cy="2692536"/>
            <a:chOff x="4121951" y="1240661"/>
            <a:chExt cx="1618768" cy="2692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CD0A33F-8D54-4D15-B940-7CAACDB6C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951" y="1240661"/>
              <a:ext cx="1618768" cy="201806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10C77C-B1E6-40BE-9CA8-394935DBBFC5}"/>
                </a:ext>
              </a:extLst>
            </p:cNvPr>
            <p:cNvSpPr/>
            <p:nvPr/>
          </p:nvSpPr>
          <p:spPr>
            <a:xfrm>
              <a:off x="4367912" y="3286866"/>
              <a:ext cx="11268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Trent Ellis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H&amp;H Engineer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DES</a:t>
              </a:r>
            </a:p>
          </p:txBody>
        </p:sp>
      </p:grpSp>
      <p:grpSp>
        <p:nvGrpSpPr>
          <p:cNvPr id="1031" name="Group 1030"/>
          <p:cNvGrpSpPr/>
          <p:nvPr/>
        </p:nvGrpSpPr>
        <p:grpSpPr>
          <a:xfrm>
            <a:off x="6925420" y="3917752"/>
            <a:ext cx="1804789" cy="2639603"/>
            <a:chOff x="5212306" y="3967406"/>
            <a:chExt cx="1804789" cy="26396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399CB0-1777-435E-B8C2-A0AE7ACFF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255" y="3967406"/>
              <a:ext cx="1604692" cy="200051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CC74D0C-AA3D-4B90-9F08-7BBD95B066B5}"/>
                </a:ext>
              </a:extLst>
            </p:cNvPr>
            <p:cNvSpPr/>
            <p:nvPr/>
          </p:nvSpPr>
          <p:spPr>
            <a:xfrm>
              <a:off x="5212306" y="5960678"/>
              <a:ext cx="18047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Joseph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Goessling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Lead Hydraulics Engineer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AUS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grpSp>
        <p:nvGrpSpPr>
          <p:cNvPr id="1032" name="Group 1031"/>
          <p:cNvGrpSpPr/>
          <p:nvPr/>
        </p:nvGrpSpPr>
        <p:grpSpPr>
          <a:xfrm>
            <a:off x="5212516" y="3917752"/>
            <a:ext cx="1855123" cy="2626735"/>
            <a:chOff x="6917282" y="3967407"/>
            <a:chExt cx="1855123" cy="262673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20EC15E-AB9D-4FD5-A885-D6C0029EF55B}"/>
                </a:ext>
              </a:extLst>
            </p:cNvPr>
            <p:cNvSpPr/>
            <p:nvPr/>
          </p:nvSpPr>
          <p:spPr>
            <a:xfrm>
              <a:off x="6917282" y="5947811"/>
              <a:ext cx="18551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Jared Browder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Maintenance Assess Spec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MNT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D0E30A0-AF0E-4BBA-A284-0DCE1E8C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5469" y="3967407"/>
              <a:ext cx="1616158" cy="199579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1029" name="Group 1028"/>
          <p:cNvGrpSpPr/>
          <p:nvPr/>
        </p:nvGrpSpPr>
        <p:grpSpPr>
          <a:xfrm>
            <a:off x="182316" y="3917752"/>
            <a:ext cx="1677319" cy="2663026"/>
            <a:chOff x="1886842" y="3946504"/>
            <a:chExt cx="1677319" cy="266302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D20CF29-C614-44B5-9AC9-BDFD47BFEC81}"/>
                </a:ext>
              </a:extLst>
            </p:cNvPr>
            <p:cNvSpPr/>
            <p:nvPr/>
          </p:nvSpPr>
          <p:spPr>
            <a:xfrm>
              <a:off x="1886842" y="5963199"/>
              <a:ext cx="16773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Adam Jack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Dir of Trans Plan &amp; Dev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BMT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EF3614-EC6C-4080-B788-4A5F426B3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8064" y="3946504"/>
              <a:ext cx="1514200" cy="198338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1028" name="Group 1027"/>
          <p:cNvGrpSpPr/>
          <p:nvPr/>
        </p:nvGrpSpPr>
        <p:grpSpPr>
          <a:xfrm>
            <a:off x="3345157" y="1234902"/>
            <a:ext cx="1909969" cy="2657466"/>
            <a:chOff x="11604" y="3933483"/>
            <a:chExt cx="1909969" cy="26574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1B465C-05C2-408F-92AB-46A0907F3A17}"/>
                </a:ext>
              </a:extLst>
            </p:cNvPr>
            <p:cNvSpPr/>
            <p:nvPr/>
          </p:nvSpPr>
          <p:spPr>
            <a:xfrm>
              <a:off x="11604" y="5944618"/>
              <a:ext cx="18843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Shelley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Pridgen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Research Project Manager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RTI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19" y="3933483"/>
              <a:ext cx="1701754" cy="200943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147370" y="1234902"/>
            <a:ext cx="1920269" cy="2693574"/>
            <a:chOff x="5966159" y="1240661"/>
            <a:chExt cx="1920269" cy="26935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410C77C-B1E6-40BE-9CA8-394935DBBFC5}"/>
                </a:ext>
              </a:extLst>
            </p:cNvPr>
            <p:cNvSpPr/>
            <p:nvPr/>
          </p:nvSpPr>
          <p:spPr>
            <a:xfrm>
              <a:off x="5966159" y="3287904"/>
              <a:ext cx="192026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Matthew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Heinze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TxDOT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Emerg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Mgmt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Coord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MNT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67243" y="1240661"/>
              <a:ext cx="1518094" cy="20201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973628" y="1234902"/>
            <a:ext cx="1627999" cy="2698290"/>
            <a:chOff x="7994364" y="1240661"/>
            <a:chExt cx="1627999" cy="26982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10C77C-B1E6-40BE-9CA8-394935DBBFC5}"/>
                </a:ext>
              </a:extLst>
            </p:cNvPr>
            <p:cNvSpPr/>
            <p:nvPr/>
          </p:nvSpPr>
          <p:spPr>
            <a:xfrm>
              <a:off x="8099293" y="3292620"/>
              <a:ext cx="14181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Jennifer Lash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GIS Program Leader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TPP</a:t>
              </a:r>
            </a:p>
          </p:txBody>
        </p:sp>
        <p:pic>
          <p:nvPicPr>
            <p:cNvPr id="1026" name="Picture 6" descr="image00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364" y="1240661"/>
              <a:ext cx="1627999" cy="2029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" name="Group 1023"/>
          <p:cNvGrpSpPr/>
          <p:nvPr/>
        </p:nvGrpSpPr>
        <p:grpSpPr>
          <a:xfrm>
            <a:off x="3465654" y="3917752"/>
            <a:ext cx="1804789" cy="2664396"/>
            <a:chOff x="9824069" y="1240661"/>
            <a:chExt cx="1804789" cy="2664396"/>
          </a:xfrm>
        </p:grpSpPr>
        <p:pic>
          <p:nvPicPr>
            <p:cNvPr id="7" name="Picture 8" descr="image00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3412" y="1240661"/>
              <a:ext cx="1611970" cy="200959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10C77C-B1E6-40BE-9CA8-394935DBBFC5}"/>
                </a:ext>
              </a:extLst>
            </p:cNvPr>
            <p:cNvSpPr/>
            <p:nvPr/>
          </p:nvSpPr>
          <p:spPr>
            <a:xfrm>
              <a:off x="9824069" y="3258726"/>
              <a:ext cx="18047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LaDonna Waters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Lead Hydraulics Engineer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BMT</a:t>
              </a:r>
            </a:p>
          </p:txBody>
        </p:sp>
      </p:grpSp>
      <p:grpSp>
        <p:nvGrpSpPr>
          <p:cNvPr id="1033" name="Group 1032"/>
          <p:cNvGrpSpPr/>
          <p:nvPr/>
        </p:nvGrpSpPr>
        <p:grpSpPr>
          <a:xfrm>
            <a:off x="8693656" y="3917752"/>
            <a:ext cx="1591114" cy="2608927"/>
            <a:chOff x="8693656" y="3979611"/>
            <a:chExt cx="1591114" cy="2608927"/>
          </a:xfrm>
        </p:grpSpPr>
        <p:pic>
          <p:nvPicPr>
            <p:cNvPr id="9" name="Picture 9" descr="image00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656" y="3979611"/>
              <a:ext cx="1591114" cy="1983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8808407" y="5942207"/>
              <a:ext cx="14336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Ryan Eaves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Geotech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Brch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Mgr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10362968" y="3917752"/>
            <a:ext cx="1590696" cy="2596613"/>
            <a:chOff x="10362968" y="3979611"/>
            <a:chExt cx="1590696" cy="2596613"/>
          </a:xfrm>
        </p:grpSpPr>
        <p:pic>
          <p:nvPicPr>
            <p:cNvPr id="1027" name="Picture 8" descr="image00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2968" y="3979611"/>
              <a:ext cx="1574274" cy="196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0399521" y="5929893"/>
              <a:ext cx="15541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Drake Builta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Bridge Info Grp Lead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5" name="Picture 10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753" y="1234902"/>
            <a:ext cx="1639665" cy="201666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410C77C-B1E6-40BE-9CA8-394935DBBFC5}"/>
              </a:ext>
            </a:extLst>
          </p:cNvPr>
          <p:cNvSpPr/>
          <p:nvPr/>
        </p:nvSpPr>
        <p:spPr>
          <a:xfrm>
            <a:off x="10264509" y="3280497"/>
            <a:ext cx="2018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Valerie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Taylor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Transportation Engineer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HOU</a:t>
            </a:r>
          </a:p>
        </p:txBody>
      </p:sp>
    </p:spTree>
    <p:extLst>
      <p:ext uri="{BB962C8B-B14F-4D97-AF65-F5344CB8AC3E}">
        <p14:creationId xmlns:p14="http://schemas.microsoft.com/office/powerpoint/2010/main" val="2139243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807D6-F0E6-4364-A2C0-7763E82C2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506" y="466746"/>
            <a:ext cx="10515600" cy="1325563"/>
          </a:xfrm>
        </p:spPr>
        <p:txBody>
          <a:bodyPr/>
          <a:lstStyle/>
          <a:p>
            <a:r>
              <a:rPr lang="en-US" sz="3200" b="1" dirty="0">
                <a:solidFill>
                  <a:sysClr val="windowText" lastClr="000000"/>
                </a:solidFill>
              </a:rPr>
              <a:t>Observational Flood Mapping </a:t>
            </a:r>
            <a:r>
              <a:rPr lang="en-US" sz="3200" dirty="0">
                <a:solidFill>
                  <a:sysClr val="windowText" lastClr="000000"/>
                </a:solidFill>
              </a:rPr>
              <a:t>with a Cell Phone Application</a:t>
            </a:r>
            <a:br>
              <a:rPr lang="en-US" dirty="0">
                <a:solidFill>
                  <a:sysClr val="windowText" lastClr="000000"/>
                </a:solidFill>
              </a:rPr>
            </a:br>
            <a:endParaRPr lang="en-US" dirty="0"/>
          </a:p>
        </p:txBody>
      </p:sp>
      <p:pic>
        <p:nvPicPr>
          <p:cNvPr id="4" name="Picture 2" descr="s048295453[1]">
            <a:extLst>
              <a:ext uri="{FF2B5EF4-FFF2-40B4-BE49-F238E27FC236}">
                <a16:creationId xmlns:a16="http://schemas.microsoft.com/office/drawing/2014/main" id="{AE3BD51E-44B7-475D-AD7A-AB84B9F4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03" y="1202539"/>
            <a:ext cx="7066470" cy="5296422"/>
          </a:xfrm>
          <a:prstGeom prst="rect">
            <a:avLst/>
          </a:prstGeom>
          <a:noFill/>
          <a:ln w="12700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6372B0C-71D5-452F-A05E-77A521E0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b="8662"/>
          <a:stretch>
            <a:fillRect/>
          </a:stretch>
        </p:blipFill>
        <p:spPr bwMode="auto">
          <a:xfrm>
            <a:off x="401720" y="2047875"/>
            <a:ext cx="2311235" cy="3607586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75E84-5B8D-4C12-A369-C7A873AD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348" y="2212597"/>
            <a:ext cx="4435124" cy="356590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04CA8ED-DEB9-4186-BC23-FC8D1A41F6FD}"/>
              </a:ext>
            </a:extLst>
          </p:cNvPr>
          <p:cNvSpPr txBox="1">
            <a:spLocks/>
          </p:cNvSpPr>
          <p:nvPr/>
        </p:nvSpPr>
        <p:spPr>
          <a:xfrm>
            <a:off x="766639" y="464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5DCD65-7084-4F8F-B17F-1A3727556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267" y="2212597"/>
            <a:ext cx="2395205" cy="9423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8" descr="See the source image">
            <a:extLst>
              <a:ext uri="{FF2B5EF4-FFF2-40B4-BE49-F238E27FC236}">
                <a16:creationId xmlns:a16="http://schemas.microsoft.com/office/drawing/2014/main" id="{CD8110DB-BADF-414E-9B39-2861BDCE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910" y="482811"/>
            <a:ext cx="1606393" cy="160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398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673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Suggestion 1 for TxDOT: Field Data Collection during Floods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7" y="1413239"/>
            <a:ext cx="10515600" cy="4351338"/>
          </a:xfrm>
        </p:spPr>
        <p:txBody>
          <a:bodyPr/>
          <a:lstStyle/>
          <a:p>
            <a:pPr marL="0" lvl="1" indent="0">
              <a:lnSpc>
                <a:spcPts val="2600"/>
              </a:lnSpc>
              <a:buNone/>
            </a:pPr>
            <a:r>
              <a:rPr lang="en-US" dirty="0">
                <a:solidFill>
                  <a:srgbClr val="0070C0"/>
                </a:solidFill>
              </a:rPr>
              <a:t>Automated method for field staff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to record flood conditions</a:t>
            </a:r>
            <a:br>
              <a:rPr lang="en-US" sz="1775" dirty="0">
                <a:solidFill>
                  <a:schemeClr val="tx2"/>
                </a:solidFill>
              </a:rPr>
            </a:br>
            <a:r>
              <a:rPr lang="en-US" sz="1775" dirty="0">
                <a:solidFill>
                  <a:schemeClr val="tx2"/>
                </a:solidFill>
              </a:rPr>
              <a:t> </a:t>
            </a:r>
          </a:p>
          <a:p>
            <a:pPr marL="0" lvl="1" indent="0">
              <a:lnSpc>
                <a:spcPts val="2600"/>
              </a:lnSpc>
              <a:buNone/>
            </a:pPr>
            <a:r>
              <a:rPr lang="en-US" dirty="0"/>
              <a:t>Possibilities:</a:t>
            </a:r>
          </a:p>
          <a:p>
            <a:pPr marL="0" lvl="1" indent="0">
              <a:lnSpc>
                <a:spcPts val="2600"/>
              </a:lnSpc>
              <a:buNone/>
            </a:pPr>
            <a:endParaRPr lang="en-US" sz="1775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3" y="3610672"/>
            <a:ext cx="2395205" cy="9423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3" y="5044733"/>
            <a:ext cx="1688895" cy="9543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0093" y="549965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+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915" y="5070104"/>
            <a:ext cx="2222791" cy="931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493" y="2222172"/>
            <a:ext cx="1674840" cy="190020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86829-97E3-4E7F-A76D-0031A0E69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678" y="2474179"/>
            <a:ext cx="4900618" cy="30254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400C3-B065-4D51-BF40-D776BBCA3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1926" y="3779349"/>
            <a:ext cx="3390900" cy="571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4526A134-37F6-45E7-B53F-7A2D75ACA79F}"/>
              </a:ext>
            </a:extLst>
          </p:cNvPr>
          <p:cNvSpPr/>
          <p:nvPr/>
        </p:nvSpPr>
        <p:spPr>
          <a:xfrm>
            <a:off x="5390984" y="1781910"/>
            <a:ext cx="705016" cy="442805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533049-655D-4CC7-A518-A3FCDDD4C671}"/>
              </a:ext>
            </a:extLst>
          </p:cNvPr>
          <p:cNvSpPr txBox="1"/>
          <p:nvPr/>
        </p:nvSpPr>
        <p:spPr>
          <a:xfrm>
            <a:off x="7110401" y="1534624"/>
            <a:ext cx="4724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Flood Information in </a:t>
            </a:r>
            <a:r>
              <a:rPr lang="en-US" sz="2400" b="1" dirty="0"/>
              <a:t>Highway Conditions Reporting System </a:t>
            </a:r>
            <a:r>
              <a:rPr lang="en-US" sz="2400" dirty="0"/>
              <a:t>(HCRS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2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D9C9-BD70-40F1-B41A-F7C5BC304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33" y="502720"/>
            <a:ext cx="11049000" cy="1140590"/>
          </a:xfrm>
        </p:spPr>
        <p:txBody>
          <a:bodyPr>
            <a:normAutofit fontScale="90000"/>
          </a:bodyPr>
          <a:lstStyle/>
          <a:p>
            <a:r>
              <a:rPr lang="en-US" dirty="0"/>
              <a:t>Suggestion 2 for TxDOT: Long-Term Flood Resilience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9DE83C0-18E7-4DB7-A154-CBAAC2C2EC19}"/>
              </a:ext>
            </a:extLst>
          </p:cNvPr>
          <p:cNvSpPr/>
          <p:nvPr/>
        </p:nvSpPr>
        <p:spPr>
          <a:xfrm>
            <a:off x="4161899" y="3355746"/>
            <a:ext cx="770562" cy="5676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94036-4907-4A0F-974E-0ED4647B0E4F}"/>
              </a:ext>
            </a:extLst>
          </p:cNvPr>
          <p:cNvSpPr txBox="1"/>
          <p:nvPr/>
        </p:nvSpPr>
        <p:spPr>
          <a:xfrm flipH="1">
            <a:off x="2078949" y="5721458"/>
            <a:ext cx="9414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Large scale storm simulation for historical and possible future storms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459986-6A93-4636-99AF-000F4817A3FB}"/>
              </a:ext>
            </a:extLst>
          </p:cNvPr>
          <p:cNvSpPr txBox="1"/>
          <p:nvPr/>
        </p:nvSpPr>
        <p:spPr>
          <a:xfrm>
            <a:off x="6096000" y="1877518"/>
            <a:ext cx="455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Impact on Transportation System</a:t>
            </a:r>
          </a:p>
        </p:txBody>
      </p:sp>
      <p:pic>
        <p:nvPicPr>
          <p:cNvPr id="11" name="08111110_NewYearsCk_Bridge_Flow">
            <a:hlinkClick r:id="" action="ppaction://media"/>
            <a:extLst>
              <a:ext uri="{FF2B5EF4-FFF2-40B4-BE49-F238E27FC236}">
                <a16:creationId xmlns:a16="http://schemas.microsoft.com/office/drawing/2014/main" id="{69A14172-3092-4E57-BBF7-0DA7D86694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5407" y="2453633"/>
            <a:ext cx="3353725" cy="26001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A2CDAA9-1AA5-476F-BD18-754AF262ADE4}"/>
              </a:ext>
            </a:extLst>
          </p:cNvPr>
          <p:cNvGrpSpPr/>
          <p:nvPr/>
        </p:nvGrpSpPr>
        <p:grpSpPr>
          <a:xfrm>
            <a:off x="-1940371" y="1958677"/>
            <a:ext cx="5899122" cy="3589929"/>
            <a:chOff x="-1407381" y="1807603"/>
            <a:chExt cx="5899122" cy="3589929"/>
          </a:xfrm>
        </p:grpSpPr>
        <p:pic>
          <p:nvPicPr>
            <p:cNvPr id="4" name="harvey_nwm_mrf_20170822_12z_ana_comparison_accum_precip">
              <a:hlinkClick r:id="" action="ppaction://media"/>
              <a:extLst>
                <a:ext uri="{FF2B5EF4-FFF2-40B4-BE49-F238E27FC236}">
                  <a16:creationId xmlns:a16="http://schemas.microsoft.com/office/drawing/2014/main" id="{3BE13555-664B-44D8-A40D-A4E51B48A684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-1319624" y="1868338"/>
              <a:ext cx="5811365" cy="352919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DCDEC9A-A04C-461D-8939-55DE9EEE3F47}"/>
                </a:ext>
              </a:extLst>
            </p:cNvPr>
            <p:cNvSpPr/>
            <p:nvPr/>
          </p:nvSpPr>
          <p:spPr>
            <a:xfrm>
              <a:off x="-1407381" y="1807603"/>
              <a:ext cx="2504661" cy="3589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9538EF7-812F-4979-B330-CB494C038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573" y="2440704"/>
            <a:ext cx="3474958" cy="26421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119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23E1-AC15-421E-89CD-38C1D536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37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DA8D-CC15-4833-BB6D-4C5D694D4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874829" cy="4351338"/>
          </a:xfrm>
        </p:spPr>
        <p:txBody>
          <a:bodyPr/>
          <a:lstStyle/>
          <a:p>
            <a:r>
              <a:rPr lang="en-US" dirty="0"/>
              <a:t>Moving from </a:t>
            </a:r>
            <a:r>
              <a:rPr lang="en-US" b="1" dirty="0"/>
              <a:t>reactive to proactive response </a:t>
            </a:r>
            <a:r>
              <a:rPr lang="en-US" dirty="0"/>
              <a:t>to flooding</a:t>
            </a:r>
          </a:p>
          <a:p>
            <a:r>
              <a:rPr lang="en-US" b="1" dirty="0"/>
              <a:t>National Water Model</a:t>
            </a:r>
            <a:r>
              <a:rPr lang="en-US" dirty="0"/>
              <a:t> provides continuous forecasting on 190,000 miles of streams and rivers in Texas, including 26,000 on-system bridges</a:t>
            </a:r>
          </a:p>
          <a:p>
            <a:r>
              <a:rPr lang="en-US" dirty="0"/>
              <a:t>Radar gauges on 80 TxDOT bridges measure </a:t>
            </a:r>
            <a:r>
              <a:rPr lang="en-US" b="1" dirty="0"/>
              <a:t>water surface elevation and velocity</a:t>
            </a:r>
          </a:p>
          <a:p>
            <a:r>
              <a:rPr lang="en-US" dirty="0"/>
              <a:t>Flood emergency response with </a:t>
            </a:r>
            <a:r>
              <a:rPr lang="en-US" b="1" dirty="0"/>
              <a:t>web map overlays </a:t>
            </a:r>
            <a:r>
              <a:rPr lang="en-US" dirty="0"/>
              <a:t>in </a:t>
            </a:r>
            <a:r>
              <a:rPr lang="en-US" dirty="0" err="1"/>
              <a:t>TxERA</a:t>
            </a:r>
            <a:endParaRPr lang="en-US" dirty="0"/>
          </a:p>
          <a:p>
            <a:r>
              <a:rPr lang="en-US" b="1" dirty="0"/>
              <a:t>Automated hydraulic modeling of bridges </a:t>
            </a:r>
            <a:r>
              <a:rPr lang="en-US" dirty="0"/>
              <a:t>using LIDAR and HEC-RAS</a:t>
            </a:r>
          </a:p>
          <a:p>
            <a:r>
              <a:rPr lang="en-US" dirty="0"/>
              <a:t>Connecting </a:t>
            </a:r>
            <a:r>
              <a:rPr lang="en-US" b="1" dirty="0">
                <a:solidFill>
                  <a:srgbClr val="0070C0"/>
                </a:solidFill>
              </a:rPr>
              <a:t>large-scale hydrology </a:t>
            </a:r>
            <a:r>
              <a:rPr lang="en-US" dirty="0"/>
              <a:t>with </a:t>
            </a:r>
            <a:r>
              <a:rPr lang="en-US" b="1" dirty="0">
                <a:solidFill>
                  <a:srgbClr val="0070C0"/>
                </a:solidFill>
              </a:rPr>
              <a:t>local-scale hydraulics </a:t>
            </a:r>
            <a:r>
              <a:rPr lang="en-US" dirty="0"/>
              <a:t>for Texas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0E555-8DF0-47C7-B371-49A942B144F3}"/>
              </a:ext>
            </a:extLst>
          </p:cNvPr>
          <p:cNvSpPr txBox="1"/>
          <p:nvPr/>
        </p:nvSpPr>
        <p:spPr>
          <a:xfrm>
            <a:off x="817792" y="5264127"/>
            <a:ext cx="10556416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We are half-way through a three year project (2021-2023)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We are happy to talk with you about our work: </a:t>
            </a:r>
            <a:r>
              <a:rPr lang="en-US" sz="2800" dirty="0">
                <a:solidFill>
                  <a:srgbClr val="0070C0"/>
                </a:solidFill>
                <a:hlinkClick r:id="rId2"/>
              </a:rPr>
              <a:t>maidment@utexas.edu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94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D5DD-2C56-4C90-A469-6481453C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40" y="426522"/>
            <a:ext cx="9750655" cy="895438"/>
          </a:xfrm>
        </p:spPr>
        <p:txBody>
          <a:bodyPr>
            <a:normAutofit/>
          </a:bodyPr>
          <a:lstStyle/>
          <a:p>
            <a:r>
              <a:rPr lang="en-US" dirty="0"/>
              <a:t>Project Advisory Committee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E064C03-7669-4AF9-95EC-092BE069D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673667"/>
              </p:ext>
            </p:extLst>
          </p:nvPr>
        </p:nvGraphicFramePr>
        <p:xfrm>
          <a:off x="1125415" y="1540281"/>
          <a:ext cx="106680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956315237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1493251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NOAA National</a:t>
                      </a:r>
                      <a:r>
                        <a:rPr lang="en-US" sz="2000" baseline="0" dirty="0"/>
                        <a:t> Weather Service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State</a:t>
                      </a:r>
                      <a:r>
                        <a:rPr lang="en-US" sz="2000" baseline="0" dirty="0"/>
                        <a:t> and Local Agencies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137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Jason Johnson</a:t>
                      </a:r>
                      <a:r>
                        <a:rPr lang="en-US" sz="2000" dirty="0"/>
                        <a:t>, West Gulf River Forecast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Peter Smith</a:t>
                      </a:r>
                      <a:r>
                        <a:rPr lang="en-US" sz="2000" dirty="0"/>
                        <a:t>, former TxDOT Director TPP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77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Paul</a:t>
                      </a:r>
                      <a:r>
                        <a:rPr lang="en-US" sz="2000" b="1" baseline="0" dirty="0"/>
                        <a:t> McKee</a:t>
                      </a:r>
                      <a:r>
                        <a:rPr lang="en-US" sz="2000" baseline="0" dirty="0"/>
                        <a:t>, Southern Region HQ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Justin</a:t>
                      </a:r>
                      <a:r>
                        <a:rPr lang="en-US" sz="2000" b="1" baseline="0" dirty="0"/>
                        <a:t> Terry</a:t>
                      </a:r>
                      <a:r>
                        <a:rPr lang="en-US" sz="2000" baseline="0" dirty="0"/>
                        <a:t>, Harris County Flood Control District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194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Paul Yura</a:t>
                      </a:r>
                      <a:r>
                        <a:rPr lang="en-US" sz="2000" dirty="0"/>
                        <a:t>,</a:t>
                      </a:r>
                      <a:r>
                        <a:rPr lang="en-US" sz="2000" baseline="0" dirty="0"/>
                        <a:t> Austin/San Antonio Weather Forecast Office (WFO)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Jorge Urquidi</a:t>
                      </a:r>
                      <a:r>
                        <a:rPr lang="en-US" sz="2000" dirty="0"/>
                        <a:t>,</a:t>
                      </a:r>
                      <a:r>
                        <a:rPr lang="en-US" sz="2000" baseline="0" dirty="0"/>
                        <a:t> City of Austin, Flood Early Warning System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012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Jonathan Brazzell</a:t>
                      </a:r>
                      <a:r>
                        <a:rPr lang="en-US" sz="2000" dirty="0"/>
                        <a:t>, Lake Charles, LA, WFO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Christina Bryant</a:t>
                      </a:r>
                      <a:r>
                        <a:rPr lang="en-US" sz="2000" dirty="0"/>
                        <a:t>,</a:t>
                      </a:r>
                      <a:r>
                        <a:rPr lang="en-US" sz="2000" baseline="0" dirty="0"/>
                        <a:t> City of Austin, Flood Early Warning System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691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Katie Landry-Guyton</a:t>
                      </a:r>
                      <a:r>
                        <a:rPr lang="en-US" sz="2000" baseline="0" dirty="0"/>
                        <a:t>, Houston/Galveston WFO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Sam Marie</a:t>
                      </a:r>
                      <a:r>
                        <a:rPr lang="en-US" sz="2000" b="1" baseline="0" dirty="0"/>
                        <a:t> Hermitte</a:t>
                      </a:r>
                      <a:r>
                        <a:rPr lang="en-US" sz="2000" baseline="0" dirty="0"/>
                        <a:t>, Texas Water Development Board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539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Amanda</a:t>
                      </a:r>
                      <a:r>
                        <a:rPr lang="en-US" sz="2000" b="1" baseline="0" dirty="0"/>
                        <a:t> Schroeder</a:t>
                      </a:r>
                      <a:r>
                        <a:rPr lang="en-US" sz="2000" baseline="0" dirty="0"/>
                        <a:t>, Dallas/Fort Worth WFO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496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17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92083-74B0-4CDE-BBE7-F59827E5C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25" y="2748337"/>
            <a:ext cx="5628300" cy="3505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Definition of Resilience</a:t>
            </a:r>
          </a:p>
          <a:p>
            <a:pPr marL="0" indent="0">
              <a:buNone/>
            </a:pPr>
            <a:r>
              <a:rPr lang="en-US" sz="2400" dirty="0"/>
              <a:t>“Ability to anticipate, prepare for, and adapt to changing conditions, and to withstand, respond to, and recover quickly from disruptions.”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A78C5-77C2-4FFF-B630-320F9BC2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846" y="681037"/>
            <a:ext cx="8186791" cy="1758513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BFD6E91-2C12-4094-831E-99B3A56C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34" y="2825393"/>
            <a:ext cx="5014941" cy="3351570"/>
          </a:xfrm>
          <a:prstGeom prst="rect">
            <a:avLst/>
          </a:prstGeom>
          <a:noFill/>
          <a:ln w="31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FFA7AB-EB4F-4A01-AED5-84407C791D5F}"/>
              </a:ext>
            </a:extLst>
          </p:cNvPr>
          <p:cNvSpPr txBox="1"/>
          <p:nvPr/>
        </p:nvSpPr>
        <p:spPr>
          <a:xfrm>
            <a:off x="621425" y="4777851"/>
            <a:ext cx="5101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Flood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Real-time (focus of this presentation)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Long-term</a:t>
            </a:r>
          </a:p>
        </p:txBody>
      </p:sp>
    </p:spTree>
    <p:extLst>
      <p:ext uri="{BB962C8B-B14F-4D97-AF65-F5344CB8AC3E}">
        <p14:creationId xmlns:p14="http://schemas.microsoft.com/office/powerpoint/2010/main" val="326860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056"/>
          </a:xfrm>
        </p:spPr>
        <p:txBody>
          <a:bodyPr>
            <a:normAutofit/>
          </a:bodyPr>
          <a:lstStyle/>
          <a:p>
            <a:r>
              <a:rPr lang="en-US" sz="3600" dirty="0"/>
              <a:t>Move from Reactive response to Proactive response</a:t>
            </a:r>
          </a:p>
        </p:txBody>
      </p:sp>
      <p:pic>
        <p:nvPicPr>
          <p:cNvPr id="1026" name="Picture 2" descr="https://lh3.googleusercontent.com/pw/AM-JKLWA0sPvpT1jNrwAtBEAWqT9XPYb4wXmPWTHHvjH7MPeoDCjyL53XDXdWAJPVmSh8pg3NrCX46tg5sdCzoDpw0OK5bdBeFOYO2sf6-o8QCmyHTTWcCvoKofQLHjVi1imRPCcz3Enp8MZV1hhKGlCSdzR=w1763-h835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12" y="3134502"/>
            <a:ext cx="3538253" cy="167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68" y="2718993"/>
            <a:ext cx="2207749" cy="25048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46548" y="2219895"/>
            <a:ext cx="162675" cy="2729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4642" y="19657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/>
              <a:t>Maintenance Staff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/>
              <a:t>observing </a:t>
            </a:r>
            <a:r>
              <a:rPr lang="en-US" b="1" dirty="0">
                <a:solidFill>
                  <a:srgbClr val="0070C0"/>
                </a:solidFill>
              </a:rPr>
              <a:t>current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</a:rPr>
              <a:t>flood conditions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84214" y="27362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ea typeface="+mn-ea"/>
                <a:cs typeface="+mn-cs"/>
              </a:rPr>
              <a:t>EOC staff</a:t>
            </a:r>
          </a:p>
        </p:txBody>
      </p:sp>
      <p:sp>
        <p:nvSpPr>
          <p:cNvPr id="17" name="Curved Down Arrow 16"/>
          <p:cNvSpPr/>
          <p:nvPr/>
        </p:nvSpPr>
        <p:spPr bwMode="auto">
          <a:xfrm>
            <a:off x="3228598" y="1993760"/>
            <a:ext cx="1881809" cy="49909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Curved Down Arrow 20"/>
          <p:cNvSpPr/>
          <p:nvPr/>
        </p:nvSpPr>
        <p:spPr bwMode="auto">
          <a:xfrm flipH="1" flipV="1">
            <a:off x="3025717" y="5248518"/>
            <a:ext cx="1881809" cy="49909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1317" y="574761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/>
              <a:t>Decisions based 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</a:rPr>
              <a:t>current conditions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276949"/>
            <a:ext cx="3009157" cy="335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u="sng" dirty="0">
                <a:solidFill>
                  <a:srgbClr val="0070C0"/>
                </a:solidFill>
              </a:rPr>
              <a:t>Reactive</a:t>
            </a:r>
            <a:r>
              <a:rPr lang="en-US" sz="2400" b="1" dirty="0">
                <a:solidFill>
                  <a:srgbClr val="0070C0"/>
                </a:solidFill>
              </a:rPr>
              <a:t> Response</a:t>
            </a:r>
          </a:p>
        </p:txBody>
      </p:sp>
    </p:spTree>
    <p:extLst>
      <p:ext uri="{BB962C8B-B14F-4D97-AF65-F5344CB8AC3E}">
        <p14:creationId xmlns:p14="http://schemas.microsoft.com/office/powerpoint/2010/main" val="1326805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M-JKLWA0sPvpT1jNrwAtBEAWqT9XPYb4wXmPWTHHvjH7MPeoDCjyL53XDXdWAJPVmSh8pg3NrCX46tg5sdCzoDpw0OK5bdBeFOYO2sf6-o8QCmyHTTWcCvoKofQLHjVi1imRPCcz3Enp8MZV1hhKGlCSdzR=w1763-h835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34" y="3248248"/>
            <a:ext cx="3538253" cy="167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15696" y="159824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u="sng" dirty="0">
                <a:solidFill>
                  <a:srgbClr val="0070C0"/>
                </a:solidFill>
                <a:ea typeface="+mn-ea"/>
                <a:cs typeface="+mn-cs"/>
              </a:rPr>
              <a:t>Proactive</a:t>
            </a: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 Response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90" y="2832739"/>
            <a:ext cx="2207749" cy="25048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9170" y="2333641"/>
            <a:ext cx="162675" cy="2729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7264" y="20794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/>
              <a:t>Maintenance Staff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/>
              <a:t>observing </a:t>
            </a:r>
            <a:r>
              <a:rPr lang="en-US" b="1" dirty="0">
                <a:solidFill>
                  <a:srgbClr val="0070C0"/>
                </a:solidFill>
              </a:rPr>
              <a:t>current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</a:rPr>
              <a:t>flood conditions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182" y="2993886"/>
            <a:ext cx="3835141" cy="22268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784395" y="263700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ea typeface="+mn-ea"/>
                <a:cs typeface="+mn-cs"/>
              </a:rPr>
              <a:t>Predictive Storm and Flood Maps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6836" y="284999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ea typeface="+mn-ea"/>
                <a:cs typeface="+mn-cs"/>
              </a:rPr>
              <a:t>EOC staff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96552" y="58008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  <a:ea typeface="+mn-ea"/>
                <a:cs typeface="+mn-cs"/>
              </a:rPr>
              <a:t>Advance warning </a:t>
            </a:r>
            <a:r>
              <a:rPr lang="en-US" b="1" dirty="0">
                <a:ea typeface="+mn-ea"/>
                <a:cs typeface="+mn-cs"/>
              </a:rPr>
              <a:t>of location, extent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>
                <a:ea typeface="+mn-ea"/>
                <a:cs typeface="+mn-cs"/>
              </a:rPr>
              <a:t>and severity of flooding</a:t>
            </a:r>
          </a:p>
        </p:txBody>
      </p:sp>
      <p:sp>
        <p:nvSpPr>
          <p:cNvPr id="17" name="Curved Down Arrow 16"/>
          <p:cNvSpPr/>
          <p:nvPr/>
        </p:nvSpPr>
        <p:spPr bwMode="auto">
          <a:xfrm>
            <a:off x="3171220" y="2107506"/>
            <a:ext cx="1881809" cy="49909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9" name="Curved Down Arrow 18"/>
          <p:cNvSpPr/>
          <p:nvPr/>
        </p:nvSpPr>
        <p:spPr bwMode="auto">
          <a:xfrm flipH="1">
            <a:off x="6000559" y="2107126"/>
            <a:ext cx="1881809" cy="49909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Curved Down Arrow 20"/>
          <p:cNvSpPr/>
          <p:nvPr/>
        </p:nvSpPr>
        <p:spPr bwMode="auto">
          <a:xfrm flipH="1" flipV="1">
            <a:off x="2968339" y="5362264"/>
            <a:ext cx="1881809" cy="49909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6820" y="588871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/>
              <a:t>Decisions based 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</a:rPr>
              <a:t>current and </a:t>
            </a:r>
            <a:r>
              <a:rPr lang="en-US" b="1" u="sng" dirty="0">
                <a:solidFill>
                  <a:srgbClr val="0070C0"/>
                </a:solidFill>
              </a:rPr>
              <a:t>predicted</a:t>
            </a:r>
            <a:r>
              <a:rPr lang="en-US" b="1" dirty="0">
                <a:solidFill>
                  <a:srgbClr val="0070C0"/>
                </a:solidFill>
              </a:rPr>
              <a:t> conditions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C5D44C5-B01B-43F3-9F13-16B07783D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Move from Reactive response to Proactive response</a:t>
            </a:r>
          </a:p>
        </p:txBody>
      </p:sp>
    </p:spTree>
    <p:extLst>
      <p:ext uri="{BB962C8B-B14F-4D97-AF65-F5344CB8AC3E}">
        <p14:creationId xmlns:p14="http://schemas.microsoft.com/office/powerpoint/2010/main" val="2347862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ECE961-B9E0-4A4E-B47C-0F1954B5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Real-Time Flood Resilience for TxDOT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587EB9C4-0F7B-438A-B5A8-3F706FD9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47228"/>
            <a:ext cx="6016365" cy="882872"/>
          </a:xfrm>
          <a:prstGeom prst="rect">
            <a:avLst/>
          </a:prstGeom>
          <a:solidFill>
            <a:srgbClr val="C75B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Flood Forecasting 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…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39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B5AA-3D7D-4B4E-A781-B389267D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067"/>
          </a:xfrm>
        </p:spPr>
        <p:txBody>
          <a:bodyPr/>
          <a:lstStyle/>
          <a:p>
            <a:r>
              <a:rPr lang="en-US" dirty="0"/>
              <a:t>National Flood Forecasting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8F288-75F7-4ED5-8B08-2F0F13C3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400" y="922762"/>
            <a:ext cx="7739862" cy="5843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AD6F76-D10C-4209-9F1B-71B694F4D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216" y="1441067"/>
            <a:ext cx="1594520" cy="1572374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6D0BBC8E-80B8-4458-B9B8-2E7FE2B9A072}"/>
              </a:ext>
            </a:extLst>
          </p:cNvPr>
          <p:cNvSpPr/>
          <p:nvPr/>
        </p:nvSpPr>
        <p:spPr>
          <a:xfrm>
            <a:off x="7635863" y="3229279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499A782F-0284-4DC9-B676-14FDCE50B626}"/>
              </a:ext>
            </a:extLst>
          </p:cNvPr>
          <p:cNvSpPr/>
          <p:nvPr/>
        </p:nvSpPr>
        <p:spPr>
          <a:xfrm>
            <a:off x="7467399" y="3620243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AA990D05-88E8-4AB8-8C80-E6DACBE2B4E3}"/>
              </a:ext>
            </a:extLst>
          </p:cNvPr>
          <p:cNvSpPr/>
          <p:nvPr/>
        </p:nvSpPr>
        <p:spPr>
          <a:xfrm>
            <a:off x="8322676" y="3903093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F4821F90-B6E3-4D8F-8A6C-F42CA974687D}"/>
              </a:ext>
            </a:extLst>
          </p:cNvPr>
          <p:cNvSpPr/>
          <p:nvPr/>
        </p:nvSpPr>
        <p:spPr>
          <a:xfrm>
            <a:off x="7648822" y="2309265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3404224C-DD1F-445A-808E-500D3ED8FDE0}"/>
              </a:ext>
            </a:extLst>
          </p:cNvPr>
          <p:cNvSpPr/>
          <p:nvPr/>
        </p:nvSpPr>
        <p:spPr>
          <a:xfrm>
            <a:off x="7312029" y="3913612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0CE98A50-42EB-4A60-8E5A-B40E61E2F290}"/>
              </a:ext>
            </a:extLst>
          </p:cNvPr>
          <p:cNvSpPr/>
          <p:nvPr/>
        </p:nvSpPr>
        <p:spPr>
          <a:xfrm>
            <a:off x="8505829" y="2973812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Freeform 26">
            <a:extLst>
              <a:ext uri="{FF2B5EF4-FFF2-40B4-BE49-F238E27FC236}">
                <a16:creationId xmlns:a16="http://schemas.microsoft.com/office/drawing/2014/main" id="{8CFD0C27-F22E-4763-B87E-A342646B9A47}"/>
              </a:ext>
            </a:extLst>
          </p:cNvPr>
          <p:cNvSpPr/>
          <p:nvPr/>
        </p:nvSpPr>
        <p:spPr>
          <a:xfrm>
            <a:off x="8518529" y="2618212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596CBAEF-E833-42D0-8B60-6E6AA5CA73CC}"/>
              </a:ext>
            </a:extLst>
          </p:cNvPr>
          <p:cNvSpPr/>
          <p:nvPr/>
        </p:nvSpPr>
        <p:spPr>
          <a:xfrm>
            <a:off x="8512179" y="2237212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16029D6F-3449-4C27-871C-E44F7E0119DF}"/>
              </a:ext>
            </a:extLst>
          </p:cNvPr>
          <p:cNvSpPr/>
          <p:nvPr/>
        </p:nvSpPr>
        <p:spPr>
          <a:xfrm>
            <a:off x="8505829" y="3881863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id="{B7BD96AB-7191-4F27-A77E-E78841270B1E}"/>
              </a:ext>
            </a:extLst>
          </p:cNvPr>
          <p:cNvSpPr/>
          <p:nvPr/>
        </p:nvSpPr>
        <p:spPr>
          <a:xfrm>
            <a:off x="4619629" y="1907012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Freeform 95">
            <a:extLst>
              <a:ext uri="{FF2B5EF4-FFF2-40B4-BE49-F238E27FC236}">
                <a16:creationId xmlns:a16="http://schemas.microsoft.com/office/drawing/2014/main" id="{7933D7A0-8405-4383-A852-4715BE0C2BB5}"/>
              </a:ext>
            </a:extLst>
          </p:cNvPr>
          <p:cNvSpPr/>
          <p:nvPr/>
        </p:nvSpPr>
        <p:spPr>
          <a:xfrm>
            <a:off x="4492629" y="2946560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Freeform 96">
            <a:extLst>
              <a:ext uri="{FF2B5EF4-FFF2-40B4-BE49-F238E27FC236}">
                <a16:creationId xmlns:a16="http://schemas.microsoft.com/office/drawing/2014/main" id="{AC0E83A5-9CE2-467B-AC17-ACE6803C6B39}"/>
              </a:ext>
            </a:extLst>
          </p:cNvPr>
          <p:cNvSpPr/>
          <p:nvPr/>
        </p:nvSpPr>
        <p:spPr>
          <a:xfrm>
            <a:off x="5622929" y="2865862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Freeform 97">
            <a:extLst>
              <a:ext uri="{FF2B5EF4-FFF2-40B4-BE49-F238E27FC236}">
                <a16:creationId xmlns:a16="http://schemas.microsoft.com/office/drawing/2014/main" id="{5E72607C-B406-45D1-950E-DD03FDB1E179}"/>
              </a:ext>
            </a:extLst>
          </p:cNvPr>
          <p:cNvSpPr/>
          <p:nvPr/>
        </p:nvSpPr>
        <p:spPr>
          <a:xfrm>
            <a:off x="4740279" y="3902036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87CD86-FE3A-42E9-8EFD-1E15F0C81B47}"/>
              </a:ext>
            </a:extLst>
          </p:cNvPr>
          <p:cNvSpPr txBox="1"/>
          <p:nvPr/>
        </p:nvSpPr>
        <p:spPr>
          <a:xfrm>
            <a:off x="8244709" y="3904667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National Water Center</a:t>
            </a:r>
          </a:p>
        </p:txBody>
      </p:sp>
      <p:sp>
        <p:nvSpPr>
          <p:cNvPr id="19" name="Freeform 36">
            <a:extLst>
              <a:ext uri="{FF2B5EF4-FFF2-40B4-BE49-F238E27FC236}">
                <a16:creationId xmlns:a16="http://schemas.microsoft.com/office/drawing/2014/main" id="{CF2B75F4-7220-4729-AE8A-00047B70A681}"/>
              </a:ext>
            </a:extLst>
          </p:cNvPr>
          <p:cNvSpPr/>
          <p:nvPr/>
        </p:nvSpPr>
        <p:spPr>
          <a:xfrm>
            <a:off x="4772118" y="3937267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Freeform 50">
            <a:extLst>
              <a:ext uri="{FF2B5EF4-FFF2-40B4-BE49-F238E27FC236}">
                <a16:creationId xmlns:a16="http://schemas.microsoft.com/office/drawing/2014/main" id="{D1DB8574-624E-4021-A689-1AF54B756884}"/>
              </a:ext>
            </a:extLst>
          </p:cNvPr>
          <p:cNvSpPr/>
          <p:nvPr/>
        </p:nvSpPr>
        <p:spPr>
          <a:xfrm>
            <a:off x="4502662" y="2981847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Freeform 51">
            <a:extLst>
              <a:ext uri="{FF2B5EF4-FFF2-40B4-BE49-F238E27FC236}">
                <a16:creationId xmlns:a16="http://schemas.microsoft.com/office/drawing/2014/main" id="{CF55F138-9560-4378-AB10-50968A6029C3}"/>
              </a:ext>
            </a:extLst>
          </p:cNvPr>
          <p:cNvSpPr/>
          <p:nvPr/>
        </p:nvSpPr>
        <p:spPr>
          <a:xfrm>
            <a:off x="7485105" y="3666801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Freeform 52">
            <a:extLst>
              <a:ext uri="{FF2B5EF4-FFF2-40B4-BE49-F238E27FC236}">
                <a16:creationId xmlns:a16="http://schemas.microsoft.com/office/drawing/2014/main" id="{B23D1BA3-339A-402A-BE14-4D5EDDE0393E}"/>
              </a:ext>
            </a:extLst>
          </p:cNvPr>
          <p:cNvSpPr/>
          <p:nvPr/>
        </p:nvSpPr>
        <p:spPr>
          <a:xfrm>
            <a:off x="5621393" y="2902798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Freeform 53">
            <a:extLst>
              <a:ext uri="{FF2B5EF4-FFF2-40B4-BE49-F238E27FC236}">
                <a16:creationId xmlns:a16="http://schemas.microsoft.com/office/drawing/2014/main" id="{3CD2BBDD-F243-4043-9BC9-F8C7C7090528}"/>
              </a:ext>
            </a:extLst>
          </p:cNvPr>
          <p:cNvSpPr/>
          <p:nvPr/>
        </p:nvSpPr>
        <p:spPr>
          <a:xfrm>
            <a:off x="7348977" y="3950548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Freeform 54">
            <a:extLst>
              <a:ext uri="{FF2B5EF4-FFF2-40B4-BE49-F238E27FC236}">
                <a16:creationId xmlns:a16="http://schemas.microsoft.com/office/drawing/2014/main" id="{C646F4C5-4BD4-46D6-94F1-887CC6B134E1}"/>
              </a:ext>
            </a:extLst>
          </p:cNvPr>
          <p:cNvSpPr/>
          <p:nvPr/>
        </p:nvSpPr>
        <p:spPr>
          <a:xfrm>
            <a:off x="4598851" y="1943948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Freeform 55">
            <a:extLst>
              <a:ext uri="{FF2B5EF4-FFF2-40B4-BE49-F238E27FC236}">
                <a16:creationId xmlns:a16="http://schemas.microsoft.com/office/drawing/2014/main" id="{B316C541-2289-4582-B6D8-9813E2BF70F0}"/>
              </a:ext>
            </a:extLst>
          </p:cNvPr>
          <p:cNvSpPr/>
          <p:nvPr/>
        </p:nvSpPr>
        <p:spPr>
          <a:xfrm>
            <a:off x="7618423" y="2336579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Freeform 56">
            <a:extLst>
              <a:ext uri="{FF2B5EF4-FFF2-40B4-BE49-F238E27FC236}">
                <a16:creationId xmlns:a16="http://schemas.microsoft.com/office/drawing/2014/main" id="{4037B4F3-764D-42AC-9C9B-2FC77CF7988A}"/>
              </a:ext>
            </a:extLst>
          </p:cNvPr>
          <p:cNvSpPr/>
          <p:nvPr/>
        </p:nvSpPr>
        <p:spPr>
          <a:xfrm>
            <a:off x="8533156" y="3020370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Freeform 57">
            <a:extLst>
              <a:ext uri="{FF2B5EF4-FFF2-40B4-BE49-F238E27FC236}">
                <a16:creationId xmlns:a16="http://schemas.microsoft.com/office/drawing/2014/main" id="{08E67D38-35A9-4CC6-ADDF-2346BFDC2B7D}"/>
              </a:ext>
            </a:extLst>
          </p:cNvPr>
          <p:cNvSpPr/>
          <p:nvPr/>
        </p:nvSpPr>
        <p:spPr>
          <a:xfrm>
            <a:off x="8545856" y="2635904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Freeform 58">
            <a:extLst>
              <a:ext uri="{FF2B5EF4-FFF2-40B4-BE49-F238E27FC236}">
                <a16:creationId xmlns:a16="http://schemas.microsoft.com/office/drawing/2014/main" id="{F9D381DC-2B69-4B48-AAC2-A2BAFD300E8D}"/>
              </a:ext>
            </a:extLst>
          </p:cNvPr>
          <p:cNvSpPr/>
          <p:nvPr/>
        </p:nvSpPr>
        <p:spPr>
          <a:xfrm>
            <a:off x="8529885" y="2264526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Freeform 59">
            <a:extLst>
              <a:ext uri="{FF2B5EF4-FFF2-40B4-BE49-F238E27FC236}">
                <a16:creationId xmlns:a16="http://schemas.microsoft.com/office/drawing/2014/main" id="{4EF30BFD-C124-4712-B38F-3E7A07CA92D7}"/>
              </a:ext>
            </a:extLst>
          </p:cNvPr>
          <p:cNvSpPr/>
          <p:nvPr/>
        </p:nvSpPr>
        <p:spPr>
          <a:xfrm>
            <a:off x="8513914" y="3918799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Freeform 60">
            <a:extLst>
              <a:ext uri="{FF2B5EF4-FFF2-40B4-BE49-F238E27FC236}">
                <a16:creationId xmlns:a16="http://schemas.microsoft.com/office/drawing/2014/main" id="{EBBA0CA6-23ED-4F9E-BF28-B8BB7AA97829}"/>
              </a:ext>
            </a:extLst>
          </p:cNvPr>
          <p:cNvSpPr/>
          <p:nvPr/>
        </p:nvSpPr>
        <p:spPr>
          <a:xfrm>
            <a:off x="8359624" y="3920785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5-Point Star 8">
            <a:extLst>
              <a:ext uri="{FF2B5EF4-FFF2-40B4-BE49-F238E27FC236}">
                <a16:creationId xmlns:a16="http://schemas.microsoft.com/office/drawing/2014/main" id="{79A10D5C-2D25-4B9F-8FEF-1B10D02EE746}"/>
              </a:ext>
            </a:extLst>
          </p:cNvPr>
          <p:cNvSpPr/>
          <p:nvPr/>
        </p:nvSpPr>
        <p:spPr>
          <a:xfrm>
            <a:off x="8308979" y="3691362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A9EE109-A345-4B7E-B07E-665F97793838}"/>
              </a:ext>
            </a:extLst>
          </p:cNvPr>
          <p:cNvSpPr/>
          <p:nvPr/>
        </p:nvSpPr>
        <p:spPr>
          <a:xfrm>
            <a:off x="7235829" y="40723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68D2831-11E2-4D07-A595-D4A3C23CE1F8}"/>
              </a:ext>
            </a:extLst>
          </p:cNvPr>
          <p:cNvSpPr/>
          <p:nvPr/>
        </p:nvSpPr>
        <p:spPr>
          <a:xfrm>
            <a:off x="7388229" y="35770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1B8A890-D263-41A6-985A-D852F8F508C4}"/>
              </a:ext>
            </a:extLst>
          </p:cNvPr>
          <p:cNvSpPr/>
          <p:nvPr/>
        </p:nvSpPr>
        <p:spPr>
          <a:xfrm>
            <a:off x="8220079" y="43771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21BB5CA-B38F-4AA3-8DDF-BA94BAA5B376}"/>
              </a:ext>
            </a:extLst>
          </p:cNvPr>
          <p:cNvSpPr/>
          <p:nvPr/>
        </p:nvSpPr>
        <p:spPr>
          <a:xfrm>
            <a:off x="8829679" y="37993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62D33CD-2E0B-4C30-B6C4-75ADBDD302D2}"/>
              </a:ext>
            </a:extLst>
          </p:cNvPr>
          <p:cNvSpPr/>
          <p:nvPr/>
        </p:nvSpPr>
        <p:spPr>
          <a:xfrm>
            <a:off x="8747129" y="28912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D96B0FD-165E-4E1A-9F4F-714A050CD804}"/>
              </a:ext>
            </a:extLst>
          </p:cNvPr>
          <p:cNvSpPr/>
          <p:nvPr/>
        </p:nvSpPr>
        <p:spPr>
          <a:xfrm>
            <a:off x="4664079" y="54693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7C3CE67-5030-43E1-8575-6EE84BC8D0AC}"/>
              </a:ext>
            </a:extLst>
          </p:cNvPr>
          <p:cNvSpPr/>
          <p:nvPr/>
        </p:nvSpPr>
        <p:spPr>
          <a:xfrm>
            <a:off x="5508629" y="27642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2A8EBD2-75AF-4151-A0D1-1B86CB8176EC}"/>
              </a:ext>
            </a:extLst>
          </p:cNvPr>
          <p:cNvSpPr/>
          <p:nvPr/>
        </p:nvSpPr>
        <p:spPr>
          <a:xfrm>
            <a:off x="4391029" y="28849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0B72F00-DAA3-44D7-8D9C-5059A4D2DF47}"/>
              </a:ext>
            </a:extLst>
          </p:cNvPr>
          <p:cNvSpPr/>
          <p:nvPr/>
        </p:nvSpPr>
        <p:spPr>
          <a:xfrm>
            <a:off x="7527929" y="31643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5F5C80C-DD0B-4DCD-B25D-8D8BD9011050}"/>
              </a:ext>
            </a:extLst>
          </p:cNvPr>
          <p:cNvSpPr/>
          <p:nvPr/>
        </p:nvSpPr>
        <p:spPr>
          <a:xfrm>
            <a:off x="7566029" y="22372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1AC9D1-B5A5-434F-AECC-3CF527FE8BD1}"/>
              </a:ext>
            </a:extLst>
          </p:cNvPr>
          <p:cNvSpPr/>
          <p:nvPr/>
        </p:nvSpPr>
        <p:spPr>
          <a:xfrm>
            <a:off x="9369429" y="25293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0EF51F4-7B1A-4866-910A-A812EB874AA1}"/>
              </a:ext>
            </a:extLst>
          </p:cNvPr>
          <p:cNvSpPr/>
          <p:nvPr/>
        </p:nvSpPr>
        <p:spPr>
          <a:xfrm>
            <a:off x="10048879" y="21356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6D57EBA-277D-4DE3-AECF-AFCEA37F6E2A}"/>
              </a:ext>
            </a:extLst>
          </p:cNvPr>
          <p:cNvSpPr/>
          <p:nvPr/>
        </p:nvSpPr>
        <p:spPr>
          <a:xfrm>
            <a:off x="4537079" y="18435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5" name="Picture 4" descr="Harvey Flooding: Who&amp;#39;s at Fault? | JLC Online">
            <a:extLst>
              <a:ext uri="{FF2B5EF4-FFF2-40B4-BE49-F238E27FC236}">
                <a16:creationId xmlns:a16="http://schemas.microsoft.com/office/drawing/2014/main" id="{DFDD2DE8-9DC3-41B1-B24F-351981E1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1" y="3293375"/>
            <a:ext cx="2860654" cy="190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C6DEE204-DDCA-4708-AA90-8F306D5CC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7888961" y="5295317"/>
            <a:ext cx="3860342" cy="11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45A3BE0-CDF7-4923-B3AC-A7AA3B5AE74A}"/>
              </a:ext>
            </a:extLst>
          </p:cNvPr>
          <p:cNvSpPr txBox="1"/>
          <p:nvPr/>
        </p:nvSpPr>
        <p:spPr>
          <a:xfrm>
            <a:off x="7895813" y="4999748"/>
            <a:ext cx="366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Established in 2014 in Tuscaloosa, AL</a:t>
            </a:r>
          </a:p>
        </p:txBody>
      </p:sp>
    </p:spTree>
    <p:extLst>
      <p:ext uri="{BB962C8B-B14F-4D97-AF65-F5344CB8AC3E}">
        <p14:creationId xmlns:p14="http://schemas.microsoft.com/office/powerpoint/2010/main" val="183900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Rpresentation_Widescreen [Read-Only]" id="{8E17B972-2C53-44C9-9097-8C5BD71B4A65}" vid="{54EA34E8-244E-466B-B0A0-8B8C13CDB2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1219</Words>
  <Application>Microsoft Office PowerPoint</Application>
  <PresentationFormat>Widescreen</PresentationFormat>
  <Paragraphs>245</Paragraphs>
  <Slides>33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ＭＳ Ｐゴシック</vt:lpstr>
      <vt:lpstr>Arial</vt:lpstr>
      <vt:lpstr>Avenir LT Std 55 Roman</vt:lpstr>
      <vt:lpstr>Calibri</vt:lpstr>
      <vt:lpstr>Calibri Light</vt:lpstr>
      <vt:lpstr>Franklin Gothic Book</vt:lpstr>
      <vt:lpstr>Grandview Display</vt:lpstr>
      <vt:lpstr>Nunito-ExtraBold</vt:lpstr>
      <vt:lpstr>Rockwell</vt:lpstr>
      <vt:lpstr>Times New Roman</vt:lpstr>
      <vt:lpstr>Verdana</vt:lpstr>
      <vt:lpstr>Wingdings</vt:lpstr>
      <vt:lpstr>2_Office Theme</vt:lpstr>
      <vt:lpstr>Real-Time Flood Resilience for TxDOT</vt:lpstr>
      <vt:lpstr>TxDOT Priorities </vt:lpstr>
      <vt:lpstr>TxDOT Project Management Committee</vt:lpstr>
      <vt:lpstr>Project Advisory Committee</vt:lpstr>
      <vt:lpstr>PowerPoint Presentation</vt:lpstr>
      <vt:lpstr>Move from Reactive response to Proactive response</vt:lpstr>
      <vt:lpstr>Move from Reactive response to Proactive response</vt:lpstr>
      <vt:lpstr>Real-Time Flood Resilience for TxDOT</vt:lpstr>
      <vt:lpstr>National Flood Forecasting</vt:lpstr>
      <vt:lpstr>National Water Model</vt:lpstr>
      <vt:lpstr>Provide Forecasts for 26,000 TxDOT On-System Bridges</vt:lpstr>
      <vt:lpstr>PowerPoint Presentation</vt:lpstr>
      <vt:lpstr>Hurricane Harvey – Record Precipitation</vt:lpstr>
      <vt:lpstr>Real-Time Flood Resilience for TxDOT</vt:lpstr>
      <vt:lpstr>TxDOT Radar Gauges  Installed and Maintained by US Geological Survey</vt:lpstr>
      <vt:lpstr>PowerPoint Presentation</vt:lpstr>
      <vt:lpstr>TxDOT Flood Data Network</vt:lpstr>
      <vt:lpstr>Real-Time Flood Resilience for TxDOT</vt:lpstr>
      <vt:lpstr>Flood Emergency Response Exercise (22 Feb) </vt:lpstr>
      <vt:lpstr>Flood Risk in Beaumont District</vt:lpstr>
      <vt:lpstr>PowerPoint Presentation</vt:lpstr>
      <vt:lpstr>Rainmap in the Sky to Floodmap on the Ground</vt:lpstr>
      <vt:lpstr>Forthcoming: Real-Time Demonstration Prototype</vt:lpstr>
      <vt:lpstr>Real-Time Flood Resilience for TxDOT</vt:lpstr>
      <vt:lpstr>Base Level Engineering Flood Hydraulic Modeling</vt:lpstr>
      <vt:lpstr>Detailed Bridge Object Model Developed From TxDOT Bridge Plans</vt:lpstr>
      <vt:lpstr>Simplified Bridge Object Model Developed Automatically  from LIDAR</vt:lpstr>
      <vt:lpstr>Flood Depth Mapping for Roads</vt:lpstr>
      <vt:lpstr>Forthcoming: Measurement, Modeling and Mapping at 80 TxDOT Gauges</vt:lpstr>
      <vt:lpstr>Observational Flood Mapping with a Cell Phone Application </vt:lpstr>
      <vt:lpstr>Suggestion 1 for TxDOT: Field Data Collection during Floods</vt:lpstr>
      <vt:lpstr>Suggestion 2 for TxDOT: Long-Term Flood Resilience</vt:lpstr>
      <vt:lpstr>Conclusions</vt:lpstr>
    </vt:vector>
  </TitlesOfParts>
  <Company>Cockrell School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Shared Services Operational Prototype</dc:title>
  <dc:creator>Maidment, David R</dc:creator>
  <cp:lastModifiedBy>Maidment, David R</cp:lastModifiedBy>
  <cp:revision>212</cp:revision>
  <cp:lastPrinted>2022-04-13T15:46:08Z</cp:lastPrinted>
  <dcterms:created xsi:type="dcterms:W3CDTF">2022-02-27T22:01:50Z</dcterms:created>
  <dcterms:modified xsi:type="dcterms:W3CDTF">2022-04-13T15:50:44Z</dcterms:modified>
</cp:coreProperties>
</file>