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48"/>
  </p:notesMasterIdLst>
  <p:sldIdLst>
    <p:sldId id="257" r:id="rId3"/>
    <p:sldId id="338" r:id="rId4"/>
    <p:sldId id="258" r:id="rId5"/>
    <p:sldId id="640" r:id="rId6"/>
    <p:sldId id="328" r:id="rId7"/>
    <p:sldId id="641" r:id="rId8"/>
    <p:sldId id="642" r:id="rId9"/>
    <p:sldId id="648" r:id="rId10"/>
    <p:sldId id="644" r:id="rId11"/>
    <p:sldId id="645" r:id="rId12"/>
    <p:sldId id="329" r:id="rId13"/>
    <p:sldId id="647" r:id="rId14"/>
    <p:sldId id="325" r:id="rId15"/>
    <p:sldId id="661" r:id="rId16"/>
    <p:sldId id="662" r:id="rId17"/>
    <p:sldId id="663" r:id="rId18"/>
    <p:sldId id="664" r:id="rId19"/>
    <p:sldId id="665" r:id="rId20"/>
    <p:sldId id="666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34" r:id="rId29"/>
    <p:sldId id="335" r:id="rId30"/>
    <p:sldId id="336" r:id="rId31"/>
    <p:sldId id="337" r:id="rId32"/>
    <p:sldId id="331" r:id="rId33"/>
    <p:sldId id="330" r:id="rId34"/>
    <p:sldId id="350" r:id="rId35"/>
    <p:sldId id="352" r:id="rId36"/>
    <p:sldId id="631" r:id="rId37"/>
    <p:sldId id="327" r:id="rId38"/>
    <p:sldId id="351" r:id="rId39"/>
    <p:sldId id="668" r:id="rId40"/>
    <p:sldId id="646" r:id="rId41"/>
    <p:sldId id="655" r:id="rId42"/>
    <p:sldId id="669" r:id="rId43"/>
    <p:sldId id="653" r:id="rId44"/>
    <p:sldId id="670" r:id="rId45"/>
    <p:sldId id="657" r:id="rId46"/>
    <p:sldId id="66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dment, David R" initials="MDR" lastIdx="1" clrIdx="0">
    <p:extLst>
      <p:ext uri="{19B8F6BF-5375-455C-9EA6-DF929625EA0E}">
        <p15:presenceInfo xmlns:p15="http://schemas.microsoft.com/office/powerpoint/2012/main" userId="S-1-5-21-527237240-963894560-725345543-50889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758"/>
    <a:srgbClr val="FB9759"/>
    <a:srgbClr val="1313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grzyb\Documents\TXDOT%20Project\Correlation\Gages_AHP_Ranked_MNQ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dirty="0"/>
              <a:t>AHP Site Ranking vs USGS Measurement Quality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flat" cmpd="dbl" algn="ctr">
              <a:noFill/>
              <a:round/>
            </a:ln>
            <a:effectLst/>
          </c:spPr>
          <c:marker>
            <c:symbol val="circle"/>
            <c:size val="7"/>
            <c:spPr>
              <a:solidFill>
                <a:schemeClr val="accent2">
                  <a:lumMod val="75000"/>
                </a:schemeClr>
              </a:solidFill>
              <a:ln w="34925" cap="flat" cmpd="dbl" algn="ctr">
                <a:solidFill>
                  <a:schemeClr val="accent3">
                    <a:lumMod val="75000"/>
                  </a:schemeClr>
                </a:solidFill>
                <a:round/>
              </a:ln>
              <a:effectLst/>
            </c:spPr>
          </c:marker>
          <c:xVal>
            <c:numRef>
              <c:f>Sheet1!$J$2:$J$54</c:f>
              <c:numCache>
                <c:formatCode>General</c:formatCode>
                <c:ptCount val="5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6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15</c:v>
                </c:pt>
                <c:pt idx="14">
                  <c:v>16</c:v>
                </c:pt>
                <c:pt idx="15">
                  <c:v>17</c:v>
                </c:pt>
                <c:pt idx="16">
                  <c:v>18</c:v>
                </c:pt>
                <c:pt idx="17">
                  <c:v>19</c:v>
                </c:pt>
                <c:pt idx="18">
                  <c:v>19</c:v>
                </c:pt>
                <c:pt idx="19">
                  <c:v>19</c:v>
                </c:pt>
                <c:pt idx="20">
                  <c:v>22</c:v>
                </c:pt>
                <c:pt idx="21">
                  <c:v>23</c:v>
                </c:pt>
                <c:pt idx="22">
                  <c:v>24</c:v>
                </c:pt>
                <c:pt idx="23">
                  <c:v>24</c:v>
                </c:pt>
                <c:pt idx="24">
                  <c:v>26</c:v>
                </c:pt>
                <c:pt idx="25">
                  <c:v>27</c:v>
                </c:pt>
                <c:pt idx="26">
                  <c:v>30</c:v>
                </c:pt>
                <c:pt idx="27">
                  <c:v>30</c:v>
                </c:pt>
                <c:pt idx="28">
                  <c:v>32</c:v>
                </c:pt>
                <c:pt idx="29">
                  <c:v>33</c:v>
                </c:pt>
                <c:pt idx="30">
                  <c:v>34</c:v>
                </c:pt>
                <c:pt idx="31">
                  <c:v>35</c:v>
                </c:pt>
                <c:pt idx="32">
                  <c:v>37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41</c:v>
                </c:pt>
                <c:pt idx="37">
                  <c:v>41</c:v>
                </c:pt>
                <c:pt idx="38">
                  <c:v>41</c:v>
                </c:pt>
                <c:pt idx="39">
                  <c:v>41</c:v>
                </c:pt>
                <c:pt idx="40">
                  <c:v>47</c:v>
                </c:pt>
                <c:pt idx="41">
                  <c:v>47</c:v>
                </c:pt>
                <c:pt idx="42">
                  <c:v>47</c:v>
                </c:pt>
                <c:pt idx="43">
                  <c:v>50</c:v>
                </c:pt>
                <c:pt idx="44">
                  <c:v>51</c:v>
                </c:pt>
                <c:pt idx="45">
                  <c:v>52</c:v>
                </c:pt>
                <c:pt idx="46">
                  <c:v>53</c:v>
                </c:pt>
                <c:pt idx="47">
                  <c:v>53</c:v>
                </c:pt>
                <c:pt idx="48">
                  <c:v>53</c:v>
                </c:pt>
                <c:pt idx="49">
                  <c:v>53</c:v>
                </c:pt>
                <c:pt idx="50">
                  <c:v>53</c:v>
                </c:pt>
                <c:pt idx="51">
                  <c:v>59</c:v>
                </c:pt>
                <c:pt idx="52">
                  <c:v>59</c:v>
                </c:pt>
              </c:numCache>
            </c:numRef>
          </c:xVal>
          <c:yVal>
            <c:numRef>
              <c:f>Sheet1!$E$2:$E$54</c:f>
              <c:numCache>
                <c:formatCode>General</c:formatCode>
                <c:ptCount val="53"/>
                <c:pt idx="0">
                  <c:v>1.8</c:v>
                </c:pt>
                <c:pt idx="1">
                  <c:v>2.6363636363636358</c:v>
                </c:pt>
                <c:pt idx="2">
                  <c:v>2.75</c:v>
                </c:pt>
                <c:pt idx="3">
                  <c:v>3</c:v>
                </c:pt>
                <c:pt idx="4">
                  <c:v>2.4285714285714279</c:v>
                </c:pt>
                <c:pt idx="5">
                  <c:v>2.44</c:v>
                </c:pt>
                <c:pt idx="6">
                  <c:v>1.666666666666667</c:v>
                </c:pt>
                <c:pt idx="7">
                  <c:v>2.3333333333333339</c:v>
                </c:pt>
                <c:pt idx="8">
                  <c:v>2</c:v>
                </c:pt>
                <c:pt idx="9">
                  <c:v>1.857142857142857</c:v>
                </c:pt>
                <c:pt idx="10">
                  <c:v>2.6122448979591839</c:v>
                </c:pt>
                <c:pt idx="11">
                  <c:v>2.6</c:v>
                </c:pt>
                <c:pt idx="12">
                  <c:v>2.890625</c:v>
                </c:pt>
                <c:pt idx="13">
                  <c:v>2.7882352941176469</c:v>
                </c:pt>
                <c:pt idx="14">
                  <c:v>2.2000000000000002</c:v>
                </c:pt>
                <c:pt idx="15">
                  <c:v>3</c:v>
                </c:pt>
                <c:pt idx="16">
                  <c:v>2.6842105263157889</c:v>
                </c:pt>
                <c:pt idx="17">
                  <c:v>2.65</c:v>
                </c:pt>
                <c:pt idx="18">
                  <c:v>2.5882352941176472</c:v>
                </c:pt>
                <c:pt idx="19">
                  <c:v>1.857142857142857</c:v>
                </c:pt>
                <c:pt idx="20">
                  <c:v>2.7714285714285709</c:v>
                </c:pt>
                <c:pt idx="21">
                  <c:v>2.9230769230769229</c:v>
                </c:pt>
                <c:pt idx="22">
                  <c:v>2.8571428571428572</c:v>
                </c:pt>
                <c:pt idx="23">
                  <c:v>2.822222222222222</c:v>
                </c:pt>
                <c:pt idx="24">
                  <c:v>2.606060606060606</c:v>
                </c:pt>
                <c:pt idx="25">
                  <c:v>2.8382352941176472</c:v>
                </c:pt>
                <c:pt idx="26">
                  <c:v>3</c:v>
                </c:pt>
                <c:pt idx="27">
                  <c:v>2.7714285714285709</c:v>
                </c:pt>
                <c:pt idx="28">
                  <c:v>1.705882352941176</c:v>
                </c:pt>
                <c:pt idx="29">
                  <c:v>3</c:v>
                </c:pt>
                <c:pt idx="30">
                  <c:v>2.7222222222222219</c:v>
                </c:pt>
                <c:pt idx="31">
                  <c:v>3</c:v>
                </c:pt>
                <c:pt idx="32">
                  <c:v>1.25</c:v>
                </c:pt>
                <c:pt idx="33">
                  <c:v>2.966165413533834</c:v>
                </c:pt>
                <c:pt idx="34">
                  <c:v>2.7647058823529411</c:v>
                </c:pt>
                <c:pt idx="35">
                  <c:v>2.454545454545455</c:v>
                </c:pt>
                <c:pt idx="36">
                  <c:v>2.71875</c:v>
                </c:pt>
                <c:pt idx="37">
                  <c:v>2.6714285714285708</c:v>
                </c:pt>
                <c:pt idx="38">
                  <c:v>2.3333333333333339</c:v>
                </c:pt>
                <c:pt idx="39">
                  <c:v>1.8</c:v>
                </c:pt>
                <c:pt idx="40">
                  <c:v>2.9230769230769229</c:v>
                </c:pt>
                <c:pt idx="41">
                  <c:v>2.7580645161290329</c:v>
                </c:pt>
                <c:pt idx="42">
                  <c:v>1.8</c:v>
                </c:pt>
                <c:pt idx="43">
                  <c:v>2.9268292682926829</c:v>
                </c:pt>
                <c:pt idx="44">
                  <c:v>2</c:v>
                </c:pt>
                <c:pt idx="45">
                  <c:v>2.7241379310344831</c:v>
                </c:pt>
                <c:pt idx="46">
                  <c:v>3</c:v>
                </c:pt>
                <c:pt idx="47">
                  <c:v>2.9</c:v>
                </c:pt>
                <c:pt idx="48">
                  <c:v>2.6296296296296302</c:v>
                </c:pt>
                <c:pt idx="49">
                  <c:v>2.5</c:v>
                </c:pt>
                <c:pt idx="50">
                  <c:v>2.416666666666667</c:v>
                </c:pt>
                <c:pt idx="51">
                  <c:v>2.8764044943820219</c:v>
                </c:pt>
                <c:pt idx="52">
                  <c:v>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492-4CB1-B572-573F61A47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3752680"/>
        <c:axId val="483752352"/>
      </c:scatterChart>
      <c:valAx>
        <c:axId val="483752680"/>
        <c:scaling>
          <c:orientation val="minMax"/>
        </c:scaling>
        <c:delete val="0"/>
        <c:axPos val="b"/>
        <c:majorGridlines>
          <c:spPr>
            <a:ln w="222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Analytical</a:t>
                </a:r>
                <a:r>
                  <a:rPr lang="en-US" b="1" baseline="0" dirty="0"/>
                  <a:t> Hierarchy Process (AHP)</a:t>
                </a:r>
                <a:r>
                  <a:rPr lang="en-US" b="1" dirty="0"/>
                  <a:t> Rank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752352"/>
        <c:crosses val="autoZero"/>
        <c:crossBetween val="midCat"/>
      </c:valAx>
      <c:valAx>
        <c:axId val="483752352"/>
        <c:scaling>
          <c:orientation val="minMax"/>
        </c:scaling>
        <c:delete val="0"/>
        <c:axPos val="l"/>
        <c:majorGridlines>
          <c:spPr>
            <a:ln w="222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Normalized USGS </a:t>
                </a:r>
                <a:r>
                  <a:rPr lang="en-US" b="1" dirty="0" err="1"/>
                  <a:t>MeasuremEnt</a:t>
                </a:r>
                <a:r>
                  <a:rPr lang="en-US" b="1" dirty="0"/>
                  <a:t> Quality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in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375268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>
      <a:outerShdw blurRad="63500" sx="102000" sy="102000" algn="ctr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5400" cap="flat" cmpd="dbl" algn="ctr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34925" cap="flat" cmpd="dbl" algn="ctr">
        <a:solidFill>
          <a:schemeClr val="phClr">
            <a:lumMod val="75000"/>
            <a:alpha val="70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kern="1200" spc="0" normalizeH="0" baseline="0"/>
  </cs:title>
  <cs:trendline>
    <cs:lnRef idx="0">
      <cs:styleClr val="0"/>
    </cs:lnRef>
    <cs:fillRef idx="0"/>
    <cs:effectRef idx="0"/>
    <cs:fontRef idx="minor">
      <a:schemeClr val="tx1"/>
    </cs:fontRef>
    <cs:spPr>
      <a:ln w="38100" cap="rnd" cmpd="sng" algn="ctr">
        <a:solidFill>
          <a:schemeClr val="phClr">
            <a:lumMod val="75000"/>
            <a:alpha val="25000"/>
          </a:schemeClr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0E7E1-2F8D-4529-AC6C-F4E62A874FA7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C008C-3AFE-4BD2-A9C2-44EF1CCF5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32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3125"/>
            <a:ext cx="4191000" cy="2357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we didn’t use AHP</a:t>
            </a:r>
          </a:p>
          <a:p>
            <a:endParaRPr lang="en-US" dirty="0"/>
          </a:p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DVMT: daily number of miles traveled by all vehicles, including trucks, is calculated by multiplying a roadway segment’s length by its Annual Average Daily Traffic (AADT)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58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3125"/>
            <a:ext cx="4191000" cy="2357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49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3125"/>
            <a:ext cx="4191000" cy="2357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120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trying to specify sites through AHP, we stray from TxDOT’s needs. </a:t>
            </a:r>
          </a:p>
          <a:p>
            <a:endParaRPr lang="en-US" dirty="0"/>
          </a:p>
          <a:p>
            <a:r>
              <a:rPr lang="en-US" dirty="0"/>
              <a:t>Explain to further reasoning for </a:t>
            </a:r>
            <a:r>
              <a:rPr lang="en-US"/>
              <a:t>non-AHP approach DO THIS TO GET A DATA SET FOR COMPARISON. </a:t>
            </a:r>
            <a:endParaRPr lang="en-US" dirty="0"/>
          </a:p>
          <a:p>
            <a:endParaRPr lang="en-US" dirty="0"/>
          </a:p>
          <a:p>
            <a:r>
              <a:rPr lang="en-US" sz="1200" b="1" dirty="0">
                <a:ea typeface="+mn-ea"/>
                <a:cs typeface="+mn-cs"/>
              </a:rPr>
              <a:t>Quality was assessed using all measurements within the last 10 years above 50 CFS for the priority Guadalupe watershed. The Higher the quality, the greater the likelihood of good high-flow measurements.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9571D-F24E-4BE0-8DA1-B1A576F2C8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285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Explanation of Remote considerations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9571D-F24E-4BE0-8DA1-B1A576F2C8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05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Process for final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9571D-F24E-4BE0-8DA1-B1A576F2C8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532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On-site considerations.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39571D-F24E-4BE0-8DA1-B1A576F2C8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842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356709103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5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5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90967724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736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12192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28800" y="1828800"/>
            <a:ext cx="85344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246120"/>
            <a:ext cx="85344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4082999555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1"/>
            <a:ext cx="97536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67399381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00221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23404569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77637198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9818065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1" y="457200"/>
            <a:ext cx="9750655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0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3031677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1695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457203"/>
            <a:ext cx="97536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602421"/>
            <a:ext cx="73152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12958641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066940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084" y="687388"/>
            <a:ext cx="9751483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217084" y="1078992"/>
            <a:ext cx="9751483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214967" y="5716588"/>
            <a:ext cx="97536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48097741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12/13/2020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46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12/13/2020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79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B0137A9-D694-462A-8D4B-E6977FCA3F20}" type="datetimeFigureOut">
              <a:rPr lang="en-US" smtClean="0"/>
              <a:t>12/13/2020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740BC7D-083F-42FD-8C15-B8E989523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77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78911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97536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9754903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12192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00200"/>
            <a:ext cx="73152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198760" y="4114800"/>
            <a:ext cx="42672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12395790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059525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2" y="457200"/>
            <a:ext cx="9750655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2"/>
            <a:ext cx="12192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37907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2797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12192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09595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3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9384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57201"/>
            <a:ext cx="97536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602421"/>
            <a:ext cx="73152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9924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fade/>
  </p:transition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xdot.gov/inside-txdot/division/traffic/cameras.html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gis.nwc.nws.noaa.gov/portal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1.png"/><Relationship Id="rId7" Type="http://schemas.openxmlformats.org/officeDocument/2006/relationships/image" Target="../media/image8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11" Type="http://schemas.openxmlformats.org/officeDocument/2006/relationships/image" Target="../media/image97.png"/><Relationship Id="rId5" Type="http://schemas.openxmlformats.org/officeDocument/2006/relationships/image" Target="../media/image92.png"/><Relationship Id="rId10" Type="http://schemas.openxmlformats.org/officeDocument/2006/relationships/image" Target="../media/image96.png"/><Relationship Id="rId4" Type="http://schemas.openxmlformats.org/officeDocument/2006/relationships/image" Target="../media/image83.png"/><Relationship Id="rId9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84.png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4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2" y="457200"/>
            <a:ext cx="7312991" cy="811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070C0"/>
                </a:solidFill>
              </a:rPr>
              <a:t>Evaluate Improved Streamflow Measurement at TxDOT Bridges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200" dirty="0"/>
              <a:t>Project 0-7095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200" dirty="0"/>
              <a:t>Being conducted for TxDOT </a:t>
            </a:r>
            <a:br>
              <a:rPr lang="en-US" sz="2200" dirty="0"/>
            </a:br>
            <a:r>
              <a:rPr lang="en-US" sz="2200" dirty="0"/>
              <a:t>by UT Austin and US Geological Survey</a:t>
            </a:r>
            <a:br>
              <a:rPr lang="en-US" sz="2200" dirty="0"/>
            </a:br>
            <a:r>
              <a:rPr lang="en-US" sz="2200" dirty="0"/>
              <a:t>with the support of </a:t>
            </a:r>
            <a:br>
              <a:rPr lang="en-US" sz="2200" dirty="0"/>
            </a:br>
            <a:r>
              <a:rPr lang="en-US" sz="2200" dirty="0"/>
              <a:t>Kisters North America and Aqua Strategies</a:t>
            </a:r>
            <a:br>
              <a:rPr lang="en-US" sz="2200" dirty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/>
              <a:t>September 2020 to August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38418" y="5193554"/>
            <a:ext cx="8001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  <a:latin typeface="Arial"/>
                <a:ea typeface="ＭＳ Ｐゴシック"/>
              </a:rPr>
              <a:t>Presentation for Project Status Meeting, Monday 14 December, 2020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71909" y="613242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457200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  <a:latin typeface="Arial"/>
                <a:ea typeface="ＭＳ Ｐゴシック"/>
              </a:rPr>
              <a:t>Acknowledgements</a:t>
            </a:r>
            <a:r>
              <a:rPr lang="en-US" sz="1400" dirty="0">
                <a:solidFill>
                  <a:prstClr val="black"/>
                </a:solidFill>
                <a:latin typeface="Arial"/>
                <a:ea typeface="ＭＳ Ｐゴシック"/>
              </a:rPr>
              <a:t>: </a:t>
            </a:r>
            <a:r>
              <a:rPr lang="en-US" sz="1400" dirty="0">
                <a:solidFill>
                  <a:prstClr val="black"/>
                </a:solidFill>
              </a:rPr>
              <a:t>Joanne Steele (Project Manager), </a:t>
            </a:r>
            <a:r>
              <a:rPr lang="en-US" sz="1400" dirty="0">
                <a:solidFill>
                  <a:prstClr val="black"/>
                </a:solidFill>
                <a:latin typeface="Arial"/>
                <a:ea typeface="ＭＳ Ｐゴシック"/>
              </a:rPr>
              <a:t>Rose Marie Klee, Chris </a:t>
            </a:r>
            <a:r>
              <a:rPr lang="en-US" sz="1400" dirty="0" err="1">
                <a:solidFill>
                  <a:prstClr val="black"/>
                </a:solidFill>
                <a:latin typeface="Arial"/>
                <a:ea typeface="ＭＳ Ｐゴシック"/>
              </a:rPr>
              <a:t>Glancy</a:t>
            </a:r>
            <a:r>
              <a:rPr lang="en-US" sz="1400" dirty="0">
                <a:solidFill>
                  <a:prstClr val="black"/>
                </a:solidFill>
                <a:latin typeface="Arial"/>
                <a:ea typeface="ＭＳ Ｐゴシック"/>
              </a:rPr>
              <a:t>, Michael Cunningham (TxDOT)</a:t>
            </a:r>
          </a:p>
        </p:txBody>
      </p:sp>
    </p:spTree>
    <p:extLst>
      <p:ext uri="{BB962C8B-B14F-4D97-AF65-F5344CB8AC3E}">
        <p14:creationId xmlns:p14="http://schemas.microsoft.com/office/powerpoint/2010/main" val="120057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18ED-EF8D-4629-B003-2ACE4844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171414" cy="484632"/>
          </a:xfrm>
        </p:spPr>
        <p:txBody>
          <a:bodyPr/>
          <a:lstStyle/>
          <a:p>
            <a:r>
              <a:rPr lang="en-US" dirty="0"/>
              <a:t>Progress this Quarter: Task 6, Flood Manual and Training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252165-E0F6-471F-900B-04A2CBDB1BBA}"/>
              </a:ext>
            </a:extLst>
          </p:cNvPr>
          <p:cNvSpPr txBox="1"/>
          <p:nvPr/>
        </p:nvSpPr>
        <p:spPr>
          <a:xfrm>
            <a:off x="832565" y="13291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Completed a first draft of the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flood emergency response workflow</a:t>
            </a:r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0F20A-1497-4484-83E5-BF355F046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9765" y="1786318"/>
            <a:ext cx="9206616" cy="428918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F76D66-2F18-477E-9E38-B5BCF5B5B131}"/>
              </a:ext>
            </a:extLst>
          </p:cNvPr>
          <p:cNvSpPr txBox="1"/>
          <p:nvPr/>
        </p:nvSpPr>
        <p:spPr>
          <a:xfrm>
            <a:off x="2619910" y="64008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ea typeface="+mn-ea"/>
                <a:cs typeface="+mn-cs"/>
              </a:rPr>
              <a:t>Many thanks to Jared Browder for help with this!</a:t>
            </a:r>
          </a:p>
        </p:txBody>
      </p:sp>
    </p:spTree>
    <p:extLst>
      <p:ext uri="{BB962C8B-B14F-4D97-AF65-F5344CB8AC3E}">
        <p14:creationId xmlns:p14="http://schemas.microsoft.com/office/powerpoint/2010/main" val="2447578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1ABA-9C31-4568-8DFC-051D62804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TxDOT Project Management Committee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DC5E1-0CC1-4B7B-86EC-F84C2AFFA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78" y="1225324"/>
            <a:ext cx="1419367" cy="202221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BE7C66-6E45-4671-8898-D4D2325ED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94" y="3938454"/>
            <a:ext cx="1576748" cy="196567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403ECA-8145-44D7-96A1-6363DD65F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69" y="1260993"/>
            <a:ext cx="1564876" cy="195087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399CB0-1777-435E-B8C2-A0AE7ACFFA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752" y="3897358"/>
            <a:ext cx="1632638" cy="2035356"/>
          </a:xfrm>
          <a:prstGeom prst="rect">
            <a:avLst/>
          </a:prstGeom>
          <a:ln w="15875"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A45176-10D5-4BF0-B825-39BEAAF12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60" y="1252400"/>
            <a:ext cx="1578661" cy="1968065"/>
          </a:xfrm>
          <a:prstGeom prst="rect">
            <a:avLst/>
          </a:prstGeom>
          <a:ln w="0"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D0A33F-8D54-4D15-B940-7CAACDB6CF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977" y="1249976"/>
            <a:ext cx="1582549" cy="19729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4F891CE-CDF6-485C-A0A9-8EAA893464D0}"/>
              </a:ext>
            </a:extLst>
          </p:cNvPr>
          <p:cNvSpPr/>
          <p:nvPr/>
        </p:nvSpPr>
        <p:spPr>
          <a:xfrm>
            <a:off x="3513874" y="3208995"/>
            <a:ext cx="2091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Rose Marie Klee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H&amp;H Section Director, </a:t>
            </a: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ACC3E1-904A-43EF-A211-127F9B2E4ACA}"/>
              </a:ext>
            </a:extLst>
          </p:cNvPr>
          <p:cNvSpPr/>
          <p:nvPr/>
        </p:nvSpPr>
        <p:spPr>
          <a:xfrm>
            <a:off x="6000536" y="3208995"/>
            <a:ext cx="3053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Abderrahmane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Maamar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-Tayeb</a:t>
            </a:r>
          </a:p>
          <a:p>
            <a:pPr algn="ctr"/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H&amp;H Section Team Lead, </a:t>
            </a: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DES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D20CF29-C614-44B5-9AC9-BDFD47BFEC81}"/>
              </a:ext>
            </a:extLst>
          </p:cNvPr>
          <p:cNvSpPr/>
          <p:nvPr/>
        </p:nvSpPr>
        <p:spPr>
          <a:xfrm>
            <a:off x="145327" y="5958215"/>
            <a:ext cx="29852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Adam Jack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Dir of Trans Plan &amp; Development, BMT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9738F7-6308-4E08-9486-5C9D36059185}"/>
              </a:ext>
            </a:extLst>
          </p:cNvPr>
          <p:cNvSpPr/>
          <p:nvPr/>
        </p:nvSpPr>
        <p:spPr>
          <a:xfrm>
            <a:off x="3376308" y="5958215"/>
            <a:ext cx="2312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Andrew Lee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District </a:t>
            </a: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Bridge Engineer</a:t>
            </a:r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BMT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0EC15E-AB9D-4FD5-A885-D6C0029EF55B}"/>
              </a:ext>
            </a:extLst>
          </p:cNvPr>
          <p:cNvSpPr/>
          <p:nvPr/>
        </p:nvSpPr>
        <p:spPr>
          <a:xfrm>
            <a:off x="9007015" y="5947329"/>
            <a:ext cx="24893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Jared Browder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Maintenance Assess Spec, </a:t>
            </a: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MNT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10C77C-B1E6-40BE-9CA8-394935DBBFC5}"/>
              </a:ext>
            </a:extLst>
          </p:cNvPr>
          <p:cNvSpPr/>
          <p:nvPr/>
        </p:nvSpPr>
        <p:spPr>
          <a:xfrm>
            <a:off x="8835462" y="3208995"/>
            <a:ext cx="2396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Trent Ellis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Bridge Scour Coordinator, </a:t>
            </a: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BRG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1B465C-05C2-408F-92AB-46A0907F3A17}"/>
              </a:ext>
            </a:extLst>
          </p:cNvPr>
          <p:cNvSpPr/>
          <p:nvPr/>
        </p:nvSpPr>
        <p:spPr>
          <a:xfrm>
            <a:off x="405521" y="3208995"/>
            <a:ext cx="23983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Joanne Steele </a:t>
            </a:r>
            <a:b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Research Project Manager, RTI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C74D0C-AA3D-4B90-9F08-7BBD95B066B5}"/>
              </a:ext>
            </a:extLst>
          </p:cNvPr>
          <p:cNvSpPr/>
          <p:nvPr/>
        </p:nvSpPr>
        <p:spPr>
          <a:xfrm>
            <a:off x="6424849" y="5958215"/>
            <a:ext cx="2380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Joseph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Goessling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Lead Hydraulics Engineer, </a:t>
            </a:r>
            <a:r>
              <a:rPr lang="en-US" sz="1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AUS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D0E30A0-AF0E-4BBA-A284-0DCE1E8C46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10977" y="3936922"/>
            <a:ext cx="1616158" cy="199579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AEF3614-EC6C-4080-B788-4A5F426B3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645" y="3905754"/>
            <a:ext cx="1514200" cy="198338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253212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D5DD-2C56-4C90-A469-6481453C9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20" y="617160"/>
            <a:ext cx="9750655" cy="484632"/>
          </a:xfrm>
        </p:spPr>
        <p:txBody>
          <a:bodyPr/>
          <a:lstStyle/>
          <a:p>
            <a:r>
              <a:rPr lang="en-US" sz="2400" dirty="0"/>
              <a:t>Research Oversight Committee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075EDE-24BD-4D6B-9AA8-F12FDD96B4F8}"/>
              </a:ext>
            </a:extLst>
          </p:cNvPr>
          <p:cNvSpPr/>
          <p:nvPr/>
        </p:nvSpPr>
        <p:spPr>
          <a:xfrm>
            <a:off x="570290" y="1303081"/>
            <a:ext cx="828870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Sauda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 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Ahmed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H&amp;H section, TxDOT Design Division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/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</a:b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Hiruy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 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Berhe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 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 H&amp;H section, TxDOT Design Division </a:t>
            </a:r>
            <a:endParaRPr lang="en-US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fontAlgn="base">
              <a:defRPr/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Lucinda Soto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,   H&amp;H section, TxDOT Design Division </a:t>
            </a:r>
          </a:p>
          <a:p>
            <a:pPr lvl="0" fontAlgn="base">
              <a:defRPr/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Jaime </a:t>
            </a: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Villena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-Morales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, H&amp;H section, TxDOT Design Division</a:t>
            </a:r>
            <a:b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</a:br>
            <a:r>
              <a:rPr lang="en-US" sz="2400" b="1" dirty="0" err="1">
                <a:solidFill>
                  <a:srgbClr val="0070C0"/>
                </a:solidFill>
                <a:latin typeface="Calibri" panose="020F0502020204030204" pitchFamily="34" charset="0"/>
              </a:rPr>
              <a:t>Fangxin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 Yu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, H&amp;H section, TxDOT Design Division </a:t>
            </a:r>
            <a:endParaRPr lang="en-US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lvl="0" fontAlgn="base"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Mark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Lenz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, NOAA National Weather Service </a:t>
            </a:r>
            <a:endParaRPr lang="en-US" sz="2400" dirty="0">
              <a:solidFill>
                <a:srgbClr val="0070C0"/>
              </a:solidFill>
              <a:latin typeface="Segoe UI" panose="020B0502040204020203" pitchFamily="34" charset="0"/>
            </a:endParaRPr>
          </a:p>
          <a:p>
            <a:pPr lvl="0" fontAlgn="base">
              <a:defRPr/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Mark Null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, NOAA National Weather Service </a:t>
            </a:r>
            <a:endParaRPr lang="en-US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fontAlgn="base">
              <a:defRPr/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Paul Yura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, NOAA National Weather Service </a:t>
            </a:r>
            <a:endParaRPr lang="en-US" sz="2400" dirty="0">
              <a:solidFill>
                <a:srgbClr val="0070C0"/>
              </a:solidFill>
              <a:latin typeface="Segoe UI" panose="020B0502040204020203" pitchFamily="34" charset="0"/>
            </a:endParaRPr>
          </a:p>
          <a:p>
            <a:pPr fontAlgn="base"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Sam Marie Hermitte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,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Texas Water Development Board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ＭＳ Ｐゴシック"/>
            </a:endParaRPr>
          </a:p>
          <a:p>
            <a:pPr lvl="0" fontAlgn="base">
              <a:defRPr/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Jorge Urquidi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, City of Austin, Flood Early Warning System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ＭＳ Ｐゴシック"/>
            </a:endParaRPr>
          </a:p>
          <a:p>
            <a:pPr lvl="0" fontAlgn="base">
              <a:defRPr/>
            </a:pP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</a:rPr>
              <a:t>Randy Charbeneau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</a:rPr>
              <a:t>, UT Professor Emeritus of Civil Engineering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Peter Smith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, former TxDOT Dir</a:t>
            </a:r>
            <a:r>
              <a:rPr lang="en-US" sz="2400" dirty="0" smtClean="0">
                <a:solidFill>
                  <a:srgbClr val="0070C0"/>
                </a:solidFill>
                <a:latin typeface="Calibri" panose="020F0502020204030204" pitchFamily="34" charset="0"/>
                <a:ea typeface="ＭＳ Ｐゴシック"/>
              </a:rPr>
              <a:t> of Trans Planning and Programs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ＭＳ Ｐゴシック"/>
            </a:endParaRPr>
          </a:p>
          <a:p>
            <a:pPr fontAlgn="base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ＭＳ Ｐゴシック"/>
            </a:endParaRPr>
          </a:p>
          <a:p>
            <a:pPr lvl="0" fontAlgn="base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Segoe UI" panose="020B0502040204020203" pitchFamily="34" charset="0"/>
              <a:ea typeface="ＭＳ Ｐゴシック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10B7667A-D2E8-4216-BE8F-A2F59F92BA47}"/>
              </a:ext>
            </a:extLst>
          </p:cNvPr>
          <p:cNvSpPr/>
          <p:nvPr/>
        </p:nvSpPr>
        <p:spPr bwMode="auto">
          <a:xfrm>
            <a:off x="8769272" y="1303081"/>
            <a:ext cx="413468" cy="4413028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5F2038-DB63-4466-B075-D4D0755B23CF}"/>
              </a:ext>
            </a:extLst>
          </p:cNvPr>
          <p:cNvSpPr txBox="1"/>
          <p:nvPr/>
        </p:nvSpPr>
        <p:spPr>
          <a:xfrm>
            <a:off x="9411488" y="3319757"/>
            <a:ext cx="2317133" cy="3796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Welcome to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Discussion!</a:t>
            </a:r>
          </a:p>
        </p:txBody>
      </p:sp>
    </p:spTree>
    <p:extLst>
      <p:ext uri="{BB962C8B-B14F-4D97-AF65-F5344CB8AC3E}">
        <p14:creationId xmlns:p14="http://schemas.microsoft.com/office/powerpoint/2010/main" val="1645082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661" y="305497"/>
            <a:ext cx="9750655" cy="484632"/>
          </a:xfrm>
        </p:spPr>
        <p:txBody>
          <a:bodyPr/>
          <a:lstStyle/>
          <a:p>
            <a:r>
              <a:rPr lang="en-US" dirty="0"/>
              <a:t>Topic 1: Watershed </a:t>
            </a:r>
            <a:r>
              <a:rPr lang="en-US" dirty="0" smtClean="0"/>
              <a:t>Prioritization (Barney Austin)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8772248" y="95068"/>
            <a:ext cx="1904181" cy="9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Font typeface="Wingdings 2" pitchFamily="18" charset="2"/>
              <a:buChar char="·"/>
              <a:defRPr sz="3200" b="1">
                <a:solidFill>
                  <a:srgbClr val="1358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800" b="1">
                <a:solidFill>
                  <a:srgbClr val="13587E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•"/>
              <a:defRPr sz="2400" b="1">
                <a:solidFill>
                  <a:srgbClr val="13587E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000" b="1">
                <a:solidFill>
                  <a:srgbClr val="13587E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»"/>
              <a:defRPr sz="2000" b="1">
                <a:solidFill>
                  <a:srgbClr val="13587E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SzTx/>
              <a:buFont typeface="Wingdings 2" pitchFamily="18" charset="2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13587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F8C28B-4ABD-43EF-8B91-40480ACB6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489" y="728207"/>
            <a:ext cx="5937096" cy="57799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ECFAD3-B7DC-420B-8FF0-7EBD6AC18F6A}"/>
              </a:ext>
            </a:extLst>
          </p:cNvPr>
          <p:cNvSpPr txBox="1"/>
          <p:nvPr/>
        </p:nvSpPr>
        <p:spPr>
          <a:xfrm>
            <a:off x="407162" y="917070"/>
            <a:ext cx="53825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Datasets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Daily Vehicle Miles of Travel (DVMT)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 of Bridges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Flood Fatalities by county (1959-2016)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100-year 24-hour precipitation depth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Terrain Slope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Soil Drainage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566574-D17B-47A6-8F14-ED55DE127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8134" y="822716"/>
            <a:ext cx="6064459" cy="568543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116AA1-0DFE-4D6A-B296-EF62BE5EF8F8}"/>
              </a:ext>
            </a:extLst>
          </p:cNvPr>
          <p:cNvGrpSpPr>
            <a:grpSpLocks noChangeAspect="1"/>
          </p:cNvGrpSpPr>
          <p:nvPr/>
        </p:nvGrpSpPr>
        <p:grpSpPr>
          <a:xfrm>
            <a:off x="6002458" y="736733"/>
            <a:ext cx="6094127" cy="5779937"/>
            <a:chOff x="31611" y="1250811"/>
            <a:chExt cx="5911989" cy="560718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9316B76-CE92-4B93-8102-810E9A0B4C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0898" y="1250811"/>
              <a:ext cx="5862702" cy="5592564"/>
              <a:chOff x="3008555" y="1105434"/>
              <a:chExt cx="6015102" cy="573794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35B01AF-3ECC-4B7E-BB0C-964C34E618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08556" y="1105434"/>
                <a:ext cx="6015101" cy="5737942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9B48527-4516-4773-A23F-EB8C31F95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8555" y="4809591"/>
                <a:ext cx="876300" cy="1885950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FD6488-B4BC-4625-946C-67CAD678FB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2595"/>
            <a:stretch/>
          </p:blipFill>
          <p:spPr>
            <a:xfrm>
              <a:off x="31611" y="4972050"/>
              <a:ext cx="876301" cy="18859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E6F13FC-79B6-479D-9A44-12C476F72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87862"/>
            <a:stretch/>
          </p:blipFill>
          <p:spPr>
            <a:xfrm>
              <a:off x="31611" y="4676323"/>
              <a:ext cx="876301" cy="29572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CE77984-DF56-4832-9EB4-6305B9B03BB7}"/>
              </a:ext>
            </a:extLst>
          </p:cNvPr>
          <p:cNvGrpSpPr>
            <a:grpSpLocks noChangeAspect="1"/>
          </p:cNvGrpSpPr>
          <p:nvPr/>
        </p:nvGrpSpPr>
        <p:grpSpPr>
          <a:xfrm>
            <a:off x="5913499" y="719540"/>
            <a:ext cx="6179094" cy="5840715"/>
            <a:chOff x="11792" y="1241509"/>
            <a:chExt cx="5941880" cy="561649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50A585-A216-4AC6-8258-89C6561DC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92" y="1241509"/>
              <a:ext cx="5941880" cy="561649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728AC8F-FCDB-4099-BC58-646A3C76F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9166" y="1258041"/>
              <a:ext cx="1360488" cy="2267479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23045B6-2504-43E1-B8DD-9648B2A441C6}"/>
              </a:ext>
            </a:extLst>
          </p:cNvPr>
          <p:cNvGrpSpPr>
            <a:grpSpLocks noChangeAspect="1"/>
          </p:cNvGrpSpPr>
          <p:nvPr/>
        </p:nvGrpSpPr>
        <p:grpSpPr>
          <a:xfrm>
            <a:off x="5898983" y="733317"/>
            <a:ext cx="6184288" cy="5840715"/>
            <a:chOff x="16008" y="1403652"/>
            <a:chExt cx="5775192" cy="545434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C0182A-AFC7-45C4-AEF3-C7CD58863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08" y="1403652"/>
              <a:ext cx="5775192" cy="5454347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48207A7-8E12-4A51-BA73-9FE9F198FE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34081" y="1403652"/>
              <a:ext cx="693447" cy="2213127"/>
              <a:chOff x="6586537" y="2289401"/>
              <a:chExt cx="1343025" cy="42862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7013567-9D8F-47F0-B5D4-2BCA837AF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86537" y="2851376"/>
                <a:ext cx="1000125" cy="3724275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19DA184-C261-4071-9B55-2FC2FC6568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10350" y="2851376"/>
                <a:ext cx="666750" cy="381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B33CFFD-0BEF-4350-A0B4-558ACBB8E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86537" y="2289401"/>
                <a:ext cx="1343025" cy="561975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1825FD-C344-4672-8862-2CF4876C2198}"/>
              </a:ext>
            </a:extLst>
          </p:cNvPr>
          <p:cNvGrpSpPr>
            <a:grpSpLocks noChangeAspect="1"/>
          </p:cNvGrpSpPr>
          <p:nvPr/>
        </p:nvGrpSpPr>
        <p:grpSpPr>
          <a:xfrm>
            <a:off x="5908305" y="715147"/>
            <a:ext cx="6184288" cy="5832158"/>
            <a:chOff x="0" y="1209901"/>
            <a:chExt cx="5954486" cy="561544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391C67C-009B-430F-9508-CBB231AF9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1209901"/>
              <a:ext cx="5954486" cy="561544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4C5F652-5FD8-400D-8FC3-73257E2EE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0628" y="5181551"/>
              <a:ext cx="2391508" cy="164379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04682849-B827-421D-9618-9A08571D86DD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2869" r="1059" b="2174"/>
          <a:stretch/>
        </p:blipFill>
        <p:spPr>
          <a:xfrm>
            <a:off x="5908305" y="720362"/>
            <a:ext cx="6131075" cy="57637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57961CF-69A0-4085-BFE5-0A07C1EBD5F6}"/>
              </a:ext>
            </a:extLst>
          </p:cNvPr>
          <p:cNvSpPr/>
          <p:nvPr/>
        </p:nvSpPr>
        <p:spPr>
          <a:xfrm>
            <a:off x="347593" y="5566141"/>
            <a:ext cx="5442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Questions: Is this an appropriate set of watersheds?  Is the  prioritization appropriate?  Should the Priority 1 and Priority 2 watersheds be considered as a single watershed region for gauge site installation? 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8E3870C-C0EB-4920-A7F2-C044BE25FF3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9568" y="3221373"/>
            <a:ext cx="3976437" cy="23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402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081B-4637-47B4-BAFB-C415FD36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Topic 2: Gauge Site Prioritization (Barney Austin)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0E69C0-A726-4590-BC04-653B89C50FCA}"/>
              </a:ext>
            </a:extLst>
          </p:cNvPr>
          <p:cNvSpPr txBox="1"/>
          <p:nvPr/>
        </p:nvSpPr>
        <p:spPr>
          <a:xfrm>
            <a:off x="635081" y="1199626"/>
            <a:ext cx="776229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Define watershed boundaries and prioritize.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Use attributes in the NBI to reduce number of feasible bridges/sites.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Apply AHP to rank feasible sites and select top 150.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Assessment of sites by USGS, including field visits and quality rating,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	and consideration of NWM accuracy.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5.  Consultation with TxDOT Districts on sites they favor.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EA2477-7DEB-456D-9235-90460DBEE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71" y="3944100"/>
            <a:ext cx="2325705" cy="2254743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29DF78-BCBF-4106-B6D1-B8227343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624" y="3944099"/>
            <a:ext cx="2515851" cy="22547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889AB9-7CD5-4492-B5D3-19859DCC98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54"/>
          <a:stretch/>
        </p:blipFill>
        <p:spPr>
          <a:xfrm>
            <a:off x="5317054" y="3944099"/>
            <a:ext cx="1953764" cy="22547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714932-EDAC-4CA4-B6B0-FABB650FA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360" y="2724012"/>
            <a:ext cx="2323639" cy="174491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2DAD13-55B4-45DA-86E4-C1503385D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1360" y="4629621"/>
            <a:ext cx="2323639" cy="20575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416002-9BBF-4D0E-9211-975F85E8B1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983" y="4212546"/>
            <a:ext cx="2250618" cy="118157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7453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39A171-E882-40DA-A592-25F6E39E8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309" y="1293237"/>
            <a:ext cx="4790536" cy="4540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684E3C-8A08-4C9D-8E8F-780568900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326" y="1356527"/>
            <a:ext cx="4996501" cy="4477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Applying Criteria from the National Bridge Inventory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3EBE3-7D11-4C4B-AC2A-45F64CA6B10C}"/>
              </a:ext>
            </a:extLst>
          </p:cNvPr>
          <p:cNvSpPr txBox="1"/>
          <p:nvPr/>
        </p:nvSpPr>
        <p:spPr>
          <a:xfrm>
            <a:off x="304800" y="1356527"/>
            <a:ext cx="6756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Inclusionary Criteria from the National Bridge Inventory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Over waterway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Not a culvert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On-System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Not closed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rPr>
              <a:t>Number of Bridges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Full database – 55,574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Project – 12,309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34962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6CE88F-4C02-4BF4-917D-AA248F0BB3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049" b="45105"/>
          <a:stretch/>
        </p:blipFill>
        <p:spPr>
          <a:xfrm>
            <a:off x="7132378" y="1061431"/>
            <a:ext cx="4567003" cy="445110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5F3E697-A09E-4C43-A1EB-8544A6E50A52}"/>
              </a:ext>
            </a:extLst>
          </p:cNvPr>
          <p:cNvGrpSpPr/>
          <p:nvPr/>
        </p:nvGrpSpPr>
        <p:grpSpPr>
          <a:xfrm>
            <a:off x="7132378" y="-228661"/>
            <a:ext cx="4605849" cy="3846077"/>
            <a:chOff x="7249824" y="-172611"/>
            <a:chExt cx="4488987" cy="3655721"/>
          </a:xfrm>
          <a:solidFill>
            <a:schemeClr val="bg1"/>
          </a:solidFill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1BD6AF81-4B2A-43E3-AAE2-9147250F43D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249824" y="-172611"/>
              <a:ext cx="3397981" cy="91384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Font typeface="Wingdings 2" pitchFamily="18" charset="2"/>
                <a:buChar char="·"/>
                <a:defRPr sz="3200" b="1">
                  <a:solidFill>
                    <a:srgbClr val="13587E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Char char="–"/>
                <a:defRPr sz="2800" b="1">
                  <a:solidFill>
                    <a:srgbClr val="13587E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Char char="•"/>
                <a:defRPr sz="2400" b="1">
                  <a:solidFill>
                    <a:srgbClr val="13587E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Char char="–"/>
                <a:defRPr sz="2000" b="1">
                  <a:solidFill>
                    <a:srgbClr val="13587E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Char char="»"/>
                <a:defRPr sz="2000" b="1">
                  <a:solidFill>
                    <a:srgbClr val="13587E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SzTx/>
                <a:buFont typeface="Wingdings 2" pitchFamily="18" charset="2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3587E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Preliminary Datasets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0F983BC-C723-4C8E-8765-4E187DD7E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9824" y="457200"/>
              <a:ext cx="4488987" cy="3025910"/>
            </a:xfrm>
            <a:prstGeom prst="rect">
              <a:avLst/>
            </a:prstGeom>
            <a:grpFill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3B4EA7-7CEC-4121-B779-9D8DFB305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2" y="485514"/>
            <a:ext cx="9750655" cy="484632"/>
          </a:xfrm>
        </p:spPr>
        <p:txBody>
          <a:bodyPr/>
          <a:lstStyle/>
          <a:p>
            <a:r>
              <a:rPr lang="en-US" dirty="0" smtClean="0"/>
              <a:t>Prioritization using Analytical Hierarchy Process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362051-C47D-47FD-813E-D4990F9E0FB7}"/>
              </a:ext>
            </a:extLst>
          </p:cNvPr>
          <p:cNvSpPr txBox="1"/>
          <p:nvPr/>
        </p:nvSpPr>
        <p:spPr>
          <a:xfrm>
            <a:off x="403952" y="1362018"/>
            <a:ext cx="538256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Analytic hierarchy process (AHP):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Model complex decisions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Objective, transparent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Steps: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Select datasets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Develop weights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Ranking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Results: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100 to 150 top ranked bridges across priority watershed groups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4B4EE94-D390-4B1D-9EF9-483AD19AC2D2}"/>
              </a:ext>
            </a:extLst>
          </p:cNvPr>
          <p:cNvGrpSpPr/>
          <p:nvPr/>
        </p:nvGrpSpPr>
        <p:grpSpPr>
          <a:xfrm>
            <a:off x="7147607" y="3836351"/>
            <a:ext cx="4488988" cy="2684639"/>
            <a:chOff x="7147607" y="3836351"/>
            <a:chExt cx="4488988" cy="2684639"/>
          </a:xfrm>
          <a:solidFill>
            <a:schemeClr val="bg1"/>
          </a:solidFill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49C039-AA8D-49A2-820F-C73D2AA6E0FE}"/>
                </a:ext>
              </a:extLst>
            </p:cNvPr>
            <p:cNvSpPr txBox="1"/>
            <p:nvPr/>
          </p:nvSpPr>
          <p:spPr>
            <a:xfrm>
              <a:off x="7147607" y="4274221"/>
              <a:ext cx="4488988" cy="22467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TxDOT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Channel &amp; channel protection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Scour critical bridge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National Highway System</a:t>
              </a:r>
            </a:p>
            <a:p>
              <a:pPr marL="800100" marR="0" lvl="1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Courier New" panose="02070309020205020404" pitchFamily="49" charset="0"/>
                <a:buChar char="o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Evacuation Routes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FEMA Claim Payments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Population Projections</a:t>
              </a: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D2FBE017-6B8F-4FFB-AA13-3E45BA56276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56082" y="3836351"/>
              <a:ext cx="3397981" cy="43787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Font typeface="Wingdings 2" pitchFamily="18" charset="2"/>
                <a:buChar char="·"/>
                <a:defRPr sz="3200" b="1">
                  <a:solidFill>
                    <a:srgbClr val="13587E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Char char="–"/>
                <a:defRPr sz="2800" b="1">
                  <a:solidFill>
                    <a:srgbClr val="13587E"/>
                  </a:solidFill>
                  <a:latin typeface="+mn-lt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Char char="•"/>
                <a:defRPr sz="2400" b="1">
                  <a:solidFill>
                    <a:srgbClr val="13587E"/>
                  </a:solidFill>
                  <a:latin typeface="+mn-lt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Char char="–"/>
                <a:defRPr sz="2000" b="1">
                  <a:solidFill>
                    <a:srgbClr val="13587E"/>
                  </a:solidFill>
                  <a:latin typeface="+mn-lt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Char char="»"/>
                <a:defRPr sz="2000" b="1">
                  <a:solidFill>
                    <a:srgbClr val="13587E"/>
                  </a:solidFill>
                  <a:latin typeface="+mn-lt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13587E"/>
                </a:buClr>
                <a:buSzTx/>
                <a:buFont typeface="Wingdings 2" pitchFamily="18" charset="2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3587E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Considered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21CE348-735C-486D-B0A4-DE454F049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78" y="150463"/>
            <a:ext cx="4897568" cy="6707537"/>
          </a:xfrm>
          <a:prstGeom prst="rect">
            <a:avLst/>
          </a:prstGeom>
        </p:spPr>
      </p:pic>
      <p:pic>
        <p:nvPicPr>
          <p:cNvPr id="1026" name="Picture 4">
            <a:extLst>
              <a:ext uri="{FF2B5EF4-FFF2-40B4-BE49-F238E27FC236}">
                <a16:creationId xmlns:a16="http://schemas.microsoft.com/office/drawing/2014/main" id="{261F66D8-3B4A-48D1-B34C-3BFB03BD7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/>
          <a:stretch/>
        </p:blipFill>
        <p:spPr bwMode="auto">
          <a:xfrm>
            <a:off x="6096000" y="1111887"/>
            <a:ext cx="6092763" cy="560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0873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15DA-B433-4981-B0EF-E4E5EDDE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22" y="263764"/>
            <a:ext cx="9750655" cy="484632"/>
          </a:xfrm>
        </p:spPr>
        <p:txBody>
          <a:bodyPr/>
          <a:lstStyle/>
          <a:p>
            <a:r>
              <a:rPr lang="en-US" dirty="0"/>
              <a:t>Recommendations from </a:t>
            </a:r>
            <a:r>
              <a:rPr lang="en-US" dirty="0" smtClean="0"/>
              <a:t>Trent Ellis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400" dirty="0" smtClean="0"/>
              <a:t>Included in Prioritization = Yes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USGS = USGS to consider during reconnaissance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584317" y="1935739"/>
            <a:ext cx="5181599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Item 26 (Functional Classification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)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USGS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          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High-priority structures are more likely to have detailed hydrologic and hydraulic models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Item 27 (Year Built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)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USGS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          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Newer bridges are likely to remain in service longer than older bridges.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Item 41 (Structure Open, Posted, or Closed to Traffic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)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          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Open bridges are likely to remain in service longer than closed or load-posted bridges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Item 42B (Type of Service)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          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Screen out bridges not over water.  Avoiding railroads as access requirements are different.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62700" y="1943783"/>
            <a:ext cx="520065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Item 61 (Channel and Channel Protection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)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USGS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EB4E6">
                  <a:lumMod val="75000"/>
                </a:srgbClr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          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Stable banks/channels should be preferable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Item 62 (Culverts)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          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Screen out all culverts</a:t>
            </a:r>
            <a:r>
              <a:rPr kumimoji="0" lang="en-US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Item 71 (Waterway Adequacy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) 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           Assuming it is favorable for the gauge to remain above water surface.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Item 113 (Scour Critical Bridges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)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USGS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           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</a:rPr>
              <a:t>Avoid scour critical bridges to target a stable channel profile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0650" y="366712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31393" y="264160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2763" y="456493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99652" y="325755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Yes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34976"/>
            <a:ext cx="2724150" cy="3714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14259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515DA-B433-4981-B0EF-E4E5EDDE8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 from Jared Browder</a:t>
            </a:r>
            <a:br>
              <a:rPr lang="en-US" dirty="0"/>
            </a:br>
            <a:r>
              <a:rPr lang="en-US" sz="1800" dirty="0"/>
              <a:t>(after watershed prioritization was completed)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67A953-0BCE-4D74-962A-2FCB57C7D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28506"/>
            <a:ext cx="4953661" cy="428562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85B14C-CF62-4725-8AF8-3EC0B78676AD}"/>
              </a:ext>
            </a:extLst>
          </p:cNvPr>
          <p:cNvSpPr txBox="1"/>
          <p:nvPr/>
        </p:nvSpPr>
        <p:spPr>
          <a:xfrm>
            <a:off x="5578934" y="1168894"/>
            <a:ext cx="687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  <a:hlinkClick r:id="rId3"/>
              </a:rPr>
              <a:t>https://www.txdot.gov/inside-txdot/division/traffic/cameras.html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19F01F-8995-4A7D-AAFF-5F679EF39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2" y="1528506"/>
            <a:ext cx="4664532" cy="428562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C2CEB9-A836-428A-9D34-91AA5A38D905}"/>
              </a:ext>
            </a:extLst>
          </p:cNvPr>
          <p:cNvSpPr txBox="1"/>
          <p:nvPr/>
        </p:nvSpPr>
        <p:spPr>
          <a:xfrm>
            <a:off x="1413724" y="1769557"/>
            <a:ext cx="3999506" cy="256562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5000"/>
                <a:lumOff val="7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Site gauges on evacuation routes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A44AB-1561-47E0-A1F0-4B7412A2F8F5}"/>
              </a:ext>
            </a:extLst>
          </p:cNvPr>
          <p:cNvSpPr txBox="1"/>
          <p:nvPr/>
        </p:nvSpPr>
        <p:spPr>
          <a:xfrm>
            <a:off x="6665551" y="1736825"/>
            <a:ext cx="3999506" cy="60492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25000"/>
                <a:lumOff val="7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Do not site gauges where 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there are traffic cameras</a:t>
            </a:r>
          </a:p>
        </p:txBody>
      </p:sp>
    </p:spTree>
    <p:extLst>
      <p:ext uri="{BB962C8B-B14F-4D97-AF65-F5344CB8AC3E}">
        <p14:creationId xmlns:p14="http://schemas.microsoft.com/office/powerpoint/2010/main" val="636997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081B-4637-47B4-BAFB-C415FD36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2: Summary and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82539F-EAAE-4C2A-B3D6-6603FA3BD00F}"/>
              </a:ext>
            </a:extLst>
          </p:cNvPr>
          <p:cNvSpPr/>
          <p:nvPr/>
        </p:nvSpPr>
        <p:spPr>
          <a:xfrm>
            <a:off x="706743" y="4686017"/>
            <a:ext cx="11067442" cy="213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method for potential gauge site prioritization appropriate?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there important considerations that have been omitted?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there a desired geographic distribution within and between prioritized watersheds?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there particular sites where TxDOT would like to have gauges installed?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0F17A0C-4C8A-4636-9D39-FD45808C8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/>
          <a:stretch/>
        </p:blipFill>
        <p:spPr bwMode="auto">
          <a:xfrm>
            <a:off x="6733721" y="1263473"/>
            <a:ext cx="3855719" cy="354504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131160-5FBE-4CA7-9CC7-2256151BD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167" y="1230667"/>
            <a:ext cx="3855719" cy="34553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5A6BB-2A11-4086-9D3B-361AF490B290}"/>
              </a:ext>
            </a:extLst>
          </p:cNvPr>
          <p:cNvSpPr txBox="1"/>
          <p:nvPr/>
        </p:nvSpPr>
        <p:spPr>
          <a:xfrm>
            <a:off x="1160980" y="4078840"/>
            <a:ext cx="2445249" cy="46276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12,309 possible gauge 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0CF1AC-731A-4571-A86A-496797334370}"/>
              </a:ext>
            </a:extLst>
          </p:cNvPr>
          <p:cNvSpPr txBox="1"/>
          <p:nvPr/>
        </p:nvSpPr>
        <p:spPr>
          <a:xfrm>
            <a:off x="6815914" y="4151049"/>
            <a:ext cx="2445249" cy="46276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150 priority gauge sites</a:t>
            </a:r>
          </a:p>
        </p:txBody>
      </p:sp>
    </p:spTree>
    <p:extLst>
      <p:ext uri="{BB962C8B-B14F-4D97-AF65-F5344CB8AC3E}">
        <p14:creationId xmlns:p14="http://schemas.microsoft.com/office/powerpoint/2010/main" val="1916782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33F2F-5FFE-41B9-B42B-6A22B1A5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Report 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B3685-4B4B-4C9A-9E1A-623F93B92C82}"/>
              </a:ext>
            </a:extLst>
          </p:cNvPr>
          <p:cNvSpPr txBox="1"/>
          <p:nvPr/>
        </p:nvSpPr>
        <p:spPr>
          <a:xfrm>
            <a:off x="1598212" y="144713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rPr>
              <a:t>Review of progress </a:t>
            </a:r>
            <a:r>
              <a:rPr lang="en-US" sz="2000" b="1" dirty="0">
                <a:ea typeface="+mn-ea"/>
                <a:cs typeface="+mn-cs"/>
              </a:rPr>
              <a:t>in last quarter (David Maidment)</a:t>
            </a:r>
          </a:p>
          <a:p>
            <a:pPr algn="l" eaLnBrk="0" hangingPunct="0">
              <a:lnSpc>
                <a:spcPts val="2400"/>
              </a:lnSpc>
            </a:pPr>
            <a:endParaRPr lang="en-US" sz="2000" b="1" dirty="0"/>
          </a:p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rPr>
              <a:t>Discussion of Five Topics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Watershed prioritization (Barney Austin)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Gauge Site prioritization (Barney Austin)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National Water Model Accuracy (Paola Passalacqua)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Selecting USGS gauge sites (Scott Grzyb)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Flood Emergency Response Workflow (Harry Evans)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>
              <a:ea typeface="+mn-ea"/>
              <a:cs typeface="+mn-cs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rPr>
              <a:t>Some future perspectives </a:t>
            </a:r>
            <a:r>
              <a:rPr lang="en-US" sz="2000" b="1" dirty="0">
                <a:ea typeface="+mn-ea"/>
                <a:cs typeface="+mn-cs"/>
              </a:rPr>
              <a:t>(David Maidment)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A forecasting system needs forecasters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Building the engineered landscape</a:t>
            </a:r>
          </a:p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b="1" dirty="0">
              <a:ea typeface="+mn-ea"/>
              <a:cs typeface="+mn-cs"/>
            </a:endParaRPr>
          </a:p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4388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 3: National Water Model </a:t>
            </a:r>
            <a:r>
              <a:rPr lang="en-US" dirty="0" smtClean="0"/>
              <a:t>Accuracy (Paola Passalacqua)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689" y="1197710"/>
            <a:ext cx="6309360" cy="54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352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38" y="457200"/>
            <a:ext cx="11168743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 National Water Model short term forecast accurate 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compared to USGS gauge observations?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1D2DF3-C1BA-4AC7-896B-065A36C078BC}"/>
              </a:ext>
            </a:extLst>
          </p:cNvPr>
          <p:cNvSpPr txBox="1"/>
          <p:nvPr/>
        </p:nvSpPr>
        <p:spPr>
          <a:xfrm>
            <a:off x="914402" y="1778589"/>
            <a:ext cx="101294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prediction of the NWM at a given reach is compared with the USGS gauge measurement at that time.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Space: All active USGS gauge sites are considered (initial sample size n = 454)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Time: The analysis is performed for events between 04/01/2020 and 09/30/2020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Preliminary conclusions from this first analysis need to be verified with a longer time period analysis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Tahoma" panose="020B060403050404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Tahoma" panose="020B0604030504040204" pitchFamily="34" charset="0"/>
              </a:rPr>
              <a:t>NWM product analyzed: Short term forecast (as no data are assimilated)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3417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38" y="457200"/>
            <a:ext cx="11168743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is an 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defined and identified for this analysis?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1D2DF3-C1BA-4AC7-896B-065A36C078BC}"/>
                  </a:ext>
                </a:extLst>
              </p:cNvPr>
              <p:cNvSpPr txBox="1"/>
              <p:nvPr/>
            </p:nvSpPr>
            <p:spPr>
              <a:xfrm>
                <a:off x="1128158" y="1285763"/>
                <a:ext cx="10129422" cy="2746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We focus only on high flows defined as: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𝑆𝑡𝑎𝑔𝑒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𝐸𝑣𝑒𝑛𝑡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≥0.75 ∗</m:t>
                      </m:r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𝑆𝑡𝑎𝑔𝑒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𝐴𝑐𝑡𝑖𝑜𝑛</m:t>
                          </m:r>
                        </m:sub>
                      </m:sSub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𝑆𝑡𝑎𝑔𝑒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𝐴𝑐𝑡𝑖𝑜𝑛</m:t>
                        </m:r>
                      </m:sub>
                    </m:sSub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is available for each USGS gauge site. Based on each of these values, the stage height corresponding to high flow events at that stage are selected for the analysis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71D2DF3-C1BA-4AC7-896B-065A36C07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158" y="1285763"/>
                <a:ext cx="10129422" cy="2746906"/>
              </a:xfrm>
              <a:prstGeom prst="rect">
                <a:avLst/>
              </a:prstGeom>
              <a:blipFill>
                <a:blip r:embed="rId2"/>
                <a:stretch>
                  <a:fillRect l="-542" t="-1330" r="-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2051824" y="4184239"/>
            <a:ext cx="7739834" cy="1956469"/>
            <a:chOff x="2051824" y="4184239"/>
            <a:chExt cx="7739834" cy="1956469"/>
          </a:xfrm>
        </p:grpSpPr>
        <p:grpSp>
          <p:nvGrpSpPr>
            <p:cNvPr id="6" name="Group 5"/>
            <p:cNvGrpSpPr/>
            <p:nvPr/>
          </p:nvGrpSpPr>
          <p:grpSpPr>
            <a:xfrm>
              <a:off x="7218766" y="4184239"/>
              <a:ext cx="2572892" cy="1956469"/>
              <a:chOff x="4631683" y="3893293"/>
              <a:chExt cx="2572892" cy="1956469"/>
            </a:xfrm>
          </p:grpSpPr>
          <p:pic>
            <p:nvPicPr>
              <p:cNvPr id="4" name="Picture 3" descr="Text&#10;&#10;Description automatically generated">
                <a:extLst>
                  <a:ext uri="{FF2B5EF4-FFF2-40B4-BE49-F238E27FC236}">
                    <a16:creationId xmlns:a16="http://schemas.microsoft.com/office/drawing/2014/main" id="{403CE81A-9389-40BE-9062-5524E0180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31683" y="3893293"/>
                <a:ext cx="2572892" cy="195646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3DDB89D-C030-49FB-92CF-EBAA296C74ED}"/>
                  </a:ext>
                </a:extLst>
              </p:cNvPr>
              <p:cNvSpPr/>
              <p:nvPr/>
            </p:nvSpPr>
            <p:spPr>
              <a:xfrm>
                <a:off x="4631683" y="5222622"/>
                <a:ext cx="2572892" cy="292604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051824" y="4460488"/>
                  <a:ext cx="4534830" cy="1680220"/>
                </a:xfrm>
                <a:prstGeom prst="rect">
                  <a:avLst/>
                </a:prstGeom>
                <a:noFill/>
                <a:effectLst/>
              </p:spPr>
              <p:txBody>
                <a:bodyPr wrap="square" lIns="0" tIns="0" rIns="0" bIns="0" rtlCol="0">
                  <a:noAutofit/>
                </a:bodyPr>
                <a:lstStyle/>
                <a:p>
                  <a:pPr marL="0" marR="0" lvl="0" indent="0" algn="l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Example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𝑆𝑡𝑎𝑔𝑒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𝐴𝑐𝑡𝑖𝑜𝑛</m:t>
                          </m:r>
                        </m:sub>
                      </m:sSub>
                    </m:oMath>
                  </a14:m>
                  <a:r>
                    <a:rPr kumimoji="0" 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for a USGS gauge (Big Cypress Creek above Jefferson)  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1824" y="4460488"/>
                  <a:ext cx="4534830" cy="1680220"/>
                </a:xfrm>
                <a:prstGeom prst="rect">
                  <a:avLst/>
                </a:prstGeom>
                <a:blipFill>
                  <a:blip r:embed="rId4"/>
                  <a:stretch>
                    <a:fillRect l="-3499" t="-4727" r="-1077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406776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38" y="457200"/>
            <a:ext cx="11168743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compute the difference in discharge 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between the NWM forecast and the USGS observations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1D2DF3-C1BA-4AC7-896B-065A36C078BC}"/>
                  </a:ext>
                </a:extLst>
              </p:cNvPr>
              <p:cNvSpPr txBox="1"/>
              <p:nvPr/>
            </p:nvSpPr>
            <p:spPr>
              <a:xfrm>
                <a:off x="650731" y="1836626"/>
                <a:ext cx="11197657" cy="25405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 Math" panose="02040503050406030204" pitchFamily="18" charset="0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mbria Math" panose="02040503050406030204" pitchFamily="18" charset="0"/>
                  </a:rPr>
                  <a:t>Difference in discharge: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𝑁𝑊𝑀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𝑈𝑆𝐺𝑆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 Math" panose="02040503050406030204" pitchFamily="18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mbria Math" panose="02040503050406030204" pitchFamily="18" charset="0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Root Mean Square Error metric for discharge: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𝑅𝑀𝑆𝐸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𝑄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ctrlP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kumimoji="0" lang="en-US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>
                                      <m:r>
                                        <a:rPr kumimoji="0" lang="en-US" sz="2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num>
                            <m:den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71D2DF3-C1BA-4AC7-896B-065A36C07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731" y="1836626"/>
                <a:ext cx="11197657" cy="2540567"/>
              </a:xfrm>
              <a:prstGeom prst="rect">
                <a:avLst/>
              </a:prstGeom>
              <a:blipFill>
                <a:blip r:embed="rId2"/>
                <a:stretch>
                  <a:fillRect l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5407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3733" y="449765"/>
            <a:ext cx="11777282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Error (RMSE) in discharge and mean annual discharge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67" y="1591720"/>
            <a:ext cx="5608320" cy="4819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374" y="1591720"/>
            <a:ext cx="5623935" cy="481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87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33" y="449765"/>
            <a:ext cx="11777282" cy="484632"/>
          </a:xfrm>
        </p:spPr>
        <p:txBody>
          <a:bodyPr/>
          <a:lstStyle/>
          <a:p>
            <a:pPr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details and future 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D2DF3-C1BA-4AC7-896B-065A36C078BC}"/>
              </a:ext>
            </a:extLst>
          </p:cNvPr>
          <p:cNvSpPr txBox="1"/>
          <p:nvPr/>
        </p:nvSpPr>
        <p:spPr>
          <a:xfrm>
            <a:off x="332944" y="1503526"/>
            <a:ext cx="114353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NWM prediction and the USGS measurement are compared at the exact time of the observation (without any averaging)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Stagnant water bodies were removed; Times with USGS measured discharges equal to zero were removed; Times with NWM forecasted discharges equal to zero were removed; Samples with a NWM forecasted discharge outside the range of discharges defined by the USGS rating curve were removed.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Recall that rating curves are used to transform NWM discharge to stage, but USGS discharge is actual discharge (requirement for the station to have both stage and discharge measurement)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Next: further analysis of the current results (including normalization) and extend period of analysis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Next: Spatial correlation analysis based on NWM results to identify space/time scales of correlation during events. </a:t>
            </a:r>
          </a:p>
        </p:txBody>
      </p:sp>
    </p:spTree>
    <p:extLst>
      <p:ext uri="{BB962C8B-B14F-4D97-AF65-F5344CB8AC3E}">
        <p14:creationId xmlns:p14="http://schemas.microsoft.com/office/powerpoint/2010/main" val="23848308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3CB6E-7083-478C-AC08-D0FD2D54B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Water Model Accuracy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B99B03-B98B-4EAE-87E5-03D4A2E7D02A}"/>
              </a:ext>
            </a:extLst>
          </p:cNvPr>
          <p:cNvSpPr/>
          <p:nvPr/>
        </p:nvSpPr>
        <p:spPr>
          <a:xfrm>
            <a:off x="1863254" y="1079197"/>
            <a:ext cx="9750655" cy="1173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 the new measurement sites be focused in areas where the forecast model is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less accurate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Alternatively, should the project focus on regions where the model already </a:t>
            </a:r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performs well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F45F19-0E0D-446F-AF9E-38CD6C9F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590" y="2390025"/>
            <a:ext cx="4897581" cy="42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26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D1EC5774-F252-4C2F-97D1-A0D1B4CCFA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628939"/>
              </p:ext>
            </p:extLst>
          </p:nvPr>
        </p:nvGraphicFramePr>
        <p:xfrm>
          <a:off x="1462842" y="792960"/>
          <a:ext cx="9266315" cy="5033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7A999DB-3D9C-4CE5-B905-6B00BA3A851E}"/>
              </a:ext>
            </a:extLst>
          </p:cNvPr>
          <p:cNvSpPr txBox="1"/>
          <p:nvPr/>
        </p:nvSpPr>
        <p:spPr>
          <a:xfrm>
            <a:off x="289824" y="1822817"/>
            <a:ext cx="1173018" cy="43410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Good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  <a:t>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1F6D41-1F35-4DCF-8EA4-EAA5FC11946E}"/>
              </a:ext>
            </a:extLst>
          </p:cNvPr>
          <p:cNvSpPr txBox="1"/>
          <p:nvPr/>
        </p:nvSpPr>
        <p:spPr>
          <a:xfrm>
            <a:off x="289824" y="3988744"/>
            <a:ext cx="1173018" cy="43410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Poor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  <a:t>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643120-8AAA-4D00-B5B1-ED43CDF5A6C1}"/>
              </a:ext>
            </a:extLst>
          </p:cNvPr>
          <p:cNvSpPr txBox="1"/>
          <p:nvPr/>
        </p:nvSpPr>
        <p:spPr>
          <a:xfrm>
            <a:off x="1837183" y="6239975"/>
            <a:ext cx="798681" cy="43410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Highest Ranked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F42D7D-4FF8-40DE-840E-06795D626E05}"/>
              </a:ext>
            </a:extLst>
          </p:cNvPr>
          <p:cNvSpPr txBox="1"/>
          <p:nvPr/>
        </p:nvSpPr>
        <p:spPr>
          <a:xfrm>
            <a:off x="8937512" y="6239975"/>
            <a:ext cx="732961" cy="43410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Lowest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Ranked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B633DE-174D-4BA3-9A96-25C2C9337860}"/>
              </a:ext>
            </a:extLst>
          </p:cNvPr>
          <p:cNvSpPr txBox="1"/>
          <p:nvPr/>
        </p:nvSpPr>
        <p:spPr>
          <a:xfrm rot="16200000">
            <a:off x="9099769" y="5964594"/>
            <a:ext cx="408447" cy="28059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  <a:t>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66D6F6-926E-42A3-8FB2-EE0E1FE012D5}"/>
              </a:ext>
            </a:extLst>
          </p:cNvPr>
          <p:cNvSpPr txBox="1"/>
          <p:nvPr/>
        </p:nvSpPr>
        <p:spPr>
          <a:xfrm rot="16200000">
            <a:off x="2063346" y="5794451"/>
            <a:ext cx="456673" cy="43410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  <a:t>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9DF337-F1A3-47E6-A07E-65FA231E5E56}"/>
              </a:ext>
            </a:extLst>
          </p:cNvPr>
          <p:cNvSpPr txBox="1"/>
          <p:nvPr/>
        </p:nvSpPr>
        <p:spPr>
          <a:xfrm>
            <a:off x="289824" y="6800620"/>
            <a:ext cx="11015485" cy="17905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C6B14-C99E-43DD-ADEF-F30047A86CA6}"/>
              </a:ext>
            </a:extLst>
          </p:cNvPr>
          <p:cNvSpPr txBox="1"/>
          <p:nvPr/>
        </p:nvSpPr>
        <p:spPr>
          <a:xfrm>
            <a:off x="289823" y="2905780"/>
            <a:ext cx="1295695" cy="43410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Fair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Wingdings" panose="05000000000000000000" pitchFamily="2" charset="2"/>
              </a:rPr>
              <a:t>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651675-8B57-4831-AF8E-4188C9D72EA8}"/>
              </a:ext>
            </a:extLst>
          </p:cNvPr>
          <p:cNvSpPr/>
          <p:nvPr/>
        </p:nvSpPr>
        <p:spPr bwMode="auto">
          <a:xfrm>
            <a:off x="2210463" y="1822817"/>
            <a:ext cx="8292554" cy="652520"/>
          </a:xfrm>
          <a:prstGeom prst="rect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3A2B4B-5A92-457B-96A9-1B0468B7B68C}"/>
              </a:ext>
            </a:extLst>
          </p:cNvPr>
          <p:cNvSpPr txBox="1"/>
          <p:nvPr/>
        </p:nvSpPr>
        <p:spPr>
          <a:xfrm>
            <a:off x="10045817" y="1594820"/>
            <a:ext cx="1856358" cy="110851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FF0000"/>
                </a:solidFill>
                <a:ea typeface="+mn-ea"/>
                <a:cs typeface="+mn-cs"/>
              </a:rPr>
              <a:t>Goal: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FF0000"/>
                </a:solidFill>
              </a:rPr>
              <a:t>High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FF0000"/>
                </a:solidFill>
                <a:ea typeface="+mn-ea"/>
                <a:cs typeface="+mn-cs"/>
              </a:rPr>
              <a:t>Quality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>
                <a:solidFill>
                  <a:srgbClr val="FF0000"/>
                </a:solidFill>
              </a:rPr>
              <a:t>Measurements</a:t>
            </a:r>
            <a:endParaRPr lang="en-US" b="1" dirty="0">
              <a:solidFill>
                <a:srgbClr val="FF0000"/>
              </a:solidFill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D67C3D-68BF-4201-9E0A-CF56CEDB86D7}"/>
              </a:ext>
            </a:extLst>
          </p:cNvPr>
          <p:cNvSpPr txBox="1"/>
          <p:nvPr/>
        </p:nvSpPr>
        <p:spPr>
          <a:xfrm>
            <a:off x="3013544" y="4205798"/>
            <a:ext cx="6209969" cy="57293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Quality of USGS measurements is largely independent of AHP ranking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1DEEE43-A678-4F0B-A1D5-566C1B566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33" y="263093"/>
            <a:ext cx="9750655" cy="484632"/>
          </a:xfrm>
        </p:spPr>
        <p:txBody>
          <a:bodyPr/>
          <a:lstStyle/>
          <a:p>
            <a:r>
              <a:rPr lang="en-US" dirty="0"/>
              <a:t>Topic 4: USGS Gauge Site </a:t>
            </a:r>
            <a:r>
              <a:rPr lang="en-US" dirty="0" smtClean="0"/>
              <a:t>Selection (Scott Grzyb)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26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FCB4EE-A4C4-4286-879E-71DCC3BB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63" y="334104"/>
            <a:ext cx="9916912" cy="501996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Reconnaissance Considerations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-	Bridge Safety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-	Multiple Channels / Bridges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-	Channel Curvature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-	Floodplain Width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-	Velocity Distribution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-	Density of Vegetation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-	Proximity to Established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	Stream Gauges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-	Channel Stability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4E2612-3E67-4FBC-AD6D-B11923D9D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978" y="319301"/>
            <a:ext cx="5028041" cy="31096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89FB10-A2D4-41C4-BDD6-A0410644B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912" y="3669210"/>
            <a:ext cx="7156174" cy="253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2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0D394-5175-412E-88B3-8906815C8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114" y="4379647"/>
            <a:ext cx="5692993" cy="142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4A452-4507-41E5-92AF-E451CBA28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3158" y="707639"/>
            <a:ext cx="3725568" cy="3138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57FCCA-23EF-4C1C-912A-A8AC2168C01E}"/>
              </a:ext>
            </a:extLst>
          </p:cNvPr>
          <p:cNvSpPr txBox="1"/>
          <p:nvPr/>
        </p:nvSpPr>
        <p:spPr>
          <a:xfrm>
            <a:off x="403007" y="578839"/>
            <a:ext cx="6442745" cy="466427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/>
              </a:rPr>
              <a:t>Tier 1: (10 gauges)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/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Complete comparison between USGS methods 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and RQ-30.</a:t>
            </a: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Full Range stage-discharge relationship</a:t>
            </a: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457200" marR="0" lvl="1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/>
              </a:rPr>
              <a:t>Tier 2: (20 gauges)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Additional high flow assessment</a:t>
            </a: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High flow measurements to calibrate RQ-30</a:t>
            </a: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"/>
                <a:ea typeface="ＭＳ Ｐゴシック"/>
              </a:rPr>
              <a:t>Tier 3: (50 gauges)</a:t>
            </a:r>
          </a:p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Visited Quarterly with no physical measurements</a:t>
            </a: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Basis for statistical determination drift</a:t>
            </a: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742950" marR="0" lvl="1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2679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209802" y="941832"/>
            <a:ext cx="7648575" cy="4351338"/>
          </a:xfrm>
        </p:spPr>
        <p:txBody>
          <a:bodyPr/>
          <a:lstStyle/>
          <a:p>
            <a:r>
              <a:rPr lang="en-US" sz="1800" dirty="0">
                <a:solidFill>
                  <a:srgbClr val="0070C0"/>
                </a:solidFill>
              </a:rPr>
              <a:t>Task 1 Project Management 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(UT Austin, David Maidment)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>
                <a:solidFill>
                  <a:srgbClr val="0070C0"/>
                </a:solidFill>
              </a:rPr>
              <a:t>Task 2 Watershed Selection and Site Evaluation 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(Aqua Strategies, Barney Austin)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>
                <a:solidFill>
                  <a:srgbClr val="0070C0"/>
                </a:solidFill>
              </a:rPr>
              <a:t>Task 3 Gauge Installation, Operation and Maintenance 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(US Geological Survey (Scott Grzyb)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>
                <a:solidFill>
                  <a:srgbClr val="0070C0"/>
                </a:solidFill>
              </a:rPr>
              <a:t>Task 4 Flood Forecast System Operation 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(Kisters North America, Matt </a:t>
            </a:r>
            <a:r>
              <a:rPr lang="en-US" sz="1800" dirty="0" err="1"/>
              <a:t>Ables</a:t>
            </a:r>
            <a:r>
              <a:rPr lang="en-US" sz="1800" dirty="0"/>
              <a:t>)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>
                <a:solidFill>
                  <a:srgbClr val="0070C0"/>
                </a:solidFill>
              </a:rPr>
              <a:t>Task 5 Forecast Model Assessment 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(UT Austin, Paola Passalacqua)</a:t>
            </a:r>
            <a:br>
              <a:rPr lang="en-US" sz="1800" dirty="0"/>
            </a:br>
            <a:endParaRPr lang="en-US" sz="1800" dirty="0"/>
          </a:p>
          <a:p>
            <a:r>
              <a:rPr lang="en-US" sz="1800" dirty="0">
                <a:solidFill>
                  <a:srgbClr val="0070C0"/>
                </a:solidFill>
              </a:rPr>
              <a:t>Task 6 Flood Manual and Training </a:t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/>
              <a:t>(UT Austin, Harry Evans)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83B7E-C917-47FD-97A9-19A02D011A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t="25640" r="14115" b="27342"/>
          <a:stretch/>
        </p:blipFill>
        <p:spPr>
          <a:xfrm>
            <a:off x="7505564" y="1522942"/>
            <a:ext cx="1164529" cy="11958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75" y="699517"/>
            <a:ext cx="1026368" cy="113337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5153" y="2434445"/>
            <a:ext cx="1155279" cy="13661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2562" y="5293171"/>
            <a:ext cx="1090530" cy="141849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969" y="4404732"/>
            <a:ext cx="1216183" cy="137307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052" y="3342943"/>
            <a:ext cx="1139553" cy="15194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044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FCB4EE-A4C4-4286-879E-71DCC3BBC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36" y="745958"/>
            <a:ext cx="9916912" cy="5019964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C7AECA-A216-444A-914E-43E5C4D34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705" y="2689272"/>
            <a:ext cx="4802903" cy="36909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5D295A-051D-4A9F-976F-F8E491A2C452}"/>
              </a:ext>
            </a:extLst>
          </p:cNvPr>
          <p:cNvSpPr/>
          <p:nvPr/>
        </p:nvSpPr>
        <p:spPr>
          <a:xfrm>
            <a:off x="1371600" y="477770"/>
            <a:ext cx="9459310" cy="195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Questions: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the separation of potential gauge site prioritization by the AHP method from the application of USGS measurement quality criteria appropriate?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Should RQ-30 gauge locations be located independently of existing USGS sites?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Alternatively, should the sites be located in groups, with Tier 1 sites downstream supported by Tier 2 and Tier 3 sites further upstream?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8C2B2C5-C6EC-47D5-9D71-255003799285}"/>
              </a:ext>
            </a:extLst>
          </p:cNvPr>
          <p:cNvSpPr/>
          <p:nvPr/>
        </p:nvSpPr>
        <p:spPr bwMode="auto">
          <a:xfrm>
            <a:off x="7688517" y="3019848"/>
            <a:ext cx="2386042" cy="2751965"/>
          </a:xfrm>
          <a:custGeom>
            <a:avLst/>
            <a:gdLst>
              <a:gd name="connsiteX0" fmla="*/ 1654266 w 2386042"/>
              <a:gd name="connsiteY0" fmla="*/ 2554016 h 2751965"/>
              <a:gd name="connsiteX1" fmla="*/ 1360067 w 2386042"/>
              <a:gd name="connsiteY1" fmla="*/ 2259818 h 2751965"/>
              <a:gd name="connsiteX2" fmla="*/ 906843 w 2386042"/>
              <a:gd name="connsiteY2" fmla="*/ 2116695 h 2751965"/>
              <a:gd name="connsiteX3" fmla="*/ 199177 w 2386042"/>
              <a:gd name="connsiteY3" fmla="*/ 1679373 h 2751965"/>
              <a:gd name="connsiteX4" fmla="*/ 394 w 2386042"/>
              <a:gd name="connsiteY4" fmla="*/ 1075074 h 2751965"/>
              <a:gd name="connsiteX5" fmla="*/ 175323 w 2386042"/>
              <a:gd name="connsiteY5" fmla="*/ 566190 h 2751965"/>
              <a:gd name="connsiteX6" fmla="*/ 930697 w 2386042"/>
              <a:gd name="connsiteY6" fmla="*/ 73209 h 2751965"/>
              <a:gd name="connsiteX7" fmla="*/ 1741730 w 2386042"/>
              <a:gd name="connsiteY7" fmla="*/ 33453 h 2751965"/>
              <a:gd name="connsiteX8" fmla="*/ 2202906 w 2386042"/>
              <a:gd name="connsiteY8" fmla="*/ 375359 h 2751965"/>
              <a:gd name="connsiteX9" fmla="*/ 2282419 w 2386042"/>
              <a:gd name="connsiteY9" fmla="*/ 852437 h 2751965"/>
              <a:gd name="connsiteX10" fmla="*/ 2385786 w 2386042"/>
              <a:gd name="connsiteY10" fmla="*/ 1440834 h 2751965"/>
              <a:gd name="connsiteX11" fmla="*/ 2250613 w 2386042"/>
              <a:gd name="connsiteY11" fmla="*/ 1878155 h 2751965"/>
              <a:gd name="connsiteX12" fmla="*/ 2012074 w 2386042"/>
              <a:gd name="connsiteY12" fmla="*/ 2339331 h 2751965"/>
              <a:gd name="connsiteX13" fmla="*/ 1853048 w 2386042"/>
              <a:gd name="connsiteY13" fmla="*/ 2697140 h 2751965"/>
              <a:gd name="connsiteX14" fmla="*/ 1837146 w 2386042"/>
              <a:gd name="connsiteY14" fmla="*/ 2744848 h 2751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86042" h="2751965">
                <a:moveTo>
                  <a:pt x="1654266" y="2554016"/>
                </a:moveTo>
                <a:cubicBezTo>
                  <a:pt x="1569451" y="2443360"/>
                  <a:pt x="1484637" y="2332705"/>
                  <a:pt x="1360067" y="2259818"/>
                </a:cubicBezTo>
                <a:cubicBezTo>
                  <a:pt x="1235497" y="2186931"/>
                  <a:pt x="1100325" y="2213436"/>
                  <a:pt x="906843" y="2116695"/>
                </a:cubicBezTo>
                <a:cubicBezTo>
                  <a:pt x="713361" y="2019954"/>
                  <a:pt x="350252" y="1852976"/>
                  <a:pt x="199177" y="1679373"/>
                </a:cubicBezTo>
                <a:cubicBezTo>
                  <a:pt x="48102" y="1505769"/>
                  <a:pt x="4370" y="1260604"/>
                  <a:pt x="394" y="1075074"/>
                </a:cubicBezTo>
                <a:cubicBezTo>
                  <a:pt x="-3582" y="889544"/>
                  <a:pt x="20272" y="733168"/>
                  <a:pt x="175323" y="566190"/>
                </a:cubicBezTo>
                <a:cubicBezTo>
                  <a:pt x="330374" y="399212"/>
                  <a:pt x="669629" y="161998"/>
                  <a:pt x="930697" y="73209"/>
                </a:cubicBezTo>
                <a:cubicBezTo>
                  <a:pt x="1191765" y="-15580"/>
                  <a:pt x="1529695" y="-16905"/>
                  <a:pt x="1741730" y="33453"/>
                </a:cubicBezTo>
                <a:cubicBezTo>
                  <a:pt x="1953765" y="83811"/>
                  <a:pt x="2112791" y="238862"/>
                  <a:pt x="2202906" y="375359"/>
                </a:cubicBezTo>
                <a:cubicBezTo>
                  <a:pt x="2293021" y="511856"/>
                  <a:pt x="2251939" y="674858"/>
                  <a:pt x="2282419" y="852437"/>
                </a:cubicBezTo>
                <a:cubicBezTo>
                  <a:pt x="2312899" y="1030016"/>
                  <a:pt x="2391087" y="1269881"/>
                  <a:pt x="2385786" y="1440834"/>
                </a:cubicBezTo>
                <a:cubicBezTo>
                  <a:pt x="2380485" y="1611787"/>
                  <a:pt x="2312898" y="1728406"/>
                  <a:pt x="2250613" y="1878155"/>
                </a:cubicBezTo>
                <a:cubicBezTo>
                  <a:pt x="2188328" y="2027904"/>
                  <a:pt x="2078335" y="2202834"/>
                  <a:pt x="2012074" y="2339331"/>
                </a:cubicBezTo>
                <a:cubicBezTo>
                  <a:pt x="1945813" y="2475828"/>
                  <a:pt x="1882203" y="2629554"/>
                  <a:pt x="1853048" y="2697140"/>
                </a:cubicBezTo>
                <a:cubicBezTo>
                  <a:pt x="1823893" y="2764726"/>
                  <a:pt x="1830519" y="2754787"/>
                  <a:pt x="1837146" y="2744848"/>
                </a:cubicBezTo>
              </a:path>
            </a:pathLst>
          </a:custGeom>
          <a:noFill/>
          <a:ln w="190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C28C2C-82DA-4B55-9E65-2E1F322A319B}"/>
              </a:ext>
            </a:extLst>
          </p:cNvPr>
          <p:cNvSpPr/>
          <p:nvPr/>
        </p:nvSpPr>
        <p:spPr bwMode="auto">
          <a:xfrm>
            <a:off x="8288938" y="3807160"/>
            <a:ext cx="1236725" cy="1973438"/>
          </a:xfrm>
          <a:custGeom>
            <a:avLst/>
            <a:gdLst>
              <a:gd name="connsiteX0" fmla="*/ 1236725 w 1236725"/>
              <a:gd name="connsiteY0" fmla="*/ 1973438 h 1973438"/>
              <a:gd name="connsiteX1" fmla="*/ 1061796 w 1236725"/>
              <a:gd name="connsiteY1" fmla="*/ 1528165 h 1973438"/>
              <a:gd name="connsiteX2" fmla="*/ 791452 w 1236725"/>
              <a:gd name="connsiteY2" fmla="*/ 1051087 h 1973438"/>
              <a:gd name="connsiteX3" fmla="*/ 393886 w 1236725"/>
              <a:gd name="connsiteY3" fmla="*/ 733035 h 1973438"/>
              <a:gd name="connsiteX4" fmla="*/ 107639 w 1236725"/>
              <a:gd name="connsiteY4" fmla="*/ 351372 h 1973438"/>
              <a:gd name="connsiteX5" fmla="*/ 12224 w 1236725"/>
              <a:gd name="connsiteY5" fmla="*/ 33320 h 1973438"/>
              <a:gd name="connsiteX6" fmla="*/ 4272 w 1236725"/>
              <a:gd name="connsiteY6" fmla="*/ 25369 h 197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6725" h="1973438">
                <a:moveTo>
                  <a:pt x="1236725" y="1973438"/>
                </a:moveTo>
                <a:cubicBezTo>
                  <a:pt x="1186366" y="1827664"/>
                  <a:pt x="1136008" y="1681890"/>
                  <a:pt x="1061796" y="1528165"/>
                </a:cubicBezTo>
                <a:cubicBezTo>
                  <a:pt x="987584" y="1374440"/>
                  <a:pt x="902770" y="1183609"/>
                  <a:pt x="791452" y="1051087"/>
                </a:cubicBezTo>
                <a:cubicBezTo>
                  <a:pt x="680134" y="918565"/>
                  <a:pt x="507855" y="849654"/>
                  <a:pt x="393886" y="733035"/>
                </a:cubicBezTo>
                <a:cubicBezTo>
                  <a:pt x="279917" y="616416"/>
                  <a:pt x="171249" y="467991"/>
                  <a:pt x="107639" y="351372"/>
                </a:cubicBezTo>
                <a:cubicBezTo>
                  <a:pt x="44029" y="234753"/>
                  <a:pt x="12224" y="33320"/>
                  <a:pt x="12224" y="33320"/>
                </a:cubicBezTo>
                <a:cubicBezTo>
                  <a:pt x="-5004" y="-21014"/>
                  <a:pt x="-366" y="2177"/>
                  <a:pt x="4272" y="25369"/>
                </a:cubicBez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2C85494-F1B0-4B1D-A8BE-1172E56992E7}"/>
              </a:ext>
            </a:extLst>
          </p:cNvPr>
          <p:cNvSpPr/>
          <p:nvPr/>
        </p:nvSpPr>
        <p:spPr bwMode="auto">
          <a:xfrm>
            <a:off x="9207612" y="3482671"/>
            <a:ext cx="477961" cy="1550505"/>
          </a:xfrm>
          <a:custGeom>
            <a:avLst/>
            <a:gdLst>
              <a:gd name="connsiteX0" fmla="*/ 0 w 477961"/>
              <a:gd name="connsiteY0" fmla="*/ 1550505 h 1550505"/>
              <a:gd name="connsiteX1" fmla="*/ 119270 w 477961"/>
              <a:gd name="connsiteY1" fmla="*/ 1041621 h 1550505"/>
              <a:gd name="connsiteX2" fmla="*/ 453224 w 477961"/>
              <a:gd name="connsiteY2" fmla="*/ 620202 h 1550505"/>
              <a:gd name="connsiteX3" fmla="*/ 453224 w 477961"/>
              <a:gd name="connsiteY3" fmla="*/ 0 h 1550505"/>
              <a:gd name="connsiteX4" fmla="*/ 453224 w 477961"/>
              <a:gd name="connsiteY4" fmla="*/ 0 h 1550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7961" h="1550505">
                <a:moveTo>
                  <a:pt x="0" y="1550505"/>
                </a:moveTo>
                <a:cubicBezTo>
                  <a:pt x="21866" y="1373588"/>
                  <a:pt x="43733" y="1196671"/>
                  <a:pt x="119270" y="1041621"/>
                </a:cubicBezTo>
                <a:cubicBezTo>
                  <a:pt x="194807" y="886571"/>
                  <a:pt x="397565" y="793805"/>
                  <a:pt x="453224" y="620202"/>
                </a:cubicBezTo>
                <a:cubicBezTo>
                  <a:pt x="508883" y="446599"/>
                  <a:pt x="453224" y="0"/>
                  <a:pt x="453224" y="0"/>
                </a:cubicBezTo>
                <a:lnTo>
                  <a:pt x="453224" y="0"/>
                </a:ln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133EBA-52A8-4E66-A699-998540EFCF02}"/>
              </a:ext>
            </a:extLst>
          </p:cNvPr>
          <p:cNvSpPr/>
          <p:nvPr/>
        </p:nvSpPr>
        <p:spPr bwMode="auto">
          <a:xfrm>
            <a:off x="8607244" y="3482671"/>
            <a:ext cx="727589" cy="1017767"/>
          </a:xfrm>
          <a:custGeom>
            <a:avLst/>
            <a:gdLst>
              <a:gd name="connsiteX0" fmla="*/ 727589 w 727589"/>
              <a:gd name="connsiteY0" fmla="*/ 1017767 h 1017767"/>
              <a:gd name="connsiteX1" fmla="*/ 520855 w 727589"/>
              <a:gd name="connsiteY1" fmla="*/ 739472 h 1017767"/>
              <a:gd name="connsiteX2" fmla="*/ 59679 w 727589"/>
              <a:gd name="connsiteY2" fmla="*/ 500932 h 1017767"/>
              <a:gd name="connsiteX3" fmla="*/ 19923 w 727589"/>
              <a:gd name="connsiteY3" fmla="*/ 0 h 1017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7589" h="1017767">
                <a:moveTo>
                  <a:pt x="727589" y="1017767"/>
                </a:moveTo>
                <a:cubicBezTo>
                  <a:pt x="679881" y="921689"/>
                  <a:pt x="632173" y="825611"/>
                  <a:pt x="520855" y="739472"/>
                </a:cubicBezTo>
                <a:cubicBezTo>
                  <a:pt x="409537" y="653333"/>
                  <a:pt x="143168" y="624177"/>
                  <a:pt x="59679" y="500932"/>
                </a:cubicBezTo>
                <a:cubicBezTo>
                  <a:pt x="-23810" y="377687"/>
                  <a:pt x="-1944" y="188843"/>
                  <a:pt x="19923" y="0"/>
                </a:cubicBezTo>
              </a:path>
            </a:pathLst>
          </a:custGeom>
          <a:noFill/>
          <a:ln w="28575">
            <a:solidFill>
              <a:schemeClr val="accent4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1B1F6EA-FA43-41C4-B766-CDB0A9B0B85B}"/>
              </a:ext>
            </a:extLst>
          </p:cNvPr>
          <p:cNvSpPr/>
          <p:nvPr/>
        </p:nvSpPr>
        <p:spPr bwMode="auto">
          <a:xfrm>
            <a:off x="9369468" y="5665304"/>
            <a:ext cx="254440" cy="23058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F97CD77-3040-4AE7-BE92-DE58EAA12689}"/>
              </a:ext>
            </a:extLst>
          </p:cNvPr>
          <p:cNvSpPr/>
          <p:nvPr/>
        </p:nvSpPr>
        <p:spPr bwMode="auto">
          <a:xfrm>
            <a:off x="8749616" y="4594339"/>
            <a:ext cx="254440" cy="23058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27F37B-6DA3-49B1-B642-5EF4746E6090}"/>
              </a:ext>
            </a:extLst>
          </p:cNvPr>
          <p:cNvSpPr/>
          <p:nvPr/>
        </p:nvSpPr>
        <p:spPr bwMode="auto">
          <a:xfrm>
            <a:off x="9205227" y="4538038"/>
            <a:ext cx="254440" cy="23058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8BA7534-2C5C-4C36-BEAB-93B2AF4B9E79}"/>
              </a:ext>
            </a:extLst>
          </p:cNvPr>
          <p:cNvSpPr/>
          <p:nvPr/>
        </p:nvSpPr>
        <p:spPr bwMode="auto">
          <a:xfrm>
            <a:off x="9545671" y="3691866"/>
            <a:ext cx="254440" cy="23058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CFD6143-1CC3-449D-93F8-09C1BF3991A6}"/>
              </a:ext>
            </a:extLst>
          </p:cNvPr>
          <p:cNvSpPr/>
          <p:nvPr/>
        </p:nvSpPr>
        <p:spPr bwMode="auto">
          <a:xfrm>
            <a:off x="8493809" y="3726600"/>
            <a:ext cx="254440" cy="23058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B1DDD7-A5A9-4EE2-8B4A-C18C69F215DC}"/>
              </a:ext>
            </a:extLst>
          </p:cNvPr>
          <p:cNvSpPr/>
          <p:nvPr/>
        </p:nvSpPr>
        <p:spPr bwMode="auto">
          <a:xfrm>
            <a:off x="8213414" y="3986532"/>
            <a:ext cx="254440" cy="230588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9301C1-39DD-4D51-AB52-F31204535FBF}"/>
              </a:ext>
            </a:extLst>
          </p:cNvPr>
          <p:cNvSpPr txBox="1"/>
          <p:nvPr/>
        </p:nvSpPr>
        <p:spPr>
          <a:xfrm>
            <a:off x="9525663" y="4536120"/>
            <a:ext cx="600368" cy="32732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Tier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24093D-3CA8-4D5E-BA91-6D66AEFE392E}"/>
              </a:ext>
            </a:extLst>
          </p:cNvPr>
          <p:cNvSpPr txBox="1"/>
          <p:nvPr/>
        </p:nvSpPr>
        <p:spPr>
          <a:xfrm>
            <a:off x="9241566" y="595410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Tier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99EEA7-CC4B-42FD-9825-B3C1CA6F070E}"/>
              </a:ext>
            </a:extLst>
          </p:cNvPr>
          <p:cNvSpPr txBox="1"/>
          <p:nvPr/>
        </p:nvSpPr>
        <p:spPr>
          <a:xfrm>
            <a:off x="8245876" y="4744367"/>
            <a:ext cx="600368" cy="32732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Tier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6312F6-E9C1-46ED-B7B8-3B199713E5D7}"/>
              </a:ext>
            </a:extLst>
          </p:cNvPr>
          <p:cNvSpPr txBox="1"/>
          <p:nvPr/>
        </p:nvSpPr>
        <p:spPr>
          <a:xfrm>
            <a:off x="7683124" y="4023450"/>
            <a:ext cx="600368" cy="32732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Tier 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F12F63-1A98-46EC-A76B-CDA5ABDD4A31}"/>
              </a:ext>
            </a:extLst>
          </p:cNvPr>
          <p:cNvSpPr txBox="1"/>
          <p:nvPr/>
        </p:nvSpPr>
        <p:spPr>
          <a:xfrm>
            <a:off x="8760201" y="3604701"/>
            <a:ext cx="600368" cy="32732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Tier 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C12B4E-04CB-4D2D-ABDD-E33AACD9E29F}"/>
              </a:ext>
            </a:extLst>
          </p:cNvPr>
          <p:cNvSpPr txBox="1"/>
          <p:nvPr/>
        </p:nvSpPr>
        <p:spPr>
          <a:xfrm>
            <a:off x="9855782" y="3685661"/>
            <a:ext cx="600368" cy="32732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Tier 3</a:t>
            </a:r>
          </a:p>
        </p:txBody>
      </p:sp>
    </p:spTree>
    <p:extLst>
      <p:ext uri="{BB962C8B-B14F-4D97-AF65-F5344CB8AC3E}">
        <p14:creationId xmlns:p14="http://schemas.microsoft.com/office/powerpoint/2010/main" val="20276511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443140-FA2B-46E7-93D2-618702F40E28}"/>
              </a:ext>
            </a:extLst>
          </p:cNvPr>
          <p:cNvSpPr txBox="1"/>
          <p:nvPr/>
        </p:nvSpPr>
        <p:spPr>
          <a:xfrm>
            <a:off x="604365" y="1151453"/>
            <a:ext cx="10983269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Objective: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Determine what is useful and usable to TxDOT Flood Response (End Users)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does TxDOT want to know during a flooding event?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will they incorporate the flood information into their emergency management?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To do this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we start with a workflow of how information is used within the organization and who uses it.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E2250C38-5236-4298-A78F-3FEFFE539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66" y="349467"/>
            <a:ext cx="9750655" cy="484632"/>
          </a:xfrm>
        </p:spPr>
        <p:txBody>
          <a:bodyPr/>
          <a:lstStyle/>
          <a:p>
            <a:r>
              <a:rPr lang="en-US" dirty="0"/>
              <a:t>Topic 5: Flood Emergency Response </a:t>
            </a:r>
            <a:r>
              <a:rPr lang="en-US" dirty="0" smtClean="0"/>
              <a:t>Workflow (Harry Evans)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022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16AF4D1-E50C-4433-83AD-C38BEC23CAF0}"/>
              </a:ext>
            </a:extLst>
          </p:cNvPr>
          <p:cNvSpPr/>
          <p:nvPr/>
        </p:nvSpPr>
        <p:spPr>
          <a:xfrm>
            <a:off x="4804779" y="1199488"/>
            <a:ext cx="4255246" cy="3077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AB6FB20-FDC0-43AE-B781-4B77AB4F01E6}"/>
              </a:ext>
            </a:extLst>
          </p:cNvPr>
          <p:cNvSpPr/>
          <p:nvPr/>
        </p:nvSpPr>
        <p:spPr>
          <a:xfrm>
            <a:off x="355666" y="1199489"/>
            <a:ext cx="4255246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C5C889-48ED-40BB-966B-891D9DE6E0BF}"/>
              </a:ext>
            </a:extLst>
          </p:cNvPr>
          <p:cNvSpPr txBox="1"/>
          <p:nvPr/>
        </p:nvSpPr>
        <p:spPr>
          <a:xfrm>
            <a:off x="1844250" y="1203576"/>
            <a:ext cx="106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Pre-Event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C014D1-897D-4BFF-8039-0DD4DA4E644B}"/>
              </a:ext>
            </a:extLst>
          </p:cNvPr>
          <p:cNvSpPr txBox="1"/>
          <p:nvPr/>
        </p:nvSpPr>
        <p:spPr>
          <a:xfrm>
            <a:off x="6177525" y="1213470"/>
            <a:ext cx="1061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Event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3B4C59-3F25-452F-B94A-B6C58AD042CB}"/>
              </a:ext>
            </a:extLst>
          </p:cNvPr>
          <p:cNvSpPr txBox="1"/>
          <p:nvPr/>
        </p:nvSpPr>
        <p:spPr>
          <a:xfrm>
            <a:off x="433096" y="1679223"/>
            <a:ext cx="2160814" cy="64633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Weather Service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Forecasting significant rain event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(storm, hurricane)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D9D6BAE-89A0-4AC2-A55D-5CE3785CBE7A}"/>
              </a:ext>
            </a:extLst>
          </p:cNvPr>
          <p:cNvSpPr txBox="1"/>
          <p:nvPr/>
        </p:nvSpPr>
        <p:spPr>
          <a:xfrm>
            <a:off x="2218229" y="2541526"/>
            <a:ext cx="148559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Daily Calls to Ops/Maintenance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201AFC-D455-4755-8F6D-0A58A30D3C6A}"/>
              </a:ext>
            </a:extLst>
          </p:cNvPr>
          <p:cNvSpPr txBox="1"/>
          <p:nvPr/>
        </p:nvSpPr>
        <p:spPr>
          <a:xfrm>
            <a:off x="412951" y="2525294"/>
            <a:ext cx="164339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Activation Email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(starts the process)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2931C8-918B-4F74-A5DD-42BC41578F15}"/>
              </a:ext>
            </a:extLst>
          </p:cNvPr>
          <p:cNvSpPr txBox="1"/>
          <p:nvPr/>
        </p:nvSpPr>
        <p:spPr>
          <a:xfrm>
            <a:off x="914402" y="3354827"/>
            <a:ext cx="2160806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District Engineer /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Notifies the Crew Chiefs to start prep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74FD01-6F05-4958-A437-16C104601ADC}"/>
              </a:ext>
            </a:extLst>
          </p:cNvPr>
          <p:cNvSpPr txBox="1"/>
          <p:nvPr/>
        </p:nvSpPr>
        <p:spPr>
          <a:xfrm>
            <a:off x="918151" y="5108480"/>
            <a:ext cx="210016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Asst. Maintenance Supervisor / Crew Chief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Starts prep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E6F1216-A012-4779-B929-79A303FFBAA6}"/>
              </a:ext>
            </a:extLst>
          </p:cNvPr>
          <p:cNvSpPr/>
          <p:nvPr/>
        </p:nvSpPr>
        <p:spPr>
          <a:xfrm>
            <a:off x="9229981" y="1213470"/>
            <a:ext cx="2433284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9D2BD5E-A702-4209-9A9C-DFE5A36F18AB}"/>
              </a:ext>
            </a:extLst>
          </p:cNvPr>
          <p:cNvSpPr txBox="1"/>
          <p:nvPr/>
        </p:nvSpPr>
        <p:spPr>
          <a:xfrm>
            <a:off x="9901828" y="1213470"/>
            <a:ext cx="1206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Post-Event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338E8F-A4D1-4B73-8D5E-50EDB9DE699B}"/>
              </a:ext>
            </a:extLst>
          </p:cNvPr>
          <p:cNvSpPr txBox="1"/>
          <p:nvPr/>
        </p:nvSpPr>
        <p:spPr>
          <a:xfrm>
            <a:off x="4301412" y="1717623"/>
            <a:ext cx="516926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Situational Awareness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(ESRI App, HCRS)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App will show equipment locations (GPS – rolling stock),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weather (not NOAA, but static, and predicted rainfall)</a:t>
            </a:r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2B1D6569-515C-4250-9F73-9B1D5E436878}"/>
              </a:ext>
            </a:extLst>
          </p:cNvPr>
          <p:cNvSpPr/>
          <p:nvPr/>
        </p:nvSpPr>
        <p:spPr>
          <a:xfrm rot="16200000">
            <a:off x="6835686" y="-1070143"/>
            <a:ext cx="63313" cy="5374458"/>
          </a:xfrm>
          <a:prstGeom prst="leftBracket">
            <a:avLst/>
          </a:prstGeom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C3D9451-8CFF-492C-8CB8-32D12DFA97F7}"/>
              </a:ext>
            </a:extLst>
          </p:cNvPr>
          <p:cNvCxnSpPr>
            <a:cxnSpLocks/>
          </p:cNvCxnSpPr>
          <p:nvPr/>
        </p:nvCxnSpPr>
        <p:spPr>
          <a:xfrm>
            <a:off x="1538490" y="4752612"/>
            <a:ext cx="0" cy="35586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4F7B56B-5ACD-479E-B448-C34A88550A81}"/>
              </a:ext>
            </a:extLst>
          </p:cNvPr>
          <p:cNvCxnSpPr>
            <a:cxnSpLocks/>
          </p:cNvCxnSpPr>
          <p:nvPr/>
        </p:nvCxnSpPr>
        <p:spPr>
          <a:xfrm>
            <a:off x="1170090" y="3031998"/>
            <a:ext cx="0" cy="30402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91E883E-92D9-48A9-A663-92C11CC42761}"/>
              </a:ext>
            </a:extLst>
          </p:cNvPr>
          <p:cNvCxnSpPr>
            <a:cxnSpLocks/>
          </p:cNvCxnSpPr>
          <p:nvPr/>
        </p:nvCxnSpPr>
        <p:spPr>
          <a:xfrm>
            <a:off x="2365709" y="3031998"/>
            <a:ext cx="0" cy="30402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50911361-C0A0-4D2F-B5A8-36570DC47F02}"/>
              </a:ext>
            </a:extLst>
          </p:cNvPr>
          <p:cNvSpPr txBox="1"/>
          <p:nvPr/>
        </p:nvSpPr>
        <p:spPr>
          <a:xfrm>
            <a:off x="4048368" y="5304620"/>
            <a:ext cx="5700456" cy="276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Crews monitor/check roadway access</a:t>
            </a:r>
          </a:p>
        </p:txBody>
      </p: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5F827A34-7D8F-4D6A-BEF2-10EA9D44F4A7}"/>
              </a:ext>
            </a:extLst>
          </p:cNvPr>
          <p:cNvCxnSpPr>
            <a:cxnSpLocks/>
            <a:stCxn id="20" idx="3"/>
            <a:endCxn id="46" idx="1"/>
          </p:cNvCxnSpPr>
          <p:nvPr/>
        </p:nvCxnSpPr>
        <p:spPr>
          <a:xfrm>
            <a:off x="3018319" y="5431646"/>
            <a:ext cx="1030049" cy="11474"/>
          </a:xfrm>
          <a:prstGeom prst="curvedConnector3">
            <a:avLst>
              <a:gd name="adj1" fmla="val 50000"/>
            </a:avLst>
          </a:prstGeom>
          <a:ln w="317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A5C0D55-17AA-4353-8EA0-B4BD5AA806CF}"/>
              </a:ext>
            </a:extLst>
          </p:cNvPr>
          <p:cNvSpPr txBox="1"/>
          <p:nvPr/>
        </p:nvSpPr>
        <p:spPr>
          <a:xfrm>
            <a:off x="918150" y="4290947"/>
            <a:ext cx="210015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Area Engineer / Maintenance Supervisor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36BD584-F164-44D2-BCAF-1128BCAA04EF}"/>
              </a:ext>
            </a:extLst>
          </p:cNvPr>
          <p:cNvCxnSpPr>
            <a:cxnSpLocks/>
          </p:cNvCxnSpPr>
          <p:nvPr/>
        </p:nvCxnSpPr>
        <p:spPr>
          <a:xfrm>
            <a:off x="1538490" y="4011164"/>
            <a:ext cx="0" cy="2711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C18A1EA-1B31-4614-9CAA-6C96A8456E5C}"/>
              </a:ext>
            </a:extLst>
          </p:cNvPr>
          <p:cNvSpPr txBox="1"/>
          <p:nvPr/>
        </p:nvSpPr>
        <p:spPr>
          <a:xfrm>
            <a:off x="4278552" y="5760693"/>
            <a:ext cx="5700455" cy="276999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*TxDOT does not close roads prior to event – only once road is dangerous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B83428-7147-4174-B37A-00E77569339A}"/>
              </a:ext>
            </a:extLst>
          </p:cNvPr>
          <p:cNvSpPr txBox="1"/>
          <p:nvPr/>
        </p:nvSpPr>
        <p:spPr>
          <a:xfrm>
            <a:off x="4500283" y="6123801"/>
            <a:ext cx="5137912" cy="276999"/>
          </a:xfrm>
          <a:prstGeom prst="rect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Based on local knowledge, event checklists (local offenders, map?)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F32F03-0D3F-45CA-8260-2385CA9D8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66" y="349467"/>
            <a:ext cx="9750655" cy="484632"/>
          </a:xfrm>
        </p:spPr>
        <p:txBody>
          <a:bodyPr/>
          <a:lstStyle/>
          <a:p>
            <a:r>
              <a:rPr lang="en-US" dirty="0"/>
              <a:t>Topic 5: Flood Emergency Response Workflow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7966EEC-C13E-4AAE-9239-EF0B71CBAC74}"/>
              </a:ext>
            </a:extLst>
          </p:cNvPr>
          <p:cNvSpPr txBox="1"/>
          <p:nvPr/>
        </p:nvSpPr>
        <p:spPr>
          <a:xfrm>
            <a:off x="9229981" y="512531"/>
            <a:ext cx="2732686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DRAFT 1</a:t>
            </a:r>
          </a:p>
        </p:txBody>
      </p:sp>
    </p:spTree>
    <p:extLst>
      <p:ext uri="{BB962C8B-B14F-4D97-AF65-F5344CB8AC3E}">
        <p14:creationId xmlns:p14="http://schemas.microsoft.com/office/powerpoint/2010/main" val="22701168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F3C0D42A-FA0E-48AF-B73E-3ECDF74B372E}"/>
              </a:ext>
            </a:extLst>
          </p:cNvPr>
          <p:cNvSpPr txBox="1"/>
          <p:nvPr/>
        </p:nvSpPr>
        <p:spPr>
          <a:xfrm>
            <a:off x="1220672" y="1420411"/>
            <a:ext cx="9750655" cy="295882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needed to make complete the workflow diagram?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consumes flood information to conduct emergency management?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directs emergency operations at TxDOT?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many different flood information users are there? 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are their roles?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C5B167B8-7F5D-474B-8D89-6996BB2538E5}"/>
              </a:ext>
            </a:extLst>
          </p:cNvPr>
          <p:cNvSpPr txBox="1">
            <a:spLocks/>
          </p:cNvSpPr>
          <p:nvPr/>
        </p:nvSpPr>
        <p:spPr>
          <a:xfrm>
            <a:off x="355666" y="349467"/>
            <a:ext cx="9750655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7AC2"/>
                </a:solidFill>
                <a:effectLst/>
                <a:uLnTx/>
                <a:uFillTx/>
                <a:latin typeface="Arial"/>
                <a:ea typeface="ＭＳ Ｐゴシック"/>
              </a:rPr>
              <a:t>Topic 5: Flood Emergency Response Workflow</a:t>
            </a: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007AC2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189537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33F2F-5FFE-41B9-B42B-6A22B1A5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Report 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CB3685-4B4B-4C9A-9E1A-623F93B92C82}"/>
              </a:ext>
            </a:extLst>
          </p:cNvPr>
          <p:cNvSpPr txBox="1"/>
          <p:nvPr/>
        </p:nvSpPr>
        <p:spPr>
          <a:xfrm>
            <a:off x="1598212" y="144713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rPr>
              <a:t>Review of progress </a:t>
            </a:r>
            <a:r>
              <a:rPr lang="en-US" sz="2000" b="1" dirty="0">
                <a:ea typeface="+mn-ea"/>
                <a:cs typeface="+mn-cs"/>
              </a:rPr>
              <a:t>in last quarter (David Maidment)</a:t>
            </a:r>
          </a:p>
          <a:p>
            <a:pPr algn="l" eaLnBrk="0" hangingPunct="0">
              <a:lnSpc>
                <a:spcPts val="2400"/>
              </a:lnSpc>
            </a:pPr>
            <a:endParaRPr lang="en-US" sz="2000" b="1" dirty="0"/>
          </a:p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rPr>
              <a:t>Discussion of Five Topics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Watershed prioritization (Barney Austin)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Gauge Site prioritization (Barney Austin)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National Water Model Accuracy (Paola Passalacqua)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Selecting USGS gauge sites (Scott Grzyb)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Flood Emergency Response Workflow (Harry Evans)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>
              <a:ea typeface="+mn-ea"/>
              <a:cs typeface="+mn-cs"/>
            </a:endParaRPr>
          </a:p>
          <a:p>
            <a:pPr algn="l" eaLnBrk="0" hangingPunct="0">
              <a:lnSpc>
                <a:spcPts val="2400"/>
              </a:lnSpc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rPr>
              <a:t>Some future perspectives </a:t>
            </a:r>
            <a:r>
              <a:rPr lang="en-US" sz="2000" b="1" dirty="0">
                <a:ea typeface="+mn-ea"/>
                <a:cs typeface="+mn-cs"/>
              </a:rPr>
              <a:t>(David Maidment)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A forecasting system needs forecasters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Building the engineered landscape</a:t>
            </a:r>
          </a:p>
          <a:p>
            <a:pPr marL="342900" indent="-34290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b="1" dirty="0">
              <a:ea typeface="+mn-ea"/>
              <a:cs typeface="+mn-cs"/>
            </a:endParaRPr>
          </a:p>
          <a:p>
            <a:pPr algn="l" eaLnBrk="0" hangingPunct="0">
              <a:lnSpc>
                <a:spcPts val="1800"/>
              </a:lnSpc>
            </a:pPr>
            <a:endParaRPr lang="en-US" sz="1400" b="1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7831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864" y="491941"/>
            <a:ext cx="9750655" cy="484632"/>
          </a:xfrm>
        </p:spPr>
        <p:txBody>
          <a:bodyPr/>
          <a:lstStyle/>
          <a:p>
            <a:r>
              <a:rPr lang="en-US" sz="2400" dirty="0" smtClean="0"/>
              <a:t>National Water Center Visualization Services</a:t>
            </a:r>
            <a:endParaRPr lang="en-US" sz="2400" dirty="0"/>
          </a:p>
        </p:txBody>
      </p:sp>
      <p:pic>
        <p:nvPicPr>
          <p:cNvPr id="3" name="Google Shape;92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42480" y="1691389"/>
            <a:ext cx="4939326" cy="3971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254943" y="121484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Replace and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Route Service (Main Rivers)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solidFill>
                  <a:prstClr val="black"/>
                </a:solidFill>
                <a:latin typeface="Arial"/>
                <a:ea typeface="ＭＳ Ｐゴシック"/>
              </a:rPr>
              <a:t>from West Gulf River Forecast Center for Texas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48150" y="1573171"/>
            <a:ext cx="2515116" cy="2985766"/>
            <a:chOff x="646612" y="1631955"/>
            <a:chExt cx="2515116" cy="29857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612" y="1631955"/>
              <a:ext cx="2515116" cy="1333314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612" y="3174865"/>
              <a:ext cx="2503671" cy="1442856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24" y="1573171"/>
            <a:ext cx="2278627" cy="133331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724" y="3116081"/>
            <a:ext cx="2278627" cy="144285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98864" y="121484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Flood visualization services from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National Water Model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0464" y="604157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Medium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Range</a:t>
            </a:r>
          </a:p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noProof="0" dirty="0" smtClean="0">
                <a:solidFill>
                  <a:prstClr val="black"/>
                </a:solidFill>
                <a:latin typeface="Arial"/>
                <a:ea typeface="ＭＳ Ｐゴシック"/>
              </a:rPr>
              <a:t>(up to 10 days ahead)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60322" y="604157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Short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Range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/>
            </a:r>
            <a:b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(up to 18 hours ahead)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8150" y="4722223"/>
            <a:ext cx="2503671" cy="13193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724" y="4715279"/>
            <a:ext cx="2293154" cy="132629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0255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E6D90-867A-4221-B331-6DF2E526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Water Center Visualization Services</a:t>
            </a:r>
            <a:br>
              <a:rPr lang="en-US" dirty="0"/>
            </a:br>
            <a:r>
              <a:rPr lang="en-US" sz="1800" dirty="0"/>
              <a:t>A comprehensive overview of flow forecasting services from the NWS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78AD82E-1783-4794-8BBD-ECCD2FD4EBF3}"/>
              </a:ext>
            </a:extLst>
          </p:cNvPr>
          <p:cNvGrpSpPr/>
          <p:nvPr/>
        </p:nvGrpSpPr>
        <p:grpSpPr>
          <a:xfrm>
            <a:off x="914402" y="1431601"/>
            <a:ext cx="8709979" cy="5065868"/>
            <a:chOff x="1163486" y="1334932"/>
            <a:chExt cx="8709979" cy="506586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E490FB9-3D85-4900-A116-92454B14B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3486" y="1334932"/>
              <a:ext cx="8709979" cy="506586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128A00-6DC1-426D-9F88-154F696CA3B2}"/>
                </a:ext>
              </a:extLst>
            </p:cNvPr>
            <p:cNvSpPr txBox="1"/>
            <p:nvPr/>
          </p:nvSpPr>
          <p:spPr>
            <a:xfrm>
              <a:off x="4356243" y="2979506"/>
              <a:ext cx="261991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>
                  <a:lumMod val="75000"/>
                </a:schemeClr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WGRFC River Flow  Forecast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(5 Da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y Max flow)</a:t>
              </a:r>
              <a:b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</a:b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NWM 12 hour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Bankfull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probability forecast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01E46A3-06A3-49E1-BEE6-331BADA17F0B}"/>
                </a:ext>
              </a:extLst>
            </p:cNvPr>
            <p:cNvCxnSpPr>
              <a:cxnSpLocks/>
              <a:stCxn id="4" idx="3"/>
            </p:cNvCxnSpPr>
            <p:nvPr/>
          </p:nvCxnSpPr>
          <p:spPr bwMode="auto">
            <a:xfrm>
              <a:off x="6976153" y="3436706"/>
              <a:ext cx="1541123" cy="431160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1AD246D-5670-4601-8188-FBED1D56F3EC}"/>
                </a:ext>
              </a:extLst>
            </p:cNvPr>
            <p:cNvCxnSpPr>
              <a:cxnSpLocks/>
              <a:stCxn id="4" idx="3"/>
            </p:cNvCxnSpPr>
            <p:nvPr/>
          </p:nvCxnSpPr>
          <p:spPr bwMode="auto">
            <a:xfrm>
              <a:off x="6976153" y="3436706"/>
              <a:ext cx="1541123" cy="1813388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4E5E932-A981-44A8-8E1C-B44547E8116E}"/>
                </a:ext>
              </a:extLst>
            </p:cNvPr>
            <p:cNvCxnSpPr>
              <a:cxnSpLocks/>
              <a:stCxn id="4" idx="1"/>
            </p:cNvCxnSpPr>
            <p:nvPr/>
          </p:nvCxnSpPr>
          <p:spPr bwMode="auto">
            <a:xfrm flipH="1" flipV="1">
              <a:off x="2024009" y="2827963"/>
              <a:ext cx="2332234" cy="608743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D99972B-5894-4881-8B1F-58C14A1D5DA2}"/>
                </a:ext>
              </a:extLst>
            </p:cNvPr>
            <p:cNvCxnSpPr>
              <a:cxnSpLocks/>
              <a:stCxn id="4" idx="1"/>
            </p:cNvCxnSpPr>
            <p:nvPr/>
          </p:nvCxnSpPr>
          <p:spPr bwMode="auto">
            <a:xfrm flipH="1">
              <a:off x="2024009" y="3436706"/>
              <a:ext cx="2332234" cy="714054"/>
            </a:xfrm>
            <a:prstGeom prst="straightConnector1">
              <a:avLst/>
            </a:prstGeom>
            <a:noFill/>
            <a:ln w="19050" cap="flat" cmpd="sng" algn="ctr">
              <a:solidFill>
                <a:schemeClr val="accent3">
                  <a:lumMod val="75000"/>
                </a:scheme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7E72601-02EE-4800-B043-16281C7694C6}"/>
              </a:ext>
            </a:extLst>
          </p:cNvPr>
          <p:cNvSpPr/>
          <p:nvPr/>
        </p:nvSpPr>
        <p:spPr>
          <a:xfrm>
            <a:off x="4154268" y="1062269"/>
            <a:ext cx="3643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https://gis.nwc.nws.noaa.gov/portal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BEDCC9-1021-42E0-B864-804ABB71D5EA}"/>
              </a:ext>
            </a:extLst>
          </p:cNvPr>
          <p:cNvSpPr txBox="1"/>
          <p:nvPr/>
        </p:nvSpPr>
        <p:spPr>
          <a:xfrm>
            <a:off x="9986481" y="18390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Three Time Frames: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Analysis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(Current conditions)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Short Range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(Up to 18 hours ahead)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Medium Range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/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(Up to 10 days ahead)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Includes forecasts from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National Water Model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West Gulf River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Forecast Center model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(for larger rivers)</a:t>
            </a:r>
          </a:p>
        </p:txBody>
      </p:sp>
    </p:spTree>
    <p:extLst>
      <p:ext uri="{BB962C8B-B14F-4D97-AF65-F5344CB8AC3E}">
        <p14:creationId xmlns:p14="http://schemas.microsoft.com/office/powerpoint/2010/main" val="578420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C151C-AE49-4BA2-B0DC-B27B99CCE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Flood Forecasting System Needs Forecasters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498DBF-6FDA-432E-B30E-820F0407DF23}"/>
              </a:ext>
            </a:extLst>
          </p:cNvPr>
          <p:cNvSpPr txBox="1"/>
          <p:nvPr/>
        </p:nvSpPr>
        <p:spPr>
          <a:xfrm>
            <a:off x="2449123" y="476695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25 TxDOT Districts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66060F-7DF8-4642-B996-E341B3585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426" y="1300973"/>
            <a:ext cx="4362195" cy="3417997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3349D-05CA-43B3-A131-239B27E5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923" y="477330"/>
            <a:ext cx="3040466" cy="20049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6ADB33-CA2E-4A87-B720-A1985817A6B3}"/>
              </a:ext>
            </a:extLst>
          </p:cNvPr>
          <p:cNvSpPr txBox="1"/>
          <p:nvPr/>
        </p:nvSpPr>
        <p:spPr>
          <a:xfrm>
            <a:off x="7876786" y="250424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13 Weather Forecast Offices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AF83F0-DDD8-4630-B818-D34C08956421}"/>
              </a:ext>
            </a:extLst>
          </p:cNvPr>
          <p:cNvSpPr txBox="1"/>
          <p:nvPr/>
        </p:nvSpPr>
        <p:spPr>
          <a:xfrm flipH="1">
            <a:off x="360493" y="5274015"/>
            <a:ext cx="6610323" cy="1099334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Suggestions: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</a:p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(1) Use shared NWC Visualization Services</a:t>
            </a:r>
          </a:p>
          <a:p>
            <a:pPr marL="0" marR="0" lvl="0" indent="0" algn="l" defTabSz="914400" rtl="0" eaLnBrk="0" fontAlgn="auto" latinLnBrk="0" hangingPunct="0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(2) Request a state-wide flood briefing from WGRFC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2411" y="2806011"/>
            <a:ext cx="2927982" cy="2213128"/>
            <a:chOff x="7887504" y="3334463"/>
            <a:chExt cx="2927982" cy="221312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7A963F8-E6B2-41B9-83D3-AF35F0E73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87504" y="3334463"/>
              <a:ext cx="2591885" cy="221312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5E6E057-326B-4BFB-9432-BC3506C04BDA}"/>
                </a:ext>
              </a:extLst>
            </p:cNvPr>
            <p:cNvSpPr txBox="1"/>
            <p:nvPr/>
          </p:nvSpPr>
          <p:spPr>
            <a:xfrm>
              <a:off x="8892795" y="396866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West Gulf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River Forecast Center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(WGRFC)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9013AF-44DA-4A27-B4BB-B34468A70909}"/>
                </a:ext>
              </a:extLst>
            </p:cNvPr>
            <p:cNvSpPr txBox="1"/>
            <p:nvPr/>
          </p:nvSpPr>
          <p:spPr>
            <a:xfrm>
              <a:off x="8892795" y="3420461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Arkansas-Red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CA455A-6DCB-4718-AB85-FC1A312F5984}"/>
                </a:ext>
              </a:extLst>
            </p:cNvPr>
            <p:cNvSpPr txBox="1"/>
            <p:nvPr/>
          </p:nvSpPr>
          <p:spPr>
            <a:xfrm>
              <a:off x="9901086" y="366975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Lower </a:t>
              </a:r>
            </a:p>
            <a:p>
              <a:pPr marL="0" marR="0" lvl="0" indent="0" algn="ctr" defTabSz="9144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Mississippi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3BE5955-6EF2-44A0-A7E7-A8256E9F21D6}"/>
              </a:ext>
            </a:extLst>
          </p:cNvPr>
          <p:cNvSpPr txBox="1"/>
          <p:nvPr/>
        </p:nvSpPr>
        <p:spPr>
          <a:xfrm>
            <a:off x="8038430" y="50407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 River Forecast Centers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47393" y="3009971"/>
            <a:ext cx="1529731" cy="1261822"/>
            <a:chOff x="8791185" y="4776540"/>
            <a:chExt cx="1529731" cy="126182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317F06-BAE4-4F65-893F-B72F88C5C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91185" y="4776540"/>
              <a:ext cx="1529731" cy="806268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57F54E1-C75D-4930-80A6-09B4FC9EE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4465" y="5681350"/>
              <a:ext cx="1516451" cy="35701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6" name="Left-Right Arrow 5"/>
          <p:cNvSpPr/>
          <p:nvPr/>
        </p:nvSpPr>
        <p:spPr bwMode="auto">
          <a:xfrm>
            <a:off x="6044387" y="1660467"/>
            <a:ext cx="1040848" cy="400260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1" name="Left-Right Arrow 20"/>
          <p:cNvSpPr/>
          <p:nvPr/>
        </p:nvSpPr>
        <p:spPr bwMode="auto">
          <a:xfrm>
            <a:off x="6063092" y="3349209"/>
            <a:ext cx="1040848" cy="400260"/>
          </a:xfrm>
          <a:prstGeom prst="left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6876380" y="5330955"/>
            <a:ext cx="4152900" cy="124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3BE5955-6EF2-44A0-A7E7-A8256E9F21D6}"/>
              </a:ext>
            </a:extLst>
          </p:cNvPr>
          <p:cNvSpPr txBox="1"/>
          <p:nvPr/>
        </p:nvSpPr>
        <p:spPr>
          <a:xfrm>
            <a:off x="8170502" y="65731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National Water Center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491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the Engineered Landscape for Flood Modeling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24814" y="1094712"/>
            <a:ext cx="535577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/>
              <a:t>Steps in the process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l" eaLnBrk="0" hangingPunct="0">
              <a:lnSpc>
                <a:spcPts val="1800"/>
              </a:lnSpc>
            </a:pPr>
            <a:endParaRPr lang="en-US" sz="20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Begin with </a:t>
            </a:r>
            <a:r>
              <a:rPr lang="en-US" sz="2000" b="1" dirty="0" smtClean="0">
                <a:solidFill>
                  <a:srgbClr val="0070C0"/>
                </a:solidFill>
              </a:rPr>
              <a:t>Base Level Engineering </a:t>
            </a:r>
            <a:r>
              <a:rPr lang="en-US" sz="2000" b="1" dirty="0" smtClean="0"/>
              <a:t>(FEMA, TWDB, </a:t>
            </a:r>
            <a:r>
              <a:rPr lang="en-US" sz="2000" b="1" dirty="0" err="1" smtClean="0"/>
              <a:t>InFRM</a:t>
            </a:r>
            <a:r>
              <a:rPr lang="en-US" sz="2000" b="1" dirty="0" smtClean="0"/>
              <a:t>)</a:t>
            </a:r>
          </a:p>
          <a:p>
            <a:pPr algn="l" eaLnBrk="0" hangingPunct="0">
              <a:lnSpc>
                <a:spcPts val="1800"/>
              </a:lnSpc>
            </a:pPr>
            <a:endParaRPr lang="en-US" sz="20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Convert BLE models to support </a:t>
            </a:r>
            <a:r>
              <a:rPr lang="en-US" sz="2000" b="1" dirty="0" smtClean="0">
                <a:solidFill>
                  <a:srgbClr val="0070C0"/>
                </a:solidFill>
              </a:rPr>
              <a:t>real-time flood inundation mapping </a:t>
            </a:r>
            <a:r>
              <a:rPr lang="en-US" sz="2000" b="1" dirty="0" smtClean="0"/>
              <a:t>(BLE to FIM)</a:t>
            </a:r>
            <a:endParaRPr lang="en-US" sz="2000" b="1" dirty="0" smtClean="0">
              <a:solidFill>
                <a:srgbClr val="0070C0"/>
              </a:solidFill>
            </a:endParaRPr>
          </a:p>
          <a:p>
            <a:pPr algn="l" eaLnBrk="0" hangingPunct="0">
              <a:lnSpc>
                <a:spcPts val="1800"/>
              </a:lnSpc>
            </a:pPr>
            <a:endParaRPr lang="en-US" sz="20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Add </a:t>
            </a:r>
            <a:r>
              <a:rPr lang="en-US" sz="2000" b="1" dirty="0" smtClean="0">
                <a:solidFill>
                  <a:srgbClr val="0070C0"/>
                </a:solidFill>
              </a:rPr>
              <a:t>Bridge models </a:t>
            </a:r>
            <a:r>
              <a:rPr lang="en-US" sz="2000" b="1" dirty="0" smtClean="0"/>
              <a:t>(Bridge lines and LIDAR)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Translate flood information onto </a:t>
            </a:r>
            <a:r>
              <a:rPr lang="en-US" sz="2000" b="1" dirty="0" smtClean="0">
                <a:solidFill>
                  <a:srgbClr val="0070C0"/>
                </a:solidFill>
              </a:rPr>
              <a:t>road network </a:t>
            </a:r>
            <a:r>
              <a:rPr lang="en-US" sz="2000" b="1" dirty="0" smtClean="0"/>
              <a:t>(Linear referencing)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Do this </a:t>
            </a:r>
            <a:r>
              <a:rPr lang="en-US" sz="2000" b="1" dirty="0" smtClean="0">
                <a:solidFill>
                  <a:srgbClr val="0070C0"/>
                </a:solidFill>
              </a:rPr>
              <a:t>at scale </a:t>
            </a:r>
            <a:r>
              <a:rPr lang="en-US" sz="2000" b="1" dirty="0" smtClean="0"/>
              <a:t>for all of Texas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b="1" dirty="0" smtClean="0"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859" y="4215243"/>
            <a:ext cx="2327698" cy="167952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943F17-6691-4468-935C-44ACB69D2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3728" r="51461" b="12413"/>
          <a:stretch/>
        </p:blipFill>
        <p:spPr bwMode="auto">
          <a:xfrm>
            <a:off x="5469118" y="4291040"/>
            <a:ext cx="1638094" cy="160372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434" y="4291039"/>
            <a:ext cx="1927768" cy="160372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3237111" y="4011346"/>
            <a:ext cx="1632726" cy="2155264"/>
            <a:chOff x="3079519" y="3838480"/>
            <a:chExt cx="2297575" cy="27953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82610D-D2E5-428F-9D1E-D272FAB80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9519" y="3838480"/>
              <a:ext cx="2055634" cy="279534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9" name="Picture 8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C81582B-2028-4294-BD8B-88E497CCF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2829" y="4634881"/>
              <a:ext cx="1454265" cy="120253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3344" y="4291038"/>
            <a:ext cx="1669334" cy="160372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83" y="4215241"/>
            <a:ext cx="2327698" cy="167952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14" name="Group 13"/>
          <p:cNvGrpSpPr/>
          <p:nvPr/>
        </p:nvGrpSpPr>
        <p:grpSpPr>
          <a:xfrm>
            <a:off x="3257135" y="4011344"/>
            <a:ext cx="1632726" cy="2155264"/>
            <a:chOff x="3079519" y="3838480"/>
            <a:chExt cx="2297575" cy="27953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482610D-D2E5-428F-9D1E-D272FAB80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9519" y="3838480"/>
              <a:ext cx="2055634" cy="279534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6" name="Picture 15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C81582B-2028-4294-BD8B-88E497CCF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2829" y="4634881"/>
              <a:ext cx="1454265" cy="120253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CA943F17-6691-4468-935C-44ACB69D2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3728" r="51461" b="12413"/>
          <a:stretch/>
        </p:blipFill>
        <p:spPr bwMode="auto">
          <a:xfrm>
            <a:off x="5469118" y="4291039"/>
            <a:ext cx="1638094" cy="160372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434" y="4291038"/>
            <a:ext cx="1927768" cy="160372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83" y="4215240"/>
            <a:ext cx="2327698" cy="167952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3257135" y="4011343"/>
            <a:ext cx="1632726" cy="2155264"/>
            <a:chOff x="3079519" y="3838480"/>
            <a:chExt cx="2297575" cy="279534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482610D-D2E5-428F-9D1E-D272FAB80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79519" y="3838480"/>
              <a:ext cx="2055634" cy="279534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2" name="Picture 2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C81582B-2028-4294-BD8B-88E497CCF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2829" y="4634881"/>
              <a:ext cx="1454265" cy="120253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79708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61628-E6DF-4A3D-9E47-B71E2D8A4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FEMA Base Level </a:t>
            </a:r>
            <a:r>
              <a:rPr lang="en-US" dirty="0" smtClean="0"/>
              <a:t>Engineering (BLE)</a:t>
            </a:r>
            <a:br>
              <a:rPr lang="en-US" dirty="0" smtClean="0"/>
            </a:br>
            <a:r>
              <a:rPr lang="en-US" dirty="0" smtClean="0"/>
              <a:t>Supported by TWDB and </a:t>
            </a:r>
            <a:r>
              <a:rPr lang="en-US" dirty="0" err="1" smtClean="0"/>
              <a:t>InFRM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6E0C8F-1DC2-4828-8DDC-28833DE86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915" y="1337494"/>
            <a:ext cx="8956486" cy="51753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53696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TxDOT Priorities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91724-59BD-48C4-8EBF-36171E4F336F}"/>
              </a:ext>
            </a:extLst>
          </p:cNvPr>
          <p:cNvSpPr txBox="1">
            <a:spLocks/>
          </p:cNvSpPr>
          <p:nvPr/>
        </p:nvSpPr>
        <p:spPr>
          <a:xfrm>
            <a:off x="620785" y="1512277"/>
            <a:ext cx="10813409" cy="4754300"/>
          </a:xfrm>
          <a:prstGeom prst="rect">
            <a:avLst/>
          </a:prstGeom>
        </p:spPr>
        <p:txBody>
          <a:bodyPr vert="horz" lIns="51435" tIns="25718" rIns="51435" bIns="25718" rtlCol="0" anchor="t">
            <a:noAutofit/>
          </a:bodyPr>
          <a:lstStyle>
            <a:lvl1pPr marL="97727" marR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97334" indent="-97334" algn="l" defTabSz="257175" rtl="0" eaLnBrk="1" latinLnBrk="0" hangingPunct="1">
              <a:lnSpc>
                <a:spcPts val="1238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38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225922" indent="-97334" algn="l" defTabSz="257175" rtl="0" eaLnBrk="1" latinLnBrk="0" hangingPunct="1">
              <a:lnSpc>
                <a:spcPts val="1519"/>
              </a:lnSpc>
              <a:spcBef>
                <a:spcPts val="0"/>
              </a:spcBef>
              <a:spcAft>
                <a:spcPts val="675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417910" indent="-97334" algn="l" defTabSz="257175" rtl="0" eaLnBrk="1" latinLnBrk="0" hangingPunct="1">
              <a:lnSpc>
                <a:spcPts val="1013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013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609005" indent="-99120" algn="l" defTabSz="257175" rtl="0" eaLnBrk="1" latinLnBrk="0" hangingPunct="1">
              <a:lnSpc>
                <a:spcPts val="1069"/>
              </a:lnSpc>
              <a:spcBef>
                <a:spcPts val="0"/>
              </a:spcBef>
              <a:spcAft>
                <a:spcPts val="338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9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997447" indent="-100013" algn="l" defTabSz="225922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tabLst>
                <a:tab pos="834926" algn="l"/>
              </a:tabLst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159967" indent="-99120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285875" indent="-97334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379637" indent="-91976" algn="l" defTabSz="257175" rtl="0" eaLnBrk="1" latinLnBrk="0" hangingPunct="1">
              <a:lnSpc>
                <a:spcPts val="956"/>
              </a:lnSpc>
              <a:spcBef>
                <a:spcPts val="169"/>
              </a:spcBef>
              <a:spcAft>
                <a:spcPts val="169"/>
              </a:spcAft>
              <a:buSzPct val="80000"/>
              <a:buFont typeface="Lucida Grande"/>
              <a:buChar char="-"/>
              <a:defRPr sz="788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SAFETY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Our staff, our community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Emergency response</a:t>
            </a: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CONNECTIVITY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38"/>
              </a:spcAft>
              <a:buClr>
                <a:prstClr val="black">
                  <a:lumMod val="65000"/>
                </a:prstClr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Reliability of the transportation network</a:t>
            </a:r>
          </a:p>
          <a:p>
            <a:pPr marL="456807" marR="0" lvl="1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Asset management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*BRIDGES*</a:t>
            </a:r>
          </a:p>
          <a:p>
            <a:pPr marL="456807" marR="0" lvl="1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E</a:t>
            </a:r>
            <a:r>
              <a:rPr kumimoji="0" lang="en-US" sz="2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fficiency and efficacy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For TxDOT</a:t>
            </a:r>
          </a:p>
          <a:p>
            <a:pPr marL="968478" marR="0" lvl="4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338"/>
              </a:spcAft>
              <a:buClrTx/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3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ＭＳ Ｐゴシック"/>
              </a:rPr>
              <a:t>For other/all jurisdictions</a:t>
            </a: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457200" marR="0" lvl="0" indent="-45720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Wingdings" panose="05000000000000000000" pitchFamily="2" charset="2"/>
              <a:buChar char="ü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A5964-8D60-4CDB-9C72-EE2EFA004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25" y="281512"/>
            <a:ext cx="5215876" cy="46160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218E4E-A33A-4A84-8659-59B4AE6856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7" b="27512"/>
          <a:stretch/>
        </p:blipFill>
        <p:spPr>
          <a:xfrm>
            <a:off x="5394378" y="4897561"/>
            <a:ext cx="6797622" cy="1960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79B391-8986-49FA-80AA-77C80C7ED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088" y="99427"/>
            <a:ext cx="2198912" cy="4998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3E7D8E-A7A2-48C1-A458-87682D28D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125" y="3955874"/>
            <a:ext cx="1905846" cy="700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A859C3-1186-42FA-8F8B-79D778FB1E61}"/>
              </a:ext>
            </a:extLst>
          </p:cNvPr>
          <p:cNvSpPr txBox="1"/>
          <p:nvPr/>
        </p:nvSpPr>
        <p:spPr>
          <a:xfrm>
            <a:off x="834890" y="626514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rPr>
              <a:t>Slide: Rose Marie Klee, TxDOT</a:t>
            </a:r>
          </a:p>
        </p:txBody>
      </p:sp>
    </p:spTree>
    <p:extLst>
      <p:ext uri="{BB962C8B-B14F-4D97-AF65-F5344CB8AC3E}">
        <p14:creationId xmlns:p14="http://schemas.microsoft.com/office/powerpoint/2010/main" val="39816498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785" y="1274888"/>
            <a:ext cx="3918887" cy="5326840"/>
          </a:xfrm>
          <a:prstGeom prst="rect">
            <a:avLst/>
          </a:prstGeom>
          <a:ln w="12700">
            <a:solidFill>
              <a:schemeClr val="accent1">
                <a:shade val="95000"/>
                <a:satMod val="10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338" y="2616493"/>
            <a:ext cx="5172884" cy="206185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379" y="1622743"/>
            <a:ext cx="2413675" cy="174155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5655" y="2890048"/>
            <a:ext cx="2272424" cy="213607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865" y="375300"/>
            <a:ext cx="9750655" cy="484632"/>
          </a:xfrm>
        </p:spPr>
        <p:txBody>
          <a:bodyPr/>
          <a:lstStyle/>
          <a:p>
            <a:r>
              <a:rPr lang="en-US" sz="2400" dirty="0" smtClean="0"/>
              <a:t>Base Level Engineering to Flood Inundation Mapping</a:t>
            </a:r>
            <a:br>
              <a:rPr lang="en-US" sz="2400" dirty="0" smtClean="0"/>
            </a:br>
            <a:r>
              <a:rPr lang="en-US" sz="2400" dirty="0" smtClean="0"/>
              <a:t>BLE to FIM</a:t>
            </a:r>
            <a:endParaRPr lang="en-US" sz="2400" dirty="0"/>
          </a:p>
        </p:txBody>
      </p:sp>
      <p:pic>
        <p:nvPicPr>
          <p:cNvPr id="8" name="Picture 7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948DA35B-6C44-4FD4-A04E-9D6E9FCB5E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004" y="207695"/>
            <a:ext cx="1752103" cy="1752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65425" y="195979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Andy Carter</a:t>
            </a:r>
            <a:br>
              <a:rPr lang="en-US" sz="1400" b="1" dirty="0" smtClean="0">
                <a:ea typeface="+mn-ea"/>
                <a:cs typeface="+mn-cs"/>
              </a:rPr>
            </a:br>
            <a:r>
              <a:rPr lang="en-US" sz="1200" b="1" dirty="0" smtClean="0">
                <a:ea typeface="+mn-ea"/>
                <a:cs typeface="+mn-cs"/>
              </a:rPr>
              <a:t>Research Fellow, UT Austin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544575" y="2360032"/>
            <a:ext cx="2800826" cy="2992878"/>
            <a:chOff x="3079519" y="3838480"/>
            <a:chExt cx="2773433" cy="27953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82610D-D2E5-428F-9D1E-D272FAB80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79519" y="3838480"/>
              <a:ext cx="2055634" cy="279534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1" name="Picture 10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1C81582B-2028-4294-BD8B-88E497CCF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8687" y="4634881"/>
              <a:ext cx="1454265" cy="120253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13" name="TextBox 12"/>
          <p:cNvSpPr txBox="1"/>
          <p:nvPr/>
        </p:nvSpPr>
        <p:spPr>
          <a:xfrm>
            <a:off x="10418204" y="504197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NOAA National Water Center</a:t>
            </a:r>
            <a:br>
              <a:rPr lang="en-US" sz="1400" b="1" dirty="0" smtClean="0">
                <a:ea typeface="+mn-ea"/>
                <a:cs typeface="+mn-cs"/>
              </a:rPr>
            </a:br>
            <a:r>
              <a:rPr lang="en-US" sz="1400" b="1" dirty="0" smtClean="0">
                <a:ea typeface="+mn-ea"/>
                <a:cs typeface="+mn-cs"/>
              </a:rPr>
              <a:t>Visualization Services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0338" y="4170121"/>
            <a:ext cx="1141515" cy="5082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2379" y="1411026"/>
            <a:ext cx="867022" cy="3366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7040" y="336430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FEMA </a:t>
            </a:r>
            <a:r>
              <a:rPr lang="en-US" sz="1400" b="1" dirty="0" smtClean="0"/>
              <a:t>Base</a:t>
            </a:r>
            <a:br>
              <a:rPr lang="en-US" sz="1400" b="1" dirty="0" smtClean="0"/>
            </a:br>
            <a:r>
              <a:rPr lang="en-US" sz="1400" b="1" dirty="0" smtClean="0"/>
              <a:t>Level Engineering</a:t>
            </a:r>
            <a:endParaRPr lang="en-US" sz="1400" b="1" dirty="0" smtClean="0"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53922" y="1423435"/>
            <a:ext cx="1077370" cy="324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3953242" y="304368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200" b="1" dirty="0" smtClean="0"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46470" y="134823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04303" y="275551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000" b="1" dirty="0" smtClean="0">
                <a:solidFill>
                  <a:srgbClr val="0070C0"/>
                </a:solidFill>
                <a:ea typeface="+mn-ea"/>
                <a:cs typeface="+mn-cs"/>
              </a:rPr>
              <a:t>Upper Guadalupe Basin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000" b="1" dirty="0" smtClean="0">
                <a:solidFill>
                  <a:srgbClr val="0070C0"/>
                </a:solidFill>
              </a:rPr>
              <a:t>(one of about 200 HUC8 basins in Texas)</a:t>
            </a:r>
            <a:endParaRPr lang="en-US" sz="1000" b="1" dirty="0" smtClean="0">
              <a:solidFill>
                <a:srgbClr val="0070C0"/>
              </a:solidFill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3885" y="5672098"/>
            <a:ext cx="4345069" cy="48842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Supports real-time flood inundation mapping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/>
              <a:t>with non-uniform water surface profile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697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Modeling the Bridges: Example of Guadalupe River at Comfort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912" y="1286814"/>
            <a:ext cx="3922220" cy="188355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591" y="2816619"/>
            <a:ext cx="4554129" cy="29040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835854-77E8-413D-8BEB-468091F07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307" y="1286814"/>
            <a:ext cx="5064513" cy="326379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009010" y="5132654"/>
            <a:ext cx="2883364" cy="30702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Cross-sections from BLE models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759B5B8-A60A-4228-9AC0-2847E6883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840" y="4172723"/>
            <a:ext cx="4905567" cy="192586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62489C-9B95-4F92-9333-D3D68ADE1E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6813" y="3864857"/>
            <a:ext cx="2583101" cy="14597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cxnSp>
        <p:nvCxnSpPr>
          <p:cNvPr id="10" name="Straight Arrow Connector 9"/>
          <p:cNvCxnSpPr/>
          <p:nvPr/>
        </p:nvCxnSpPr>
        <p:spPr bwMode="auto">
          <a:xfrm flipH="1" flipV="1">
            <a:off x="8369764" y="2542967"/>
            <a:ext cx="383101" cy="2589687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48" y="1884630"/>
            <a:ext cx="313354" cy="31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See the source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930" y="3950721"/>
            <a:ext cx="313354" cy="31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8753202" y="4325045"/>
            <a:ext cx="2199575" cy="80760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073750" y="1347932"/>
            <a:ext cx="3046219" cy="30702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>
                <a:lumMod val="75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Cross-sections added for bridges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77525" y="5634425"/>
            <a:ext cx="3584182" cy="307025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Water cross-section and long. profile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4106" y="1002080"/>
            <a:ext cx="961409" cy="13057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4401" y="3989557"/>
            <a:ext cx="250743" cy="28708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7461" y="4114072"/>
            <a:ext cx="250743" cy="28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109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AC4F0E-EC6D-4889-9ADD-21632FF65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225" y="904246"/>
            <a:ext cx="6533127" cy="47194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8B4DEFD-9CD6-4DC0-B348-AB3BC7EBB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36" y="277164"/>
            <a:ext cx="9750655" cy="484632"/>
          </a:xfrm>
        </p:spPr>
        <p:txBody>
          <a:bodyPr/>
          <a:lstStyle/>
          <a:p>
            <a:r>
              <a:rPr lang="en-US" dirty="0" smtClean="0"/>
              <a:t>Automating Bridge Model Development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A943F17-6691-4468-935C-44ACB69D2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1" t="33728" r="51461" b="12413"/>
          <a:stretch/>
        </p:blipFill>
        <p:spPr bwMode="auto">
          <a:xfrm>
            <a:off x="9284841" y="3912219"/>
            <a:ext cx="2315357" cy="226678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E53A18-6899-4FE2-884C-6A2D352AAA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569" y="904246"/>
            <a:ext cx="4756766" cy="36045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21504B-CF5D-47D3-9F9C-88ACE55B9FC6}"/>
              </a:ext>
            </a:extLst>
          </p:cNvPr>
          <p:cNvSpPr txBox="1"/>
          <p:nvPr/>
        </p:nvSpPr>
        <p:spPr>
          <a:xfrm>
            <a:off x="454336" y="4213784"/>
            <a:ext cx="1421744" cy="29496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OpenStreetMap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EC9FAB-0C0F-4A54-9A7E-47A67D684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888" y="904246"/>
            <a:ext cx="1381794" cy="326824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952" y="4034867"/>
            <a:ext cx="4293249" cy="25846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0157" y="211336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200" b="1" dirty="0" smtClean="0">
                <a:ea typeface="+mn-ea"/>
                <a:cs typeface="+mn-cs"/>
              </a:rPr>
              <a:t>Bridge deck elevation profile from </a:t>
            </a:r>
            <a:r>
              <a:rPr lang="en-US" sz="1200" b="1" dirty="0" smtClean="0">
                <a:solidFill>
                  <a:srgbClr val="0070C0"/>
                </a:solidFill>
                <a:ea typeface="+mn-ea"/>
                <a:cs typeface="+mn-cs"/>
              </a:rPr>
              <a:t>LIDAR point cloud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92933" y="338442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200" b="1" dirty="0" smtClean="0">
                <a:ea typeface="+mn-ea"/>
                <a:cs typeface="+mn-cs"/>
              </a:rPr>
              <a:t>Stream and floodplain cross-section from </a:t>
            </a:r>
            <a:r>
              <a:rPr lang="en-US" sz="1200" b="1" dirty="0" smtClean="0">
                <a:solidFill>
                  <a:schemeClr val="accent1">
                    <a:lumMod val="50000"/>
                  </a:schemeClr>
                </a:solidFill>
                <a:ea typeface="+mn-ea"/>
                <a:cs typeface="+mn-cs"/>
              </a:rPr>
              <a:t>bare-earth DEM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8544" y="194113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Bridge Line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0061" y="6179001"/>
            <a:ext cx="3382872" cy="24182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LIDAR point cloud and bare-earth DEM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98748" y="5941265"/>
            <a:ext cx="2101450" cy="18588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Simplified bridge model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8899" y="2757551"/>
            <a:ext cx="1581846" cy="27021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“Bridge Envelope”</a:t>
            </a:r>
          </a:p>
        </p:txBody>
      </p:sp>
    </p:spTree>
    <p:extLst>
      <p:ext uri="{BB962C8B-B14F-4D97-AF65-F5344CB8AC3E}">
        <p14:creationId xmlns:p14="http://schemas.microsoft.com/office/powerpoint/2010/main" val="3027998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864" y="462407"/>
            <a:ext cx="9750655" cy="484632"/>
          </a:xfrm>
        </p:spPr>
        <p:txBody>
          <a:bodyPr/>
          <a:lstStyle/>
          <a:p>
            <a:r>
              <a:rPr lang="en-US" dirty="0" smtClean="0"/>
              <a:t>Linear Referencing on Statewide Planning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24" y="1088063"/>
            <a:ext cx="5631917" cy="507245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 bwMode="auto">
          <a:xfrm>
            <a:off x="333724" y="4865676"/>
            <a:ext cx="1448354" cy="787585"/>
          </a:xfrm>
          <a:prstGeom prst="rect">
            <a:avLst/>
          </a:prstGeom>
          <a:noFill/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1782078" y="4385115"/>
            <a:ext cx="2222593" cy="82763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041" y="2157828"/>
            <a:ext cx="5568688" cy="400269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076041" y="156253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smtClean="0"/>
              <a:t>apps3.txdot.gov/eventmap.html?RTE_NM=US0087-KG|609.1|609.9</a:t>
            </a:r>
            <a:r>
              <a:rPr lang="en-US" sz="1000" dirty="0"/>
              <a:t>|#0000FF|5|Flooded%20Road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8361" y="356422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609.1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71219" y="565326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609.9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09164" y="453757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609.466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46285" y="6907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</a:rPr>
              <a:t>Route event map service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</a:rPr>
              <a:t>developed by Michael Chamberlain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TxDOT TPP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82295" y="506590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Flooding of US 87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</a:rPr>
              <a:t>at Guadalupe River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</a:rPr>
              <a:t>as a route event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0435" y="630154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srgbClr val="0070C0"/>
                </a:solidFill>
                <a:ea typeface="+mn-ea"/>
                <a:cs typeface="+mn-cs"/>
              </a:rPr>
              <a:t>Flood information </a:t>
            </a:r>
            <a:r>
              <a:rPr lang="en-US" sz="1400" b="1" dirty="0" smtClean="0">
                <a:ea typeface="+mn-ea"/>
                <a:cs typeface="+mn-cs"/>
              </a:rPr>
              <a:t>translated into TxDOT statewide planning framework</a:t>
            </a:r>
          </a:p>
        </p:txBody>
      </p:sp>
    </p:spTree>
    <p:extLst>
      <p:ext uri="{BB962C8B-B14F-4D97-AF65-F5344CB8AC3E}">
        <p14:creationId xmlns:p14="http://schemas.microsoft.com/office/powerpoint/2010/main" val="1605444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10" y="4313454"/>
            <a:ext cx="3828907" cy="24454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640" y="1639545"/>
            <a:ext cx="1855428" cy="263195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40749" y="377093"/>
            <a:ext cx="9750655" cy="484632"/>
          </a:xfrm>
        </p:spPr>
        <p:txBody>
          <a:bodyPr/>
          <a:lstStyle/>
          <a:p>
            <a:r>
              <a:rPr lang="en-US" sz="2400" dirty="0" smtClean="0"/>
              <a:t>Building the Engineered Landscape </a:t>
            </a:r>
            <a:br>
              <a:rPr lang="en-US" sz="2400" dirty="0" smtClean="0"/>
            </a:br>
            <a:r>
              <a:rPr lang="en-US" sz="2400" dirty="0" smtClean="0"/>
              <a:t>for Flood Modeling in Texas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51462" y="3902172"/>
            <a:ext cx="2567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Calibri" panose="020F0502020204030204"/>
              </a:rPr>
              <a:t>US 87 at Guadalupe River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781363" y="3277156"/>
            <a:ext cx="1757266" cy="2115802"/>
          </a:xfrm>
          <a:prstGeom prst="straightConnector1">
            <a:avLst/>
          </a:prstGeom>
          <a:ln w="19050">
            <a:solidFill>
              <a:srgbClr val="FC875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98623"/>
            <a:ext cx="5579516" cy="536023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66910" y="2848317"/>
            <a:ext cx="2594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Struc_ID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Bridge 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BridgeID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Bridge Point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07159" y="6047804"/>
            <a:ext cx="2408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Michael Chamberlain, </a:t>
            </a:r>
          </a:p>
          <a:p>
            <a:r>
              <a:rPr lang="en-US" sz="1400" dirty="0" smtClean="0"/>
              <a:t>TxDOT TPP</a:t>
            </a:r>
            <a:endParaRPr lang="en-US" sz="14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8080" y="234102"/>
            <a:ext cx="4332387" cy="103977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096000" y="5636522"/>
            <a:ext cx="27180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Draft</a:t>
            </a:r>
            <a:r>
              <a:rPr lang="en-US" dirty="0"/>
              <a:t> Bridge Lines for Texas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0538" y="198359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Use bridge lines as a key connector 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between floods, roads, bridges</a:t>
            </a:r>
          </a:p>
        </p:txBody>
      </p:sp>
    </p:spTree>
    <p:extLst>
      <p:ext uri="{BB962C8B-B14F-4D97-AF65-F5344CB8AC3E}">
        <p14:creationId xmlns:p14="http://schemas.microsoft.com/office/powerpoint/2010/main" val="56441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F45F19-0E0D-446F-AF9E-38CD6C9F5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110" y="4720750"/>
            <a:ext cx="2421960" cy="20813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400" y="4040767"/>
            <a:ext cx="4252963" cy="20670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from the First Quarter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430291" y="433707"/>
            <a:ext cx="4852851" cy="2508068"/>
            <a:chOff x="5970320" y="1436914"/>
            <a:chExt cx="4852851" cy="2508068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6198923" y="1502228"/>
              <a:ext cx="4305780" cy="484632"/>
            </a:xfrm>
            <a:prstGeom prst="rect">
              <a:avLst/>
            </a:prstGeom>
          </p:spPr>
          <p:txBody>
            <a:bodyPr vert="horz" lIns="0" tIns="0" rIns="0" bIns="0" rtlCol="0" anchor="t">
              <a:noAutofit/>
            </a:bodyPr>
            <a:lstStyle>
              <a:lvl1pPr algn="l" defTabSz="3429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lang="en-US" sz="2100" b="1" i="0" kern="1200" baseline="0" dirty="0" smtClean="0">
                  <a:solidFill>
                    <a:srgbClr val="007AC2"/>
                  </a:solidFill>
                  <a:latin typeface="+mj-lt"/>
                  <a:ea typeface="+mj-ea"/>
                  <a:cs typeface="Avenir LT Std 85 Heavy"/>
                </a:defRPr>
              </a:lvl1pPr>
            </a:lstStyle>
            <a:p>
              <a:r>
                <a:rPr lang="en-US" sz="2800" smtClean="0"/>
                <a:t>What does TxDOT Want?</a:t>
              </a:r>
              <a:endParaRPr lang="en-US" sz="28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408119" y="2227489"/>
              <a:ext cx="3653564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ＭＳ Ｐゴシック"/>
                </a:rPr>
                <a:t>More flood information 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ＭＳ Ｐゴシック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ＭＳ Ｐゴシック"/>
                </a:rPr>
                <a:t>  More often 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ＭＳ Ｐゴシック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ＭＳ Ｐゴシック"/>
                </a:rPr>
                <a:t>     More reliable …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ＭＳ Ｐゴシック"/>
                </a:rPr>
                <a:t> 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Roboto"/>
                  <a:ea typeface="ＭＳ Ｐゴシック"/>
                </a:rPr>
                <a:t>         More accessible …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Roboto"/>
                <a:ea typeface="ＭＳ Ｐゴシック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5970320" y="1436914"/>
              <a:ext cx="4852851" cy="2508068"/>
            </a:xfrm>
            <a:prstGeom prst="roundRect">
              <a:avLst/>
            </a:prstGeom>
            <a:noFill/>
            <a:ln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924814" y="1094712"/>
            <a:ext cx="535577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ea typeface="+mn-ea"/>
                <a:cs typeface="+mn-cs"/>
              </a:rPr>
              <a:t>What have </a:t>
            </a:r>
            <a:r>
              <a:rPr lang="en-US" b="1" dirty="0" smtClean="0">
                <a:solidFill>
                  <a:srgbClr val="0070C0"/>
                </a:solidFill>
                <a:ea typeface="+mn-ea"/>
                <a:cs typeface="+mn-cs"/>
              </a:rPr>
              <a:t>we learned?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ea typeface="+mn-ea"/>
                <a:cs typeface="+mn-cs"/>
              </a:rPr>
              <a:t>Focusing </a:t>
            </a:r>
            <a:r>
              <a:rPr lang="en-US" b="1" dirty="0" smtClean="0">
                <a:solidFill>
                  <a:srgbClr val="0070C0"/>
                </a:solidFill>
                <a:ea typeface="+mn-ea"/>
                <a:cs typeface="+mn-cs"/>
              </a:rPr>
              <a:t>gauging program </a:t>
            </a:r>
            <a:r>
              <a:rPr lang="en-US" b="1" dirty="0" smtClean="0">
                <a:ea typeface="+mn-ea"/>
                <a:cs typeface="+mn-cs"/>
              </a:rPr>
              <a:t>on </a:t>
            </a:r>
          </a:p>
          <a:p>
            <a:pPr algn="l" eaLnBrk="0" hangingPunct="0">
              <a:lnSpc>
                <a:spcPts val="1800"/>
              </a:lnSpc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dirty="0" smtClean="0">
                <a:ea typeface="+mn-ea"/>
                <a:cs typeface="+mn-cs"/>
              </a:rPr>
              <a:t>high quality measurement sites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ea typeface="+mn-ea"/>
                <a:cs typeface="+mn-cs"/>
              </a:rPr>
              <a:t>Supporting relationship between </a:t>
            </a:r>
            <a:r>
              <a:rPr lang="en-US" b="1" dirty="0" smtClean="0">
                <a:solidFill>
                  <a:srgbClr val="0070C0"/>
                </a:solidFill>
                <a:ea typeface="+mn-ea"/>
                <a:cs typeface="+mn-cs"/>
              </a:rPr>
              <a:t>TxDOT </a:t>
            </a:r>
          </a:p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rgbClr val="0070C0"/>
                </a:solidFill>
              </a:rPr>
              <a:t>     </a:t>
            </a:r>
            <a:r>
              <a:rPr lang="en-US" b="1" dirty="0" smtClean="0">
                <a:solidFill>
                  <a:srgbClr val="0070C0"/>
                </a:solidFill>
                <a:ea typeface="+mn-ea"/>
                <a:cs typeface="+mn-cs"/>
              </a:rPr>
              <a:t>and NWS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Opportunity to help build the </a:t>
            </a:r>
            <a:r>
              <a:rPr lang="en-US" b="1" dirty="0" smtClean="0">
                <a:solidFill>
                  <a:srgbClr val="0070C0"/>
                </a:solidFill>
              </a:rPr>
              <a:t>engineered </a:t>
            </a:r>
          </a:p>
          <a:p>
            <a:pPr algn="l" eaLnBrk="0" hangingPunct="0">
              <a:lnSpc>
                <a:spcPts val="1800"/>
              </a:lnSpc>
            </a:pP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smtClean="0">
                <a:solidFill>
                  <a:srgbClr val="0070C0"/>
                </a:solidFill>
              </a:rPr>
              <a:t>    landscape</a:t>
            </a:r>
            <a:r>
              <a:rPr lang="en-US" b="1" dirty="0" smtClean="0"/>
              <a:t> for flood modeling</a:t>
            </a:r>
            <a:r>
              <a:rPr lang="en-US" b="1" dirty="0" smtClean="0">
                <a:ea typeface="+mn-ea"/>
                <a:cs typeface="+mn-cs"/>
              </a:rPr>
              <a:t> 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b="1" dirty="0" smtClean="0"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814" y="3835730"/>
            <a:ext cx="535577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ea typeface="+mn-ea"/>
                <a:cs typeface="+mn-cs"/>
              </a:rPr>
              <a:t>What </a:t>
            </a:r>
            <a:r>
              <a:rPr lang="en-US" b="1" dirty="0" smtClean="0"/>
              <a:t>do we need to </a:t>
            </a:r>
            <a:r>
              <a:rPr lang="en-US" b="1" dirty="0" smtClean="0">
                <a:ea typeface="+mn-ea"/>
                <a:cs typeface="+mn-cs"/>
              </a:rPr>
              <a:t>learn?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ea typeface="+mn-ea"/>
                <a:cs typeface="+mn-cs"/>
              </a:rPr>
              <a:t>More about internal </a:t>
            </a:r>
            <a:r>
              <a:rPr lang="en-US" b="1" dirty="0" smtClean="0">
                <a:solidFill>
                  <a:srgbClr val="0070C0"/>
                </a:solidFill>
                <a:ea typeface="+mn-ea"/>
                <a:cs typeface="+mn-cs"/>
              </a:rPr>
              <a:t>flood operation processes</a:t>
            </a:r>
            <a:r>
              <a:rPr lang="en-US" b="1" dirty="0" smtClean="0">
                <a:ea typeface="+mn-ea"/>
                <a:cs typeface="+mn-cs"/>
              </a:rPr>
              <a:t> </a:t>
            </a:r>
          </a:p>
          <a:p>
            <a:pPr algn="l" eaLnBrk="0" hangingPunct="0">
              <a:lnSpc>
                <a:spcPts val="1800"/>
              </a:lnSpc>
            </a:pPr>
            <a:r>
              <a:rPr lang="en-US" b="1" dirty="0"/>
              <a:t> </a:t>
            </a:r>
            <a:r>
              <a:rPr lang="en-US" b="1" dirty="0" smtClean="0"/>
              <a:t>   </a:t>
            </a:r>
            <a:r>
              <a:rPr lang="en-US" b="1" dirty="0" smtClean="0">
                <a:ea typeface="+mn-ea"/>
                <a:cs typeface="+mn-cs"/>
              </a:rPr>
              <a:t>at TxDOT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ea typeface="+mn-ea"/>
                <a:cs typeface="+mn-cs"/>
              </a:rPr>
              <a:t>How to support existing processes with </a:t>
            </a:r>
          </a:p>
          <a:p>
            <a:pPr algn="l" eaLnBrk="0" hangingPunct="0">
              <a:lnSpc>
                <a:spcPts val="1800"/>
              </a:lnSpc>
            </a:pPr>
            <a:r>
              <a:rPr lang="en-US" b="1" dirty="0"/>
              <a:t> </a:t>
            </a:r>
            <a:r>
              <a:rPr lang="en-US" b="1" dirty="0" smtClean="0"/>
              <a:t>    </a:t>
            </a:r>
            <a:r>
              <a:rPr lang="en-US" b="1" dirty="0" smtClean="0">
                <a:solidFill>
                  <a:srgbClr val="0070C0"/>
                </a:solidFill>
                <a:ea typeface="+mn-ea"/>
                <a:cs typeface="+mn-cs"/>
              </a:rPr>
              <a:t>better flood information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ea typeface="+mn-ea"/>
                <a:cs typeface="+mn-cs"/>
              </a:rPr>
              <a:t>How to ensure the information is </a:t>
            </a:r>
          </a:p>
          <a:p>
            <a:pPr algn="l" eaLnBrk="0" hangingPunct="0">
              <a:lnSpc>
                <a:spcPts val="1800"/>
              </a:lnSpc>
            </a:pPr>
            <a:r>
              <a:rPr lang="en-US" b="1" dirty="0" smtClean="0"/>
              <a:t>     </a:t>
            </a:r>
            <a:r>
              <a:rPr lang="en-US" b="1" dirty="0" smtClean="0">
                <a:solidFill>
                  <a:srgbClr val="0070C0"/>
                </a:solidFill>
                <a:ea typeface="+mn-ea"/>
                <a:cs typeface="+mn-cs"/>
              </a:rPr>
              <a:t>accurate, reliable and timely</a:t>
            </a:r>
          </a:p>
          <a:p>
            <a:pPr algn="l" eaLnBrk="0" hangingPunct="0">
              <a:lnSpc>
                <a:spcPts val="1800"/>
              </a:lnSpc>
            </a:pPr>
            <a:endParaRPr lang="en-US" b="1" dirty="0"/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b="1" dirty="0" smtClean="0"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7BF8CE-FE79-4447-BBFF-BA5A4F556C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090" y="3182404"/>
            <a:ext cx="2514286" cy="18919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9033758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18ED-EF8D-4629-B003-2ACE4844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this Quarter: Task 1, Project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17F06-BAE4-4F65-893F-B72F88C5C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797" y="3980993"/>
            <a:ext cx="3039120" cy="160181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7F54E1-C75D-4930-80A6-09B4FC9EE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989" y="5691524"/>
            <a:ext cx="3012736" cy="70927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 descr="See the source image">
            <a:extLst>
              <a:ext uri="{FF2B5EF4-FFF2-40B4-BE49-F238E27FC236}">
                <a16:creationId xmlns:a16="http://schemas.microsoft.com/office/drawing/2014/main" id="{1A7AC386-1CDA-4F4C-B7EE-E75487EB9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546" y="4130611"/>
            <a:ext cx="3133574" cy="20890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Up-Down 5">
            <a:extLst>
              <a:ext uri="{FF2B5EF4-FFF2-40B4-BE49-F238E27FC236}">
                <a16:creationId xmlns:a16="http://schemas.microsoft.com/office/drawing/2014/main" id="{AB251996-F0FB-4702-B65B-2A79145E1B2A}"/>
              </a:ext>
            </a:extLst>
          </p:cNvPr>
          <p:cNvSpPr/>
          <p:nvPr/>
        </p:nvSpPr>
        <p:spPr bwMode="auto">
          <a:xfrm rot="16200000">
            <a:off x="5578467" y="4284614"/>
            <a:ext cx="524786" cy="1715781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252165-E0F6-471F-900B-04A2CBDB1BBA}"/>
              </a:ext>
            </a:extLst>
          </p:cNvPr>
          <p:cNvSpPr txBox="1"/>
          <p:nvPr/>
        </p:nvSpPr>
        <p:spPr>
          <a:xfrm>
            <a:off x="914402" y="154701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Established regular weekly meetings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Use MS Teams for file sharing, meetings, reporting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On </a:t>
            </a:r>
            <a:r>
              <a:rPr lang="en-US" sz="2000" b="1" dirty="0"/>
              <a:t>26 October 2020,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established collaboration with NWS</a:t>
            </a:r>
          </a:p>
          <a:p>
            <a:pPr marL="742950" lvl="1" indent="-28575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National Water Center visualization services</a:t>
            </a:r>
          </a:p>
          <a:p>
            <a:pPr marL="742950" lvl="1" indent="-28575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Flood inundation mapping</a:t>
            </a:r>
          </a:p>
          <a:p>
            <a:pPr marL="742950" lvl="1" indent="-28575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Forecast model uncertainty and data assimilation</a:t>
            </a:r>
          </a:p>
        </p:txBody>
      </p:sp>
    </p:spTree>
    <p:extLst>
      <p:ext uri="{BB962C8B-B14F-4D97-AF65-F5344CB8AC3E}">
        <p14:creationId xmlns:p14="http://schemas.microsoft.com/office/powerpoint/2010/main" val="39516603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18ED-EF8D-4629-B003-2ACE4844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this Quarter: Task 2, Watershed Selection and Site Evaluation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252165-E0F6-471F-900B-04A2CBDB1BBA}"/>
              </a:ext>
            </a:extLst>
          </p:cNvPr>
          <p:cNvSpPr txBox="1"/>
          <p:nvPr/>
        </p:nvSpPr>
        <p:spPr>
          <a:xfrm>
            <a:off x="832565" y="13291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Completed watershed prioritization study</a:t>
            </a:r>
            <a:endParaRPr lang="en-US" sz="2000" b="1" dirty="0">
              <a:ea typeface="+mn-ea"/>
              <a:cs typeface="+mn-cs"/>
            </a:endParaRP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Potential site prioritization in progress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Mapped local observation networks</a:t>
            </a:r>
          </a:p>
          <a:p>
            <a:pPr marL="742950" lvl="1" indent="-28575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2266 rain gauges</a:t>
            </a:r>
          </a:p>
          <a:p>
            <a:pPr marL="742950" lvl="1" indent="-28575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1604 water level and streamflow sensors</a:t>
            </a:r>
            <a:endParaRPr lang="en-US" sz="2000" b="1" dirty="0"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318F87-5F8F-4576-998D-522A60E640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2869" r="1059" b="2174"/>
          <a:stretch/>
        </p:blipFill>
        <p:spPr>
          <a:xfrm>
            <a:off x="8380687" y="941832"/>
            <a:ext cx="3070308" cy="28863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D4BE50A-D726-49E1-9B56-ED927E8E1C62}"/>
              </a:ext>
            </a:extLst>
          </p:cNvPr>
          <p:cNvSpPr/>
          <p:nvPr/>
        </p:nvSpPr>
        <p:spPr>
          <a:xfrm>
            <a:off x="4525506" y="5647517"/>
            <a:ext cx="2954383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Streamflow and Water Level Gauge Networks</a:t>
            </a:r>
            <a:br>
              <a:rPr lang="en-US" b="1" dirty="0"/>
            </a:br>
            <a:r>
              <a:rPr lang="en-US" sz="1050" dirty="0"/>
              <a:t>(1,604 sensors)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3A535C-9C66-435A-8D16-A02C2ED5CC75}"/>
              </a:ext>
            </a:extLst>
          </p:cNvPr>
          <p:cNvSpPr/>
          <p:nvPr/>
        </p:nvSpPr>
        <p:spPr>
          <a:xfrm>
            <a:off x="741005" y="5786018"/>
            <a:ext cx="3437709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Rain Gauge Networks</a:t>
            </a:r>
            <a:br>
              <a:rPr lang="en-US" b="1" dirty="0"/>
            </a:br>
            <a:r>
              <a:rPr lang="en-US" sz="1050" dirty="0"/>
              <a:t>(2,266 sensors)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7999B0-C5A7-4214-B216-3DC1EF8E1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5" y="3376979"/>
            <a:ext cx="3137968" cy="235196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BA8DAA8-16F5-43E2-AD58-3B9CF48CE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506" y="3376979"/>
            <a:ext cx="3140988" cy="235196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528B8F0A-154A-470F-B11B-EDFBB5E8F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"/>
          <a:stretch/>
        </p:blipFill>
        <p:spPr bwMode="auto">
          <a:xfrm>
            <a:off x="8412479" y="3931138"/>
            <a:ext cx="3054850" cy="280870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2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18ED-EF8D-4629-B003-2ACE4844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171414" cy="484632"/>
          </a:xfrm>
        </p:spPr>
        <p:txBody>
          <a:bodyPr/>
          <a:lstStyle/>
          <a:p>
            <a:r>
              <a:rPr lang="en-US" dirty="0"/>
              <a:t>Progress this Quarter: Task 3, Gauge Installation, Operation and Maintenance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252165-E0F6-471F-900B-04A2CBDB1BBA}"/>
              </a:ext>
            </a:extLst>
          </p:cNvPr>
          <p:cNvSpPr txBox="1"/>
          <p:nvPr/>
        </p:nvSpPr>
        <p:spPr>
          <a:xfrm>
            <a:off x="832565" y="13291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Completed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reconnaissance of 20 Streamflow I sites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Ordered equipment for upgrades at these sites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Ordered gauges for new installs in 2021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Defined criteria for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high quality USGS sites</a:t>
            </a:r>
          </a:p>
          <a:p>
            <a:pPr marL="285750" indent="-28575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ea typeface="+mn-ea"/>
                <a:cs typeface="+mn-cs"/>
              </a:rPr>
              <a:t>Incorporated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rPr>
              <a:t>one TxDOT gauge into USGS NWIS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7BF8CE-FE79-4447-BBFF-BA5A4F556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62" y="1204954"/>
            <a:ext cx="2514286" cy="18919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EA5DABD-F56D-4235-99D1-B197D6AA7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7373" y="3359980"/>
            <a:ext cx="4938338" cy="278399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07B714-7FF5-4635-BB60-16BB452DD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01" y="3295546"/>
            <a:ext cx="3898684" cy="29128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310C56-7B52-48CB-8960-29EC6BEA28E4}"/>
              </a:ext>
            </a:extLst>
          </p:cNvPr>
          <p:cNvCxnSpPr/>
          <p:nvPr/>
        </p:nvCxnSpPr>
        <p:spPr bwMode="auto">
          <a:xfrm flipH="1" flipV="1">
            <a:off x="5239820" y="4880225"/>
            <a:ext cx="3071973" cy="184935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349F737-BB46-4D88-9A75-8A14578A7F8B}"/>
              </a:ext>
            </a:extLst>
          </p:cNvPr>
          <p:cNvSpPr txBox="1"/>
          <p:nvPr/>
        </p:nvSpPr>
        <p:spPr>
          <a:xfrm>
            <a:off x="1746965" y="6300519"/>
            <a:ext cx="3765120" cy="36986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>
                <a:ea typeface="+mn-ea"/>
                <a:cs typeface="+mn-cs"/>
              </a:rPr>
              <a:t>USGS National Water Information System</a:t>
            </a:r>
          </a:p>
        </p:txBody>
      </p:sp>
    </p:spTree>
    <p:extLst>
      <p:ext uri="{BB962C8B-B14F-4D97-AF65-F5344CB8AC3E}">
        <p14:creationId xmlns:p14="http://schemas.microsoft.com/office/powerpoint/2010/main" val="30006909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D882B7B-2795-4E8B-BE0A-E807D4F91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45" y="2074814"/>
            <a:ext cx="6380252" cy="365783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176" y="3703763"/>
            <a:ext cx="5913912" cy="287435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5018ED-EF8D-4629-B003-2ACE4844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171414" cy="484632"/>
          </a:xfrm>
        </p:spPr>
        <p:txBody>
          <a:bodyPr/>
          <a:lstStyle/>
          <a:p>
            <a:r>
              <a:rPr lang="en-US" dirty="0"/>
              <a:t>Progress this Quarter: Task 4, Flood Forecast System Operation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252165-E0F6-471F-900B-04A2CBDB1BBA}"/>
              </a:ext>
            </a:extLst>
          </p:cNvPr>
          <p:cNvSpPr txBox="1"/>
          <p:nvPr/>
        </p:nvSpPr>
        <p:spPr>
          <a:xfrm>
            <a:off x="832565" y="13291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EB4E6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Established new TxDOT Flood portal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in Amazon Eastern United States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92B1E8-A070-4F3F-9E3C-EC5351EBB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0834" y="724114"/>
            <a:ext cx="1139553" cy="15194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563BBF-F8AE-42A1-B42A-6214E0033D09}"/>
              </a:ext>
            </a:extLst>
          </p:cNvPr>
          <p:cNvSpPr txBox="1"/>
          <p:nvPr/>
        </p:nvSpPr>
        <p:spPr>
          <a:xfrm>
            <a:off x="9125782" y="4317546"/>
            <a:ext cx="2452984" cy="41558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Discharge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and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Water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3CA4B">
                    <a:lumMod val="75000"/>
                  </a:srgbClr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Level 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on Guadalupe River at Comfort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 flipV="1">
            <a:off x="3837810" y="3903730"/>
            <a:ext cx="2177367" cy="1237213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 w="med" len="med"/>
            <a:tailEnd type="non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9643903" y="240010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Matt </a:t>
            </a:r>
            <a:r>
              <a:rPr kumimoji="0" lang="en-US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Ables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KISTERS</a:t>
            </a:r>
          </a:p>
        </p:txBody>
      </p:sp>
    </p:spTree>
    <p:extLst>
      <p:ext uri="{BB962C8B-B14F-4D97-AF65-F5344CB8AC3E}">
        <p14:creationId xmlns:p14="http://schemas.microsoft.com/office/powerpoint/2010/main" val="6300861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18ED-EF8D-4629-B003-2ACE4844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2" y="457200"/>
            <a:ext cx="10171414" cy="484632"/>
          </a:xfrm>
        </p:spPr>
        <p:txBody>
          <a:bodyPr/>
          <a:lstStyle/>
          <a:p>
            <a:r>
              <a:rPr lang="en-US" dirty="0"/>
              <a:t>Progress this Quarter: Task 5, Forecast Model Assessment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252165-E0F6-471F-900B-04A2CBDB1BBA}"/>
              </a:ext>
            </a:extLst>
          </p:cNvPr>
          <p:cNvSpPr txBox="1"/>
          <p:nvPr/>
        </p:nvSpPr>
        <p:spPr>
          <a:xfrm>
            <a:off x="832565" y="13291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2000" b="1" dirty="0"/>
              <a:t>Completed a first assessment of the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National Water Model accuracy</a:t>
            </a:r>
            <a:endParaRPr lang="en-US" sz="20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9A6A8F-79A8-4FDC-BA96-762583AE4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961" y="2037829"/>
            <a:ext cx="4897581" cy="420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30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riMarketing">
    <a:dk1>
      <a:sysClr val="windowText" lastClr="000000"/>
    </a:dk1>
    <a:lt1>
      <a:sysClr val="window" lastClr="FFFFFF"/>
    </a:lt1>
    <a:dk2>
      <a:srgbClr val="001446"/>
    </a:dk2>
    <a:lt2>
      <a:srgbClr val="FFFF96"/>
    </a:lt2>
    <a:accent1>
      <a:srgbClr val="A3CA4B"/>
    </a:accent1>
    <a:accent2>
      <a:srgbClr val="FAC15A"/>
    </a:accent2>
    <a:accent3>
      <a:srgbClr val="ED982D"/>
    </a:accent3>
    <a:accent4>
      <a:srgbClr val="5EB4E6"/>
    </a:accent4>
    <a:accent5>
      <a:srgbClr val="8DA3E8"/>
    </a:accent5>
    <a:accent6>
      <a:srgbClr val="B996D5"/>
    </a:accent6>
    <a:hlink>
      <a:srgbClr val="9BCDFF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3030</Words>
  <Application>Microsoft Office PowerPoint</Application>
  <PresentationFormat>Widescreen</PresentationFormat>
  <Paragraphs>458</Paragraphs>
  <Slides>45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63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Cambria Math</vt:lpstr>
      <vt:lpstr>Courier New</vt:lpstr>
      <vt:lpstr>Lucida Grande</vt:lpstr>
      <vt:lpstr>Roboto</vt:lpstr>
      <vt:lpstr>Segoe UI</vt:lpstr>
      <vt:lpstr>Symbol</vt:lpstr>
      <vt:lpstr>Tahoma</vt:lpstr>
      <vt:lpstr>Times New Roman</vt:lpstr>
      <vt:lpstr>Wingdings</vt:lpstr>
      <vt:lpstr>Wingdings 2</vt:lpstr>
      <vt:lpstr>Optional_Corporate_PPT_Template-Arial</vt:lpstr>
      <vt:lpstr>1_Optional_Corporate_PPT_Template-Arial</vt:lpstr>
      <vt:lpstr>Evaluate Improved Streamflow Measurement at TxDOT Bridges  Project 0-7095    Being conducted for TxDOT  by UT Austin and US Geological Survey with the support of  Kisters North America and Aqua Strategies  September 2020 to August 2023</vt:lpstr>
      <vt:lpstr>Status Report Agenda</vt:lpstr>
      <vt:lpstr>Project Tasks</vt:lpstr>
      <vt:lpstr>TxDOT Priorities </vt:lpstr>
      <vt:lpstr>Progress this Quarter: Task 1, Project Management</vt:lpstr>
      <vt:lpstr>Progress this Quarter: Task 2, Watershed Selection and Site Evaluation</vt:lpstr>
      <vt:lpstr>Progress this Quarter: Task 3, Gauge Installation, Operation and Maintenance</vt:lpstr>
      <vt:lpstr>Progress this Quarter: Task 4, Flood Forecast System Operation</vt:lpstr>
      <vt:lpstr>Progress this Quarter: Task 5, Forecast Model Assessment</vt:lpstr>
      <vt:lpstr>Progress this Quarter: Task 6, Flood Manual and Training</vt:lpstr>
      <vt:lpstr>TxDOT Project Management Committee</vt:lpstr>
      <vt:lpstr>Research Oversight Committee</vt:lpstr>
      <vt:lpstr>Topic 1: Watershed Prioritization (Barney Austin)</vt:lpstr>
      <vt:lpstr>Topic 2: Gauge Site Prioritization (Barney Austin)</vt:lpstr>
      <vt:lpstr>Applying Criteria from the National Bridge Inventory</vt:lpstr>
      <vt:lpstr>Prioritization using Analytical Hierarchy Process </vt:lpstr>
      <vt:lpstr>Recommendations from Trent Ellis  Included in Prioritization = Yes  USGS = USGS to consider during reconnaissance</vt:lpstr>
      <vt:lpstr>Recommendations from Jared Browder (after watershed prioritization was completed)</vt:lpstr>
      <vt:lpstr>Topic 2: Summary and Questions</vt:lpstr>
      <vt:lpstr>Topic 3: National Water Model Accuracy (Paola Passalacqua)</vt:lpstr>
      <vt:lpstr>Is the National Water Model short term forecast accurate  when compared to USGS gauge observations?</vt:lpstr>
      <vt:lpstr>How is an event defined and identified for this analysis?</vt:lpstr>
      <vt:lpstr>We compute the difference in discharge  between the NWM forecast and the USGS observations</vt:lpstr>
      <vt:lpstr>Error (RMSE) in discharge and mean annual discharge</vt:lpstr>
      <vt:lpstr>More details and future work</vt:lpstr>
      <vt:lpstr>National Water Model Accuracy</vt:lpstr>
      <vt:lpstr>Topic 4: USGS Gauge Site Selection (Scott Grzyb)</vt:lpstr>
      <vt:lpstr>Reconnaissance Considerations   - Bridge Safety   - Multiple Channels / Bridges     - Channel Curvature   - Floodplain Width   - Velocity Distribution   - Density of Vegetation   - Proximity to Established    Stream Gauges    - Channel Stability</vt:lpstr>
      <vt:lpstr>PowerPoint Presentation</vt:lpstr>
      <vt:lpstr>   </vt:lpstr>
      <vt:lpstr>Topic 5: Flood Emergency Response Workflow (Harry Evans)</vt:lpstr>
      <vt:lpstr>Topic 5: Flood Emergency Response Workflow</vt:lpstr>
      <vt:lpstr>PowerPoint Presentation</vt:lpstr>
      <vt:lpstr>Status Report Agenda</vt:lpstr>
      <vt:lpstr>National Water Center Visualization Services</vt:lpstr>
      <vt:lpstr>National Water Center Visualization Services A comprehensive overview of flow forecasting services from the NWS</vt:lpstr>
      <vt:lpstr>A Flood Forecasting System Needs Forecasters</vt:lpstr>
      <vt:lpstr>Building the Engineered Landscape for Flood Modeling</vt:lpstr>
      <vt:lpstr>FEMA Base Level Engineering (BLE) Supported by TWDB and InFRM</vt:lpstr>
      <vt:lpstr>Base Level Engineering to Flood Inundation Mapping BLE to FIM</vt:lpstr>
      <vt:lpstr>Modeling the Bridges: Example of Guadalupe River at Comfort</vt:lpstr>
      <vt:lpstr>Automating Bridge Model Development</vt:lpstr>
      <vt:lpstr>Linear Referencing on Statewide Planning Map</vt:lpstr>
      <vt:lpstr>Building the Engineered Landscape  for Flood Modeling in Texas</vt:lpstr>
      <vt:lpstr>Conclusions from the First Quarter</vt:lpstr>
    </vt:vector>
  </TitlesOfParts>
  <Company>Cockrell School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Evaluate Improved Streamflow Measurement at TxDOT Bridges  Project 0-7095    Being conducted for TxDOT  by UT Austin and US Geological Survey with the support of  Kisters North America and Aqua Strategies  September 2020 to August 2023</dc:title>
  <dc:creator>Maidment, David R</dc:creator>
  <cp:lastModifiedBy>Maidment, David R</cp:lastModifiedBy>
  <cp:revision>122</cp:revision>
  <dcterms:created xsi:type="dcterms:W3CDTF">2020-11-23T19:20:00Z</dcterms:created>
  <dcterms:modified xsi:type="dcterms:W3CDTF">2020-12-14T05:20:35Z</dcterms:modified>
</cp:coreProperties>
</file>