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98" r:id="rId3"/>
    <p:sldMasterId id="2147483714" r:id="rId4"/>
    <p:sldMasterId id="2147483726" r:id="rId5"/>
    <p:sldMasterId id="2147483738" r:id="rId6"/>
    <p:sldMasterId id="2147483750" r:id="rId7"/>
  </p:sldMasterIdLst>
  <p:notesMasterIdLst>
    <p:notesMasterId r:id="rId79"/>
  </p:notesMasterIdLst>
  <p:sldIdLst>
    <p:sldId id="291" r:id="rId8"/>
    <p:sldId id="292" r:id="rId9"/>
    <p:sldId id="293" r:id="rId10"/>
    <p:sldId id="364" r:id="rId11"/>
    <p:sldId id="1327" r:id="rId12"/>
    <p:sldId id="1284" r:id="rId13"/>
    <p:sldId id="1285" r:id="rId14"/>
    <p:sldId id="1286" r:id="rId15"/>
    <p:sldId id="1287" r:id="rId16"/>
    <p:sldId id="1288" r:id="rId17"/>
    <p:sldId id="1289" r:id="rId18"/>
    <p:sldId id="1290" r:id="rId19"/>
    <p:sldId id="1291" r:id="rId20"/>
    <p:sldId id="1204" r:id="rId21"/>
    <p:sldId id="1292" r:id="rId22"/>
    <p:sldId id="1202" r:id="rId23"/>
    <p:sldId id="1203" r:id="rId24"/>
    <p:sldId id="1293" r:id="rId25"/>
    <p:sldId id="1294" r:id="rId26"/>
    <p:sldId id="1166" r:id="rId27"/>
    <p:sldId id="1296" r:id="rId28"/>
    <p:sldId id="1297" r:id="rId29"/>
    <p:sldId id="1298" r:id="rId30"/>
    <p:sldId id="1299" r:id="rId31"/>
    <p:sldId id="1300" r:id="rId32"/>
    <p:sldId id="1301" r:id="rId33"/>
    <p:sldId id="1302" r:id="rId34"/>
    <p:sldId id="1303" r:id="rId35"/>
    <p:sldId id="1304" r:id="rId36"/>
    <p:sldId id="257" r:id="rId37"/>
    <p:sldId id="258" r:id="rId38"/>
    <p:sldId id="1326" r:id="rId39"/>
    <p:sldId id="1305" r:id="rId40"/>
    <p:sldId id="1312" r:id="rId41"/>
    <p:sldId id="1313" r:id="rId42"/>
    <p:sldId id="298" r:id="rId43"/>
    <p:sldId id="1315" r:id="rId44"/>
    <p:sldId id="1316" r:id="rId45"/>
    <p:sldId id="1317" r:id="rId46"/>
    <p:sldId id="1324" r:id="rId47"/>
    <p:sldId id="1325" r:id="rId48"/>
    <p:sldId id="1318" r:id="rId49"/>
    <p:sldId id="1306" r:id="rId50"/>
    <p:sldId id="1320" r:id="rId51"/>
    <p:sldId id="1264" r:id="rId52"/>
    <p:sldId id="1265" r:id="rId53"/>
    <p:sldId id="1266" r:id="rId54"/>
    <p:sldId id="1267" r:id="rId55"/>
    <p:sldId id="1268" r:id="rId56"/>
    <p:sldId id="1269" r:id="rId57"/>
    <p:sldId id="1270" r:id="rId58"/>
    <p:sldId id="1271" r:id="rId59"/>
    <p:sldId id="1272" r:id="rId60"/>
    <p:sldId id="1183" r:id="rId61"/>
    <p:sldId id="1184" r:id="rId62"/>
    <p:sldId id="1197" r:id="rId63"/>
    <p:sldId id="1322" r:id="rId64"/>
    <p:sldId id="1319" r:id="rId65"/>
    <p:sldId id="334" r:id="rId66"/>
    <p:sldId id="1309" r:id="rId67"/>
    <p:sldId id="1308" r:id="rId68"/>
    <p:sldId id="1310" r:id="rId69"/>
    <p:sldId id="1331" r:id="rId70"/>
    <p:sldId id="1332" r:id="rId71"/>
    <p:sldId id="1333" r:id="rId72"/>
    <p:sldId id="261" r:id="rId73"/>
    <p:sldId id="1198" r:id="rId74"/>
    <p:sldId id="278" r:id="rId75"/>
    <p:sldId id="1187" r:id="rId76"/>
    <p:sldId id="1188" r:id="rId77"/>
    <p:sldId id="1334" r:id="rId7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07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8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 Curve for</a:t>
            </a:r>
            <a:r>
              <a:rPr lang="en-US" baseline="0"/>
              <a:t> this stream reach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stage</c:v>
                </c:pt>
              </c:strCache>
            </c:strRef>
          </c:tx>
          <c:spPr>
            <a:ln w="19050" cap="rnd">
              <a:solidFill>
                <a:schemeClr val="tx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90000"/>
                  <a:lumOff val="10000"/>
                </a:schemeClr>
              </a:solidFill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Sheet2!$A$2:$A$10</c:f>
              <c:numCache>
                <c:formatCode>General</c:formatCode>
                <c:ptCount val="9"/>
                <c:pt idx="0">
                  <c:v>1.3176099438662601</c:v>
                </c:pt>
                <c:pt idx="1">
                  <c:v>8.0490944825573507</c:v>
                </c:pt>
                <c:pt idx="2">
                  <c:v>23.658418196802899</c:v>
                </c:pt>
                <c:pt idx="3">
                  <c:v>49.909790893101501</c:v>
                </c:pt>
                <c:pt idx="4">
                  <c:v>87.964642523421006</c:v>
                </c:pt>
                <c:pt idx="5">
                  <c:v>137.50800065553301</c:v>
                </c:pt>
                <c:pt idx="6">
                  <c:v>201.692157547954</c:v>
                </c:pt>
                <c:pt idx="7">
                  <c:v>281.51628488582497</c:v>
                </c:pt>
                <c:pt idx="8">
                  <c:v>378.26135901986402</c:v>
                </c:pt>
              </c:numCache>
            </c:numRef>
          </c:xVal>
          <c:yVal>
            <c:numRef>
              <c:f>Sheet2!$B$2:$B$10</c:f>
              <c:numCache>
                <c:formatCode>General</c:formatCode>
                <c:ptCount val="9"/>
                <c:pt idx="0">
                  <c:v>0.30480000000000002</c:v>
                </c:pt>
                <c:pt idx="1">
                  <c:v>0.60960000000000003</c:v>
                </c:pt>
                <c:pt idx="2">
                  <c:v>0.91439999999999999</c:v>
                </c:pt>
                <c:pt idx="3">
                  <c:v>1.2192000000000001</c:v>
                </c:pt>
                <c:pt idx="4">
                  <c:v>1.524</c:v>
                </c:pt>
                <c:pt idx="5">
                  <c:v>1.8288</c:v>
                </c:pt>
                <c:pt idx="6">
                  <c:v>2.1335999999999999</c:v>
                </c:pt>
                <c:pt idx="7">
                  <c:v>2.4384000000000001</c:v>
                </c:pt>
                <c:pt idx="8">
                  <c:v>2.7431999999999999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91-4562-9477-C5C4B28F7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875247"/>
        <c:axId val="432259679"/>
      </c:scatterChart>
      <c:valAx>
        <c:axId val="2388752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Discharge (m</a:t>
                </a:r>
                <a:r>
                  <a:rPr lang="en-US" sz="1400" baseline="30000" dirty="0"/>
                  <a:t>3</a:t>
                </a:r>
                <a:r>
                  <a:rPr lang="en-US" sz="1400" dirty="0"/>
                  <a:t>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59679"/>
        <c:crosses val="autoZero"/>
        <c:crossBetween val="midCat"/>
      </c:valAx>
      <c:valAx>
        <c:axId val="43225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Stream Stage Height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875247"/>
        <c:crosses val="autoZero"/>
        <c:crossBetween val="midCat"/>
        <c:majorUnit val="1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6D59FB-9D33-4FED-BFBF-D852DDF1561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BE43DB-C796-4EAF-BF2D-D7DE66429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4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717550"/>
            <a:ext cx="6391275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313" fontAlgn="base">
              <a:spcBef>
                <a:spcPct val="0"/>
              </a:spcBef>
              <a:spcAft>
                <a:spcPct val="0"/>
              </a:spcAft>
              <a:defRPr/>
            </a:pPr>
            <a:fld id="{3E7143C0-4F23-B545-9533-520B5A87CA1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64313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thickness (beam + slab)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9BE43DB-C796-4EAF-BF2D-D7DE664292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409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739">
              <a:defRPr/>
            </a:pPr>
            <a:fld id="{7ECBAD07-F4CD-4406-9FE5-F5BEAEDB42FD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74739">
                <a:defRPr/>
              </a:pPr>
              <a:t>68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753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13455913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02820292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water" type="titleOnly">
  <p:cSld name="Title Only_water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14401" y="457200"/>
            <a:ext cx="97508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100"/>
              <a:buFont typeface="Arial"/>
              <a:buNone/>
              <a:defRPr sz="28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 amt="49000"/>
          </a:blip>
          <a:srcRect b="42206"/>
          <a:stretch/>
        </p:blipFill>
        <p:spPr>
          <a:xfrm>
            <a:off x="0" y="2947251"/>
            <a:ext cx="12192000" cy="3910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39365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blue" type="title">
  <p:cSld name="Title Slide_blu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0" y="0"/>
            <a:ext cx="12192000" cy="5257600"/>
          </a:xfrm>
          <a:prstGeom prst="rect">
            <a:avLst/>
          </a:prstGeom>
          <a:gradFill>
            <a:gsLst>
              <a:gs pos="0">
                <a:srgbClr val="004575"/>
              </a:gs>
              <a:gs pos="100000">
                <a:srgbClr val="007AC2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1828800" y="1828800"/>
            <a:ext cx="8534400" cy="1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Arial"/>
              <a:buNone/>
              <a:defRPr sz="5467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828800" y="3246120"/>
            <a:ext cx="85344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125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18750"/>
              </a:lnSpc>
              <a:spcBef>
                <a:spcPts val="667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21428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21428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21428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21428"/>
              </a:lnSpc>
              <a:spcBef>
                <a:spcPts val="267"/>
              </a:spcBef>
              <a:spcAft>
                <a:spcPts val="267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07324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blue" type="obj">
  <p:cSld name="Title and Content_blu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/>
        </p:nvSpPr>
        <p:spPr>
          <a:xfrm>
            <a:off x="0" y="0"/>
            <a:ext cx="12192000" cy="52576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6"/>
          <p:cNvSpPr/>
          <p:nvPr/>
        </p:nvSpPr>
        <p:spPr>
          <a:xfrm>
            <a:off x="0" y="5257800"/>
            <a:ext cx="12192000" cy="16004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914400" y="457201"/>
            <a:ext cx="97536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300"/>
              <a:buFont typeface="Arial"/>
              <a:buNone/>
              <a:defRPr sz="3067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914400" y="1602421"/>
            <a:ext cx="7315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6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41485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Char char="-"/>
              <a:defRPr/>
            </a:lvl2pPr>
            <a:lvl3pPr marL="1828754" lvl="2" indent="-304792" algn="l" rtl="0">
              <a:lnSpc>
                <a:spcPct val="112500"/>
              </a:lnSpc>
              <a:spcBef>
                <a:spcPts val="667"/>
              </a:spcBef>
              <a:spcAft>
                <a:spcPts val="0"/>
              </a:spcAft>
              <a:buSzPts val="1400"/>
              <a:buFont typeface="Avenir"/>
              <a:buNone/>
              <a:defRPr sz="24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4pPr>
            <a:lvl5pPr marL="3047924" lvl="4" indent="-389457" algn="l" rtl="0">
              <a:lnSpc>
                <a:spcPct val="112500"/>
              </a:lnSpc>
              <a:spcBef>
                <a:spcPts val="667"/>
              </a:spcBef>
              <a:spcAft>
                <a:spcPts val="0"/>
              </a:spcAft>
              <a:buSzPts val="1000"/>
              <a:buChar char="-"/>
              <a:defRPr/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03409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bullet_blue">
  <p:cSld name="Title and Content_bullet_blu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0" y="0"/>
            <a:ext cx="12192000" cy="52576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7"/>
          <p:cNvSpPr/>
          <p:nvPr/>
        </p:nvSpPr>
        <p:spPr>
          <a:xfrm>
            <a:off x="0" y="5257800"/>
            <a:ext cx="12192000" cy="16004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914400" y="457201"/>
            <a:ext cx="97536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300"/>
              <a:buFont typeface="Arial"/>
              <a:buNone/>
              <a:defRPr sz="3067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423323" algn="l" rtl="0">
              <a:lnSpc>
                <a:spcPct val="1125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2438339" lvl="3" indent="-4233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4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3047924" lvl="4" indent="-4233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4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42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_blue">
  <p:cSld name="BIG title_blu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/>
          <p:nvPr/>
        </p:nvSpPr>
        <p:spPr>
          <a:xfrm>
            <a:off x="0" y="5257800"/>
            <a:ext cx="12192000" cy="16004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8"/>
          <p:cNvSpPr/>
          <p:nvPr/>
        </p:nvSpPr>
        <p:spPr>
          <a:xfrm>
            <a:off x="0" y="0"/>
            <a:ext cx="12192000" cy="52576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1219200" y="1600200"/>
            <a:ext cx="9753600" cy="20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5400"/>
              <a:buFont typeface="Arial"/>
              <a:buNone/>
              <a:defRPr sz="72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191526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_blue">
  <p:cSld name="Quote_blu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/>
          <p:nvPr/>
        </p:nvSpPr>
        <p:spPr>
          <a:xfrm>
            <a:off x="0" y="5257800"/>
            <a:ext cx="12192000" cy="16004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9"/>
          <p:cNvSpPr/>
          <p:nvPr/>
        </p:nvSpPr>
        <p:spPr>
          <a:xfrm>
            <a:off x="0" y="0"/>
            <a:ext cx="12192000" cy="52576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1219200" y="1600200"/>
            <a:ext cx="7315200" cy="20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3067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4198760" y="4114800"/>
            <a:ext cx="4267200" cy="7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1600"/>
              <a:buFont typeface="Arial"/>
              <a:buNone/>
              <a:defRPr sz="2667" b="0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97923" algn="l" rtl="0">
              <a:lnSpc>
                <a:spcPct val="122222"/>
              </a:lnSpc>
              <a:spcBef>
                <a:spcPts val="267"/>
              </a:spcBef>
              <a:spcAft>
                <a:spcPts val="0"/>
              </a:spcAft>
              <a:buSzPts val="1100"/>
              <a:buChar char="-"/>
              <a:defRPr/>
            </a:lvl2pPr>
            <a:lvl3pPr marL="1828754" lvl="2" indent="-397923" algn="l" rtl="0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4pPr>
            <a:lvl5pPr marL="3047924" lvl="4" indent="-397923" algn="l" rtl="0">
              <a:lnSpc>
                <a:spcPct val="105555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74461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blue">
  <p:cSld name="Title Only_blu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914401" y="457200"/>
            <a:ext cx="97508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100"/>
              <a:buFont typeface="Arial"/>
              <a:buNone/>
              <a:defRPr sz="28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4086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blue" type="blank">
  <p:cSld name="Blank_blu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89254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/>
          <p:nvPr/>
        </p:nvSpPr>
        <p:spPr>
          <a:xfrm>
            <a:off x="0" y="5257800"/>
            <a:ext cx="12192000" cy="1600400"/>
          </a:xfrm>
          <a:prstGeom prst="rect">
            <a:avLst/>
          </a:prstGeom>
          <a:gradFill>
            <a:gsLst>
              <a:gs pos="0">
                <a:srgbClr val="662506"/>
              </a:gs>
              <a:gs pos="100000">
                <a:srgbClr val="C35327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31232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1475554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1217084" y="687388"/>
            <a:ext cx="97516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1217084" y="1078992"/>
            <a:ext cx="97516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600" b="1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97923" algn="l" rtl="0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2pPr>
            <a:lvl3pPr marL="1828754" lvl="2" indent="-397923" algn="l" rtl="0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4pPr>
            <a:lvl5pPr marL="3047924" lvl="4" indent="-397923" algn="l" rtl="0">
              <a:lnSpc>
                <a:spcPct val="105555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1214967" y="5716588"/>
            <a:ext cx="975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1333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97923" algn="l" rtl="0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2pPr>
            <a:lvl3pPr marL="1828754" lvl="2" indent="-397923" algn="l" rtl="0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4pPr>
            <a:lvl5pPr marL="3047924" lvl="4" indent="-397923" algn="l" rtl="0">
              <a:lnSpc>
                <a:spcPct val="105555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62048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914400" y="457201"/>
            <a:ext cx="97536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397923" algn="l" rtl="0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2pPr>
            <a:lvl3pPr marL="1828754" lvl="2" indent="-397923" algn="l" rtl="0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4pPr>
            <a:lvl5pPr marL="3047924" lvl="4" indent="-397923" algn="l" rtl="0">
              <a:lnSpc>
                <a:spcPct val="105555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397923" algn="l" rtl="0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2pPr>
            <a:lvl3pPr marL="1828754" lvl="2" indent="-397923" algn="l" rtl="0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4pPr>
            <a:lvl5pPr marL="3047924" lvl="4" indent="-397923" algn="l" rtl="0">
              <a:lnSpc>
                <a:spcPct val="105555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4553AB1-54F9-4E9B-BED6-E1B0FCB6F8D8}" type="datetime1">
              <a:rPr lang="en-US" smtClean="0"/>
              <a:t>10/20/2022</a:t>
            </a:fld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Slide </a:t>
            </a:r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5944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914400" y="457201"/>
            <a:ext cx="97536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397923" algn="l" rtl="0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2pPr>
            <a:lvl3pPr marL="1828754" lvl="2" indent="-397923" algn="l" rtl="0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  <a:defRPr/>
            </a:lvl4pPr>
            <a:lvl5pPr marL="3047924" lvl="4" indent="-397923" algn="l" rtl="0">
              <a:lnSpc>
                <a:spcPct val="105555"/>
              </a:lnSpc>
              <a:spcBef>
                <a:spcPts val="667"/>
              </a:spcBef>
              <a:spcAft>
                <a:spcPts val="0"/>
              </a:spcAft>
              <a:buSzPts val="1100"/>
              <a:buChar char="-"/>
              <a:defRPr/>
            </a:lvl5pPr>
            <a:lvl6pPr marL="3657509" lvl="5" indent="-397923" algn="l" rtl="0">
              <a:lnSpc>
                <a:spcPct val="94444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4267093" lvl="6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4876678" lvl="7" indent="-397923" algn="l" rtl="0">
              <a:lnSpc>
                <a:spcPct val="94444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5486263" lvl="8" indent="-397923" algn="l" rtl="0">
              <a:lnSpc>
                <a:spcPct val="94444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9161B12-BF34-4BF0-B511-8F3589B33462}" type="datetime1">
              <a:rPr lang="en-US" smtClean="0"/>
              <a:t>10/20/2022</a:t>
            </a:fld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Slide </a:t>
            </a:r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9521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645920"/>
            <a:ext cx="85344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090672"/>
            <a:ext cx="85344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200157" y="687393"/>
            <a:ext cx="4933697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8001000" y="111101"/>
            <a:ext cx="419100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7785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645920"/>
            <a:ext cx="85344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090672"/>
            <a:ext cx="85344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708" y="566649"/>
            <a:ext cx="2148517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600008" y="546100"/>
            <a:ext cx="2408525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1200154" y="801689"/>
            <a:ext cx="5268383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832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75205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15069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382255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98490297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03170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8459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9585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47287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67907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534291"/>
            <a:ext cx="94488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8800" y="2766525"/>
            <a:ext cx="85344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8607861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534291"/>
            <a:ext cx="94488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8800" y="2766525"/>
            <a:ext cx="85344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4457381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3631258" y="1919126"/>
            <a:ext cx="8560745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67200" y="2428259"/>
            <a:ext cx="67056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911774"/>
            <a:ext cx="67056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7490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7813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576100"/>
            <a:ext cx="12191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35469" y="-393700"/>
            <a:ext cx="6493899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169676634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11867364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102476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4228769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7619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41116806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51251798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27553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21563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6084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9795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6742710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93A3123-B39A-45B2-8FD5-6A3571C648D6}" type="datetime1">
              <a:rPr lang="en-US" smtClean="0">
                <a:solidFill>
                  <a:prstClr val="black"/>
                </a:solidFill>
              </a:rPr>
              <a:t>10/20/2022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Slide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4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A86C-7D44-41AC-96C0-18FB404D3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F62E7-7150-4A64-AE68-574B2F6B2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E33B1-EDBA-430F-A60B-6E0D05A1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D7D78-744D-4B35-AC0F-1FF077E9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E5EDF-AE84-4BB8-8640-8943CA37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67352586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9EBB-F99F-4300-94AB-BECC65C5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F27D-8297-4056-8E71-AEE14569D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5CF37-FF90-442E-BDCB-FC8DE7D8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1898-9F43-4D34-A681-295B95973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9CDC-A5DF-4678-9284-1E731FA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59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3879-4519-4939-9F94-3E05B660F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07269-2BC5-42B1-B16C-C486618EB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3623C-4AD4-40B9-96C0-AEE3753B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227A4-0998-412A-AD78-C1A46090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1ABE9-C240-49EF-A6BC-028FE300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66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6CD3-87F6-4BC3-A7F4-AC436134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58AA-5CED-4A3F-9FE0-B2EAA8ABA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A3ACB-7D50-44C4-A8B4-BA8302E03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FBD3E-78BD-4A78-99CA-642BE545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909A2-C341-4F93-B841-6460FE38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D284C-6A95-4773-9EF5-21965CE4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92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73C8-DA16-437C-A6F9-A9294225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65B63-00FA-4C09-8D58-3EB17DE8E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1966B-E232-4B99-B894-BDD59B4BF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27968-DD0F-474D-A3B8-64490A82A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A8414-827D-4174-8BFA-D3B6DFFB4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73A9D6-8A24-47A5-9D80-C8FAC3A6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29246-E915-48A1-9971-55B84548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47C5E-C3EF-4E05-BCAB-2D759823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D090-AF5B-4BE1-861C-174FA05D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9412C-8AC9-4BC9-BD8D-FC726B13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2B6D6-B32E-420D-B9D3-BACB7C94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A9FD4-5C6F-4AC4-A245-EC1DDEE6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31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27CF46-3B49-4300-BB5E-BF78AA1D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F3A78E-BC8A-421A-924F-26117722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BD8AE-A56B-41A1-BD69-DCC864AA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76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CFCD-234E-49C9-8D85-A3575A25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48A4F-EADD-48B5-BFBB-222A6DDDB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CBB88-F2EF-4320-BD86-CC4CEF200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D0601-2A8B-4A63-A81A-846F2C1C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61A97-5E72-4104-86CC-EB5CF3A7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05BDE-85B9-4A3B-A29A-C6FC65224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8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1713B-79F6-4F58-BE75-32B45B1A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F55593-741A-4AB2-9654-0ABDE4F87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60EB8-FDA5-4F03-842E-C869B5C85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C98C5-B22D-4197-9A2E-16D3275C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7943-AE29-4794-B80C-366CBCA8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15B71-F2BD-4CDC-8ED4-37971562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85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F82B-18BA-415F-90FD-105E2907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6E380-060E-4F00-B2C9-9AF2F6F18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EB455-6991-4869-96B1-347BB296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91B9F-534B-4754-AF30-8CA087DF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EAB4D-90BE-4E85-B1B0-8189D510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98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27C796-5CEB-4952-B671-C970AA5BE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DBF55-D55D-4CA3-BA6E-A87905360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5292C-25E0-4D8B-B934-030DCBA54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51DD-2115-48C6-B6A2-3A373216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F3398-6EF5-457A-93F8-051E7FEC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7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3458614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83120340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5"/>
            <a:ext cx="97536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770171654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43520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155005548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392048494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613567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4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914738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23690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6829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843364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315246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10/20/2022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57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D75B-7C3F-42D1-BC24-B1EC15935D11}" type="datetime1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10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2B7D-D586-4761-8B74-2BAB91BDA1A0}" type="datetime1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20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852A818-C5C6-4218-BE0D-6F12E91AD3A3}" type="datetime1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37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D141-90B0-4026-9A28-20C75EA8F231}" type="datetime1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425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C5B3-E4D5-4CA7-AC9E-9BF96DEC9988}" type="datetime1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354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60EA-E301-4ADC-8C16-4FAC057A2F62}" type="datetime1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880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BCE-1D0E-4BC7-8E82-2DAE233496BF}" type="datetime1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63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CA73-F53D-4B01-8046-A5F134BDB314}" type="datetime1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64143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CACA-0898-4D99-B408-B39AA6F11847}" type="datetime1">
              <a:rPr lang="en-US" smtClean="0"/>
              <a:t>10/20/2022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64F69532-8899-4109-A5AF-5F926142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46468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D1E4A-CB09-44F1-8F49-D4399A63955F}" type="datetime1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383" y="5594054"/>
            <a:ext cx="640080" cy="365125"/>
          </a:xfrm>
          <a:prstGeom prst="rect">
            <a:avLst/>
          </a:prstGeom>
        </p:spPr>
        <p:txBody>
          <a:bodyPr/>
          <a:lstStyle/>
          <a:p>
            <a:fld id="{64F69532-8899-4109-A5AF-5F926142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872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1558-C58F-4CC5-8B6E-DB213E2323FA}" type="datetime1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64F69532-8899-4109-A5AF-5F926142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3189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221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914400" y="457201"/>
            <a:ext cx="97536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2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92100" algn="l" rtl="0">
              <a:lnSpc>
                <a:spcPct val="11875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79400" algn="l" rtl="0">
              <a:lnSpc>
                <a:spcPct val="12142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9400" algn="l" rtl="0">
              <a:lnSpc>
                <a:spcPct val="121428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21428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9400" algn="l" rtl="0">
              <a:lnSpc>
                <a:spcPct val="121428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070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ransition spd="med">
    <p:fade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722379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947672"/>
            <a:ext cx="88392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2118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847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fade/>
  </p:transition>
  <p:hf hd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8C886-50E7-47B3-AB88-DB87B338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FAB99-08C9-41B8-B66B-5D8F47135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E484C-35AD-4492-A038-C6796875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8854-3D15-4E8F-A7FC-638D97B8F48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13C71-C331-4C30-B843-76937D36C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F74A6-DF74-46BF-8D9F-5F09D260D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F248-51DB-4CA4-9EB2-4B2EA9F86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5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448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fade/>
  </p:transition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98315AE-1AC4-498E-81AF-2E4127E7988B}" type="datetime1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1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github.com/mdbartos/misc/blob/master/notebooks/flow_input_test.ipyn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3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instant/basic/index.html?appid=bb7cb731322d47f4bfee629ca148e053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emf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hyperlink" Target="https://webapps.usgs.gov/infrm/fdst/?region=t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webapps.usgs.gov/infrm/fdst/?region=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s://webapps.usgs.gov/infrm/fdst/?region=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t-austin.maps.arcgis.com/apps/instant/media/index.html?appid=ccf2b4b0362b46f1b042a41525cf07ae" TargetMode="Externa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2" y="457200"/>
            <a:ext cx="7312991" cy="811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070C0"/>
                </a:solidFill>
              </a:rPr>
              <a:t>Evaluate Improved Streamflow Measurement at TxDOT Bridges</a:t>
            </a:r>
            <a:br>
              <a:rPr lang="en-US" b="1" dirty="0"/>
            </a:br>
            <a:br>
              <a:rPr lang="en-US" b="1" dirty="0"/>
            </a:br>
            <a:r>
              <a:rPr lang="en-US" sz="2200" dirty="0"/>
              <a:t>Project 0-7095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sz="2200" dirty="0"/>
              <a:t>Being conducted for TxDOT </a:t>
            </a:r>
            <a:br>
              <a:rPr lang="en-US" sz="2200" dirty="0"/>
            </a:br>
            <a:r>
              <a:rPr lang="en-US" sz="2200" dirty="0"/>
              <a:t>by UT Austin and US Geological Survey</a:t>
            </a:r>
            <a:br>
              <a:rPr lang="en-US" sz="2200" dirty="0"/>
            </a:br>
            <a:r>
              <a:rPr lang="en-US" sz="2200" dirty="0"/>
              <a:t>with the support of </a:t>
            </a:r>
            <a:br>
              <a:rPr lang="en-US" sz="2200" dirty="0"/>
            </a:br>
            <a:r>
              <a:rPr lang="en-US" sz="2200" dirty="0"/>
              <a:t>Kisters North America and Aqua Strategies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September 2020 to August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9083" y="4622054"/>
            <a:ext cx="8700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Presentation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 Eighth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Quarterly Review Meeting, Friday 14 October,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1919" y="53589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Acknowledgements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Rose Marie Klee (H&amp;H Director, TxDOT), Trenton Ellis (H&amp;H, TxDOT), Shelley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Pridgen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(RTI Project Manager, TxDOT), 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Matthew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Heinze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(MNT, TxDOT), Jared Browder (MNT, TxDOT), Omar de Leon(AUS, TxDOT), Jacob Wells (AUS, TxDOT)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77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70" y="627184"/>
            <a:ext cx="9750655" cy="484632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Tahoma"/>
              </a:rPr>
              <a:t>Discharge Measurement Comparisons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8165A-388D-4F95-9D79-BB19AEF2CD72}"/>
              </a:ext>
            </a:extLst>
          </p:cNvPr>
          <p:cNvSpPr txBox="1"/>
          <p:nvPr/>
        </p:nvSpPr>
        <p:spPr>
          <a:xfrm>
            <a:off x="3842129" y="5027242"/>
            <a:ext cx="892290" cy="35339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A08ED8-3B61-4923-ACC4-A05F0E791265}"/>
              </a:ext>
            </a:extLst>
          </p:cNvPr>
          <p:cNvSpPr txBox="1">
            <a:spLocks/>
          </p:cNvSpPr>
          <p:nvPr/>
        </p:nvSpPr>
        <p:spPr>
          <a:xfrm>
            <a:off x="674970" y="1073954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/>
              </a:rPr>
              <a:t>08189718-Chiltipin ck at us 77 nr Sinton TX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A10052-DCC6-01CA-9274-2522A9BF2738}"/>
              </a:ext>
            </a:extLst>
          </p:cNvPr>
          <p:cNvGrpSpPr/>
          <p:nvPr/>
        </p:nvGrpSpPr>
        <p:grpSpPr>
          <a:xfrm>
            <a:off x="238052" y="-1561151"/>
            <a:ext cx="7798223" cy="6544515"/>
            <a:chOff x="249258" y="-1224975"/>
            <a:chExt cx="7798223" cy="65445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947392-823E-4BF5-8C7A-AAE66282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45" y="2243711"/>
              <a:ext cx="7478736" cy="2933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25B44B-B1B4-4BB2-9C62-F774FD0C4584}"/>
                </a:ext>
              </a:extLst>
            </p:cNvPr>
            <p:cNvSpPr txBox="1"/>
            <p:nvPr/>
          </p:nvSpPr>
          <p:spPr>
            <a:xfrm rot="16200000">
              <a:off x="-1968792" y="993075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Discharge ( cfs 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C7873BC-760D-4836-A941-3955179985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40872" y="3509919"/>
              <a:ext cx="1087120" cy="1344675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D96783-AA46-466E-B180-A55CD6376406}"/>
                </a:ext>
              </a:extLst>
            </p:cNvPr>
            <p:cNvSpPr txBox="1"/>
            <p:nvPr/>
          </p:nvSpPr>
          <p:spPr>
            <a:xfrm>
              <a:off x="5550298" y="3255132"/>
              <a:ext cx="1270535" cy="34773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Measurements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84C18B-A72D-4B43-8465-24C8FC23C281}"/>
                </a:ext>
              </a:extLst>
            </p:cNvPr>
            <p:cNvSpPr txBox="1"/>
            <p:nvPr/>
          </p:nvSpPr>
          <p:spPr>
            <a:xfrm>
              <a:off x="1761660" y="4129537"/>
              <a:ext cx="5523473" cy="119000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9B0A07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USGS Rated Discharge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D0B016-D94E-4A9A-B1AF-5534DF639A5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9480" y="3062824"/>
            <a:ext cx="1106952" cy="20283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2" descr="USGS Logo">
            <a:extLst>
              <a:ext uri="{FF2B5EF4-FFF2-40B4-BE49-F238E27FC236}">
                <a16:creationId xmlns:a16="http://schemas.microsoft.com/office/drawing/2014/main" id="{DD0AE15D-CF1A-49F9-8167-40A803E5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B6D200E-AF43-4C4A-97C3-FBADAFB7A286}"/>
              </a:ext>
            </a:extLst>
          </p:cNvPr>
          <p:cNvSpPr txBox="1"/>
          <p:nvPr/>
        </p:nvSpPr>
        <p:spPr>
          <a:xfrm>
            <a:off x="1761660" y="4067862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1B5B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RQ-30 Learned Discharge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19B936-18F3-465A-BA74-8E32676D56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888" y="636680"/>
            <a:ext cx="3085537" cy="5486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8B95C7-84CA-D938-BBCC-647D3857EB85}"/>
              </a:ext>
            </a:extLst>
          </p:cNvPr>
          <p:cNvSpPr txBox="1"/>
          <p:nvPr/>
        </p:nvSpPr>
        <p:spPr>
          <a:xfrm>
            <a:off x="1974411" y="5394641"/>
            <a:ext cx="4623768" cy="9854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Measurements continue to be made to define USGS rated discharges at Tier 1 and Tier 2 comparison sites. Measurements on screen are 29% and 28% lower than USGS rated discharge.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685178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381F8B-C490-4749-AE49-00475377172A}"/>
              </a:ext>
            </a:extLst>
          </p:cNvPr>
          <p:cNvGrpSpPr/>
          <p:nvPr/>
        </p:nvGrpSpPr>
        <p:grpSpPr>
          <a:xfrm>
            <a:off x="5436579" y="2130482"/>
            <a:ext cx="4609296" cy="1729095"/>
            <a:chOff x="465589" y="1463372"/>
            <a:chExt cx="6086213" cy="24249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F97AB7-97C3-45BB-9B8B-1F17A0AF79E0}"/>
                </a:ext>
              </a:extLst>
            </p:cNvPr>
            <p:cNvSpPr txBox="1"/>
            <p:nvPr/>
          </p:nvSpPr>
          <p:spPr>
            <a:xfrm>
              <a:off x="5637402" y="297389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D7FE49-4999-4854-BAD2-30321E57591D}"/>
                </a:ext>
              </a:extLst>
            </p:cNvPr>
            <p:cNvSpPr txBox="1"/>
            <p:nvPr/>
          </p:nvSpPr>
          <p:spPr>
            <a:xfrm>
              <a:off x="465589" y="1463372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30" name="Picture 2" descr="USGS Logo">
            <a:extLst>
              <a:ext uri="{FF2B5EF4-FFF2-40B4-BE49-F238E27FC236}">
                <a16:creationId xmlns:a16="http://schemas.microsoft.com/office/drawing/2014/main" id="{A9718241-B597-4595-B989-B62DB057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DDA1D62-2003-48BB-81B6-6A7C0885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22" y="397515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  <a:latin typeface="Tahoma"/>
              </a:rPr>
              <a:t>Error Evaluation of Discharge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37428-24D6-4E51-A3BE-399CBF3204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9" y="1852970"/>
            <a:ext cx="10269901" cy="401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88944B-D611-450A-8354-BAF546AA45D0}"/>
              </a:ext>
            </a:extLst>
          </p:cNvPr>
          <p:cNvSpPr txBox="1"/>
          <p:nvPr/>
        </p:nvSpPr>
        <p:spPr>
          <a:xfrm>
            <a:off x="6672372" y="3553278"/>
            <a:ext cx="5523473" cy="119000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B0A07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Percent Difference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B0A07"/>
                </a:solidFill>
                <a:effectLst/>
                <a:uLnTx/>
                <a:uFillTx/>
                <a:latin typeface="Arial"/>
                <a:ea typeface="ＭＳ Ｐゴシック"/>
              </a:rPr>
              <a:t>from USGS Q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B0A07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DC699-B6E2-433A-B032-B6B541C30B15}"/>
              </a:ext>
            </a:extLst>
          </p:cNvPr>
          <p:cNvSpPr txBox="1"/>
          <p:nvPr/>
        </p:nvSpPr>
        <p:spPr>
          <a:xfrm>
            <a:off x="6091031" y="4015309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1B5B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Gauge Height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34322-4A66-45AF-814C-5E2E968CDE43}"/>
              </a:ext>
            </a:extLst>
          </p:cNvPr>
          <p:cNvSpPr txBox="1"/>
          <p:nvPr/>
        </p:nvSpPr>
        <p:spPr>
          <a:xfrm>
            <a:off x="5436579" y="5996151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1AA5B3-6680-4F64-84A3-E62C19251628}"/>
              </a:ext>
            </a:extLst>
          </p:cNvPr>
          <p:cNvSpPr txBox="1"/>
          <p:nvPr/>
        </p:nvSpPr>
        <p:spPr>
          <a:xfrm>
            <a:off x="5436579" y="5996151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5CE57-31E6-464D-ACA0-F47652F9C594}"/>
              </a:ext>
            </a:extLst>
          </p:cNvPr>
          <p:cNvSpPr txBox="1"/>
          <p:nvPr/>
        </p:nvSpPr>
        <p:spPr>
          <a:xfrm rot="16200000">
            <a:off x="-1589211" y="1802966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90701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Percent Difference 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90701"/>
                </a:solidFill>
                <a:effectLst/>
                <a:uLnTx/>
                <a:uFillTx/>
                <a:latin typeface="Arial"/>
                <a:ea typeface="ＭＳ Ｐゴシック"/>
              </a:rPr>
              <a:t>Discharge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90701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56B033-8FA6-42B0-96C3-74E277D08B3F}"/>
              </a:ext>
            </a:extLst>
          </p:cNvPr>
          <p:cNvSpPr txBox="1"/>
          <p:nvPr/>
        </p:nvSpPr>
        <p:spPr>
          <a:xfrm rot="16200000">
            <a:off x="9182107" y="1132390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A0A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Gauge Height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BD3559-9108-49D7-8A46-D0C4AC3FD5B1}"/>
              </a:ext>
            </a:extLst>
          </p:cNvPr>
          <p:cNvSpPr txBox="1"/>
          <p:nvPr/>
        </p:nvSpPr>
        <p:spPr>
          <a:xfrm>
            <a:off x="1014459" y="5456721"/>
            <a:ext cx="1860561" cy="59930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2BA9D-0258-41C3-BFC7-AB7A83023479}"/>
              </a:ext>
            </a:extLst>
          </p:cNvPr>
          <p:cNvSpPr txBox="1"/>
          <p:nvPr/>
        </p:nvSpPr>
        <p:spPr>
          <a:xfrm>
            <a:off x="944243" y="3260272"/>
            <a:ext cx="1860561" cy="59930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100%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D02C33-94F8-4D73-A72F-C519D306E792}"/>
              </a:ext>
            </a:extLst>
          </p:cNvPr>
          <p:cNvCxnSpPr>
            <a:cxnSpLocks/>
          </p:cNvCxnSpPr>
          <p:nvPr/>
        </p:nvCxnSpPr>
        <p:spPr bwMode="auto">
          <a:xfrm>
            <a:off x="1456176" y="3362632"/>
            <a:ext cx="9774774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CE2DFE-902C-4C11-8B0E-5C2BB5B10632}"/>
              </a:ext>
            </a:extLst>
          </p:cNvPr>
          <p:cNvCxnSpPr>
            <a:cxnSpLocks/>
          </p:cNvCxnSpPr>
          <p:nvPr/>
        </p:nvCxnSpPr>
        <p:spPr bwMode="auto">
          <a:xfrm>
            <a:off x="1350369" y="5620534"/>
            <a:ext cx="9774774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A23A4D-E266-06BA-BB8E-BA8322F38FBB}"/>
              </a:ext>
            </a:extLst>
          </p:cNvPr>
          <p:cNvSpPr txBox="1"/>
          <p:nvPr/>
        </p:nvSpPr>
        <p:spPr>
          <a:xfrm>
            <a:off x="1010705" y="968318"/>
            <a:ext cx="5318532" cy="9854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plot was created to describe the percent difference between the USGS discharge rating and the RQ-30 computed discharge in real time. 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22324A-CEBA-902F-819E-E87EC23F3D23}"/>
              </a:ext>
            </a:extLst>
          </p:cNvPr>
          <p:cNvCxnSpPr/>
          <p:nvPr/>
        </p:nvCxnSpPr>
        <p:spPr bwMode="auto">
          <a:xfrm>
            <a:off x="8148917" y="3823446"/>
            <a:ext cx="611841" cy="47737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491EB8-91C7-BE8F-F0A2-3F79DE283F47}"/>
              </a:ext>
            </a:extLst>
          </p:cNvPr>
          <p:cNvCxnSpPr/>
          <p:nvPr/>
        </p:nvCxnSpPr>
        <p:spPr bwMode="auto">
          <a:xfrm flipH="1">
            <a:off x="5351369" y="4134410"/>
            <a:ext cx="699247" cy="14119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E44579-885D-C7CB-CAD7-B18B985182E0}"/>
              </a:ext>
            </a:extLst>
          </p:cNvPr>
          <p:cNvSpPr txBox="1"/>
          <p:nvPr/>
        </p:nvSpPr>
        <p:spPr>
          <a:xfrm>
            <a:off x="1660646" y="3792201"/>
            <a:ext cx="2203298" cy="150089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Low-flow RQ-30 discharges tend to be less accurate without calibration.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Higher flows tend to increase in accuracy as stage rises.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DC4B5D-54B7-7382-300F-319EA557964C}"/>
              </a:ext>
            </a:extLst>
          </p:cNvPr>
          <p:cNvCxnSpPr>
            <a:cxnSpLocks/>
          </p:cNvCxnSpPr>
          <p:nvPr/>
        </p:nvCxnSpPr>
        <p:spPr bwMode="auto">
          <a:xfrm flipV="1">
            <a:off x="2498351" y="3311897"/>
            <a:ext cx="152400" cy="48633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3A0A01-E18A-0A17-FC40-F95F3940E47B}"/>
              </a:ext>
            </a:extLst>
          </p:cNvPr>
          <p:cNvCxnSpPr>
            <a:cxnSpLocks/>
          </p:cNvCxnSpPr>
          <p:nvPr/>
        </p:nvCxnSpPr>
        <p:spPr bwMode="auto">
          <a:xfrm>
            <a:off x="3159498" y="5131732"/>
            <a:ext cx="1082488" cy="163605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7941545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381F8B-C490-4749-AE49-00475377172A}"/>
              </a:ext>
            </a:extLst>
          </p:cNvPr>
          <p:cNvGrpSpPr/>
          <p:nvPr/>
        </p:nvGrpSpPr>
        <p:grpSpPr>
          <a:xfrm>
            <a:off x="5436579" y="2130482"/>
            <a:ext cx="4609296" cy="1729095"/>
            <a:chOff x="465589" y="1463372"/>
            <a:chExt cx="6086213" cy="24249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F97AB7-97C3-45BB-9B8B-1F17A0AF79E0}"/>
                </a:ext>
              </a:extLst>
            </p:cNvPr>
            <p:cNvSpPr txBox="1"/>
            <p:nvPr/>
          </p:nvSpPr>
          <p:spPr>
            <a:xfrm>
              <a:off x="5637402" y="297389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D7FE49-4999-4854-BAD2-30321E57591D}"/>
                </a:ext>
              </a:extLst>
            </p:cNvPr>
            <p:cNvSpPr txBox="1"/>
            <p:nvPr/>
          </p:nvSpPr>
          <p:spPr>
            <a:xfrm>
              <a:off x="465589" y="1463372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30" name="Picture 2" descr="USGS Logo">
            <a:extLst>
              <a:ext uri="{FF2B5EF4-FFF2-40B4-BE49-F238E27FC236}">
                <a16:creationId xmlns:a16="http://schemas.microsoft.com/office/drawing/2014/main" id="{A9718241-B597-4595-B989-B62DB057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DDA1D62-2003-48BB-81B6-6A7C0885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46" y="588015"/>
            <a:ext cx="9750655" cy="484632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Tahoma"/>
              </a:rPr>
              <a:t>Discharge Error Evaluation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749C7-8A86-434B-9722-C0A6BD80B5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9" y="1796618"/>
            <a:ext cx="10269901" cy="398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ECCA8D-EF2E-402D-9BB5-9DCDE3DA7868}"/>
              </a:ext>
            </a:extLst>
          </p:cNvPr>
          <p:cNvSpPr txBox="1"/>
          <p:nvPr/>
        </p:nvSpPr>
        <p:spPr>
          <a:xfrm>
            <a:off x="5436579" y="5996151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EAF0E0-F633-454C-AF06-372465964FAB}"/>
              </a:ext>
            </a:extLst>
          </p:cNvPr>
          <p:cNvSpPr txBox="1"/>
          <p:nvPr/>
        </p:nvSpPr>
        <p:spPr>
          <a:xfrm rot="16200000">
            <a:off x="9182107" y="1132390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Gauge Height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E283C6-D77A-6ECC-55F5-6867C0534237}"/>
              </a:ext>
            </a:extLst>
          </p:cNvPr>
          <p:cNvCxnSpPr/>
          <p:nvPr/>
        </p:nvCxnSpPr>
        <p:spPr bwMode="auto">
          <a:xfrm flipH="1">
            <a:off x="6651251" y="2912971"/>
            <a:ext cx="575983" cy="4213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F66A8A-BFC1-0707-572B-8EFECD720DA1}"/>
              </a:ext>
            </a:extLst>
          </p:cNvPr>
          <p:cNvSpPr txBox="1"/>
          <p:nvPr/>
        </p:nvSpPr>
        <p:spPr>
          <a:xfrm>
            <a:off x="7140323" y="2671612"/>
            <a:ext cx="4623768" cy="9854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Time of low-flow calibration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1A990-F7AF-D6A5-37C8-70624006AAEF}"/>
              </a:ext>
            </a:extLst>
          </p:cNvPr>
          <p:cNvSpPr txBox="1"/>
          <p:nvPr/>
        </p:nvSpPr>
        <p:spPr>
          <a:xfrm>
            <a:off x="921831" y="2980125"/>
            <a:ext cx="1860561" cy="59930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100%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836967-9B4D-FDFA-B5A9-E3043115EAA0}"/>
              </a:ext>
            </a:extLst>
          </p:cNvPr>
          <p:cNvCxnSpPr>
            <a:cxnSpLocks/>
          </p:cNvCxnSpPr>
          <p:nvPr/>
        </p:nvCxnSpPr>
        <p:spPr bwMode="auto">
          <a:xfrm>
            <a:off x="1433764" y="3082485"/>
            <a:ext cx="9774774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94F129-E24A-2885-2304-476C45B854A8}"/>
              </a:ext>
            </a:extLst>
          </p:cNvPr>
          <p:cNvSpPr txBox="1"/>
          <p:nvPr/>
        </p:nvSpPr>
        <p:spPr>
          <a:xfrm>
            <a:off x="1048077" y="5434309"/>
            <a:ext cx="1860561" cy="59930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D5DEB-38DA-191C-A39F-5335A8336551}"/>
              </a:ext>
            </a:extLst>
          </p:cNvPr>
          <p:cNvCxnSpPr>
            <a:cxnSpLocks/>
          </p:cNvCxnSpPr>
          <p:nvPr/>
        </p:nvCxnSpPr>
        <p:spPr bwMode="auto">
          <a:xfrm>
            <a:off x="1383987" y="5598122"/>
            <a:ext cx="9774774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11B4F8D-1D9A-F269-0521-D38C73EE3919}"/>
              </a:ext>
            </a:extLst>
          </p:cNvPr>
          <p:cNvSpPr txBox="1"/>
          <p:nvPr/>
        </p:nvSpPr>
        <p:spPr>
          <a:xfrm rot="16200000">
            <a:off x="-1566799" y="1870202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90701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Percent Difference 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90701"/>
                </a:solidFill>
                <a:effectLst/>
                <a:uLnTx/>
                <a:uFillTx/>
                <a:latin typeface="Arial"/>
                <a:ea typeface="ＭＳ Ｐゴシック"/>
              </a:rPr>
              <a:t>Discharge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90701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21DCB9-49D9-E383-68E5-DADD356D6194}"/>
              </a:ext>
            </a:extLst>
          </p:cNvPr>
          <p:cNvSpPr txBox="1"/>
          <p:nvPr/>
        </p:nvSpPr>
        <p:spPr>
          <a:xfrm>
            <a:off x="1043873" y="1368121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Errors observed at approximately 6 cubic ft/s</a:t>
            </a:r>
          </a:p>
        </p:txBody>
      </p:sp>
    </p:spTree>
    <p:extLst>
      <p:ext uri="{BB962C8B-B14F-4D97-AF65-F5344CB8AC3E}">
        <p14:creationId xmlns:p14="http://schemas.microsoft.com/office/powerpoint/2010/main" val="218514640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36680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  <a:latin typeface="Tahoma"/>
              </a:rPr>
              <a:t>Camera Installation</a:t>
            </a:r>
            <a:endParaRPr lang="en-US" sz="2800" dirty="0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A08ED8-3B61-4923-ACC4-A05F0E791265}"/>
              </a:ext>
            </a:extLst>
          </p:cNvPr>
          <p:cNvSpPr txBox="1">
            <a:spLocks/>
          </p:cNvSpPr>
          <p:nvPr/>
        </p:nvSpPr>
        <p:spPr>
          <a:xfrm>
            <a:off x="914401" y="1121312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/>
              </a:rPr>
              <a:t>08111110-New Year Ck at FM 1155 nr Chappel Hill</a:t>
            </a:r>
          </a:p>
        </p:txBody>
      </p:sp>
      <p:pic>
        <p:nvPicPr>
          <p:cNvPr id="17" name="Picture 2" descr="USGS Logo">
            <a:extLst>
              <a:ext uri="{FF2B5EF4-FFF2-40B4-BE49-F238E27FC236}">
                <a16:creationId xmlns:a16="http://schemas.microsoft.com/office/drawing/2014/main" id="{DD0AE15D-CF1A-49F9-8167-40A803E5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4C398BE-00FA-44E3-BB65-65D94F44C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7361" y="539999"/>
            <a:ext cx="4713360" cy="395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577314-7256-4C2C-B8E3-0EC88F27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547" y="1789122"/>
            <a:ext cx="5531588" cy="414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03F6B-431E-2F49-7786-8EC59BEEFE3A}"/>
              </a:ext>
            </a:extLst>
          </p:cNvPr>
          <p:cNvSpPr txBox="1"/>
          <p:nvPr/>
        </p:nvSpPr>
        <p:spPr>
          <a:xfrm>
            <a:off x="7263587" y="5114494"/>
            <a:ext cx="4623768" cy="9854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fixed camera was installed to observe real-time channel conditions during events. 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7822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DATA ANALYSIS AND IMPROVED UNDERSTANDING </a:t>
            </a:r>
            <a:br>
              <a:rPr lang="en-US" sz="2800" dirty="0">
                <a:latin typeface="Tahoma"/>
              </a:rPr>
            </a:br>
            <a:r>
              <a:rPr lang="en-US" sz="2800" dirty="0">
                <a:latin typeface="Tahoma"/>
              </a:rPr>
              <a:t>OF RIVER (FLOOD) HYDRAULICS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9D4CA-8AAB-EEBF-A1C8-2921D049B25E}"/>
              </a:ext>
            </a:extLst>
          </p:cNvPr>
          <p:cNvSpPr txBox="1"/>
          <p:nvPr/>
        </p:nvSpPr>
        <p:spPr>
          <a:xfrm>
            <a:off x="371813" y="2373990"/>
            <a:ext cx="115348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Analysis of stage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-velocity relationship highlights hysteresis behavior that can be studied via numerical solution of the Saint-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Venant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 equations.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38238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90745F-02E6-DB84-17A5-28F7BDFBC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8219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 OF HYSTERESIS BEHAVIOR IN TWO CREEKS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65234B-E48A-002A-0F88-C82BA0C63958}"/>
              </a:ext>
            </a:extLst>
          </p:cNvPr>
          <p:cNvGrpSpPr/>
          <p:nvPr/>
        </p:nvGrpSpPr>
        <p:grpSpPr>
          <a:xfrm>
            <a:off x="1530932" y="1008993"/>
            <a:ext cx="8747173" cy="5849007"/>
            <a:chOff x="2147364" y="1271071"/>
            <a:chExt cx="8027878" cy="5368033"/>
          </a:xfrm>
        </p:grpSpPr>
        <p:pic>
          <p:nvPicPr>
            <p:cNvPr id="7" name="Content Placeholder 4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720DFC7C-FF2B-DE26-1851-DC74E974C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252" y="1653615"/>
              <a:ext cx="3879272" cy="4267200"/>
            </a:xfrm>
            <a:prstGeom prst="rect">
              <a:avLst/>
            </a:prstGeom>
          </p:spPr>
        </p:pic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5F85711F-74E5-7147-6577-A70B225F7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969" y="1653615"/>
              <a:ext cx="3879273" cy="4267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094ACE-7491-0C47-B3C0-2835F17D93F1}"/>
                </a:ext>
              </a:extLst>
            </p:cNvPr>
            <p:cNvSpPr txBox="1"/>
            <p:nvPr/>
          </p:nvSpPr>
          <p:spPr>
            <a:xfrm>
              <a:off x="2147364" y="1271071"/>
              <a:ext cx="373380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Carter’s Ck at FM 60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A9DE91-90DA-6A6E-1E7A-B3A598809627}"/>
                </a:ext>
              </a:extLst>
            </p:cNvPr>
            <p:cNvSpPr txBox="1"/>
            <p:nvPr/>
          </p:nvSpPr>
          <p:spPr>
            <a:xfrm>
              <a:off x="6295968" y="1271071"/>
              <a:ext cx="373380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New Years Ck at FM 1155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3FACA9-1FB9-1418-F4AA-9A3E55F6C627}"/>
                </a:ext>
              </a:extLst>
            </p:cNvPr>
            <p:cNvSpPr txBox="1"/>
            <p:nvPr/>
          </p:nvSpPr>
          <p:spPr>
            <a:xfrm>
              <a:off x="2162232" y="5972127"/>
              <a:ext cx="3733800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Clean, repeated hysteresis pattern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9CBD61-91C2-9BE8-5FAE-FA3FAAFD36F5}"/>
                </a:ext>
              </a:extLst>
            </p:cNvPr>
            <p:cNvSpPr txBox="1"/>
            <p:nvPr/>
          </p:nvSpPr>
          <p:spPr>
            <a:xfrm>
              <a:off x="6295968" y="5972127"/>
              <a:ext cx="3733800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Noisy, complex patterns. Unclear if there is consistent hysteresis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954968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8CC6D24-812B-AFB6-B085-6CE188544ADF}"/>
              </a:ext>
            </a:extLst>
          </p:cNvPr>
          <p:cNvGrpSpPr/>
          <p:nvPr/>
        </p:nvGrpSpPr>
        <p:grpSpPr>
          <a:xfrm>
            <a:off x="502919" y="1175585"/>
            <a:ext cx="10730253" cy="5527804"/>
            <a:chOff x="1757855" y="1833466"/>
            <a:chExt cx="8722370" cy="4493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2F2072-D104-1FF8-EA06-70072910BF8B}"/>
                </a:ext>
              </a:extLst>
            </p:cNvPr>
            <p:cNvGrpSpPr/>
            <p:nvPr/>
          </p:nvGrpSpPr>
          <p:grpSpPr>
            <a:xfrm>
              <a:off x="1757855" y="2763563"/>
              <a:ext cx="4800600" cy="3563325"/>
              <a:chOff x="228600" y="1500484"/>
              <a:chExt cx="4191000" cy="323953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1570384-D9D7-5C68-52D7-8BC9197D0C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8952" r="59527"/>
              <a:stretch/>
            </p:blipFill>
            <p:spPr>
              <a:xfrm>
                <a:off x="228600" y="1500484"/>
                <a:ext cx="4191000" cy="32395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42C5C-263E-9E36-2F93-96C1D298F836}"/>
                  </a:ext>
                </a:extLst>
              </p:cNvPr>
              <p:cNvSpPr txBox="1"/>
              <p:nvPr/>
            </p:nvSpPr>
            <p:spPr>
              <a:xfrm>
                <a:off x="2119615" y="3905250"/>
                <a:ext cx="2209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08164150 - W Navidad Rv at I-10 nr Schulenburg, TX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9AF181-7BD1-5942-AF95-F43C138B3CFF}"/>
                  </a:ext>
                </a:extLst>
              </p:cNvPr>
              <p:cNvSpPr txBox="1"/>
              <p:nvPr/>
            </p:nvSpPr>
            <p:spPr>
              <a:xfrm>
                <a:off x="2057400" y="3181350"/>
                <a:ext cx="13474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highlight>
                      <a:srgbClr val="D61C47"/>
                    </a:highlight>
                    <a:uLnTx/>
                    <a:uFillTx/>
                    <a:latin typeface="Arial"/>
                    <a:ea typeface="ＭＳ Ｐゴシック"/>
                  </a:rPr>
                  <a:t>Velocity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3495CC-F201-C21B-E812-7C15AB2E0A20}"/>
                  </a:ext>
                </a:extLst>
              </p:cNvPr>
              <p:cNvSpPr txBox="1"/>
              <p:nvPr/>
            </p:nvSpPr>
            <p:spPr>
              <a:xfrm>
                <a:off x="3190458" y="1748135"/>
                <a:ext cx="10567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highlight>
                      <a:srgbClr val="000080"/>
                    </a:highlight>
                    <a:uLnTx/>
                    <a:uFillTx/>
                    <a:latin typeface="Arial"/>
                    <a:ea typeface="ＭＳ Ｐゴシック"/>
                  </a:rPr>
                  <a:t>Depth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B834BD-722B-FD17-A50D-232FA292381A}"/>
                </a:ext>
              </a:extLst>
            </p:cNvPr>
            <p:cNvGrpSpPr/>
            <p:nvPr/>
          </p:nvGrpSpPr>
          <p:grpSpPr>
            <a:xfrm>
              <a:off x="6634655" y="1833466"/>
              <a:ext cx="3845570" cy="2196819"/>
              <a:chOff x="4953145" y="677044"/>
              <a:chExt cx="4255145" cy="2430793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52E7714D-A520-962E-61EE-5D168CC710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145" y="969212"/>
                <a:ext cx="4255145" cy="2138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FC4510-F589-4979-93F1-6A6F558C1405}"/>
                  </a:ext>
                </a:extLst>
              </p:cNvPr>
              <p:cNvSpPr txBox="1"/>
              <p:nvPr/>
            </p:nvSpPr>
            <p:spPr>
              <a:xfrm>
                <a:off x="5121776" y="677044"/>
                <a:ext cx="37657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hlinkClick r:id="rId4"/>
                  </a:rPr>
                  <a:t>https://github.com/mdbartos/misc/blob/master/notebooks/flow_input_test.ipynb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275F47D-89A3-4E26-015D-234DDC34C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055" y="4192844"/>
              <a:ext cx="3569856" cy="20271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608CF4-2316-DCDE-59EC-2F8CF128532C}"/>
                </a:ext>
              </a:extLst>
            </p:cNvPr>
            <p:cNvSpPr txBox="1"/>
            <p:nvPr/>
          </p:nvSpPr>
          <p:spPr>
            <a:xfrm>
              <a:off x="1910255" y="1893028"/>
              <a:ext cx="4648200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Potential for new velocity information to serve as an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early warning signal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A0806BD-CEC9-608E-7262-AD58E5097D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71" t="42296" r="6958" b="15665"/>
            <a:stretch/>
          </p:blipFill>
          <p:spPr bwMode="auto">
            <a:xfrm>
              <a:off x="9682655" y="2382563"/>
              <a:ext cx="533400" cy="812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70394D7-D330-3C6B-7660-802DF818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75" y="217671"/>
            <a:ext cx="11708524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HYSTERESIS BEHAVIOR CAPTURED BY SAINT-VENANT EQUATIONS FOR UNSTEADY 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6331A-0AB7-414B-B79D-D08046805A2F}"/>
              </a:ext>
            </a:extLst>
          </p:cNvPr>
          <p:cNvSpPr txBox="1"/>
          <p:nvPr/>
        </p:nvSpPr>
        <p:spPr>
          <a:xfrm>
            <a:off x="7042785" y="1419933"/>
            <a:ext cx="3875079" cy="2109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Modeled 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epth and velocity in a rectangular channel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25EEEF-7697-4DC6-8102-59E3F1B98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3828" y="670163"/>
            <a:ext cx="1110853" cy="14402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3A33A2-5FDA-4EF6-983D-48212B43068B}"/>
              </a:ext>
            </a:extLst>
          </p:cNvPr>
          <p:cNvSpPr txBox="1"/>
          <p:nvPr/>
        </p:nvSpPr>
        <p:spPr>
          <a:xfrm>
            <a:off x="11160281" y="21326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Matt Bartos</a:t>
            </a:r>
          </a:p>
        </p:txBody>
      </p:sp>
    </p:spTree>
    <p:extLst>
      <p:ext uri="{BB962C8B-B14F-4D97-AF65-F5344CB8AC3E}">
        <p14:creationId xmlns:p14="http://schemas.microsoft.com/office/powerpoint/2010/main" val="19933192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70394D7-D330-3C6B-7660-802DF818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75" y="217671"/>
            <a:ext cx="11708524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SAINT-VENANT HYDRAULIC MODEL REPRODUCES HYSTERESIS BEHAVIOR AT A REAL-WORLD SITE</a:t>
            </a: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07204F-83DD-BADF-CDFD-1F73990F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" y="1229710"/>
            <a:ext cx="5628290" cy="5628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3C47A9-23E8-4CFD-0F84-65B2254DE1D3}"/>
              </a:ext>
            </a:extLst>
          </p:cNvPr>
          <p:cNvSpPr txBox="1"/>
          <p:nvPr/>
        </p:nvSpPr>
        <p:spPr>
          <a:xfrm>
            <a:off x="6048701" y="5472900"/>
            <a:ext cx="5838497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Potential to use real-time hydraulic models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more accurately compute depth, velocity and discharge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estimates from sensor data.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8" name="Picture 4" descr="Map&#10;&#10;Description automatically generated">
            <a:extLst>
              <a:ext uri="{FF2B5EF4-FFF2-40B4-BE49-F238E27FC236}">
                <a16:creationId xmlns:a16="http://schemas.microsoft.com/office/drawing/2014/main" id="{8AD90D19-C27D-669A-A25B-1AA02508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091" y="1357653"/>
            <a:ext cx="5217434" cy="398489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41AD3C5-418B-C9F1-4C33-CCF3D0E8027A}"/>
              </a:ext>
            </a:extLst>
          </p:cNvPr>
          <p:cNvSpPr/>
          <p:nvPr/>
        </p:nvSpPr>
        <p:spPr bwMode="auto">
          <a:xfrm>
            <a:off x="8839199" y="3321267"/>
            <a:ext cx="420414" cy="420414"/>
          </a:xfrm>
          <a:prstGeom prst="ellipse">
            <a:avLst/>
          </a:prstGeom>
          <a:noFill/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77671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DATA-MODEL INTEGRATION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9D4CA-8AAB-EEBF-A1C8-2921D049B25E}"/>
              </a:ext>
            </a:extLst>
          </p:cNvPr>
          <p:cNvSpPr txBox="1"/>
          <p:nvPr/>
        </p:nvSpPr>
        <p:spPr>
          <a:xfrm>
            <a:off x="371813" y="2373990"/>
            <a:ext cx="115348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Data Assimilation: Modeling across a river network combined with observations at gauge locations to enable improved estimates of water surface elevation and discharge at unmeasured points in the network.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42125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29DBE3F-4743-407F-8859-7F180D995564}"/>
              </a:ext>
            </a:extLst>
          </p:cNvPr>
          <p:cNvSpPr txBox="1"/>
          <p:nvPr/>
        </p:nvSpPr>
        <p:spPr>
          <a:xfrm>
            <a:off x="1564678" y="672331"/>
            <a:ext cx="68426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Sujana Timilsina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– PhD student supervised by Paola Passalacqua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E03F2-4855-4523-B37E-D0C75152FE0D}"/>
              </a:ext>
            </a:extLst>
          </p:cNvPr>
          <p:cNvSpPr txBox="1"/>
          <p:nvPr/>
        </p:nvSpPr>
        <p:spPr>
          <a:xfrm>
            <a:off x="1790378" y="1480957"/>
            <a:ext cx="987123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Comparison of the NWM discharge to discharge from LCRA gauges, USGS gauges, and DD6 gauges throughout Texas (&gt;600 gauges)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Generation of error map to analyze the performance of NWM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ADBD4-CFE8-4425-9503-2D572002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0666" r="28000"/>
          <a:stretch/>
        </p:blipFill>
        <p:spPr>
          <a:xfrm>
            <a:off x="152402" y="673281"/>
            <a:ext cx="1371600" cy="1914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67541"/>
            <a:ext cx="11951124" cy="484632"/>
          </a:xfrm>
        </p:spPr>
        <p:txBody>
          <a:bodyPr/>
          <a:lstStyle/>
          <a:p>
            <a:r>
              <a:rPr lang="en-US" sz="2400">
                <a:latin typeface="Tahoma"/>
              </a:rPr>
              <a:t>WHY IS THIS NEEDED? ERROR ANALYSIS OF THE NATIONAL WATER MODEL</a:t>
            </a:r>
          </a:p>
        </p:txBody>
      </p:sp>
      <p:pic>
        <p:nvPicPr>
          <p:cNvPr id="4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A1BE433F-FBF0-7FE3-C842-6ED5AEA18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2" y="3123112"/>
            <a:ext cx="4321627" cy="2616562"/>
          </a:xfrm>
          <a:prstGeom prst="rect">
            <a:avLst/>
          </a:prstGeo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A2511F08-0DC6-92B8-6AC0-C5052363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186" y="3123111"/>
            <a:ext cx="4321627" cy="2616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58B435-F1B3-96E1-929F-8ABDF2C14E22}"/>
              </a:ext>
            </a:extLst>
          </p:cNvPr>
          <p:cNvSpPr txBox="1"/>
          <p:nvPr/>
        </p:nvSpPr>
        <p:spPr>
          <a:xfrm>
            <a:off x="2968721" y="6049034"/>
            <a:ext cx="60010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Comparison of NWM short range forecast discharge to LCRA gauges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770073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TxDOT Priorities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1724-59BD-48C4-8EBF-36171E4F336F}"/>
              </a:ext>
            </a:extLst>
          </p:cNvPr>
          <p:cNvSpPr txBox="1">
            <a:spLocks/>
          </p:cNvSpPr>
          <p:nvPr/>
        </p:nvSpPr>
        <p:spPr>
          <a:xfrm>
            <a:off x="620785" y="1512277"/>
            <a:ext cx="10813409" cy="4754300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SAFETY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Our staff, our community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Emergency response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CONNECTIVITY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Reliability of the transportation network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Asset management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*BRIDGES*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</a:t>
            </a: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fficiency and efficacy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TxDOT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other/all jurisdictions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8E4E-A33A-4A84-8659-59B4AE685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b="27512"/>
          <a:stretch/>
        </p:blipFill>
        <p:spPr>
          <a:xfrm>
            <a:off x="5394378" y="4897561"/>
            <a:ext cx="6797622" cy="1960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859C3-1186-42FA-8F8B-79D778FB1E61}"/>
              </a:ext>
            </a:extLst>
          </p:cNvPr>
          <p:cNvSpPr txBox="1"/>
          <p:nvPr/>
        </p:nvSpPr>
        <p:spPr>
          <a:xfrm>
            <a:off x="834890" y="62651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Slide: Rose Marie Klee, TxDOT</a:t>
            </a:r>
          </a:p>
        </p:txBody>
      </p:sp>
      <p:pic>
        <p:nvPicPr>
          <p:cNvPr id="1026" name="Group 13" descr="image001">
            <a:extLst>
              <a:ext uri="{FF2B5EF4-FFF2-40B4-BE49-F238E27FC236}">
                <a16:creationId xmlns:a16="http://schemas.microsoft.com/office/drawing/2014/main" id="{FC79EF57-9D2B-4FDB-83FA-15374E19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43" y="-1"/>
            <a:ext cx="5097057" cy="491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354589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F33978-2465-24BD-879C-4A984FF09376}"/>
              </a:ext>
            </a:extLst>
          </p:cNvPr>
          <p:cNvSpPr txBox="1">
            <a:spLocks/>
          </p:cNvSpPr>
          <p:nvPr/>
        </p:nvSpPr>
        <p:spPr>
          <a:xfrm>
            <a:off x="250795" y="40856"/>
            <a:ext cx="6842902" cy="762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sz="2400" dirty="0">
                <a:latin typeface="Tahoma"/>
              </a:rPr>
              <a:t>EXAMPLE OF ERROR MAP FROM NWM AND LCRA GAUGES</a:t>
            </a:r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A2AD2641-544A-74B2-05E2-EE9DD0DCE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9" y="1179090"/>
            <a:ext cx="5396088" cy="4161152"/>
          </a:xfrm>
          <a:prstGeom prst="rect">
            <a:avLst/>
          </a:prstGeom>
        </p:spPr>
      </p:pic>
      <p:pic>
        <p:nvPicPr>
          <p:cNvPr id="5" name="Picture 5" descr="Chart, map&#10;&#10;Description automatically generated">
            <a:extLst>
              <a:ext uri="{FF2B5EF4-FFF2-40B4-BE49-F238E27FC236}">
                <a16:creationId xmlns:a16="http://schemas.microsoft.com/office/drawing/2014/main" id="{C02E7DCE-C189-3CA9-97FA-64011C88E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955" y="40856"/>
            <a:ext cx="4318940" cy="3338004"/>
          </a:xfrm>
          <a:prstGeom prst="rect">
            <a:avLst/>
          </a:prstGeom>
        </p:spPr>
      </p:pic>
      <p:pic>
        <p:nvPicPr>
          <p:cNvPr id="6" name="Picture 7" descr="Map&#10;&#10;Description automatically generated">
            <a:extLst>
              <a:ext uri="{FF2B5EF4-FFF2-40B4-BE49-F238E27FC236}">
                <a16:creationId xmlns:a16="http://schemas.microsoft.com/office/drawing/2014/main" id="{4DDE6C11-BE4A-58AD-8651-2B58DEEF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696" y="3393041"/>
            <a:ext cx="4394199" cy="3383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128065-9F11-6B4C-D77D-F92726F4675E}"/>
              </a:ext>
            </a:extLst>
          </p:cNvPr>
          <p:cNvSpPr txBox="1"/>
          <p:nvPr/>
        </p:nvSpPr>
        <p:spPr>
          <a:xfrm>
            <a:off x="250795" y="5534818"/>
            <a:ext cx="593559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ahoma"/>
                <a:ea typeface="Tahoma"/>
                <a:cs typeface="Tahoma"/>
              </a:rPr>
              <a:t>Storms are selected based on a frequency analysis of the historical record at each location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400" dirty="0">
              <a:latin typeface="Tahoma"/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ahoma"/>
                <a:ea typeface="Tahoma"/>
                <a:cs typeface="Tahoma"/>
              </a:rPr>
              <a:t>Normalizing the RMSE by mean annual discharge results in larger normalized errors in streams with low mean annual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2702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42B8BE-18A7-77AD-5269-9DE0DB63B5D5}"/>
              </a:ext>
            </a:extLst>
          </p:cNvPr>
          <p:cNvSpPr txBox="1">
            <a:spLocks/>
          </p:cNvSpPr>
          <p:nvPr/>
        </p:nvSpPr>
        <p:spPr>
          <a:xfrm>
            <a:off x="199055" y="261929"/>
            <a:ext cx="11951124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ＭＳ Ｐゴシック"/>
              </a:rPr>
              <a:t>ERROR MAP FOR ALL GAUGES IN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ＭＳ Ｐゴシック"/>
              </a:rPr>
              <a:t>TEXAS</a:t>
            </a: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7EF48172-2E39-81A5-194C-1E52172C0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825" y="918133"/>
            <a:ext cx="5896145" cy="4547193"/>
          </a:xfrm>
          <a:prstGeom prst="rect">
            <a:avLst/>
          </a:prstGeom>
        </p:spPr>
      </p:pic>
      <p:pic>
        <p:nvPicPr>
          <p:cNvPr id="2" name="Picture 4" descr="Map&#10;&#10;Description automatically generated">
            <a:extLst>
              <a:ext uri="{FF2B5EF4-FFF2-40B4-BE49-F238E27FC236}">
                <a16:creationId xmlns:a16="http://schemas.microsoft.com/office/drawing/2014/main" id="{B8D9E49C-A001-E2CE-0CB7-19DD4152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7" y="918133"/>
            <a:ext cx="5900708" cy="45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0762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42B8BE-18A7-77AD-5269-9DE0DB63B5D5}"/>
              </a:ext>
            </a:extLst>
          </p:cNvPr>
          <p:cNvSpPr txBox="1">
            <a:spLocks/>
          </p:cNvSpPr>
          <p:nvPr/>
        </p:nvSpPr>
        <p:spPr>
          <a:xfrm>
            <a:off x="199055" y="261929"/>
            <a:ext cx="11951124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ＭＳ Ｐゴシック"/>
              </a:rPr>
              <a:t>NORMALIZING RMSE BY MEAN ANNUAL DISCHARGE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" name="Picture 4" descr="Map&#10;&#10;Description automatically generated">
            <a:extLst>
              <a:ext uri="{FF2B5EF4-FFF2-40B4-BE49-F238E27FC236}">
                <a16:creationId xmlns:a16="http://schemas.microsoft.com/office/drawing/2014/main" id="{B8D9E49C-A001-E2CE-0CB7-19DD4152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3" y="904444"/>
            <a:ext cx="5900708" cy="4551756"/>
          </a:xfrm>
          <a:prstGeom prst="rect">
            <a:avLst/>
          </a:prstGeom>
        </p:spPr>
      </p:pic>
      <p:pic>
        <p:nvPicPr>
          <p:cNvPr id="3" name="Picture 4" descr="Map&#10;&#10;Description automatically generated">
            <a:extLst>
              <a:ext uri="{FF2B5EF4-FFF2-40B4-BE49-F238E27FC236}">
                <a16:creationId xmlns:a16="http://schemas.microsoft.com/office/drawing/2014/main" id="{D97307E7-0EA0-3472-BAB6-5C8B9C54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88" y="904443"/>
            <a:ext cx="5905271" cy="4565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A047F-3328-D5DA-E73E-794DB40C6934}"/>
              </a:ext>
            </a:extLst>
          </p:cNvPr>
          <p:cNvSpPr txBox="1"/>
          <p:nvPr/>
        </p:nvSpPr>
        <p:spPr>
          <a:xfrm>
            <a:off x="124856" y="5869047"/>
            <a:ext cx="1148685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Normalizing the RMSE by mean annual discharge results in larger normalized errors in streams with low mean annual discharge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437621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CF30C489-9688-AB3A-F956-5E2B36A7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73" y="1850680"/>
            <a:ext cx="5963667" cy="45548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8045A-F0D7-FDEA-6A84-961AF676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51" y="260433"/>
            <a:ext cx="10662556" cy="484632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TESTBED FOR IMPROVING ROADWAY FLOODING ESTIMATES USING REAL-TIME DATA ASSIMILATION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1E1CC9F-F8CA-6975-F944-EA54AC2F3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938" y="1915623"/>
            <a:ext cx="3326302" cy="91691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B80C91-33F2-B812-7EEB-AD4DCE5CA640}"/>
              </a:ext>
            </a:extLst>
          </p:cNvPr>
          <p:cNvSpPr txBox="1">
            <a:spLocks/>
          </p:cNvSpPr>
          <p:nvPr/>
        </p:nvSpPr>
        <p:spPr>
          <a:xfrm>
            <a:off x="7069289" y="3108162"/>
            <a:ext cx="4380030" cy="34894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of hydraulics using the full 1D Saint-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Equations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hydrologic forcings from the National Water Model.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water depth and discharge data from three RQ-30 gages.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assimilation via Extended Kalman Filtering.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99C9CB5-9D77-4531-9988-8B17AFECE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431" y="41270"/>
            <a:ext cx="1274195" cy="12668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A735E7-B60E-423E-B8A3-53991E7059CE}"/>
              </a:ext>
            </a:extLst>
          </p:cNvPr>
          <p:cNvSpPr txBox="1"/>
          <p:nvPr/>
        </p:nvSpPr>
        <p:spPr>
          <a:xfrm>
            <a:off x="1841574" y="1014259"/>
            <a:ext cx="68426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Jeil Oh – PhD student supervised by Matt Bartos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CB68B8-D16E-40A1-B423-FD7E16C50B2E}"/>
              </a:ext>
            </a:extLst>
          </p:cNvPr>
          <p:cNvSpPr/>
          <p:nvPr/>
        </p:nvSpPr>
        <p:spPr bwMode="auto">
          <a:xfrm>
            <a:off x="429298" y="1014259"/>
            <a:ext cx="1371600" cy="1914526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234027E-28EB-3C1D-F011-809EE922D7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82" r="14098" b="-427"/>
          <a:stretch/>
        </p:blipFill>
        <p:spPr>
          <a:xfrm>
            <a:off x="449766" y="1016620"/>
            <a:ext cx="1337274" cy="19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728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B80C91-33F2-B812-7EEB-AD4DCE5CA640}"/>
              </a:ext>
            </a:extLst>
          </p:cNvPr>
          <p:cNvSpPr txBox="1">
            <a:spLocks/>
          </p:cNvSpPr>
          <p:nvPr/>
        </p:nvSpPr>
        <p:spPr>
          <a:xfrm>
            <a:off x="7642592" y="2375303"/>
            <a:ext cx="4082321" cy="1565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Assimilate water stage data at upstream sites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2. Propagate hydraulic model forward in time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1171337B-31FA-D6D1-830D-585D9809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73" y="1710544"/>
            <a:ext cx="5669572" cy="43283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B311086-E010-4C45-9855-FB8AB404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62" y="359861"/>
            <a:ext cx="9576553" cy="484632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WE PRODUCE BETTER FLOOD FORECAST AT DOWNSTREAM LOCATIONS?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8F9E158-BF2E-493E-BFA7-45F51631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431" y="41270"/>
            <a:ext cx="1274195" cy="12668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88561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CF30C489-9688-AB3A-F956-5E2B36A7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29" y="1813189"/>
            <a:ext cx="4156500" cy="31717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8045A-F0D7-FDEA-6A84-961AF676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28" y="301464"/>
            <a:ext cx="10662556" cy="484632"/>
          </a:xfrm>
        </p:spPr>
        <p:txBody>
          <a:bodyPr/>
          <a:lstStyle/>
          <a:p>
            <a:r>
              <a:rPr lang="en-US" sz="2400">
                <a:latin typeface="Tahoma"/>
                <a:ea typeface="Tahoma"/>
                <a:cs typeface="Tahoma"/>
              </a:rPr>
              <a:t>ASSIMILATING DEPTH DATA AT TWO UPSTREAM SITES...</a:t>
            </a:r>
            <a:endParaRPr lang="en-US"/>
          </a:p>
        </p:txBody>
      </p:sp>
      <p:pic>
        <p:nvPicPr>
          <p:cNvPr id="5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0D57C3-0A4A-59F4-1A58-4AF956AE2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26" b="352"/>
          <a:stretch/>
        </p:blipFill>
        <p:spPr>
          <a:xfrm>
            <a:off x="6472507" y="1774625"/>
            <a:ext cx="3564673" cy="1747408"/>
          </a:xfrm>
          <a:prstGeom prst="rect">
            <a:avLst/>
          </a:prstGeom>
        </p:spPr>
      </p:pic>
      <p:pic>
        <p:nvPicPr>
          <p:cNvPr id="12" name="Picture 9" descr="Text&#10;&#10;Description automatically generated">
            <a:extLst>
              <a:ext uri="{FF2B5EF4-FFF2-40B4-BE49-F238E27FC236}">
                <a16:creationId xmlns:a16="http://schemas.microsoft.com/office/drawing/2014/main" id="{85A6279C-AE79-8266-9559-27D4D77B6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65" b="357"/>
          <a:stretch/>
        </p:blipFill>
        <p:spPr>
          <a:xfrm>
            <a:off x="6472506" y="3695112"/>
            <a:ext cx="3547645" cy="172262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2AC10E-6111-5841-EA89-A0BFFFC3C2FD}"/>
              </a:ext>
            </a:extLst>
          </p:cNvPr>
          <p:cNvCxnSpPr/>
          <p:nvPr/>
        </p:nvCxnSpPr>
        <p:spPr bwMode="auto">
          <a:xfrm flipV="1">
            <a:off x="5231004" y="2309444"/>
            <a:ext cx="2388838" cy="845017"/>
          </a:xfrm>
          <a:prstGeom prst="straightConnector1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FC4C01-11B4-3DE2-5847-83E3201239F5}"/>
              </a:ext>
            </a:extLst>
          </p:cNvPr>
          <p:cNvCxnSpPr>
            <a:cxnSpLocks/>
          </p:cNvCxnSpPr>
          <p:nvPr/>
        </p:nvCxnSpPr>
        <p:spPr bwMode="auto">
          <a:xfrm>
            <a:off x="4456613" y="3569534"/>
            <a:ext cx="3101277" cy="716154"/>
          </a:xfrm>
          <a:prstGeom prst="straightConnector1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683FBDC-7C3E-91EE-83CC-BBA4C9D64E49}"/>
              </a:ext>
            </a:extLst>
          </p:cNvPr>
          <p:cNvSpPr/>
          <p:nvPr/>
        </p:nvSpPr>
        <p:spPr bwMode="auto">
          <a:xfrm>
            <a:off x="4952611" y="3086700"/>
            <a:ext cx="363034" cy="369229"/>
          </a:xfrm>
          <a:prstGeom prst="ellipse">
            <a:avLst/>
          </a:prstGeom>
          <a:noFill/>
          <a:ln w="28575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4D06EB-E907-70C6-DDC4-8837B0317BC0}"/>
              </a:ext>
            </a:extLst>
          </p:cNvPr>
          <p:cNvSpPr/>
          <p:nvPr/>
        </p:nvSpPr>
        <p:spPr bwMode="auto">
          <a:xfrm>
            <a:off x="4178220" y="3359285"/>
            <a:ext cx="363034" cy="369229"/>
          </a:xfrm>
          <a:prstGeom prst="ellipse">
            <a:avLst/>
          </a:prstGeom>
          <a:noFill/>
          <a:ln w="28575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6370CE8-07C2-4181-9FED-6CFA0C106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431" y="41270"/>
            <a:ext cx="1274195" cy="12668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692290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CF30C489-9688-AB3A-F956-5E2B36A7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54" y="1407504"/>
            <a:ext cx="4156500" cy="31717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8045A-F0D7-FDEA-6A84-961AF676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28" y="301464"/>
            <a:ext cx="10662556" cy="484632"/>
          </a:xfrm>
        </p:spPr>
        <p:txBody>
          <a:bodyPr/>
          <a:lstStyle/>
          <a:p>
            <a:r>
              <a:rPr lang="en-US" sz="2400">
                <a:latin typeface="Tahoma"/>
                <a:ea typeface="Tahoma"/>
                <a:cs typeface="Tahoma"/>
              </a:rPr>
              <a:t>DEPTH AND DISCHARGE ESTIMATES DOWNSTREAM ARE IMPROVED</a:t>
            </a:r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3F1ED2-96C8-391A-742D-BC438675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32" y="1368940"/>
            <a:ext cx="7104565" cy="175358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5D0917C-5502-6D03-4BE9-F4AEFEF99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131" y="5116988"/>
            <a:ext cx="7104566" cy="174119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E40095D-9373-D888-8AE3-9A2F04AA1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131" y="3289427"/>
            <a:ext cx="7104567" cy="172880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54E76C-44FA-FDF2-BDA9-42EB6C9B5DED}"/>
              </a:ext>
            </a:extLst>
          </p:cNvPr>
          <p:cNvCxnSpPr>
            <a:cxnSpLocks/>
          </p:cNvCxnSpPr>
          <p:nvPr/>
        </p:nvCxnSpPr>
        <p:spPr bwMode="auto">
          <a:xfrm>
            <a:off x="4195336" y="3077117"/>
            <a:ext cx="1639228" cy="2847275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C598956-1EFE-6824-4758-D9BD47C307F8}"/>
              </a:ext>
            </a:extLst>
          </p:cNvPr>
          <p:cNvSpPr/>
          <p:nvPr/>
        </p:nvSpPr>
        <p:spPr bwMode="auto">
          <a:xfrm>
            <a:off x="3985090" y="2755356"/>
            <a:ext cx="363034" cy="369229"/>
          </a:xfrm>
          <a:prstGeom prst="ellipse">
            <a:avLst/>
          </a:prstGeom>
          <a:noFill/>
          <a:ln w="28575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A5F112-561E-25BA-43BE-CE839B1AEBAD}"/>
              </a:ext>
            </a:extLst>
          </p:cNvPr>
          <p:cNvCxnSpPr>
            <a:cxnSpLocks/>
          </p:cNvCxnSpPr>
          <p:nvPr/>
        </p:nvCxnSpPr>
        <p:spPr bwMode="auto">
          <a:xfrm>
            <a:off x="4368799" y="3015165"/>
            <a:ext cx="4470397" cy="3175617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587360-624D-1E4D-30A4-04A5A4A9141C}"/>
              </a:ext>
            </a:extLst>
          </p:cNvPr>
          <p:cNvSpPr txBox="1"/>
          <p:nvPr/>
        </p:nvSpPr>
        <p:spPr>
          <a:xfrm>
            <a:off x="6442927" y="991219"/>
            <a:ext cx="706243" cy="230832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Depth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B08AA8-82DA-2F00-1A4B-5B853D752CB1}"/>
              </a:ext>
            </a:extLst>
          </p:cNvPr>
          <p:cNvSpPr txBox="1"/>
          <p:nvPr/>
        </p:nvSpPr>
        <p:spPr>
          <a:xfrm>
            <a:off x="9596243" y="991218"/>
            <a:ext cx="1102730" cy="230832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Discharge</a:t>
            </a:r>
          </a:p>
        </p:txBody>
      </p:sp>
    </p:spTree>
    <p:extLst>
      <p:ext uri="{BB962C8B-B14F-4D97-AF65-F5344CB8AC3E}">
        <p14:creationId xmlns:p14="http://schemas.microsoft.com/office/powerpoint/2010/main" val="3629831503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1A16CA8D-3313-9488-1002-CB3D3B15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8" y="834325"/>
            <a:ext cx="1430562" cy="2617602"/>
          </a:xfrm>
          <a:prstGeom prst="rect">
            <a:avLst/>
          </a:prstGeom>
        </p:spPr>
      </p:pic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8E56FD8-5B29-5D3D-D62E-7E17F0FA3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043" y="1191987"/>
            <a:ext cx="3586843" cy="1779814"/>
          </a:xfrm>
          <a:prstGeom prst="rect">
            <a:avLst/>
          </a:prstGeom>
        </p:spPr>
      </p:pic>
      <p:pic>
        <p:nvPicPr>
          <p:cNvPr id="7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25446171-8113-9D7B-A774-3A88CD616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6" y="1155698"/>
            <a:ext cx="3586843" cy="1816101"/>
          </a:xfrm>
          <a:prstGeom prst="rect">
            <a:avLst/>
          </a:prstGeom>
        </p:spPr>
      </p:pic>
      <p:pic>
        <p:nvPicPr>
          <p:cNvPr id="8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59E7A059-C604-A6D1-A748-5B23B8E14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613" y="1155701"/>
            <a:ext cx="3541483" cy="18160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08D1E6-88A8-95DB-1923-E95BFE911586}"/>
              </a:ext>
            </a:extLst>
          </p:cNvPr>
          <p:cNvSpPr txBox="1"/>
          <p:nvPr/>
        </p:nvSpPr>
        <p:spPr>
          <a:xfrm>
            <a:off x="4601578" y="3055463"/>
            <a:ext cx="631854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Fig: Kalman Filter performance when applied in a small test network in DD6 region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9" name="Picture 7" descr="Map&#10;&#10;Description automatically generated">
            <a:extLst>
              <a:ext uri="{FF2B5EF4-FFF2-40B4-BE49-F238E27FC236}">
                <a16:creationId xmlns:a16="http://schemas.microsoft.com/office/drawing/2014/main" id="{851E1933-6759-BCF6-DD9B-BA6EF27EB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42" y="3453750"/>
            <a:ext cx="3686629" cy="33613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2BF995-A390-F04C-4AE8-7AE61633B028}"/>
              </a:ext>
            </a:extLst>
          </p:cNvPr>
          <p:cNvSpPr txBox="1"/>
          <p:nvPr/>
        </p:nvSpPr>
        <p:spPr>
          <a:xfrm>
            <a:off x="4567531" y="4204977"/>
            <a:ext cx="571652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Currently being applied in a sub-watershed of the DD6 region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Challenges: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Scale of the network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9650A-6598-4B7A-A936-6BB200F63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956" y="54021"/>
            <a:ext cx="1471755" cy="11810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7039788-5835-4602-B006-67563D2E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51" y="260433"/>
            <a:ext cx="10662556" cy="484632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ASSIMILATION WITH KALMAN FILTER AT NETWORK SCALE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07147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5031699" name="Title 1"/>
          <p:cNvSpPr>
            <a:spLocks noGrp="1"/>
          </p:cNvSpPr>
          <p:nvPr/>
        </p:nvSpPr>
        <p:spPr bwMode="auto">
          <a:xfrm>
            <a:off x="479733" y="258119"/>
            <a:ext cx="10503341" cy="541205"/>
          </a:xfrm>
        </p:spPr>
        <p:txBody>
          <a:bodyPr vert="horz" lIns="0" tIns="0" rIns="0" bIns="0" rtlCol="0" anchor="t">
            <a:noAutofit/>
          </a:bodyPr>
          <a:lstStyle>
            <a:lvl1pPr algn="l" defTabSz="342900">
              <a:lnSpc>
                <a:spcPct val="100000"/>
              </a:lnSpc>
              <a:spcBef>
                <a:spcPts val="0"/>
              </a:spcBef>
              <a:buNone/>
              <a:defRPr lang="en-US" sz="2100" b="1" i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Watershed Scale Data Assimilation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89299499" name=" 89299498"/>
          <p:cNvSpPr/>
          <p:nvPr/>
        </p:nvSpPr>
        <p:spPr bwMode="auto">
          <a:xfrm>
            <a:off x="2539153" y="2622953"/>
            <a:ext cx="164384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632484232" name="Picture 163248423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79958" y="2009194"/>
            <a:ext cx="9155179" cy="4775054"/>
          </a:xfrm>
          <a:prstGeom prst="rect">
            <a:avLst/>
          </a:prstGeom>
          <a:ln w="19049">
            <a:solidFill>
              <a:schemeClr val="tx1"/>
            </a:solidFill>
            <a:prstDash val="solid"/>
          </a:ln>
        </p:spPr>
      </p:pic>
      <p:sp>
        <p:nvSpPr>
          <p:cNvPr id="1721756703" name="Content Placeholder 2"/>
          <p:cNvSpPr>
            <a:spLocks noGrp="1"/>
          </p:cNvSpPr>
          <p:nvPr/>
        </p:nvSpPr>
        <p:spPr bwMode="auto">
          <a:xfrm>
            <a:off x="479733" y="810142"/>
            <a:ext cx="5493415" cy="2442199"/>
          </a:xfr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>
              <a:lnSpc>
                <a:spcPct val="100000"/>
              </a:lnSpc>
              <a:spcBef>
                <a:spcPts val="224"/>
              </a:spcBef>
              <a:spcAft>
                <a:spcPts val="899"/>
              </a:spcAft>
              <a:buClrTx/>
              <a:buSzPct val="80000"/>
              <a:buFont typeface="Arial"/>
              <a:buChar char="•"/>
              <a:defRPr lang="en-US" sz="1950" b="0" i="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8" indent="-129778" algn="l" defTabSz="342900">
              <a:lnSpc>
                <a:spcPts val="1649"/>
              </a:lnSpc>
              <a:spcBef>
                <a:spcPts val="0"/>
              </a:spcBef>
              <a:spcAft>
                <a:spcPts val="44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8" indent="-129778" algn="l" defTabSz="342900">
              <a:lnSpc>
                <a:spcPts val="2024"/>
              </a:lnSpc>
              <a:spcBef>
                <a:spcPts val="0"/>
              </a:spcBef>
              <a:spcAft>
                <a:spcPts val="89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2" indent="-129778" algn="l" defTabSz="342900">
              <a:lnSpc>
                <a:spcPts val="1349"/>
              </a:lnSpc>
              <a:spcBef>
                <a:spcPts val="0"/>
              </a:spcBef>
              <a:spcAft>
                <a:spcPts val="44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5" indent="-132159" algn="l" defTabSz="342900">
              <a:lnSpc>
                <a:spcPts val="1424"/>
              </a:lnSpc>
              <a:spcBef>
                <a:spcPts val="0"/>
              </a:spcBef>
              <a:spcAft>
                <a:spcPts val="44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8" indent="-133349" algn="l" defTabSz="301228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tabLst>
                <a:tab pos="1113234" algn="l"/>
              </a:tabLst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1" indent="-132159" algn="l" defTabSz="342900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8" algn="l" defTabSz="342900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5" indent="-122634" algn="l" defTabSz="342900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4"/>
              </a:spcBef>
              <a:spcAft>
                <a:spcPts val="899"/>
              </a:spcAft>
              <a:buClrTx/>
              <a:buSzPct val="80000"/>
              <a:buFont typeface="Wingdings"/>
              <a:buChar char="§"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Llano river watershed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4"/>
              </a:spcBef>
              <a:spcAft>
                <a:spcPts val="899"/>
              </a:spcAft>
              <a:buClrTx/>
              <a:buSzPct val="80000"/>
              <a:buFont typeface="Wingdings"/>
              <a:buChar char="§"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Input and Inline gauges</a:t>
            </a:r>
          </a:p>
          <a:p>
            <a:pPr marL="301228" marR="0" lvl="2" indent="-129778" algn="l" defTabSz="342900" rtl="0" eaLnBrk="1" fontAlgn="auto" latinLnBrk="0" hangingPunct="1">
              <a:lnSpc>
                <a:spcPts val="2024"/>
              </a:lnSpc>
              <a:spcBef>
                <a:spcPts val="0"/>
              </a:spcBef>
              <a:spcAft>
                <a:spcPts val="899"/>
              </a:spcAft>
              <a:buClr>
                <a:prstClr val="black">
                  <a:lumMod val="65000"/>
                </a:prstClr>
              </a:buClr>
              <a:buSzPct val="80000"/>
              <a:buFont typeface="Wingdings"/>
              <a:buChar char="§"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In-line gauges are used for DA validation</a:t>
            </a:r>
          </a:p>
        </p:txBody>
      </p:sp>
      <p:sp>
        <p:nvSpPr>
          <p:cNvPr id="1492584112" name=" 1492584111"/>
          <p:cNvSpPr/>
          <p:nvPr/>
        </p:nvSpPr>
        <p:spPr bwMode="auto">
          <a:xfrm>
            <a:off x="11669099" y="7151298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9968195" name="Picture 9996819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74529" y="6292839"/>
            <a:ext cx="2044259" cy="327605"/>
          </a:xfrm>
          <a:prstGeom prst="rect">
            <a:avLst/>
          </a:prstGeom>
        </p:spPr>
      </p:pic>
      <p:sp>
        <p:nvSpPr>
          <p:cNvPr id="1648151183" name="Content Placeholder 2"/>
          <p:cNvSpPr>
            <a:spLocks noGrp="1"/>
          </p:cNvSpPr>
          <p:nvPr/>
        </p:nvSpPr>
        <p:spPr bwMode="auto">
          <a:xfrm>
            <a:off x="5377248" y="487718"/>
            <a:ext cx="5493414" cy="2442199"/>
          </a:xfr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>
              <a:lnSpc>
                <a:spcPct val="100000"/>
              </a:lnSpc>
              <a:spcBef>
                <a:spcPts val="224"/>
              </a:spcBef>
              <a:spcAft>
                <a:spcPts val="899"/>
              </a:spcAft>
              <a:buClrTx/>
              <a:buSzPct val="80000"/>
              <a:buFont typeface="Arial"/>
              <a:buChar char="•"/>
              <a:defRPr lang="en-US" sz="1950" b="0" i="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8" indent="-129778" algn="l" defTabSz="342900">
              <a:lnSpc>
                <a:spcPts val="1649"/>
              </a:lnSpc>
              <a:spcBef>
                <a:spcPts val="0"/>
              </a:spcBef>
              <a:spcAft>
                <a:spcPts val="44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8" indent="-129778" algn="l" defTabSz="342900">
              <a:lnSpc>
                <a:spcPts val="2024"/>
              </a:lnSpc>
              <a:spcBef>
                <a:spcPts val="0"/>
              </a:spcBef>
              <a:spcAft>
                <a:spcPts val="89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2" indent="-129778" algn="l" defTabSz="342900">
              <a:lnSpc>
                <a:spcPts val="1349"/>
              </a:lnSpc>
              <a:spcBef>
                <a:spcPts val="0"/>
              </a:spcBef>
              <a:spcAft>
                <a:spcPts val="44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5" indent="-132159" algn="l" defTabSz="342900">
              <a:lnSpc>
                <a:spcPts val="1424"/>
              </a:lnSpc>
              <a:spcBef>
                <a:spcPts val="0"/>
              </a:spcBef>
              <a:spcAft>
                <a:spcPts val="449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8" indent="-133349" algn="l" defTabSz="301228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tabLst>
                <a:tab pos="1113234" algn="l"/>
              </a:tabLst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1" indent="-132159" algn="l" defTabSz="342900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8" algn="l" defTabSz="342900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5" indent="-122634" algn="l" defTabSz="342900">
              <a:lnSpc>
                <a:spcPts val="1274"/>
              </a:lnSpc>
              <a:spcBef>
                <a:spcPts val="224"/>
              </a:spcBef>
              <a:spcAft>
                <a:spcPts val="224"/>
              </a:spcAft>
              <a:buSzPct val="80000"/>
              <a:buFont typeface="Lucida Grande"/>
              <a:buChar char="-"/>
              <a:defRPr sz="1050" b="1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129778" marR="0" lvl="1" indent="-129778" algn="l" defTabSz="342900" rtl="0" eaLnBrk="1" fontAlgn="auto" latinLnBrk="0" hangingPunct="1">
              <a:lnSpc>
                <a:spcPts val="1649"/>
              </a:lnSpc>
              <a:spcBef>
                <a:spcPts val="0"/>
              </a:spcBef>
              <a:spcAft>
                <a:spcPts val="449"/>
              </a:spcAft>
              <a:buClr>
                <a:prstClr val="black">
                  <a:lumMod val="65000"/>
                </a:prstClr>
              </a:buClr>
              <a:buSzPct val="80000"/>
              <a:buFont typeface="Wingdings"/>
              <a:buChar char="§"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Accuracy depends on the chosen t0</a:t>
            </a:r>
          </a:p>
          <a:p>
            <a:pPr marL="129778" marR="0" lvl="1" indent="-129778" algn="l" defTabSz="342900" rtl="0" eaLnBrk="1" fontAlgn="auto" latinLnBrk="0" hangingPunct="1">
              <a:lnSpc>
                <a:spcPts val="1649"/>
              </a:lnSpc>
              <a:spcBef>
                <a:spcPts val="0"/>
              </a:spcBef>
              <a:spcAft>
                <a:spcPts val="449"/>
              </a:spcAft>
              <a:buClr>
                <a:prstClr val="black">
                  <a:lumMod val="65000"/>
                </a:prstClr>
              </a:buClr>
              <a:buSzPct val="80000"/>
              <a:buFont typeface="Wingdings"/>
              <a:buChar char="§"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Excess rainfall optimization per </a:t>
            </a:r>
            <a:r>
              <a:rPr kumimoji="0" sz="16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subcatchments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ＭＳ Ｐゴシック"/>
            </a:endParaRPr>
          </a:p>
          <a:p>
            <a:pPr marL="557212" marR="0" lvl="3" indent="-129778" algn="l" defTabSz="342900" rtl="0" eaLnBrk="1" fontAlgn="auto" latinLnBrk="0" hangingPunct="1">
              <a:lnSpc>
                <a:spcPts val="1349"/>
              </a:lnSpc>
              <a:spcBef>
                <a:spcPts val="0"/>
              </a:spcBef>
              <a:spcAft>
                <a:spcPts val="449"/>
              </a:spcAft>
              <a:buClr>
                <a:prstClr val="black">
                  <a:lumMod val="65000"/>
                </a:prstClr>
              </a:buClr>
              <a:buSzPct val="80000"/>
              <a:buFont typeface="Wingdings"/>
              <a:buChar char="§"/>
              <a:tabLst/>
              <a:defRPr/>
            </a:pPr>
            <a:r>
              <a:rPr kumimoji="0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Subcatchment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layout is dynamically generated based on gauge locations</a:t>
            </a:r>
          </a:p>
          <a:p>
            <a:pPr marL="129778" marR="0" lvl="1" indent="-129778" algn="l" defTabSz="342900" rtl="0" eaLnBrk="1" fontAlgn="auto" latinLnBrk="0" hangingPunct="1">
              <a:lnSpc>
                <a:spcPts val="1649"/>
              </a:lnSpc>
              <a:spcBef>
                <a:spcPts val="0"/>
              </a:spcBef>
              <a:spcAft>
                <a:spcPts val="449"/>
              </a:spcAft>
              <a:buClr>
                <a:prstClr val="black">
                  <a:lumMod val="65000"/>
                </a:prstClr>
              </a:buClr>
              <a:buSzPct val="80000"/>
              <a:buFont typeface="Wingdings"/>
              <a:buChar char="§"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Spatial and distribution of excess rainfall based on area or NWM </a:t>
            </a:r>
            <a:r>
              <a:rPr kumimoji="0" sz="16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forcings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ＭＳ Ｐゴシック"/>
            </a:endParaRPr>
          </a:p>
          <a:p>
            <a:pPr marL="129778" marR="0" lvl="1" indent="-129778" algn="l" defTabSz="342900" rtl="0" eaLnBrk="1" fontAlgn="auto" latinLnBrk="0" hangingPunct="1">
              <a:lnSpc>
                <a:spcPts val="1649"/>
              </a:lnSpc>
              <a:spcBef>
                <a:spcPts val="0"/>
              </a:spcBef>
              <a:spcAft>
                <a:spcPts val="449"/>
              </a:spcAft>
              <a:buClr>
                <a:prstClr val="black">
                  <a:lumMod val="65000"/>
                </a:prstClr>
              </a:buClr>
              <a:buSzPct val="80000"/>
              <a:buFont typeface="Wingdings"/>
              <a:buChar char="§"/>
              <a:tabLst/>
              <a:defRPr/>
            </a:pP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ＭＳ Ｐゴシック"/>
            </a:endParaRPr>
          </a:p>
        </p:txBody>
      </p:sp>
      <p:pic>
        <p:nvPicPr>
          <p:cNvPr id="9" name="Kép 6">
            <a:extLst>
              <a:ext uri="{FF2B5EF4-FFF2-40B4-BE49-F238E27FC236}">
                <a16:creationId xmlns:a16="http://schemas.microsoft.com/office/drawing/2014/main" id="{E33FBF92-FB32-4B32-8447-0D08343EB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73" b="10426"/>
          <a:stretch/>
        </p:blipFill>
        <p:spPr>
          <a:xfrm>
            <a:off x="10795090" y="86127"/>
            <a:ext cx="1080463" cy="1259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7EEE7-F2DF-4F28-A92E-00AFF195D89C}"/>
              </a:ext>
            </a:extLst>
          </p:cNvPr>
          <p:cNvSpPr txBox="1"/>
          <p:nvPr/>
        </p:nvSpPr>
        <p:spPr>
          <a:xfrm>
            <a:off x="10795090" y="147073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Attila Bibok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3331457" name="Title 1"/>
          <p:cNvSpPr>
            <a:spLocks noGrp="1"/>
          </p:cNvSpPr>
          <p:nvPr/>
        </p:nvSpPr>
        <p:spPr bwMode="auto">
          <a:xfrm>
            <a:off x="479733" y="268936"/>
            <a:ext cx="10662555" cy="484632"/>
          </a:xfrm>
        </p:spPr>
        <p:txBody>
          <a:bodyPr vert="horz" lIns="0" tIns="0" rIns="0" bIns="0" rtlCol="0" anchor="t">
            <a:noAutofit/>
          </a:bodyPr>
          <a:lstStyle>
            <a:lvl1pPr algn="l" defTabSz="342900">
              <a:lnSpc>
                <a:spcPct val="100000"/>
              </a:lnSpc>
              <a:spcBef>
                <a:spcPts val="0"/>
              </a:spcBef>
              <a:buNone/>
              <a:defRPr lang="en-US" sz="2100" b="1" i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Watershed Scale Data Assimilation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202050709" name=" 1202050708"/>
          <p:cNvSpPr/>
          <p:nvPr/>
        </p:nvSpPr>
        <p:spPr bwMode="auto">
          <a:xfrm>
            <a:off x="2539152" y="2622952"/>
            <a:ext cx="164383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544239218" name="Picture 5442392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79958" y="1887166"/>
            <a:ext cx="9389139" cy="4897080"/>
          </a:xfrm>
          <a:prstGeom prst="rect">
            <a:avLst/>
          </a:prstGeom>
          <a:ln w="19049">
            <a:solidFill>
              <a:schemeClr val="tx1"/>
            </a:solidFill>
            <a:prstDash val="solid"/>
          </a:ln>
        </p:spPr>
      </p:pic>
      <p:sp>
        <p:nvSpPr>
          <p:cNvPr id="1372495210" name=" 1372495209"/>
          <p:cNvSpPr/>
          <p:nvPr/>
        </p:nvSpPr>
        <p:spPr bwMode="auto">
          <a:xfrm>
            <a:off x="11669100" y="7151297"/>
            <a:ext cx="254916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679719105" name="Picture 67971910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74045" y="4419516"/>
            <a:ext cx="2044259" cy="327604"/>
          </a:xfrm>
          <a:prstGeom prst="rect">
            <a:avLst/>
          </a:prstGeom>
        </p:spPr>
      </p:pic>
      <p:pic>
        <p:nvPicPr>
          <p:cNvPr id="1377364894" name="Picture 137736489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63926" y="4142774"/>
            <a:ext cx="3631538" cy="2671335"/>
          </a:xfrm>
          <a:prstGeom prst="rect">
            <a:avLst/>
          </a:prstGeom>
        </p:spPr>
      </p:pic>
      <p:pic>
        <p:nvPicPr>
          <p:cNvPr id="1693582150" name="Picture 169358214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12975" y="831255"/>
            <a:ext cx="4063806" cy="2421966"/>
          </a:xfrm>
          <a:prstGeom prst="rect">
            <a:avLst/>
          </a:prstGeom>
        </p:spPr>
      </p:pic>
      <p:pic>
        <p:nvPicPr>
          <p:cNvPr id="1787874393" name="Picture 178787439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7308" y="1713746"/>
            <a:ext cx="3314135" cy="2399699"/>
          </a:xfrm>
          <a:prstGeom prst="rect">
            <a:avLst/>
          </a:prstGeom>
        </p:spPr>
      </p:pic>
      <p:pic>
        <p:nvPicPr>
          <p:cNvPr id="1612318930" name="Picture 161231892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996659" y="194699"/>
            <a:ext cx="3672439" cy="2638806"/>
          </a:xfrm>
          <a:prstGeom prst="rect">
            <a:avLst/>
          </a:prstGeom>
        </p:spPr>
      </p:pic>
      <p:sp>
        <p:nvSpPr>
          <p:cNvPr id="949157465" name="Arrow: Right 949157464"/>
          <p:cNvSpPr/>
          <p:nvPr/>
        </p:nvSpPr>
        <p:spPr bwMode="auto">
          <a:xfrm rot="2488928">
            <a:off x="3303236" y="4160677"/>
            <a:ext cx="1112076" cy="3143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64968016" name="Arrow: Right 1864968015"/>
          <p:cNvSpPr/>
          <p:nvPr/>
        </p:nvSpPr>
        <p:spPr bwMode="auto">
          <a:xfrm rot="2488928">
            <a:off x="7069167" y="3193173"/>
            <a:ext cx="1098178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0230081" name="Arrow: Right 680230080"/>
          <p:cNvSpPr/>
          <p:nvPr/>
        </p:nvSpPr>
        <p:spPr bwMode="auto">
          <a:xfrm rot="13499997">
            <a:off x="8213654" y="3946926"/>
            <a:ext cx="340792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18000432" name="Arrow: Right 1918000431"/>
          <p:cNvSpPr/>
          <p:nvPr/>
        </p:nvSpPr>
        <p:spPr bwMode="auto">
          <a:xfrm rot="1957796">
            <a:off x="9970895" y="2864128"/>
            <a:ext cx="891097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30105489" name="Arrow: Right 1730105488"/>
          <p:cNvSpPr/>
          <p:nvPr/>
        </p:nvSpPr>
        <p:spPr bwMode="auto">
          <a:xfrm>
            <a:off x="6263008" y="2556596"/>
            <a:ext cx="1063054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70562955" name="TextBox 970562954"/>
          <p:cNvSpPr txBox="1"/>
          <p:nvPr/>
        </p:nvSpPr>
        <p:spPr bwMode="auto">
          <a:xfrm>
            <a:off x="6239817" y="2586671"/>
            <a:ext cx="819254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</a:p>
        </p:txBody>
      </p:sp>
      <p:sp>
        <p:nvSpPr>
          <p:cNvPr id="916463657" name="Arrow: Right 916463656"/>
          <p:cNvSpPr/>
          <p:nvPr/>
        </p:nvSpPr>
        <p:spPr bwMode="auto">
          <a:xfrm>
            <a:off x="2317083" y="2648688"/>
            <a:ext cx="941440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390032843" name="TextBox 1390032842"/>
          <p:cNvSpPr txBox="1"/>
          <p:nvPr/>
        </p:nvSpPr>
        <p:spPr bwMode="auto">
          <a:xfrm>
            <a:off x="2293891" y="2678763"/>
            <a:ext cx="819289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</a:p>
        </p:txBody>
      </p:sp>
      <p:sp>
        <p:nvSpPr>
          <p:cNvPr id="1382922855" name="Arrow: Right 1382922854"/>
          <p:cNvSpPr/>
          <p:nvPr/>
        </p:nvSpPr>
        <p:spPr bwMode="auto">
          <a:xfrm>
            <a:off x="10395876" y="2272347"/>
            <a:ext cx="1007463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24915588" name="TextBox 1424915587"/>
          <p:cNvSpPr txBox="1"/>
          <p:nvPr/>
        </p:nvSpPr>
        <p:spPr bwMode="auto">
          <a:xfrm>
            <a:off x="10372684" y="2302422"/>
            <a:ext cx="819289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</a:p>
        </p:txBody>
      </p:sp>
      <p:sp>
        <p:nvSpPr>
          <p:cNvPr id="1615973183" name="Arrow: Right 1615973182"/>
          <p:cNvSpPr/>
          <p:nvPr/>
        </p:nvSpPr>
        <p:spPr bwMode="auto">
          <a:xfrm>
            <a:off x="10899608" y="4717046"/>
            <a:ext cx="1041352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14415993" name="TextBox 914415992"/>
          <p:cNvSpPr txBox="1"/>
          <p:nvPr/>
        </p:nvSpPr>
        <p:spPr bwMode="auto">
          <a:xfrm>
            <a:off x="10876416" y="4747121"/>
            <a:ext cx="819289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</a:t>
            </a:r>
          </a:p>
        </p:txBody>
      </p:sp>
      <p:sp>
        <p:nvSpPr>
          <p:cNvPr id="946491891" name="Arrow: Right 946491890"/>
          <p:cNvSpPr/>
          <p:nvPr/>
        </p:nvSpPr>
        <p:spPr bwMode="auto">
          <a:xfrm>
            <a:off x="553424" y="2308628"/>
            <a:ext cx="1740466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17249599" name="TextBox 1417249598"/>
          <p:cNvSpPr txBox="1"/>
          <p:nvPr/>
        </p:nvSpPr>
        <p:spPr bwMode="auto">
          <a:xfrm>
            <a:off x="957956" y="2328612"/>
            <a:ext cx="1428868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Data-assimilation</a:t>
            </a:r>
          </a:p>
        </p:txBody>
      </p:sp>
      <p:sp>
        <p:nvSpPr>
          <p:cNvPr id="770093621" name="Arrow: Right 770093620"/>
          <p:cNvSpPr/>
          <p:nvPr/>
        </p:nvSpPr>
        <p:spPr bwMode="auto">
          <a:xfrm>
            <a:off x="8887799" y="4727137"/>
            <a:ext cx="1918839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80745245" name="TextBox 1080745244"/>
          <p:cNvSpPr txBox="1"/>
          <p:nvPr/>
        </p:nvSpPr>
        <p:spPr bwMode="auto">
          <a:xfrm>
            <a:off x="9470703" y="4747121"/>
            <a:ext cx="1428903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Data-assimilation</a:t>
            </a:r>
          </a:p>
        </p:txBody>
      </p:sp>
      <p:sp>
        <p:nvSpPr>
          <p:cNvPr id="1987483567" name="Arrow: Right 1987483566"/>
          <p:cNvSpPr/>
          <p:nvPr/>
        </p:nvSpPr>
        <p:spPr bwMode="auto">
          <a:xfrm>
            <a:off x="8463926" y="2288644"/>
            <a:ext cx="1908757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73222715" name="TextBox 773222714"/>
          <p:cNvSpPr txBox="1"/>
          <p:nvPr/>
        </p:nvSpPr>
        <p:spPr bwMode="auto">
          <a:xfrm>
            <a:off x="8850792" y="2312315"/>
            <a:ext cx="1428903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Data-assimilation</a:t>
            </a:r>
          </a:p>
        </p:txBody>
      </p:sp>
      <p:sp>
        <p:nvSpPr>
          <p:cNvPr id="383966957" name="Arrow: Right 383966956"/>
          <p:cNvSpPr/>
          <p:nvPr/>
        </p:nvSpPr>
        <p:spPr bwMode="auto">
          <a:xfrm>
            <a:off x="3925274" y="2288644"/>
            <a:ext cx="2244729" cy="31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28953667" name="TextBox 1428953666"/>
          <p:cNvSpPr txBox="1"/>
          <p:nvPr/>
        </p:nvSpPr>
        <p:spPr bwMode="auto">
          <a:xfrm>
            <a:off x="4591382" y="2308628"/>
            <a:ext cx="1671698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Data-assimilation</a:t>
            </a:r>
          </a:p>
        </p:txBody>
      </p:sp>
      <p:sp>
        <p:nvSpPr>
          <p:cNvPr id="923773135" name="Arrow: Up-Down 923773134"/>
          <p:cNvSpPr/>
          <p:nvPr/>
        </p:nvSpPr>
        <p:spPr bwMode="auto">
          <a:xfrm>
            <a:off x="11260464" y="676274"/>
            <a:ext cx="142875" cy="1306018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46454620" name="Arrow: Up-Down 1946454619"/>
          <p:cNvSpPr/>
          <p:nvPr/>
        </p:nvSpPr>
        <p:spPr bwMode="auto">
          <a:xfrm>
            <a:off x="2560661" y="3596307"/>
            <a:ext cx="142875" cy="17101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2947929" name="TextBox 172947928"/>
          <p:cNvSpPr txBox="1"/>
          <p:nvPr/>
        </p:nvSpPr>
        <p:spPr bwMode="auto">
          <a:xfrm rot="2503435">
            <a:off x="3295609" y="4154545"/>
            <a:ext cx="1060630" cy="259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In-line gauge</a:t>
            </a:r>
          </a:p>
        </p:txBody>
      </p:sp>
      <p:sp>
        <p:nvSpPr>
          <p:cNvPr id="1916816785" name="TextBox 1916816784"/>
          <p:cNvSpPr txBox="1"/>
          <p:nvPr/>
        </p:nvSpPr>
        <p:spPr bwMode="auto">
          <a:xfrm rot="2503435">
            <a:off x="7085587" y="3191020"/>
            <a:ext cx="1060665" cy="259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In-line gauge</a:t>
            </a:r>
          </a:p>
        </p:txBody>
      </p:sp>
      <p:sp>
        <p:nvSpPr>
          <p:cNvPr id="857144956" name="TextBox 857144955"/>
          <p:cNvSpPr txBox="1"/>
          <p:nvPr/>
        </p:nvSpPr>
        <p:spPr bwMode="auto">
          <a:xfrm rot="1980554">
            <a:off x="9877815" y="2870978"/>
            <a:ext cx="1060701" cy="259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In-line gauge</a:t>
            </a:r>
          </a:p>
        </p:txBody>
      </p:sp>
      <p:sp>
        <p:nvSpPr>
          <p:cNvPr id="578037021" name="Arrow: Up-Down 578037020"/>
          <p:cNvSpPr/>
          <p:nvPr/>
        </p:nvSpPr>
        <p:spPr bwMode="auto">
          <a:xfrm>
            <a:off x="127308" y="5360174"/>
            <a:ext cx="142875" cy="1306017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0900302" name="TextBox 140900301"/>
          <p:cNvSpPr txBox="1"/>
          <p:nvPr/>
        </p:nvSpPr>
        <p:spPr bwMode="auto">
          <a:xfrm>
            <a:off x="271453" y="5693125"/>
            <a:ext cx="2045737" cy="82299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Artifacts occur at the most upstream and most downstream gauges.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1ABA-9C31-4568-8DFC-051D6280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3" y="457200"/>
            <a:ext cx="5165764" cy="484632"/>
          </a:xfrm>
        </p:spPr>
        <p:txBody>
          <a:bodyPr/>
          <a:lstStyle/>
          <a:p>
            <a:r>
              <a:rPr lang="en-US" dirty="0"/>
              <a:t>TxDOT Project Management Committee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DC5E1-0CC1-4B7B-86EC-F84C2AFFA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64" y="1240661"/>
            <a:ext cx="1419367" cy="20222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A45176-10D5-4BF0-B825-39BEAAF12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6" y="1241673"/>
            <a:ext cx="1578661" cy="196806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F891CE-CDF6-485C-A0A9-8EAA893464D0}"/>
              </a:ext>
            </a:extLst>
          </p:cNvPr>
          <p:cNvSpPr/>
          <p:nvPr/>
        </p:nvSpPr>
        <p:spPr>
          <a:xfrm>
            <a:off x="345137" y="3262878"/>
            <a:ext cx="1581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Rose Marie Klee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H&amp;H Section Director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ACC3E1-904A-43EF-A211-127F9B2E4ACA}"/>
              </a:ext>
            </a:extLst>
          </p:cNvPr>
          <p:cNvSpPr/>
          <p:nvPr/>
        </p:nvSpPr>
        <p:spPr>
          <a:xfrm>
            <a:off x="1979480" y="3288942"/>
            <a:ext cx="2091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Abderrahmane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Maamar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-Tayeb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H&amp;H Section Team Lead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AEA4376-2EDD-4D97-A5B2-C91B7B320600}"/>
              </a:ext>
            </a:extLst>
          </p:cNvPr>
          <p:cNvGrpSpPr/>
          <p:nvPr/>
        </p:nvGrpSpPr>
        <p:grpSpPr>
          <a:xfrm>
            <a:off x="4084848" y="3909209"/>
            <a:ext cx="1710533" cy="2621131"/>
            <a:chOff x="3564161" y="3967407"/>
            <a:chExt cx="1710533" cy="26211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BE7C66-6E45-4671-8898-D4D2325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348" y="3967407"/>
              <a:ext cx="1576748" cy="196567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9738F7-6308-4E08-9486-5C9D36059185}"/>
                </a:ext>
              </a:extLst>
            </p:cNvPr>
            <p:cNvSpPr/>
            <p:nvPr/>
          </p:nvSpPr>
          <p:spPr>
            <a:xfrm>
              <a:off x="3564161" y="5942207"/>
              <a:ext cx="17105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Andrew Lee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/>
                  <a:cs typeface="Calibri" panose="020F0502020204030204" pitchFamily="34" charset="0"/>
                </a:rPr>
                <a:t>District Bridge Engineer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BMT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0C77C-B1E6-40BE-9CA8-394935DBBFC5}"/>
              </a:ext>
            </a:extLst>
          </p:cNvPr>
          <p:cNvSpPr/>
          <p:nvPr/>
        </p:nvSpPr>
        <p:spPr>
          <a:xfrm>
            <a:off x="4367912" y="3286866"/>
            <a:ext cx="1126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Trent Ellis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H&amp;H Engineer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FC5322-4DF5-48F7-AA87-026E1B6CFF3D}"/>
              </a:ext>
            </a:extLst>
          </p:cNvPr>
          <p:cNvGrpSpPr/>
          <p:nvPr/>
        </p:nvGrpSpPr>
        <p:grpSpPr>
          <a:xfrm>
            <a:off x="6068992" y="3896341"/>
            <a:ext cx="1804789" cy="2639603"/>
            <a:chOff x="5212306" y="3967406"/>
            <a:chExt cx="1804789" cy="26396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399CB0-1777-435E-B8C2-A0AE7ACFF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255" y="3967406"/>
              <a:ext cx="1604692" cy="200051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C74D0C-AA3D-4B90-9F08-7BBD95B066B5}"/>
                </a:ext>
              </a:extLst>
            </p:cNvPr>
            <p:cNvSpPr/>
            <p:nvPr/>
          </p:nvSpPr>
          <p:spPr>
            <a:xfrm>
              <a:off x="5212306" y="5960678"/>
              <a:ext cx="18047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Joseph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Goessling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Lead Hydraulics Engineer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AUS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6980B6-478C-402D-8FEC-6ED521BB7AA7}"/>
              </a:ext>
            </a:extLst>
          </p:cNvPr>
          <p:cNvGrpSpPr/>
          <p:nvPr/>
        </p:nvGrpSpPr>
        <p:grpSpPr>
          <a:xfrm>
            <a:off x="7946994" y="3909209"/>
            <a:ext cx="1855123" cy="2626735"/>
            <a:chOff x="6917282" y="3967407"/>
            <a:chExt cx="1855123" cy="26267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0EC15E-AB9D-4FD5-A885-D6C0029EF55B}"/>
                </a:ext>
              </a:extLst>
            </p:cNvPr>
            <p:cNvSpPr/>
            <p:nvPr/>
          </p:nvSpPr>
          <p:spPr>
            <a:xfrm>
              <a:off x="6917282" y="5947811"/>
              <a:ext cx="18551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Jared Browder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Maintenance Assess Spec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MNT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D0E30A0-AF0E-4BBA-A284-0DCE1E8C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5469" y="3967407"/>
              <a:ext cx="1616158" cy="199579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29CB9F-40FB-41E9-B36A-6C52F989B453}"/>
              </a:ext>
            </a:extLst>
          </p:cNvPr>
          <p:cNvGrpSpPr/>
          <p:nvPr/>
        </p:nvGrpSpPr>
        <p:grpSpPr>
          <a:xfrm>
            <a:off x="2129788" y="3909209"/>
            <a:ext cx="1677319" cy="2663026"/>
            <a:chOff x="1886842" y="3946504"/>
            <a:chExt cx="1677319" cy="266302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20CF29-C614-44B5-9AC9-BDFD47BFEC81}"/>
                </a:ext>
              </a:extLst>
            </p:cNvPr>
            <p:cNvSpPr/>
            <p:nvPr/>
          </p:nvSpPr>
          <p:spPr>
            <a:xfrm>
              <a:off x="1886842" y="5963199"/>
              <a:ext cx="16773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Adam Jack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Dir of Trans Plan &amp; Dev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BMT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EF3614-EC6C-4080-B788-4A5F426B3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8064" y="3946504"/>
              <a:ext cx="1514200" cy="198338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804322-9E22-44AE-A705-FDD169E5AD25}"/>
              </a:ext>
            </a:extLst>
          </p:cNvPr>
          <p:cNvGrpSpPr/>
          <p:nvPr/>
        </p:nvGrpSpPr>
        <p:grpSpPr>
          <a:xfrm>
            <a:off x="69511" y="3933197"/>
            <a:ext cx="1909969" cy="2657466"/>
            <a:chOff x="11604" y="3933483"/>
            <a:chExt cx="1909969" cy="26574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1B465C-05C2-408F-92AB-46A0907F3A17}"/>
                </a:ext>
              </a:extLst>
            </p:cNvPr>
            <p:cNvSpPr/>
            <p:nvPr/>
          </p:nvSpPr>
          <p:spPr>
            <a:xfrm>
              <a:off x="11604" y="5944618"/>
              <a:ext cx="18843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Shelley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Pridgen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Research Project Manager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RTI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19" y="3933483"/>
              <a:ext cx="1701754" cy="2009432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10C77C-B1E6-40BE-9CA8-394935DBBFC5}"/>
              </a:ext>
            </a:extLst>
          </p:cNvPr>
          <p:cNvSpPr/>
          <p:nvPr/>
        </p:nvSpPr>
        <p:spPr>
          <a:xfrm>
            <a:off x="5966159" y="3287904"/>
            <a:ext cx="1920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Matthew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Heinze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TxDOT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Emerg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Mgmt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Coord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7243" y="1240661"/>
            <a:ext cx="1518094" cy="202014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410C77C-B1E6-40BE-9CA8-394935DBBFC5}"/>
              </a:ext>
            </a:extLst>
          </p:cNvPr>
          <p:cNvSpPr/>
          <p:nvPr/>
        </p:nvSpPr>
        <p:spPr>
          <a:xfrm>
            <a:off x="8099293" y="3292620"/>
            <a:ext cx="1418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Jennifer Lash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GIS Program Leader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TPP</a:t>
            </a:r>
          </a:p>
        </p:txBody>
      </p:sp>
      <p:pic>
        <p:nvPicPr>
          <p:cNvPr id="1026" name="Picture 6" descr="image0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364" y="1240661"/>
            <a:ext cx="1627999" cy="202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6EB67-084F-44C1-B148-DD39961EE8B5}"/>
              </a:ext>
            </a:extLst>
          </p:cNvPr>
          <p:cNvGrpSpPr/>
          <p:nvPr/>
        </p:nvGrpSpPr>
        <p:grpSpPr>
          <a:xfrm>
            <a:off x="9821817" y="3909209"/>
            <a:ext cx="1591114" cy="2608927"/>
            <a:chOff x="8693656" y="3979611"/>
            <a:chExt cx="1591114" cy="2608927"/>
          </a:xfrm>
        </p:grpSpPr>
        <p:pic>
          <p:nvPicPr>
            <p:cNvPr id="9" name="Picture 9" descr="image00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656" y="3979611"/>
              <a:ext cx="1591114" cy="198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808407" y="5942207"/>
              <a:ext cx="14336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Ryan Eaves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Geotech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31DA7-EEB9-4A8F-9C3E-202B077621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78" y="1253952"/>
            <a:ext cx="1629993" cy="200477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3FD43AC-1E83-4F3E-9531-35F6E37F851B}"/>
              </a:ext>
            </a:extLst>
          </p:cNvPr>
          <p:cNvSpPr/>
          <p:nvPr/>
        </p:nvSpPr>
        <p:spPr>
          <a:xfrm>
            <a:off x="9877592" y="3248229"/>
            <a:ext cx="1415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Valerie Taylor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Transportation Engr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0352F-4387-47E0-B4E7-9DB2194855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50" y="1246419"/>
            <a:ext cx="1601449" cy="20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3424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F71C-B3DD-4847-8DEA-E63069ED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Concern Points in the Bryan District</a:t>
            </a:r>
            <a:br>
              <a:rPr lang="en-US" dirty="0"/>
            </a:br>
            <a:r>
              <a:rPr lang="en-US" sz="2400" dirty="0"/>
              <a:t>Source of Data: Paul Ray, TxDOT BRY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B050E-6570-4F9B-AC16-CC88CC64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2167"/>
            <a:ext cx="4998742" cy="49289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2B184B-9C10-4E2B-B2A9-3F522E26A6F2}"/>
              </a:ext>
            </a:extLst>
          </p:cNvPr>
          <p:cNvSpPr txBox="1"/>
          <p:nvPr/>
        </p:nvSpPr>
        <p:spPr>
          <a:xfrm>
            <a:off x="1122947" y="2813064"/>
            <a:ext cx="240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 flood concern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3321D-C066-4F2B-A140-1349D18E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4267"/>
            <a:ext cx="4629274" cy="490689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FBD13-A782-4390-A7E7-2F7B6F97DF7F}"/>
              </a:ext>
            </a:extLst>
          </p:cNvPr>
          <p:cNvSpPr txBox="1"/>
          <p:nvPr/>
        </p:nvSpPr>
        <p:spPr>
          <a:xfrm>
            <a:off x="6132195" y="5967663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 21 at Davidson Creek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1F0814-03AD-4E73-8E40-FEC5A796DE4C}"/>
              </a:ext>
            </a:extLst>
          </p:cNvPr>
          <p:cNvCxnSpPr>
            <a:stCxn id="6" idx="0"/>
          </p:cNvCxnSpPr>
          <p:nvPr/>
        </p:nvCxnSpPr>
        <p:spPr>
          <a:xfrm flipV="1">
            <a:off x="7363783" y="5390147"/>
            <a:ext cx="897901" cy="577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D9748D-BA87-4FF0-AC62-949EEA0F15DB}"/>
              </a:ext>
            </a:extLst>
          </p:cNvPr>
          <p:cNvSpPr txBox="1"/>
          <p:nvPr/>
        </p:nvSpPr>
        <p:spPr>
          <a:xfrm>
            <a:off x="6592848" y="2813064"/>
            <a:ext cx="243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 2000 at Cedar Creek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ED8CD4-296A-49E4-9AAF-BB466AEDB9E6}"/>
              </a:ext>
            </a:extLst>
          </p:cNvPr>
          <p:cNvCxnSpPr/>
          <p:nvPr/>
        </p:nvCxnSpPr>
        <p:spPr>
          <a:xfrm flipV="1">
            <a:off x="7512736" y="2387175"/>
            <a:ext cx="897901" cy="577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0FEA884-43BB-4C16-8BA3-1FDC81E279B9}"/>
              </a:ext>
            </a:extLst>
          </p:cNvPr>
          <p:cNvSpPr/>
          <p:nvPr/>
        </p:nvSpPr>
        <p:spPr>
          <a:xfrm>
            <a:off x="2550695" y="4491789"/>
            <a:ext cx="577516" cy="81814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FC61A-98B6-483C-B0AB-08C7B4B1D32D}"/>
              </a:ext>
            </a:extLst>
          </p:cNvPr>
          <p:cNvCxnSpPr/>
          <p:nvPr/>
        </p:nvCxnSpPr>
        <p:spPr>
          <a:xfrm flipV="1">
            <a:off x="2550695" y="1672166"/>
            <a:ext cx="3545305" cy="2819623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CDA73-8E67-455D-BC40-B27D2D8C8F50}"/>
              </a:ext>
            </a:extLst>
          </p:cNvPr>
          <p:cNvCxnSpPr/>
          <p:nvPr/>
        </p:nvCxnSpPr>
        <p:spPr>
          <a:xfrm>
            <a:off x="2550695" y="5309937"/>
            <a:ext cx="3545305" cy="1291221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F2CDB1F-C8FF-4B55-BAF8-1B266234E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72" y="1373931"/>
            <a:ext cx="2572147" cy="41245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4AD4DC-47A4-41E7-B489-F1248517CB22}"/>
              </a:ext>
            </a:extLst>
          </p:cNvPr>
          <p:cNvSpPr txBox="1"/>
          <p:nvPr/>
        </p:nvSpPr>
        <p:spPr>
          <a:xfrm>
            <a:off x="9032618" y="5564279"/>
            <a:ext cx="306218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37/37 Concern Points forecast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National Water Model</a:t>
            </a:r>
          </a:p>
        </p:txBody>
      </p:sp>
    </p:spTree>
    <p:extLst>
      <p:ext uri="{BB962C8B-B14F-4D97-AF65-F5344CB8AC3E}">
        <p14:creationId xmlns:p14="http://schemas.microsoft.com/office/powerpoint/2010/main" val="256652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97ED5-4D69-4012-9180-4FB27C85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Data Assimilation </a:t>
            </a:r>
            <a:r>
              <a:rPr lang="en-US" dirty="0"/>
              <a:t>– Forecasts for Concern Points by Combining Gauged Data with NWS Forecasting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21ECC-7FD3-49BE-B7C8-26B10189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21457"/>
            <a:ext cx="4916303" cy="35714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D37B4-848C-440F-AC28-2C8DBD872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67287"/>
            <a:ext cx="4777558" cy="46255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C02F4-539B-4390-AF8D-D7A120837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691" y="1835066"/>
            <a:ext cx="1825424" cy="23790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888AFE94-D1F5-4D10-BA6D-DD92DBACDC8C}"/>
              </a:ext>
            </a:extLst>
          </p:cNvPr>
          <p:cNvSpPr/>
          <p:nvPr/>
        </p:nvSpPr>
        <p:spPr>
          <a:xfrm flipH="1" flipV="1">
            <a:off x="9218769" y="2306073"/>
            <a:ext cx="280135" cy="87604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90122846-2606-4DB0-AF13-5DD917FAB482}"/>
              </a:ext>
            </a:extLst>
          </p:cNvPr>
          <p:cNvSpPr/>
          <p:nvPr/>
        </p:nvSpPr>
        <p:spPr>
          <a:xfrm flipH="1" flipV="1">
            <a:off x="9498903" y="2306070"/>
            <a:ext cx="480241" cy="15921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6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EA5F64-5F4A-4C6D-9CED-D31D1769F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72" y="1141961"/>
            <a:ext cx="10019140" cy="2598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B6B1F-5C3D-4953-BDF6-9CA98CF1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Approaches to Data Assimilation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EA2F4C-39D6-46A4-97F1-7E226F2FD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53781" y="4063859"/>
            <a:ext cx="3049805" cy="1590682"/>
          </a:xfrm>
          <a:prstGeom prst="rect">
            <a:avLst/>
          </a:prstGeom>
          <a:ln w="19049">
            <a:solidFill>
              <a:schemeClr val="tx1"/>
            </a:solidFill>
            <a:prstDash val="solid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476EAE-CCC7-451D-9A72-94301AB6D032}"/>
              </a:ext>
            </a:extLst>
          </p:cNvPr>
          <p:cNvSpPr txBox="1"/>
          <p:nvPr/>
        </p:nvSpPr>
        <p:spPr>
          <a:xfrm>
            <a:off x="8102489" y="578738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dirty="0">
                <a:solidFill>
                  <a:srgbClr val="0070C0"/>
                </a:solidFill>
                <a:ea typeface="+mn-ea"/>
                <a:cs typeface="+mn-cs"/>
              </a:rPr>
              <a:t>Watershed-Scale Data Assimilation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dirty="0">
                <a:ea typeface="+mn-ea"/>
                <a:cs typeface="+mn-cs"/>
              </a:rPr>
              <a:t>is needed to synthesize</a:t>
            </a:r>
            <a:r>
              <a:rPr lang="en-US" sz="2000" dirty="0"/>
              <a:t>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dirty="0"/>
              <a:t>National Water Model forecasts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dirty="0"/>
              <a:t>and observed data over large areas</a:t>
            </a:r>
            <a:endParaRPr lang="en-US" sz="2000" dirty="0">
              <a:ea typeface="+mn-ea"/>
              <a:cs typeface="+mn-cs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68FDA72-9F6C-41B2-8520-7C8285954557}"/>
              </a:ext>
            </a:extLst>
          </p:cNvPr>
          <p:cNvSpPr/>
          <p:nvPr/>
        </p:nvSpPr>
        <p:spPr>
          <a:xfrm rot="5400000">
            <a:off x="8163671" y="1244341"/>
            <a:ext cx="444164" cy="5092883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FD0B22-F893-4E78-9C0F-D5CA25B6D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785" y="4105117"/>
            <a:ext cx="3498320" cy="168226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9" name="Right Brace 18">
            <a:extLst>
              <a:ext uri="{FF2B5EF4-FFF2-40B4-BE49-F238E27FC236}">
                <a16:creationId xmlns:a16="http://schemas.microsoft.com/office/drawing/2014/main" id="{897CCE76-3DC7-494B-9DE9-A23D838013BD}"/>
              </a:ext>
            </a:extLst>
          </p:cNvPr>
          <p:cNvSpPr/>
          <p:nvPr/>
        </p:nvSpPr>
        <p:spPr>
          <a:xfrm rot="5400000">
            <a:off x="3087995" y="1311058"/>
            <a:ext cx="469900" cy="493371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06606-172D-41F0-9777-45B04BE59F4A}"/>
              </a:ext>
            </a:extLst>
          </p:cNvPr>
          <p:cNvSpPr txBox="1"/>
          <p:nvPr/>
        </p:nvSpPr>
        <p:spPr>
          <a:xfrm>
            <a:off x="2717913" y="597380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dirty="0">
                <a:solidFill>
                  <a:srgbClr val="0070C0"/>
                </a:solidFill>
                <a:ea typeface="+mn-ea"/>
                <a:cs typeface="+mn-cs"/>
              </a:rPr>
              <a:t>Gauge-Scale Data Assimilation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dirty="0">
                <a:ea typeface="+mn-ea"/>
                <a:cs typeface="+mn-cs"/>
              </a:rPr>
              <a:t>Is neede</a:t>
            </a:r>
            <a:r>
              <a:rPr lang="en-US" sz="2000" dirty="0"/>
              <a:t>d to get accurate discharge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dirty="0"/>
              <a:t>data at and downstream of radar gauge sites</a:t>
            </a:r>
            <a:endParaRPr lang="en-US" sz="2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11396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4B5A3-A7C1-4F63-9F34-A13189587A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975254"/>
            <a:ext cx="10515600" cy="37460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Completion of installation of last 3 gauges to make 80 in total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/>
              </a:rPr>
              <a:t>Continue to focus on measurements and rating development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/>
              </a:rPr>
              <a:t>Complete camera installations at useful locations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/>
              </a:rPr>
              <a:t>Continue to process records and approve data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 secure replacement for USGS FTP site for data transmission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an integrated measurement and flow modeling system at radar gauge sites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progress on data assimilation at gauge site and regional scales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progress on error analysis framework to provide a secure basis for decision making about data and forecasting quality (uncertainty map)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E285F7-90F3-46D6-8CC8-D057B0AD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FLOOD DATA AND DATA-MODEL INTEGRATION</a:t>
            </a:r>
            <a:br>
              <a:rPr lang="en-US" sz="2800" dirty="0">
                <a:latin typeface="Tahoma"/>
              </a:rPr>
            </a:br>
            <a:r>
              <a:rPr lang="en-US" sz="2800" dirty="0">
                <a:latin typeface="Tahoma"/>
              </a:rPr>
              <a:t>KEY CHALLENGES MOVING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6888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Meeting Agenda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0586" y="1420873"/>
            <a:ext cx="86052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Flood Data and Data-Model Integration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Overview of stream gauge data measurement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Improved understanding of river flood hydraulics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Data-Model Integration</a:t>
            </a:r>
          </a:p>
          <a:p>
            <a:pPr marL="1428750" marR="0" lvl="2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Error analysis at gauges</a:t>
            </a:r>
          </a:p>
          <a:p>
            <a:pPr marL="1428750" marR="0" lvl="2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Data assimilation at gauge scale</a:t>
            </a:r>
          </a:p>
          <a:p>
            <a:pPr marL="1428750" marR="0" lvl="2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Data assimilation at network scale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Flood Mapping and Response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Real-time flood map services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Flood impact on bridges and roads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Austin flood emergency response exercise </a:t>
            </a:r>
          </a:p>
          <a:p>
            <a:pPr marL="1200150" lvl="2" indent="-285750">
              <a:buFont typeface="+mj-lt"/>
              <a:buAutoNum type="romanLcPeriod"/>
              <a:defRPr/>
            </a:pP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Ecopia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road and bridge data purchase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+mj-lt"/>
              <a:buAutoNum type="romanLcPeriod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Llano flood of 2018</a:t>
            </a:r>
          </a:p>
        </p:txBody>
      </p:sp>
    </p:spTree>
    <p:extLst>
      <p:ext uri="{BB962C8B-B14F-4D97-AF65-F5344CB8AC3E}">
        <p14:creationId xmlns:p14="http://schemas.microsoft.com/office/powerpoint/2010/main" val="2009127264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REAL-TIME FLOOD MAP SERVICES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9D4CA-8AAB-EEBF-A1C8-2921D049B25E}"/>
              </a:ext>
            </a:extLst>
          </p:cNvPr>
          <p:cNvSpPr txBox="1"/>
          <p:nvPr/>
        </p:nvSpPr>
        <p:spPr>
          <a:xfrm>
            <a:off x="371813" y="2373990"/>
            <a:ext cx="115348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Providing real-time flood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information for TxDOT Maintenance decision makers using overlaid web maps.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0848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1524000" y="284676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1524000" y="4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3194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Decisions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24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Sharing and Collaboration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539" y="4495423"/>
            <a:ext cx="1476375" cy="1457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41" y="60691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Slide: Jack Dangermond</a:t>
            </a:r>
          </a:p>
        </p:txBody>
      </p:sp>
    </p:spTree>
    <p:extLst>
      <p:ext uri="{BB962C8B-B14F-4D97-AF65-F5344CB8AC3E}">
        <p14:creationId xmlns:p14="http://schemas.microsoft.com/office/powerpoint/2010/main" val="229340493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0B02-8808-4E83-9922-A02FE7BD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Room at the National Water Center, Tuscaloosa, 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57EE-78DF-4E1E-85CF-A566FEA93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32" y="1059844"/>
            <a:ext cx="7180578" cy="53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4135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0B02-8808-4E83-9922-A02FE7BD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 open web map services everyone can see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57EE-78DF-4E1E-85CF-A566FEA93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7" y="941832"/>
            <a:ext cx="6301484" cy="4726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B45D3-8446-46EA-AC1D-C07AC659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28" y="1311702"/>
            <a:ext cx="5421406" cy="43562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85157A-2681-4236-A4F4-F611A56A8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261" y="1900204"/>
            <a:ext cx="5250986" cy="42523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59FBA-3F7F-428A-8CC1-494C2FE4C9CC}"/>
              </a:ext>
            </a:extLst>
          </p:cNvPr>
          <p:cNvSpPr txBox="1">
            <a:spLocks/>
          </p:cNvSpPr>
          <p:nvPr/>
        </p:nvSpPr>
        <p:spPr>
          <a:xfrm>
            <a:off x="5186739" y="6256447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… what is seen at the National Water Center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7234D-67FC-4CBD-B4EC-DC249A9FB90C}"/>
              </a:ext>
            </a:extLst>
          </p:cNvPr>
          <p:cNvSpPr/>
          <p:nvPr/>
        </p:nvSpPr>
        <p:spPr>
          <a:xfrm>
            <a:off x="7559967" y="857081"/>
            <a:ext cx="4301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https://www.weather.gov/owp/operations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2D381-40B1-453D-8DA7-E6F36E01F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53" y="4778095"/>
            <a:ext cx="4064657" cy="19502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431674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6FCBF-4B2F-40F7-8441-234906B6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20" y="1942171"/>
            <a:ext cx="4767612" cy="423893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40211-1F60-4034-8A9B-3D5BE42B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Flood Information Services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3211C-BB95-40E0-847E-C5FFFC8CCB08}"/>
              </a:ext>
            </a:extLst>
          </p:cNvPr>
          <p:cNvSpPr/>
          <p:nvPr/>
        </p:nvSpPr>
        <p:spPr>
          <a:xfrm>
            <a:off x="760021" y="1271097"/>
            <a:ext cx="10729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https://www.arcgis.com/apps/instant/basic/index.html?appid=bb7cb731322d47f4bfee629ca148e053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020BF-0E59-4637-8695-05CE7CB8197F}"/>
              </a:ext>
            </a:extLst>
          </p:cNvPr>
          <p:cNvSpPr txBox="1"/>
          <p:nvPr/>
        </p:nvSpPr>
        <p:spPr>
          <a:xfrm>
            <a:off x="5884223" y="2291938"/>
            <a:ext cx="62059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maps are displayed transparently over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TxDOT District and Maintenance Section areas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Layers can be accessed by clicking on “Open Layer List”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Lists of maps within a group obtained by toggling on arrow head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a map by clicking on its dot symbol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57E41C-EB8E-4C52-AC88-8D9EF76D9922}"/>
              </a:ext>
            </a:extLst>
          </p:cNvPr>
          <p:cNvCxnSpPr/>
          <p:nvPr/>
        </p:nvCxnSpPr>
        <p:spPr>
          <a:xfrm flipH="1">
            <a:off x="5361709" y="3289465"/>
            <a:ext cx="5581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2A3189-6E3E-41F1-8B22-E8850F276EF2}"/>
              </a:ext>
            </a:extLst>
          </p:cNvPr>
          <p:cNvCxnSpPr/>
          <p:nvPr/>
        </p:nvCxnSpPr>
        <p:spPr>
          <a:xfrm flipH="1" flipV="1">
            <a:off x="3859481" y="3621974"/>
            <a:ext cx="2060368" cy="22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4615C2-AB95-4DC6-B0D4-2F9E67421315}"/>
              </a:ext>
            </a:extLst>
          </p:cNvPr>
          <p:cNvCxnSpPr/>
          <p:nvPr/>
        </p:nvCxnSpPr>
        <p:spPr>
          <a:xfrm flipH="1" flipV="1">
            <a:off x="4055423" y="3847605"/>
            <a:ext cx="1864426" cy="581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8346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D5DD-2C56-4C90-A469-6481453C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40" y="426522"/>
            <a:ext cx="9750655" cy="484632"/>
          </a:xfrm>
        </p:spPr>
        <p:txBody>
          <a:bodyPr/>
          <a:lstStyle/>
          <a:p>
            <a:r>
              <a:rPr lang="en-US" sz="2400" dirty="0"/>
              <a:t>Project Advisory Committee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10B7667A-D2E8-4216-BE8F-A2F59F92BA47}"/>
              </a:ext>
            </a:extLst>
          </p:cNvPr>
          <p:cNvSpPr/>
          <p:nvPr/>
        </p:nvSpPr>
        <p:spPr bwMode="auto">
          <a:xfrm>
            <a:off x="9795146" y="1219989"/>
            <a:ext cx="413468" cy="4539544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F2038-DB63-4466-B075-D4D0755B23CF}"/>
              </a:ext>
            </a:extLst>
          </p:cNvPr>
          <p:cNvSpPr txBox="1"/>
          <p:nvPr/>
        </p:nvSpPr>
        <p:spPr>
          <a:xfrm>
            <a:off x="9795146" y="3299923"/>
            <a:ext cx="2317133" cy="3796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Welcome to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Discussion!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547359C-C6E4-40B3-B837-19D67AFC7B98}"/>
              </a:ext>
            </a:extLst>
          </p:cNvPr>
          <p:cNvGraphicFramePr>
            <a:graphicFrameLocks noGrp="1"/>
          </p:cNvGraphicFramePr>
          <p:nvPr/>
        </p:nvGraphicFramePr>
        <p:xfrm>
          <a:off x="5683775" y="4594839"/>
          <a:ext cx="400496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5853">
                  <a:extLst>
                    <a:ext uri="{9D8B030D-6E8A-4147-A177-3AD203B41FA5}">
                      <a16:colId xmlns:a16="http://schemas.microsoft.com/office/drawing/2014/main" val="3370805746"/>
                    </a:ext>
                  </a:extLst>
                </a:gridCol>
                <a:gridCol w="2369107">
                  <a:extLst>
                    <a:ext uri="{9D8B030D-6E8A-4147-A177-3AD203B41FA5}">
                      <a16:colId xmlns:a16="http://schemas.microsoft.com/office/drawing/2014/main" val="723018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803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48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20635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4850" y="1321960"/>
          <a:ext cx="9178547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9843">
                  <a:extLst>
                    <a:ext uri="{9D8B030D-6E8A-4147-A177-3AD203B41FA5}">
                      <a16:colId xmlns:a16="http://schemas.microsoft.com/office/drawing/2014/main" val="2988823760"/>
                    </a:ext>
                  </a:extLst>
                </a:gridCol>
                <a:gridCol w="4108704">
                  <a:extLst>
                    <a:ext uri="{9D8B030D-6E8A-4147-A177-3AD203B41FA5}">
                      <a16:colId xmlns:a16="http://schemas.microsoft.com/office/drawing/2014/main" val="28163148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NOAA National</a:t>
                      </a:r>
                      <a:r>
                        <a:rPr lang="en-US" baseline="0" dirty="0"/>
                        <a:t> Weather Service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  <a:r>
                        <a:rPr lang="en-US" baseline="0" dirty="0"/>
                        <a:t> and Local Agencies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834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Jason Johnson</a:t>
                      </a:r>
                      <a:r>
                        <a:rPr lang="en-US" dirty="0"/>
                        <a:t>, West Gulf River Forecast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Sam Marie</a:t>
                      </a:r>
                      <a:r>
                        <a:rPr lang="en-US" b="1" baseline="0" dirty="0"/>
                        <a:t> Hermitte</a:t>
                      </a:r>
                      <a:r>
                        <a:rPr lang="en-US" baseline="0" dirty="0"/>
                        <a:t>, TWDB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164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Paul</a:t>
                      </a:r>
                      <a:r>
                        <a:rPr lang="en-US" b="1" baseline="0" dirty="0"/>
                        <a:t> McKee</a:t>
                      </a:r>
                      <a:r>
                        <a:rPr lang="en-US" baseline="0" dirty="0"/>
                        <a:t>, Southern Region HQ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Jorge Urquidi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City of Austin, Flood Early Warning System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44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Paul Yura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Austin/San Antonio Weather Forecast Office (WFO)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Christina Bryant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City of Austin, Flood Early Warning System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316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Justin</a:t>
                      </a:r>
                      <a:r>
                        <a:rPr lang="en-US" b="1" baseline="0" dirty="0"/>
                        <a:t> Terry</a:t>
                      </a:r>
                      <a:r>
                        <a:rPr lang="en-US" baseline="0" dirty="0"/>
                        <a:t>, Harris County Flood Control District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41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Peter Smith</a:t>
                      </a:r>
                      <a:r>
                        <a:rPr lang="en-US" dirty="0"/>
                        <a:t>, former TxDOT Director TPP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882641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38437" y="3948508"/>
            <a:ext cx="3207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+ members of the H&amp;H Section,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TxDOT Design Division: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9745" y="4079172"/>
          <a:ext cx="5102817" cy="146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2817">
                  <a:extLst>
                    <a:ext uri="{9D8B030D-6E8A-4147-A177-3AD203B41FA5}">
                      <a16:colId xmlns:a16="http://schemas.microsoft.com/office/drawing/2014/main" val="307197299"/>
                    </a:ext>
                  </a:extLst>
                </a:gridCol>
              </a:tblGrid>
              <a:tr h="354293">
                <a:tc>
                  <a:txBody>
                    <a:bodyPr/>
                    <a:lstStyle/>
                    <a:p>
                      <a:r>
                        <a:rPr lang="en-US" dirty="0"/>
                        <a:t>NOAA Weather Forecast Office Service Hydrologists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7811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Jonathan Brazzell</a:t>
                      </a:r>
                      <a:r>
                        <a:rPr lang="en-US" dirty="0"/>
                        <a:t>, Lake Charles, LA, WFO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021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Katie Landry-Guyton</a:t>
                      </a:r>
                      <a:r>
                        <a:rPr lang="en-US" baseline="0" dirty="0"/>
                        <a:t>, Houston/Galveston WFO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589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Amanda</a:t>
                      </a:r>
                      <a:r>
                        <a:rPr lang="en-US" b="1" baseline="0" dirty="0"/>
                        <a:t> Schroeder</a:t>
                      </a:r>
                      <a:r>
                        <a:rPr lang="en-US" baseline="0" dirty="0"/>
                        <a:t>, Dallas/Fort Worth WFO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91536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0C17ED9-4E66-4A11-962B-FAC2709A83BF}"/>
              </a:ext>
            </a:extLst>
          </p:cNvPr>
          <p:cNvSpPr/>
          <p:nvPr/>
        </p:nvSpPr>
        <p:spPr>
          <a:xfrm>
            <a:off x="5638437" y="4534681"/>
            <a:ext cx="3863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Sauda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 Ahmed, Edra Brashear,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Zenia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 De Leon, Lucinda Soto, Jaime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Villena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-Morales, Marissa Williams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12875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06231-E729-4258-BDEC-3D2E0C4D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3" y="1031569"/>
            <a:ext cx="6451207" cy="39013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93762-1E6C-425C-B54D-FCFBB215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145481"/>
            <a:ext cx="5514059" cy="45561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CF094-536A-4C47-BE26-6A778461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NWS Real-Time Flood Inundation Mapping (FIM) for Texas in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78E1C-136D-4A38-B053-B07138698933}"/>
              </a:ext>
            </a:extLst>
          </p:cNvPr>
          <p:cNvSpPr txBox="1"/>
          <p:nvPr/>
        </p:nvSpPr>
        <p:spPr>
          <a:xfrm>
            <a:off x="457203" y="605331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Complete coverage of 12 Districts: BMT, HOU, YMK, CRP, LRD, SAT, BRY, LFK, WAC, TYL, DAL, FTW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Partial coverage of 6 Districts: SJT, AUS, BWD, WFS, PAR, ATL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08875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CEDD-64D9-4B22-98FD-647464C2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Base Level Engineering Studies in Texas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30BAD-F3BA-4488-A667-A55F9579E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560" y="941832"/>
            <a:ext cx="5770443" cy="5557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DA8CF-E4B9-454C-84F3-1D0AB5FD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20" y="4544786"/>
            <a:ext cx="5109530" cy="18886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F4F3D8-E30F-4B7F-845D-C6FD3095A235}"/>
              </a:ext>
            </a:extLst>
          </p:cNvPr>
          <p:cNvSpPr/>
          <p:nvPr/>
        </p:nvSpPr>
        <p:spPr>
          <a:xfrm>
            <a:off x="308907" y="2466310"/>
            <a:ext cx="4947556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/>
              <a:t>TWDB has formed a </a:t>
            </a:r>
            <a:r>
              <a:rPr lang="en-US" b="1" dirty="0">
                <a:solidFill>
                  <a:srgbClr val="0070C0"/>
                </a:solidFill>
              </a:rPr>
              <a:t>FIM Subcommittee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/>
              <a:t>to coordinate state efforts on real-time FIM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58C07-B982-4232-8EE8-78DA6AAE7170}"/>
              </a:ext>
            </a:extLst>
          </p:cNvPr>
          <p:cNvSpPr txBox="1"/>
          <p:nvPr/>
        </p:nvSpPr>
        <p:spPr>
          <a:xfrm>
            <a:off x="457203" y="34290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/>
              <a:t>Comments: Srikanth Koka TWDB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/>
              <a:t>Jason Johnson, NOAA</a:t>
            </a:r>
            <a:endParaRPr lang="en-US" sz="20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29231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FLOOD IMPACT ON BRIDGES AND ROADS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9D4CA-8AAB-EEBF-A1C8-2921D049B25E}"/>
              </a:ext>
            </a:extLst>
          </p:cNvPr>
          <p:cNvSpPr txBox="1"/>
          <p:nvPr/>
        </p:nvSpPr>
        <p:spPr>
          <a:xfrm>
            <a:off x="371813" y="2373990"/>
            <a:ext cx="115348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3D representation bridges and flood water surface elevation at scale for many bridges and low water crossings in large region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71179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D054-973A-47C5-AAEF-46720AD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859384" cy="484632"/>
          </a:xfrm>
        </p:spPr>
        <p:txBody>
          <a:bodyPr/>
          <a:lstStyle/>
          <a:p>
            <a:r>
              <a:rPr lang="en-US" dirty="0"/>
              <a:t>Flood Inundation Mapping with Bare-Earth Digital Elevation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5799E-E73E-40C0-94CE-79F75739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125118"/>
            <a:ext cx="6817308" cy="5089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5292FC-BE22-4908-BACB-B695C10B6442}"/>
              </a:ext>
            </a:extLst>
          </p:cNvPr>
          <p:cNvSpPr txBox="1"/>
          <p:nvPr/>
        </p:nvSpPr>
        <p:spPr>
          <a:xfrm>
            <a:off x="914402" y="62873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Image: Derek Giardino, West Gulf River Forecast Center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D995E-553C-4532-89F4-14E94837FADE}"/>
              </a:ext>
            </a:extLst>
          </p:cNvPr>
          <p:cNvSpPr txBox="1"/>
          <p:nvPr/>
        </p:nvSpPr>
        <p:spPr>
          <a:xfrm>
            <a:off x="7917711" y="233207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The bridges are removed from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bare-earth</a:t>
            </a:r>
            <a:r>
              <a:rPr lang="en-US" sz="2000" b="1" dirty="0"/>
              <a:t> DEM’s, and roads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/>
              <a:t>appear flooded that may not be</a:t>
            </a:r>
          </a:p>
          <a:p>
            <a:pPr algn="l" eaLnBrk="0" hangingPunct="0">
              <a:lnSpc>
                <a:spcPts val="2400"/>
              </a:lnSpc>
            </a:pPr>
            <a:endParaRPr lang="en-US" sz="2000" b="1" dirty="0">
              <a:ea typeface="+mn-ea"/>
              <a:cs typeface="+mn-cs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</a:rPr>
              <a:t>We need a process to “heal”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</a:rPr>
              <a:t>the DEM’s and put </a:t>
            </a: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the bridge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de</a:t>
            </a:r>
            <a:r>
              <a:rPr lang="en-US" sz="2000" b="1" dirty="0">
                <a:solidFill>
                  <a:srgbClr val="0070C0"/>
                </a:solidFill>
              </a:rPr>
              <a:t>cks back into them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833D78-BA40-4C95-9A57-769707157DB5}"/>
              </a:ext>
            </a:extLst>
          </p:cNvPr>
          <p:cNvSpPr/>
          <p:nvPr/>
        </p:nvSpPr>
        <p:spPr bwMode="auto">
          <a:xfrm>
            <a:off x="3615070" y="2083981"/>
            <a:ext cx="857693" cy="474921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5CF69D-415C-4689-8322-186A9A0D8105}"/>
              </a:ext>
            </a:extLst>
          </p:cNvPr>
          <p:cNvCxnSpPr>
            <a:endCxn id="6" idx="6"/>
          </p:cNvCxnSpPr>
          <p:nvPr/>
        </p:nvCxnSpPr>
        <p:spPr bwMode="auto">
          <a:xfrm flipH="1" flipV="1">
            <a:off x="4472763" y="2321442"/>
            <a:ext cx="3444948" cy="23746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379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t-austin.maps.arcgis.com/sharing/rest/content/items/6a323e555a79471ab03f985fe35d539c/data">
            <a:extLst>
              <a:ext uri="{FF2B5EF4-FFF2-40B4-BE49-F238E27FC236}">
                <a16:creationId xmlns:a16="http://schemas.microsoft.com/office/drawing/2014/main" id="{6D2429BE-3B8F-0FD4-8A88-65E8A1CD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91" y="1285358"/>
            <a:ext cx="7262704" cy="54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3E783F-F473-41F2-B6E5-DFC5E96D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</a:rPr>
              <a:t>Estimating bridge thickness</a:t>
            </a:r>
            <a:r>
              <a:rPr lang="en-US" dirty="0"/>
              <a:t> 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8E278-763C-4C0F-BAA9-0F084C2540AE}"/>
              </a:ext>
            </a:extLst>
          </p:cNvPr>
          <p:cNvGrpSpPr/>
          <p:nvPr/>
        </p:nvGrpSpPr>
        <p:grpSpPr>
          <a:xfrm>
            <a:off x="8707717" y="255093"/>
            <a:ext cx="2926408" cy="1349010"/>
            <a:chOff x="8722254" y="326811"/>
            <a:chExt cx="2926408" cy="1349010"/>
          </a:xfrm>
        </p:grpSpPr>
        <p:pic>
          <p:nvPicPr>
            <p:cNvPr id="4" name="Picture 3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AAAD737A-BA6A-47D6-B8B6-B5A86C91F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254" y="326811"/>
              <a:ext cx="1382734" cy="134901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E6D4EA-2780-4A76-9EE5-E6F96B298B1D}"/>
                </a:ext>
              </a:extLst>
            </p:cNvPr>
            <p:cNvSpPr txBox="1"/>
            <p:nvPr/>
          </p:nvSpPr>
          <p:spPr>
            <a:xfrm>
              <a:off x="9952685" y="533690"/>
              <a:ext cx="1695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Dr. Tim Whiteaker</a:t>
              </a:r>
            </a:p>
          </p:txBody>
        </p:sp>
        <p:pic>
          <p:nvPicPr>
            <p:cNvPr id="6" name="Picture 5" descr="A close up of a sign&#10;&#10;Description automatically generated">
              <a:extLst>
                <a:ext uri="{FF2B5EF4-FFF2-40B4-BE49-F238E27FC236}">
                  <a16:creationId xmlns:a16="http://schemas.microsoft.com/office/drawing/2014/main" id="{778B59C2-416E-4618-B571-EA823CAD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016" y="720506"/>
              <a:ext cx="856598" cy="85659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EF9E8FA-12AB-4E66-91E3-DE4C5483A9AA}"/>
              </a:ext>
            </a:extLst>
          </p:cNvPr>
          <p:cNvSpPr txBox="1"/>
          <p:nvPr/>
        </p:nvSpPr>
        <p:spPr>
          <a:xfrm>
            <a:off x="3013346" y="2362497"/>
            <a:ext cx="2237172" cy="25599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bridge deck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surface elevation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F5143-120E-4FF8-B517-FEAA034572D1}"/>
              </a:ext>
            </a:extLst>
          </p:cNvPr>
          <p:cNvSpPr txBox="1"/>
          <p:nvPr/>
        </p:nvSpPr>
        <p:spPr>
          <a:xfrm>
            <a:off x="3728900" y="3477948"/>
            <a:ext cx="2237172" cy="25599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 surface elevation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02D764-2748-435B-9CF0-07275523651D}"/>
              </a:ext>
            </a:extLst>
          </p:cNvPr>
          <p:cNvGrpSpPr/>
          <p:nvPr/>
        </p:nvGrpSpPr>
        <p:grpSpPr>
          <a:xfrm>
            <a:off x="6141369" y="2955279"/>
            <a:ext cx="471298" cy="714408"/>
            <a:chOff x="6784019" y="2900194"/>
            <a:chExt cx="471298" cy="71440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1A2F014-072D-4221-B828-31D23DEC9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84019" y="2900194"/>
              <a:ext cx="0" cy="714408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5E2D81-3AF3-4A08-AE84-55BCCCEAF556}"/>
                </a:ext>
              </a:extLst>
            </p:cNvPr>
            <p:cNvSpPr txBox="1"/>
            <p:nvPr/>
          </p:nvSpPr>
          <p:spPr>
            <a:xfrm>
              <a:off x="6876667" y="3030371"/>
              <a:ext cx="378650" cy="45922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D0FEC5-1E5E-43BB-8B41-9FE0EAE0E3C8}"/>
              </a:ext>
            </a:extLst>
          </p:cNvPr>
          <p:cNvGrpSpPr/>
          <p:nvPr/>
        </p:nvGrpSpPr>
        <p:grpSpPr>
          <a:xfrm>
            <a:off x="6002795" y="2036033"/>
            <a:ext cx="810985" cy="945798"/>
            <a:chOff x="6002795" y="2036033"/>
            <a:chExt cx="810985" cy="94579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6D6293-2226-4F1D-AEFB-3F592273F788}"/>
                </a:ext>
              </a:extLst>
            </p:cNvPr>
            <p:cNvSpPr txBox="1"/>
            <p:nvPr/>
          </p:nvSpPr>
          <p:spPr>
            <a:xfrm>
              <a:off x="6095444" y="2036033"/>
              <a:ext cx="718336" cy="9457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?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9FFE642-7A9E-4C93-B082-9F4C4B2C545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002795" y="2643929"/>
              <a:ext cx="9180" cy="274626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E73177E-CC1F-43E7-994C-EA3DF1254353}"/>
              </a:ext>
            </a:extLst>
          </p:cNvPr>
          <p:cNvSpPr txBox="1"/>
          <p:nvPr/>
        </p:nvSpPr>
        <p:spPr>
          <a:xfrm>
            <a:off x="3641698" y="2922961"/>
            <a:ext cx="2237172" cy="25599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low chord</a:t>
            </a:r>
          </a:p>
        </p:txBody>
      </p:sp>
    </p:spTree>
    <p:extLst>
      <p:ext uri="{BB962C8B-B14F-4D97-AF65-F5344CB8AC3E}">
        <p14:creationId xmlns:p14="http://schemas.microsoft.com/office/powerpoint/2010/main" val="2750136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3AD486-4300-AFB4-FFB5-85F761A3ED64}"/>
              </a:ext>
            </a:extLst>
          </p:cNvPr>
          <p:cNvSpPr txBox="1"/>
          <p:nvPr/>
        </p:nvSpPr>
        <p:spPr>
          <a:xfrm>
            <a:off x="1287150" y="2102288"/>
            <a:ext cx="4170535" cy="53686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248BB-147B-1304-6E8B-FF4058A38981}"/>
              </a:ext>
            </a:extLst>
          </p:cNvPr>
          <p:cNvSpPr txBox="1"/>
          <p:nvPr/>
        </p:nvSpPr>
        <p:spPr>
          <a:xfrm>
            <a:off x="365535" y="2222208"/>
            <a:ext cx="5480368" cy="53686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Function of “Main Span Type” and “Length of Maximum Span”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e.g., for Timber Truss, Thickness (inches) = 1.2 * span length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8CA80-6FA5-243A-9477-3684A31043A8}"/>
              </a:ext>
            </a:extLst>
          </p:cNvPr>
          <p:cNvSpPr txBox="1"/>
          <p:nvPr/>
        </p:nvSpPr>
        <p:spPr>
          <a:xfrm>
            <a:off x="1466690" y="3265881"/>
            <a:ext cx="3829210" cy="10710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With TxDOT provided data,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“assumed superstructure thickness”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programmatically assigned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to 57,000+ NBI bridge points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1D9415-8556-9B61-4C56-AEF0211ED8F0}"/>
              </a:ext>
            </a:extLst>
          </p:cNvPr>
          <p:cNvSpPr txBox="1">
            <a:spLocks/>
          </p:cNvSpPr>
          <p:nvPr/>
        </p:nvSpPr>
        <p:spPr>
          <a:xfrm>
            <a:off x="354563" y="363894"/>
            <a:ext cx="9750425" cy="4841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ＭＳ Ｐゴシック"/>
              </a:rPr>
              <a:t>Estimating bridge thickness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Tahoma"/>
              <a:ea typeface="ＭＳ Ｐゴシック"/>
            </a:endParaRPr>
          </a:p>
        </p:txBody>
      </p:sp>
      <p:pic>
        <p:nvPicPr>
          <p:cNvPr id="1026" name="Picture 2" descr="Shared Services Operational Prototype">
            <a:extLst>
              <a:ext uri="{FF2B5EF4-FFF2-40B4-BE49-F238E27FC236}">
                <a16:creationId xmlns:a16="http://schemas.microsoft.com/office/drawing/2014/main" id="{E8FD32D8-44C0-870D-88CC-75D9E99D0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5" y="858150"/>
            <a:ext cx="920243" cy="11462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D479B7-D87F-6BEA-3244-DBE579A4695D}"/>
              </a:ext>
            </a:extLst>
          </p:cNvPr>
          <p:cNvSpPr txBox="1"/>
          <p:nvPr/>
        </p:nvSpPr>
        <p:spPr>
          <a:xfrm>
            <a:off x="488950" y="12128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28" name="Picture 4" descr="2021-2024 Statewide Transportation Improvement Program">
            <a:extLst>
              <a:ext uri="{FF2B5EF4-FFF2-40B4-BE49-F238E27FC236}">
                <a16:creationId xmlns:a16="http://schemas.microsoft.com/office/drawing/2014/main" id="{748E3B91-3BE3-9E3D-E1B8-FD3FEF69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72" y="1344420"/>
            <a:ext cx="774691" cy="54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AD5BA3-FC0C-D242-9027-A37B36E79993}"/>
              </a:ext>
            </a:extLst>
          </p:cNvPr>
          <p:cNvSpPr txBox="1"/>
          <p:nvPr/>
        </p:nvSpPr>
        <p:spPr>
          <a:xfrm>
            <a:off x="1343279" y="994281"/>
            <a:ext cx="1090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Trent Ellis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A3C0E6-F6A3-48D2-B0FD-1899ED162754}"/>
              </a:ext>
            </a:extLst>
          </p:cNvPr>
          <p:cNvSpPr txBox="1"/>
          <p:nvPr/>
        </p:nvSpPr>
        <p:spPr>
          <a:xfrm>
            <a:off x="2494508" y="1103571"/>
            <a:ext cx="6096000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TxDOT provided rubric for approximate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superstructure thickness (NBI)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1F85835-3AC9-4116-B860-AD81F5D66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1" y="1794567"/>
            <a:ext cx="5163050" cy="49385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319AE6-E725-4893-8A7C-E9FB4336C97A}"/>
              </a:ext>
            </a:extLst>
          </p:cNvPr>
          <p:cNvSpPr txBox="1"/>
          <p:nvPr/>
        </p:nvSpPr>
        <p:spPr>
          <a:xfrm>
            <a:off x="132849" y="5179507"/>
            <a:ext cx="7083015" cy="668145"/>
          </a:xfrm>
          <a:prstGeom prst="rect">
            <a:avLst/>
          </a:prstGeom>
          <a:solidFill>
            <a:srgbClr val="FFFFFF">
              <a:alpha val="47843"/>
            </a:srgbClr>
          </a:solidFill>
          <a:effectLst/>
        </p:spPr>
        <p:txBody>
          <a:bodyPr wrap="none" lIns="0" tIns="0" rIns="0" bIns="0" rtlCol="0" anchor="b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/>
                <a:cs typeface="Courier New" panose="02070309020205020404" pitchFamily="49" charset="0"/>
              </a:rPr>
              <a:t>code + bridge data =</a:t>
            </a:r>
          </a:p>
        </p:txBody>
      </p:sp>
    </p:spTree>
    <p:extLst>
      <p:ext uri="{BB962C8B-B14F-4D97-AF65-F5344CB8AC3E}">
        <p14:creationId xmlns:p14="http://schemas.microsoft.com/office/powerpoint/2010/main" val="3522058272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6453A03-DB97-51A4-6478-568667D39805}"/>
              </a:ext>
            </a:extLst>
          </p:cNvPr>
          <p:cNvGrpSpPr/>
          <p:nvPr/>
        </p:nvGrpSpPr>
        <p:grpSpPr>
          <a:xfrm>
            <a:off x="8863331" y="318612"/>
            <a:ext cx="2270304" cy="1221665"/>
            <a:chOff x="3130311" y="3640390"/>
            <a:chExt cx="2270304" cy="12216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DBB9FC-5E91-7BF5-4D4F-3A74C84C0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527"/>
            <a:stretch/>
          </p:blipFill>
          <p:spPr>
            <a:xfrm>
              <a:off x="3130311" y="3640390"/>
              <a:ext cx="1096553" cy="12216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99ECD6-9755-1325-50F4-2915279DD123}"/>
                </a:ext>
              </a:extLst>
            </p:cNvPr>
            <p:cNvSpPr txBox="1"/>
            <p:nvPr/>
          </p:nvSpPr>
          <p:spPr>
            <a:xfrm>
              <a:off x="4190027" y="3815623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Andy Carter</a:t>
              </a:r>
            </a:p>
          </p:txBody>
        </p:sp>
        <p:pic>
          <p:nvPicPr>
            <p:cNvPr id="20" name="Picture 19" descr="A close up of a sign&#10;&#10;Description automatically generated">
              <a:extLst>
                <a:ext uri="{FF2B5EF4-FFF2-40B4-BE49-F238E27FC236}">
                  <a16:creationId xmlns:a16="http://schemas.microsoft.com/office/drawing/2014/main" id="{70D3C597-2915-88B7-7246-3AF0B7D1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978" y="3967357"/>
              <a:ext cx="856598" cy="85659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78D03-2BC7-129C-EF6D-3414C8BB7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63" y="1802360"/>
            <a:ext cx="4046298" cy="493107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3894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Code in GitHub for Bridge Envelope Development</a:t>
            </a:r>
            <a:endParaRPr lang="en-US" sz="2000" dirty="0">
              <a:latin typeface="Taho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25546-FF9E-CEB6-5AFD-994E73BAC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931" y="1802360"/>
            <a:ext cx="6241867" cy="49310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B9FBC1-D85D-A2E3-FDBC-AD63493B3B3F}"/>
              </a:ext>
            </a:extLst>
          </p:cNvPr>
          <p:cNvSpPr txBox="1"/>
          <p:nvPr/>
        </p:nvSpPr>
        <p:spPr>
          <a:xfrm>
            <a:off x="7432675" y="15259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https://github.com/andycarter-pe/tx-bridge</a:t>
            </a:r>
          </a:p>
        </p:txBody>
      </p:sp>
      <p:pic>
        <p:nvPicPr>
          <p:cNvPr id="2050" name="Picture 2" descr="GitHub logo and symbol, meaning, history, PNG">
            <a:extLst>
              <a:ext uri="{FF2B5EF4-FFF2-40B4-BE49-F238E27FC236}">
                <a16:creationId xmlns:a16="http://schemas.microsoft.com/office/drawing/2014/main" id="{3D237C8F-7377-F0A5-715A-A0BA44351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83" y="1983160"/>
            <a:ext cx="2079857" cy="1164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05103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02" y="418322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Cross-Section Graphic Library for Bridges</a:t>
            </a:r>
            <a:endParaRPr lang="en-US" sz="2000" dirty="0">
              <a:latin typeface="Tahom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483EF-75A1-D12A-A6BC-A2207B45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715961"/>
            <a:ext cx="5767938" cy="58399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25015A5-6F03-E6FD-0128-6CBD8B595968}"/>
              </a:ext>
            </a:extLst>
          </p:cNvPr>
          <p:cNvSpPr/>
          <p:nvPr/>
        </p:nvSpPr>
        <p:spPr bwMode="auto">
          <a:xfrm>
            <a:off x="5755345" y="2178480"/>
            <a:ext cx="3866777" cy="1443261"/>
          </a:xfrm>
          <a:custGeom>
            <a:avLst/>
            <a:gdLst>
              <a:gd name="connsiteX0" fmla="*/ 0 w 3866777"/>
              <a:gd name="connsiteY0" fmla="*/ 56720 h 1443261"/>
              <a:gd name="connsiteX1" fmla="*/ 2223247 w 3866777"/>
              <a:gd name="connsiteY1" fmla="*/ 164296 h 1443261"/>
              <a:gd name="connsiteX2" fmla="*/ 3866777 w 3866777"/>
              <a:gd name="connsiteY2" fmla="*/ 1443261 h 144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6777" h="1443261">
                <a:moveTo>
                  <a:pt x="0" y="56720"/>
                </a:moveTo>
                <a:cubicBezTo>
                  <a:pt x="789392" y="-5037"/>
                  <a:pt x="1578784" y="-66794"/>
                  <a:pt x="2223247" y="164296"/>
                </a:cubicBezTo>
                <a:cubicBezTo>
                  <a:pt x="2867710" y="395386"/>
                  <a:pt x="3367243" y="919323"/>
                  <a:pt x="3866777" y="1443261"/>
                </a:cubicBez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5399F07-F63F-3A0E-553D-01147EC1C76C}"/>
              </a:ext>
            </a:extLst>
          </p:cNvPr>
          <p:cNvSpPr/>
          <p:nvPr/>
        </p:nvSpPr>
        <p:spPr bwMode="auto">
          <a:xfrm>
            <a:off x="2904565" y="3769601"/>
            <a:ext cx="4828988" cy="419905"/>
          </a:xfrm>
          <a:custGeom>
            <a:avLst/>
            <a:gdLst>
              <a:gd name="connsiteX0" fmla="*/ 0 w 4828988"/>
              <a:gd name="connsiteY0" fmla="*/ 192799 h 419905"/>
              <a:gd name="connsiteX1" fmla="*/ 3974353 w 4828988"/>
              <a:gd name="connsiteY1" fmla="*/ 7528 h 419905"/>
              <a:gd name="connsiteX2" fmla="*/ 4828988 w 4828988"/>
              <a:gd name="connsiteY2" fmla="*/ 419905 h 41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8988" h="419905">
                <a:moveTo>
                  <a:pt x="0" y="192799"/>
                </a:moveTo>
                <a:cubicBezTo>
                  <a:pt x="1584761" y="81238"/>
                  <a:pt x="3169522" y="-30323"/>
                  <a:pt x="3974353" y="7528"/>
                </a:cubicBezTo>
                <a:cubicBezTo>
                  <a:pt x="4779184" y="45379"/>
                  <a:pt x="4804086" y="232642"/>
                  <a:pt x="4828988" y="419905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8691FBB-6174-8F1D-DC3B-C6A31D221873}"/>
              </a:ext>
            </a:extLst>
          </p:cNvPr>
          <p:cNvSpPr/>
          <p:nvPr/>
        </p:nvSpPr>
        <p:spPr bwMode="auto">
          <a:xfrm>
            <a:off x="5880847" y="5517252"/>
            <a:ext cx="932329" cy="363595"/>
          </a:xfrm>
          <a:custGeom>
            <a:avLst/>
            <a:gdLst>
              <a:gd name="connsiteX0" fmla="*/ 0 w 932329"/>
              <a:gd name="connsiteY0" fmla="*/ 58795 h 363595"/>
              <a:gd name="connsiteX1" fmla="*/ 705224 w 932329"/>
              <a:gd name="connsiteY1" fmla="*/ 22936 h 363595"/>
              <a:gd name="connsiteX2" fmla="*/ 932329 w 932329"/>
              <a:gd name="connsiteY2" fmla="*/ 363595 h 36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2329" h="363595">
                <a:moveTo>
                  <a:pt x="0" y="58795"/>
                </a:moveTo>
                <a:cubicBezTo>
                  <a:pt x="274918" y="15465"/>
                  <a:pt x="549836" y="-27864"/>
                  <a:pt x="705224" y="22936"/>
                </a:cubicBezTo>
                <a:cubicBezTo>
                  <a:pt x="860612" y="73736"/>
                  <a:pt x="896470" y="218665"/>
                  <a:pt x="932329" y="363595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0C8156-1A05-34DC-9E7F-7E7920C22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77" y="4528017"/>
            <a:ext cx="2934757" cy="21938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07A37A-D6D6-7548-64BF-CDAA35A47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7" y="2956527"/>
            <a:ext cx="2838203" cy="20398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1B7FFA-18BF-F254-D1AB-4292452C4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14" y="1254904"/>
            <a:ext cx="2905621" cy="21720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A631AA9-3DBF-88EC-C527-2B9CD10A5C75}"/>
              </a:ext>
            </a:extLst>
          </p:cNvPr>
          <p:cNvSpPr txBox="1"/>
          <p:nvPr/>
        </p:nvSpPr>
        <p:spPr>
          <a:xfrm>
            <a:off x="10608235" y="48409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Elgin, TX</a:t>
            </a:r>
          </a:p>
        </p:txBody>
      </p:sp>
    </p:spTree>
    <p:extLst>
      <p:ext uri="{BB962C8B-B14F-4D97-AF65-F5344CB8AC3E}">
        <p14:creationId xmlns:p14="http://schemas.microsoft.com/office/powerpoint/2010/main" val="3972854677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371669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Bridge Envelope Development</a:t>
            </a:r>
            <a:br>
              <a:rPr lang="en-US" dirty="0">
                <a:latin typeface="Tahoma"/>
              </a:rPr>
            </a:br>
            <a:r>
              <a:rPr lang="en-US" dirty="0">
                <a:latin typeface="Tahoma"/>
              </a:rPr>
              <a:t>using LiDAR point clouds at HUC12 scale</a:t>
            </a:r>
            <a:endParaRPr lang="en-US" sz="2000" dirty="0">
              <a:latin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0EB68-5671-B07A-E52C-6265F387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62471"/>
            <a:ext cx="6975239" cy="52445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4CAF3-F019-4952-FAD0-1E191B2A71FD}"/>
              </a:ext>
            </a:extLst>
          </p:cNvPr>
          <p:cNvSpPr txBox="1"/>
          <p:nvPr/>
        </p:nvSpPr>
        <p:spPr>
          <a:xfrm>
            <a:off x="7345082" y="779549"/>
            <a:ext cx="4177553" cy="10294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Colorado-Cummins HUC-8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12090301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- 46 HUC-12 (of 56) processed with ‘Tx-bridge’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- 695 bridge hulls on ‘major axis lines’ found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3FB960-EB22-A946-F755-3D28876F56D8}"/>
              </a:ext>
            </a:extLst>
          </p:cNvPr>
          <p:cNvSpPr txBox="1"/>
          <p:nvPr/>
        </p:nvSpPr>
        <p:spPr>
          <a:xfrm>
            <a:off x="7542307" y="2023069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Bridge hulls found – from point cloud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E52BF-4A4E-8D37-13DC-F5345A294B82}"/>
              </a:ext>
            </a:extLst>
          </p:cNvPr>
          <p:cNvSpPr txBox="1"/>
          <p:nvPr/>
        </p:nvSpPr>
        <p:spPr>
          <a:xfrm>
            <a:off x="7542307" y="2552506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Has ‘major axis’ – road, railroad, etc..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4C13A0-7D05-7205-D84F-178967CC812A}"/>
              </a:ext>
            </a:extLst>
          </p:cNvPr>
          <p:cNvSpPr txBox="1"/>
          <p:nvPr/>
        </p:nvSpPr>
        <p:spPr>
          <a:xfrm>
            <a:off x="7542306" y="3081943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Conflates to National Water Model reach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2C481-5379-3251-E204-2EAB4B023E9F}"/>
              </a:ext>
            </a:extLst>
          </p:cNvPr>
          <p:cNvSpPr txBox="1"/>
          <p:nvPr/>
        </p:nvSpPr>
        <p:spPr>
          <a:xfrm>
            <a:off x="7542306" y="3611380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Conflates to National Bridge Inventory point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5869982A-6B8F-4448-3142-9E301D4C7232}"/>
              </a:ext>
            </a:extLst>
          </p:cNvPr>
          <p:cNvSpPr/>
          <p:nvPr/>
        </p:nvSpPr>
        <p:spPr bwMode="auto">
          <a:xfrm>
            <a:off x="9388708" y="2236636"/>
            <a:ext cx="245036" cy="31885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7BAD71D-02DC-7B3D-1911-A8A32F464C37}"/>
              </a:ext>
            </a:extLst>
          </p:cNvPr>
          <p:cNvSpPr/>
          <p:nvPr/>
        </p:nvSpPr>
        <p:spPr bwMode="auto">
          <a:xfrm>
            <a:off x="9388708" y="2765712"/>
            <a:ext cx="245036" cy="31885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8F7523F6-2028-428E-825B-0BFFC967C2E5}"/>
              </a:ext>
            </a:extLst>
          </p:cNvPr>
          <p:cNvSpPr/>
          <p:nvPr/>
        </p:nvSpPr>
        <p:spPr bwMode="auto">
          <a:xfrm>
            <a:off x="9388708" y="3292524"/>
            <a:ext cx="245036" cy="31885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DE43D8-361F-E979-F0F0-444F92C27619}"/>
              </a:ext>
            </a:extLst>
          </p:cNvPr>
          <p:cNvSpPr txBox="1"/>
          <p:nvPr/>
        </p:nvSpPr>
        <p:spPr>
          <a:xfrm>
            <a:off x="7542306" y="4192450"/>
            <a:ext cx="3937840" cy="5294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Prediction of flood limits compared to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low chord can be made 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50B24826-75B6-0B19-E94B-364BDA9DA42A}"/>
              </a:ext>
            </a:extLst>
          </p:cNvPr>
          <p:cNvSpPr/>
          <p:nvPr/>
        </p:nvSpPr>
        <p:spPr bwMode="auto">
          <a:xfrm>
            <a:off x="9388708" y="3827932"/>
            <a:ext cx="245036" cy="318856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3432261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90" y="363894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Data Extent at Individual Bridges</a:t>
            </a:r>
            <a:endParaRPr lang="en-US" sz="2000" dirty="0">
              <a:latin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4CAF3-F019-4952-FAD0-1E191B2A71FD}"/>
              </a:ext>
            </a:extLst>
          </p:cNvPr>
          <p:cNvSpPr txBox="1"/>
          <p:nvPr/>
        </p:nvSpPr>
        <p:spPr>
          <a:xfrm>
            <a:off x="7345082" y="779549"/>
            <a:ext cx="4177553" cy="10294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Colorado-Cummins HUC-8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12090301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- 46 HUC-12 (of 56) processed with ‘Tx-bridge’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- 695 bridges on ‘major axis line’ found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F8A6B-9366-2256-B82B-10865CD8ACE4}"/>
              </a:ext>
            </a:extLst>
          </p:cNvPr>
          <p:cNvSpPr txBox="1"/>
          <p:nvPr/>
        </p:nvSpPr>
        <p:spPr>
          <a:xfrm>
            <a:off x="7542307" y="2023069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Bridge hulls found – from point cloud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48D04-5527-B3EA-693B-C0D2F3244CF8}"/>
              </a:ext>
            </a:extLst>
          </p:cNvPr>
          <p:cNvSpPr txBox="1"/>
          <p:nvPr/>
        </p:nvSpPr>
        <p:spPr>
          <a:xfrm>
            <a:off x="7542307" y="2552506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Has ‘major axis’ – road, railroad, etc..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6EEEB-9022-18C8-5928-F995A68A16C0}"/>
              </a:ext>
            </a:extLst>
          </p:cNvPr>
          <p:cNvSpPr txBox="1"/>
          <p:nvPr/>
        </p:nvSpPr>
        <p:spPr>
          <a:xfrm>
            <a:off x="7542306" y="3081943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Conflates to National Water Model reach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8B3E87-19B0-6D4F-66F3-1A471702AE64}"/>
              </a:ext>
            </a:extLst>
          </p:cNvPr>
          <p:cNvSpPr txBox="1"/>
          <p:nvPr/>
        </p:nvSpPr>
        <p:spPr>
          <a:xfrm>
            <a:off x="7542306" y="3611380"/>
            <a:ext cx="3937840" cy="216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Conflates to National Bridge Inventory point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0F8AF19-42B0-2690-F6C9-434D2C626E4E}"/>
              </a:ext>
            </a:extLst>
          </p:cNvPr>
          <p:cNvSpPr/>
          <p:nvPr/>
        </p:nvSpPr>
        <p:spPr bwMode="auto">
          <a:xfrm>
            <a:off x="9388708" y="2236636"/>
            <a:ext cx="245036" cy="31885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EB5957E-EE5A-9657-0AF9-229BEF928029}"/>
              </a:ext>
            </a:extLst>
          </p:cNvPr>
          <p:cNvSpPr/>
          <p:nvPr/>
        </p:nvSpPr>
        <p:spPr bwMode="auto">
          <a:xfrm>
            <a:off x="9388708" y="2765712"/>
            <a:ext cx="245036" cy="31885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E269F61-38FF-4FDD-D65A-43D741CF92A9}"/>
              </a:ext>
            </a:extLst>
          </p:cNvPr>
          <p:cNvSpPr/>
          <p:nvPr/>
        </p:nvSpPr>
        <p:spPr bwMode="auto">
          <a:xfrm>
            <a:off x="9388708" y="3292524"/>
            <a:ext cx="245036" cy="31885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DBA635-D7B8-17E7-26D4-C46528EFDCA6}"/>
              </a:ext>
            </a:extLst>
          </p:cNvPr>
          <p:cNvSpPr txBox="1"/>
          <p:nvPr/>
        </p:nvSpPr>
        <p:spPr>
          <a:xfrm>
            <a:off x="7542306" y="4192450"/>
            <a:ext cx="3937840" cy="5294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Prediction of flood limits compared to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low chord can be made 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7CA38C8-ACFD-CE57-3321-E671F4338CB7}"/>
              </a:ext>
            </a:extLst>
          </p:cNvPr>
          <p:cNvSpPr/>
          <p:nvPr/>
        </p:nvSpPr>
        <p:spPr bwMode="auto">
          <a:xfrm>
            <a:off x="9388708" y="3827932"/>
            <a:ext cx="245036" cy="318856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6D73D0-7309-232E-F6A9-67628818B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0"/>
          <a:stretch/>
        </p:blipFill>
        <p:spPr>
          <a:xfrm>
            <a:off x="711853" y="1294272"/>
            <a:ext cx="5933982" cy="5273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D2336C-4704-FCD3-231A-BFC7650FD820}"/>
              </a:ext>
            </a:extLst>
          </p:cNvPr>
          <p:cNvSpPr txBox="1"/>
          <p:nvPr/>
        </p:nvSpPr>
        <p:spPr>
          <a:xfrm>
            <a:off x="3619837" y="5871363"/>
            <a:ext cx="2931623" cy="5294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Dry Creek and North Fork of Dry Creek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@ SH 130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Lat 30.141°, Lon -97.664°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0788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Meeting Agenda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0586" y="1420873"/>
            <a:ext cx="86052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Flood Data and Data-Model Integration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Overview of stream gauge data measurement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Improved understanding of river flood hydraulics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Data-Model Integration</a:t>
            </a:r>
          </a:p>
          <a:p>
            <a:pPr marL="1428750" marR="0" lvl="2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Error analysis at gauges</a:t>
            </a:r>
          </a:p>
          <a:p>
            <a:pPr marL="1428750" marR="0" lvl="2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Data assimilation at gauge scale</a:t>
            </a:r>
          </a:p>
          <a:p>
            <a:pPr marL="1428750" marR="0" lvl="2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Data assimilation at network scale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Flood Mapping and Response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Real-time flood map services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Flood impact on bridges and roads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Austin flood emergency response exercise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Ecopia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road and bridge data purchase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Llano flood of 2018</a:t>
            </a:r>
          </a:p>
        </p:txBody>
      </p:sp>
    </p:spTree>
    <p:extLst>
      <p:ext uri="{BB962C8B-B14F-4D97-AF65-F5344CB8AC3E}">
        <p14:creationId xmlns:p14="http://schemas.microsoft.com/office/powerpoint/2010/main" val="1319715377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41" y="449424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Bridge Envelope and the Associated Inundation Map</a:t>
            </a:r>
            <a:endParaRPr lang="en-US" sz="2000" dirty="0">
              <a:latin typeface="Tahom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9A65F-D746-004F-C013-908E049AE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386839"/>
            <a:ext cx="4918458" cy="36407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55125-9655-8E0C-8C72-0A5380DBB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678" y="1386840"/>
            <a:ext cx="6377121" cy="5105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9B93BAE-BA25-344D-0946-4FD7B9B4BBA8}"/>
              </a:ext>
            </a:extLst>
          </p:cNvPr>
          <p:cNvSpPr/>
          <p:nvPr/>
        </p:nvSpPr>
        <p:spPr bwMode="auto">
          <a:xfrm>
            <a:off x="3246120" y="1919903"/>
            <a:ext cx="7360920" cy="2240617"/>
          </a:xfrm>
          <a:custGeom>
            <a:avLst/>
            <a:gdLst>
              <a:gd name="connsiteX0" fmla="*/ 0 w 7360920"/>
              <a:gd name="connsiteY0" fmla="*/ 830917 h 2240617"/>
              <a:gd name="connsiteX1" fmla="*/ 2674620 w 7360920"/>
              <a:gd name="connsiteY1" fmla="*/ 337 h 2240617"/>
              <a:gd name="connsiteX2" fmla="*/ 6065520 w 7360920"/>
              <a:gd name="connsiteY2" fmla="*/ 914737 h 2240617"/>
              <a:gd name="connsiteX3" fmla="*/ 7360920 w 7360920"/>
              <a:gd name="connsiteY3" fmla="*/ 2240617 h 224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0920" h="2240617">
                <a:moveTo>
                  <a:pt x="0" y="830917"/>
                </a:moveTo>
                <a:cubicBezTo>
                  <a:pt x="831850" y="408642"/>
                  <a:pt x="1663700" y="-13633"/>
                  <a:pt x="2674620" y="337"/>
                </a:cubicBezTo>
                <a:cubicBezTo>
                  <a:pt x="3685540" y="14307"/>
                  <a:pt x="5284470" y="541357"/>
                  <a:pt x="6065520" y="914737"/>
                </a:cubicBezTo>
                <a:cubicBezTo>
                  <a:pt x="6846570" y="1288117"/>
                  <a:pt x="7103745" y="1764367"/>
                  <a:pt x="7360920" y="2240617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F57E71-B2D5-E606-7BC8-543AA6619B63}"/>
              </a:ext>
            </a:extLst>
          </p:cNvPr>
          <p:cNvSpPr txBox="1"/>
          <p:nvPr/>
        </p:nvSpPr>
        <p:spPr>
          <a:xfrm>
            <a:off x="2916274" y="5571360"/>
            <a:ext cx="2873338" cy="10199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‘ras2fim’ depth inundation grid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at ‘reach averaged’ depth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of 26.5 feet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mapped on “healed terrain”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0CC2B1-6AB7-76BC-9C9C-9CBB06F4D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3" t="67308" b="13944"/>
          <a:stretch/>
        </p:blipFill>
        <p:spPr>
          <a:xfrm>
            <a:off x="342201" y="5196839"/>
            <a:ext cx="2281970" cy="15032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9961469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8A1454-8A66-1F08-1BD7-B4EF0DAB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970" y="941388"/>
            <a:ext cx="4740009" cy="3794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2" y="379445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Rating Curves from Different Sources for a Particular Bridge</a:t>
            </a:r>
            <a:endParaRPr lang="en-US" sz="2000" dirty="0">
              <a:latin typeface="Tahom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0C781-0CB8-B653-78BA-745C4E35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322222"/>
            <a:ext cx="7498080" cy="53986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436F36-20C4-9291-4AA0-1231538EC0FB}"/>
              </a:ext>
            </a:extLst>
          </p:cNvPr>
          <p:cNvCxnSpPr/>
          <p:nvPr/>
        </p:nvCxnSpPr>
        <p:spPr bwMode="auto">
          <a:xfrm>
            <a:off x="4875518" y="2919413"/>
            <a:ext cx="0" cy="34242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0517E9-2FB8-80B1-1752-103705CA9F26}"/>
              </a:ext>
            </a:extLst>
          </p:cNvPr>
          <p:cNvSpPr txBox="1"/>
          <p:nvPr/>
        </p:nvSpPr>
        <p:spPr>
          <a:xfrm rot="16200000">
            <a:off x="4025412" y="4321969"/>
            <a:ext cx="2033588" cy="24764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of 11,400 cfs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639E92-4DB2-1026-9C45-06E09CD5F531}"/>
              </a:ext>
            </a:extLst>
          </p:cNvPr>
          <p:cNvSpPr/>
          <p:nvPr/>
        </p:nvSpPr>
        <p:spPr bwMode="auto">
          <a:xfrm>
            <a:off x="4861231" y="2818757"/>
            <a:ext cx="144155" cy="144155"/>
          </a:xfrm>
          <a:prstGeom prst="ellipse">
            <a:avLst/>
          </a:prstGeom>
          <a:noFill/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6DD767-0BC3-E77E-8126-6C8873634853}"/>
              </a:ext>
            </a:extLst>
          </p:cNvPr>
          <p:cNvSpPr/>
          <p:nvPr/>
        </p:nvSpPr>
        <p:spPr bwMode="auto">
          <a:xfrm>
            <a:off x="4870744" y="2675881"/>
            <a:ext cx="144155" cy="144155"/>
          </a:xfrm>
          <a:prstGeom prst="ellipse">
            <a:avLst/>
          </a:prstGeom>
          <a:noFill/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DAC58-3E64-0420-082A-696B49EA3CF2}"/>
              </a:ext>
            </a:extLst>
          </p:cNvPr>
          <p:cNvSpPr txBox="1"/>
          <p:nvPr/>
        </p:nvSpPr>
        <p:spPr>
          <a:xfrm>
            <a:off x="5305425" y="311943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56C89F-C55A-CFCB-94AC-99CC97E2AC3F}"/>
              </a:ext>
            </a:extLst>
          </p:cNvPr>
          <p:cNvSpPr/>
          <p:nvPr/>
        </p:nvSpPr>
        <p:spPr bwMode="auto">
          <a:xfrm>
            <a:off x="4856456" y="2590152"/>
            <a:ext cx="144155" cy="144155"/>
          </a:xfrm>
          <a:prstGeom prst="ellipse">
            <a:avLst/>
          </a:prstGeom>
          <a:noFill/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5C5E3-20EF-1524-A5B7-7BCD6F2B5E14}"/>
              </a:ext>
            </a:extLst>
          </p:cNvPr>
          <p:cNvSpPr txBox="1"/>
          <p:nvPr/>
        </p:nvSpPr>
        <p:spPr>
          <a:xfrm>
            <a:off x="4570705" y="2448561"/>
            <a:ext cx="271463" cy="21366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29.5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049D14-81D8-2C5A-5A77-89E06185CE4F}"/>
              </a:ext>
            </a:extLst>
          </p:cNvPr>
          <p:cNvSpPr txBox="1"/>
          <p:nvPr/>
        </p:nvSpPr>
        <p:spPr>
          <a:xfrm>
            <a:off x="5059501" y="2890834"/>
            <a:ext cx="271463" cy="21366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27.0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6D4B71-54B9-85C4-1A05-EF48023D828F}"/>
              </a:ext>
            </a:extLst>
          </p:cNvPr>
          <p:cNvSpPr txBox="1"/>
          <p:nvPr/>
        </p:nvSpPr>
        <p:spPr>
          <a:xfrm>
            <a:off x="5102363" y="2601286"/>
            <a:ext cx="271463" cy="21366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28.0</a:t>
            </a:r>
          </a:p>
        </p:txBody>
      </p:sp>
    </p:spTree>
    <p:extLst>
      <p:ext uri="{BB962C8B-B14F-4D97-AF65-F5344CB8AC3E}">
        <p14:creationId xmlns:p14="http://schemas.microsoft.com/office/powerpoint/2010/main" val="1464171003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950AB-8520-7C3B-8BE5-CC2FD658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71" y="1285875"/>
            <a:ext cx="5246679" cy="47004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9B4D5-6D8C-9FB6-EE64-828D5DF3BD13}"/>
              </a:ext>
            </a:extLst>
          </p:cNvPr>
          <p:cNvSpPr txBox="1"/>
          <p:nvPr/>
        </p:nvSpPr>
        <p:spPr>
          <a:xfrm>
            <a:off x="958060" y="6132366"/>
            <a:ext cx="4686300" cy="53686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Federal – USGS 3DEP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“cloud encoded” point cloud data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0DB42-8674-A453-8F6B-4BDE8FF8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28" y="1285875"/>
            <a:ext cx="5776376" cy="40343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BF02B-A703-9CB7-4183-5876FF67A245}"/>
              </a:ext>
            </a:extLst>
          </p:cNvPr>
          <p:cNvSpPr txBox="1"/>
          <p:nvPr/>
        </p:nvSpPr>
        <p:spPr>
          <a:xfrm>
            <a:off x="6692366" y="5506636"/>
            <a:ext cx="4686300" cy="33218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 gaps in federally served point clouds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320A23-C402-8B6D-B6AF-32DC6490ABC0}"/>
              </a:ext>
            </a:extLst>
          </p:cNvPr>
          <p:cNvSpPr txBox="1"/>
          <p:nvPr/>
        </p:nvSpPr>
        <p:spPr>
          <a:xfrm>
            <a:off x="6547642" y="5926711"/>
            <a:ext cx="5210175" cy="41130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https://raw.githubusercontent.com/hobu/usgs-lidar/master/boundaries/boundaries.topojson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4E123D-85EC-75EE-B297-68FDA669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2" y="379445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USGS LIDAR Point Cloud Data</a:t>
            </a:r>
            <a:endParaRPr lang="en-US" sz="2000" dirty="0">
              <a:latin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E9EE06-C1B4-5C0A-979F-D393F3858BA5}"/>
              </a:ext>
            </a:extLst>
          </p:cNvPr>
          <p:cNvSpPr txBox="1"/>
          <p:nvPr/>
        </p:nvSpPr>
        <p:spPr>
          <a:xfrm>
            <a:off x="1718532" y="1338730"/>
            <a:ext cx="3059951" cy="25698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USGS 3DEP LiDAR Availability</a:t>
            </a:r>
          </a:p>
        </p:txBody>
      </p:sp>
    </p:spTree>
    <p:extLst>
      <p:ext uri="{BB962C8B-B14F-4D97-AF65-F5344CB8AC3E}">
        <p14:creationId xmlns:p14="http://schemas.microsoft.com/office/powerpoint/2010/main" val="1918950140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70BBC4-F49D-A7E7-312B-D4C7DD011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18401" r="9502" b="4557"/>
          <a:stretch/>
        </p:blipFill>
        <p:spPr>
          <a:xfrm>
            <a:off x="331787" y="1239982"/>
            <a:ext cx="5630863" cy="540023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70762-DB21-F760-1738-0DD9F18E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239982"/>
            <a:ext cx="4971070" cy="52342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7B30A9-55EE-F9C0-61D4-06DE6982AC0C}"/>
              </a:ext>
            </a:extLst>
          </p:cNvPr>
          <p:cNvSpPr txBox="1"/>
          <p:nvPr/>
        </p:nvSpPr>
        <p:spPr>
          <a:xfrm>
            <a:off x="6733685" y="1413019"/>
            <a:ext cx="4686300" cy="53686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Best Available LiDAR data in Llano County is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“Hurricane LiDAR” acquired 2019.09.29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0F19E-A321-A02D-A623-DF5224ED6115}"/>
              </a:ext>
            </a:extLst>
          </p:cNvPr>
          <p:cNvSpPr txBox="1"/>
          <p:nvPr/>
        </p:nvSpPr>
        <p:spPr>
          <a:xfrm>
            <a:off x="2609026" y="6026023"/>
            <a:ext cx="3116433" cy="589926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Statewide LiDAR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“Best in Time and Space”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1298B6-392D-DCCC-EE41-D59D65E5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2" y="379445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TNRIS LIDAR Point Cloud Data</a:t>
            </a:r>
            <a:endParaRPr lang="en-US" sz="2000" dirty="0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37798000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B07A6B-A2FC-3E51-F734-065174A7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88" y="347770"/>
            <a:ext cx="9750425" cy="484188"/>
          </a:xfrm>
        </p:spPr>
        <p:txBody>
          <a:bodyPr/>
          <a:lstStyle/>
          <a:p>
            <a:r>
              <a:rPr lang="en-US" sz="2400" dirty="0"/>
              <a:t>Viewing system for real-time web </a:t>
            </a:r>
            <a:br>
              <a:rPr lang="en-US" sz="2400" dirty="0"/>
            </a:br>
            <a:r>
              <a:rPr lang="en-US" sz="2400" dirty="0"/>
              <a:t>map display and interpretation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8D2E57-959D-B032-D337-BC2445DEACAB}"/>
              </a:ext>
            </a:extLst>
          </p:cNvPr>
          <p:cNvGrpSpPr/>
          <p:nvPr/>
        </p:nvGrpSpPr>
        <p:grpSpPr>
          <a:xfrm>
            <a:off x="284845" y="1162257"/>
            <a:ext cx="9809268" cy="484188"/>
            <a:chOff x="855556" y="904564"/>
            <a:chExt cx="9809268" cy="4841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0CFECF-4919-5B55-10AA-A433F6D2BED5}"/>
                </a:ext>
              </a:extLst>
            </p:cNvPr>
            <p:cNvSpPr/>
            <p:nvPr/>
          </p:nvSpPr>
          <p:spPr>
            <a:xfrm>
              <a:off x="855556" y="1080975"/>
              <a:ext cx="39292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https://webapps.usgs.gov/infrm/fdst/?region=tx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4B8CCFE-2FE5-FE88-017D-79146E0F5DF2}"/>
                </a:ext>
              </a:extLst>
            </p:cNvPr>
            <p:cNvSpPr txBox="1">
              <a:spLocks/>
            </p:cNvSpPr>
            <p:nvPr/>
          </p:nvSpPr>
          <p:spPr>
            <a:xfrm>
              <a:off x="914399" y="904564"/>
              <a:ext cx="9750425" cy="48418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3429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100" b="1" i="0" kern="1200" baseline="0" dirty="0" smtClean="0">
                  <a:solidFill>
                    <a:srgbClr val="007AC2"/>
                  </a:solidFill>
                  <a:latin typeface="+mj-lt"/>
                  <a:ea typeface="+mj-ea"/>
                  <a:cs typeface="Avenir LT Std 85 Heavy"/>
                </a:defRPr>
              </a:lvl1pPr>
            </a:lstStyle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</a:rPr>
                <a:t>Flood Decision Support Toolbox - Interagency Flood Risk Management (InFRM)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  </a:t>
              </a:r>
            </a:p>
          </p:txBody>
        </p:sp>
      </p:grp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F9B53D5-4AE4-2D9D-C304-1F808C1B3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b="24351"/>
          <a:stretch/>
        </p:blipFill>
        <p:spPr>
          <a:xfrm>
            <a:off x="8818469" y="298814"/>
            <a:ext cx="1383292" cy="1269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796AC2-5CF0-5D59-3006-DA79098371C2}"/>
              </a:ext>
            </a:extLst>
          </p:cNvPr>
          <p:cNvSpPr txBox="1"/>
          <p:nvPr/>
        </p:nvSpPr>
        <p:spPr>
          <a:xfrm>
            <a:off x="9923047" y="493845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Jonathan Thomas</a:t>
            </a:r>
          </a:p>
        </p:txBody>
      </p:sp>
      <p:pic>
        <p:nvPicPr>
          <p:cNvPr id="18" name="Picture 2" descr="ANNUAL MEETING - Alaska Chapter of The Wildlife Society">
            <a:extLst>
              <a:ext uri="{FF2B5EF4-FFF2-40B4-BE49-F238E27FC236}">
                <a16:creationId xmlns:a16="http://schemas.microsoft.com/office/drawing/2014/main" id="{D39D7C0C-95D3-A267-C2B7-DC60079E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861" y="843219"/>
            <a:ext cx="1161727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D3135A9-844A-4FF3-B8C3-29AE5C9558A6}"/>
              </a:ext>
            </a:extLst>
          </p:cNvPr>
          <p:cNvGrpSpPr/>
          <p:nvPr/>
        </p:nvGrpSpPr>
        <p:grpSpPr>
          <a:xfrm>
            <a:off x="0" y="1772207"/>
            <a:ext cx="12192000" cy="2859413"/>
            <a:chOff x="0" y="1657706"/>
            <a:chExt cx="12509812" cy="3429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647F8C-E2C1-41F7-B2B0-B80C00F7A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57706"/>
              <a:ext cx="3874905" cy="34289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113C15-79C7-4B55-8A28-C6AF28EFB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4905" y="1657707"/>
              <a:ext cx="4166817" cy="342899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559B29-99A5-4417-8047-6E433D28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41722" y="1657706"/>
              <a:ext cx="4468090" cy="342899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62BC58C-D3A3-407F-9152-0EBF68381392}"/>
              </a:ext>
            </a:extLst>
          </p:cNvPr>
          <p:cNvSpPr txBox="1"/>
          <p:nvPr/>
        </p:nvSpPr>
        <p:spPr>
          <a:xfrm>
            <a:off x="272028" y="4781343"/>
            <a:ext cx="5512106" cy="20766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Interagency Flood Risk Management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InFRM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Estimated Base Flood Elevation Viewer 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Flood Decision Support Toolbox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Watershed Hydrology Assessments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Watershed Hydrology Assessments Viewer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Atlas 14 Program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8A36A-2EF0-4641-908E-C6E55A6A4927}"/>
              </a:ext>
            </a:extLst>
          </p:cNvPr>
          <p:cNvSpPr txBox="1"/>
          <p:nvPr/>
        </p:nvSpPr>
        <p:spPr>
          <a:xfrm>
            <a:off x="6575063" y="4781343"/>
            <a:ext cx="5512106" cy="20766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Flood Decision Support Toolbox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Utilizes prepositioned flood inundation libraries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Half-foot intervals 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Tied to gaug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e and forecast points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Designed to be used as a planning tool or during events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Incorporates a wide range of data into one tool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22434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E59650-5D92-FF4F-F10C-3C27AF18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9750425" cy="484188"/>
          </a:xfrm>
        </p:spPr>
        <p:txBody>
          <a:bodyPr/>
          <a:lstStyle/>
          <a:p>
            <a:r>
              <a:rPr lang="en-US" sz="2400" dirty="0"/>
              <a:t>Viewing system for real-time web map display and interpretation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BD3720-6E7C-AEDC-6C70-5A361D4454BB}"/>
              </a:ext>
            </a:extLst>
          </p:cNvPr>
          <p:cNvSpPr txBox="1">
            <a:spLocks/>
          </p:cNvSpPr>
          <p:nvPr/>
        </p:nvSpPr>
        <p:spPr>
          <a:xfrm>
            <a:off x="914399" y="904564"/>
            <a:ext cx="9750425" cy="4841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Flood Decision Support Toolbox - Interagency Flood Risk Management (InFRM)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 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07948F-25F7-BBC7-CAE3-93BCFB01DE05}"/>
              </a:ext>
            </a:extLst>
          </p:cNvPr>
          <p:cNvSpPr/>
          <p:nvPr/>
        </p:nvSpPr>
        <p:spPr>
          <a:xfrm>
            <a:off x="855556" y="1080975"/>
            <a:ext cx="3929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https://webapps.usgs.gov/infrm/fdst/?region=tx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D64003-34E2-4512-9BB4-6C6480B8DF4C}"/>
              </a:ext>
            </a:extLst>
          </p:cNvPr>
          <p:cNvGrpSpPr/>
          <p:nvPr/>
        </p:nvGrpSpPr>
        <p:grpSpPr>
          <a:xfrm>
            <a:off x="541023" y="1826720"/>
            <a:ext cx="4558345" cy="3794623"/>
            <a:chOff x="1231266" y="2606177"/>
            <a:chExt cx="4558345" cy="37946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C9BFCD-0293-4224-8626-EC7D10917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1266" y="2863970"/>
              <a:ext cx="4558345" cy="35368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029A8A-6500-496B-B6F1-7C084A2512A2}"/>
                </a:ext>
              </a:extLst>
            </p:cNvPr>
            <p:cNvSpPr txBox="1"/>
            <p:nvPr/>
          </p:nvSpPr>
          <p:spPr>
            <a:xfrm>
              <a:off x="1231266" y="2606177"/>
              <a:ext cx="2866845" cy="25648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Minimum flood stage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5F27E-907D-4A4B-985E-0264ED969DEE}"/>
              </a:ext>
            </a:extLst>
          </p:cNvPr>
          <p:cNvGrpSpPr/>
          <p:nvPr/>
        </p:nvGrpSpPr>
        <p:grpSpPr>
          <a:xfrm>
            <a:off x="6927655" y="1828030"/>
            <a:ext cx="4558345" cy="3777026"/>
            <a:chOff x="6106479" y="1476291"/>
            <a:chExt cx="4558345" cy="3777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EC347D-5241-460A-8B17-D7A2B427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6479" y="1732774"/>
              <a:ext cx="4558345" cy="35205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6DFF20-263A-4A95-9F09-DD60D9AC5030}"/>
                </a:ext>
              </a:extLst>
            </p:cNvPr>
            <p:cNvSpPr txBox="1"/>
            <p:nvPr/>
          </p:nvSpPr>
          <p:spPr>
            <a:xfrm>
              <a:off x="6106479" y="1476291"/>
              <a:ext cx="2866845" cy="25648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Maximum expected flood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3917DC-71DC-41AC-B8C1-EFE0F3F3CDEC}"/>
              </a:ext>
            </a:extLst>
          </p:cNvPr>
          <p:cNvSpPr txBox="1"/>
          <p:nvPr/>
        </p:nvSpPr>
        <p:spPr>
          <a:xfrm>
            <a:off x="3464099" y="5914814"/>
            <a:ext cx="5263802" cy="97197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Recently added two additional RQ30 sites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ＭＳ Ｐゴシック"/>
              </a:rPr>
              <a:t>08111090 Rocky Ck at TX 105 nr Brenham, TX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ＭＳ Ｐゴシック"/>
              </a:rPr>
              <a:t>08111110 New Year Ck at FM 1155 nr Chappel Hill, TX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E4885B2-088A-4C8D-8722-521CAC64E3DA}"/>
              </a:ext>
            </a:extLst>
          </p:cNvPr>
          <p:cNvSpPr/>
          <p:nvPr/>
        </p:nvSpPr>
        <p:spPr bwMode="auto">
          <a:xfrm>
            <a:off x="5475798" y="3515476"/>
            <a:ext cx="1035170" cy="48418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049026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0CFECF-4919-5B55-10AA-A433F6D2BED5}"/>
              </a:ext>
            </a:extLst>
          </p:cNvPr>
          <p:cNvSpPr/>
          <p:nvPr/>
        </p:nvSpPr>
        <p:spPr>
          <a:xfrm>
            <a:off x="855556" y="1080975"/>
            <a:ext cx="501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https://webapps.usgs.gov/infrm/fdst/?region=tx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B07A6B-A2FC-3E51-F734-065174A7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9750425" cy="484188"/>
          </a:xfrm>
        </p:spPr>
        <p:txBody>
          <a:bodyPr/>
          <a:lstStyle/>
          <a:p>
            <a:r>
              <a:rPr lang="en-US" dirty="0"/>
              <a:t>Flood Decision Support Toolbox</a:t>
            </a:r>
            <a:br>
              <a:rPr lang="en-US" dirty="0"/>
            </a:br>
            <a:r>
              <a:rPr lang="en-US" sz="2000" dirty="0"/>
              <a:t>Interagency Flood Risk Management (InFRM)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3DBE0-EDEC-8944-3DE3-A7B2B246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41" y="1637268"/>
            <a:ext cx="5552559" cy="4851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C6669C-70A2-25C1-3DF6-8B3B23B0A1AB}"/>
              </a:ext>
            </a:extLst>
          </p:cNvPr>
          <p:cNvGrpSpPr/>
          <p:nvPr/>
        </p:nvGrpSpPr>
        <p:grpSpPr>
          <a:xfrm>
            <a:off x="7113587" y="1488043"/>
            <a:ext cx="3885101" cy="5000625"/>
            <a:chOff x="7113587" y="807244"/>
            <a:chExt cx="3885101" cy="50006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4C4061-5773-93C4-6A55-14E27DF7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3587" y="807244"/>
              <a:ext cx="3885101" cy="50006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F15344-FE35-82D5-172A-0E8195E0D438}"/>
                </a:ext>
              </a:extLst>
            </p:cNvPr>
            <p:cNvSpPr txBox="1"/>
            <p:nvPr/>
          </p:nvSpPr>
          <p:spPr>
            <a:xfrm>
              <a:off x="7366000" y="941388"/>
              <a:ext cx="3365500" cy="785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First FDST libraries mapped with “healed terrain”… Mapping surface is bare earth plus the bridge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700138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8E118-85E8-4C84-A9DE-143137A0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656" y="2001909"/>
            <a:ext cx="5642408" cy="44583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66E0B-7408-4D43-84FB-2C4949AE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55" y="477415"/>
            <a:ext cx="9750655" cy="4846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Flood Decision Support Toolbox Maps </a:t>
            </a:r>
            <a:br>
              <a:rPr lang="en-US" sz="3600" dirty="0"/>
            </a:br>
            <a:r>
              <a:rPr lang="en-US" sz="3600" dirty="0"/>
              <a:t>and Streamflow II Gauges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6854B-7235-4728-8836-F88013ACC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55" y="2001909"/>
            <a:ext cx="5391092" cy="44583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EB3EC7-F6DB-4FDA-AC21-D16B77A0E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075" y="504563"/>
            <a:ext cx="509783" cy="556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B3DF8-E6EA-41E8-9783-6D1B3C3A0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240" y="1069222"/>
            <a:ext cx="499478" cy="454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F0DCC5-D58F-477B-AD81-896F9A0D69A7}"/>
              </a:ext>
            </a:extLst>
          </p:cNvPr>
          <p:cNvSpPr txBox="1"/>
          <p:nvPr/>
        </p:nvSpPr>
        <p:spPr>
          <a:xfrm>
            <a:off x="6276718" y="2213811"/>
            <a:ext cx="5218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Streamflow II Gauges sited to fill in gaps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existing USGS gauge coverage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B69D6-2DD6-4F40-9532-4E0D0544CF08}"/>
              </a:ext>
            </a:extLst>
          </p:cNvPr>
          <p:cNvSpPr txBox="1"/>
          <p:nvPr/>
        </p:nvSpPr>
        <p:spPr>
          <a:xfrm>
            <a:off x="771008" y="2213811"/>
            <a:ext cx="4967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 Gauges with FDST maps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subset of total USGS gauge coverage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1BCF7-421C-4746-98B7-268390D67A77}"/>
              </a:ext>
            </a:extLst>
          </p:cNvPr>
          <p:cNvGrpSpPr/>
          <p:nvPr/>
        </p:nvGrpSpPr>
        <p:grpSpPr>
          <a:xfrm>
            <a:off x="5954656" y="4668253"/>
            <a:ext cx="4344376" cy="1829163"/>
            <a:chOff x="5954656" y="4668253"/>
            <a:chExt cx="4344376" cy="18291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D1B1E3-8336-4B0E-9D65-BC75CCD8B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4656" y="5021262"/>
              <a:ext cx="3256976" cy="144040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932191E-5617-4383-87E9-9FCD1732C476}"/>
                </a:ext>
              </a:extLst>
            </p:cNvPr>
            <p:cNvCxnSpPr/>
            <p:nvPr/>
          </p:nvCxnSpPr>
          <p:spPr>
            <a:xfrm flipH="1">
              <a:off x="9211632" y="4668253"/>
              <a:ext cx="1087400" cy="3530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523B7C-19CF-4FB5-85DB-EF02B7B978DF}"/>
                </a:ext>
              </a:extLst>
            </p:cNvPr>
            <p:cNvSpPr txBox="1"/>
            <p:nvPr/>
          </p:nvSpPr>
          <p:spPr>
            <a:xfrm>
              <a:off x="6096000" y="6128084"/>
              <a:ext cx="2879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Streamflow II gauges in FDST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85B5E8B-E7A1-4BB1-9F8B-A770D7A9AF81}"/>
              </a:ext>
            </a:extLst>
          </p:cNvPr>
          <p:cNvSpPr txBox="1"/>
          <p:nvPr/>
        </p:nvSpPr>
        <p:spPr>
          <a:xfrm>
            <a:off x="8378858" y="499813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~ 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BF249-49C6-4D16-AEB1-BE840AEF6FA8}"/>
              </a:ext>
            </a:extLst>
          </p:cNvPr>
          <p:cNvSpPr txBox="1"/>
          <p:nvPr/>
        </p:nvSpPr>
        <p:spPr>
          <a:xfrm>
            <a:off x="8775860" y="104750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80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311AEDF-4533-4F02-9FBF-C7A1ECEE7EF8}"/>
              </a:ext>
            </a:extLst>
          </p:cNvPr>
          <p:cNvSpPr/>
          <p:nvPr/>
        </p:nvSpPr>
        <p:spPr>
          <a:xfrm>
            <a:off x="9366757" y="499813"/>
            <a:ext cx="499478" cy="13255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A3E8F-B73C-4DFD-8411-78FD76DCA8AA}"/>
              </a:ext>
            </a:extLst>
          </p:cNvPr>
          <p:cNvSpPr txBox="1"/>
          <p:nvPr/>
        </p:nvSpPr>
        <p:spPr>
          <a:xfrm>
            <a:off x="9564210" y="557703"/>
            <a:ext cx="27516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180 Gauges </a:t>
            </a:r>
          </a:p>
          <a:p>
            <a:pPr algn="ctr"/>
            <a:r>
              <a:rPr lang="en-US" sz="3200" dirty="0"/>
              <a:t>&amp; FDST maps</a:t>
            </a:r>
          </a:p>
        </p:txBody>
      </p:sp>
    </p:spTree>
    <p:extLst>
      <p:ext uri="{BB962C8B-B14F-4D97-AF65-F5344CB8AC3E}">
        <p14:creationId xmlns:p14="http://schemas.microsoft.com/office/powerpoint/2010/main" val="274704413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AUSTIN FLOOD EMERGENCY RESPONSE EXERCISE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9D4CA-8AAB-EEBF-A1C8-2921D049B25E}"/>
              </a:ext>
            </a:extLst>
          </p:cNvPr>
          <p:cNvSpPr txBox="1"/>
          <p:nvPr/>
        </p:nvSpPr>
        <p:spPr>
          <a:xfrm>
            <a:off x="371813" y="2373990"/>
            <a:ext cx="115348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Flood impact on roads, bridges and low water crossings in the Austin District during the Llano flood of 2018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38723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040C-0F0F-4A6B-AE27-B98B3A70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80" y="838975"/>
            <a:ext cx="10593520" cy="484632"/>
          </a:xfrm>
        </p:spPr>
        <p:txBody>
          <a:bodyPr/>
          <a:lstStyle/>
          <a:p>
            <a:r>
              <a:rPr lang="en-US" sz="2400" dirty="0"/>
              <a:t>Issues Encountered in Beaumont Flood Emergency Response Exercise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93142-34C6-4BCA-9E07-47FA290F60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A4793-90BB-47A0-B7DB-632E5AAE98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7CEF2D9A-F009-4F98-9CCB-725B66916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3" y="1780124"/>
            <a:ext cx="5313157" cy="25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image002">
            <a:extLst>
              <a:ext uri="{FF2B5EF4-FFF2-40B4-BE49-F238E27FC236}">
                <a16:creationId xmlns:a16="http://schemas.microsoft.com/office/drawing/2014/main" id="{C9E9D20A-A76E-4B1D-A49B-D3086202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3" y="4641137"/>
            <a:ext cx="5313157" cy="18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image003">
            <a:extLst>
              <a:ext uri="{FF2B5EF4-FFF2-40B4-BE49-F238E27FC236}">
                <a16:creationId xmlns:a16="http://schemas.microsoft.com/office/drawing/2014/main" id="{E15F53FA-2576-4EB9-A362-9BBA2B82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68" y="1780124"/>
            <a:ext cx="3549301" cy="25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age001">
            <a:extLst>
              <a:ext uri="{FF2B5EF4-FFF2-40B4-BE49-F238E27FC236}">
                <a16:creationId xmlns:a16="http://schemas.microsoft.com/office/drawing/2014/main" id="{22161A41-17B4-4C81-B2DC-82E97EC44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64" y="4641136"/>
            <a:ext cx="4424471" cy="183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BAAFC7-306A-469A-91B5-2DAF4F4B24C4}"/>
              </a:ext>
            </a:extLst>
          </p:cNvPr>
          <p:cNvSpPr txBox="1"/>
          <p:nvPr/>
        </p:nvSpPr>
        <p:spPr>
          <a:xfrm>
            <a:off x="861880" y="132360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40C7B-F141-4AE8-B2D6-8BC41E2AA6B5}"/>
              </a:ext>
            </a:extLst>
          </p:cNvPr>
          <p:cNvSpPr txBox="1"/>
          <p:nvPr/>
        </p:nvSpPr>
        <p:spPr>
          <a:xfrm>
            <a:off x="861880" y="135103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Roads appear flooded because the TxDOT road lines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ar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e not correctly positioned in some locations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6E2F2-0694-4004-86E5-43A9BBEDD7C5}"/>
              </a:ext>
            </a:extLst>
          </p:cNvPr>
          <p:cNvSpPr txBox="1"/>
          <p:nvPr/>
        </p:nvSpPr>
        <p:spPr>
          <a:xfrm>
            <a:off x="7051453" y="4264338"/>
            <a:ext cx="3276600" cy="4846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Road line on edge of 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0D6FDE-2BA1-4E17-98B3-9CF01D4A1ACA}"/>
              </a:ext>
            </a:extLst>
          </p:cNvPr>
          <p:cNvSpPr txBox="1"/>
          <p:nvPr/>
        </p:nvSpPr>
        <p:spPr>
          <a:xfrm>
            <a:off x="1738296" y="4264338"/>
            <a:ext cx="3549300" cy="4846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Road line not on road at all</a:t>
            </a:r>
          </a:p>
        </p:txBody>
      </p:sp>
    </p:spTree>
    <p:extLst>
      <p:ext uri="{BB962C8B-B14F-4D97-AF65-F5344CB8AC3E}">
        <p14:creationId xmlns:p14="http://schemas.microsoft.com/office/powerpoint/2010/main" val="219717106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FLOOD DATA AND DATA-MODEL INTEGRATION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79B75-50A1-4026-BE52-18AAB765D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59" y="2716046"/>
            <a:ext cx="2316113" cy="23010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65979-7B36-4338-99CE-EC7B7A12E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943" y="3618057"/>
            <a:ext cx="2688937" cy="22850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F5772-35B4-43F1-BC9A-86E6033B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175" y="3174568"/>
            <a:ext cx="2677160" cy="21483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06E192-9398-4207-A4F0-B5221BD9E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974" y="3986626"/>
            <a:ext cx="2592637" cy="246096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3F6AE5-37C7-4856-86BE-8BA0C151B463}"/>
              </a:ext>
            </a:extLst>
          </p:cNvPr>
          <p:cNvSpPr txBox="1"/>
          <p:nvPr/>
        </p:nvSpPr>
        <p:spPr>
          <a:xfrm>
            <a:off x="732145" y="5017054"/>
            <a:ext cx="230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Around Gauge 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1C744-DDAA-45DB-9FE9-D65666E0D531}"/>
              </a:ext>
            </a:extLst>
          </p:cNvPr>
          <p:cNvSpPr txBox="1"/>
          <p:nvPr/>
        </p:nvSpPr>
        <p:spPr>
          <a:xfrm>
            <a:off x="3226175" y="5322906"/>
            <a:ext cx="304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Downstream of Gauge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36292B-DD6C-474F-A59C-BFEB6F87BBF8}"/>
              </a:ext>
            </a:extLst>
          </p:cNvPr>
          <p:cNvSpPr txBox="1"/>
          <p:nvPr/>
        </p:nvSpPr>
        <p:spPr>
          <a:xfrm>
            <a:off x="6266850" y="5893636"/>
            <a:ext cx="254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Gauged Watershed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02FEF-4E06-40FB-B4F0-920593B3E5E2}"/>
              </a:ext>
            </a:extLst>
          </p:cNvPr>
          <p:cNvSpPr txBox="1"/>
          <p:nvPr/>
        </p:nvSpPr>
        <p:spPr>
          <a:xfrm>
            <a:off x="9446276" y="6457890"/>
            <a:ext cx="198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TxDOT Districts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9D4CA-8AAB-EEBF-A1C8-2921D049B25E}"/>
              </a:ext>
            </a:extLst>
          </p:cNvPr>
          <p:cNvSpPr txBox="1"/>
          <p:nvPr/>
        </p:nvSpPr>
        <p:spPr>
          <a:xfrm>
            <a:off x="402915" y="888868"/>
            <a:ext cx="980959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Goal: correct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 measurement, simulation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 and forecasting of discharge and water surface elevation across a stream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Approach: collection and analysis of detailed observations at gauges and integration with numerical modeling across scales; from gauge to district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DE49D-6856-4ECA-BFEE-CBE0AA78BD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96" y="309465"/>
            <a:ext cx="1391590" cy="15711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0866156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BF903-25AB-46F8-9C07-D717E05F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Information Model for Roads and Bridges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296F48-F382-4D2F-9917-BB41B5354628}"/>
              </a:ext>
            </a:extLst>
          </p:cNvPr>
          <p:cNvGrpSpPr/>
          <p:nvPr/>
        </p:nvGrpSpPr>
        <p:grpSpPr>
          <a:xfrm>
            <a:off x="1138477" y="1176085"/>
            <a:ext cx="9915046" cy="4754313"/>
            <a:chOff x="1328216" y="1377966"/>
            <a:chExt cx="9915046" cy="47543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132751-6EAC-41DE-BD0D-846B658C8D3B}"/>
                </a:ext>
              </a:extLst>
            </p:cNvPr>
            <p:cNvSpPr/>
            <p:nvPr/>
          </p:nvSpPr>
          <p:spPr>
            <a:xfrm>
              <a:off x="1591022" y="1377966"/>
              <a:ext cx="7984870" cy="181588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bridge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 defined in the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TxDOT Standard Specifications For Construction and Maintenance of Highways, Streets, and Bridges 2004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 “a structure, including supports, erected over a depression or an obstruction (e.g., water, a highway, or a railway) having a roadway or track for carrying traffic or other moving loads, and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having an opening measured along the </a:t>
              </a: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center of the roadway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 more than 20 feet between faces of abutments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spring lines of arches, or extreme ends of the openings for multiple box culverts.”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867D8A-033D-4D4C-A8ED-DEA53D158D9C}"/>
                </a:ext>
              </a:extLst>
            </p:cNvPr>
            <p:cNvSpPr txBox="1"/>
            <p:nvPr/>
          </p:nvSpPr>
          <p:spPr>
            <a:xfrm>
              <a:off x="9791422" y="1922242"/>
              <a:ext cx="11464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TxDOT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Hydraulic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Manual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p. 9-2</a:t>
              </a:r>
            </a:p>
          </p:txBody>
        </p:sp>
        <p:pic>
          <p:nvPicPr>
            <p:cNvPr id="1026" name="Picture 2" descr="US-281 Bridge over the Colorado River / Marble Falls, Texas - Finley  Engineering Group (FINLEY)">
              <a:extLst>
                <a:ext uri="{FF2B5EF4-FFF2-40B4-BE49-F238E27FC236}">
                  <a16:creationId xmlns:a16="http://schemas.microsoft.com/office/drawing/2014/main" id="{4AB33A5B-8E7E-4047-AEC2-DDAA60C0F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022" y="4027439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09DE18-EC46-4814-8340-10DB58BFED05}"/>
                </a:ext>
              </a:extLst>
            </p:cNvPr>
            <p:cNvSpPr txBox="1"/>
            <p:nvPr/>
          </p:nvSpPr>
          <p:spPr>
            <a:xfrm>
              <a:off x="1328216" y="5815638"/>
              <a:ext cx="3239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Bridge on US 281 over Colorado River</a:t>
              </a:r>
            </a:p>
          </p:txBody>
        </p:sp>
        <p:pic>
          <p:nvPicPr>
            <p:cNvPr id="1028" name="Picture 4" descr="See the source image">
              <a:extLst>
                <a:ext uri="{FF2B5EF4-FFF2-40B4-BE49-F238E27FC236}">
                  <a16:creationId xmlns:a16="http://schemas.microsoft.com/office/drawing/2014/main" id="{A26A337E-EDEC-4B2B-8D16-C2ECFBB42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045" y="4036016"/>
              <a:ext cx="2619375" cy="174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6BF973-7DC6-401F-A6B2-C32CBFE3DAD9}"/>
                </a:ext>
              </a:extLst>
            </p:cNvPr>
            <p:cNvSpPr txBox="1"/>
            <p:nvPr/>
          </p:nvSpPr>
          <p:spPr>
            <a:xfrm>
              <a:off x="5082655" y="5815638"/>
              <a:ext cx="2372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Culvert on I-40 access road</a:t>
              </a:r>
            </a:p>
          </p:txBody>
        </p:sp>
        <p:pic>
          <p:nvPicPr>
            <p:cNvPr id="1030" name="Picture 6" descr="See the source image">
              <a:extLst>
                <a:ext uri="{FF2B5EF4-FFF2-40B4-BE49-F238E27FC236}">
                  <a16:creationId xmlns:a16="http://schemas.microsoft.com/office/drawing/2014/main" id="{B2018D7F-8891-403A-BE06-4BD3D9DA6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7721" y="4027439"/>
              <a:ext cx="3320142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B563F1-2037-468E-AB97-FED851AFE777}"/>
                </a:ext>
              </a:extLst>
            </p:cNvPr>
            <p:cNvSpPr txBox="1"/>
            <p:nvPr/>
          </p:nvSpPr>
          <p:spPr>
            <a:xfrm>
              <a:off x="7612524" y="5793725"/>
              <a:ext cx="363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Roadway centerline, TxDOT Atlanta Distric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C028D5-D566-418F-8A2B-E94E2A0ACDE8}"/>
              </a:ext>
            </a:extLst>
          </p:cNvPr>
          <p:cNvSpPr txBox="1"/>
          <p:nvPr/>
        </p:nvSpPr>
        <p:spPr>
          <a:xfrm>
            <a:off x="702745" y="6134947"/>
            <a:ext cx="10753105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Road and Bridge Lines: A line coverage along the centerline of the roads, partitioned at the abutments of the bridges </a:t>
            </a:r>
          </a:p>
        </p:txBody>
      </p:sp>
    </p:spTree>
    <p:extLst>
      <p:ext uri="{BB962C8B-B14F-4D97-AF65-F5344CB8AC3E}">
        <p14:creationId xmlns:p14="http://schemas.microsoft.com/office/powerpoint/2010/main" val="3485985405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854F-DF36-4EBF-BD44-E9ABD9B7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Ecopia</a:t>
            </a:r>
            <a:r>
              <a:rPr lang="en-US" dirty="0"/>
              <a:t> Land Cover Data for Roads and Bridges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28CA3-E698-44BF-88BF-E4AA4832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605375"/>
            <a:ext cx="5052341" cy="4178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0F386-075E-4A80-A440-E794B6857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18" y="1605375"/>
            <a:ext cx="4976037" cy="4158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CFE613-34F2-4E5D-B61E-DDEB2DAE5A90}"/>
              </a:ext>
            </a:extLst>
          </p:cNvPr>
          <p:cNvSpPr txBox="1"/>
          <p:nvPr/>
        </p:nvSpPr>
        <p:spPr>
          <a:xfrm>
            <a:off x="914402" y="10945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Being purchased by TxDOT RTI to support Austin Flood Emergency Response exercise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A9497-CFC6-4ADC-8A87-B50DC7021993}"/>
              </a:ext>
            </a:extLst>
          </p:cNvPr>
          <p:cNvSpPr txBox="1"/>
          <p:nvPr/>
        </p:nvSpPr>
        <p:spPr>
          <a:xfrm>
            <a:off x="2899145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Hexagon 6” aerial imagery used as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 standard by TNRIS and TxDOT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49C8B-DB16-4F68-9E69-00C1752716C9}"/>
              </a:ext>
            </a:extLst>
          </p:cNvPr>
          <p:cNvSpPr txBox="1"/>
          <p:nvPr/>
        </p:nvSpPr>
        <p:spPr>
          <a:xfrm>
            <a:off x="8112643" y="591524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Road and Bridge GIS coverage interpreted by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Ecopia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from Hexagon aerial imagery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A13752-6C91-45E2-8807-43E3A2450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182" y="557415"/>
            <a:ext cx="2635434" cy="768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AA66FC-5D1E-4D57-A7BF-59A2A55F8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623" y="557415"/>
            <a:ext cx="1304925" cy="504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A814E0-8E9A-4116-A527-BAEA8005379C}"/>
              </a:ext>
            </a:extLst>
          </p:cNvPr>
          <p:cNvSpPr/>
          <p:nvPr/>
        </p:nvSpPr>
        <p:spPr>
          <a:xfrm>
            <a:off x="2604976" y="6426976"/>
            <a:ext cx="764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hlinkClick r:id="rId6"/>
              </a:rPr>
              <a:t>https://ut-austin.maps.arcgis.com/apps/instant/media/index.html?appid=ccf2b4b0362b46f1b042a41525cf07ae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5461919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447B-BE51-4277-A6B3-AEA533C6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and Bridge Polygons and Centerlines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F61E3-376D-4B95-9A19-F9B606F3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725170"/>
            <a:ext cx="5334890" cy="42517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AD9A1-F051-4825-B615-BF36E0D20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741" y="1725170"/>
            <a:ext cx="5447892" cy="427868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B10D8-823C-4B0E-9255-08DB2BC7A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740" y="1725170"/>
            <a:ext cx="2076893" cy="14237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A74EFB-2187-4A08-A151-8A7D84FB3DD7}"/>
              </a:ext>
            </a:extLst>
          </p:cNvPr>
          <p:cNvSpPr txBox="1"/>
          <p:nvPr/>
        </p:nvSpPr>
        <p:spPr>
          <a:xfrm>
            <a:off x="2105246" y="4855535"/>
            <a:ext cx="128753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Abutments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2746CE-D4D5-440A-840D-253C249AFC6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814623" y="4430233"/>
            <a:ext cx="290623" cy="60996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66C9D2-A180-4793-8D4F-CCE99EDC44A6}"/>
              </a:ext>
            </a:extLst>
          </p:cNvPr>
          <p:cNvCxnSpPr>
            <a:cxnSpLocks/>
          </p:cNvCxnSpPr>
          <p:nvPr/>
        </p:nvCxnSpPr>
        <p:spPr>
          <a:xfrm flipV="1">
            <a:off x="3391735" y="4855535"/>
            <a:ext cx="684079" cy="2096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D9599F8-4FDE-4D6B-BB86-423969D62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785" y="1725170"/>
            <a:ext cx="1409700" cy="1447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6609021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79769C7A-F865-4D44-A1BA-043E752BB4EA}"/>
              </a:ext>
            </a:extLst>
          </p:cNvPr>
          <p:cNvGrpSpPr/>
          <p:nvPr/>
        </p:nvGrpSpPr>
        <p:grpSpPr>
          <a:xfrm>
            <a:off x="4135778" y="2685559"/>
            <a:ext cx="3047619" cy="3362379"/>
            <a:chOff x="4135778" y="2685559"/>
            <a:chExt cx="3047619" cy="33623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76A03-22A3-4C7E-B5D5-49CB639CD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5778" y="3000319"/>
              <a:ext cx="3047619" cy="30476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84EE16-78F0-4B15-B342-7CF1D2A085DC}"/>
                </a:ext>
              </a:extLst>
            </p:cNvPr>
            <p:cNvSpPr txBox="1"/>
            <p:nvPr/>
          </p:nvSpPr>
          <p:spPr>
            <a:xfrm>
              <a:off x="5202387" y="268555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HAND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F24766-2B46-4D99-AFDA-7B0C676F67DC}"/>
              </a:ext>
            </a:extLst>
          </p:cNvPr>
          <p:cNvGrpSpPr/>
          <p:nvPr/>
        </p:nvGrpSpPr>
        <p:grpSpPr>
          <a:xfrm>
            <a:off x="7966566" y="2685559"/>
            <a:ext cx="3047619" cy="3362379"/>
            <a:chOff x="8461866" y="2685559"/>
            <a:chExt cx="3047619" cy="33623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63E277-D8FA-41E9-935C-C077F351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66" y="3000319"/>
              <a:ext cx="3047619" cy="304761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700E0-FE54-426B-8105-88088D77D6AA}"/>
                </a:ext>
              </a:extLst>
            </p:cNvPr>
            <p:cNvSpPr txBox="1"/>
            <p:nvPr/>
          </p:nvSpPr>
          <p:spPr>
            <a:xfrm>
              <a:off x="9157000" y="2685559"/>
              <a:ext cx="1657351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where HAND &lt; 10 ft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5C0CC4-B39F-4D43-BD2C-063CF7514CD3}"/>
                </a:ext>
              </a:extLst>
            </p:cNvPr>
            <p:cNvSpPr txBox="1"/>
            <p:nvPr/>
          </p:nvSpPr>
          <p:spPr>
            <a:xfrm>
              <a:off x="10078765" y="3254351"/>
              <a:ext cx="1285875" cy="33331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flooded area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C20219D-C9EC-602E-8418-9F76701B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Refinement of HAND-based flood inundation </a:t>
            </a:r>
            <a:br>
              <a:rPr lang="en-US" dirty="0">
                <a:latin typeface="Tahoma"/>
              </a:rPr>
            </a:br>
            <a:r>
              <a:rPr lang="en-US" dirty="0">
                <a:latin typeface="Tahoma"/>
              </a:rPr>
              <a:t>mapping for low water crossings</a:t>
            </a:r>
            <a:r>
              <a:rPr lang="en-US" dirty="0"/>
              <a:t>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5D2F3-7D80-7A87-D1AB-E84AA5C89D2B}"/>
              </a:ext>
            </a:extLst>
          </p:cNvPr>
          <p:cNvGrpSpPr/>
          <p:nvPr/>
        </p:nvGrpSpPr>
        <p:grpSpPr>
          <a:xfrm>
            <a:off x="8707717" y="255093"/>
            <a:ext cx="2926408" cy="1349010"/>
            <a:chOff x="8722254" y="326811"/>
            <a:chExt cx="2926408" cy="1349010"/>
          </a:xfrm>
        </p:grpSpPr>
        <p:pic>
          <p:nvPicPr>
            <p:cNvPr id="3" name="Picture 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DCA5C3DC-17C5-22A7-84C0-31326E38F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254" y="326811"/>
              <a:ext cx="1382734" cy="134901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F0B535-D825-7147-6569-982F1961F1E2}"/>
                </a:ext>
              </a:extLst>
            </p:cNvPr>
            <p:cNvSpPr txBox="1"/>
            <p:nvPr/>
          </p:nvSpPr>
          <p:spPr>
            <a:xfrm>
              <a:off x="9952685" y="533690"/>
              <a:ext cx="1695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Dr. Tim Whiteaker</a:t>
              </a:r>
            </a:p>
          </p:txBody>
        </p:sp>
        <p:pic>
          <p:nvPicPr>
            <p:cNvPr id="5" name="Picture 4" descr="A close up of a sign&#10;&#10;Description automatically generated">
              <a:extLst>
                <a:ext uri="{FF2B5EF4-FFF2-40B4-BE49-F238E27FC236}">
                  <a16:creationId xmlns:a16="http://schemas.microsoft.com/office/drawing/2014/main" id="{02B5ECB4-0DC1-1CC7-37FB-24263B68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016" y="720506"/>
              <a:ext cx="856598" cy="85659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742D25-3C4F-4942-BF63-5D851639D77D}"/>
              </a:ext>
            </a:extLst>
          </p:cNvPr>
          <p:cNvSpPr txBox="1"/>
          <p:nvPr/>
        </p:nvSpPr>
        <p:spPr>
          <a:xfrm>
            <a:off x="914400" y="1391086"/>
            <a:ext cx="4610100" cy="75198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HAND = Height Above Nearest Drainage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Compare HAND to river depth to see what’s flooded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9CC6F-BEB4-418A-B5EA-3EB7EA0BE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5" y="3000320"/>
            <a:ext cx="3047619" cy="304761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F8E9617-84C9-46B3-8F77-E4C4B3613E44}"/>
              </a:ext>
            </a:extLst>
          </p:cNvPr>
          <p:cNvGrpSpPr/>
          <p:nvPr/>
        </p:nvGrpSpPr>
        <p:grpSpPr>
          <a:xfrm>
            <a:off x="4350768" y="3495978"/>
            <a:ext cx="1285875" cy="1056725"/>
            <a:chOff x="4350768" y="3495978"/>
            <a:chExt cx="1285875" cy="105672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3E5E00-7FC6-4B67-A70E-2531E2A08E74}"/>
                </a:ext>
              </a:extLst>
            </p:cNvPr>
            <p:cNvSpPr/>
            <p:nvPr/>
          </p:nvSpPr>
          <p:spPr bwMode="auto">
            <a:xfrm>
              <a:off x="4377606" y="4333628"/>
              <a:ext cx="219075" cy="219075"/>
            </a:xfrm>
            <a:prstGeom prst="ellipse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A9A466-F9FD-4B3C-8721-5B91297ECE62}"/>
                </a:ext>
              </a:extLst>
            </p:cNvPr>
            <p:cNvSpPr txBox="1"/>
            <p:nvPr/>
          </p:nvSpPr>
          <p:spPr>
            <a:xfrm>
              <a:off x="4350768" y="3495978"/>
              <a:ext cx="1285875" cy="33331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HAND = 14 ft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34B7736-E83F-42C8-A738-B821DD3D9AA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35925" y="3797220"/>
              <a:ext cx="118105" cy="5078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FC67643-F706-42C7-BD1F-8A2A2F2CE05F}"/>
              </a:ext>
            </a:extLst>
          </p:cNvPr>
          <p:cNvSpPr txBox="1"/>
          <p:nvPr/>
        </p:nvSpPr>
        <p:spPr>
          <a:xfrm>
            <a:off x="1543049" y="2685559"/>
            <a:ext cx="150495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satellite imagery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424AF5-24F8-4B1B-A190-7ADE7C087126}"/>
              </a:ext>
            </a:extLst>
          </p:cNvPr>
          <p:cNvGrpSpPr/>
          <p:nvPr/>
        </p:nvGrpSpPr>
        <p:grpSpPr>
          <a:xfrm>
            <a:off x="8988094" y="4071855"/>
            <a:ext cx="1659268" cy="779768"/>
            <a:chOff x="9483394" y="4071855"/>
            <a:chExt cx="1659268" cy="77976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749B954-CAAB-40E7-A023-175A4912F27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483394" y="4419600"/>
              <a:ext cx="373393" cy="432023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sx="120000" sy="120000" algn="ctr" rotWithShape="0">
                <a:prstClr val="black"/>
              </a:outerShdw>
            </a:effectLst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A4EF52-E503-4753-93DF-237752EA09E8}"/>
                </a:ext>
              </a:extLst>
            </p:cNvPr>
            <p:cNvSpPr txBox="1"/>
            <p:nvPr/>
          </p:nvSpPr>
          <p:spPr>
            <a:xfrm>
              <a:off x="9856787" y="4071855"/>
              <a:ext cx="1285875" cy="271545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Problem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CEF840-D81F-4B0E-9321-7FF6F130716C}"/>
              </a:ext>
            </a:extLst>
          </p:cNvPr>
          <p:cNvGrpSpPr/>
          <p:nvPr/>
        </p:nvGrpSpPr>
        <p:grpSpPr>
          <a:xfrm>
            <a:off x="5806197" y="3797220"/>
            <a:ext cx="1285875" cy="771469"/>
            <a:chOff x="5806197" y="3797220"/>
            <a:chExt cx="1285875" cy="77146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BF61A12-3511-4877-8E66-FF5E4FFE3E11}"/>
                </a:ext>
              </a:extLst>
            </p:cNvPr>
            <p:cNvSpPr/>
            <p:nvPr/>
          </p:nvSpPr>
          <p:spPr bwMode="auto">
            <a:xfrm>
              <a:off x="5925260" y="4349614"/>
              <a:ext cx="219075" cy="219075"/>
            </a:xfrm>
            <a:prstGeom prst="ellipse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FCD7F7-5526-4D18-86E6-3BB1984D960C}"/>
                </a:ext>
              </a:extLst>
            </p:cNvPr>
            <p:cNvSpPr txBox="1"/>
            <p:nvPr/>
          </p:nvSpPr>
          <p:spPr>
            <a:xfrm>
              <a:off x="5806197" y="3797220"/>
              <a:ext cx="1285875" cy="33331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HAND = 2 ft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F7669C8-EB10-4EC8-81F6-60CC24B4BA7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12154" y="4067175"/>
              <a:ext cx="132750" cy="282439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640643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57E530-4A27-4440-B342-5930CF2B1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2" y="2667187"/>
            <a:ext cx="3047619" cy="30476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20219D-C9EC-602E-8418-9F76701B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Refinement of HAND-based flood inundation </a:t>
            </a:r>
            <a:br>
              <a:rPr lang="en-US" dirty="0">
                <a:latin typeface="Tahoma"/>
              </a:rPr>
            </a:br>
            <a:r>
              <a:rPr lang="en-US" dirty="0">
                <a:latin typeface="Tahoma"/>
              </a:rPr>
              <a:t>mapping for low water crossings</a:t>
            </a:r>
            <a:r>
              <a:rPr lang="en-US" dirty="0"/>
              <a:t>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F8A5E5-34D6-4F6B-B742-FF8DB2152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2" y="2667190"/>
            <a:ext cx="3047619" cy="3047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29D4A6-2041-4DD2-B09A-4ED01129F043}"/>
              </a:ext>
            </a:extLst>
          </p:cNvPr>
          <p:cNvSpPr txBox="1"/>
          <p:nvPr/>
        </p:nvSpPr>
        <p:spPr>
          <a:xfrm>
            <a:off x="845439" y="2330853"/>
            <a:ext cx="2847784" cy="40913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Healed HAND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CA7741-CC73-4221-A626-3B4EE29E2F6C}"/>
              </a:ext>
            </a:extLst>
          </p:cNvPr>
          <p:cNvGrpSpPr/>
          <p:nvPr/>
        </p:nvGrpSpPr>
        <p:grpSpPr>
          <a:xfrm>
            <a:off x="4713922" y="2330852"/>
            <a:ext cx="3047619" cy="3383954"/>
            <a:chOff x="4713922" y="2330852"/>
            <a:chExt cx="3047619" cy="33839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AFAC5F-9726-4D56-A06B-8E4400677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922" y="2667187"/>
              <a:ext cx="3047619" cy="30476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D15762-EF90-4894-BEF7-202687DF7CC2}"/>
                </a:ext>
              </a:extLst>
            </p:cNvPr>
            <p:cNvSpPr txBox="1"/>
            <p:nvPr/>
          </p:nvSpPr>
          <p:spPr>
            <a:xfrm>
              <a:off x="4813839" y="2330852"/>
              <a:ext cx="2847784" cy="40913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Flooded Areas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2FE939-8DFD-4887-B9F0-58BD47B8F0B2}"/>
              </a:ext>
            </a:extLst>
          </p:cNvPr>
          <p:cNvGrpSpPr/>
          <p:nvPr/>
        </p:nvGrpSpPr>
        <p:grpSpPr>
          <a:xfrm>
            <a:off x="8582406" y="2330852"/>
            <a:ext cx="3047619" cy="3383955"/>
            <a:chOff x="8582406" y="2330852"/>
            <a:chExt cx="3047619" cy="33839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2AEDB9-A89D-4753-97B0-72FD88DB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406" y="2667188"/>
              <a:ext cx="3047619" cy="30476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B8E29C-0B47-4C53-A7EF-FB3A85B74ED8}"/>
                </a:ext>
              </a:extLst>
            </p:cNvPr>
            <p:cNvSpPr txBox="1"/>
            <p:nvPr/>
          </p:nvSpPr>
          <p:spPr>
            <a:xfrm>
              <a:off x="8682323" y="2330852"/>
              <a:ext cx="2847784" cy="40913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Flooded Roads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4A792F1-1C21-4304-B0CA-0E2723C3E0B5}"/>
              </a:ext>
            </a:extLst>
          </p:cNvPr>
          <p:cNvSpPr txBox="1"/>
          <p:nvPr/>
        </p:nvSpPr>
        <p:spPr>
          <a:xfrm>
            <a:off x="914400" y="1445731"/>
            <a:ext cx="2847784" cy="40913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Solution: Heal HAND. Then compute flooded areas and roads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5567B2-A096-4079-AFE7-C4EE132E0510}"/>
              </a:ext>
            </a:extLst>
          </p:cNvPr>
          <p:cNvGrpSpPr/>
          <p:nvPr/>
        </p:nvGrpSpPr>
        <p:grpSpPr>
          <a:xfrm>
            <a:off x="9515475" y="2739991"/>
            <a:ext cx="1371600" cy="2012984"/>
            <a:chOff x="9515475" y="2739991"/>
            <a:chExt cx="1371600" cy="201298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0AB25E-4399-417E-B0EF-08F777DA0760}"/>
                </a:ext>
              </a:extLst>
            </p:cNvPr>
            <p:cNvCxnSpPr>
              <a:cxnSpLocks/>
              <a:stCxn id="17" idx="2"/>
            </p:cNvCxnSpPr>
            <p:nvPr/>
          </p:nvCxnSpPr>
          <p:spPr bwMode="auto">
            <a:xfrm>
              <a:off x="10106215" y="2739991"/>
              <a:ext cx="780860" cy="114620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6B96C7-14BF-43A4-B540-8C1E5D999027}"/>
                </a:ext>
              </a:extLst>
            </p:cNvPr>
            <p:cNvCxnSpPr>
              <a:cxnSpLocks/>
              <a:stCxn id="17" idx="2"/>
            </p:cNvCxnSpPr>
            <p:nvPr/>
          </p:nvCxnSpPr>
          <p:spPr bwMode="auto">
            <a:xfrm flipH="1">
              <a:off x="9515475" y="2739991"/>
              <a:ext cx="590740" cy="2012984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E09B074-2DD6-446F-A03F-9E043C36EA23}"/>
                </a:ext>
              </a:extLst>
            </p:cNvPr>
            <p:cNvCxnSpPr>
              <a:cxnSpLocks/>
              <a:stCxn id="17" idx="2"/>
            </p:cNvCxnSpPr>
            <p:nvPr/>
          </p:nvCxnSpPr>
          <p:spPr bwMode="auto">
            <a:xfrm flipH="1">
              <a:off x="9515477" y="2739991"/>
              <a:ext cx="590738" cy="114620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64960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mage003">
            <a:extLst>
              <a:ext uri="{FF2B5EF4-FFF2-40B4-BE49-F238E27FC236}">
                <a16:creationId xmlns:a16="http://schemas.microsoft.com/office/drawing/2014/main" id="{91FBFA1A-A633-8FF5-71DE-52274327C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19326" r="14463" b="5048"/>
          <a:stretch/>
        </p:blipFill>
        <p:spPr bwMode="auto">
          <a:xfrm>
            <a:off x="302411" y="1607727"/>
            <a:ext cx="7651886" cy="45900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20219D-C9EC-602E-8418-9F76701B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9750425" cy="484188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Bulk Processing of Flooded Roads and Low Water Crossings </a:t>
            </a:r>
          </a:p>
        </p:txBody>
      </p:sp>
      <p:pic>
        <p:nvPicPr>
          <p:cNvPr id="9" name="Picture 3" descr="image003">
            <a:extLst>
              <a:ext uri="{FF2B5EF4-FFF2-40B4-BE49-F238E27FC236}">
                <a16:creationId xmlns:a16="http://schemas.microsoft.com/office/drawing/2014/main" id="{F136380B-0684-01B8-875E-4D1E96597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9" t="36499" r="30460" b="29416"/>
          <a:stretch/>
        </p:blipFill>
        <p:spPr bwMode="auto">
          <a:xfrm>
            <a:off x="7433186" y="1272354"/>
            <a:ext cx="4485899" cy="526076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E8E3B6-5B48-4F33-824E-6F4171479974}"/>
              </a:ext>
            </a:extLst>
          </p:cNvPr>
          <p:cNvSpPr/>
          <p:nvPr/>
        </p:nvSpPr>
        <p:spPr bwMode="auto">
          <a:xfrm>
            <a:off x="4385189" y="2747768"/>
            <a:ext cx="1720643" cy="1995412"/>
          </a:xfrm>
          <a:prstGeom prst="rect">
            <a:avLst/>
          </a:prstGeom>
          <a:noFill/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A542EB-B338-42D7-816A-B81AF29B95C5}"/>
              </a:ext>
            </a:extLst>
          </p:cNvPr>
          <p:cNvCxnSpPr/>
          <p:nvPr/>
        </p:nvCxnSpPr>
        <p:spPr bwMode="auto">
          <a:xfrm flipV="1">
            <a:off x="6096000" y="1272354"/>
            <a:ext cx="1337186" cy="1470846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E2FD29-8C8E-411E-95D7-37C4A9ACEAD7}"/>
              </a:ext>
            </a:extLst>
          </p:cNvPr>
          <p:cNvCxnSpPr>
            <a:cxnSpLocks/>
          </p:cNvCxnSpPr>
          <p:nvPr/>
        </p:nvCxnSpPr>
        <p:spPr bwMode="auto">
          <a:xfrm>
            <a:off x="6105832" y="4743180"/>
            <a:ext cx="1327354" cy="1785527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73162792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EAEC5-5763-4D91-92B4-E5764767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274"/>
          <a:stretch/>
        </p:blipFill>
        <p:spPr>
          <a:xfrm>
            <a:off x="1050368" y="1498099"/>
            <a:ext cx="5409791" cy="208390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7275F0-7809-4B1A-95B3-9441A136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 Depth and Velocity at a Low Water Crossing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74AB6-5A17-4D33-A541-E849B4C3A40F}"/>
              </a:ext>
            </a:extLst>
          </p:cNvPr>
          <p:cNvSpPr txBox="1"/>
          <p:nvPr/>
        </p:nvSpPr>
        <p:spPr>
          <a:xfrm>
            <a:off x="1208251" y="3064897"/>
            <a:ext cx="50940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Zonal statistics on flood depth values along road line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C9CB7BF-E00D-4379-9310-33EAC9FB00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11369" y="3833671"/>
          <a:ext cx="2813988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994">
                  <a:extLst>
                    <a:ext uri="{9D8B030D-6E8A-4147-A177-3AD203B41FA5}">
                      <a16:colId xmlns:a16="http://schemas.microsoft.com/office/drawing/2014/main" val="2665890927"/>
                    </a:ext>
                  </a:extLst>
                </a:gridCol>
                <a:gridCol w="1406994">
                  <a:extLst>
                    <a:ext uri="{9D8B030D-6E8A-4147-A177-3AD203B41FA5}">
                      <a16:colId xmlns:a16="http://schemas.microsoft.com/office/drawing/2014/main" val="7759207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Sum Depth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110.6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142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Cell width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3.06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53047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Flow area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338.2 m</a:t>
                      </a:r>
                      <a:r>
                        <a:rPr lang="en-US" sz="1600" u="none" strike="noStrike" baseline="30000" dirty="0">
                          <a:effectLst/>
                        </a:rPr>
                        <a:t>2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91081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Discharge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165.6 m</a:t>
                      </a:r>
                      <a:r>
                        <a:rPr lang="en-US" sz="1600" u="none" strike="noStrike" baseline="30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5351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Velocity m/s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0.490 m/s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13103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effectLst/>
                        </a:rPr>
                        <a:t>Velocity ft/s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sng" strike="noStrike" dirty="0">
                          <a:effectLst/>
                        </a:rPr>
                        <a:t>1.6 ft/s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331011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5D4597A-A4D5-41E3-BA51-7EA58B14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236" y="1370014"/>
            <a:ext cx="4676775" cy="23431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B20477-7089-4410-B320-F898DC418DB9}"/>
              </a:ext>
            </a:extLst>
          </p:cNvPr>
          <p:cNvSpPr txBox="1"/>
          <p:nvPr/>
        </p:nvSpPr>
        <p:spPr>
          <a:xfrm>
            <a:off x="6447045" y="5709153"/>
            <a:ext cx="528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Max Depth = 5.8 ft, Avg Vel = 1.6 ft/sec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DEF95-B9EC-42A7-85F8-33CF4F176023}"/>
              </a:ext>
            </a:extLst>
          </p:cNvPr>
          <p:cNvSpPr txBox="1"/>
          <p:nvPr/>
        </p:nvSpPr>
        <p:spPr>
          <a:xfrm>
            <a:off x="11085816" y="42802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BF605E-D84E-4B1E-B425-67DF945B353C}"/>
              </a:ext>
            </a:extLst>
          </p:cNvPr>
          <p:cNvGrpSpPr/>
          <p:nvPr/>
        </p:nvGrpSpPr>
        <p:grpSpPr>
          <a:xfrm>
            <a:off x="1014750" y="3982261"/>
            <a:ext cx="4572000" cy="2743200"/>
            <a:chOff x="1014750" y="3982261"/>
            <a:chExt cx="4572000" cy="2743200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659A642B-D85A-4611-AA84-8F9A36A1064F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1014750" y="3982261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FE4BCC0-A961-4B9C-9207-FB262D8C9C9C}"/>
                </a:ext>
              </a:extLst>
            </p:cNvPr>
            <p:cNvCxnSpPr/>
            <p:nvPr/>
          </p:nvCxnSpPr>
          <p:spPr bwMode="auto">
            <a:xfrm>
              <a:off x="1664425" y="4982966"/>
              <a:ext cx="1551398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FD0EF8D-A647-4C3C-9416-EF480FA1ECB6}"/>
                </a:ext>
              </a:extLst>
            </p:cNvPr>
            <p:cNvCxnSpPr/>
            <p:nvPr/>
          </p:nvCxnSpPr>
          <p:spPr bwMode="auto">
            <a:xfrm>
              <a:off x="3226097" y="5024063"/>
              <a:ext cx="20548" cy="986319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BFD485-3B19-4D64-A919-DAC35B6DBD38}"/>
                </a:ext>
              </a:extLst>
            </p:cNvPr>
            <p:cNvSpPr txBox="1"/>
            <p:nvPr/>
          </p:nvSpPr>
          <p:spPr>
            <a:xfrm>
              <a:off x="3246645" y="540046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165.6 m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3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/s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D007B4-BBF6-46F8-A362-5A6FF9E38EDF}"/>
                </a:ext>
              </a:extLst>
            </p:cNvPr>
            <p:cNvSpPr txBox="1"/>
            <p:nvPr/>
          </p:nvSpPr>
          <p:spPr>
            <a:xfrm>
              <a:off x="2365802" y="473741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 m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CBDB8D-98F2-4023-85D6-9C08ADBAB0E9}"/>
              </a:ext>
            </a:extLst>
          </p:cNvPr>
          <p:cNvCxnSpPr/>
          <p:nvPr/>
        </p:nvCxnSpPr>
        <p:spPr bwMode="auto">
          <a:xfrm flipV="1">
            <a:off x="4161045" y="4737411"/>
            <a:ext cx="3739782" cy="66305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82167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1BF455-E0B1-2B70-FD35-31CEC729AFB6}"/>
              </a:ext>
            </a:extLst>
          </p:cNvPr>
          <p:cNvSpPr/>
          <p:nvPr/>
        </p:nvSpPr>
        <p:spPr bwMode="auto">
          <a:xfrm>
            <a:off x="2635624" y="3690610"/>
            <a:ext cx="7192255" cy="2991970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E285F7-90F3-46D6-8CC8-D057B0AD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5" y="308746"/>
            <a:ext cx="12192163" cy="484632"/>
          </a:xfrm>
        </p:spPr>
        <p:txBody>
          <a:bodyPr/>
          <a:lstStyle/>
          <a:p>
            <a:r>
              <a:rPr lang="en-US" sz="2800" dirty="0">
                <a:latin typeface="Tahoma"/>
              </a:rPr>
              <a:t>Austin Flood Emergency Response </a:t>
            </a:r>
            <a:r>
              <a:rPr lang="en-US" sz="2800" dirty="0" err="1">
                <a:latin typeface="Tahoma"/>
              </a:rPr>
              <a:t>Execise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8B22F-1D49-4080-B5EF-30DB3FEAB916}"/>
              </a:ext>
            </a:extLst>
          </p:cNvPr>
          <p:cNvSpPr txBox="1"/>
          <p:nvPr/>
        </p:nvSpPr>
        <p:spPr>
          <a:xfrm>
            <a:off x="2414386" y="3811132"/>
            <a:ext cx="73571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Weather Maps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Weather Service Briefing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24hr Total Rainfall Forecast by Maintenance Section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Max Impact over Next 18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hrs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Flood Inundation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Flooded Roads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A3712-0951-F22B-6E5A-EDC83F69CE14}"/>
              </a:ext>
            </a:extLst>
          </p:cNvPr>
          <p:cNvSpPr txBox="1"/>
          <p:nvPr/>
        </p:nvSpPr>
        <p:spPr>
          <a:xfrm>
            <a:off x="694144" y="1927157"/>
            <a:ext cx="10497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2018 Central Texas Floods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Participants: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Maintenance and EOC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Date/Time: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9:30am - December 12, 2022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(TxDOT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Stassney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Campus)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AA4A5-2CCE-B29C-D9D0-1C337E3C39B9}"/>
              </a:ext>
            </a:extLst>
          </p:cNvPr>
          <p:cNvSpPr txBox="1"/>
          <p:nvPr/>
        </p:nvSpPr>
        <p:spPr>
          <a:xfrm>
            <a:off x="2511875" y="3167390"/>
            <a:ext cx="609600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Exercise Flood Maps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0EBDD-3EAC-D521-8E93-815D5D868420}"/>
              </a:ext>
            </a:extLst>
          </p:cNvPr>
          <p:cNvSpPr txBox="1"/>
          <p:nvPr/>
        </p:nvSpPr>
        <p:spPr>
          <a:xfrm>
            <a:off x="2414386" y="5902431"/>
            <a:ext cx="3315661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Bridge Warnings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HCRS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07AB92-2DE5-45AC-8EAF-206AE753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"/>
          <a:stretch/>
        </p:blipFill>
        <p:spPr>
          <a:xfrm>
            <a:off x="7627662" y="758053"/>
            <a:ext cx="3388202" cy="161553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8E69B12-C01F-4060-B355-85B0FE6CC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80" y="834833"/>
            <a:ext cx="856598" cy="8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10624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3671A77-A24D-49BD-9E0C-068987CB974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738"/>
            <a:ext cx="12192000" cy="784702"/>
          </a:xfrm>
          <a:prstGeom prst="rect">
            <a:avLst/>
          </a:prstGeom>
          <a:solidFill>
            <a:srgbClr val="15529B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New Products from Beaumont Exercise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51458-140E-43C4-94B3-944749734A8B}"/>
              </a:ext>
            </a:extLst>
          </p:cNvPr>
          <p:cNvSpPr txBox="1"/>
          <p:nvPr/>
        </p:nvSpPr>
        <p:spPr>
          <a:xfrm>
            <a:off x="809297" y="1473429"/>
            <a:ext cx="262758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Flooded Road Estimates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72FA3-4420-4703-8A79-FE08AD6F26AC}"/>
              </a:ext>
            </a:extLst>
          </p:cNvPr>
          <p:cNvSpPr txBox="1"/>
          <p:nvPr/>
        </p:nvSpPr>
        <p:spPr>
          <a:xfrm>
            <a:off x="4508939" y="1473429"/>
            <a:ext cx="343688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Precipitation Forecast by Section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2C0CF-81CC-4AFB-957F-15FC92919A17}"/>
              </a:ext>
            </a:extLst>
          </p:cNvPr>
          <p:cNvSpPr txBox="1"/>
          <p:nvPr/>
        </p:nvSpPr>
        <p:spPr>
          <a:xfrm>
            <a:off x="9249105" y="1473429"/>
            <a:ext cx="221768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rPr>
              <a:t>Bridge Warnings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C3B6FB-A0CE-4C99-83FA-DAD28A39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39" y="2039955"/>
            <a:ext cx="3327175" cy="32812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828BC-1EBF-43FA-AAD6-8BF841976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657" y="4818045"/>
            <a:ext cx="757420" cy="11330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E2033-7B3D-49B4-A4E5-1C9314954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84"/>
          <a:stretch/>
        </p:blipFill>
        <p:spPr>
          <a:xfrm>
            <a:off x="302832" y="2053477"/>
            <a:ext cx="3805501" cy="32900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BF4086-AEAF-4CDB-A941-AFB598C51D72}"/>
              </a:ext>
            </a:extLst>
          </p:cNvPr>
          <p:cNvGrpSpPr/>
          <p:nvPr/>
        </p:nvGrpSpPr>
        <p:grpSpPr>
          <a:xfrm>
            <a:off x="809297" y="5416429"/>
            <a:ext cx="2448910" cy="952911"/>
            <a:chOff x="8834758" y="5399537"/>
            <a:chExt cx="3064058" cy="11706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71DCD2-728D-4052-BDF0-80DB3D7AD61B}"/>
                </a:ext>
              </a:extLst>
            </p:cNvPr>
            <p:cNvSpPr/>
            <p:nvPr/>
          </p:nvSpPr>
          <p:spPr>
            <a:xfrm>
              <a:off x="8936807" y="5399537"/>
              <a:ext cx="2653400" cy="1170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978749-A5D5-447D-97FF-EE38701D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65609" y="5476209"/>
              <a:ext cx="1633207" cy="10939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E9E76-9DFA-4743-9F83-CCC40A26EABE}"/>
                </a:ext>
              </a:extLst>
            </p:cNvPr>
            <p:cNvSpPr txBox="1"/>
            <p:nvPr/>
          </p:nvSpPr>
          <p:spPr>
            <a:xfrm>
              <a:off x="8834758" y="5661678"/>
              <a:ext cx="1428749" cy="57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Estimated Depth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1E8303-B01D-4182-855C-595DA5BFF8B9}"/>
              </a:ext>
            </a:extLst>
          </p:cNvPr>
          <p:cNvGrpSpPr/>
          <p:nvPr/>
        </p:nvGrpSpPr>
        <p:grpSpPr>
          <a:xfrm>
            <a:off x="9219724" y="5566953"/>
            <a:ext cx="2606566" cy="1226257"/>
            <a:chOff x="9249510" y="4658374"/>
            <a:chExt cx="3219616" cy="15821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640AFA-CFC6-4A76-B1E8-1DDF6FF3DA06}"/>
                </a:ext>
              </a:extLst>
            </p:cNvPr>
            <p:cNvSpPr txBox="1"/>
            <p:nvPr/>
          </p:nvSpPr>
          <p:spPr>
            <a:xfrm>
              <a:off x="9541777" y="5573024"/>
              <a:ext cx="2052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Ok (&gt;10ft to bridge)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2AF3F0-5ABD-4087-81EB-61772E5D3C7E}"/>
                </a:ext>
              </a:extLst>
            </p:cNvPr>
            <p:cNvSpPr txBox="1"/>
            <p:nvPr/>
          </p:nvSpPr>
          <p:spPr>
            <a:xfrm>
              <a:off x="9541777" y="5126838"/>
              <a:ext cx="25169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Concern (5 to 10ft to bridge)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14E5D9-0873-486D-8A4C-338C57B6133C}"/>
                </a:ext>
              </a:extLst>
            </p:cNvPr>
            <p:cNvSpPr txBox="1"/>
            <p:nvPr/>
          </p:nvSpPr>
          <p:spPr>
            <a:xfrm>
              <a:off x="9541777" y="4658374"/>
              <a:ext cx="2374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Warning (&lt; 5ft to bridge)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463315-A89E-4CD2-98B2-734A8D65EBEA}"/>
                </a:ext>
              </a:extLst>
            </p:cNvPr>
            <p:cNvSpPr txBox="1"/>
            <p:nvPr/>
          </p:nvSpPr>
          <p:spPr>
            <a:xfrm>
              <a:off x="9541777" y="5963542"/>
              <a:ext cx="2927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Out of Service (gauge not working)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3BE18D4-A2A8-4116-8DC7-97262618D55F}"/>
                </a:ext>
              </a:extLst>
            </p:cNvPr>
            <p:cNvSpPr/>
            <p:nvPr/>
          </p:nvSpPr>
          <p:spPr>
            <a:xfrm rot="2798516">
              <a:off x="9298246" y="4759297"/>
              <a:ext cx="228929" cy="23275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3F0426C-3191-4CB7-83FF-1E3C59A07972}"/>
                </a:ext>
              </a:extLst>
            </p:cNvPr>
            <p:cNvSpPr/>
            <p:nvPr/>
          </p:nvSpPr>
          <p:spPr>
            <a:xfrm rot="2798516">
              <a:off x="9298246" y="5168284"/>
              <a:ext cx="228929" cy="23275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CD78DC-E01E-479D-A614-DF98BD5B20EC}"/>
                </a:ext>
              </a:extLst>
            </p:cNvPr>
            <p:cNvSpPr/>
            <p:nvPr/>
          </p:nvSpPr>
          <p:spPr>
            <a:xfrm rot="2798516">
              <a:off x="9298246" y="5577271"/>
              <a:ext cx="228929" cy="232750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E8E52AD-90E5-4F18-BB5B-AFF47AB55BDA}"/>
                </a:ext>
              </a:extLst>
            </p:cNvPr>
            <p:cNvSpPr/>
            <p:nvPr/>
          </p:nvSpPr>
          <p:spPr>
            <a:xfrm rot="2798516">
              <a:off x="9298246" y="5986258"/>
              <a:ext cx="228929" cy="23275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AEBC1C-5A3E-4CB7-B011-E95ABBC20B61}"/>
                </a:ext>
              </a:extLst>
            </p:cNvPr>
            <p:cNvSpPr txBox="1"/>
            <p:nvPr/>
          </p:nvSpPr>
          <p:spPr>
            <a:xfrm>
              <a:off x="9249510" y="5923302"/>
              <a:ext cx="4816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23DA8AC-A599-4FEB-97B6-BBD3FF4053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692"/>
          <a:stretch/>
        </p:blipFill>
        <p:spPr>
          <a:xfrm>
            <a:off x="8374283" y="2039955"/>
            <a:ext cx="3696525" cy="340060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0255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9750425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Rainfall Mapping for the Austin Flood Emergency Response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68ADE-1165-28DC-97F2-E2361036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7" y="1242060"/>
            <a:ext cx="3786224" cy="5410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42" name="m_7148593809972793250Picture 1">
            <a:extLst>
              <a:ext uri="{FF2B5EF4-FFF2-40B4-BE49-F238E27FC236}">
                <a16:creationId xmlns:a16="http://schemas.microsoft.com/office/drawing/2014/main" id="{9EAF19F6-66BB-CB39-8470-697286C41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436851"/>
            <a:ext cx="7101205" cy="496394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4C746-2D5F-6AEF-D137-5A9DF71D65BD}"/>
              </a:ext>
            </a:extLst>
          </p:cNvPr>
          <p:cNvSpPr txBox="1"/>
          <p:nvPr/>
        </p:nvSpPr>
        <p:spPr>
          <a:xfrm>
            <a:off x="4836305" y="5657359"/>
            <a:ext cx="4109575" cy="56818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9,522 NWM stream reaches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144 hours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(2018-10-14 to 2018-10-19)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4374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4B5A3-A7C1-4F63-9F34-A13189587A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6582" y="1883814"/>
            <a:ext cx="10515600" cy="4351338"/>
          </a:xfrm>
        </p:spPr>
        <p:txBody>
          <a:bodyPr vert="horz" lIns="0" tIns="0" rIns="0" bIns="0" rtlCol="0" anchor="t">
            <a:noAutofit/>
          </a:bodyPr>
          <a:lstStyle/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Completion of installation of 77 gauges</a:t>
            </a:r>
            <a:endParaRPr lang="en-US" dirty="0"/>
          </a:p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Summary of stage height – velocity relationship</a:t>
            </a:r>
          </a:p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Interpretation of stage height – velocity relationship using Saint-</a:t>
            </a:r>
            <a:r>
              <a:rPr lang="en-US" sz="2000" dirty="0" err="1">
                <a:latin typeface="Tahoma"/>
              </a:rPr>
              <a:t>Venant</a:t>
            </a:r>
            <a:r>
              <a:rPr lang="en-US" sz="2000" dirty="0">
                <a:latin typeface="Tahoma"/>
              </a:rPr>
              <a:t> equations</a:t>
            </a:r>
          </a:p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Collection of a standard set of bridge measurements at gauge sites</a:t>
            </a:r>
          </a:p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Progress on data assimilation solution at watershed scale by 4DVar</a:t>
            </a:r>
          </a:p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Establishment of 3 gauge test-bed for data assimilation near gauges</a:t>
            </a:r>
          </a:p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Progress on data assimilation solution by Kalman filter </a:t>
            </a:r>
          </a:p>
          <a:p>
            <a:pPr marL="130175" indent="-130175">
              <a:buFont typeface="Wingdings"/>
              <a:buChar char="§"/>
            </a:pPr>
            <a:r>
              <a:rPr lang="en-US" sz="2000" dirty="0">
                <a:latin typeface="Tahoma"/>
              </a:rPr>
              <a:t>Establishment of error analysis framework on Colorado basin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C283EF-3B3D-E749-DE56-B10F3EF1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07" y="309465"/>
            <a:ext cx="1219216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/>
              </a:rPr>
              <a:t>KEY ADVANCES SINCE LAST QUARTERLY REVIEW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FFD20-C201-6960-B08F-2655B1E63E2A}"/>
              </a:ext>
            </a:extLst>
          </p:cNvPr>
          <p:cNvSpPr txBox="1">
            <a:spLocks/>
          </p:cNvSpPr>
          <p:nvPr/>
        </p:nvSpPr>
        <p:spPr>
          <a:xfrm>
            <a:off x="502022" y="1357346"/>
            <a:ext cx="916795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ＭＳ Ｐゴシック"/>
              </a:rPr>
              <a:t>FLOOD DATA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8161972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52EEDF-B8BB-7B03-C265-856C942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808413" cy="484188"/>
          </a:xfrm>
        </p:spPr>
        <p:txBody>
          <a:bodyPr/>
          <a:lstStyle/>
          <a:p>
            <a:r>
              <a:rPr lang="en-US" dirty="0">
                <a:latin typeface="Tahoma"/>
              </a:rPr>
              <a:t>Road and Bridge Mapping for the Austin Flood Emergency Response Exercise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70D8E5-FB77-0164-17E7-8197F454C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442" y="1400022"/>
            <a:ext cx="9483115" cy="51988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296852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C48979-9894-4F7F-84D2-AB3D8B82E8E9}"/>
              </a:ext>
            </a:extLst>
          </p:cNvPr>
          <p:cNvSpPr/>
          <p:nvPr/>
        </p:nvSpPr>
        <p:spPr bwMode="auto">
          <a:xfrm>
            <a:off x="6096000" y="5414481"/>
            <a:ext cx="5257800" cy="842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CA6A4-2F99-4FB8-BA9F-B6933BAA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66266-B6A9-42C3-AAE6-5170DE2B16A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Radar gauge network </a:t>
            </a:r>
            <a:r>
              <a:rPr lang="en-US" dirty="0"/>
              <a:t>is operational. Focus is now on data measurement and interpretation</a:t>
            </a:r>
          </a:p>
          <a:p>
            <a:r>
              <a:rPr lang="en-US" dirty="0">
                <a:solidFill>
                  <a:srgbClr val="0070C0"/>
                </a:solidFill>
              </a:rPr>
              <a:t>Data assimilation </a:t>
            </a:r>
            <a:r>
              <a:rPr lang="en-US" dirty="0"/>
              <a:t>combining flow forecasts and gauge measurements is advancing</a:t>
            </a:r>
          </a:p>
          <a:p>
            <a:r>
              <a:rPr lang="en-US" dirty="0"/>
              <a:t>Different data assimilation methods across </a:t>
            </a:r>
            <a:r>
              <a:rPr lang="en-US" dirty="0">
                <a:solidFill>
                  <a:srgbClr val="0070C0"/>
                </a:solidFill>
              </a:rPr>
              <a:t>spatial scales </a:t>
            </a:r>
            <a:r>
              <a:rPr lang="en-US" dirty="0"/>
              <a:t>(gauge, network, watershed)</a:t>
            </a:r>
          </a:p>
          <a:p>
            <a:r>
              <a:rPr lang="en-US" dirty="0">
                <a:solidFill>
                  <a:srgbClr val="0070C0"/>
                </a:solidFill>
              </a:rPr>
              <a:t>Overlaid web maps </a:t>
            </a:r>
            <a:r>
              <a:rPr lang="en-US" dirty="0"/>
              <a:t>work well for conveying NWS and TxDOT flood information</a:t>
            </a:r>
          </a:p>
          <a:p>
            <a:r>
              <a:rPr lang="en-US" dirty="0"/>
              <a:t>NWS </a:t>
            </a:r>
            <a:r>
              <a:rPr lang="en-US" dirty="0">
                <a:solidFill>
                  <a:srgbClr val="0070C0"/>
                </a:solidFill>
              </a:rPr>
              <a:t>flood inundation mapping </a:t>
            </a:r>
            <a:r>
              <a:rPr lang="en-US" dirty="0"/>
              <a:t>coming in FY23 for all or part of 18 TxDOT Districts</a:t>
            </a:r>
          </a:p>
          <a:p>
            <a:r>
              <a:rPr lang="en-US" dirty="0">
                <a:solidFill>
                  <a:srgbClr val="0070C0"/>
                </a:solidFill>
              </a:rPr>
              <a:t>Collaboration</a:t>
            </a:r>
            <a:r>
              <a:rPr lang="en-US" dirty="0"/>
              <a:t> with NWS, </a:t>
            </a:r>
            <a:r>
              <a:rPr lang="en-US" dirty="0" err="1"/>
              <a:t>InFRM</a:t>
            </a:r>
            <a:r>
              <a:rPr lang="en-US" dirty="0"/>
              <a:t>, TWDB, TxDOT to make best maps for Texas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ED552-E856-4FAA-A534-645A310B2CC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72199" y="1822450"/>
            <a:ext cx="5181600" cy="4351338"/>
          </a:xfrm>
        </p:spPr>
        <p:txBody>
          <a:bodyPr/>
          <a:lstStyle/>
          <a:p>
            <a:r>
              <a:rPr lang="en-US" dirty="0"/>
              <a:t>Extracting LIDAR data to define </a:t>
            </a:r>
            <a:r>
              <a:rPr lang="en-US" dirty="0">
                <a:solidFill>
                  <a:srgbClr val="0070C0"/>
                </a:solidFill>
              </a:rPr>
              <a:t>bridge deck elevation</a:t>
            </a:r>
            <a:r>
              <a:rPr lang="en-US" dirty="0"/>
              <a:t> and healing bare earth DEM’s</a:t>
            </a:r>
          </a:p>
          <a:p>
            <a:r>
              <a:rPr lang="en-US" dirty="0"/>
              <a:t>Developing </a:t>
            </a:r>
            <a:r>
              <a:rPr lang="en-US" dirty="0">
                <a:solidFill>
                  <a:srgbClr val="0070C0"/>
                </a:solidFill>
              </a:rPr>
              <a:t>bridge envelopes </a:t>
            </a:r>
            <a:r>
              <a:rPr lang="en-US" dirty="0"/>
              <a:t>with bridge thickness at scale for HUC12 watersheds</a:t>
            </a:r>
          </a:p>
          <a:p>
            <a:r>
              <a:rPr lang="en-US" dirty="0" err="1"/>
              <a:t>InFRM</a:t>
            </a:r>
            <a:r>
              <a:rPr lang="en-US" dirty="0"/>
              <a:t> has begun incorporating Streamflow II gauges into the </a:t>
            </a:r>
            <a:r>
              <a:rPr lang="en-US" dirty="0">
                <a:solidFill>
                  <a:srgbClr val="0070C0"/>
                </a:solidFill>
              </a:rPr>
              <a:t>Flood Decision Support Tool</a:t>
            </a:r>
          </a:p>
          <a:p>
            <a:r>
              <a:rPr lang="en-US" dirty="0"/>
              <a:t>Good approach for representing flood depth and velocity at </a:t>
            </a:r>
            <a:r>
              <a:rPr lang="en-US" dirty="0">
                <a:solidFill>
                  <a:srgbClr val="0070C0"/>
                </a:solidFill>
              </a:rPr>
              <a:t>low water crossings</a:t>
            </a:r>
          </a:p>
          <a:p>
            <a:r>
              <a:rPr lang="en-US" dirty="0" err="1">
                <a:solidFill>
                  <a:srgbClr val="0070C0"/>
                </a:solidFill>
              </a:rPr>
              <a:t>Ecopia</a:t>
            </a:r>
            <a:r>
              <a:rPr lang="en-US" dirty="0">
                <a:solidFill>
                  <a:srgbClr val="0070C0"/>
                </a:solidFill>
              </a:rPr>
              <a:t> land cover data </a:t>
            </a:r>
            <a:r>
              <a:rPr lang="en-US" dirty="0"/>
              <a:t>for road and bridge polygons and centerlines in Austin District</a:t>
            </a:r>
          </a:p>
          <a:p>
            <a:r>
              <a:rPr lang="en-US" dirty="0"/>
              <a:t>Bring this together in Austin flood emergency response exercise on 12 December!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9ED4A-5AB8-458B-B1DE-E46A6AFF6299}"/>
              </a:ext>
            </a:extLst>
          </p:cNvPr>
          <p:cNvSpPr txBox="1"/>
          <p:nvPr/>
        </p:nvSpPr>
        <p:spPr>
          <a:xfrm>
            <a:off x="6333161" y="1142742"/>
            <a:ext cx="4859677" cy="4819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Flood Impact on Transportation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4C045-E307-4C3E-8C09-BFCF18BECEB2}"/>
              </a:ext>
            </a:extLst>
          </p:cNvPr>
          <p:cNvSpPr txBox="1"/>
          <p:nvPr/>
        </p:nvSpPr>
        <p:spPr>
          <a:xfrm>
            <a:off x="914400" y="1142742"/>
            <a:ext cx="4859677" cy="4819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Flood Data, Forecasting and Mapping</a:t>
            </a:r>
          </a:p>
        </p:txBody>
      </p:sp>
    </p:spTree>
    <p:extLst>
      <p:ext uri="{BB962C8B-B14F-4D97-AF65-F5344CB8AC3E}">
        <p14:creationId xmlns:p14="http://schemas.microsoft.com/office/powerpoint/2010/main" val="405512601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381F8B-C490-4749-AE49-00475377172A}"/>
              </a:ext>
            </a:extLst>
          </p:cNvPr>
          <p:cNvGrpSpPr/>
          <p:nvPr/>
        </p:nvGrpSpPr>
        <p:grpSpPr>
          <a:xfrm>
            <a:off x="5436579" y="2130482"/>
            <a:ext cx="4609296" cy="1729095"/>
            <a:chOff x="465589" y="1463372"/>
            <a:chExt cx="6086213" cy="24249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F97AB7-97C3-45BB-9B8B-1F17A0AF79E0}"/>
                </a:ext>
              </a:extLst>
            </p:cNvPr>
            <p:cNvSpPr txBox="1"/>
            <p:nvPr/>
          </p:nvSpPr>
          <p:spPr>
            <a:xfrm>
              <a:off x="5637402" y="297389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D7FE49-4999-4854-BAD2-30321E57591D}"/>
                </a:ext>
              </a:extLst>
            </p:cNvPr>
            <p:cNvSpPr txBox="1"/>
            <p:nvPr/>
          </p:nvSpPr>
          <p:spPr>
            <a:xfrm>
              <a:off x="465589" y="1463372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30" name="Picture 2" descr="USGS Logo">
            <a:extLst>
              <a:ext uri="{FF2B5EF4-FFF2-40B4-BE49-F238E27FC236}">
                <a16:creationId xmlns:a16="http://schemas.microsoft.com/office/drawing/2014/main" id="{A9718241-B597-4595-B989-B62DB057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A01D162-FFD9-4AC9-BD10-6AEC537CE490}"/>
              </a:ext>
            </a:extLst>
          </p:cNvPr>
          <p:cNvSpPr txBox="1"/>
          <p:nvPr/>
        </p:nvSpPr>
        <p:spPr>
          <a:xfrm>
            <a:off x="60850" y="1228397"/>
            <a:ext cx="5808305" cy="3477875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</a:endParaRP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4 gauges installed in June - Q8</a:t>
            </a: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</a:endParaRP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ＭＳ Ｐゴシック"/>
              </a:rPr>
              <a:t>126 recorded visits to installed gauges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ＭＳ Ｐゴシック"/>
            </a:endParaRP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</a:endParaRP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77 total gauges installed</a:t>
            </a: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</a:endParaRP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</a:rPr>
              <a:t>Final 3 gauge installations to be completed late Q8 – early Q9</a:t>
            </a:r>
          </a:p>
          <a:p>
            <a:pPr marL="1257300" marR="0" lvl="2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914400" marR="0" lvl="2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AECBE-9C4B-434B-9077-8DB5663E96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766" y="1823831"/>
            <a:ext cx="5699884" cy="321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06D5971-A9C0-B2AC-C486-3E00EC6E5ABA}"/>
              </a:ext>
            </a:extLst>
          </p:cNvPr>
          <p:cNvSpPr txBox="1">
            <a:spLocks/>
          </p:cNvSpPr>
          <p:nvPr/>
        </p:nvSpPr>
        <p:spPr>
          <a:xfrm>
            <a:off x="-163" y="490095"/>
            <a:ext cx="12192163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Tahoma"/>
                <a:ea typeface="ＭＳ Ｐゴシック"/>
              </a:rPr>
              <a:t>STREAMGAUGE OVERVIEW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CEB093-9E8D-48BD-BE45-CDF815B15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085" y="153262"/>
            <a:ext cx="1333738" cy="157713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591193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381F8B-C490-4749-AE49-00475377172A}"/>
              </a:ext>
            </a:extLst>
          </p:cNvPr>
          <p:cNvGrpSpPr/>
          <p:nvPr/>
        </p:nvGrpSpPr>
        <p:grpSpPr>
          <a:xfrm>
            <a:off x="9394263" y="690969"/>
            <a:ext cx="2181993" cy="771098"/>
            <a:chOff x="465589" y="1463372"/>
            <a:chExt cx="6086213" cy="24249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F97AB7-97C3-45BB-9B8B-1F17A0AF79E0}"/>
                </a:ext>
              </a:extLst>
            </p:cNvPr>
            <p:cNvSpPr txBox="1"/>
            <p:nvPr/>
          </p:nvSpPr>
          <p:spPr>
            <a:xfrm>
              <a:off x="5637402" y="297389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D7FE49-4999-4854-BAD2-30321E57591D}"/>
                </a:ext>
              </a:extLst>
            </p:cNvPr>
            <p:cNvSpPr txBox="1"/>
            <p:nvPr/>
          </p:nvSpPr>
          <p:spPr>
            <a:xfrm>
              <a:off x="465589" y="1463372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30" name="Picture 2" descr="USGS Logo">
            <a:extLst>
              <a:ext uri="{FF2B5EF4-FFF2-40B4-BE49-F238E27FC236}">
                <a16:creationId xmlns:a16="http://schemas.microsoft.com/office/drawing/2014/main" id="{A9718241-B597-4595-B989-B62DB057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7EC6A4-7382-4ABD-B992-048A4735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459" y="1913875"/>
            <a:ext cx="5891082" cy="2577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DDA1D62-2003-48BB-81B6-6A7C0885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46" y="507820"/>
            <a:ext cx="9750655" cy="484632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Tahoma"/>
              </a:rPr>
              <a:t>Updated Cross Section Surveys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  <a:latin typeface="Tahoma"/>
              </a:rPr>
              <a:t>0</a:t>
            </a:r>
            <a:r>
              <a:rPr lang="nn-NO" sz="1600" dirty="0">
                <a:solidFill>
                  <a:srgbClr val="0070C0"/>
                </a:solidFill>
                <a:latin typeface="Tahoma"/>
              </a:rPr>
              <a:t>8111051-Carters Ck at FM 60 nr College Station</a:t>
            </a:r>
            <a:endParaRPr lang="en-US" sz="2800" dirty="0">
              <a:solidFill>
                <a:srgbClr val="0070C0"/>
              </a:solidFill>
              <a:latin typeface="Tahom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61107F-1F33-4143-9EAC-7C0F6FD4F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814" y="1678189"/>
            <a:ext cx="2745940" cy="350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B8B568-39F9-49EE-A5E8-E15F688D4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4"/>
          <a:stretch/>
        </p:blipFill>
        <p:spPr bwMode="auto">
          <a:xfrm>
            <a:off x="9232464" y="1636998"/>
            <a:ext cx="2713391" cy="358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7718DA-B8DF-4D66-9421-8C5A77435D50}"/>
              </a:ext>
            </a:extLst>
          </p:cNvPr>
          <p:cNvSpPr txBox="1"/>
          <p:nvPr/>
        </p:nvSpPr>
        <p:spPr>
          <a:xfrm>
            <a:off x="3655294" y="4666259"/>
            <a:ext cx="4623768" cy="9854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Main channel shows approximately 30% reduction in area at low flows following the application of riprap on the right bank.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AD49E-CBCB-427B-9A32-6E104E95982D}"/>
              </a:ext>
            </a:extLst>
          </p:cNvPr>
          <p:cNvSpPr txBox="1"/>
          <p:nvPr/>
        </p:nvSpPr>
        <p:spPr>
          <a:xfrm>
            <a:off x="1225296" y="5240782"/>
            <a:ext cx="582223" cy="2689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DA103-DEED-4720-98E2-00C8C58483D7}"/>
              </a:ext>
            </a:extLst>
          </p:cNvPr>
          <p:cNvSpPr txBox="1"/>
          <p:nvPr/>
        </p:nvSpPr>
        <p:spPr>
          <a:xfrm>
            <a:off x="10298047" y="5240782"/>
            <a:ext cx="582223" cy="2689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After	</a:t>
            </a:r>
          </a:p>
        </p:txBody>
      </p:sp>
    </p:spTree>
    <p:extLst>
      <p:ext uri="{BB962C8B-B14F-4D97-AF65-F5344CB8AC3E}">
        <p14:creationId xmlns:p14="http://schemas.microsoft.com/office/powerpoint/2010/main" val="1210008895"/>
      </p:ext>
    </p:extLst>
  </p:cSld>
  <p:clrMapOvr>
    <a:masterClrMapping/>
  </p:clrMapOvr>
  <p:transition spd="med">
    <p:fade/>
  </p:transition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ptional_Corporate_PPT_Template-Arial">
  <a:themeElements>
    <a:clrScheme name="EsriMarketing">
      <a:dk1>
        <a:srgbClr val="000000"/>
      </a:dk1>
      <a:lt1>
        <a:srgbClr val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3479</Words>
  <Application>Microsoft Office PowerPoint</Application>
  <PresentationFormat>Widescreen</PresentationFormat>
  <Paragraphs>509</Paragraphs>
  <Slides>71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71</vt:i4>
      </vt:variant>
    </vt:vector>
  </HeadingPairs>
  <TitlesOfParts>
    <vt:vector size="100" baseType="lpstr">
      <vt:lpstr>ＭＳ Ｐゴシック</vt:lpstr>
      <vt:lpstr>Arial</vt:lpstr>
      <vt:lpstr>Arial Black</vt:lpstr>
      <vt:lpstr>Avenir</vt:lpstr>
      <vt:lpstr>Avenir LT Std 55 Roman</vt:lpstr>
      <vt:lpstr>Avenir LT Std 65 Medium</vt:lpstr>
      <vt:lpstr>Avenir LT Std 85 Heavy</vt:lpstr>
      <vt:lpstr>Calibri</vt:lpstr>
      <vt:lpstr>Calibri Light</vt:lpstr>
      <vt:lpstr>Corbel Light</vt:lpstr>
      <vt:lpstr>Courier New</vt:lpstr>
      <vt:lpstr>Franklin Gothic Book</vt:lpstr>
      <vt:lpstr>inherit</vt:lpstr>
      <vt:lpstr>Lucida Grande</vt:lpstr>
      <vt:lpstr>Merriweather Sans</vt:lpstr>
      <vt:lpstr>Rockwell</vt:lpstr>
      <vt:lpstr>Rockwell Condensed</vt:lpstr>
      <vt:lpstr>Segoe UI</vt:lpstr>
      <vt:lpstr>Tahoma</vt:lpstr>
      <vt:lpstr>Times New Roman</vt:lpstr>
      <vt:lpstr>Verdana</vt:lpstr>
      <vt:lpstr>Wingdings</vt:lpstr>
      <vt:lpstr>Optional_Corporate_PPT_Template-Arial</vt:lpstr>
      <vt:lpstr>2_Optional_Corporate_PPT_Template-Arial</vt:lpstr>
      <vt:lpstr>Esri2011_corp4x3_tmplt</vt:lpstr>
      <vt:lpstr>1_Optional_Corporate_PPT_Template-Arial</vt:lpstr>
      <vt:lpstr>Office Theme</vt:lpstr>
      <vt:lpstr>3_Optional_Corporate_PPT_Template-Arial</vt:lpstr>
      <vt:lpstr>Wood Type</vt:lpstr>
      <vt:lpstr>Evaluate Improved Streamflow Measurement at TxDOT Bridges  Project 0-7095   Being conducted for TxDOT  by UT Austin and US Geological Survey with the support of  Kisters North America and Aqua Strategies  September 2020 to August 2023</vt:lpstr>
      <vt:lpstr>TxDOT Priorities </vt:lpstr>
      <vt:lpstr>TxDOT Project Management Committee</vt:lpstr>
      <vt:lpstr>Project Advisory Committee</vt:lpstr>
      <vt:lpstr>Meeting Agenda</vt:lpstr>
      <vt:lpstr>FLOOD DATA AND DATA-MODEL INTEGRATION</vt:lpstr>
      <vt:lpstr>KEY ADVANCES SINCE LAST QUARTERLY REVIEW</vt:lpstr>
      <vt:lpstr>PowerPoint Presentation</vt:lpstr>
      <vt:lpstr>Updated Cross Section Surveys 08111051-Carters Ck at FM 60 nr College Station</vt:lpstr>
      <vt:lpstr>Discharge Measurement Comparisons</vt:lpstr>
      <vt:lpstr>Error Evaluation of Discharge</vt:lpstr>
      <vt:lpstr>Discharge Error Evaluation</vt:lpstr>
      <vt:lpstr>Camera Installation</vt:lpstr>
      <vt:lpstr>DATA ANALYSIS AND IMPROVED UNDERSTANDING  OF RIVER (FLOOD) HYDRAULICS</vt:lpstr>
      <vt:lpstr>COMPARISON OF HYSTERESIS BEHAVIOR IN TWO CREEKS</vt:lpstr>
      <vt:lpstr>OBSERVED HYSTERESIS BEHAVIOR CAPTURED BY SAINT-VENANT EQUATIONS FOR UNSTEADY FLOW</vt:lpstr>
      <vt:lpstr>SAINT-VENANT HYDRAULIC MODEL REPRODUCES HYSTERESIS BEHAVIOR AT A REAL-WORLD SITE</vt:lpstr>
      <vt:lpstr>DATA-MODEL INTEGRATION</vt:lpstr>
      <vt:lpstr>WHY IS THIS NEEDED? ERROR ANALYSIS OF THE NATIONAL WATER MODEL</vt:lpstr>
      <vt:lpstr>PowerPoint Presentation</vt:lpstr>
      <vt:lpstr>PowerPoint Presentation</vt:lpstr>
      <vt:lpstr>PowerPoint Presentation</vt:lpstr>
      <vt:lpstr>NEW TESTBED FOR IMPROVING ROADWAY FLOODING ESTIMATES USING REAL-TIME DATA ASSIMILATION</vt:lpstr>
      <vt:lpstr>CAN WE PRODUCE BETTER FLOOD FORECAST AT DOWNSTREAM LOCATIONS?</vt:lpstr>
      <vt:lpstr>ASSIMILATING DEPTH DATA AT TWO UPSTREAM SITES...</vt:lpstr>
      <vt:lpstr>DEPTH AND DISCHARGE ESTIMATES DOWNSTREAM ARE IMPROVED</vt:lpstr>
      <vt:lpstr>DATA ASSIMILATION WITH KALMAN FILTER AT NETWORK SCALE</vt:lpstr>
      <vt:lpstr>PowerPoint Presentation</vt:lpstr>
      <vt:lpstr>PowerPoint Presentation</vt:lpstr>
      <vt:lpstr>Flood Concern Points in the Bryan District Source of Data: Paul Ray, TxDOT BRY</vt:lpstr>
      <vt:lpstr>Data Assimilation – Forecasts for Concern Points by Combining Gauged Data with NWS Forecasting</vt:lpstr>
      <vt:lpstr>Two Approaches to Data Assimilation</vt:lpstr>
      <vt:lpstr>FLOOD DATA AND DATA-MODEL INTEGRATION KEY CHALLENGES MOVING FORWARD</vt:lpstr>
      <vt:lpstr>Meeting Agenda</vt:lpstr>
      <vt:lpstr>REAL-TIME FLOOD MAP SERVICES</vt:lpstr>
      <vt:lpstr>Geospatial Systems Are Helping Us Understand</vt:lpstr>
      <vt:lpstr>Operations Room at the National Water Center, Tuscaloosa, AL</vt:lpstr>
      <vt:lpstr>Through open web map services everyone can see …</vt:lpstr>
      <vt:lpstr>Real-Time Flood Information Services</vt:lpstr>
      <vt:lpstr>NWS Real-Time Flood Inundation Mapping (FIM) for Texas in 2023</vt:lpstr>
      <vt:lpstr>Base Level Engineering Studies in Texas</vt:lpstr>
      <vt:lpstr>FLOOD IMPACT ON BRIDGES AND ROADS</vt:lpstr>
      <vt:lpstr>Flood Inundation Mapping with Bare-Earth Digital Elevation Models</vt:lpstr>
      <vt:lpstr>Estimating bridge thickness </vt:lpstr>
      <vt:lpstr>PowerPoint Presentation</vt:lpstr>
      <vt:lpstr>Code in GitHub for Bridge Envelope Development</vt:lpstr>
      <vt:lpstr>Cross-Section Graphic Library for Bridges</vt:lpstr>
      <vt:lpstr>Bridge Envelope Development using LiDAR point clouds at HUC12 scale</vt:lpstr>
      <vt:lpstr>Data Extent at Individual Bridges</vt:lpstr>
      <vt:lpstr>Bridge Envelope and the Associated Inundation Map</vt:lpstr>
      <vt:lpstr>Rating Curves from Different Sources for a Particular Bridge</vt:lpstr>
      <vt:lpstr>USGS LIDAR Point Cloud Data</vt:lpstr>
      <vt:lpstr>TNRIS LIDAR Point Cloud Data</vt:lpstr>
      <vt:lpstr>Viewing system for real-time web  map display and interpretation</vt:lpstr>
      <vt:lpstr>Viewing system for real-time web map display and interpretation</vt:lpstr>
      <vt:lpstr>Flood Decision Support Toolbox Interagency Flood Risk Management (InFRM)  </vt:lpstr>
      <vt:lpstr>Flood Decision Support Toolbox Maps  and Streamflow II Gauges</vt:lpstr>
      <vt:lpstr>AUSTIN FLOOD EMERGENCY RESPONSE EXERCISE</vt:lpstr>
      <vt:lpstr>Issues Encountered in Beaumont Flood Emergency Response Exercise</vt:lpstr>
      <vt:lpstr>Geographic Information Model for Roads and Bridges</vt:lpstr>
      <vt:lpstr>Ecopia Land Cover Data for Roads and Bridges</vt:lpstr>
      <vt:lpstr>Road and Bridge Polygons and Centerlines</vt:lpstr>
      <vt:lpstr>Refinement of HAND-based flood inundation  mapping for low water crossings </vt:lpstr>
      <vt:lpstr>Refinement of HAND-based flood inundation  mapping for low water crossings </vt:lpstr>
      <vt:lpstr>Bulk Processing of Flooded Roads and Low Water Crossings </vt:lpstr>
      <vt:lpstr>Flow Depth and Velocity at a Low Water Crossing</vt:lpstr>
      <vt:lpstr>Austin Flood Emergency Response Execise</vt:lpstr>
      <vt:lpstr>PowerPoint Presentation</vt:lpstr>
      <vt:lpstr>Rainfall Mapping for the Austin Flood Emergency Response Exercise</vt:lpstr>
      <vt:lpstr>Road and Bridge Mapping for the Austin Flood Emergency Response Exercise</vt:lpstr>
      <vt:lpstr>Summary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improving flood forecasting with:</dc:title>
  <dc:creator>Maidment, David R</dc:creator>
  <cp:lastModifiedBy>Maidment, David R</cp:lastModifiedBy>
  <cp:revision>401</cp:revision>
  <cp:lastPrinted>2022-10-14T15:03:12Z</cp:lastPrinted>
  <dcterms:created xsi:type="dcterms:W3CDTF">2022-09-20T22:59:33Z</dcterms:created>
  <dcterms:modified xsi:type="dcterms:W3CDTF">2022-10-20T15:25:41Z</dcterms:modified>
</cp:coreProperties>
</file>