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67"/>
  </p:notesMasterIdLst>
  <p:handoutMasterIdLst>
    <p:handoutMasterId r:id="rId68"/>
  </p:handoutMasterIdLst>
  <p:sldIdLst>
    <p:sldId id="1134" r:id="rId5"/>
    <p:sldId id="1135" r:id="rId6"/>
    <p:sldId id="1136" r:id="rId7"/>
    <p:sldId id="1137" r:id="rId8"/>
    <p:sldId id="1138" r:id="rId9"/>
    <p:sldId id="952" r:id="rId10"/>
    <p:sldId id="953" r:id="rId11"/>
    <p:sldId id="1111" r:id="rId12"/>
    <p:sldId id="1112" r:id="rId13"/>
    <p:sldId id="1113" r:id="rId14"/>
    <p:sldId id="1122" r:id="rId15"/>
    <p:sldId id="1123" r:id="rId16"/>
    <p:sldId id="1114" r:id="rId17"/>
    <p:sldId id="1115" r:id="rId18"/>
    <p:sldId id="1116" r:id="rId19"/>
    <p:sldId id="1117" r:id="rId20"/>
    <p:sldId id="1118" r:id="rId21"/>
    <p:sldId id="1119" r:id="rId22"/>
    <p:sldId id="1120" r:id="rId23"/>
    <p:sldId id="1121" r:id="rId24"/>
    <p:sldId id="1090" r:id="rId25"/>
    <p:sldId id="1091" r:id="rId26"/>
    <p:sldId id="1092" r:id="rId27"/>
    <p:sldId id="1093" r:id="rId28"/>
    <p:sldId id="1094" r:id="rId29"/>
    <p:sldId id="1108" r:id="rId30"/>
    <p:sldId id="1109" r:id="rId31"/>
    <p:sldId id="1110" r:id="rId32"/>
    <p:sldId id="1128" r:id="rId33"/>
    <p:sldId id="1129" r:id="rId34"/>
    <p:sldId id="1130" r:id="rId35"/>
    <p:sldId id="1131" r:id="rId36"/>
    <p:sldId id="1133" r:id="rId37"/>
    <p:sldId id="1038" r:id="rId38"/>
    <p:sldId id="1124" r:id="rId39"/>
    <p:sldId id="1125" r:id="rId40"/>
    <p:sldId id="1107" r:id="rId41"/>
    <p:sldId id="1086" r:id="rId42"/>
    <p:sldId id="1087" r:id="rId43"/>
    <p:sldId id="1088" r:id="rId44"/>
    <p:sldId id="1127" r:id="rId45"/>
    <p:sldId id="1063" r:id="rId46"/>
    <p:sldId id="1047" r:id="rId47"/>
    <p:sldId id="1048" r:id="rId48"/>
    <p:sldId id="1106" r:id="rId49"/>
    <p:sldId id="1057" r:id="rId50"/>
    <p:sldId id="1058" r:id="rId51"/>
    <p:sldId id="1049" r:id="rId52"/>
    <p:sldId id="1064" r:id="rId53"/>
    <p:sldId id="1096" r:id="rId54"/>
    <p:sldId id="1050" r:id="rId55"/>
    <p:sldId id="1051" r:id="rId56"/>
    <p:sldId id="1054" r:id="rId57"/>
    <p:sldId id="1055" r:id="rId58"/>
    <p:sldId id="1052" r:id="rId59"/>
    <p:sldId id="1069" r:id="rId60"/>
    <p:sldId id="1070" r:id="rId61"/>
    <p:sldId id="1071" r:id="rId62"/>
    <p:sldId id="1066" r:id="rId63"/>
    <p:sldId id="1068" r:id="rId64"/>
    <p:sldId id="1067" r:id="rId65"/>
    <p:sldId id="1126" r:id="rId6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43" d="100"/>
          <a:sy n="143" d="100"/>
        </p:scale>
        <p:origin x="120"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a:t>Field Recons and Installs since April</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5693422092502405E-2"/>
          <c:y val="9.7966083000974938E-2"/>
          <c:w val="0.82614777431604658"/>
          <c:h val="0.78600554877881168"/>
        </c:manualLayout>
      </c:layout>
      <c:scatterChart>
        <c:scatterStyle val="lineMarker"/>
        <c:varyColors val="0"/>
        <c:ser>
          <c:idx val="0"/>
          <c:order val="0"/>
          <c:tx>
            <c:v>Recons for Phase 2</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'Gages Installed (3)'!$B$1:$B$168</c:f>
              <c:numCache>
                <c:formatCode>m/d/yyyy</c:formatCode>
                <c:ptCount val="168"/>
                <c:pt idx="0">
                  <c:v>44306</c:v>
                </c:pt>
                <c:pt idx="1">
                  <c:v>44306</c:v>
                </c:pt>
                <c:pt idx="2">
                  <c:v>44306</c:v>
                </c:pt>
                <c:pt idx="3">
                  <c:v>44306</c:v>
                </c:pt>
                <c:pt idx="4">
                  <c:v>44307</c:v>
                </c:pt>
                <c:pt idx="5">
                  <c:v>44307</c:v>
                </c:pt>
                <c:pt idx="6">
                  <c:v>44307</c:v>
                </c:pt>
                <c:pt idx="7">
                  <c:v>44307</c:v>
                </c:pt>
                <c:pt idx="8">
                  <c:v>44307</c:v>
                </c:pt>
                <c:pt idx="9">
                  <c:v>44307</c:v>
                </c:pt>
                <c:pt idx="10">
                  <c:v>44307</c:v>
                </c:pt>
                <c:pt idx="11">
                  <c:v>44307</c:v>
                </c:pt>
                <c:pt idx="12">
                  <c:v>44307</c:v>
                </c:pt>
                <c:pt idx="13">
                  <c:v>44307</c:v>
                </c:pt>
                <c:pt idx="14">
                  <c:v>44308</c:v>
                </c:pt>
                <c:pt idx="15">
                  <c:v>44308</c:v>
                </c:pt>
                <c:pt idx="16">
                  <c:v>44308</c:v>
                </c:pt>
                <c:pt idx="17">
                  <c:v>44308</c:v>
                </c:pt>
                <c:pt idx="18">
                  <c:v>44308</c:v>
                </c:pt>
                <c:pt idx="19">
                  <c:v>44308</c:v>
                </c:pt>
                <c:pt idx="20">
                  <c:v>44308</c:v>
                </c:pt>
                <c:pt idx="21">
                  <c:v>44308</c:v>
                </c:pt>
                <c:pt idx="22">
                  <c:v>44308</c:v>
                </c:pt>
                <c:pt idx="23">
                  <c:v>44308</c:v>
                </c:pt>
                <c:pt idx="24">
                  <c:v>44308</c:v>
                </c:pt>
                <c:pt idx="25">
                  <c:v>44308</c:v>
                </c:pt>
                <c:pt idx="26">
                  <c:v>44308</c:v>
                </c:pt>
                <c:pt idx="27">
                  <c:v>44308</c:v>
                </c:pt>
                <c:pt idx="28">
                  <c:v>44309</c:v>
                </c:pt>
                <c:pt idx="29">
                  <c:v>44309</c:v>
                </c:pt>
                <c:pt idx="30">
                  <c:v>44309</c:v>
                </c:pt>
                <c:pt idx="31">
                  <c:v>44309</c:v>
                </c:pt>
                <c:pt idx="32">
                  <c:v>44309</c:v>
                </c:pt>
                <c:pt idx="33">
                  <c:v>44309</c:v>
                </c:pt>
                <c:pt idx="34">
                  <c:v>44309</c:v>
                </c:pt>
                <c:pt idx="35">
                  <c:v>44309</c:v>
                </c:pt>
                <c:pt idx="36">
                  <c:v>44309</c:v>
                </c:pt>
                <c:pt idx="37">
                  <c:v>44309</c:v>
                </c:pt>
                <c:pt idx="38">
                  <c:v>44309</c:v>
                </c:pt>
                <c:pt idx="39">
                  <c:v>44309</c:v>
                </c:pt>
                <c:pt idx="40">
                  <c:v>44309</c:v>
                </c:pt>
                <c:pt idx="41">
                  <c:v>44309</c:v>
                </c:pt>
                <c:pt idx="42">
                  <c:v>44309</c:v>
                </c:pt>
                <c:pt idx="43">
                  <c:v>44313</c:v>
                </c:pt>
                <c:pt idx="44">
                  <c:v>44313</c:v>
                </c:pt>
                <c:pt idx="45">
                  <c:v>44313</c:v>
                </c:pt>
                <c:pt idx="46">
                  <c:v>44313</c:v>
                </c:pt>
                <c:pt idx="47">
                  <c:v>44313</c:v>
                </c:pt>
                <c:pt idx="48">
                  <c:v>44313</c:v>
                </c:pt>
                <c:pt idx="49">
                  <c:v>44313</c:v>
                </c:pt>
                <c:pt idx="50">
                  <c:v>44313</c:v>
                </c:pt>
                <c:pt idx="51">
                  <c:v>44313</c:v>
                </c:pt>
                <c:pt idx="52">
                  <c:v>44313</c:v>
                </c:pt>
                <c:pt idx="53">
                  <c:v>44313</c:v>
                </c:pt>
                <c:pt idx="54">
                  <c:v>44313</c:v>
                </c:pt>
                <c:pt idx="55">
                  <c:v>44313</c:v>
                </c:pt>
                <c:pt idx="56">
                  <c:v>44313</c:v>
                </c:pt>
                <c:pt idx="57">
                  <c:v>44313</c:v>
                </c:pt>
                <c:pt idx="58">
                  <c:v>44313</c:v>
                </c:pt>
                <c:pt idx="59">
                  <c:v>44314</c:v>
                </c:pt>
                <c:pt idx="60">
                  <c:v>44314</c:v>
                </c:pt>
                <c:pt idx="61">
                  <c:v>44314</c:v>
                </c:pt>
                <c:pt idx="62">
                  <c:v>44314</c:v>
                </c:pt>
                <c:pt idx="63">
                  <c:v>44314</c:v>
                </c:pt>
                <c:pt idx="64">
                  <c:v>44314</c:v>
                </c:pt>
                <c:pt idx="65">
                  <c:v>44314</c:v>
                </c:pt>
                <c:pt idx="66">
                  <c:v>44314</c:v>
                </c:pt>
                <c:pt idx="67">
                  <c:v>44314</c:v>
                </c:pt>
                <c:pt idx="68">
                  <c:v>44314</c:v>
                </c:pt>
                <c:pt idx="69">
                  <c:v>44314</c:v>
                </c:pt>
                <c:pt idx="70">
                  <c:v>44314</c:v>
                </c:pt>
                <c:pt idx="71">
                  <c:v>44314</c:v>
                </c:pt>
                <c:pt idx="72">
                  <c:v>44314</c:v>
                </c:pt>
                <c:pt idx="73">
                  <c:v>44314</c:v>
                </c:pt>
                <c:pt idx="74">
                  <c:v>44314</c:v>
                </c:pt>
                <c:pt idx="75">
                  <c:v>44314</c:v>
                </c:pt>
                <c:pt idx="76">
                  <c:v>44314</c:v>
                </c:pt>
                <c:pt idx="77">
                  <c:v>44314</c:v>
                </c:pt>
                <c:pt idx="78">
                  <c:v>44315</c:v>
                </c:pt>
                <c:pt idx="79">
                  <c:v>44315</c:v>
                </c:pt>
                <c:pt idx="80">
                  <c:v>44315</c:v>
                </c:pt>
                <c:pt idx="81">
                  <c:v>44315</c:v>
                </c:pt>
                <c:pt idx="82">
                  <c:v>44315</c:v>
                </c:pt>
                <c:pt idx="83">
                  <c:v>44315</c:v>
                </c:pt>
                <c:pt idx="84">
                  <c:v>44315</c:v>
                </c:pt>
                <c:pt idx="85">
                  <c:v>44315</c:v>
                </c:pt>
                <c:pt idx="86">
                  <c:v>44315</c:v>
                </c:pt>
                <c:pt idx="87">
                  <c:v>44315</c:v>
                </c:pt>
                <c:pt idx="88">
                  <c:v>44315</c:v>
                </c:pt>
                <c:pt idx="89">
                  <c:v>44315</c:v>
                </c:pt>
                <c:pt idx="90">
                  <c:v>44315</c:v>
                </c:pt>
                <c:pt idx="91">
                  <c:v>44315</c:v>
                </c:pt>
                <c:pt idx="92">
                  <c:v>44315</c:v>
                </c:pt>
                <c:pt idx="93">
                  <c:v>44315</c:v>
                </c:pt>
                <c:pt idx="94">
                  <c:v>44315</c:v>
                </c:pt>
                <c:pt idx="95">
                  <c:v>44315</c:v>
                </c:pt>
                <c:pt idx="96">
                  <c:v>44315</c:v>
                </c:pt>
                <c:pt idx="97">
                  <c:v>44315</c:v>
                </c:pt>
                <c:pt idx="98">
                  <c:v>44315</c:v>
                </c:pt>
                <c:pt idx="99">
                  <c:v>44315</c:v>
                </c:pt>
                <c:pt idx="100">
                  <c:v>44315</c:v>
                </c:pt>
                <c:pt idx="101">
                  <c:v>44316</c:v>
                </c:pt>
                <c:pt idx="102">
                  <c:v>44330</c:v>
                </c:pt>
                <c:pt idx="103">
                  <c:v>44330</c:v>
                </c:pt>
                <c:pt idx="104">
                  <c:v>44330</c:v>
                </c:pt>
                <c:pt idx="105">
                  <c:v>44330</c:v>
                </c:pt>
                <c:pt idx="106">
                  <c:v>44351</c:v>
                </c:pt>
                <c:pt idx="107">
                  <c:v>44355</c:v>
                </c:pt>
                <c:pt idx="108">
                  <c:v>44355</c:v>
                </c:pt>
                <c:pt idx="109">
                  <c:v>44355</c:v>
                </c:pt>
                <c:pt idx="110">
                  <c:v>44355</c:v>
                </c:pt>
                <c:pt idx="111">
                  <c:v>44355</c:v>
                </c:pt>
                <c:pt idx="112">
                  <c:v>44355</c:v>
                </c:pt>
                <c:pt idx="113">
                  <c:v>44356</c:v>
                </c:pt>
                <c:pt idx="114">
                  <c:v>44356</c:v>
                </c:pt>
                <c:pt idx="115">
                  <c:v>44356</c:v>
                </c:pt>
                <c:pt idx="116">
                  <c:v>44356</c:v>
                </c:pt>
                <c:pt idx="117">
                  <c:v>44356</c:v>
                </c:pt>
                <c:pt idx="118">
                  <c:v>44357</c:v>
                </c:pt>
                <c:pt idx="119">
                  <c:v>44357</c:v>
                </c:pt>
                <c:pt idx="120">
                  <c:v>44357</c:v>
                </c:pt>
                <c:pt idx="121">
                  <c:v>44357</c:v>
                </c:pt>
                <c:pt idx="122">
                  <c:v>44357</c:v>
                </c:pt>
                <c:pt idx="123">
                  <c:v>44357</c:v>
                </c:pt>
                <c:pt idx="124">
                  <c:v>44358</c:v>
                </c:pt>
                <c:pt idx="125">
                  <c:v>44362</c:v>
                </c:pt>
                <c:pt idx="126">
                  <c:v>44362</c:v>
                </c:pt>
                <c:pt idx="127">
                  <c:v>44362</c:v>
                </c:pt>
                <c:pt idx="128">
                  <c:v>44362</c:v>
                </c:pt>
                <c:pt idx="129">
                  <c:v>44362</c:v>
                </c:pt>
                <c:pt idx="130">
                  <c:v>44362</c:v>
                </c:pt>
                <c:pt idx="131">
                  <c:v>44363</c:v>
                </c:pt>
                <c:pt idx="132">
                  <c:v>44363</c:v>
                </c:pt>
                <c:pt idx="133">
                  <c:v>44363</c:v>
                </c:pt>
                <c:pt idx="134">
                  <c:v>44363</c:v>
                </c:pt>
                <c:pt idx="135">
                  <c:v>44446</c:v>
                </c:pt>
                <c:pt idx="136">
                  <c:v>44446</c:v>
                </c:pt>
                <c:pt idx="137">
                  <c:v>44446</c:v>
                </c:pt>
                <c:pt idx="138">
                  <c:v>44446</c:v>
                </c:pt>
                <c:pt idx="139">
                  <c:v>44446</c:v>
                </c:pt>
                <c:pt idx="140">
                  <c:v>44446</c:v>
                </c:pt>
                <c:pt idx="141">
                  <c:v>44446</c:v>
                </c:pt>
                <c:pt idx="142">
                  <c:v>44446</c:v>
                </c:pt>
                <c:pt idx="143">
                  <c:v>44446</c:v>
                </c:pt>
                <c:pt idx="144">
                  <c:v>44446</c:v>
                </c:pt>
                <c:pt idx="145">
                  <c:v>44446</c:v>
                </c:pt>
                <c:pt idx="146">
                  <c:v>44446</c:v>
                </c:pt>
                <c:pt idx="147">
                  <c:v>44446</c:v>
                </c:pt>
                <c:pt idx="148">
                  <c:v>44446</c:v>
                </c:pt>
                <c:pt idx="149">
                  <c:v>44446</c:v>
                </c:pt>
                <c:pt idx="150">
                  <c:v>44447</c:v>
                </c:pt>
                <c:pt idx="151">
                  <c:v>44447</c:v>
                </c:pt>
                <c:pt idx="152">
                  <c:v>44447</c:v>
                </c:pt>
                <c:pt idx="153">
                  <c:v>44447</c:v>
                </c:pt>
                <c:pt idx="154">
                  <c:v>44447</c:v>
                </c:pt>
                <c:pt idx="155">
                  <c:v>44447</c:v>
                </c:pt>
                <c:pt idx="156">
                  <c:v>44447</c:v>
                </c:pt>
                <c:pt idx="157">
                  <c:v>44447</c:v>
                </c:pt>
                <c:pt idx="158">
                  <c:v>44447</c:v>
                </c:pt>
                <c:pt idx="159">
                  <c:v>44447</c:v>
                </c:pt>
                <c:pt idx="160">
                  <c:v>44447</c:v>
                </c:pt>
                <c:pt idx="161">
                  <c:v>44447</c:v>
                </c:pt>
                <c:pt idx="162">
                  <c:v>44447</c:v>
                </c:pt>
                <c:pt idx="163">
                  <c:v>44460</c:v>
                </c:pt>
                <c:pt idx="164">
                  <c:v>44460</c:v>
                </c:pt>
                <c:pt idx="165">
                  <c:v>44460</c:v>
                </c:pt>
                <c:pt idx="166">
                  <c:v>44460</c:v>
                </c:pt>
                <c:pt idx="167">
                  <c:v>44460</c:v>
                </c:pt>
              </c:numCache>
            </c:numRef>
          </c:xVal>
          <c:yVal>
            <c:numRef>
              <c:f>'Gages Installed (3)'!$C$1:$C$168</c:f>
              <c:numCache>
                <c:formatCode>General</c:formatCode>
                <c:ptCount val="16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numCache>
            </c:numRef>
          </c:yVal>
          <c:smooth val="0"/>
          <c:extLst>
            <c:ext xmlns:c16="http://schemas.microsoft.com/office/drawing/2014/chart" uri="{C3380CC4-5D6E-409C-BE32-E72D297353CC}">
              <c16:uniqueId val="{00000000-993A-44E0-93AF-23BC4AB2C4CC}"/>
            </c:ext>
          </c:extLst>
        </c:ser>
        <c:ser>
          <c:idx val="2"/>
          <c:order val="1"/>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xVal>
            <c:numRef>
              <c:f>Sheet1!$A$1:$A$8</c:f>
              <c:numCache>
                <c:formatCode>m/d/yyyy</c:formatCode>
                <c:ptCount val="8"/>
                <c:pt idx="0">
                  <c:v>44306</c:v>
                </c:pt>
                <c:pt idx="1">
                  <c:v>44308</c:v>
                </c:pt>
                <c:pt idx="2">
                  <c:v>44313</c:v>
                </c:pt>
                <c:pt idx="3">
                  <c:v>44314</c:v>
                </c:pt>
                <c:pt idx="4">
                  <c:v>44315</c:v>
                </c:pt>
                <c:pt idx="5">
                  <c:v>44358</c:v>
                </c:pt>
                <c:pt idx="6">
                  <c:v>44446</c:v>
                </c:pt>
                <c:pt idx="7">
                  <c:v>44460</c:v>
                </c:pt>
              </c:numCache>
            </c:numRef>
          </c:xVal>
          <c:yVal>
            <c:numRef>
              <c:f>Sheet1!$B$1:$B$8</c:f>
              <c:numCache>
                <c:formatCode>General</c:formatCode>
                <c:ptCount val="8"/>
                <c:pt idx="0">
                  <c:v>1</c:v>
                </c:pt>
                <c:pt idx="1">
                  <c:v>25</c:v>
                </c:pt>
                <c:pt idx="2">
                  <c:v>50</c:v>
                </c:pt>
                <c:pt idx="3">
                  <c:v>75</c:v>
                </c:pt>
                <c:pt idx="4">
                  <c:v>100</c:v>
                </c:pt>
                <c:pt idx="5">
                  <c:v>125</c:v>
                </c:pt>
                <c:pt idx="6">
                  <c:v>150</c:v>
                </c:pt>
                <c:pt idx="7">
                  <c:v>168</c:v>
                </c:pt>
              </c:numCache>
            </c:numRef>
          </c:yVal>
          <c:smooth val="0"/>
          <c:extLst>
            <c:ext xmlns:c16="http://schemas.microsoft.com/office/drawing/2014/chart" uri="{C3380CC4-5D6E-409C-BE32-E72D297353CC}">
              <c16:uniqueId val="{00000001-993A-44E0-93AF-23BC4AB2C4CC}"/>
            </c:ext>
          </c:extLst>
        </c:ser>
        <c:dLbls>
          <c:showLegendKey val="0"/>
          <c:showVal val="0"/>
          <c:showCatName val="0"/>
          <c:showSerName val="0"/>
          <c:showPercent val="0"/>
          <c:showBubbleSize val="0"/>
        </c:dLbls>
        <c:axId val="637165504"/>
        <c:axId val="637167144"/>
      </c:scatterChart>
      <c:scatterChart>
        <c:scatterStyle val="lineMarker"/>
        <c:varyColors val="0"/>
        <c:ser>
          <c:idx val="1"/>
          <c:order val="2"/>
          <c:tx>
            <c:v>Installations</c:v>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xVal>
            <c:numRef>
              <c:f>'Gages Installed'!$B$2:$B$38</c:f>
              <c:numCache>
                <c:formatCode>m/d/yyyy</c:formatCode>
                <c:ptCount val="37"/>
                <c:pt idx="0">
                  <c:v>44378</c:v>
                </c:pt>
                <c:pt idx="1">
                  <c:v>44383</c:v>
                </c:pt>
                <c:pt idx="2">
                  <c:v>44384</c:v>
                </c:pt>
                <c:pt idx="3">
                  <c:v>44385</c:v>
                </c:pt>
                <c:pt idx="4">
                  <c:v>44386</c:v>
                </c:pt>
                <c:pt idx="5">
                  <c:v>44389</c:v>
                </c:pt>
                <c:pt idx="6">
                  <c:v>44390</c:v>
                </c:pt>
                <c:pt idx="7">
                  <c:v>44390</c:v>
                </c:pt>
                <c:pt idx="8">
                  <c:v>44391</c:v>
                </c:pt>
                <c:pt idx="9">
                  <c:v>44392</c:v>
                </c:pt>
                <c:pt idx="10">
                  <c:v>44404</c:v>
                </c:pt>
                <c:pt idx="11">
                  <c:v>44405</c:v>
                </c:pt>
                <c:pt idx="12">
                  <c:v>44405</c:v>
                </c:pt>
                <c:pt idx="13">
                  <c:v>44406</c:v>
                </c:pt>
                <c:pt idx="14">
                  <c:v>44407</c:v>
                </c:pt>
                <c:pt idx="15">
                  <c:v>44410</c:v>
                </c:pt>
                <c:pt idx="16">
                  <c:v>44412</c:v>
                </c:pt>
                <c:pt idx="17">
                  <c:v>44412.759143518517</c:v>
                </c:pt>
                <c:pt idx="18">
                  <c:v>44413</c:v>
                </c:pt>
                <c:pt idx="19">
                  <c:v>44413</c:v>
                </c:pt>
                <c:pt idx="20">
                  <c:v>44414</c:v>
                </c:pt>
                <c:pt idx="21">
                  <c:v>44424</c:v>
                </c:pt>
                <c:pt idx="22">
                  <c:v>44425</c:v>
                </c:pt>
                <c:pt idx="23">
                  <c:v>44425.560069444444</c:v>
                </c:pt>
                <c:pt idx="24">
                  <c:v>44426</c:v>
                </c:pt>
                <c:pt idx="25">
                  <c:v>44426</c:v>
                </c:pt>
                <c:pt idx="26">
                  <c:v>44427</c:v>
                </c:pt>
                <c:pt idx="27">
                  <c:v>44428</c:v>
                </c:pt>
                <c:pt idx="28">
                  <c:v>44428</c:v>
                </c:pt>
                <c:pt idx="29">
                  <c:v>44431</c:v>
                </c:pt>
                <c:pt idx="30">
                  <c:v>44432</c:v>
                </c:pt>
                <c:pt idx="31">
                  <c:v>44432</c:v>
                </c:pt>
                <c:pt idx="32">
                  <c:v>44433</c:v>
                </c:pt>
                <c:pt idx="33">
                  <c:v>44433</c:v>
                </c:pt>
                <c:pt idx="34">
                  <c:v>44434</c:v>
                </c:pt>
                <c:pt idx="35">
                  <c:v>44438</c:v>
                </c:pt>
                <c:pt idx="36">
                  <c:v>44439</c:v>
                </c:pt>
              </c:numCache>
            </c:numRef>
          </c:xVal>
          <c:yVal>
            <c:numRef>
              <c:f>'Gages Installed'!$C$2:$C$38</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yVal>
          <c:smooth val="0"/>
          <c:extLst>
            <c:ext xmlns:c16="http://schemas.microsoft.com/office/drawing/2014/chart" uri="{C3380CC4-5D6E-409C-BE32-E72D297353CC}">
              <c16:uniqueId val="{00000002-993A-44E0-93AF-23BC4AB2C4CC}"/>
            </c:ext>
          </c:extLst>
        </c:ser>
        <c:dLbls>
          <c:showLegendKey val="0"/>
          <c:showVal val="0"/>
          <c:showCatName val="0"/>
          <c:showSerName val="0"/>
          <c:showPercent val="0"/>
          <c:showBubbleSize val="0"/>
        </c:dLbls>
        <c:axId val="681568096"/>
        <c:axId val="681569408"/>
      </c:scatterChart>
      <c:valAx>
        <c:axId val="637165504"/>
        <c:scaling>
          <c:orientation val="minMax"/>
          <c:max val="44470"/>
          <c:min val="44287"/>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r>
                  <a:rPr lang="en-US" sz="1800"/>
                  <a:t>Date</a:t>
                </a:r>
              </a:p>
            </c:rich>
          </c:tx>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637167144"/>
        <c:crosses val="autoZero"/>
        <c:crossBetween val="midCat"/>
      </c:valAx>
      <c:valAx>
        <c:axId val="63716714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r>
                  <a:rPr lang="en-US" sz="1800"/>
                  <a:t>Quantity</a:t>
                </a:r>
                <a:r>
                  <a:rPr lang="en-US" sz="1800" baseline="0"/>
                  <a:t> (Recons)</a:t>
                </a:r>
                <a:endParaRPr lang="en-US" sz="1800"/>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637165504"/>
        <c:crosses val="autoZero"/>
        <c:crossBetween val="midCat"/>
      </c:valAx>
      <c:valAx>
        <c:axId val="681569408"/>
        <c:scaling>
          <c:orientation val="minMax"/>
        </c:scaling>
        <c:delete val="0"/>
        <c:axPos val="r"/>
        <c:title>
          <c:tx>
            <c:rich>
              <a:bodyPr rot="-540000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r>
                  <a:rPr lang="en-US" sz="1800" b="1" i="0" cap="all" baseline="0">
                    <a:effectLst/>
                  </a:rPr>
                  <a:t>Quantity (Installs)</a:t>
                </a:r>
                <a:endParaRPr lang="en-US">
                  <a:effectLst/>
                </a:endParaRPr>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681568096"/>
        <c:crosses val="max"/>
        <c:crossBetween val="midCat"/>
      </c:valAx>
      <c:valAx>
        <c:axId val="681568096"/>
        <c:scaling>
          <c:orientation val="minMax"/>
        </c:scaling>
        <c:delete val="1"/>
        <c:axPos val="b"/>
        <c:numFmt formatCode="m/d/yyyy" sourceLinked="1"/>
        <c:majorTickMark val="out"/>
        <c:minorTickMark val="none"/>
        <c:tickLblPos val="nextTo"/>
        <c:crossAx val="681569408"/>
        <c:crosses val="autoZero"/>
        <c:crossBetween val="midCat"/>
      </c:valAx>
      <c:spPr>
        <a:noFill/>
        <a:ln>
          <a:noFill/>
        </a:ln>
        <a:effectLst/>
      </c:spPr>
    </c:plotArea>
    <c:legend>
      <c:legendPos val="r"/>
      <c:legendEntry>
        <c:idx val="1"/>
        <c:delete val="1"/>
      </c:legendEntry>
      <c:layout>
        <c:manualLayout>
          <c:xMode val="edge"/>
          <c:yMode val="edge"/>
          <c:x val="0.70248354845520244"/>
          <c:y val="0.66005255335399926"/>
          <c:w val="0.12814150325678533"/>
          <c:h val="0.19916577748253547"/>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lt1">
                  <a:lumMod val="75000"/>
                </a:schemeClr>
              </a:solidFill>
              <a:latin typeface="+mn-lt"/>
              <a:ea typeface="+mn-ea"/>
              <a:cs typeface="+mn-cs"/>
            </a:defRPr>
          </a:pPr>
          <a:endParaRPr lang="en-US"/>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t>Field Recons and Installs since June 1</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6040398831380409E-2"/>
          <c:y val="9.7966083000974938E-2"/>
          <c:w val="0.84863384061010161"/>
          <c:h val="0.79124233315844783"/>
        </c:manualLayout>
      </c:layout>
      <c:scatterChart>
        <c:scatterStyle val="lineMarker"/>
        <c:varyColors val="0"/>
        <c:ser>
          <c:idx val="0"/>
          <c:order val="0"/>
          <c:tx>
            <c:v>Recons</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'Gages Installed (3)'!$B$119:$B$168</c:f>
              <c:numCache>
                <c:formatCode>m/d/yyyy</c:formatCode>
                <c:ptCount val="50"/>
                <c:pt idx="0">
                  <c:v>44357</c:v>
                </c:pt>
                <c:pt idx="1">
                  <c:v>44357</c:v>
                </c:pt>
                <c:pt idx="2">
                  <c:v>44357</c:v>
                </c:pt>
                <c:pt idx="3">
                  <c:v>44357</c:v>
                </c:pt>
                <c:pt idx="4">
                  <c:v>44357</c:v>
                </c:pt>
                <c:pt idx="5">
                  <c:v>44357</c:v>
                </c:pt>
                <c:pt idx="6">
                  <c:v>44358</c:v>
                </c:pt>
                <c:pt idx="7">
                  <c:v>44362</c:v>
                </c:pt>
                <c:pt idx="8">
                  <c:v>44362</c:v>
                </c:pt>
                <c:pt idx="9">
                  <c:v>44362</c:v>
                </c:pt>
                <c:pt idx="10">
                  <c:v>44362</c:v>
                </c:pt>
                <c:pt idx="11">
                  <c:v>44362</c:v>
                </c:pt>
                <c:pt idx="12">
                  <c:v>44362</c:v>
                </c:pt>
                <c:pt idx="13">
                  <c:v>44363</c:v>
                </c:pt>
                <c:pt idx="14">
                  <c:v>44363</c:v>
                </c:pt>
                <c:pt idx="15">
                  <c:v>44363</c:v>
                </c:pt>
                <c:pt idx="16">
                  <c:v>44363</c:v>
                </c:pt>
                <c:pt idx="17">
                  <c:v>44446</c:v>
                </c:pt>
                <c:pt idx="18">
                  <c:v>44446</c:v>
                </c:pt>
                <c:pt idx="19">
                  <c:v>44446</c:v>
                </c:pt>
                <c:pt idx="20">
                  <c:v>44446</c:v>
                </c:pt>
                <c:pt idx="21">
                  <c:v>44446</c:v>
                </c:pt>
                <c:pt idx="22">
                  <c:v>44446</c:v>
                </c:pt>
                <c:pt idx="23">
                  <c:v>44446</c:v>
                </c:pt>
                <c:pt idx="24">
                  <c:v>44446</c:v>
                </c:pt>
                <c:pt idx="25">
                  <c:v>44446</c:v>
                </c:pt>
                <c:pt idx="26">
                  <c:v>44446</c:v>
                </c:pt>
                <c:pt idx="27">
                  <c:v>44446</c:v>
                </c:pt>
                <c:pt idx="28">
                  <c:v>44446</c:v>
                </c:pt>
                <c:pt idx="29">
                  <c:v>44446</c:v>
                </c:pt>
                <c:pt idx="30">
                  <c:v>44446</c:v>
                </c:pt>
                <c:pt idx="31">
                  <c:v>44446</c:v>
                </c:pt>
                <c:pt idx="32">
                  <c:v>44447</c:v>
                </c:pt>
                <c:pt idx="33">
                  <c:v>44447</c:v>
                </c:pt>
                <c:pt idx="34">
                  <c:v>44447</c:v>
                </c:pt>
                <c:pt idx="35">
                  <c:v>44447</c:v>
                </c:pt>
                <c:pt idx="36">
                  <c:v>44447</c:v>
                </c:pt>
                <c:pt idx="37">
                  <c:v>44447</c:v>
                </c:pt>
                <c:pt idx="38">
                  <c:v>44447</c:v>
                </c:pt>
                <c:pt idx="39">
                  <c:v>44447</c:v>
                </c:pt>
                <c:pt idx="40">
                  <c:v>44447</c:v>
                </c:pt>
                <c:pt idx="41">
                  <c:v>44447</c:v>
                </c:pt>
                <c:pt idx="42">
                  <c:v>44447</c:v>
                </c:pt>
                <c:pt idx="43">
                  <c:v>44447</c:v>
                </c:pt>
                <c:pt idx="44">
                  <c:v>44447</c:v>
                </c:pt>
                <c:pt idx="45">
                  <c:v>44460</c:v>
                </c:pt>
                <c:pt idx="46">
                  <c:v>44460</c:v>
                </c:pt>
                <c:pt idx="47">
                  <c:v>44460</c:v>
                </c:pt>
                <c:pt idx="48">
                  <c:v>44460</c:v>
                </c:pt>
                <c:pt idx="49">
                  <c:v>44460</c:v>
                </c:pt>
              </c:numCache>
            </c:numRef>
          </c:xVal>
          <c:yVal>
            <c:numRef>
              <c:f>'Gages Installed (3)'!$D$119:$D$168</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yVal>
          <c:smooth val="0"/>
          <c:extLst>
            <c:ext xmlns:c16="http://schemas.microsoft.com/office/drawing/2014/chart" uri="{C3380CC4-5D6E-409C-BE32-E72D297353CC}">
              <c16:uniqueId val="{00000000-CD9B-4434-B625-36E01D38A16D}"/>
            </c:ext>
          </c:extLst>
        </c:ser>
        <c:dLbls>
          <c:showLegendKey val="0"/>
          <c:showVal val="0"/>
          <c:showCatName val="0"/>
          <c:showSerName val="0"/>
          <c:showPercent val="0"/>
          <c:showBubbleSize val="0"/>
        </c:dLbls>
        <c:axId val="637165504"/>
        <c:axId val="637167144"/>
        <c:extLst>
          <c:ext xmlns:c15="http://schemas.microsoft.com/office/drawing/2012/chart" uri="{02D57815-91ED-43cb-92C2-25804820EDAC}">
            <c15:filteredScatterSeries>
              <c15:ser>
                <c:idx val="2"/>
                <c:order val="1"/>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xVal>
                  <c:numRef>
                    <c:extLst>
                      <c:ext uri="{02D57815-91ED-43cb-92C2-25804820EDAC}">
                        <c15:formulaRef>
                          <c15:sqref>Sheet1!$A$1:$A$8</c15:sqref>
                        </c15:formulaRef>
                      </c:ext>
                    </c:extLst>
                    <c:numCache>
                      <c:formatCode>m/d/yyyy</c:formatCode>
                      <c:ptCount val="8"/>
                      <c:pt idx="0">
                        <c:v>44306</c:v>
                      </c:pt>
                      <c:pt idx="1">
                        <c:v>44308</c:v>
                      </c:pt>
                      <c:pt idx="2">
                        <c:v>44313</c:v>
                      </c:pt>
                      <c:pt idx="3">
                        <c:v>44314</c:v>
                      </c:pt>
                      <c:pt idx="4">
                        <c:v>44315</c:v>
                      </c:pt>
                      <c:pt idx="5">
                        <c:v>44358</c:v>
                      </c:pt>
                      <c:pt idx="6">
                        <c:v>44446</c:v>
                      </c:pt>
                      <c:pt idx="7">
                        <c:v>44460</c:v>
                      </c:pt>
                    </c:numCache>
                  </c:numRef>
                </c:xVal>
                <c:yVal>
                  <c:numRef>
                    <c:extLst>
                      <c:ext uri="{02D57815-91ED-43cb-92C2-25804820EDAC}">
                        <c15:formulaRef>
                          <c15:sqref>Sheet1!$B$1:$B$8</c15:sqref>
                        </c15:formulaRef>
                      </c:ext>
                    </c:extLst>
                    <c:numCache>
                      <c:formatCode>General</c:formatCode>
                      <c:ptCount val="8"/>
                      <c:pt idx="0">
                        <c:v>1</c:v>
                      </c:pt>
                      <c:pt idx="1">
                        <c:v>25</c:v>
                      </c:pt>
                      <c:pt idx="2">
                        <c:v>50</c:v>
                      </c:pt>
                      <c:pt idx="3">
                        <c:v>75</c:v>
                      </c:pt>
                      <c:pt idx="4">
                        <c:v>100</c:v>
                      </c:pt>
                      <c:pt idx="5">
                        <c:v>125</c:v>
                      </c:pt>
                      <c:pt idx="6">
                        <c:v>150</c:v>
                      </c:pt>
                      <c:pt idx="7">
                        <c:v>168</c:v>
                      </c:pt>
                    </c:numCache>
                  </c:numRef>
                </c:yVal>
                <c:smooth val="0"/>
                <c:extLst>
                  <c:ext xmlns:c16="http://schemas.microsoft.com/office/drawing/2014/chart" uri="{C3380CC4-5D6E-409C-BE32-E72D297353CC}">
                    <c16:uniqueId val="{00000003-CD9B-4434-B625-36E01D38A16D}"/>
                  </c:ext>
                </c:extLst>
              </c15:ser>
            </c15:filteredScatterSeries>
          </c:ext>
        </c:extLst>
      </c:scatterChart>
      <c:scatterChart>
        <c:scatterStyle val="lineMarker"/>
        <c:varyColors val="0"/>
        <c:ser>
          <c:idx val="1"/>
          <c:order val="2"/>
          <c:tx>
            <c:v>Installations</c:v>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xVal>
            <c:numRef>
              <c:f>'Gages Installed'!$B$2:$B$38</c:f>
              <c:numCache>
                <c:formatCode>m/d/yyyy</c:formatCode>
                <c:ptCount val="37"/>
                <c:pt idx="0">
                  <c:v>44378</c:v>
                </c:pt>
                <c:pt idx="1">
                  <c:v>44383</c:v>
                </c:pt>
                <c:pt idx="2">
                  <c:v>44384</c:v>
                </c:pt>
                <c:pt idx="3">
                  <c:v>44385</c:v>
                </c:pt>
                <c:pt idx="4">
                  <c:v>44386</c:v>
                </c:pt>
                <c:pt idx="5">
                  <c:v>44389</c:v>
                </c:pt>
                <c:pt idx="6">
                  <c:v>44390</c:v>
                </c:pt>
                <c:pt idx="7">
                  <c:v>44390</c:v>
                </c:pt>
                <c:pt idx="8">
                  <c:v>44391</c:v>
                </c:pt>
                <c:pt idx="9">
                  <c:v>44392</c:v>
                </c:pt>
                <c:pt idx="10">
                  <c:v>44404</c:v>
                </c:pt>
                <c:pt idx="11">
                  <c:v>44405</c:v>
                </c:pt>
                <c:pt idx="12">
                  <c:v>44405</c:v>
                </c:pt>
                <c:pt idx="13">
                  <c:v>44406</c:v>
                </c:pt>
                <c:pt idx="14">
                  <c:v>44407</c:v>
                </c:pt>
                <c:pt idx="15">
                  <c:v>44410</c:v>
                </c:pt>
                <c:pt idx="16">
                  <c:v>44412</c:v>
                </c:pt>
                <c:pt idx="17">
                  <c:v>44412.759143518517</c:v>
                </c:pt>
                <c:pt idx="18">
                  <c:v>44413</c:v>
                </c:pt>
                <c:pt idx="19">
                  <c:v>44413</c:v>
                </c:pt>
                <c:pt idx="20">
                  <c:v>44414</c:v>
                </c:pt>
                <c:pt idx="21">
                  <c:v>44424</c:v>
                </c:pt>
                <c:pt idx="22">
                  <c:v>44425</c:v>
                </c:pt>
                <c:pt idx="23">
                  <c:v>44425.560069444444</c:v>
                </c:pt>
                <c:pt idx="24">
                  <c:v>44426</c:v>
                </c:pt>
                <c:pt idx="25">
                  <c:v>44426</c:v>
                </c:pt>
                <c:pt idx="26">
                  <c:v>44427</c:v>
                </c:pt>
                <c:pt idx="27">
                  <c:v>44428</c:v>
                </c:pt>
                <c:pt idx="28">
                  <c:v>44428</c:v>
                </c:pt>
                <c:pt idx="29">
                  <c:v>44431</c:v>
                </c:pt>
                <c:pt idx="30">
                  <c:v>44432</c:v>
                </c:pt>
                <c:pt idx="31">
                  <c:v>44432</c:v>
                </c:pt>
                <c:pt idx="32">
                  <c:v>44433</c:v>
                </c:pt>
                <c:pt idx="33">
                  <c:v>44433</c:v>
                </c:pt>
                <c:pt idx="34">
                  <c:v>44434</c:v>
                </c:pt>
                <c:pt idx="35">
                  <c:v>44438</c:v>
                </c:pt>
                <c:pt idx="36">
                  <c:v>44439</c:v>
                </c:pt>
              </c:numCache>
            </c:numRef>
          </c:xVal>
          <c:yVal>
            <c:numRef>
              <c:f>'Gages Installed'!$C$2:$C$38</c:f>
              <c:numCache>
                <c:formatCode>General</c:formatCode>
                <c:ptCount val="3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numCache>
            </c:numRef>
          </c:yVal>
          <c:smooth val="0"/>
          <c:extLst>
            <c:ext xmlns:c16="http://schemas.microsoft.com/office/drawing/2014/chart" uri="{C3380CC4-5D6E-409C-BE32-E72D297353CC}">
              <c16:uniqueId val="{00000001-CD9B-4434-B625-36E01D38A16D}"/>
            </c:ext>
          </c:extLst>
        </c:ser>
        <c:ser>
          <c:idx val="3"/>
          <c:order val="3"/>
          <c:tx>
            <c:v>copy2</c:v>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cap="rnd">
                <a:solidFill>
                  <a:srgbClr val="0070C0"/>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7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xVal>
            <c:numRef>
              <c:f>'Gages Installed (3)'!$B$172:$B$177</c:f>
              <c:numCache>
                <c:formatCode>m/d/yyyy</c:formatCode>
                <c:ptCount val="6"/>
                <c:pt idx="0">
                  <c:v>44357</c:v>
                </c:pt>
                <c:pt idx="1">
                  <c:v>44363</c:v>
                </c:pt>
                <c:pt idx="2">
                  <c:v>44446</c:v>
                </c:pt>
                <c:pt idx="3">
                  <c:v>44447</c:v>
                </c:pt>
                <c:pt idx="4">
                  <c:v>44460</c:v>
                </c:pt>
                <c:pt idx="5">
                  <c:v>44460</c:v>
                </c:pt>
              </c:numCache>
            </c:numRef>
          </c:xVal>
          <c:yVal>
            <c:numRef>
              <c:f>'Gages Installed (3)'!$C$172:$C$177</c:f>
              <c:numCache>
                <c:formatCode>General</c:formatCode>
                <c:ptCount val="6"/>
                <c:pt idx="0">
                  <c:v>1</c:v>
                </c:pt>
                <c:pt idx="1">
                  <c:v>17</c:v>
                </c:pt>
                <c:pt idx="2">
                  <c:v>18</c:v>
                </c:pt>
                <c:pt idx="3">
                  <c:v>45</c:v>
                </c:pt>
                <c:pt idx="4">
                  <c:v>46</c:v>
                </c:pt>
                <c:pt idx="5">
                  <c:v>50</c:v>
                </c:pt>
              </c:numCache>
            </c:numRef>
          </c:yVal>
          <c:smooth val="0"/>
          <c:extLst>
            <c:ext xmlns:c16="http://schemas.microsoft.com/office/drawing/2014/chart" uri="{C3380CC4-5D6E-409C-BE32-E72D297353CC}">
              <c16:uniqueId val="{00000002-CD9B-4434-B625-36E01D38A16D}"/>
            </c:ext>
          </c:extLst>
        </c:ser>
        <c:dLbls>
          <c:showLegendKey val="0"/>
          <c:showVal val="0"/>
          <c:showCatName val="0"/>
          <c:showSerName val="0"/>
          <c:showPercent val="0"/>
          <c:showBubbleSize val="0"/>
        </c:dLbls>
        <c:axId val="681568096"/>
        <c:axId val="681569408"/>
      </c:scatterChart>
      <c:valAx>
        <c:axId val="637165504"/>
        <c:scaling>
          <c:orientation val="minMax"/>
          <c:max val="44470"/>
          <c:min val="44348"/>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r>
                  <a:rPr lang="en-US" sz="1800" baseline="0"/>
                  <a:t>Date</a:t>
                </a:r>
              </a:p>
            </c:rich>
          </c:tx>
          <c:overlay val="0"/>
          <c:spPr>
            <a:noFill/>
            <a:ln>
              <a:noFill/>
            </a:ln>
            <a:effectLst/>
          </c:spPr>
          <c:txPr>
            <a:bodyPr rot="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637167144"/>
        <c:crosses val="autoZero"/>
        <c:crossBetween val="midCat"/>
      </c:valAx>
      <c:valAx>
        <c:axId val="637167144"/>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r>
                  <a:rPr lang="en-US" sz="1800" baseline="0"/>
                  <a:t>Quantity (Recons)</a:t>
                </a:r>
              </a:p>
            </c:rich>
          </c:tx>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637165504"/>
        <c:crosses val="autoZero"/>
        <c:crossBetween val="midCat"/>
      </c:valAx>
      <c:valAx>
        <c:axId val="681569408"/>
        <c:scaling>
          <c:orientation val="minMax"/>
        </c:scaling>
        <c:delete val="0"/>
        <c:axPos val="r"/>
        <c:title>
          <c:tx>
            <c:rich>
              <a:bodyPr rot="-540000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r>
                  <a:rPr lang="en-US" sz="1800" baseline="0"/>
                  <a:t>Quantity (Installs)</a:t>
                </a:r>
              </a:p>
            </c:rich>
          </c:tx>
          <c:overlay val="0"/>
          <c:spPr>
            <a:noFill/>
            <a:ln>
              <a:noFill/>
            </a:ln>
            <a:effectLst/>
          </c:spPr>
          <c:txPr>
            <a:bodyPr rot="-5400000" spcFirstLastPara="1" vertOverflow="ellipsis" vert="horz" wrap="square" anchor="ctr" anchorCtr="1"/>
            <a:lstStyle/>
            <a:p>
              <a:pPr>
                <a:defRPr sz="1800"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681568096"/>
        <c:crosses val="max"/>
        <c:crossBetween val="midCat"/>
      </c:valAx>
      <c:valAx>
        <c:axId val="681568096"/>
        <c:scaling>
          <c:orientation val="minMax"/>
        </c:scaling>
        <c:delete val="1"/>
        <c:axPos val="b"/>
        <c:numFmt formatCode="m/d/yyyy" sourceLinked="1"/>
        <c:majorTickMark val="out"/>
        <c:minorTickMark val="none"/>
        <c:tickLblPos val="nextTo"/>
        <c:crossAx val="681569408"/>
        <c:crosses val="autoZero"/>
        <c:crossBetween val="midCat"/>
      </c:valAx>
      <c:spPr>
        <a:noFill/>
        <a:ln>
          <a:noFill/>
        </a:ln>
        <a:effectLst/>
      </c:spPr>
    </c:plotArea>
    <c:legend>
      <c:legendPos val="r"/>
      <c:legendEntry>
        <c:idx val="2"/>
        <c:delete val="1"/>
      </c:legendEntry>
      <c:layout>
        <c:manualLayout>
          <c:xMode val="edge"/>
          <c:yMode val="edge"/>
          <c:x val="0.58472287010804602"/>
          <c:y val="0.7714261332944774"/>
          <c:w val="0.11767036068576515"/>
          <c:h val="0.1033497577321074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lt1">
                  <a:lumMod val="75000"/>
                </a:schemeClr>
              </a:solidFill>
              <a:latin typeface="+mn-lt"/>
              <a:ea typeface="+mn-ea"/>
              <a:cs typeface="+mn-cs"/>
            </a:defRPr>
          </a:pPr>
          <a:endParaRPr lang="en-US"/>
        </a:p>
      </c:txPr>
    </c:legend>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900"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7F9E611-AFCE-4263-BCCA-2466E8215DDF}" type="datetimeFigureOut">
              <a:rPr lang="en-US" smtClean="0"/>
              <a:t>9/24/2021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FF3B31-DBBB-4323-B701-B0DDFA797D4A}" type="slidenum">
              <a:rPr lang="en-US" smtClean="0"/>
              <a:t>‹#›</a:t>
            </a:fld>
            <a:endParaRPr lang="en-US"/>
          </a:p>
        </p:txBody>
      </p:sp>
    </p:spTree>
    <p:extLst>
      <p:ext uri="{BB962C8B-B14F-4D97-AF65-F5344CB8AC3E}">
        <p14:creationId xmlns:p14="http://schemas.microsoft.com/office/powerpoint/2010/main" val="3539385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74893B-3B8A-4289-ABF7-03990A63D2BB}" type="datetimeFigureOut">
              <a:rPr lang="en-US" smtClean="0"/>
              <a:t>9/24/2021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DDF06DE-518F-4479-83C8-F3050648BA97}" type="slidenum">
              <a:rPr lang="en-US" smtClean="0"/>
              <a:t>‹#›</a:t>
            </a:fld>
            <a:endParaRPr lang="en-US"/>
          </a:p>
        </p:txBody>
      </p:sp>
    </p:spTree>
    <p:extLst>
      <p:ext uri="{BB962C8B-B14F-4D97-AF65-F5344CB8AC3E}">
        <p14:creationId xmlns:p14="http://schemas.microsoft.com/office/powerpoint/2010/main" val="3812889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effectLst/>
                <a:latin typeface="Segoe UI" panose="020B0502040204020203" pitchFamily="34" charset="0"/>
              </a:rPr>
              <a:t>Data in FTP location is downloaded and ran through R Script on Virtual Machine creating a file that is then transferred into the Hot sync directory. Once in that directory the file is processed and ran through DECODES in which the file is DECODED for specific Time Series in AQ. Once the data in in AQ NWISWEB retrievals pick up the data and display it on the WEB</a:t>
            </a:r>
          </a:p>
          <a:p>
            <a:endParaRPr lang="en-US" dirty="0"/>
          </a:p>
        </p:txBody>
      </p:sp>
      <p:sp>
        <p:nvSpPr>
          <p:cNvPr id="4" name="Slide Number Placeholder 3"/>
          <p:cNvSpPr>
            <a:spLocks noGrp="1"/>
          </p:cNvSpPr>
          <p:nvPr>
            <p:ph type="sldNum" sz="quarter" idx="5"/>
          </p:nvPr>
        </p:nvSpPr>
        <p:spPr/>
        <p:txBody>
          <a:bodyPr/>
          <a:lstStyle/>
          <a:p>
            <a:pPr defTabSz="931774">
              <a:defRPr/>
            </a:pPr>
            <a:fld id="{D806D921-E26D-403B-B790-F702DBFE9BAD}"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48816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 fault detections, Look for elevated flows to get measurements. </a:t>
            </a:r>
          </a:p>
        </p:txBody>
      </p:sp>
      <p:sp>
        <p:nvSpPr>
          <p:cNvPr id="4" name="Slide Number Placeholder 3"/>
          <p:cNvSpPr>
            <a:spLocks noGrp="1"/>
          </p:cNvSpPr>
          <p:nvPr>
            <p:ph type="sldNum" sz="quarter" idx="5"/>
          </p:nvPr>
        </p:nvSpPr>
        <p:spPr/>
        <p:txBody>
          <a:bodyPr/>
          <a:lstStyle/>
          <a:p>
            <a:pPr defTabSz="931774">
              <a:defRPr/>
            </a:pPr>
            <a:fld id="{D806D921-E26D-403B-B790-F702DBFE9BAD}"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45339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does not always come in pretty. Wind spikes are common. Automated spike filtering, Manual spike deletion, before going to NWIS</a:t>
            </a:r>
          </a:p>
        </p:txBody>
      </p:sp>
      <p:sp>
        <p:nvSpPr>
          <p:cNvPr id="4" name="Slide Number Placeholder 3"/>
          <p:cNvSpPr>
            <a:spLocks noGrp="1"/>
          </p:cNvSpPr>
          <p:nvPr>
            <p:ph type="sldNum" sz="quarter" idx="5"/>
          </p:nvPr>
        </p:nvSpPr>
        <p:spPr/>
        <p:txBody>
          <a:bodyPr/>
          <a:lstStyle/>
          <a:p>
            <a:pPr defTabSz="931774">
              <a:defRPr/>
            </a:pPr>
            <a:fld id="{D806D921-E26D-403B-B790-F702DBFE9BAD}"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138940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44205687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8541725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893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3038"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169"/>
              </a:spcAft>
              <a:buNone/>
              <a:defRPr sz="1350" b="0" i="0">
                <a:solidFill>
                  <a:schemeClr val="bg1"/>
                </a:solidFill>
                <a:latin typeface="+mn-lt"/>
                <a:cs typeface="Avenir LT Std 65 Medium"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383002706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a:xfrm>
            <a:off x="914400" y="457205"/>
            <a:ext cx="9753600" cy="484631"/>
          </a:xfrm>
        </p:spPr>
        <p:txBody>
          <a:bodyPr anchor="t"/>
          <a:lstStyle>
            <a:lvl1pPr>
              <a:defRPr lang="en-US" sz="1688"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257175" rtl="0" eaLnBrk="1" fontAlgn="auto" latinLnBrk="0" hangingPunct="1">
              <a:lnSpc>
                <a:spcPct val="100000"/>
              </a:lnSpc>
              <a:spcBef>
                <a:spcPts val="169"/>
              </a:spcBef>
              <a:spcAft>
                <a:spcPts val="675"/>
              </a:spcAft>
              <a:buClrTx/>
              <a:buSzPct val="80000"/>
              <a:buFontTx/>
              <a:buNone/>
              <a:tabLst/>
              <a:defRPr lang="en-US" sz="1463" b="0" i="0" kern="1200">
                <a:solidFill>
                  <a:schemeClr val="tx1"/>
                </a:solidFill>
                <a:latin typeface="+mn-lt"/>
                <a:ea typeface="+mn-ea"/>
                <a:cs typeface="Avenir LT Std 65 Medium" pitchFamily="34" charset="0"/>
              </a:defRPr>
            </a:lvl1pPr>
            <a:lvl2pPr marL="97334" indent="-97334">
              <a:defRPr/>
            </a:lvl2pPr>
            <a:lvl3pPr>
              <a:buFontTx/>
              <a:buNone/>
              <a:defRPr lang="en-US" sz="1350" b="0" i="0" kern="1200">
                <a:solidFill>
                  <a:schemeClr val="tx1"/>
                </a:solidFill>
                <a:latin typeface="Avenir LT Std 55 Roman"/>
                <a:ea typeface="+mn-ea"/>
                <a:cs typeface="Avenir LT Std 55 Roman"/>
              </a:defRPr>
            </a:lvl3pPr>
            <a:lvl4pPr>
              <a:defRPr/>
            </a:lvl4pPr>
            <a:lvl5pPr>
              <a:lnSpc>
                <a:spcPts val="1013"/>
              </a:lnSpc>
              <a:defRPr/>
            </a:lvl5pPr>
          </a:lstStyle>
          <a:p>
            <a:pPr marL="0" marR="0" lvl="0" indent="0" algn="l" defTabSz="257175" rtl="0" eaLnBrk="1" fontAlgn="auto" latinLnBrk="0" hangingPunct="1">
              <a:lnSpc>
                <a:spcPct val="100000"/>
              </a:lnSpc>
              <a:spcBef>
                <a:spcPts val="169"/>
              </a:spcBef>
              <a:spcAft>
                <a:spcPts val="675"/>
              </a:spcAft>
              <a:buClrTx/>
              <a:buSzPct val="80000"/>
              <a:buFontTx/>
              <a:buNone/>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44021087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p:txBody>
          <a:bodyPr/>
          <a:lstStyle>
            <a:lvl1pPr algn="l" defTabSz="257175" rtl="0" eaLnBrk="1" latinLnBrk="0" hangingPunct="1">
              <a:lnSpc>
                <a:spcPct val="100000"/>
              </a:lnSpc>
              <a:spcBef>
                <a:spcPct val="0"/>
              </a:spcBef>
              <a:buNone/>
              <a:defRPr lang="en-US" sz="1688"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226314" indent="-97727">
              <a:lnSpc>
                <a:spcPts val="1519"/>
              </a:lnSpc>
              <a:spcAft>
                <a:spcPts val="675"/>
              </a:spcAft>
              <a:defRPr sz="1350">
                <a:latin typeface="+mn-lt"/>
              </a:defRPr>
            </a:lvl2pPr>
            <a:lvl3pPr marL="320576" indent="-61616">
              <a:lnSpc>
                <a:spcPct val="100000"/>
              </a:lnSpc>
              <a:spcAft>
                <a:spcPts val="338"/>
              </a:spcAft>
              <a:defRPr sz="1350">
                <a:latin typeface="+mn-lt"/>
              </a:defRPr>
            </a:lvl3pPr>
            <a:lvl4pPr marL="450056" indent="-98227">
              <a:lnSpc>
                <a:spcPct val="100000"/>
              </a:lnSpc>
              <a:spcAft>
                <a:spcPts val="338"/>
              </a:spcAft>
              <a:defRPr sz="1350">
                <a:latin typeface="+mn-lt"/>
              </a:defRPr>
            </a:lvl4pPr>
            <a:lvl5pPr>
              <a:lnSpc>
                <a:spcPct val="100000"/>
              </a:lnSpc>
              <a:spcAft>
                <a:spcPts val="338"/>
              </a:spcAft>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676910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405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51434545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95548" indent="-95548">
              <a:lnSpc>
                <a:spcPts val="2081"/>
              </a:lnSpc>
              <a:spcAft>
                <a:spcPts val="169"/>
              </a:spcAft>
              <a:defRPr sz="1688"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169"/>
              </a:spcAft>
              <a:buFontTx/>
              <a:buNone/>
              <a:defRPr lang="en-US" sz="1463"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79753490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823864835"/>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54"/>
            <a:ext cx="12192000" cy="3910751"/>
          </a:xfrm>
          <a:prstGeom prst="rect">
            <a:avLst/>
          </a:prstGeom>
          <a:noFill/>
        </p:spPr>
      </p:pic>
    </p:spTree>
    <p:extLst>
      <p:ext uri="{BB962C8B-B14F-4D97-AF65-F5344CB8AC3E}">
        <p14:creationId xmlns:p14="http://schemas.microsoft.com/office/powerpoint/2010/main" val="89924347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Tree>
    <p:extLst>
      <p:ext uri="{BB962C8B-B14F-4D97-AF65-F5344CB8AC3E}">
        <p14:creationId xmlns:p14="http://schemas.microsoft.com/office/powerpoint/2010/main" val="75705034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3938786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Tree>
    <p:extLst>
      <p:ext uri="{BB962C8B-B14F-4D97-AF65-F5344CB8AC3E}">
        <p14:creationId xmlns:p14="http://schemas.microsoft.com/office/powerpoint/2010/main" val="283144811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9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731"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31767355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CB9026DB-8994-4DE0-9201-8E1F33B7029B}" type="datetimeFigureOut">
              <a:rPr lang="en-US">
                <a:solidFill>
                  <a:prstClr val="black"/>
                </a:solidFill>
              </a:rPr>
              <a:pPr/>
              <a:t>9/24/2021</a:t>
            </a:fld>
            <a:endParaRPr lang="en-US">
              <a:solidFill>
                <a:prstClr val="black"/>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3572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3038"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169"/>
              </a:spcAft>
              <a:buNone/>
              <a:defRPr sz="1350" b="0" i="0">
                <a:solidFill>
                  <a:schemeClr val="bg1"/>
                </a:solidFill>
                <a:latin typeface="+mn-lt"/>
                <a:cs typeface="Avenir LT Std 65 Medium"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93479525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a:xfrm>
            <a:off x="914400" y="457205"/>
            <a:ext cx="9753600" cy="484631"/>
          </a:xfrm>
        </p:spPr>
        <p:txBody>
          <a:bodyPr anchor="t"/>
          <a:lstStyle>
            <a:lvl1pPr>
              <a:defRPr lang="en-US" sz="1688"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257175" rtl="0" eaLnBrk="1" fontAlgn="auto" latinLnBrk="0" hangingPunct="1">
              <a:lnSpc>
                <a:spcPct val="100000"/>
              </a:lnSpc>
              <a:spcBef>
                <a:spcPts val="169"/>
              </a:spcBef>
              <a:spcAft>
                <a:spcPts val="675"/>
              </a:spcAft>
              <a:buClrTx/>
              <a:buSzPct val="80000"/>
              <a:buFontTx/>
              <a:buNone/>
              <a:tabLst/>
              <a:defRPr lang="en-US" sz="1463" b="0" i="0" kern="1200">
                <a:solidFill>
                  <a:schemeClr val="tx1"/>
                </a:solidFill>
                <a:latin typeface="+mn-lt"/>
                <a:ea typeface="+mn-ea"/>
                <a:cs typeface="Avenir LT Std 65 Medium" pitchFamily="34" charset="0"/>
              </a:defRPr>
            </a:lvl1pPr>
            <a:lvl2pPr marL="97334" indent="-97334">
              <a:defRPr/>
            </a:lvl2pPr>
            <a:lvl3pPr>
              <a:buFontTx/>
              <a:buNone/>
              <a:defRPr lang="en-US" sz="1350" b="0" i="0" kern="1200">
                <a:solidFill>
                  <a:schemeClr val="tx1"/>
                </a:solidFill>
                <a:latin typeface="Avenir LT Std 55 Roman"/>
                <a:ea typeface="+mn-ea"/>
                <a:cs typeface="Avenir LT Std 55 Roman"/>
              </a:defRPr>
            </a:lvl3pPr>
            <a:lvl4pPr>
              <a:defRPr/>
            </a:lvl4pPr>
            <a:lvl5pPr>
              <a:lnSpc>
                <a:spcPts val="1013"/>
              </a:lnSpc>
              <a:defRPr/>
            </a:lvl5pPr>
          </a:lstStyle>
          <a:p>
            <a:pPr marL="0" marR="0" lvl="0" indent="0" algn="l" defTabSz="257175" rtl="0" eaLnBrk="1" fontAlgn="auto" latinLnBrk="0" hangingPunct="1">
              <a:lnSpc>
                <a:spcPct val="100000"/>
              </a:lnSpc>
              <a:spcBef>
                <a:spcPts val="169"/>
              </a:spcBef>
              <a:spcAft>
                <a:spcPts val="675"/>
              </a:spcAft>
              <a:buClrTx/>
              <a:buSzPct val="80000"/>
              <a:buFontTx/>
              <a:buNone/>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96337453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2" name="Title 1"/>
          <p:cNvSpPr>
            <a:spLocks noGrp="1"/>
          </p:cNvSpPr>
          <p:nvPr>
            <p:ph type="title" hasCustomPrompt="1"/>
          </p:nvPr>
        </p:nvSpPr>
        <p:spPr/>
        <p:txBody>
          <a:bodyPr/>
          <a:lstStyle>
            <a:lvl1pPr algn="l" defTabSz="257175" rtl="0" eaLnBrk="1" latinLnBrk="0" hangingPunct="1">
              <a:lnSpc>
                <a:spcPct val="100000"/>
              </a:lnSpc>
              <a:spcBef>
                <a:spcPct val="0"/>
              </a:spcBef>
              <a:buNone/>
              <a:defRPr lang="en-US" sz="1688"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226314" indent="-97727">
              <a:lnSpc>
                <a:spcPts val="1519"/>
              </a:lnSpc>
              <a:spcAft>
                <a:spcPts val="675"/>
              </a:spcAft>
              <a:defRPr sz="1350">
                <a:latin typeface="+mn-lt"/>
              </a:defRPr>
            </a:lvl2pPr>
            <a:lvl3pPr marL="320576" indent="-61616">
              <a:lnSpc>
                <a:spcPct val="100000"/>
              </a:lnSpc>
              <a:spcAft>
                <a:spcPts val="338"/>
              </a:spcAft>
              <a:defRPr sz="1350">
                <a:latin typeface="+mn-lt"/>
              </a:defRPr>
            </a:lvl3pPr>
            <a:lvl4pPr marL="450056" indent="-98227">
              <a:lnSpc>
                <a:spcPct val="100000"/>
              </a:lnSpc>
              <a:spcAft>
                <a:spcPts val="338"/>
              </a:spcAft>
              <a:defRPr sz="1350">
                <a:latin typeface="+mn-lt"/>
              </a:defRPr>
            </a:lvl4pPr>
            <a:lvl5pPr>
              <a:lnSpc>
                <a:spcPct val="100000"/>
              </a:lnSpc>
              <a:spcAft>
                <a:spcPts val="338"/>
              </a:spcAft>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77874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405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38246477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95548" indent="-95548">
              <a:lnSpc>
                <a:spcPts val="2081"/>
              </a:lnSpc>
              <a:spcAft>
                <a:spcPts val="169"/>
              </a:spcAft>
              <a:defRPr sz="1688"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169"/>
              </a:spcAft>
              <a:buFontTx/>
              <a:buNone/>
              <a:defRPr lang="en-US" sz="1463"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72096629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309781362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3" y="457200"/>
            <a:ext cx="9750655" cy="484632"/>
          </a:xfrm>
        </p:spPr>
        <p:txBody>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cstate="email">
            <a:duotone>
              <a:schemeClr val="accent4">
                <a:shade val="45000"/>
                <a:satMod val="135000"/>
              </a:schemeClr>
              <a:prstClr val="white"/>
            </a:duotone>
            <a:alphaModFix amt="49000"/>
            <a:extLst>
              <a:ext uri="{28A0092B-C50C-407E-A947-70E740481C1C}">
                <a14:useLocalDpi xmlns:a14="http://schemas.microsoft.com/office/drawing/2010/main"/>
              </a:ext>
            </a:extLst>
          </a:blip>
          <a:srcRect/>
          <a:stretch/>
        </p:blipFill>
        <p:spPr>
          <a:xfrm>
            <a:off x="0" y="2947254"/>
            <a:ext cx="12192000" cy="3910751"/>
          </a:xfrm>
          <a:prstGeom prst="rect">
            <a:avLst/>
          </a:prstGeom>
          <a:noFill/>
        </p:spPr>
      </p:pic>
    </p:spTree>
    <p:extLst>
      <p:ext uri="{BB962C8B-B14F-4D97-AF65-F5344CB8AC3E}">
        <p14:creationId xmlns:p14="http://schemas.microsoft.com/office/powerpoint/2010/main" val="190272494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336002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srgbClr val="A3CA4B">
                  <a:lumMod val="60000"/>
                  <a:lumOff val="40000"/>
                </a:srgbClr>
              </a:solidFill>
            </a:endParaRPr>
          </a:p>
        </p:txBody>
      </p:sp>
    </p:spTree>
    <p:extLst>
      <p:ext uri="{BB962C8B-B14F-4D97-AF65-F5344CB8AC3E}">
        <p14:creationId xmlns:p14="http://schemas.microsoft.com/office/powerpoint/2010/main" val="1061975521"/>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257175"/>
            <a:endParaRPr lang="en-US" sz="1013">
              <a:solidFill>
                <a:prstClr val="black"/>
              </a:solidFill>
            </a:endParaRPr>
          </a:p>
        </p:txBody>
      </p:sp>
    </p:spTree>
    <p:extLst>
      <p:ext uri="{BB962C8B-B14F-4D97-AF65-F5344CB8AC3E}">
        <p14:creationId xmlns:p14="http://schemas.microsoft.com/office/powerpoint/2010/main" val="80461626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9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731"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13615687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CB9026DB-8994-4DE0-9201-8E1F33B7029B}" type="datetimeFigureOut">
              <a:rPr lang="en-US">
                <a:solidFill>
                  <a:prstClr val="black"/>
                </a:solidFill>
              </a:rPr>
              <a:pPr/>
              <a:t>9/24/2021</a:t>
            </a:fld>
            <a:endParaRPr lang="en-US">
              <a:solidFill>
                <a:prstClr val="black"/>
              </a:solidFill>
            </a:endParaRP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6"/>
            <a:ext cx="27432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5167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88D3-D0F3-46D4-B027-8B65AB5295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5727D6-0AB9-4F86-B78D-2BCE8793B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6791E8-5E8C-4623-B070-ABB0A744ECCB}"/>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5" name="Footer Placeholder 4">
            <a:extLst>
              <a:ext uri="{FF2B5EF4-FFF2-40B4-BE49-F238E27FC236}">
                <a16:creationId xmlns:a16="http://schemas.microsoft.com/office/drawing/2014/main" id="{80B5D005-13AB-4BB8-A5F4-2D787ED0A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C69FE-E398-496E-B7C6-AAD4027C43F2}"/>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3254569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3927-2CF4-49C3-9996-002E84DF0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B6F9F0-ABA3-46BB-9E9C-62C0750946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6E474-D0B1-414E-973C-C6B092D6946F}"/>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5" name="Footer Placeholder 4">
            <a:extLst>
              <a:ext uri="{FF2B5EF4-FFF2-40B4-BE49-F238E27FC236}">
                <a16:creationId xmlns:a16="http://schemas.microsoft.com/office/drawing/2014/main" id="{2BE38110-3ED3-4ED7-AD12-A458891FE1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8DB46-6888-4B9A-A697-8AE58CE6930C}"/>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18068006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9DA13-F28E-4F8C-A627-B79E7B506D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92844-D1DC-46DA-A312-CB83E48E63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3C3CB3-5065-41B3-B738-EDCE56E99A14}"/>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5" name="Footer Placeholder 4">
            <a:extLst>
              <a:ext uri="{FF2B5EF4-FFF2-40B4-BE49-F238E27FC236}">
                <a16:creationId xmlns:a16="http://schemas.microsoft.com/office/drawing/2014/main" id="{15DF10D1-D936-4CF3-8EBE-45C57B4F7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53D75-E563-42F9-A8DF-FC3BD19C763F}"/>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2880816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14C4-95A5-4D9D-A033-E9267DB80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C287D-F324-4721-9C0F-0B13432E102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891336-6695-40FD-A0EB-CFF3018BD1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669CF-66CB-4BF5-8EA9-BD8D37DBD51C}"/>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6" name="Footer Placeholder 5">
            <a:extLst>
              <a:ext uri="{FF2B5EF4-FFF2-40B4-BE49-F238E27FC236}">
                <a16:creationId xmlns:a16="http://schemas.microsoft.com/office/drawing/2014/main" id="{E1F9F3BE-C027-4DCD-BCD2-67AF3C5C0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AB19E-0B8F-47D3-A0D8-B9B4CBAE7DC4}"/>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1578890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2781-F09B-4F1A-BBEE-308BA07091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3F790E-0210-4467-90A9-9EEB9872D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22A067-91EE-46D6-B93F-E899B8FB73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E0CD38-8879-4114-AE74-ED10B9E18D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E4DF68-056A-4A9A-99D8-046FADB921E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DBEAD0-3225-41C7-9620-AD7C6B7E329D}"/>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8" name="Footer Placeholder 7">
            <a:extLst>
              <a:ext uri="{FF2B5EF4-FFF2-40B4-BE49-F238E27FC236}">
                <a16:creationId xmlns:a16="http://schemas.microsoft.com/office/drawing/2014/main" id="{8BF926B9-87B3-4A3E-809C-74644A8549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F5B8D8-A662-4A18-B6D6-62012D976137}"/>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677386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905E-F184-41F3-A31E-50B20A2EE5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11E37F-DC1C-4B90-8904-610E6511E0D5}"/>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4" name="Footer Placeholder 3">
            <a:extLst>
              <a:ext uri="{FF2B5EF4-FFF2-40B4-BE49-F238E27FC236}">
                <a16:creationId xmlns:a16="http://schemas.microsoft.com/office/drawing/2014/main" id="{A1898C23-13E8-40C0-A115-47F69E3E7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4895C4-DE8D-480A-B318-C4380EDEAA66}"/>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1205712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9868686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D3B004-4113-4270-ABDA-44DF01CFB436}"/>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3" name="Footer Placeholder 2">
            <a:extLst>
              <a:ext uri="{FF2B5EF4-FFF2-40B4-BE49-F238E27FC236}">
                <a16:creationId xmlns:a16="http://schemas.microsoft.com/office/drawing/2014/main" id="{83601391-01FF-4562-8A9E-B652807E38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09E129-A39B-4972-A30A-9EC2E9FD06F9}"/>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4093392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22F6-EFAE-4918-93F4-C7F222E0C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BAB859-78A6-474C-BB6A-4A79D5290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46BBFD-A9AE-45D3-A51F-124DBC64D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1CC239-EE63-4036-B359-94115E40BFAD}"/>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6" name="Footer Placeholder 5">
            <a:extLst>
              <a:ext uri="{FF2B5EF4-FFF2-40B4-BE49-F238E27FC236}">
                <a16:creationId xmlns:a16="http://schemas.microsoft.com/office/drawing/2014/main" id="{E89E56FE-2803-4F41-A06C-F957F91D3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29AF23-B7EE-4D7F-8981-DBD856C12E79}"/>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357047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403FE-8D27-4E57-B398-27416DF29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E6F5D0-99E0-4B65-AEFB-C461EBD42B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7D3B60-4ED2-4A85-A0BA-72F43ABEC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0D9068-63B4-467A-A22D-7E7EDB7B7D37}"/>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6" name="Footer Placeholder 5">
            <a:extLst>
              <a:ext uri="{FF2B5EF4-FFF2-40B4-BE49-F238E27FC236}">
                <a16:creationId xmlns:a16="http://schemas.microsoft.com/office/drawing/2014/main" id="{00EB4D6C-BDDB-4DE6-A587-1F48D85AD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BBA4E0-D677-4D0C-B44C-0E0534324531}"/>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2956895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441D-369E-462E-BD57-127C467C8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A838E3-CECA-4CD1-A618-1B06C4FF62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A1095-104B-4645-B85A-86FD25B28F24}"/>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5" name="Footer Placeholder 4">
            <a:extLst>
              <a:ext uri="{FF2B5EF4-FFF2-40B4-BE49-F238E27FC236}">
                <a16:creationId xmlns:a16="http://schemas.microsoft.com/office/drawing/2014/main" id="{BA073968-E166-4300-9CB1-8C80D995B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931BD-3819-4724-881D-899D68B60FC2}"/>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3693184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BAC57-21C8-4909-9ADF-9141D5749B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71A73A-246B-4B69-8944-DCD9AE35EB4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9A6E1-C35C-47C6-8EEB-A38F0C7DD8A5}"/>
              </a:ext>
            </a:extLst>
          </p:cNvPr>
          <p:cNvSpPr>
            <a:spLocks noGrp="1"/>
          </p:cNvSpPr>
          <p:nvPr>
            <p:ph type="dt" sz="half" idx="10"/>
          </p:nvPr>
        </p:nvSpPr>
        <p:spPr/>
        <p:txBody>
          <a:bodyPr/>
          <a:lstStyle/>
          <a:p>
            <a:fld id="{9932912E-825E-4DF9-80ED-5E5F1682F052}" type="datetimeFigureOut">
              <a:rPr lang="en-US" smtClean="0"/>
              <a:t>9/24/2021</a:t>
            </a:fld>
            <a:endParaRPr lang="en-US"/>
          </a:p>
        </p:txBody>
      </p:sp>
      <p:sp>
        <p:nvSpPr>
          <p:cNvPr id="5" name="Footer Placeholder 4">
            <a:extLst>
              <a:ext uri="{FF2B5EF4-FFF2-40B4-BE49-F238E27FC236}">
                <a16:creationId xmlns:a16="http://schemas.microsoft.com/office/drawing/2014/main" id="{3A0049BB-499B-48FF-899C-B874F1572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DCC89-5AC7-41F6-B58A-CAC85AABB4DA}"/>
              </a:ext>
            </a:extLst>
          </p:cNvPr>
          <p:cNvSpPr>
            <a:spLocks noGrp="1"/>
          </p:cNvSpPr>
          <p:nvPr>
            <p:ph type="sldNum" sz="quarter" idx="12"/>
          </p:nvPr>
        </p:nvSpPr>
        <p:spPr/>
        <p:txBody>
          <a:bodyPr/>
          <a:lstStyle/>
          <a:p>
            <a:fld id="{67775DC9-9F5A-445C-8BCD-9601F40A3E82}" type="slidenum">
              <a:rPr lang="en-US" smtClean="0"/>
              <a:t>‹#›</a:t>
            </a:fld>
            <a:endParaRPr lang="en-US"/>
          </a:p>
        </p:txBody>
      </p:sp>
    </p:spTree>
    <p:extLst>
      <p:ext uri="{BB962C8B-B14F-4D97-AF65-F5344CB8AC3E}">
        <p14:creationId xmlns:p14="http://schemas.microsoft.com/office/powerpoint/2010/main" val="2332733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81615651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72182268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403944720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Tree>
    <p:extLst>
      <p:ext uri="{BB962C8B-B14F-4D97-AF65-F5344CB8AC3E}">
        <p14:creationId xmlns:p14="http://schemas.microsoft.com/office/powerpoint/2010/main" val="44342466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Tree>
    <p:extLst>
      <p:ext uri="{BB962C8B-B14F-4D97-AF65-F5344CB8AC3E}">
        <p14:creationId xmlns:p14="http://schemas.microsoft.com/office/powerpoint/2010/main" val="197206667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828919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5"/>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898704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l" defTabSz="257175" rtl="0" eaLnBrk="1" latinLnBrk="0" hangingPunct="1">
        <a:lnSpc>
          <a:spcPct val="100000"/>
        </a:lnSpc>
        <a:spcBef>
          <a:spcPct val="0"/>
        </a:spcBef>
        <a:buNone/>
        <a:defRPr sz="1575" b="1" i="0" kern="1200">
          <a:solidFill>
            <a:schemeClr val="tx1"/>
          </a:solidFill>
          <a:latin typeface="+mj-lt"/>
          <a:ea typeface="+mj-ea"/>
          <a:cs typeface="Avenir LT Std 55 Roman" pitchFamily="34" charset="0"/>
        </a:defRPr>
      </a:lvl1pPr>
    </p:titleStyle>
    <p:body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5"/>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r>
              <a:rPr kumimoji="0" lang="en-US" sz="1463"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41964313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fade/>
  </p:transition>
  <p:txStyles>
    <p:titleStyle>
      <a:lvl1pPr algn="l" defTabSz="257175" rtl="0" eaLnBrk="1" latinLnBrk="0" hangingPunct="1">
        <a:lnSpc>
          <a:spcPct val="100000"/>
        </a:lnSpc>
        <a:spcBef>
          <a:spcPct val="0"/>
        </a:spcBef>
        <a:buNone/>
        <a:defRPr sz="1575" b="1" i="0" kern="1200">
          <a:solidFill>
            <a:schemeClr val="tx1"/>
          </a:solidFill>
          <a:latin typeface="+mj-lt"/>
          <a:ea typeface="+mj-ea"/>
          <a:cs typeface="Avenir LT Std 55 Roman" pitchFamily="34" charset="0"/>
        </a:defRPr>
      </a:lvl1pPr>
    </p:titleStyle>
    <p:body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55B8C-1A80-48D4-9DD2-0D31C3BD28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3B4840-5304-4B5A-B75B-3E6A50AC6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D736C6-CCAB-4BA0-9A7C-CE98D5409A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2912E-825E-4DF9-80ED-5E5F1682F052}" type="datetimeFigureOut">
              <a:rPr lang="en-US" smtClean="0"/>
              <a:t>9/24/2021</a:t>
            </a:fld>
            <a:endParaRPr lang="en-US"/>
          </a:p>
        </p:txBody>
      </p:sp>
      <p:sp>
        <p:nvSpPr>
          <p:cNvPr id="5" name="Footer Placeholder 4">
            <a:extLst>
              <a:ext uri="{FF2B5EF4-FFF2-40B4-BE49-F238E27FC236}">
                <a16:creationId xmlns:a16="http://schemas.microsoft.com/office/drawing/2014/main" id="{5DA3B40F-F840-4E4E-9FE5-8BB8F1F69F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8ABF9-1FBF-4154-8869-A7094ADD7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75DC9-9F5A-445C-8BCD-9601F40A3E82}" type="slidenum">
              <a:rPr lang="en-US" smtClean="0"/>
              <a:t>‹#›</a:t>
            </a:fld>
            <a:endParaRPr lang="en-US"/>
          </a:p>
        </p:txBody>
      </p:sp>
    </p:spTree>
    <p:extLst>
      <p:ext uri="{BB962C8B-B14F-4D97-AF65-F5344CB8AC3E}">
        <p14:creationId xmlns:p14="http://schemas.microsoft.com/office/powerpoint/2010/main" val="14818281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rcg.is/veW9T0" TargetMode="External"/><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arcg.is/veW9T0" TargetMode="External"/><Relationship Id="rId2" Type="http://schemas.openxmlformats.org/officeDocument/2006/relationships/image" Target="../media/image20.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9.xml"/><Relationship Id="rId6" Type="http://schemas.openxmlformats.org/officeDocument/2006/relationships/image" Target="../media/image61.png"/><Relationship Id="rId11" Type="http://schemas.openxmlformats.org/officeDocument/2006/relationships/image" Target="../media/image72.png"/><Relationship Id="rId5" Type="http://schemas.openxmlformats.org/officeDocument/2006/relationships/image" Target="../media/image64.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hyperlink" Target="https://arcg.is/10aXr0" TargetMode="Externa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9.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hyperlink" Target="https://web.corral.tacc.utexas.edu/nfiedata/fathom3m/" TargetMode="External"/><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hyperlink" Target="https://flashflood.info:8080/" TargetMode="External"/><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8.xml"/><Relationship Id="rId5" Type="http://schemas.openxmlformats.org/officeDocument/2006/relationships/image" Target="../media/image134.png"/><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8.xml"/><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2" y="457200"/>
            <a:ext cx="7312991" cy="811763"/>
          </a:xfrm>
        </p:spPr>
        <p:txBody>
          <a:bodyPr>
            <a:normAutofit fontScale="90000"/>
          </a:bodyPr>
          <a:lstStyle/>
          <a:p>
            <a:pPr algn="ctr"/>
            <a:r>
              <a:rPr lang="en-US" sz="2700" dirty="0">
                <a:solidFill>
                  <a:srgbClr val="0070C0"/>
                </a:solidFill>
              </a:rPr>
              <a:t>Evaluate Improved Streamflow Measurement at TxDOT Bridges</a:t>
            </a:r>
            <a:r>
              <a:rPr lang="en-US" b="1" dirty="0"/>
              <a:t/>
            </a:r>
            <a:br>
              <a:rPr lang="en-US" b="1" dirty="0"/>
            </a:br>
            <a:r>
              <a:rPr lang="en-US" b="1" dirty="0"/>
              <a:t/>
            </a:r>
            <a:br>
              <a:rPr lang="en-US" b="1" dirty="0"/>
            </a:br>
            <a:r>
              <a:rPr lang="en-US" sz="2200" dirty="0"/>
              <a:t>Project 0-7095</a:t>
            </a:r>
            <a:r>
              <a:rPr lang="en-US" b="1" dirty="0"/>
              <a:t/>
            </a:r>
            <a:br>
              <a:rPr lang="en-US" b="1" dirty="0"/>
            </a:br>
            <a:r>
              <a:rPr lang="en-US" b="1" dirty="0"/>
              <a:t/>
            </a:r>
            <a:br>
              <a:rPr lang="en-US" b="1" dirty="0"/>
            </a:br>
            <a:r>
              <a:rPr lang="en-US" b="1" dirty="0"/>
              <a:t/>
            </a:r>
            <a:br>
              <a:rPr lang="en-US" b="1" dirty="0"/>
            </a:br>
            <a:r>
              <a:rPr lang="en-US" sz="2200" dirty="0"/>
              <a:t>Being conducted for TxDOT </a:t>
            </a:r>
            <a:br>
              <a:rPr lang="en-US" sz="2200" dirty="0"/>
            </a:br>
            <a:r>
              <a:rPr lang="en-US" sz="2200" dirty="0"/>
              <a:t>by UT Austin and US Geological Survey</a:t>
            </a:r>
            <a:br>
              <a:rPr lang="en-US" sz="2200" dirty="0"/>
            </a:br>
            <a:r>
              <a:rPr lang="en-US" sz="2200" dirty="0"/>
              <a:t>with the support of </a:t>
            </a:r>
            <a:br>
              <a:rPr lang="en-US" sz="2200" dirty="0"/>
            </a:br>
            <a:r>
              <a:rPr lang="en-US" sz="2200" dirty="0"/>
              <a:t>Kisters North America and Aqua Strategies</a:t>
            </a:r>
            <a:br>
              <a:rPr lang="en-US" sz="2200" dirty="0"/>
            </a:br>
            <a:r>
              <a:rPr lang="en-US" sz="2200" dirty="0"/>
              <a:t/>
            </a:r>
            <a:br>
              <a:rPr lang="en-US" sz="2200" dirty="0"/>
            </a:br>
            <a:r>
              <a:rPr lang="en-US" sz="2200" dirty="0"/>
              <a:t>September 2020 to August 2023</a:t>
            </a:r>
          </a:p>
        </p:txBody>
      </p:sp>
      <p:sp>
        <p:nvSpPr>
          <p:cNvPr id="3" name="TextBox 2"/>
          <p:cNvSpPr txBox="1"/>
          <p:nvPr/>
        </p:nvSpPr>
        <p:spPr>
          <a:xfrm>
            <a:off x="1571804" y="4622054"/>
            <a:ext cx="8914620"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a:rPr>
              <a:t>Presentation for Fourth Quarterly Review Meeting, Friday 24 September 2021</a:t>
            </a:r>
          </a:p>
        </p:txBody>
      </p:sp>
      <p:sp>
        <p:nvSpPr>
          <p:cNvPr id="4" name="TextBox 3"/>
          <p:cNvSpPr txBox="1"/>
          <p:nvPr/>
        </p:nvSpPr>
        <p:spPr>
          <a:xfrm>
            <a:off x="5571908" y="5592671"/>
            <a:ext cx="914400" cy="914400"/>
          </a:xfrm>
          <a:prstGeom prst="rect">
            <a:avLst/>
          </a:prstGeom>
          <a:noFill/>
          <a:effectLst/>
        </p:spPr>
        <p:txBody>
          <a:bodyPr wrap="none" lIns="0" tIns="0" rIns="0" bIns="0" rtlCol="0">
            <a:noAutofit/>
          </a:bodyPr>
          <a:lstStyle/>
          <a:p>
            <a:pPr lvl="0" algn="ctr" defTabSz="457200" eaLnBrk="0" hangingPunct="0">
              <a:lnSpc>
                <a:spcPts val="1800"/>
              </a:lnSpc>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Acknowledgements</a:t>
            </a:r>
            <a:r>
              <a:rPr kumimoji="0" lang="en-US" sz="1400" b="0" i="0" u="none" strike="noStrike" kern="1200" cap="none" spc="0" normalizeH="0" baseline="0" noProof="0" dirty="0">
                <a:ln>
                  <a:noFill/>
                </a:ln>
                <a:solidFill>
                  <a:prstClr val="black"/>
                </a:solidFill>
                <a:effectLst/>
                <a:uLnTx/>
                <a:uFillTx/>
                <a:latin typeface="Arial"/>
                <a:ea typeface="ＭＳ Ｐゴシック"/>
              </a:rPr>
              <a:t>: </a:t>
            </a:r>
            <a:r>
              <a:rPr lang="en-US" sz="1400" dirty="0">
                <a:solidFill>
                  <a:prstClr val="black"/>
                </a:solidFill>
              </a:rPr>
              <a:t>Rose Marie Klee (H&amp;H Director, TxDOT), Shelley </a:t>
            </a:r>
            <a:r>
              <a:rPr kumimoji="0" lang="en-US" sz="1400" b="0" i="0" u="none" strike="noStrike" kern="1200" cap="none" spc="0" normalizeH="0" baseline="0" noProof="0" dirty="0" err="1">
                <a:ln>
                  <a:noFill/>
                </a:ln>
                <a:solidFill>
                  <a:prstClr val="black"/>
                </a:solidFill>
                <a:effectLst/>
                <a:uLnTx/>
                <a:uFillTx/>
                <a:latin typeface="Arial"/>
                <a:ea typeface="ＭＳ Ｐゴシック"/>
              </a:rPr>
              <a:t>Pridgen</a:t>
            </a:r>
            <a:r>
              <a:rPr kumimoji="0" lang="en-US" sz="1400" b="0" i="0" u="none" strike="noStrike" kern="1200" cap="none" spc="0" normalizeH="0" baseline="0" noProof="0" dirty="0">
                <a:ln>
                  <a:noFill/>
                </a:ln>
                <a:solidFill>
                  <a:prstClr val="black"/>
                </a:solidFill>
                <a:effectLst/>
                <a:uLnTx/>
                <a:uFillTx/>
                <a:latin typeface="Arial"/>
                <a:ea typeface="ＭＳ Ｐゴシック"/>
              </a:rPr>
              <a:t> (RTI Project Manager),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Matthew </a:t>
            </a:r>
            <a:r>
              <a:rPr kumimoji="0" lang="en-US" sz="1400" b="0" i="0" u="none" strike="noStrike" kern="1200" cap="none" spc="0" normalizeH="0" baseline="0" noProof="0" dirty="0" err="1">
                <a:ln>
                  <a:noFill/>
                </a:ln>
                <a:solidFill>
                  <a:prstClr val="black"/>
                </a:solidFill>
                <a:effectLst/>
                <a:uLnTx/>
                <a:uFillTx/>
                <a:latin typeface="Arial"/>
                <a:ea typeface="ＭＳ Ｐゴシック"/>
              </a:rPr>
              <a:t>Heinze</a:t>
            </a:r>
            <a:r>
              <a:rPr kumimoji="0" lang="en-US" sz="1400" b="0" i="0" u="none" strike="noStrike" kern="1200" cap="none" spc="0" normalizeH="0" baseline="0" noProof="0" dirty="0">
                <a:ln>
                  <a:noFill/>
                </a:ln>
                <a:solidFill>
                  <a:prstClr val="black"/>
                </a:solidFill>
                <a:effectLst/>
                <a:uLnTx/>
                <a:uFillTx/>
                <a:latin typeface="Arial"/>
                <a:ea typeface="ＭＳ Ｐゴシック"/>
              </a:rPr>
              <a:t> (MNT, TxDOT), </a:t>
            </a:r>
            <a:endParaRPr kumimoji="0" lang="en-US" sz="14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a:ea typeface="ＭＳ Ｐゴシック"/>
              </a:rPr>
              <a:t>Joe </a:t>
            </a:r>
            <a:r>
              <a:rPr kumimoji="0" lang="en-US" sz="1400" b="0" i="0" u="none" strike="noStrike" kern="1200" cap="none" spc="0" normalizeH="0" baseline="0" noProof="0" dirty="0" err="1" smtClean="0">
                <a:ln>
                  <a:noFill/>
                </a:ln>
                <a:solidFill>
                  <a:prstClr val="black"/>
                </a:solidFill>
                <a:effectLst/>
                <a:uLnTx/>
                <a:uFillTx/>
                <a:latin typeface="Arial"/>
                <a:ea typeface="ＭＳ Ｐゴシック"/>
              </a:rPr>
              <a:t>Geossling</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 </a:t>
            </a:r>
            <a:r>
              <a:rPr kumimoji="0" lang="en-US" sz="1400" b="0" i="0" u="none" strike="noStrike" kern="1200" cap="none" spc="0" normalizeH="0" baseline="0" noProof="0" dirty="0">
                <a:ln>
                  <a:noFill/>
                </a:ln>
                <a:solidFill>
                  <a:prstClr val="black"/>
                </a:solidFill>
                <a:effectLst/>
                <a:uLnTx/>
                <a:uFillTx/>
                <a:latin typeface="Arial"/>
                <a:ea typeface="ＭＳ Ｐゴシック"/>
              </a:rPr>
              <a:t>(AUS, TxDOT); David Key, ESP Associates,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NC;</a:t>
            </a:r>
            <a:r>
              <a:rPr kumimoji="0" lang="en-US" sz="1400" b="0" i="0" u="none" strike="noStrike" kern="1200" cap="none" spc="0" normalizeH="0" noProof="0" dirty="0" smtClean="0">
                <a:ln>
                  <a:noFill/>
                </a:ln>
                <a:solidFill>
                  <a:prstClr val="black"/>
                </a:solidFill>
                <a:effectLst/>
                <a:uLnTx/>
                <a:uFillTx/>
                <a:latin typeface="Arial"/>
                <a:ea typeface="ＭＳ Ｐゴシック"/>
              </a:rPr>
              <a:t> </a:t>
            </a:r>
            <a:r>
              <a:rPr kumimoji="0" lang="en-US" sz="1400" b="0" i="0" u="none" strike="noStrike" kern="1200" cap="none" spc="0" normalizeH="0" noProof="0" dirty="0" err="1" smtClean="0">
                <a:ln>
                  <a:noFill/>
                </a:ln>
                <a:solidFill>
                  <a:prstClr val="black"/>
                </a:solidFill>
                <a:effectLst/>
                <a:uLnTx/>
                <a:uFillTx/>
                <a:latin typeface="Arial"/>
                <a:ea typeface="ＭＳ Ｐゴシック"/>
              </a:rPr>
              <a:t>Dea</a:t>
            </a:r>
            <a:r>
              <a:rPr lang="en-US" sz="1400" dirty="0" smtClean="0">
                <a:solidFill>
                  <a:prstClr val="black"/>
                </a:solidFill>
                <a:latin typeface="Arial"/>
                <a:ea typeface="ＭＳ Ｐゴシック"/>
              </a:rPr>
              <a:t>n </a:t>
            </a:r>
            <a:r>
              <a:rPr lang="en-US" sz="1400" dirty="0" err="1" smtClean="0">
                <a:solidFill>
                  <a:prstClr val="black"/>
                </a:solidFill>
                <a:latin typeface="Arial"/>
                <a:ea typeface="ＭＳ Ｐゴシック"/>
              </a:rPr>
              <a:t>Djokic</a:t>
            </a:r>
            <a:r>
              <a:rPr lang="en-US" sz="1400" dirty="0" smtClean="0">
                <a:solidFill>
                  <a:prstClr val="black"/>
                </a:solidFill>
                <a:latin typeface="Arial"/>
                <a:ea typeface="ＭＳ Ｐゴシック"/>
              </a:rPr>
              <a:t> and Chad Jennison, ESRI</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341493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hart 4">
            <a:extLst>
              <a:ext uri="{FF2B5EF4-FFF2-40B4-BE49-F238E27FC236}">
                <a16:creationId xmlns:a16="http://schemas.microsoft.com/office/drawing/2014/main" id="{2C255523-9B36-4EA5-A4C8-8BD9F481886B}"/>
              </a:ext>
            </a:extLst>
          </p:cNvPr>
          <p:cNvGraphicFramePr>
            <a:graphicFrameLocks/>
          </p:cNvGraphicFramePr>
          <p:nvPr>
            <p:extLst/>
          </p:nvPr>
        </p:nvGraphicFramePr>
        <p:xfrm>
          <a:off x="488016" y="464203"/>
          <a:ext cx="11215968" cy="59295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305467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err="1" smtClean="0"/>
              <a:t>StoryMap</a:t>
            </a:r>
            <a:r>
              <a:rPr lang="en-US" sz="2800" dirty="0" smtClean="0"/>
              <a:t> for TxDOT RQ-30 Stream Gauging Sites</a:t>
            </a:r>
            <a:endParaRPr lang="en-US" sz="2800" dirty="0"/>
          </a:p>
        </p:txBody>
      </p:sp>
      <p:sp>
        <p:nvSpPr>
          <p:cNvPr id="5" name="Rectangle 4"/>
          <p:cNvSpPr/>
          <p:nvPr/>
        </p:nvSpPr>
        <p:spPr>
          <a:xfrm>
            <a:off x="914403" y="5639912"/>
            <a:ext cx="23647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hlinkClick r:id="rId2"/>
              </a:rPr>
              <a:t>https://arcg.is/veW9T0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6" name="TextBox 5"/>
          <p:cNvSpPr txBox="1"/>
          <p:nvPr/>
        </p:nvSpPr>
        <p:spPr>
          <a:xfrm>
            <a:off x="8893925" y="4891275"/>
            <a:ext cx="914400" cy="121371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Streamflow I Refurbished Gauges: 12</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Streamflow II New Gauges: 24</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rPr>
              <a:t>Total Gauges: 36</a:t>
            </a: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pic>
        <p:nvPicPr>
          <p:cNvPr id="7" name="Picture 6"/>
          <p:cNvPicPr>
            <a:picLocks noChangeAspect="1"/>
          </p:cNvPicPr>
          <p:nvPr/>
        </p:nvPicPr>
        <p:blipFill>
          <a:blip r:embed="rId3"/>
          <a:stretch>
            <a:fillRect/>
          </a:stretch>
        </p:blipFill>
        <p:spPr>
          <a:xfrm>
            <a:off x="914403" y="1484048"/>
            <a:ext cx="7679313" cy="4155864"/>
          </a:xfrm>
          <a:prstGeom prst="rect">
            <a:avLst/>
          </a:prstGeom>
          <a:ln w="3175">
            <a:solidFill>
              <a:schemeClr val="bg1">
                <a:lumMod val="65000"/>
              </a:schemeClr>
            </a:solidFill>
          </a:ln>
        </p:spPr>
      </p:pic>
      <p:sp>
        <p:nvSpPr>
          <p:cNvPr id="8" name="TextBox 7"/>
          <p:cNvSpPr txBox="1"/>
          <p:nvPr/>
        </p:nvSpPr>
        <p:spPr>
          <a:xfrm>
            <a:off x="914402" y="1187533"/>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David Arctur</a:t>
            </a:r>
          </a:p>
        </p:txBody>
      </p:sp>
      <p:pic>
        <p:nvPicPr>
          <p:cNvPr id="9" name="Picture 8"/>
          <p:cNvPicPr>
            <a:picLocks noChangeAspect="1"/>
          </p:cNvPicPr>
          <p:nvPr/>
        </p:nvPicPr>
        <p:blipFill>
          <a:blip r:embed="rId4"/>
          <a:stretch>
            <a:fillRect/>
          </a:stretch>
        </p:blipFill>
        <p:spPr>
          <a:xfrm>
            <a:off x="8893925" y="1484048"/>
            <a:ext cx="1704975" cy="3095625"/>
          </a:xfrm>
          <a:prstGeom prst="rect">
            <a:avLst/>
          </a:prstGeom>
          <a:ln w="3175">
            <a:solidFill>
              <a:schemeClr val="bg1">
                <a:lumMod val="65000"/>
              </a:schemeClr>
            </a:solidFill>
          </a:ln>
        </p:spPr>
      </p:pic>
    </p:spTree>
    <p:extLst>
      <p:ext uri="{BB962C8B-B14F-4D97-AF65-F5344CB8AC3E}">
        <p14:creationId xmlns:p14="http://schemas.microsoft.com/office/powerpoint/2010/main" val="420359146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010011" y="1039447"/>
            <a:ext cx="8087826" cy="5686753"/>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sz="2000" dirty="0" err="1"/>
              <a:t>StoryMap</a:t>
            </a:r>
            <a:r>
              <a:rPr lang="en-US" sz="2000" dirty="0"/>
              <a:t> for </a:t>
            </a:r>
            <a:r>
              <a:rPr lang="en-US" sz="2000" dirty="0" smtClean="0"/>
              <a:t>Field Reconnaissance of Potential Sites</a:t>
            </a:r>
            <a:endParaRPr lang="en-US" sz="2000" dirty="0"/>
          </a:p>
        </p:txBody>
      </p:sp>
      <p:sp>
        <p:nvSpPr>
          <p:cNvPr id="5" name="Rectangle 4"/>
          <p:cNvSpPr/>
          <p:nvPr/>
        </p:nvSpPr>
        <p:spPr>
          <a:xfrm>
            <a:off x="827636" y="670115"/>
            <a:ext cx="23647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hlinkClick r:id="rId3"/>
              </a:rPr>
              <a:t>https://arcg.is/veW9T0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pic>
        <p:nvPicPr>
          <p:cNvPr id="7" name="Picture 6"/>
          <p:cNvPicPr>
            <a:picLocks noChangeAspect="1"/>
          </p:cNvPicPr>
          <p:nvPr/>
        </p:nvPicPr>
        <p:blipFill>
          <a:blip r:embed="rId4"/>
          <a:stretch>
            <a:fillRect/>
          </a:stretch>
        </p:blipFill>
        <p:spPr>
          <a:xfrm>
            <a:off x="8708568" y="4669716"/>
            <a:ext cx="1389269" cy="2056484"/>
          </a:xfrm>
          <a:prstGeom prst="rect">
            <a:avLst/>
          </a:prstGeom>
          <a:ln w="25400">
            <a:solidFill>
              <a:schemeClr val="accent6">
                <a:lumMod val="75000"/>
              </a:schemeClr>
            </a:solidFill>
          </a:ln>
        </p:spPr>
      </p:pic>
      <p:pic>
        <p:nvPicPr>
          <p:cNvPr id="8" name="Picture 7"/>
          <p:cNvPicPr>
            <a:picLocks noChangeAspect="1"/>
          </p:cNvPicPr>
          <p:nvPr/>
        </p:nvPicPr>
        <p:blipFill>
          <a:blip r:embed="rId5"/>
          <a:stretch>
            <a:fillRect/>
          </a:stretch>
        </p:blipFill>
        <p:spPr>
          <a:xfrm>
            <a:off x="2010011" y="1039447"/>
            <a:ext cx="1400175" cy="1495425"/>
          </a:xfrm>
          <a:prstGeom prst="rect">
            <a:avLst/>
          </a:prstGeom>
          <a:ln w="3175">
            <a:solidFill>
              <a:schemeClr val="bg1">
                <a:lumMod val="65000"/>
              </a:schemeClr>
            </a:solidFill>
          </a:ln>
        </p:spPr>
      </p:pic>
      <p:pic>
        <p:nvPicPr>
          <p:cNvPr id="10" name="Picture 9"/>
          <p:cNvPicPr>
            <a:picLocks noChangeAspect="1"/>
          </p:cNvPicPr>
          <p:nvPr/>
        </p:nvPicPr>
        <p:blipFill>
          <a:blip r:embed="rId6"/>
          <a:stretch>
            <a:fillRect/>
          </a:stretch>
        </p:blipFill>
        <p:spPr>
          <a:xfrm>
            <a:off x="2029038" y="4627550"/>
            <a:ext cx="1590675" cy="2066925"/>
          </a:xfrm>
          <a:prstGeom prst="rect">
            <a:avLst/>
          </a:prstGeom>
          <a:ln w="25400">
            <a:solidFill>
              <a:schemeClr val="accent1">
                <a:lumMod val="75000"/>
              </a:schemeClr>
            </a:solidFill>
          </a:ln>
        </p:spPr>
      </p:pic>
    </p:spTree>
    <p:extLst>
      <p:ext uri="{BB962C8B-B14F-4D97-AF65-F5344CB8AC3E}">
        <p14:creationId xmlns:p14="http://schemas.microsoft.com/office/powerpoint/2010/main" val="134379726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F77F1B5-2EF0-433F-8367-39C93A691922}"/>
              </a:ext>
            </a:extLst>
          </p:cNvPr>
          <p:cNvSpPr>
            <a:spLocks noGrp="1"/>
          </p:cNvSpPr>
          <p:nvPr>
            <p:ph type="title"/>
          </p:nvPr>
        </p:nvSpPr>
        <p:spPr>
          <a:xfrm>
            <a:off x="914402" y="457200"/>
            <a:ext cx="10034647" cy="484632"/>
          </a:xfrm>
        </p:spPr>
        <p:txBody>
          <a:bodyPr/>
          <a:lstStyle/>
          <a:p>
            <a:r>
              <a:rPr lang="en-US" sz="2000" i="1" dirty="0" smtClean="0"/>
              <a:t>Technical Highlight: How data </a:t>
            </a:r>
            <a:r>
              <a:rPr lang="en-US" sz="2000" i="1" dirty="0"/>
              <a:t>gets </a:t>
            </a:r>
            <a:r>
              <a:rPr lang="en-US" sz="2000" i="1" dirty="0" smtClean="0"/>
              <a:t>into NWIS (National Water Information System)</a:t>
            </a:r>
            <a:endParaRPr lang="en-US" sz="2000" i="1" dirty="0"/>
          </a:p>
        </p:txBody>
      </p:sp>
      <p:pic>
        <p:nvPicPr>
          <p:cNvPr id="5" name="Picture 4" descr="A picture containing tree, outdoor, ground&#10;&#10;Description automatically generated">
            <a:extLst>
              <a:ext uri="{FF2B5EF4-FFF2-40B4-BE49-F238E27FC236}">
                <a16:creationId xmlns:a16="http://schemas.microsoft.com/office/drawing/2014/main" id="{AD6FB05F-97C9-4A2D-9ADA-CFFD59B9B4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95288" y="3581929"/>
            <a:ext cx="1538288" cy="2734734"/>
          </a:xfrm>
          <a:prstGeom prst="rect">
            <a:avLst/>
          </a:prstGeom>
          <a:ln>
            <a:noFill/>
          </a:ln>
          <a:effectLst>
            <a:outerShdw blurRad="292100" dist="139700" dir="2700000" algn="tl" rotWithShape="0">
              <a:srgbClr val="333333">
                <a:alpha val="65000"/>
              </a:srgbClr>
            </a:outerShdw>
          </a:effectLst>
        </p:spPr>
      </p:pic>
      <p:pic>
        <p:nvPicPr>
          <p:cNvPr id="7" name="Picture 6" descr="Background pattern&#10;&#10;Description automatically generated">
            <a:extLst>
              <a:ext uri="{FF2B5EF4-FFF2-40B4-BE49-F238E27FC236}">
                <a16:creationId xmlns:a16="http://schemas.microsoft.com/office/drawing/2014/main" id="{73ECB0BA-1172-4602-A0ED-B4C80AC4BD8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7494" y="1771650"/>
            <a:ext cx="685800" cy="685800"/>
          </a:xfrm>
          <a:prstGeom prst="rect">
            <a:avLst/>
          </a:prstGeom>
        </p:spPr>
      </p:pic>
      <p:cxnSp>
        <p:nvCxnSpPr>
          <p:cNvPr id="9" name="Straight Arrow Connector 8">
            <a:extLst>
              <a:ext uri="{FF2B5EF4-FFF2-40B4-BE49-F238E27FC236}">
                <a16:creationId xmlns:a16="http://schemas.microsoft.com/office/drawing/2014/main" id="{E96CF5EF-AA57-488A-B03E-1CA4CB9C67B8}"/>
              </a:ext>
            </a:extLst>
          </p:cNvPr>
          <p:cNvCxnSpPr/>
          <p:nvPr/>
        </p:nvCxnSpPr>
        <p:spPr bwMode="auto">
          <a:xfrm flipV="1">
            <a:off x="1164432" y="2733675"/>
            <a:ext cx="0" cy="542396"/>
          </a:xfrm>
          <a:prstGeom prst="straightConnector1">
            <a:avLst/>
          </a:prstGeom>
          <a:noFill/>
          <a:ln w="76200" cap="flat" cmpd="sng" algn="ctr">
            <a:solidFill>
              <a:srgbClr val="0070C0"/>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45541ED7-68DE-4D88-84C3-E5494DBF2DDA}"/>
              </a:ext>
            </a:extLst>
          </p:cNvPr>
          <p:cNvCxnSpPr>
            <a:cxnSpLocks/>
          </p:cNvCxnSpPr>
          <p:nvPr/>
        </p:nvCxnSpPr>
        <p:spPr bwMode="auto">
          <a:xfrm>
            <a:off x="1669257" y="2105025"/>
            <a:ext cx="959643" cy="0"/>
          </a:xfrm>
          <a:prstGeom prst="straightConnector1">
            <a:avLst/>
          </a:prstGeom>
          <a:noFill/>
          <a:ln w="76200" cap="flat" cmpd="sng" algn="ctr">
            <a:solidFill>
              <a:srgbClr val="0070C0"/>
            </a:solidFill>
            <a:prstDash val="solid"/>
            <a:round/>
            <a:headEnd type="none" w="med" len="med"/>
            <a:tailEnd type="triangle"/>
          </a:ln>
          <a:effectLst/>
        </p:spPr>
      </p:cxnSp>
      <p:pic>
        <p:nvPicPr>
          <p:cNvPr id="13" name="Picture 12" descr="Icon&#10;&#10;Description automatically generated">
            <a:extLst>
              <a:ext uri="{FF2B5EF4-FFF2-40B4-BE49-F238E27FC236}">
                <a16:creationId xmlns:a16="http://schemas.microsoft.com/office/drawing/2014/main" id="{DB86DD36-A493-4174-A028-20757624C8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71081" y="1524006"/>
            <a:ext cx="1162038" cy="1162038"/>
          </a:xfrm>
          <a:prstGeom prst="rect">
            <a:avLst/>
          </a:prstGeom>
        </p:spPr>
      </p:pic>
      <p:pic>
        <p:nvPicPr>
          <p:cNvPr id="16" name="Picture 15" descr="Application&#10;&#10;Description automatically generated with low confidence">
            <a:extLst>
              <a:ext uri="{FF2B5EF4-FFF2-40B4-BE49-F238E27FC236}">
                <a16:creationId xmlns:a16="http://schemas.microsoft.com/office/drawing/2014/main" id="{9B0AB69A-CE40-4B9C-BDE6-6DC8E2C924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4552" y="3088540"/>
            <a:ext cx="1634024" cy="2969356"/>
          </a:xfrm>
          <a:prstGeom prst="rect">
            <a:avLst/>
          </a:prstGeom>
        </p:spPr>
      </p:pic>
      <p:cxnSp>
        <p:nvCxnSpPr>
          <p:cNvPr id="19" name="Straight Arrow Connector 18">
            <a:extLst>
              <a:ext uri="{FF2B5EF4-FFF2-40B4-BE49-F238E27FC236}">
                <a16:creationId xmlns:a16="http://schemas.microsoft.com/office/drawing/2014/main" id="{98EA9B1B-761E-4B58-B0FF-4923320967EF}"/>
              </a:ext>
            </a:extLst>
          </p:cNvPr>
          <p:cNvCxnSpPr>
            <a:cxnSpLocks/>
          </p:cNvCxnSpPr>
          <p:nvPr/>
        </p:nvCxnSpPr>
        <p:spPr bwMode="auto">
          <a:xfrm>
            <a:off x="4517232" y="2114550"/>
            <a:ext cx="927491" cy="14261"/>
          </a:xfrm>
          <a:prstGeom prst="straightConnector1">
            <a:avLst/>
          </a:prstGeom>
          <a:noFill/>
          <a:ln w="76200" cap="flat" cmpd="sng" algn="ctr">
            <a:solidFill>
              <a:srgbClr val="0070C0"/>
            </a:solidFill>
            <a:prstDash val="solid"/>
            <a:round/>
            <a:headEnd type="none" w="med" len="med"/>
            <a:tailEnd type="triangle"/>
          </a:ln>
          <a:effectLst/>
        </p:spPr>
      </p:cxnSp>
      <p:pic>
        <p:nvPicPr>
          <p:cNvPr id="20" name="Picture 19">
            <a:extLst>
              <a:ext uri="{FF2B5EF4-FFF2-40B4-BE49-F238E27FC236}">
                <a16:creationId xmlns:a16="http://schemas.microsoft.com/office/drawing/2014/main" id="{C54EDB3D-9376-472C-BED8-3C93E93E801C}"/>
              </a:ext>
            </a:extLst>
          </p:cNvPr>
          <p:cNvPicPr>
            <a:picLocks noChangeAspect="1"/>
          </p:cNvPicPr>
          <p:nvPr/>
        </p:nvPicPr>
        <p:blipFill>
          <a:blip r:embed="rId7"/>
          <a:stretch>
            <a:fillRect/>
          </a:stretch>
        </p:blipFill>
        <p:spPr>
          <a:xfrm>
            <a:off x="5565850" y="1524006"/>
            <a:ext cx="2155304" cy="604805"/>
          </a:xfrm>
          <a:prstGeom prst="rect">
            <a:avLst/>
          </a:prstGeom>
        </p:spPr>
      </p:pic>
      <p:pic>
        <p:nvPicPr>
          <p:cNvPr id="22" name="Picture 21">
            <a:extLst>
              <a:ext uri="{FF2B5EF4-FFF2-40B4-BE49-F238E27FC236}">
                <a16:creationId xmlns:a16="http://schemas.microsoft.com/office/drawing/2014/main" id="{9975EE76-F2F9-453D-B413-36C7C67A4511}"/>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50725" y="3581929"/>
            <a:ext cx="2809596" cy="1540835"/>
          </a:xfrm>
          <a:prstGeom prst="rect">
            <a:avLst/>
          </a:prstGeom>
        </p:spPr>
      </p:pic>
      <p:cxnSp>
        <p:nvCxnSpPr>
          <p:cNvPr id="24" name="Straight Arrow Connector 23">
            <a:extLst>
              <a:ext uri="{FF2B5EF4-FFF2-40B4-BE49-F238E27FC236}">
                <a16:creationId xmlns:a16="http://schemas.microsoft.com/office/drawing/2014/main" id="{4C058440-26A5-46AC-83DD-55E31B3DA0E6}"/>
              </a:ext>
            </a:extLst>
          </p:cNvPr>
          <p:cNvCxnSpPr>
            <a:cxnSpLocks/>
          </p:cNvCxnSpPr>
          <p:nvPr/>
        </p:nvCxnSpPr>
        <p:spPr bwMode="auto">
          <a:xfrm>
            <a:off x="7581899" y="2114550"/>
            <a:ext cx="1131093" cy="0"/>
          </a:xfrm>
          <a:prstGeom prst="straightConnector1">
            <a:avLst/>
          </a:prstGeom>
          <a:noFill/>
          <a:ln w="76200" cap="flat" cmpd="sng" algn="ctr">
            <a:solidFill>
              <a:srgbClr val="0070C0"/>
            </a:solidFill>
            <a:prstDash val="solid"/>
            <a:round/>
            <a:headEnd type="none" w="med" len="med"/>
            <a:tailEnd type="triangle"/>
          </a:ln>
          <a:effectLst/>
        </p:spPr>
      </p:cxnSp>
      <p:cxnSp>
        <p:nvCxnSpPr>
          <p:cNvPr id="26" name="Straight Connector 25">
            <a:extLst>
              <a:ext uri="{FF2B5EF4-FFF2-40B4-BE49-F238E27FC236}">
                <a16:creationId xmlns:a16="http://schemas.microsoft.com/office/drawing/2014/main" id="{F02A2C93-A7BC-4715-A08C-88BBEAA03B9B}"/>
              </a:ext>
            </a:extLst>
          </p:cNvPr>
          <p:cNvCxnSpPr/>
          <p:nvPr/>
        </p:nvCxnSpPr>
        <p:spPr bwMode="auto">
          <a:xfrm>
            <a:off x="2343150" y="2686044"/>
            <a:ext cx="0" cy="3876681"/>
          </a:xfrm>
          <a:prstGeom prst="line">
            <a:avLst/>
          </a:prstGeom>
          <a:noFill/>
          <a:ln w="19050" cap="flat" cmpd="sng" algn="ctr">
            <a:solidFill>
              <a:schemeClr val="tx2"/>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262C0A7D-AE85-456B-8537-AA6D1C67C5CB}"/>
              </a:ext>
            </a:extLst>
          </p:cNvPr>
          <p:cNvCxnSpPr/>
          <p:nvPr/>
        </p:nvCxnSpPr>
        <p:spPr bwMode="auto">
          <a:xfrm>
            <a:off x="4819650" y="2686044"/>
            <a:ext cx="0" cy="3876681"/>
          </a:xfrm>
          <a:prstGeom prst="line">
            <a:avLst/>
          </a:prstGeom>
          <a:noFill/>
          <a:ln w="19050" cap="flat" cmpd="sng" algn="ctr">
            <a:solidFill>
              <a:schemeClr val="tx2"/>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0F2181AD-CE22-46E1-B5A4-14384C957E85}"/>
              </a:ext>
            </a:extLst>
          </p:cNvPr>
          <p:cNvCxnSpPr/>
          <p:nvPr/>
        </p:nvCxnSpPr>
        <p:spPr bwMode="auto">
          <a:xfrm>
            <a:off x="8712992" y="2686043"/>
            <a:ext cx="0" cy="3876681"/>
          </a:xfrm>
          <a:prstGeom prst="line">
            <a:avLst/>
          </a:prstGeom>
          <a:noFill/>
          <a:ln w="19050" cap="flat" cmpd="sng" algn="ctr">
            <a:solidFill>
              <a:schemeClr val="tx2"/>
            </a:solidFill>
            <a:prstDash val="solid"/>
            <a:round/>
            <a:headEnd type="none" w="med" len="med"/>
            <a:tailEnd type="none" w="med" len="med"/>
          </a:ln>
          <a:effectLst/>
        </p:spPr>
      </p:cxnSp>
      <p:cxnSp>
        <p:nvCxnSpPr>
          <p:cNvPr id="30" name="Straight Arrow Connector 29">
            <a:extLst>
              <a:ext uri="{FF2B5EF4-FFF2-40B4-BE49-F238E27FC236}">
                <a16:creationId xmlns:a16="http://schemas.microsoft.com/office/drawing/2014/main" id="{C085EE8E-C62E-4138-BF67-96591EB4C825}"/>
              </a:ext>
            </a:extLst>
          </p:cNvPr>
          <p:cNvCxnSpPr>
            <a:cxnSpLocks/>
            <a:endCxn id="16" idx="0"/>
          </p:cNvCxnSpPr>
          <p:nvPr/>
        </p:nvCxnSpPr>
        <p:spPr bwMode="auto">
          <a:xfrm>
            <a:off x="3471564" y="2733675"/>
            <a:ext cx="0" cy="354865"/>
          </a:xfrm>
          <a:prstGeom prst="straightConnector1">
            <a:avLst/>
          </a:prstGeom>
          <a:noFill/>
          <a:ln w="76200" cap="flat" cmpd="sng" algn="ctr">
            <a:solidFill>
              <a:srgbClr val="0070C0"/>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D1D33268-0AC3-45A2-8D9E-7B9B1D730BD9}"/>
              </a:ext>
            </a:extLst>
          </p:cNvPr>
          <p:cNvCxnSpPr>
            <a:cxnSpLocks/>
          </p:cNvCxnSpPr>
          <p:nvPr/>
        </p:nvCxnSpPr>
        <p:spPr bwMode="auto">
          <a:xfrm>
            <a:off x="6643502" y="2331178"/>
            <a:ext cx="0" cy="944893"/>
          </a:xfrm>
          <a:prstGeom prst="straightConnector1">
            <a:avLst/>
          </a:prstGeom>
          <a:noFill/>
          <a:ln w="76200" cap="flat" cmpd="sng" algn="ctr">
            <a:solidFill>
              <a:srgbClr val="0070C0"/>
            </a:solidFill>
            <a:prstDash val="solid"/>
            <a:round/>
            <a:headEnd type="none" w="med" len="med"/>
            <a:tailEnd type="triangle"/>
          </a:ln>
          <a:effectLst/>
        </p:spPr>
      </p:cxnSp>
      <p:sp>
        <p:nvSpPr>
          <p:cNvPr id="1028" name="TextBox 1027">
            <a:extLst>
              <a:ext uri="{FF2B5EF4-FFF2-40B4-BE49-F238E27FC236}">
                <a16:creationId xmlns:a16="http://schemas.microsoft.com/office/drawing/2014/main" id="{E2355C0D-5AA4-495F-AA9B-1DF44832AC71}"/>
              </a:ext>
            </a:extLst>
          </p:cNvPr>
          <p:cNvSpPr txBox="1"/>
          <p:nvPr/>
        </p:nvSpPr>
        <p:spPr>
          <a:xfrm>
            <a:off x="4561049" y="1760684"/>
            <a:ext cx="883674" cy="25861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rPr>
              <a:t>R- script</a:t>
            </a:r>
            <a:endParaRPr kumimoji="0" lang="en-US" sz="12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39" name="TextBox 38">
            <a:extLst>
              <a:ext uri="{FF2B5EF4-FFF2-40B4-BE49-F238E27FC236}">
                <a16:creationId xmlns:a16="http://schemas.microsoft.com/office/drawing/2014/main" id="{4B254192-5146-421E-9B15-C8C4C6C15D0D}"/>
              </a:ext>
            </a:extLst>
          </p:cNvPr>
          <p:cNvSpPr txBox="1"/>
          <p:nvPr/>
        </p:nvSpPr>
        <p:spPr>
          <a:xfrm>
            <a:off x="7661901" y="1552676"/>
            <a:ext cx="1102519" cy="523783"/>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rPr>
              <a:t>NWISWEB Retrieval</a:t>
            </a:r>
            <a:endParaRPr kumimoji="0" lang="en-US" sz="12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1030" name="Picture 1029">
            <a:extLst>
              <a:ext uri="{FF2B5EF4-FFF2-40B4-BE49-F238E27FC236}">
                <a16:creationId xmlns:a16="http://schemas.microsoft.com/office/drawing/2014/main" id="{EF0570C4-F11D-4881-8322-E40FA410FA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66885" y="3372709"/>
            <a:ext cx="2729827" cy="1959274"/>
          </a:xfrm>
          <a:prstGeom prst="rect">
            <a:avLst/>
          </a:prstGeom>
        </p:spPr>
      </p:pic>
      <p:pic>
        <p:nvPicPr>
          <p:cNvPr id="1032" name="Picture 1031">
            <a:extLst>
              <a:ext uri="{FF2B5EF4-FFF2-40B4-BE49-F238E27FC236}">
                <a16:creationId xmlns:a16="http://schemas.microsoft.com/office/drawing/2014/main" id="{A743893C-8C38-4DD2-88E2-5A911A5F688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14644" y="1610096"/>
            <a:ext cx="2834308" cy="559791"/>
          </a:xfrm>
          <a:prstGeom prst="rect">
            <a:avLst/>
          </a:prstGeom>
        </p:spPr>
      </p:pic>
      <p:cxnSp>
        <p:nvCxnSpPr>
          <p:cNvPr id="45" name="Straight Arrow Connector 44">
            <a:extLst>
              <a:ext uri="{FF2B5EF4-FFF2-40B4-BE49-F238E27FC236}">
                <a16:creationId xmlns:a16="http://schemas.microsoft.com/office/drawing/2014/main" id="{23719A1F-506F-4C9E-8B8A-4E907F5D6E6C}"/>
              </a:ext>
            </a:extLst>
          </p:cNvPr>
          <p:cNvCxnSpPr>
            <a:cxnSpLocks/>
          </p:cNvCxnSpPr>
          <p:nvPr/>
        </p:nvCxnSpPr>
        <p:spPr bwMode="auto">
          <a:xfrm>
            <a:off x="10431798" y="2340703"/>
            <a:ext cx="0" cy="944893"/>
          </a:xfrm>
          <a:prstGeom prst="straightConnector1">
            <a:avLst/>
          </a:prstGeom>
          <a:noFill/>
          <a:ln w="76200" cap="flat" cmpd="sng" algn="ctr">
            <a:solidFill>
              <a:srgbClr val="0070C0"/>
            </a:solidFill>
            <a:prstDash val="solid"/>
            <a:round/>
            <a:headEnd type="none" w="med" len="med"/>
            <a:tailEnd type="triangle"/>
          </a:ln>
          <a:effectLst/>
        </p:spPr>
      </p:cxnSp>
      <p:sp>
        <p:nvSpPr>
          <p:cNvPr id="23" name="TextBox 22"/>
          <p:cNvSpPr txBox="1"/>
          <p:nvPr/>
        </p:nvSpPr>
        <p:spPr>
          <a:xfrm>
            <a:off x="914402" y="1187533"/>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Scott </a:t>
            </a:r>
            <a:r>
              <a:rPr lang="en-US" sz="1600" b="1" i="1" dirty="0" err="1" smtClean="0">
                <a:solidFill>
                  <a:srgbClr val="0070C0"/>
                </a:solidFill>
                <a:ea typeface="+mn-ea"/>
                <a:cs typeface="+mn-cs"/>
              </a:rPr>
              <a:t>Gryzb</a:t>
            </a:r>
            <a:endParaRPr lang="en-US" sz="1600" b="1" i="1" dirty="0" smtClean="0">
              <a:solidFill>
                <a:srgbClr val="0070C0"/>
              </a:solidFill>
              <a:ea typeface="+mn-ea"/>
              <a:cs typeface="+mn-cs"/>
            </a:endParaRPr>
          </a:p>
        </p:txBody>
      </p:sp>
    </p:spTree>
    <p:extLst>
      <p:ext uri="{BB962C8B-B14F-4D97-AF65-F5344CB8AC3E}">
        <p14:creationId xmlns:p14="http://schemas.microsoft.com/office/powerpoint/2010/main" val="233909986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DF95F23-C4B3-4BD5-8A35-6FA3C98D9221}"/>
              </a:ext>
            </a:extLst>
          </p:cNvPr>
          <p:cNvSpPr txBox="1">
            <a:spLocks/>
          </p:cNvSpPr>
          <p:nvPr/>
        </p:nvSpPr>
        <p:spPr>
          <a:xfrm>
            <a:off x="1000128" y="882650"/>
            <a:ext cx="5362572" cy="4351338"/>
          </a:xfrm>
          <a:prstGeom prst="rect">
            <a:avLst/>
          </a:prstGeom>
        </p:spPr>
        <p:txBody>
          <a:bodyPr vert="horz" lIns="0" tIns="0" rIns="0" bIns="0" rtlCol="0">
            <a:noAutofit/>
          </a:bodyPr>
          <a:lst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a:lstStyle>
          <a:p>
            <a:pPr marL="130302" marR="0" lvl="0" indent="-130302" algn="l" defTabSz="342900" rtl="0" eaLnBrk="1" fontAlgn="auto" latinLnBrk="0" hangingPunct="1">
              <a:lnSpc>
                <a:spcPct val="100000"/>
              </a:lnSpc>
              <a:spcBef>
                <a:spcPts val="225"/>
              </a:spcBef>
              <a:spcAft>
                <a:spcPts val="0"/>
              </a:spcAft>
              <a:buClrTx/>
              <a:buSzPct val="80000"/>
              <a:buFont typeface="Arial"/>
              <a:buChar char="•"/>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130302" marR="0" lvl="0" indent="-130302" algn="l" defTabSz="342900" rtl="0" eaLnBrk="1" fontAlgn="auto" latinLnBrk="0" hangingPunct="1">
              <a:lnSpc>
                <a:spcPct val="100000"/>
              </a:lnSpc>
              <a:spcBef>
                <a:spcPts val="225"/>
              </a:spcBef>
              <a:spcAft>
                <a:spcPts val="0"/>
              </a:spcAft>
              <a:buClrTx/>
              <a:buSzPct val="80000"/>
              <a:buFont typeface="Arial"/>
              <a:buChar char="•"/>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sng" strike="noStrike" kern="1200" cap="none" spc="0" normalizeH="0" baseline="0" noProof="0" dirty="0">
                <a:ln>
                  <a:noFill/>
                </a:ln>
                <a:solidFill>
                  <a:prstClr val="black"/>
                </a:solidFill>
                <a:effectLst/>
                <a:uLnTx/>
                <a:uFillTx/>
                <a:latin typeface="Arial"/>
                <a:ea typeface="ＭＳ Ｐゴシック"/>
              </a:rPr>
              <a:t>Check gauges</a:t>
            </a:r>
          </a:p>
          <a:p>
            <a:pPr marL="171450" marR="0" lvl="2" indent="0" algn="l" defTabSz="342900"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Preliminary Quality assurance and Quality Control</a:t>
            </a: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Field Trips, Measurements, or Records Computation</a:t>
            </a:r>
          </a:p>
          <a:p>
            <a:pPr marL="128588" marR="0" lvl="2" indent="0" algn="l" defTabSz="342900" rtl="0" eaLnBrk="1" fontAlgn="auto" latinLnBrk="0" hangingPunct="1">
              <a:lnSpc>
                <a:spcPts val="2025"/>
              </a:lnSpc>
              <a:spcBef>
                <a:spcPts val="0"/>
              </a:spcBef>
              <a:spcAft>
                <a:spcPts val="90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pic>
        <p:nvPicPr>
          <p:cNvPr id="6" name="Picture 5">
            <a:extLst>
              <a:ext uri="{FF2B5EF4-FFF2-40B4-BE49-F238E27FC236}">
                <a16:creationId xmlns:a16="http://schemas.microsoft.com/office/drawing/2014/main" id="{23733878-25F2-484D-BA9B-A0A65C726C7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29400" y="952500"/>
            <a:ext cx="3714750" cy="4953000"/>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F147D7DC-05B3-480F-A828-F82E5D8B4704}"/>
              </a:ext>
            </a:extLst>
          </p:cNvPr>
          <p:cNvCxnSpPr>
            <a:cxnSpLocks/>
          </p:cNvCxnSpPr>
          <p:nvPr/>
        </p:nvCxnSpPr>
        <p:spPr bwMode="auto">
          <a:xfrm>
            <a:off x="485777" y="1851314"/>
            <a:ext cx="514351" cy="0"/>
          </a:xfrm>
          <a:prstGeom prst="straightConnector1">
            <a:avLst/>
          </a:prstGeom>
          <a:noFill/>
          <a:ln w="76200" cap="flat" cmpd="sng" algn="ctr">
            <a:solidFill>
              <a:srgbClr val="0070C0"/>
            </a:solidFill>
            <a:prstDash val="solid"/>
            <a:round/>
            <a:headEnd type="none" w="med" len="med"/>
            <a:tailEnd type="triangle"/>
          </a:ln>
          <a:effectLst/>
        </p:spPr>
      </p:cxnSp>
      <p:sp>
        <p:nvSpPr>
          <p:cNvPr id="2" name="Title 1"/>
          <p:cNvSpPr>
            <a:spLocks noGrp="1"/>
          </p:cNvSpPr>
          <p:nvPr>
            <p:ph type="title"/>
          </p:nvPr>
        </p:nvSpPr>
        <p:spPr/>
        <p:txBody>
          <a:bodyPr/>
          <a:lstStyle/>
          <a:p>
            <a:r>
              <a:rPr lang="en-US" dirty="0" smtClean="0"/>
              <a:t>On a Typical Day ….</a:t>
            </a:r>
            <a:endParaRPr lang="en-US" dirty="0"/>
          </a:p>
        </p:txBody>
      </p:sp>
    </p:spTree>
    <p:extLst>
      <p:ext uri="{BB962C8B-B14F-4D97-AF65-F5344CB8AC3E}">
        <p14:creationId xmlns:p14="http://schemas.microsoft.com/office/powerpoint/2010/main" val="226931667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F77F1B5-2EF0-433F-8367-39C93A691922}"/>
              </a:ext>
            </a:extLst>
          </p:cNvPr>
          <p:cNvSpPr>
            <a:spLocks noGrp="1"/>
          </p:cNvSpPr>
          <p:nvPr>
            <p:ph type="title"/>
          </p:nvPr>
        </p:nvSpPr>
        <p:spPr/>
        <p:txBody>
          <a:bodyPr/>
          <a:lstStyle/>
          <a:p>
            <a:r>
              <a:rPr lang="en-US" dirty="0"/>
              <a:t>Gauge Checks</a:t>
            </a:r>
          </a:p>
        </p:txBody>
      </p:sp>
      <p:pic>
        <p:nvPicPr>
          <p:cNvPr id="5" name="Picture 4">
            <a:extLst>
              <a:ext uri="{FF2B5EF4-FFF2-40B4-BE49-F238E27FC236}">
                <a16:creationId xmlns:a16="http://schemas.microsoft.com/office/drawing/2014/main" id="{6E9EFCEC-3984-490B-A436-83150BA28810}"/>
              </a:ext>
            </a:extLst>
          </p:cNvPr>
          <p:cNvPicPr>
            <a:picLocks noChangeAspect="1"/>
          </p:cNvPicPr>
          <p:nvPr/>
        </p:nvPicPr>
        <p:blipFill>
          <a:blip r:embed="rId3"/>
          <a:stretch>
            <a:fillRect/>
          </a:stretch>
        </p:blipFill>
        <p:spPr>
          <a:xfrm>
            <a:off x="521193" y="1290140"/>
            <a:ext cx="7883407" cy="4277718"/>
          </a:xfrm>
          <a:prstGeom prst="rect">
            <a:avLst/>
          </a:prstGeom>
        </p:spPr>
      </p:pic>
      <p:pic>
        <p:nvPicPr>
          <p:cNvPr id="7" name="Picture 6">
            <a:extLst>
              <a:ext uri="{FF2B5EF4-FFF2-40B4-BE49-F238E27FC236}">
                <a16:creationId xmlns:a16="http://schemas.microsoft.com/office/drawing/2014/main" id="{403B1554-6BA4-49FB-B35D-6013DB3FEDCF}"/>
              </a:ext>
            </a:extLst>
          </p:cNvPr>
          <p:cNvPicPr>
            <a:picLocks noChangeAspect="1"/>
          </p:cNvPicPr>
          <p:nvPr/>
        </p:nvPicPr>
        <p:blipFill>
          <a:blip r:embed="rId4"/>
          <a:stretch>
            <a:fillRect/>
          </a:stretch>
        </p:blipFill>
        <p:spPr>
          <a:xfrm>
            <a:off x="10308444" y="142875"/>
            <a:ext cx="1620214" cy="6572250"/>
          </a:xfrm>
          <a:prstGeom prst="rect">
            <a:avLst/>
          </a:prstGeom>
        </p:spPr>
      </p:pic>
      <p:pic>
        <p:nvPicPr>
          <p:cNvPr id="9" name="Picture 8">
            <a:extLst>
              <a:ext uri="{FF2B5EF4-FFF2-40B4-BE49-F238E27FC236}">
                <a16:creationId xmlns:a16="http://schemas.microsoft.com/office/drawing/2014/main" id="{7127F49C-B9B9-484C-9C74-D50FA96D26A7}"/>
              </a:ext>
            </a:extLst>
          </p:cNvPr>
          <p:cNvPicPr>
            <a:picLocks noChangeAspect="1"/>
          </p:cNvPicPr>
          <p:nvPr/>
        </p:nvPicPr>
        <p:blipFill>
          <a:blip r:embed="rId5"/>
          <a:stretch>
            <a:fillRect/>
          </a:stretch>
        </p:blipFill>
        <p:spPr>
          <a:xfrm>
            <a:off x="8750047" y="142874"/>
            <a:ext cx="1426193" cy="6572251"/>
          </a:xfrm>
          <a:prstGeom prst="rect">
            <a:avLst/>
          </a:prstGeom>
        </p:spPr>
      </p:pic>
    </p:spTree>
    <p:extLst>
      <p:ext uri="{BB962C8B-B14F-4D97-AF65-F5344CB8AC3E}">
        <p14:creationId xmlns:p14="http://schemas.microsoft.com/office/powerpoint/2010/main" val="311881512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DF95F23-C4B3-4BD5-8A35-6FA3C98D9221}"/>
              </a:ext>
            </a:extLst>
          </p:cNvPr>
          <p:cNvSpPr txBox="1">
            <a:spLocks/>
          </p:cNvSpPr>
          <p:nvPr/>
        </p:nvSpPr>
        <p:spPr>
          <a:xfrm>
            <a:off x="1000128" y="882650"/>
            <a:ext cx="5362572" cy="4351338"/>
          </a:xfrm>
          <a:prstGeom prst="rect">
            <a:avLst/>
          </a:prstGeom>
        </p:spPr>
        <p:txBody>
          <a:bodyPr vert="horz" lIns="0" tIns="0" rIns="0" bIns="0" rtlCol="0">
            <a:noAutofit/>
          </a:bodyPr>
          <a:lst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a:lstStyle>
          <a:p>
            <a:pPr marL="0" marR="0" lvl="0" indent="0" algn="l" defTabSz="342900" rtl="0" eaLnBrk="1" fontAlgn="auto" latinLnBrk="0" hangingPunct="1">
              <a:lnSpc>
                <a:spcPct val="100000"/>
              </a:lnSpc>
              <a:spcBef>
                <a:spcPts val="225"/>
              </a:spcBef>
              <a:spcAft>
                <a:spcPts val="0"/>
              </a:spcAft>
              <a:buClrTx/>
              <a:buSzPct val="80000"/>
              <a:buNone/>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130302" marR="0" lvl="0" indent="-130302" algn="l" defTabSz="342900" rtl="0" eaLnBrk="1" fontAlgn="auto" latinLnBrk="0" hangingPunct="1">
              <a:lnSpc>
                <a:spcPct val="100000"/>
              </a:lnSpc>
              <a:spcBef>
                <a:spcPts val="225"/>
              </a:spcBef>
              <a:spcAft>
                <a:spcPts val="0"/>
              </a:spcAft>
              <a:buClrTx/>
              <a:buSzPct val="80000"/>
              <a:buFont typeface="Arial"/>
              <a:buChar char="•"/>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Check gauges</a:t>
            </a:r>
          </a:p>
          <a:p>
            <a:pPr marL="171450" marR="0" lvl="2" indent="0" algn="l" defTabSz="342900"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sng" strike="noStrike" kern="1200" cap="none" spc="0" normalizeH="0" baseline="0" noProof="0" dirty="0">
                <a:ln>
                  <a:noFill/>
                </a:ln>
                <a:solidFill>
                  <a:prstClr val="black"/>
                </a:solidFill>
                <a:effectLst/>
                <a:uLnTx/>
                <a:uFillTx/>
                <a:latin typeface="Arial"/>
                <a:ea typeface="ＭＳ Ｐゴシック"/>
              </a:rPr>
              <a:t>Preliminary Quality Assurance and Quality Control (QA/QC)</a:t>
            </a: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Field Trips, Measurements, or Records Computation</a:t>
            </a:r>
          </a:p>
          <a:p>
            <a:pPr marL="128588" marR="0" lvl="2" indent="0" algn="l" defTabSz="342900" rtl="0" eaLnBrk="1" fontAlgn="auto" latinLnBrk="0" hangingPunct="1">
              <a:lnSpc>
                <a:spcPts val="2025"/>
              </a:lnSpc>
              <a:spcBef>
                <a:spcPts val="0"/>
              </a:spcBef>
              <a:spcAft>
                <a:spcPts val="90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cxnSp>
        <p:nvCxnSpPr>
          <p:cNvPr id="8" name="Straight Arrow Connector 7">
            <a:extLst>
              <a:ext uri="{FF2B5EF4-FFF2-40B4-BE49-F238E27FC236}">
                <a16:creationId xmlns:a16="http://schemas.microsoft.com/office/drawing/2014/main" id="{F147D7DC-05B3-480F-A828-F82E5D8B4704}"/>
              </a:ext>
            </a:extLst>
          </p:cNvPr>
          <p:cNvCxnSpPr>
            <a:cxnSpLocks/>
          </p:cNvCxnSpPr>
          <p:nvPr/>
        </p:nvCxnSpPr>
        <p:spPr bwMode="auto">
          <a:xfrm>
            <a:off x="438149" y="2730706"/>
            <a:ext cx="561979" cy="0"/>
          </a:xfrm>
          <a:prstGeom prst="straightConnector1">
            <a:avLst/>
          </a:prstGeom>
          <a:noFill/>
          <a:ln w="76200" cap="flat" cmpd="sng" algn="ctr">
            <a:solidFill>
              <a:srgbClr val="0070C0"/>
            </a:solidFill>
            <a:prstDash val="solid"/>
            <a:round/>
            <a:headEnd type="none" w="med" len="med"/>
            <a:tailEnd type="triangle"/>
          </a:ln>
          <a:effectLst/>
        </p:spPr>
      </p:cxnSp>
      <p:pic>
        <p:nvPicPr>
          <p:cNvPr id="7" name="Picture 6">
            <a:extLst>
              <a:ext uri="{FF2B5EF4-FFF2-40B4-BE49-F238E27FC236}">
                <a16:creationId xmlns:a16="http://schemas.microsoft.com/office/drawing/2014/main" id="{89302A8B-C2CD-498D-B565-96D319434DC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90070" y="229394"/>
            <a:ext cx="5029200" cy="282892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F12C950-28E6-425E-8115-0DD99470F0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08092" y="3298028"/>
            <a:ext cx="2393157" cy="335042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On a Typical Day …</a:t>
            </a:r>
            <a:endParaRPr lang="en-US" dirty="0"/>
          </a:p>
        </p:txBody>
      </p:sp>
    </p:spTree>
    <p:extLst>
      <p:ext uri="{BB962C8B-B14F-4D97-AF65-F5344CB8AC3E}">
        <p14:creationId xmlns:p14="http://schemas.microsoft.com/office/powerpoint/2010/main" val="2769672730"/>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F77F1B5-2EF0-433F-8367-39C93A691922}"/>
              </a:ext>
            </a:extLst>
          </p:cNvPr>
          <p:cNvSpPr>
            <a:spLocks noGrp="1"/>
          </p:cNvSpPr>
          <p:nvPr>
            <p:ph type="title"/>
          </p:nvPr>
        </p:nvSpPr>
        <p:spPr/>
        <p:txBody>
          <a:bodyPr/>
          <a:lstStyle/>
          <a:p>
            <a:r>
              <a:rPr lang="en-US" dirty="0"/>
              <a:t>Ongoing Quality Control</a:t>
            </a:r>
          </a:p>
        </p:txBody>
      </p:sp>
      <p:pic>
        <p:nvPicPr>
          <p:cNvPr id="3" name="Picture 2" descr="Graphical user interface, chart&#10;&#10;Description automatically generated">
            <a:extLst>
              <a:ext uri="{FF2B5EF4-FFF2-40B4-BE49-F238E27FC236}">
                <a16:creationId xmlns:a16="http://schemas.microsoft.com/office/drawing/2014/main" id="{EB6ABFDC-5B2B-4418-B3D0-C8738D8270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448" y="1200156"/>
            <a:ext cx="4646667" cy="22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raphical user interface, chart&#10;&#10;Description automatically generated with medium confidence">
            <a:extLst>
              <a:ext uri="{FF2B5EF4-FFF2-40B4-BE49-F238E27FC236}">
                <a16:creationId xmlns:a16="http://schemas.microsoft.com/office/drawing/2014/main" id="{EFF06D66-ED60-448F-802C-CC67FDB1BB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32" y="4409261"/>
            <a:ext cx="4768296" cy="2258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hart&#10;&#10;Description automatically generated">
            <a:extLst>
              <a:ext uri="{FF2B5EF4-FFF2-40B4-BE49-F238E27FC236}">
                <a16:creationId xmlns:a16="http://schemas.microsoft.com/office/drawing/2014/main" id="{514F5B47-F750-484D-AF7F-8B3939D6D3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5944" y="1161448"/>
            <a:ext cx="4288480" cy="2210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7" name="Straight Arrow Connector 16">
            <a:extLst>
              <a:ext uri="{FF2B5EF4-FFF2-40B4-BE49-F238E27FC236}">
                <a16:creationId xmlns:a16="http://schemas.microsoft.com/office/drawing/2014/main" id="{C7FC494C-D159-4413-8DFC-F3256AA87D5C}"/>
              </a:ext>
            </a:extLst>
          </p:cNvPr>
          <p:cNvCxnSpPr/>
          <p:nvPr/>
        </p:nvCxnSpPr>
        <p:spPr bwMode="auto">
          <a:xfrm>
            <a:off x="3092782" y="3561591"/>
            <a:ext cx="0" cy="475463"/>
          </a:xfrm>
          <a:prstGeom prst="straightConnector1">
            <a:avLst/>
          </a:prstGeom>
          <a:noFill/>
          <a:ln w="57150" cap="flat" cmpd="sng" algn="ctr">
            <a:solidFill>
              <a:schemeClr val="tx2"/>
            </a:solidFill>
            <a:prstDash val="solid"/>
            <a:round/>
            <a:headEnd type="none" w="med" len="med"/>
            <a:tailEnd type="triangle"/>
          </a:ln>
          <a:effectLst/>
        </p:spPr>
      </p:cxnSp>
      <p:pic>
        <p:nvPicPr>
          <p:cNvPr id="19" name="Picture 18">
            <a:extLst>
              <a:ext uri="{FF2B5EF4-FFF2-40B4-BE49-F238E27FC236}">
                <a16:creationId xmlns:a16="http://schemas.microsoft.com/office/drawing/2014/main" id="{7CA6943A-0231-44E3-8E3D-A62D7AE48F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0442" y="4083551"/>
            <a:ext cx="3439485" cy="2549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D0B2ADC2-8C68-4FBE-8DB9-2AAEB62AB50B}"/>
              </a:ext>
            </a:extLst>
          </p:cNvPr>
          <p:cNvSpPr txBox="1"/>
          <p:nvPr/>
        </p:nvSpPr>
        <p:spPr>
          <a:xfrm>
            <a:off x="2246584" y="925615"/>
            <a:ext cx="1692393" cy="188644"/>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Automatic Filtering</a:t>
            </a:r>
          </a:p>
        </p:txBody>
      </p:sp>
      <p:sp>
        <p:nvSpPr>
          <p:cNvPr id="21" name="TextBox 20">
            <a:extLst>
              <a:ext uri="{FF2B5EF4-FFF2-40B4-BE49-F238E27FC236}">
                <a16:creationId xmlns:a16="http://schemas.microsoft.com/office/drawing/2014/main" id="{E2F57D5A-CCFE-4FE8-833D-6D0060BCA892}"/>
              </a:ext>
            </a:extLst>
          </p:cNvPr>
          <p:cNvSpPr txBox="1"/>
          <p:nvPr/>
        </p:nvSpPr>
        <p:spPr>
          <a:xfrm>
            <a:off x="2465085" y="4083551"/>
            <a:ext cx="2638425" cy="173544"/>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Manual Filtering</a:t>
            </a:r>
          </a:p>
        </p:txBody>
      </p:sp>
      <p:sp>
        <p:nvSpPr>
          <p:cNvPr id="22" name="TextBox 21">
            <a:extLst>
              <a:ext uri="{FF2B5EF4-FFF2-40B4-BE49-F238E27FC236}">
                <a16:creationId xmlns:a16="http://schemas.microsoft.com/office/drawing/2014/main" id="{A70B747E-352D-463B-8831-DF62B82598CE}"/>
              </a:ext>
            </a:extLst>
          </p:cNvPr>
          <p:cNvSpPr txBox="1"/>
          <p:nvPr/>
        </p:nvSpPr>
        <p:spPr>
          <a:xfrm>
            <a:off x="8324586" y="840794"/>
            <a:ext cx="1152788" cy="182229"/>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Final Checks</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3" name="TextBox 22">
            <a:extLst>
              <a:ext uri="{FF2B5EF4-FFF2-40B4-BE49-F238E27FC236}">
                <a16:creationId xmlns:a16="http://schemas.microsoft.com/office/drawing/2014/main" id="{325A1DF3-61C8-4567-A610-1E2494B4C2C1}"/>
              </a:ext>
            </a:extLst>
          </p:cNvPr>
          <p:cNvSpPr txBox="1"/>
          <p:nvPr/>
        </p:nvSpPr>
        <p:spPr>
          <a:xfrm>
            <a:off x="7581768" y="3712550"/>
            <a:ext cx="2638425" cy="173544"/>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Publish to NWIS as Provisional</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25" name="Picture 24">
            <a:extLst>
              <a:ext uri="{FF2B5EF4-FFF2-40B4-BE49-F238E27FC236}">
                <a16:creationId xmlns:a16="http://schemas.microsoft.com/office/drawing/2014/main" id="{5E3A5022-F874-4BA8-AB63-4D5B4C26101F}"/>
              </a:ext>
            </a:extLst>
          </p:cNvPr>
          <p:cNvPicPr>
            <a:picLocks noChangeAspect="1"/>
          </p:cNvPicPr>
          <p:nvPr/>
        </p:nvPicPr>
        <p:blipFill>
          <a:blip r:embed="rId7"/>
          <a:stretch>
            <a:fillRect/>
          </a:stretch>
        </p:blipFill>
        <p:spPr>
          <a:xfrm>
            <a:off x="5198448" y="512118"/>
            <a:ext cx="1866667" cy="523810"/>
          </a:xfrm>
          <a:prstGeom prst="rect">
            <a:avLst/>
          </a:prstGeom>
        </p:spPr>
      </p:pic>
    </p:spTree>
    <p:extLst>
      <p:ext uri="{BB962C8B-B14F-4D97-AF65-F5344CB8AC3E}">
        <p14:creationId xmlns:p14="http://schemas.microsoft.com/office/powerpoint/2010/main" val="4207648139"/>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DF95F23-C4B3-4BD5-8A35-6FA3C98D9221}"/>
              </a:ext>
            </a:extLst>
          </p:cNvPr>
          <p:cNvSpPr txBox="1">
            <a:spLocks/>
          </p:cNvSpPr>
          <p:nvPr/>
        </p:nvSpPr>
        <p:spPr>
          <a:xfrm>
            <a:off x="1000128" y="882650"/>
            <a:ext cx="5362572" cy="4351338"/>
          </a:xfrm>
          <a:prstGeom prst="rect">
            <a:avLst/>
          </a:prstGeom>
        </p:spPr>
        <p:txBody>
          <a:bodyPr vert="horz" lIns="0" tIns="0" rIns="0" bIns="0" rtlCol="0">
            <a:noAutofit/>
          </a:bodyPr>
          <a:lst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a:lstStyle>
          <a:p>
            <a:pPr marL="0" marR="0" lvl="0" indent="0" algn="l" defTabSz="342900" rtl="0" eaLnBrk="1" fontAlgn="auto" latinLnBrk="0" hangingPunct="1">
              <a:lnSpc>
                <a:spcPct val="100000"/>
              </a:lnSpc>
              <a:spcBef>
                <a:spcPts val="225"/>
              </a:spcBef>
              <a:spcAft>
                <a:spcPts val="0"/>
              </a:spcAft>
              <a:buClrTx/>
              <a:buSzPct val="80000"/>
              <a:buNone/>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130302" marR="0" lvl="0" indent="-130302" algn="l" defTabSz="342900" rtl="0" eaLnBrk="1" fontAlgn="auto" latinLnBrk="0" hangingPunct="1">
              <a:lnSpc>
                <a:spcPct val="100000"/>
              </a:lnSpc>
              <a:spcBef>
                <a:spcPts val="225"/>
              </a:spcBef>
              <a:spcAft>
                <a:spcPts val="0"/>
              </a:spcAft>
              <a:buClrTx/>
              <a:buSzPct val="80000"/>
              <a:buFont typeface="Arial"/>
              <a:buChar char="•"/>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Check gauges</a:t>
            </a:r>
          </a:p>
          <a:p>
            <a:pPr marL="171450" marR="0" lvl="2" indent="0" algn="l" defTabSz="342900"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Preliminary Quality assurance and Quality Control</a:t>
            </a: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sng" strike="noStrike" kern="1200" cap="none" spc="0" normalizeH="0" baseline="0" noProof="0" dirty="0">
                <a:ln>
                  <a:noFill/>
                </a:ln>
                <a:solidFill>
                  <a:prstClr val="black"/>
                </a:solidFill>
                <a:effectLst/>
                <a:uLnTx/>
                <a:uFillTx/>
                <a:latin typeface="Arial"/>
                <a:ea typeface="ＭＳ Ｐゴシック"/>
              </a:rPr>
              <a:t>Field Trips or Records Computation</a:t>
            </a:r>
          </a:p>
          <a:p>
            <a:pPr marL="128588" marR="0" lvl="2" indent="0" algn="l" defTabSz="342900" rtl="0" eaLnBrk="1" fontAlgn="auto" latinLnBrk="0" hangingPunct="1">
              <a:lnSpc>
                <a:spcPts val="2025"/>
              </a:lnSpc>
              <a:spcBef>
                <a:spcPts val="0"/>
              </a:spcBef>
              <a:spcAft>
                <a:spcPts val="90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pic>
        <p:nvPicPr>
          <p:cNvPr id="6" name="Picture 5">
            <a:extLst>
              <a:ext uri="{FF2B5EF4-FFF2-40B4-BE49-F238E27FC236}">
                <a16:creationId xmlns:a16="http://schemas.microsoft.com/office/drawing/2014/main" id="{23733878-25F2-484D-BA9B-A0A65C726C7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29400" y="952500"/>
            <a:ext cx="3714750" cy="4953000"/>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F147D7DC-05B3-480F-A828-F82E5D8B4704}"/>
              </a:ext>
            </a:extLst>
          </p:cNvPr>
          <p:cNvCxnSpPr>
            <a:cxnSpLocks/>
          </p:cNvCxnSpPr>
          <p:nvPr/>
        </p:nvCxnSpPr>
        <p:spPr bwMode="auto">
          <a:xfrm>
            <a:off x="485777" y="3624077"/>
            <a:ext cx="514351" cy="0"/>
          </a:xfrm>
          <a:prstGeom prst="straightConnector1">
            <a:avLst/>
          </a:prstGeom>
          <a:noFill/>
          <a:ln w="76200" cap="flat" cmpd="sng" algn="ctr">
            <a:solidFill>
              <a:srgbClr val="0070C0"/>
            </a:solidFill>
            <a:prstDash val="solid"/>
            <a:round/>
            <a:headEnd type="none" w="med" len="med"/>
            <a:tailEnd type="triangle"/>
          </a:ln>
          <a:effectLst/>
        </p:spPr>
      </p:cxnSp>
      <p:sp>
        <p:nvSpPr>
          <p:cNvPr id="2" name="Title 1"/>
          <p:cNvSpPr>
            <a:spLocks noGrp="1"/>
          </p:cNvSpPr>
          <p:nvPr>
            <p:ph type="title"/>
          </p:nvPr>
        </p:nvSpPr>
        <p:spPr/>
        <p:txBody>
          <a:bodyPr/>
          <a:lstStyle/>
          <a:p>
            <a:r>
              <a:rPr lang="en-US" dirty="0" smtClean="0"/>
              <a:t>On a Typical Day ….</a:t>
            </a:r>
            <a:endParaRPr lang="en-US" dirty="0"/>
          </a:p>
        </p:txBody>
      </p:sp>
    </p:spTree>
    <p:extLst>
      <p:ext uri="{BB962C8B-B14F-4D97-AF65-F5344CB8AC3E}">
        <p14:creationId xmlns:p14="http://schemas.microsoft.com/office/powerpoint/2010/main" val="275078490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Types of Field </a:t>
            </a:r>
            <a:r>
              <a:rPr lang="en-US" sz="3200" dirty="0"/>
              <a:t>Trips </a:t>
            </a:r>
          </a:p>
        </p:txBody>
      </p:sp>
      <p:sp>
        <p:nvSpPr>
          <p:cNvPr id="3" name="Content Placeholder 2">
            <a:extLst>
              <a:ext uri="{FF2B5EF4-FFF2-40B4-BE49-F238E27FC236}">
                <a16:creationId xmlns:a16="http://schemas.microsoft.com/office/drawing/2014/main" id="{6C81FFD0-13ED-4BB5-9316-8A6ECDFA9E6D}"/>
              </a:ext>
            </a:extLst>
          </p:cNvPr>
          <p:cNvSpPr txBox="1">
            <a:spLocks/>
          </p:cNvSpPr>
          <p:nvPr/>
        </p:nvSpPr>
        <p:spPr>
          <a:xfrm>
            <a:off x="800701" y="2148025"/>
            <a:ext cx="5248272" cy="3693319"/>
          </a:xfrm>
          <a:prstGeom prst="rect">
            <a:avLst/>
          </a:prstGeom>
        </p:spPr>
        <p:txBody>
          <a:bodyPr vert="horz" lIns="0" tIns="0" rIns="0" bIns="0" rtlCol="0">
            <a:noAutofit/>
          </a:bodyPr>
          <a:lst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a:lstStyle>
          <a:p>
            <a:pPr marL="130302" marR="0" lvl="0" indent="-130302" algn="l" defTabSz="342900" rtl="0" eaLnBrk="1" fontAlgn="auto" latinLnBrk="0" hangingPunct="1">
              <a:lnSpc>
                <a:spcPct val="100000"/>
              </a:lnSpc>
              <a:spcBef>
                <a:spcPts val="225"/>
              </a:spcBef>
              <a:spcAft>
                <a:spcPts val="0"/>
              </a:spcAft>
              <a:buClrTx/>
              <a:buSzPct val="80000"/>
              <a:buFont typeface="Arial"/>
              <a:buChar char="•"/>
              <a:tabLst/>
              <a:defRPr/>
            </a:pPr>
            <a:r>
              <a:rPr kumimoji="0" lang="en-US" sz="2400" b="0" i="0" u="none" strike="noStrike" kern="1200" cap="none" spc="0" normalizeH="0" baseline="0" noProof="0" dirty="0">
                <a:ln>
                  <a:noFill/>
                </a:ln>
                <a:solidFill>
                  <a:srgbClr val="0070C0"/>
                </a:solidFill>
                <a:effectLst/>
                <a:uLnTx/>
                <a:uFillTx/>
                <a:latin typeface="Arial"/>
                <a:ea typeface="ＭＳ Ｐゴシック"/>
              </a:rPr>
              <a:t>Routine</a:t>
            </a:r>
          </a:p>
          <a:p>
            <a:pPr marL="130302" marR="0" lvl="0" indent="-130302" algn="l" defTabSz="342900" rtl="0" eaLnBrk="1" fontAlgn="auto" latinLnBrk="0" hangingPunct="1">
              <a:lnSpc>
                <a:spcPct val="100000"/>
              </a:lnSpc>
              <a:spcBef>
                <a:spcPts val="225"/>
              </a:spcBef>
              <a:spcAft>
                <a:spcPts val="0"/>
              </a:spcAft>
              <a:buClrTx/>
              <a:buSzPct val="80000"/>
              <a:buFont typeface="Arial"/>
              <a:buChar char="•"/>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Operations and Maintenance</a:t>
            </a:r>
          </a:p>
          <a:p>
            <a:pPr marL="171450" marR="0" lvl="2" indent="0" algn="l" defTabSz="342900"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Routine gauge height and/or discharge verification</a:t>
            </a: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Cross section verification</a:t>
            </a:r>
          </a:p>
          <a:p>
            <a:pPr marL="171450" marR="0" lvl="2" indent="0" algn="l" defTabSz="342900"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128588" marR="0" lvl="2" indent="0" algn="l" defTabSz="342900" rtl="0" eaLnBrk="1" fontAlgn="auto" latinLnBrk="0" hangingPunct="1">
              <a:lnSpc>
                <a:spcPts val="2025"/>
              </a:lnSpc>
              <a:spcBef>
                <a:spcPts val="0"/>
              </a:spcBef>
              <a:spcAft>
                <a:spcPts val="90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sp>
        <p:nvSpPr>
          <p:cNvPr id="4" name="Content Placeholder 2">
            <a:extLst>
              <a:ext uri="{FF2B5EF4-FFF2-40B4-BE49-F238E27FC236}">
                <a16:creationId xmlns:a16="http://schemas.microsoft.com/office/drawing/2014/main" id="{00F5A26E-8A20-40CA-85F6-6418E4014731}"/>
              </a:ext>
            </a:extLst>
          </p:cNvPr>
          <p:cNvSpPr txBox="1">
            <a:spLocks/>
          </p:cNvSpPr>
          <p:nvPr/>
        </p:nvSpPr>
        <p:spPr>
          <a:xfrm>
            <a:off x="6048973" y="2148025"/>
            <a:ext cx="5248272" cy="3900488"/>
          </a:xfrm>
          <a:prstGeom prst="rect">
            <a:avLst/>
          </a:prstGeom>
        </p:spPr>
        <p:txBody>
          <a:bodyPr vert="horz" lIns="0" tIns="0" rIns="0" bIns="0" rtlCol="0">
            <a:noAutofit/>
          </a:bodyPr>
          <a:lst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a:lstStyle>
          <a:p>
            <a:pPr marL="130302" marR="0" lvl="0" indent="-130302" algn="l" defTabSz="342900" rtl="0" eaLnBrk="1" fontAlgn="auto" latinLnBrk="0" hangingPunct="1">
              <a:lnSpc>
                <a:spcPct val="100000"/>
              </a:lnSpc>
              <a:spcBef>
                <a:spcPts val="225"/>
              </a:spcBef>
              <a:spcAft>
                <a:spcPts val="0"/>
              </a:spcAft>
              <a:buClrTx/>
              <a:buSzPct val="80000"/>
              <a:buFont typeface="Arial"/>
              <a:buChar char="•"/>
              <a:tabLst/>
              <a:defRPr/>
            </a:pPr>
            <a:r>
              <a:rPr kumimoji="0" lang="en-US" sz="2400" b="0" i="0" u="none" strike="noStrike" kern="1200" cap="none" spc="0" normalizeH="0" baseline="0" noProof="0" dirty="0">
                <a:ln>
                  <a:noFill/>
                </a:ln>
                <a:solidFill>
                  <a:srgbClr val="0070C0"/>
                </a:solidFill>
                <a:effectLst/>
                <a:uLnTx/>
                <a:uFillTx/>
                <a:latin typeface="Arial"/>
                <a:ea typeface="ＭＳ Ｐゴシック"/>
              </a:rPr>
              <a:t>Special</a:t>
            </a:r>
          </a:p>
          <a:p>
            <a:pPr marL="0" marR="0" lvl="0" indent="0" algn="l" defTabSz="342900" rtl="0" eaLnBrk="1" fontAlgn="auto" latinLnBrk="0" hangingPunct="1">
              <a:lnSpc>
                <a:spcPct val="100000"/>
              </a:lnSpc>
              <a:spcBef>
                <a:spcPts val="225"/>
              </a:spcBef>
              <a:spcAft>
                <a:spcPts val="0"/>
              </a:spcAft>
              <a:buClrTx/>
              <a:buSzPct val="80000"/>
              <a:buFont typeface="Arial"/>
              <a:buNone/>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Gauge repair</a:t>
            </a:r>
          </a:p>
          <a:p>
            <a:pPr marL="171450" marR="0" lvl="2" indent="0" algn="l" defTabSz="342900"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Cross sections and Levels</a:t>
            </a: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Storm events</a:t>
            </a:r>
          </a:p>
          <a:p>
            <a:pPr marL="128588" marR="0" lvl="2" indent="0" algn="l" defTabSz="342900" rtl="0" eaLnBrk="1" fontAlgn="auto" latinLnBrk="0" hangingPunct="1">
              <a:lnSpc>
                <a:spcPts val="2025"/>
              </a:lnSpc>
              <a:spcBef>
                <a:spcPts val="0"/>
              </a:spcBef>
              <a:spcAft>
                <a:spcPts val="90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pic>
        <p:nvPicPr>
          <p:cNvPr id="5" name="Picture 4">
            <a:extLst>
              <a:ext uri="{FF2B5EF4-FFF2-40B4-BE49-F238E27FC236}">
                <a16:creationId xmlns:a16="http://schemas.microsoft.com/office/drawing/2014/main" id="{E19542DC-04AD-4509-8D68-49E34DA57BE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249840" y="457200"/>
            <a:ext cx="3460283" cy="1875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046316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TxDOT Priorities </a:t>
            </a:r>
            <a:endParaRPr lang="en-US" sz="2800" dirty="0"/>
          </a:p>
        </p:txBody>
      </p:sp>
      <p:sp>
        <p:nvSpPr>
          <p:cNvPr id="3" name="Content Placeholder 2">
            <a:extLst>
              <a:ext uri="{FF2B5EF4-FFF2-40B4-BE49-F238E27FC236}">
                <a16:creationId xmlns:a16="http://schemas.microsoft.com/office/drawing/2014/main" id="{B7891724-59BD-48C4-8EBF-36171E4F336F}"/>
              </a:ext>
            </a:extLst>
          </p:cNvPr>
          <p:cNvSpPr txBox="1">
            <a:spLocks/>
          </p:cNvSpPr>
          <p:nvPr/>
        </p:nvSpPr>
        <p:spPr>
          <a:xfrm>
            <a:off x="620785" y="1512277"/>
            <a:ext cx="10813409" cy="4754300"/>
          </a:xfrm>
          <a:prstGeom prst="rect">
            <a:avLst/>
          </a:prstGeom>
        </p:spPr>
        <p:txBody>
          <a:bodyPr vert="horz" lIns="51435" tIns="25718" rIns="51435" bIns="25718" rtlCol="0" anchor="t">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SAFETY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Our staff, our community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Emergency response</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CONNECTIVITY</a:t>
            </a:r>
          </a:p>
          <a:p>
            <a:pPr marL="968478" marR="0" lvl="4" indent="-457200" algn="l" defTabSz="257175" rtl="0" eaLnBrk="1" fontAlgn="auto" latinLnBrk="0" hangingPunct="1">
              <a:lnSpc>
                <a:spcPct val="100000"/>
              </a:lnSpc>
              <a:spcBef>
                <a:spcPts val="0"/>
              </a:spcBef>
              <a:spcAft>
                <a:spcPts val="338"/>
              </a:spcAft>
              <a:buClr>
                <a:prstClr val="black">
                  <a:lumMod val="65000"/>
                </a:prstClr>
              </a:buClr>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Reliability of the transportation network</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Asset management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*BRIDGES*</a:t>
            </a:r>
          </a:p>
          <a:p>
            <a:pPr marL="456807" marR="0" lvl="1" indent="-457200" algn="l" defTabSz="257175" rtl="0" eaLnBrk="1" fontAlgn="auto" latinLnBrk="0" hangingPunct="1">
              <a:lnSpc>
                <a:spcPct val="100000"/>
              </a:lnSpc>
              <a:spcBef>
                <a:spcPts val="169"/>
              </a:spcBef>
              <a:spcAft>
                <a:spcPts val="338"/>
              </a:spcAft>
              <a:buClrTx/>
              <a:buSzPct val="80000"/>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E</a:t>
            </a:r>
            <a:r>
              <a:rPr kumimoji="0" lang="en-US" sz="2575"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fficiency and efficacy</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TxDOT</a:t>
            </a:r>
          </a:p>
          <a:p>
            <a:pPr marL="968478" marR="0" lvl="4" indent="-457200" algn="l" defTabSz="257175" rtl="0" eaLnBrk="1" fontAlgn="auto" latinLnBrk="0" hangingPunct="1">
              <a:lnSpc>
                <a:spcPct val="100000"/>
              </a:lnSpc>
              <a:spcBef>
                <a:spcPts val="169"/>
              </a:spcBef>
              <a:spcAft>
                <a:spcPts val="338"/>
              </a:spcAft>
              <a:buClrTx/>
              <a:buSzPct val="80000"/>
              <a:buFont typeface="Arial" panose="020B0604020202020204" pitchFamily="34" charset="0"/>
              <a:buChar char="•"/>
              <a:tabLst/>
              <a:defRPr/>
            </a:pPr>
            <a:r>
              <a:rPr kumimoji="0" lang="en-US" sz="223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rPr>
              <a:t>For other/all jurisdictions</a:t>
            </a: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457200" marR="0" lvl="0" indent="-457200" algn="l" defTabSz="257175" rtl="0" eaLnBrk="1" fontAlgn="auto" latinLnBrk="0" hangingPunct="1">
              <a:lnSpc>
                <a:spcPct val="100000"/>
              </a:lnSpc>
              <a:spcBef>
                <a:spcPts val="169"/>
              </a:spcBef>
              <a:spcAft>
                <a:spcPts val="675"/>
              </a:spcAft>
              <a:buClrTx/>
              <a:buSzPct val="80000"/>
              <a:buFont typeface="Wingdings" panose="05000000000000000000" pitchFamily="2" charset="2"/>
              <a:buChar char="ü"/>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a:endParaRPr>
          </a:p>
          <a:p>
            <a:pPr marL="0" marR="0" lvl="0" indent="0" algn="l" defTabSz="257175" rtl="0" eaLnBrk="1" fontAlgn="auto" latinLnBrk="0" hangingPunct="1">
              <a:lnSpc>
                <a:spcPct val="100000"/>
              </a:lnSpc>
              <a:spcBef>
                <a:spcPts val="169"/>
              </a:spcBef>
              <a:spcAft>
                <a:spcPts val="675"/>
              </a:spcAft>
              <a:buClrTx/>
              <a:buSzPct val="80000"/>
              <a:buFont typeface="Arial"/>
              <a:buNone/>
              <a:tabLst/>
              <a:defRPr/>
            </a:pPr>
            <a:endParaRPr kumimoji="0" lang="en-US" sz="3200" b="0" i="0" u="none" strike="noStrike" kern="1200" cap="none" spc="0" normalizeH="0" baseline="0" noProof="0" dirty="0">
              <a:ln>
                <a:noFill/>
              </a:ln>
              <a:solidFill>
                <a:prstClr val="black"/>
              </a:solidFill>
              <a:effectLst/>
              <a:uLnTx/>
              <a:uFillTx/>
              <a:latin typeface="Arial"/>
              <a:ea typeface="ＭＳ Ｐゴシック"/>
            </a:endParaRPr>
          </a:p>
          <a:p>
            <a:pPr marL="97727" marR="0" lvl="0" indent="-97727" algn="l" defTabSz="257175" rtl="0" eaLnBrk="1" fontAlgn="auto" latinLnBrk="0" hangingPunct="1">
              <a:lnSpc>
                <a:spcPct val="100000"/>
              </a:lnSpc>
              <a:spcBef>
                <a:spcPts val="169"/>
              </a:spcBef>
              <a:spcAft>
                <a:spcPts val="675"/>
              </a:spcAft>
              <a:buClrTx/>
              <a:buSzPct val="80000"/>
              <a:buFont typeface="Arial"/>
              <a:buChar char="•"/>
              <a:tabLst/>
              <a:defRPr/>
            </a:pPr>
            <a:endParaRPr kumimoji="0" lang="en-US" sz="1900" b="0" i="0" u="none" strike="noStrike" kern="1200" cap="none" spc="0" normalizeH="0" baseline="0" noProof="0" dirty="0">
              <a:ln>
                <a:noFill/>
              </a:ln>
              <a:solidFill>
                <a:prstClr val="black"/>
              </a:solidFill>
              <a:effectLst/>
              <a:uLnTx/>
              <a:uFillTx/>
              <a:latin typeface="Arial"/>
              <a:ea typeface="ＭＳ Ｐゴシック"/>
            </a:endParaRPr>
          </a:p>
        </p:txBody>
      </p:sp>
      <p:pic>
        <p:nvPicPr>
          <p:cNvPr id="5" name="Picture 4">
            <a:extLst>
              <a:ext uri="{FF2B5EF4-FFF2-40B4-BE49-F238E27FC236}">
                <a16:creationId xmlns:a16="http://schemas.microsoft.com/office/drawing/2014/main" id="{943A5964-8D60-4CDB-9C72-EE2EFA004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6125" y="281512"/>
            <a:ext cx="5215876" cy="4616049"/>
          </a:xfrm>
          <a:prstGeom prst="rect">
            <a:avLst/>
          </a:prstGeom>
        </p:spPr>
      </p:pic>
      <p:pic>
        <p:nvPicPr>
          <p:cNvPr id="9" name="Picture 8">
            <a:extLst>
              <a:ext uri="{FF2B5EF4-FFF2-40B4-BE49-F238E27FC236}">
                <a16:creationId xmlns:a16="http://schemas.microsoft.com/office/drawing/2014/main" id="{00218E4E-A33A-4A84-8659-59B4AE685635}"/>
              </a:ext>
            </a:extLst>
          </p:cNvPr>
          <p:cNvPicPr>
            <a:picLocks noChangeAspect="1"/>
          </p:cNvPicPr>
          <p:nvPr/>
        </p:nvPicPr>
        <p:blipFill rotWithShape="1">
          <a:blip r:embed="rId3">
            <a:extLst>
              <a:ext uri="{28A0092B-C50C-407E-A947-70E740481C1C}">
                <a14:useLocalDpi xmlns:a14="http://schemas.microsoft.com/office/drawing/2010/main" val="0"/>
              </a:ext>
            </a:extLst>
          </a:blip>
          <a:srcRect t="24487" b="27512"/>
          <a:stretch/>
        </p:blipFill>
        <p:spPr>
          <a:xfrm>
            <a:off x="5394378" y="4897561"/>
            <a:ext cx="6797622" cy="1960439"/>
          </a:xfrm>
          <a:prstGeom prst="rect">
            <a:avLst/>
          </a:prstGeom>
        </p:spPr>
      </p:pic>
      <p:pic>
        <p:nvPicPr>
          <p:cNvPr id="11" name="Picture 10">
            <a:extLst>
              <a:ext uri="{FF2B5EF4-FFF2-40B4-BE49-F238E27FC236}">
                <a16:creationId xmlns:a16="http://schemas.microsoft.com/office/drawing/2014/main" id="{AA79B391-8986-49FA-80AA-77C80C7EDF3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93088" y="99427"/>
            <a:ext cx="2198912" cy="499886"/>
          </a:xfrm>
          <a:prstGeom prst="rect">
            <a:avLst/>
          </a:prstGeom>
        </p:spPr>
      </p:pic>
      <p:pic>
        <p:nvPicPr>
          <p:cNvPr id="13" name="Picture 12">
            <a:extLst>
              <a:ext uri="{FF2B5EF4-FFF2-40B4-BE49-F238E27FC236}">
                <a16:creationId xmlns:a16="http://schemas.microsoft.com/office/drawing/2014/main" id="{773E7D8E-A7A2-48C1-A458-87682D28D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125" y="3955874"/>
            <a:ext cx="1905846" cy="700527"/>
          </a:xfrm>
          <a:prstGeom prst="rect">
            <a:avLst/>
          </a:prstGeom>
        </p:spPr>
      </p:pic>
      <p:sp>
        <p:nvSpPr>
          <p:cNvPr id="4" name="TextBox 3">
            <a:extLst>
              <a:ext uri="{FF2B5EF4-FFF2-40B4-BE49-F238E27FC236}">
                <a16:creationId xmlns:a16="http://schemas.microsoft.com/office/drawing/2014/main" id="{D4A859C3-1186-42FA-8F8B-79D778FB1E61}"/>
              </a:ext>
            </a:extLst>
          </p:cNvPr>
          <p:cNvSpPr txBox="1"/>
          <p:nvPr/>
        </p:nvSpPr>
        <p:spPr>
          <a:xfrm>
            <a:off x="834890" y="626514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Slide: Rose Marie Klee, TxDOT</a:t>
            </a:r>
          </a:p>
        </p:txBody>
      </p:sp>
    </p:spTree>
    <p:extLst>
      <p:ext uri="{BB962C8B-B14F-4D97-AF65-F5344CB8AC3E}">
        <p14:creationId xmlns:p14="http://schemas.microsoft.com/office/powerpoint/2010/main" val="1159710357"/>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Types of Records </a:t>
            </a:r>
            <a:r>
              <a:rPr lang="en-US" sz="3200" dirty="0"/>
              <a:t>Computation</a:t>
            </a:r>
          </a:p>
        </p:txBody>
      </p:sp>
      <p:sp>
        <p:nvSpPr>
          <p:cNvPr id="3" name="Content Placeholder 2">
            <a:extLst>
              <a:ext uri="{FF2B5EF4-FFF2-40B4-BE49-F238E27FC236}">
                <a16:creationId xmlns:a16="http://schemas.microsoft.com/office/drawing/2014/main" id="{6C81FFD0-13ED-4BB5-9316-8A6ECDFA9E6D}"/>
              </a:ext>
            </a:extLst>
          </p:cNvPr>
          <p:cNvSpPr txBox="1">
            <a:spLocks/>
          </p:cNvSpPr>
          <p:nvPr/>
        </p:nvSpPr>
        <p:spPr>
          <a:xfrm>
            <a:off x="847728" y="1478756"/>
            <a:ext cx="5248272" cy="3900488"/>
          </a:xfrm>
          <a:prstGeom prst="rect">
            <a:avLst/>
          </a:prstGeom>
        </p:spPr>
        <p:txBody>
          <a:bodyPr vert="horz" lIns="0" tIns="0" rIns="0" bIns="0" rtlCol="0">
            <a:noAutofit/>
          </a:bodyPr>
          <a:lst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a:lstStyle>
          <a:p>
            <a:pPr marL="0" marR="0" lvl="0" indent="0" algn="l" defTabSz="342900" rtl="0" eaLnBrk="1" fontAlgn="auto" latinLnBrk="0" hangingPunct="1">
              <a:lnSpc>
                <a:spcPct val="100000"/>
              </a:lnSpc>
              <a:spcBef>
                <a:spcPts val="225"/>
              </a:spcBef>
              <a:spcAft>
                <a:spcPts val="0"/>
              </a:spcAft>
              <a:buClrTx/>
              <a:buSzPct val="80000"/>
              <a:buFont typeface="Arial"/>
              <a:buNone/>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130302" marR="0" lvl="0" indent="-130302" algn="l" defTabSz="342900" rtl="0" eaLnBrk="1" fontAlgn="auto" latinLnBrk="0" hangingPunct="1">
              <a:lnSpc>
                <a:spcPct val="100000"/>
              </a:lnSpc>
              <a:spcBef>
                <a:spcPts val="225"/>
              </a:spcBef>
              <a:spcAft>
                <a:spcPts val="0"/>
              </a:spcAft>
              <a:buClrTx/>
              <a:buSzPct val="80000"/>
              <a:buFont typeface="Arial"/>
              <a:buChar char="•"/>
              <a:tabLst/>
              <a:defRPr/>
            </a:pPr>
            <a:endParaRPr kumimoji="0" lang="en-US" sz="2400" b="0" i="0" u="none" strike="noStrike" kern="1200" cap="none" spc="0" normalizeH="0" baseline="0" noProof="0" dirty="0">
              <a:ln>
                <a:noFill/>
              </a:ln>
              <a:solidFill>
                <a:srgbClr val="0070C0"/>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Gauge height corrections </a:t>
            </a:r>
          </a:p>
          <a:p>
            <a:pPr marL="171450" marR="0" lvl="2" indent="0" algn="l" defTabSz="342900"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Discharge Rating Development</a:t>
            </a: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Comparison of RQ-30 / Standard USGS methods</a:t>
            </a: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Period Analysis for each gauge</a:t>
            </a:r>
          </a:p>
          <a:p>
            <a:pPr marL="171450" marR="0" lvl="2" indent="0" algn="l" defTabSz="342900"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128588" marR="0" lvl="2" indent="0" algn="l" defTabSz="342900" rtl="0" eaLnBrk="1" fontAlgn="auto" latinLnBrk="0" hangingPunct="1">
              <a:lnSpc>
                <a:spcPts val="2025"/>
              </a:lnSpc>
              <a:spcBef>
                <a:spcPts val="0"/>
              </a:spcBef>
              <a:spcAft>
                <a:spcPts val="900"/>
              </a:spcAft>
              <a:buClr>
                <a:prstClr val="black">
                  <a:lumMod val="65000"/>
                </a:prstClr>
              </a:buClr>
              <a:buSzPct val="80000"/>
              <a:buFont typeface="Lucida Grande"/>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301229" marR="0" lvl="2" indent="-129779" algn="l" defTabSz="342900" rtl="0" eaLnBrk="1" fontAlgn="auto" latinLnBrk="0" hangingPunct="1">
              <a:lnSpc>
                <a:spcPts val="2025"/>
              </a:lnSpc>
              <a:spcBef>
                <a:spcPts val="0"/>
              </a:spcBef>
              <a:spcAft>
                <a:spcPts val="900"/>
              </a:spcAft>
              <a:buClr>
                <a:prstClr val="black">
                  <a:lumMod val="65000"/>
                </a:prstClr>
              </a:buClr>
              <a:buSzPct val="80000"/>
              <a:buFontTx/>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pic>
        <p:nvPicPr>
          <p:cNvPr id="6" name="Picture 5">
            <a:extLst>
              <a:ext uri="{FF2B5EF4-FFF2-40B4-BE49-F238E27FC236}">
                <a16:creationId xmlns:a16="http://schemas.microsoft.com/office/drawing/2014/main" id="{3900BB0F-F1AD-4F32-A850-29CA7C04461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96000" y="1295400"/>
            <a:ext cx="4875328" cy="223452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2E57FA2-27BF-4BBD-8939-C4E6E2C811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73109" y="3883493"/>
            <a:ext cx="4702969" cy="2446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0682454"/>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Task 4: Flood Forecast System Operation</a:t>
            </a:r>
          </a:p>
        </p:txBody>
      </p:sp>
      <p:sp>
        <p:nvSpPr>
          <p:cNvPr id="3" name="Content Placeholder 2"/>
          <p:cNvSpPr>
            <a:spLocks noGrp="1"/>
          </p:cNvSpPr>
          <p:nvPr>
            <p:ph sz="half" idx="4294967295"/>
          </p:nvPr>
        </p:nvSpPr>
        <p:spPr>
          <a:xfrm>
            <a:off x="914402" y="1464614"/>
            <a:ext cx="5181600" cy="4575175"/>
          </a:xfrm>
        </p:spPr>
        <p:txBody>
          <a:bodyPr/>
          <a:lstStyle/>
          <a:p>
            <a:r>
              <a:rPr lang="en-US" sz="2400" dirty="0">
                <a:solidFill>
                  <a:srgbClr val="0070C0"/>
                </a:solidFill>
              </a:rPr>
              <a:t>Achievements during last Quarter</a:t>
            </a:r>
          </a:p>
          <a:p>
            <a:pPr lvl="2"/>
            <a:endParaRPr lang="en-US" sz="2287" dirty="0"/>
          </a:p>
          <a:p>
            <a:pPr lvl="0"/>
            <a:r>
              <a:rPr lang="en-US" sz="1600" dirty="0" smtClean="0"/>
              <a:t>HEC-RAS </a:t>
            </a:r>
            <a:r>
              <a:rPr lang="en-US" sz="1600" dirty="0"/>
              <a:t>model integration extended by data visualization of longitudinal and cross sections.</a:t>
            </a:r>
          </a:p>
          <a:p>
            <a:pPr lvl="0"/>
            <a:r>
              <a:rPr lang="en-US" sz="1600" dirty="0"/>
              <a:t>Evaluation of the use of BLE and Lower Colorado model completed (MSc thesis Alp </a:t>
            </a:r>
            <a:r>
              <a:rPr lang="en-US" sz="1600" dirty="0" err="1"/>
              <a:t>Koyulhisarli</a:t>
            </a:r>
            <a:r>
              <a:rPr lang="en-US" sz="1600" dirty="0"/>
              <a:t>).  Models not suitable for unsteady flow hydrographs, lessons learned will contribute to future hydraulic modelling activities.</a:t>
            </a:r>
          </a:p>
          <a:p>
            <a:pPr lvl="0"/>
            <a:r>
              <a:rPr lang="en-US" sz="1600" dirty="0"/>
              <a:t>Addition of TxDOT Radar Gauges, JCDD6, and SRA gauges into Datasphere.</a:t>
            </a:r>
          </a:p>
          <a:p>
            <a:pPr lvl="0"/>
            <a:r>
              <a:rPr lang="en-US" sz="1600" dirty="0"/>
              <a:t>NWM Stage and Flow APIs for retrieval of data via COMID or </a:t>
            </a:r>
            <a:r>
              <a:rPr lang="en-US" sz="1600" dirty="0" err="1"/>
              <a:t>lat</a:t>
            </a:r>
            <a:r>
              <a:rPr lang="en-US" sz="1600" dirty="0"/>
              <a:t>/long.</a:t>
            </a:r>
          </a:p>
          <a:p>
            <a:pPr lvl="0"/>
            <a:r>
              <a:rPr lang="en-US" sz="1600" dirty="0"/>
              <a:t>Numerous Datasphere GUI and graph enhancements.</a:t>
            </a:r>
            <a:endParaRPr lang="en-US" sz="2287" dirty="0"/>
          </a:p>
        </p:txBody>
      </p:sp>
      <p:sp>
        <p:nvSpPr>
          <p:cNvPr id="4" name="Content Placeholder 3"/>
          <p:cNvSpPr>
            <a:spLocks noGrp="1"/>
          </p:cNvSpPr>
          <p:nvPr>
            <p:ph sz="half" idx="4294967295"/>
          </p:nvPr>
        </p:nvSpPr>
        <p:spPr>
          <a:xfrm>
            <a:off x="6531080" y="1393361"/>
            <a:ext cx="5362575" cy="4351338"/>
          </a:xfrm>
        </p:spPr>
        <p:txBody>
          <a:bodyPr/>
          <a:lstStyle/>
          <a:p>
            <a:pPr>
              <a:lnSpc>
                <a:spcPct val="150000"/>
              </a:lnSpc>
            </a:pPr>
            <a:r>
              <a:rPr lang="en-US" sz="2400" dirty="0">
                <a:solidFill>
                  <a:srgbClr val="0070C0"/>
                </a:solidFill>
              </a:rPr>
              <a:t>Challenges for Next Quarter</a:t>
            </a:r>
            <a:endParaRPr lang="en-US" sz="2287" dirty="0">
              <a:solidFill>
                <a:srgbClr val="0070C0"/>
              </a:solidFill>
            </a:endParaRPr>
          </a:p>
          <a:p>
            <a:pPr lvl="0"/>
            <a:endParaRPr lang="en-US" sz="1600" dirty="0" smtClean="0"/>
          </a:p>
          <a:p>
            <a:r>
              <a:rPr lang="en-US" sz="1600" dirty="0" smtClean="0"/>
              <a:t>Continue ingestion of </a:t>
            </a:r>
            <a:r>
              <a:rPr lang="en-US" sz="1600" b="1" dirty="0" smtClean="0"/>
              <a:t>observations networks</a:t>
            </a:r>
          </a:p>
          <a:p>
            <a:pPr lvl="2"/>
            <a:r>
              <a:rPr lang="en-US" sz="1487" dirty="0" smtClean="0"/>
              <a:t>Complete USGS data for Texas</a:t>
            </a:r>
          </a:p>
          <a:p>
            <a:r>
              <a:rPr lang="en-US" sz="1600" dirty="0" smtClean="0"/>
              <a:t>Begin development of </a:t>
            </a:r>
            <a:r>
              <a:rPr lang="en-US" sz="1600" b="1" dirty="0" smtClean="0"/>
              <a:t>thematic flood maps</a:t>
            </a:r>
          </a:p>
          <a:p>
            <a:pPr lvl="2"/>
            <a:r>
              <a:rPr lang="en-US" sz="1487" dirty="0" smtClean="0"/>
              <a:t>Observations map and Bridges map</a:t>
            </a:r>
            <a:endParaRPr lang="en-US" sz="1487" dirty="0"/>
          </a:p>
          <a:p>
            <a:pPr lvl="0"/>
            <a:r>
              <a:rPr lang="en-US" sz="1600" dirty="0" smtClean="0"/>
              <a:t>Prepare data and maps for </a:t>
            </a:r>
            <a:r>
              <a:rPr lang="en-US" sz="1600" b="1" dirty="0" smtClean="0"/>
              <a:t>Beaumont District </a:t>
            </a:r>
            <a:r>
              <a:rPr lang="en-US" sz="1600" dirty="0" smtClean="0"/>
              <a:t>exercise in Feb 2022</a:t>
            </a:r>
            <a:endParaRPr lang="en-US" sz="2287" dirty="0"/>
          </a:p>
        </p:txBody>
      </p:sp>
      <p:sp>
        <p:nvSpPr>
          <p:cNvPr id="5" name="TextBox 4"/>
          <p:cNvSpPr txBox="1"/>
          <p:nvPr/>
        </p:nvSpPr>
        <p:spPr>
          <a:xfrm>
            <a:off x="914402" y="1187533"/>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Matt </a:t>
            </a:r>
            <a:r>
              <a:rPr lang="en-US" sz="1600" b="1" i="1" dirty="0" err="1" smtClean="0">
                <a:solidFill>
                  <a:srgbClr val="0070C0"/>
                </a:solidFill>
                <a:ea typeface="+mn-ea"/>
                <a:cs typeface="+mn-cs"/>
              </a:rPr>
              <a:t>Ables</a:t>
            </a:r>
            <a:endParaRPr lang="en-US" sz="1600" b="1" i="1" dirty="0" smtClean="0">
              <a:solidFill>
                <a:srgbClr val="0070C0"/>
              </a:solidFill>
              <a:ea typeface="+mn-ea"/>
              <a:cs typeface="+mn-cs"/>
            </a:endParaRPr>
          </a:p>
        </p:txBody>
      </p:sp>
    </p:spTree>
    <p:extLst>
      <p:ext uri="{BB962C8B-B14F-4D97-AF65-F5344CB8AC3E}">
        <p14:creationId xmlns:p14="http://schemas.microsoft.com/office/powerpoint/2010/main" val="757015195"/>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i="1" dirty="0" smtClean="0"/>
              <a:t>Technical Highlight: Setup </a:t>
            </a:r>
            <a:r>
              <a:rPr lang="en-US" sz="1800" i="1" dirty="0"/>
              <a:t>and Ingestion of Observation Networks</a:t>
            </a:r>
          </a:p>
        </p:txBody>
      </p:sp>
      <p:sp>
        <p:nvSpPr>
          <p:cNvPr id="3" name="Cloud 2">
            <a:extLst>
              <a:ext uri="{FF2B5EF4-FFF2-40B4-BE49-F238E27FC236}">
                <a16:creationId xmlns:a16="http://schemas.microsoft.com/office/drawing/2014/main" id="{A24ED82B-2296-496F-B893-D615080D239C}"/>
              </a:ext>
            </a:extLst>
          </p:cNvPr>
          <p:cNvSpPr/>
          <p:nvPr/>
        </p:nvSpPr>
        <p:spPr>
          <a:xfrm>
            <a:off x="847120" y="1739437"/>
            <a:ext cx="2395598" cy="891957"/>
          </a:xfrm>
          <a:prstGeom prst="cloud">
            <a:avLst/>
          </a:prstGeom>
          <a:solidFill>
            <a:schemeClr val="accent6">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Jefferson County DD6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SHEF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FTP</a:t>
            </a:r>
          </a:p>
        </p:txBody>
      </p:sp>
      <p:sp>
        <p:nvSpPr>
          <p:cNvPr id="4" name="Cloud 3">
            <a:extLst>
              <a:ext uri="{FF2B5EF4-FFF2-40B4-BE49-F238E27FC236}">
                <a16:creationId xmlns:a16="http://schemas.microsoft.com/office/drawing/2014/main" id="{78B5496A-AA95-4250-B498-56C4E42E62BC}"/>
              </a:ext>
            </a:extLst>
          </p:cNvPr>
          <p:cNvSpPr/>
          <p:nvPr/>
        </p:nvSpPr>
        <p:spPr>
          <a:xfrm>
            <a:off x="847120" y="3084968"/>
            <a:ext cx="2395598" cy="891957"/>
          </a:xfrm>
          <a:prstGeom prst="cloud">
            <a:avLst/>
          </a:prstGeom>
          <a:solidFill>
            <a:schemeClr val="accent6">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LCRA Web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XML</a:t>
            </a:r>
          </a:p>
        </p:txBody>
      </p:sp>
      <p:sp>
        <p:nvSpPr>
          <p:cNvPr id="6" name="Rectangle: Rounded Corners 5">
            <a:extLst>
              <a:ext uri="{FF2B5EF4-FFF2-40B4-BE49-F238E27FC236}">
                <a16:creationId xmlns:a16="http://schemas.microsoft.com/office/drawing/2014/main" id="{57E323FD-19F4-4457-A70D-2FCDEF25CA81}"/>
              </a:ext>
            </a:extLst>
          </p:cNvPr>
          <p:cNvSpPr/>
          <p:nvPr/>
        </p:nvSpPr>
        <p:spPr bwMode="auto">
          <a:xfrm>
            <a:off x="4006948" y="1721138"/>
            <a:ext cx="3543642" cy="1791605"/>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7" name="Rectangle: Rounded Corners 6">
            <a:extLst>
              <a:ext uri="{FF2B5EF4-FFF2-40B4-BE49-F238E27FC236}">
                <a16:creationId xmlns:a16="http://schemas.microsoft.com/office/drawing/2014/main" id="{9E86DEAC-0B59-4FB2-B448-A3EE9EBAFA6E}"/>
              </a:ext>
            </a:extLst>
          </p:cNvPr>
          <p:cNvSpPr/>
          <p:nvPr/>
        </p:nvSpPr>
        <p:spPr bwMode="auto">
          <a:xfrm>
            <a:off x="4006948" y="4146939"/>
            <a:ext cx="3543642" cy="1791605"/>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9" name="Rectangle: Rounded Corners 8">
            <a:extLst>
              <a:ext uri="{FF2B5EF4-FFF2-40B4-BE49-F238E27FC236}">
                <a16:creationId xmlns:a16="http://schemas.microsoft.com/office/drawing/2014/main" id="{26FF38E5-ED26-45C7-8F00-9444D6D8AF04}"/>
              </a:ext>
            </a:extLst>
          </p:cNvPr>
          <p:cNvSpPr/>
          <p:nvPr/>
        </p:nvSpPr>
        <p:spPr bwMode="auto">
          <a:xfrm>
            <a:off x="8374455" y="1739436"/>
            <a:ext cx="2679825" cy="3576119"/>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Cylinder 9">
            <a:extLst>
              <a:ext uri="{FF2B5EF4-FFF2-40B4-BE49-F238E27FC236}">
                <a16:creationId xmlns:a16="http://schemas.microsoft.com/office/drawing/2014/main" id="{35DDA43E-9528-4040-BF8C-5CCBC406AB97}"/>
              </a:ext>
            </a:extLst>
          </p:cNvPr>
          <p:cNvSpPr/>
          <p:nvPr/>
        </p:nvSpPr>
        <p:spPr>
          <a:xfrm>
            <a:off x="8963718" y="2119728"/>
            <a:ext cx="1501298" cy="119751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ＭＳ Ｐゴシック"/>
              </a:rPr>
              <a:t>Datasphere Storage and Services</a:t>
            </a:r>
          </a:p>
        </p:txBody>
      </p:sp>
      <p:pic>
        <p:nvPicPr>
          <p:cNvPr id="11" name="Picture 10">
            <a:extLst>
              <a:ext uri="{FF2B5EF4-FFF2-40B4-BE49-F238E27FC236}">
                <a16:creationId xmlns:a16="http://schemas.microsoft.com/office/drawing/2014/main" id="{185CF9F1-86AC-4083-951C-9CC983D2FC17}"/>
              </a:ext>
            </a:extLst>
          </p:cNvPr>
          <p:cNvPicPr>
            <a:picLocks noChangeAspect="1"/>
          </p:cNvPicPr>
          <p:nvPr/>
        </p:nvPicPr>
        <p:blipFill>
          <a:blip r:embed="rId2"/>
          <a:stretch>
            <a:fillRect/>
          </a:stretch>
        </p:blipFill>
        <p:spPr>
          <a:xfrm>
            <a:off x="8707096" y="3627852"/>
            <a:ext cx="2014541" cy="141489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90019BC-73EF-4113-9AAE-F7353FDA71ED}"/>
              </a:ext>
            </a:extLst>
          </p:cNvPr>
          <p:cNvPicPr>
            <a:picLocks noChangeAspect="1"/>
          </p:cNvPicPr>
          <p:nvPr/>
        </p:nvPicPr>
        <p:blipFill>
          <a:blip r:embed="rId3"/>
          <a:stretch>
            <a:fillRect/>
          </a:stretch>
        </p:blipFill>
        <p:spPr>
          <a:xfrm>
            <a:off x="4066583" y="2139932"/>
            <a:ext cx="1557563" cy="9966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EBCB639-C5ED-441B-8F33-DC1F595225A8}"/>
              </a:ext>
            </a:extLst>
          </p:cNvPr>
          <p:cNvPicPr>
            <a:picLocks noChangeAspect="1"/>
          </p:cNvPicPr>
          <p:nvPr/>
        </p:nvPicPr>
        <p:blipFill>
          <a:blip r:embed="rId4"/>
          <a:stretch>
            <a:fillRect/>
          </a:stretch>
        </p:blipFill>
        <p:spPr>
          <a:xfrm>
            <a:off x="5928666" y="2139932"/>
            <a:ext cx="1557563" cy="99668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F41F580-D64E-4778-85D2-B3B2B0053D32}"/>
              </a:ext>
            </a:extLst>
          </p:cNvPr>
          <p:cNvPicPr>
            <a:picLocks noChangeAspect="1"/>
          </p:cNvPicPr>
          <p:nvPr/>
        </p:nvPicPr>
        <p:blipFill>
          <a:blip r:embed="rId5"/>
          <a:stretch>
            <a:fillRect/>
          </a:stretch>
        </p:blipFill>
        <p:spPr>
          <a:xfrm>
            <a:off x="5711456" y="4624627"/>
            <a:ext cx="1604547" cy="114974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E55F665-84F6-4BDD-9373-B229ECF55CF7}"/>
              </a:ext>
            </a:extLst>
          </p:cNvPr>
          <p:cNvPicPr>
            <a:picLocks noChangeAspect="1"/>
          </p:cNvPicPr>
          <p:nvPr/>
        </p:nvPicPr>
        <p:blipFill>
          <a:blip r:embed="rId6"/>
          <a:stretch>
            <a:fillRect/>
          </a:stretch>
        </p:blipFill>
        <p:spPr>
          <a:xfrm>
            <a:off x="4392609" y="4604635"/>
            <a:ext cx="858969" cy="1152319"/>
          </a:xfrm>
          <a:prstGeom prst="rect">
            <a:avLst/>
          </a:prstGeom>
          <a:ln>
            <a:noFill/>
          </a:ln>
          <a:effectLst>
            <a:outerShdw blurRad="292100" dist="139700" dir="2700000" algn="tl" rotWithShape="0">
              <a:srgbClr val="333333">
                <a:alpha val="65000"/>
              </a:srgbClr>
            </a:outerShdw>
          </a:effectLst>
        </p:spPr>
      </p:pic>
      <p:sp>
        <p:nvSpPr>
          <p:cNvPr id="16" name="Arrow: Right 15">
            <a:extLst>
              <a:ext uri="{FF2B5EF4-FFF2-40B4-BE49-F238E27FC236}">
                <a16:creationId xmlns:a16="http://schemas.microsoft.com/office/drawing/2014/main" id="{0DB2A514-86EE-460B-88D7-8BB929B8E2B9}"/>
              </a:ext>
            </a:extLst>
          </p:cNvPr>
          <p:cNvSpPr/>
          <p:nvPr/>
        </p:nvSpPr>
        <p:spPr bwMode="auto">
          <a:xfrm rot="1539366">
            <a:off x="3241805" y="2312214"/>
            <a:ext cx="615187" cy="129438"/>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7" name="Arrow: Right 16">
            <a:extLst>
              <a:ext uri="{FF2B5EF4-FFF2-40B4-BE49-F238E27FC236}">
                <a16:creationId xmlns:a16="http://schemas.microsoft.com/office/drawing/2014/main" id="{1BEAF2C0-2061-4F3D-885F-D51030AF9F47}"/>
              </a:ext>
            </a:extLst>
          </p:cNvPr>
          <p:cNvSpPr/>
          <p:nvPr/>
        </p:nvSpPr>
        <p:spPr bwMode="auto">
          <a:xfrm rot="19715210">
            <a:off x="3148912" y="2971215"/>
            <a:ext cx="738768" cy="133008"/>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8" name="Arrow: Right 17">
            <a:extLst>
              <a:ext uri="{FF2B5EF4-FFF2-40B4-BE49-F238E27FC236}">
                <a16:creationId xmlns:a16="http://schemas.microsoft.com/office/drawing/2014/main" id="{B5A53061-042C-4DB0-BC63-F8CF26BA1F93}"/>
              </a:ext>
            </a:extLst>
          </p:cNvPr>
          <p:cNvSpPr/>
          <p:nvPr/>
        </p:nvSpPr>
        <p:spPr bwMode="auto">
          <a:xfrm rot="18207341">
            <a:off x="2695903" y="3812932"/>
            <a:ext cx="1444645" cy="124093"/>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Arrow: Right 18">
            <a:extLst>
              <a:ext uri="{FF2B5EF4-FFF2-40B4-BE49-F238E27FC236}">
                <a16:creationId xmlns:a16="http://schemas.microsoft.com/office/drawing/2014/main" id="{5B60BCA6-334C-4D0D-9F9F-706499B5E6ED}"/>
              </a:ext>
            </a:extLst>
          </p:cNvPr>
          <p:cNvSpPr/>
          <p:nvPr/>
        </p:nvSpPr>
        <p:spPr bwMode="auto">
          <a:xfrm rot="5400000">
            <a:off x="5510042" y="3637794"/>
            <a:ext cx="464679" cy="372568"/>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0" name="Arrow: Right 19">
            <a:extLst>
              <a:ext uri="{FF2B5EF4-FFF2-40B4-BE49-F238E27FC236}">
                <a16:creationId xmlns:a16="http://schemas.microsoft.com/office/drawing/2014/main" id="{32D5C417-98D2-4BC7-94FB-3773D4CAA21B}"/>
              </a:ext>
            </a:extLst>
          </p:cNvPr>
          <p:cNvSpPr/>
          <p:nvPr/>
        </p:nvSpPr>
        <p:spPr bwMode="auto">
          <a:xfrm rot="18947754">
            <a:off x="7346962" y="3626475"/>
            <a:ext cx="1066386" cy="321487"/>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1" name="Cloud 20">
            <a:extLst>
              <a:ext uri="{FF2B5EF4-FFF2-40B4-BE49-F238E27FC236}">
                <a16:creationId xmlns:a16="http://schemas.microsoft.com/office/drawing/2014/main" id="{9CE9B4D6-86F5-4B48-8F34-442A91164BF9}"/>
              </a:ext>
            </a:extLst>
          </p:cNvPr>
          <p:cNvSpPr/>
          <p:nvPr/>
        </p:nvSpPr>
        <p:spPr>
          <a:xfrm>
            <a:off x="847119" y="4415055"/>
            <a:ext cx="2395598" cy="891957"/>
          </a:xfrm>
          <a:prstGeom prst="cloud">
            <a:avLst/>
          </a:prstGeom>
          <a:solidFill>
            <a:schemeClr val="accent6">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USGS NWIS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Web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text</a:t>
            </a:r>
            <a:endParaRPr kumimoji="0" lang="en-US" sz="1800" b="0" i="0" u="none" strike="noStrike" kern="1200" cap="none" spc="0" normalizeH="0" baseline="0" noProof="0" dirty="0">
              <a:ln>
                <a:noFill/>
              </a:ln>
              <a:solidFill>
                <a:prstClr val="white"/>
              </a:solidFill>
              <a:effectLst/>
              <a:uLnTx/>
              <a:uFillTx/>
              <a:latin typeface="Arial"/>
              <a:ea typeface="ＭＳ Ｐゴシック"/>
            </a:endParaRPr>
          </a:p>
        </p:txBody>
      </p:sp>
      <p:sp>
        <p:nvSpPr>
          <p:cNvPr id="22" name="TextBox 21">
            <a:extLst>
              <a:ext uri="{FF2B5EF4-FFF2-40B4-BE49-F238E27FC236}">
                <a16:creationId xmlns:a16="http://schemas.microsoft.com/office/drawing/2014/main" id="{5C07B7B4-AF9E-4DA2-9213-43C7ED719E3C}"/>
              </a:ext>
            </a:extLst>
          </p:cNvPr>
          <p:cNvSpPr txBox="1"/>
          <p:nvPr/>
        </p:nvSpPr>
        <p:spPr>
          <a:xfrm>
            <a:off x="4186561" y="1784543"/>
            <a:ext cx="3244050" cy="224327"/>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KISTERS Distributed Services Manager (KiDSM)</a:t>
            </a:r>
          </a:p>
        </p:txBody>
      </p:sp>
      <p:sp>
        <p:nvSpPr>
          <p:cNvPr id="23" name="TextBox 22">
            <a:extLst>
              <a:ext uri="{FF2B5EF4-FFF2-40B4-BE49-F238E27FC236}">
                <a16:creationId xmlns:a16="http://schemas.microsoft.com/office/drawing/2014/main" id="{F3D4B598-3DB8-4534-89D2-D188A88F291E}"/>
              </a:ext>
            </a:extLst>
          </p:cNvPr>
          <p:cNvSpPr txBox="1"/>
          <p:nvPr/>
        </p:nvSpPr>
        <p:spPr>
          <a:xfrm>
            <a:off x="4800711" y="4144038"/>
            <a:ext cx="1956116" cy="22432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KISTERS Data Acquisition &amp;</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Transformation (</a:t>
            </a:r>
            <a:r>
              <a:rPr kumimoji="0" lang="en-US" sz="1100" b="1" i="0" u="none" strike="noStrike" kern="1200" cap="none" spc="0" normalizeH="0" baseline="0" noProof="0" dirty="0" err="1">
                <a:ln>
                  <a:noFill/>
                </a:ln>
                <a:solidFill>
                  <a:prstClr val="black"/>
                </a:solidFill>
                <a:effectLst/>
                <a:uLnTx/>
                <a:uFillTx/>
                <a:latin typeface="Arial"/>
                <a:ea typeface="ＭＳ Ｐゴシック"/>
                <a:cs typeface="+mn-cs"/>
              </a:rPr>
              <a:t>KiDAT</a:t>
            </a: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24" name="TextBox 23">
            <a:extLst>
              <a:ext uri="{FF2B5EF4-FFF2-40B4-BE49-F238E27FC236}">
                <a16:creationId xmlns:a16="http://schemas.microsoft.com/office/drawing/2014/main" id="{EF825EB1-51A2-4EFE-BD4E-160D7DEAA818}"/>
              </a:ext>
            </a:extLst>
          </p:cNvPr>
          <p:cNvSpPr txBox="1"/>
          <p:nvPr/>
        </p:nvSpPr>
        <p:spPr>
          <a:xfrm>
            <a:off x="9299971" y="1825413"/>
            <a:ext cx="828790" cy="224327"/>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Datasphere</a:t>
            </a:r>
          </a:p>
        </p:txBody>
      </p:sp>
      <p:sp>
        <p:nvSpPr>
          <p:cNvPr id="5" name="TextBox 4">
            <a:extLst>
              <a:ext uri="{FF2B5EF4-FFF2-40B4-BE49-F238E27FC236}">
                <a16:creationId xmlns:a16="http://schemas.microsoft.com/office/drawing/2014/main" id="{07781E54-BEFA-41E8-8BC0-79EE83D0539D}"/>
              </a:ext>
            </a:extLst>
          </p:cNvPr>
          <p:cNvSpPr txBox="1"/>
          <p:nvPr/>
        </p:nvSpPr>
        <p:spPr>
          <a:xfrm>
            <a:off x="914403" y="823865"/>
            <a:ext cx="7260876" cy="337954"/>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The Datasphere process to manage, convert, and import </a:t>
            </a:r>
            <a:r>
              <a:rPr kumimoji="0" lang="en-US" sz="1400" b="1" i="0" u="none" strike="noStrike" kern="1200" cap="none" spc="0" normalizeH="0" baseline="0" noProof="0" dirty="0" smtClean="0">
                <a:ln>
                  <a:noFill/>
                </a:ln>
                <a:solidFill>
                  <a:srgbClr val="5EB4E6">
                    <a:lumMod val="75000"/>
                  </a:srgbClr>
                </a:solidFill>
                <a:effectLst/>
                <a:uLnTx/>
                <a:uFillTx/>
                <a:latin typeface="Arial"/>
                <a:ea typeface="ＭＳ Ｐゴシック"/>
                <a:cs typeface="+mn-cs"/>
              </a:rPr>
              <a:t>observation networks</a:t>
            </a:r>
            <a:endPar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endParaRPr>
          </a:p>
        </p:txBody>
      </p:sp>
    </p:spTree>
    <p:extLst>
      <p:ext uri="{BB962C8B-B14F-4D97-AF65-F5344CB8AC3E}">
        <p14:creationId xmlns:p14="http://schemas.microsoft.com/office/powerpoint/2010/main" val="178930321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A24ED82B-2296-496F-B893-D615080D239C}"/>
              </a:ext>
            </a:extLst>
          </p:cNvPr>
          <p:cNvSpPr/>
          <p:nvPr/>
        </p:nvSpPr>
        <p:spPr>
          <a:xfrm>
            <a:off x="847120" y="1739437"/>
            <a:ext cx="2395598" cy="891957"/>
          </a:xfrm>
          <a:prstGeom prst="cloud">
            <a:avLst/>
          </a:prstGeom>
          <a:solidFill>
            <a:schemeClr val="accent6">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Jefferson County DD6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SHEF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FTP</a:t>
            </a:r>
          </a:p>
        </p:txBody>
      </p:sp>
      <p:sp>
        <p:nvSpPr>
          <p:cNvPr id="4" name="Cloud 3">
            <a:extLst>
              <a:ext uri="{FF2B5EF4-FFF2-40B4-BE49-F238E27FC236}">
                <a16:creationId xmlns:a16="http://schemas.microsoft.com/office/drawing/2014/main" id="{78B5496A-AA95-4250-B498-56C4E42E62BC}"/>
              </a:ext>
            </a:extLst>
          </p:cNvPr>
          <p:cNvSpPr/>
          <p:nvPr/>
        </p:nvSpPr>
        <p:spPr>
          <a:xfrm>
            <a:off x="847120" y="3084968"/>
            <a:ext cx="2395598" cy="891957"/>
          </a:xfrm>
          <a:prstGeom prst="cloud">
            <a:avLst/>
          </a:prstGeom>
          <a:solidFill>
            <a:schemeClr val="accent6">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LCRA Web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XML</a:t>
            </a:r>
          </a:p>
        </p:txBody>
      </p:sp>
      <p:sp>
        <p:nvSpPr>
          <p:cNvPr id="6" name="Rectangle: Rounded Corners 5">
            <a:extLst>
              <a:ext uri="{FF2B5EF4-FFF2-40B4-BE49-F238E27FC236}">
                <a16:creationId xmlns:a16="http://schemas.microsoft.com/office/drawing/2014/main" id="{57E323FD-19F4-4457-A70D-2FCDEF25CA81}"/>
              </a:ext>
            </a:extLst>
          </p:cNvPr>
          <p:cNvSpPr/>
          <p:nvPr/>
        </p:nvSpPr>
        <p:spPr bwMode="auto">
          <a:xfrm>
            <a:off x="4156844" y="1113067"/>
            <a:ext cx="7660687" cy="5287733"/>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2" name="Picture 11">
            <a:extLst>
              <a:ext uri="{FF2B5EF4-FFF2-40B4-BE49-F238E27FC236}">
                <a16:creationId xmlns:a16="http://schemas.microsoft.com/office/drawing/2014/main" id="{C90019BC-73EF-4113-9AAE-F7353FDA71ED}"/>
              </a:ext>
            </a:extLst>
          </p:cNvPr>
          <p:cNvPicPr>
            <a:picLocks noChangeAspect="1"/>
          </p:cNvPicPr>
          <p:nvPr/>
        </p:nvPicPr>
        <p:blipFill>
          <a:blip r:embed="rId2"/>
          <a:stretch>
            <a:fillRect/>
          </a:stretch>
        </p:blipFill>
        <p:spPr>
          <a:xfrm>
            <a:off x="4375962" y="1708470"/>
            <a:ext cx="4630158" cy="296285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EBCB639-C5ED-441B-8F33-DC1F595225A8}"/>
              </a:ext>
            </a:extLst>
          </p:cNvPr>
          <p:cNvPicPr>
            <a:picLocks noChangeAspect="1"/>
          </p:cNvPicPr>
          <p:nvPr/>
        </p:nvPicPr>
        <p:blipFill>
          <a:blip r:embed="rId3"/>
          <a:stretch>
            <a:fillRect/>
          </a:stretch>
        </p:blipFill>
        <p:spPr>
          <a:xfrm>
            <a:off x="4876001" y="3497195"/>
            <a:ext cx="4418364" cy="2827324"/>
          </a:xfrm>
          <a:prstGeom prst="rect">
            <a:avLst/>
          </a:prstGeom>
          <a:ln>
            <a:noFill/>
          </a:ln>
          <a:effectLst>
            <a:outerShdw blurRad="292100" dist="139700" dir="2700000" algn="tl" rotWithShape="0">
              <a:srgbClr val="333333">
                <a:alpha val="65000"/>
              </a:srgbClr>
            </a:outerShdw>
          </a:effectLst>
        </p:spPr>
      </p:pic>
      <p:sp>
        <p:nvSpPr>
          <p:cNvPr id="16" name="Arrow: Right 15">
            <a:extLst>
              <a:ext uri="{FF2B5EF4-FFF2-40B4-BE49-F238E27FC236}">
                <a16:creationId xmlns:a16="http://schemas.microsoft.com/office/drawing/2014/main" id="{0DB2A514-86EE-460B-88D7-8BB929B8E2B9}"/>
              </a:ext>
            </a:extLst>
          </p:cNvPr>
          <p:cNvSpPr/>
          <p:nvPr/>
        </p:nvSpPr>
        <p:spPr bwMode="auto">
          <a:xfrm rot="1539366">
            <a:off x="3218237" y="2365760"/>
            <a:ext cx="873907" cy="179389"/>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7" name="Arrow: Right 16">
            <a:extLst>
              <a:ext uri="{FF2B5EF4-FFF2-40B4-BE49-F238E27FC236}">
                <a16:creationId xmlns:a16="http://schemas.microsoft.com/office/drawing/2014/main" id="{1BEAF2C0-2061-4F3D-885F-D51030AF9F47}"/>
              </a:ext>
            </a:extLst>
          </p:cNvPr>
          <p:cNvSpPr/>
          <p:nvPr/>
        </p:nvSpPr>
        <p:spPr bwMode="auto">
          <a:xfrm>
            <a:off x="3271462" y="3277694"/>
            <a:ext cx="738768" cy="151456"/>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8" name="Arrow: Right 17">
            <a:extLst>
              <a:ext uri="{FF2B5EF4-FFF2-40B4-BE49-F238E27FC236}">
                <a16:creationId xmlns:a16="http://schemas.microsoft.com/office/drawing/2014/main" id="{B5A53061-042C-4DB0-BC63-F8CF26BA1F93}"/>
              </a:ext>
            </a:extLst>
          </p:cNvPr>
          <p:cNvSpPr/>
          <p:nvPr/>
        </p:nvSpPr>
        <p:spPr bwMode="auto">
          <a:xfrm rot="19766698">
            <a:off x="2850782" y="3907127"/>
            <a:ext cx="1335027" cy="180328"/>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1" name="Cloud 20">
            <a:extLst>
              <a:ext uri="{FF2B5EF4-FFF2-40B4-BE49-F238E27FC236}">
                <a16:creationId xmlns:a16="http://schemas.microsoft.com/office/drawing/2014/main" id="{9CE9B4D6-86F5-4B48-8F34-442A91164BF9}"/>
              </a:ext>
            </a:extLst>
          </p:cNvPr>
          <p:cNvSpPr/>
          <p:nvPr/>
        </p:nvSpPr>
        <p:spPr>
          <a:xfrm>
            <a:off x="847119" y="4415055"/>
            <a:ext cx="2395598" cy="891957"/>
          </a:xfrm>
          <a:prstGeom prst="cloud">
            <a:avLst/>
          </a:prstGeom>
          <a:solidFill>
            <a:schemeClr val="accent6">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USGS NWIS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Web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EB4E6">
                    <a:lumMod val="50000"/>
                  </a:srgbClr>
                </a:solidFill>
                <a:effectLst/>
                <a:uLnTx/>
                <a:uFillTx/>
                <a:latin typeface="Arial"/>
                <a:ea typeface="ＭＳ Ｐゴシック"/>
              </a:rPr>
              <a:t>text</a:t>
            </a:r>
            <a:endParaRPr kumimoji="0" lang="en-US" sz="1800" b="0" i="0" u="none" strike="noStrike" kern="1200" cap="none" spc="0" normalizeH="0" baseline="0" noProof="0" dirty="0">
              <a:ln>
                <a:noFill/>
              </a:ln>
              <a:solidFill>
                <a:prstClr val="white"/>
              </a:solidFill>
              <a:effectLst/>
              <a:uLnTx/>
              <a:uFillTx/>
              <a:latin typeface="Arial"/>
              <a:ea typeface="ＭＳ Ｐゴシック"/>
            </a:endParaRPr>
          </a:p>
        </p:txBody>
      </p:sp>
      <p:sp>
        <p:nvSpPr>
          <p:cNvPr id="22" name="TextBox 21">
            <a:extLst>
              <a:ext uri="{FF2B5EF4-FFF2-40B4-BE49-F238E27FC236}">
                <a16:creationId xmlns:a16="http://schemas.microsoft.com/office/drawing/2014/main" id="{5C07B7B4-AF9E-4DA2-9213-43C7ED719E3C}"/>
              </a:ext>
            </a:extLst>
          </p:cNvPr>
          <p:cNvSpPr txBox="1"/>
          <p:nvPr/>
        </p:nvSpPr>
        <p:spPr>
          <a:xfrm>
            <a:off x="5408023" y="1298605"/>
            <a:ext cx="3244050" cy="224327"/>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ＭＳ Ｐゴシック"/>
                <a:cs typeface="+mn-cs"/>
              </a:rPr>
              <a:t>KISTERS Distributed Services Manager (KiDSM)</a:t>
            </a:r>
          </a:p>
        </p:txBody>
      </p:sp>
      <p:sp>
        <p:nvSpPr>
          <p:cNvPr id="5" name="TextBox 4">
            <a:extLst>
              <a:ext uri="{FF2B5EF4-FFF2-40B4-BE49-F238E27FC236}">
                <a16:creationId xmlns:a16="http://schemas.microsoft.com/office/drawing/2014/main" id="{FDE630F5-BD23-4F5D-9A8B-E2AE0989FC77}"/>
              </a:ext>
            </a:extLst>
          </p:cNvPr>
          <p:cNvSpPr txBox="1"/>
          <p:nvPr/>
        </p:nvSpPr>
        <p:spPr>
          <a:xfrm>
            <a:off x="9501051" y="2118335"/>
            <a:ext cx="2090058" cy="3481276"/>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Key Features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Downloads data from Web, FTP, REST, and other APIs.</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Source and </a:t>
            </a:r>
            <a:r>
              <a:rPr kumimoji="0" lang="en-US" sz="1400" b="0" i="0" u="none" strike="noStrike" kern="1200" cap="none" spc="0" normalizeH="0" baseline="0" noProof="0" dirty="0">
                <a:ln>
                  <a:noFill/>
                </a:ln>
                <a:solidFill>
                  <a:prstClr val="black"/>
                </a:solidFill>
                <a:effectLst/>
                <a:uLnTx/>
                <a:uFillTx/>
                <a:latin typeface="Arial"/>
                <a:ea typeface="ＭＳ Ｐゴシック"/>
              </a:rPr>
              <a:t>Target location monitoring and notifications.</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Data processing log and monitoring.</a:t>
            </a:r>
          </a:p>
        </p:txBody>
      </p:sp>
      <p:sp>
        <p:nvSpPr>
          <p:cNvPr id="26" name="Title 1">
            <a:extLst>
              <a:ext uri="{FF2B5EF4-FFF2-40B4-BE49-F238E27FC236}">
                <a16:creationId xmlns:a16="http://schemas.microsoft.com/office/drawing/2014/main" id="{07DAD203-A9D5-4C5F-B742-13ACD5EB6390}"/>
              </a:ext>
            </a:extLst>
          </p:cNvPr>
          <p:cNvSpPr>
            <a:spLocks noGrp="1"/>
          </p:cNvSpPr>
          <p:nvPr>
            <p:ph type="title"/>
          </p:nvPr>
        </p:nvSpPr>
        <p:spPr>
          <a:xfrm>
            <a:off x="914403" y="457200"/>
            <a:ext cx="9750655" cy="484632"/>
          </a:xfrm>
        </p:spPr>
        <p:txBody>
          <a:bodyPr/>
          <a:lstStyle/>
          <a:p>
            <a:r>
              <a:rPr lang="en-US" sz="1800" dirty="0"/>
              <a:t>KISTERS Distributed Services Manager (</a:t>
            </a:r>
            <a:r>
              <a:rPr lang="en-US" sz="1800" dirty="0" err="1"/>
              <a:t>KiDSM</a:t>
            </a:r>
            <a:r>
              <a:rPr lang="en-US" sz="1800" dirty="0"/>
              <a:t>)</a:t>
            </a:r>
          </a:p>
        </p:txBody>
      </p:sp>
      <p:sp>
        <p:nvSpPr>
          <p:cNvPr id="14" name="TextBox 13">
            <a:extLst>
              <a:ext uri="{FF2B5EF4-FFF2-40B4-BE49-F238E27FC236}">
                <a16:creationId xmlns:a16="http://schemas.microsoft.com/office/drawing/2014/main" id="{58782CD1-E640-4C50-829A-767653B5DC24}"/>
              </a:ext>
            </a:extLst>
          </p:cNvPr>
          <p:cNvSpPr txBox="1"/>
          <p:nvPr/>
        </p:nvSpPr>
        <p:spPr>
          <a:xfrm>
            <a:off x="914403" y="823865"/>
            <a:ext cx="7260876" cy="337954"/>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Monitor and gather data from </a:t>
            </a:r>
            <a:r>
              <a:rPr kumimoji="0" lang="en-US" sz="1400" b="1" i="0" u="none" strike="noStrike" kern="1200" cap="none" spc="0" normalizeH="0" baseline="0" noProof="0" dirty="0" smtClean="0">
                <a:ln>
                  <a:noFill/>
                </a:ln>
                <a:solidFill>
                  <a:srgbClr val="5EB4E6">
                    <a:lumMod val="75000"/>
                  </a:srgbClr>
                </a:solidFill>
                <a:effectLst/>
                <a:uLnTx/>
                <a:uFillTx/>
                <a:latin typeface="Arial"/>
                <a:ea typeface="ＭＳ Ｐゴシック"/>
                <a:cs typeface="+mn-cs"/>
              </a:rPr>
              <a:t>observation networks</a:t>
            </a:r>
            <a:endPar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endParaRPr>
          </a:p>
        </p:txBody>
      </p:sp>
    </p:spTree>
    <p:extLst>
      <p:ext uri="{BB962C8B-B14F-4D97-AF65-F5344CB8AC3E}">
        <p14:creationId xmlns:p14="http://schemas.microsoft.com/office/powerpoint/2010/main" val="344700110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7E323FD-19F4-4457-A70D-2FCDEF25CA81}"/>
              </a:ext>
            </a:extLst>
          </p:cNvPr>
          <p:cNvSpPr/>
          <p:nvPr/>
        </p:nvSpPr>
        <p:spPr bwMode="auto">
          <a:xfrm>
            <a:off x="192594" y="2533197"/>
            <a:ext cx="3543642" cy="1791605"/>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7" name="Rectangle: Rounded Corners 6">
            <a:extLst>
              <a:ext uri="{FF2B5EF4-FFF2-40B4-BE49-F238E27FC236}">
                <a16:creationId xmlns:a16="http://schemas.microsoft.com/office/drawing/2014/main" id="{9E86DEAC-0B59-4FB2-B448-A3EE9EBAFA6E}"/>
              </a:ext>
            </a:extLst>
          </p:cNvPr>
          <p:cNvSpPr/>
          <p:nvPr/>
        </p:nvSpPr>
        <p:spPr bwMode="auto">
          <a:xfrm>
            <a:off x="4799427" y="1160386"/>
            <a:ext cx="7140343" cy="5405877"/>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2" name="Picture 11">
            <a:extLst>
              <a:ext uri="{FF2B5EF4-FFF2-40B4-BE49-F238E27FC236}">
                <a16:creationId xmlns:a16="http://schemas.microsoft.com/office/drawing/2014/main" id="{C90019BC-73EF-4113-9AAE-F7353FDA71ED}"/>
              </a:ext>
            </a:extLst>
          </p:cNvPr>
          <p:cNvPicPr>
            <a:picLocks noChangeAspect="1"/>
          </p:cNvPicPr>
          <p:nvPr/>
        </p:nvPicPr>
        <p:blipFill>
          <a:blip r:embed="rId2"/>
          <a:stretch>
            <a:fillRect/>
          </a:stretch>
        </p:blipFill>
        <p:spPr>
          <a:xfrm>
            <a:off x="252229" y="2951991"/>
            <a:ext cx="1557563" cy="9966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EBCB639-C5ED-441B-8F33-DC1F595225A8}"/>
              </a:ext>
            </a:extLst>
          </p:cNvPr>
          <p:cNvPicPr>
            <a:picLocks noChangeAspect="1"/>
          </p:cNvPicPr>
          <p:nvPr/>
        </p:nvPicPr>
        <p:blipFill>
          <a:blip r:embed="rId3"/>
          <a:stretch>
            <a:fillRect/>
          </a:stretch>
        </p:blipFill>
        <p:spPr>
          <a:xfrm>
            <a:off x="2114312" y="2951991"/>
            <a:ext cx="1557563" cy="99668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F41F580-D64E-4778-85D2-B3B2B0053D32}"/>
              </a:ext>
            </a:extLst>
          </p:cNvPr>
          <p:cNvPicPr>
            <a:picLocks noChangeAspect="1"/>
          </p:cNvPicPr>
          <p:nvPr/>
        </p:nvPicPr>
        <p:blipFill>
          <a:blip r:embed="rId4"/>
          <a:stretch>
            <a:fillRect/>
          </a:stretch>
        </p:blipFill>
        <p:spPr>
          <a:xfrm>
            <a:off x="5187600" y="4155245"/>
            <a:ext cx="2817839" cy="201913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E55F665-84F6-4BDD-9373-B229ECF55CF7}"/>
              </a:ext>
            </a:extLst>
          </p:cNvPr>
          <p:cNvPicPr>
            <a:picLocks noChangeAspect="1"/>
          </p:cNvPicPr>
          <p:nvPr/>
        </p:nvPicPr>
        <p:blipFill>
          <a:blip r:embed="rId5"/>
          <a:stretch>
            <a:fillRect/>
          </a:stretch>
        </p:blipFill>
        <p:spPr>
          <a:xfrm>
            <a:off x="5001400" y="1617883"/>
            <a:ext cx="1793564" cy="2406091"/>
          </a:xfrm>
          <a:prstGeom prst="rect">
            <a:avLst/>
          </a:prstGeom>
          <a:ln>
            <a:noFill/>
          </a:ln>
          <a:effectLst>
            <a:outerShdw blurRad="292100" dist="139700" dir="2700000" algn="tl" rotWithShape="0">
              <a:srgbClr val="333333">
                <a:alpha val="65000"/>
              </a:srgbClr>
            </a:outerShdw>
          </a:effectLst>
        </p:spPr>
      </p:pic>
      <p:sp>
        <p:nvSpPr>
          <p:cNvPr id="19" name="Arrow: Right 18">
            <a:extLst>
              <a:ext uri="{FF2B5EF4-FFF2-40B4-BE49-F238E27FC236}">
                <a16:creationId xmlns:a16="http://schemas.microsoft.com/office/drawing/2014/main" id="{5B60BCA6-334C-4D0D-9F9F-706499B5E6ED}"/>
              </a:ext>
            </a:extLst>
          </p:cNvPr>
          <p:cNvSpPr/>
          <p:nvPr/>
        </p:nvSpPr>
        <p:spPr bwMode="auto">
          <a:xfrm>
            <a:off x="3924141" y="3242715"/>
            <a:ext cx="726875" cy="372568"/>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2" name="TextBox 21">
            <a:extLst>
              <a:ext uri="{FF2B5EF4-FFF2-40B4-BE49-F238E27FC236}">
                <a16:creationId xmlns:a16="http://schemas.microsoft.com/office/drawing/2014/main" id="{5C07B7B4-AF9E-4DA2-9213-43C7ED719E3C}"/>
              </a:ext>
            </a:extLst>
          </p:cNvPr>
          <p:cNvSpPr txBox="1"/>
          <p:nvPr/>
        </p:nvSpPr>
        <p:spPr>
          <a:xfrm>
            <a:off x="372207" y="2596602"/>
            <a:ext cx="3244050" cy="224327"/>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KISTERS Distributed Services Manager (KiDSM)</a:t>
            </a:r>
          </a:p>
        </p:txBody>
      </p:sp>
      <p:sp>
        <p:nvSpPr>
          <p:cNvPr id="23" name="TextBox 22">
            <a:extLst>
              <a:ext uri="{FF2B5EF4-FFF2-40B4-BE49-F238E27FC236}">
                <a16:creationId xmlns:a16="http://schemas.microsoft.com/office/drawing/2014/main" id="{F3D4B598-3DB8-4534-89D2-D188A88F291E}"/>
              </a:ext>
            </a:extLst>
          </p:cNvPr>
          <p:cNvSpPr txBox="1"/>
          <p:nvPr/>
        </p:nvSpPr>
        <p:spPr>
          <a:xfrm>
            <a:off x="6398837" y="1268213"/>
            <a:ext cx="3941521" cy="316801"/>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KISTERS Data Acquisition &amp;Transformation (</a:t>
            </a:r>
            <a:r>
              <a:rPr kumimoji="0" lang="en-US" sz="1600" b="1" i="0" u="none" strike="noStrike" kern="1200" cap="none" spc="0" normalizeH="0" baseline="0" noProof="0" dirty="0" err="1">
                <a:ln>
                  <a:noFill/>
                </a:ln>
                <a:solidFill>
                  <a:prstClr val="black"/>
                </a:solidFill>
                <a:effectLst/>
                <a:uLnTx/>
                <a:uFillTx/>
                <a:latin typeface="Arial"/>
                <a:ea typeface="ＭＳ Ｐゴシック"/>
                <a:cs typeface="+mn-cs"/>
              </a:rPr>
              <a:t>KiDAT</a:t>
            </a: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a:t>
            </a:r>
          </a:p>
        </p:txBody>
      </p:sp>
      <p:pic>
        <p:nvPicPr>
          <p:cNvPr id="5" name="Picture 4">
            <a:extLst>
              <a:ext uri="{FF2B5EF4-FFF2-40B4-BE49-F238E27FC236}">
                <a16:creationId xmlns:a16="http://schemas.microsoft.com/office/drawing/2014/main" id="{C49F5EF1-A73B-47EE-903B-AA19C13F776C}"/>
              </a:ext>
            </a:extLst>
          </p:cNvPr>
          <p:cNvPicPr>
            <a:picLocks noChangeAspect="1"/>
          </p:cNvPicPr>
          <p:nvPr/>
        </p:nvPicPr>
        <p:blipFill>
          <a:blip r:embed="rId6"/>
          <a:stretch>
            <a:fillRect/>
          </a:stretch>
        </p:blipFill>
        <p:spPr>
          <a:xfrm>
            <a:off x="7361927" y="1692840"/>
            <a:ext cx="4345567" cy="2331134"/>
          </a:xfrm>
          <a:prstGeom prst="rect">
            <a:avLst/>
          </a:prstGeom>
        </p:spPr>
      </p:pic>
      <p:sp>
        <p:nvSpPr>
          <p:cNvPr id="25" name="TextBox 24">
            <a:extLst>
              <a:ext uri="{FF2B5EF4-FFF2-40B4-BE49-F238E27FC236}">
                <a16:creationId xmlns:a16="http://schemas.microsoft.com/office/drawing/2014/main" id="{867077D9-5E6D-4597-ADED-02E14625C978}"/>
              </a:ext>
            </a:extLst>
          </p:cNvPr>
          <p:cNvSpPr txBox="1"/>
          <p:nvPr/>
        </p:nvSpPr>
        <p:spPr>
          <a:xfrm>
            <a:off x="8214785" y="4155245"/>
            <a:ext cx="3515638" cy="2302262"/>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Key Features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Quickly convert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observation network formats </a:t>
            </a:r>
            <a:r>
              <a:rPr kumimoji="0" lang="en-US" sz="1400" b="0" i="0" u="none" strike="noStrike" kern="1200" cap="none" spc="0" normalizeH="0" baseline="0" noProof="0" dirty="0">
                <a:ln>
                  <a:noFill/>
                </a:ln>
                <a:solidFill>
                  <a:prstClr val="black"/>
                </a:solidFill>
                <a:effectLst/>
                <a:uLnTx/>
                <a:uFillTx/>
                <a:latin typeface="Arial"/>
                <a:ea typeface="ＭＳ Ｐゴシック"/>
              </a:rPr>
              <a:t>and stream to Datasphere.</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Automatically builds new stations and sensors in Datasphere on import.</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Processes, cleans</a:t>
            </a: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 and organizes high volumes of data and file formats.</a:t>
            </a:r>
          </a:p>
        </p:txBody>
      </p:sp>
      <p:sp>
        <p:nvSpPr>
          <p:cNvPr id="27" name="Title 1">
            <a:extLst>
              <a:ext uri="{FF2B5EF4-FFF2-40B4-BE49-F238E27FC236}">
                <a16:creationId xmlns:a16="http://schemas.microsoft.com/office/drawing/2014/main" id="{32D08806-63A6-443F-B56D-2402E6F24E48}"/>
              </a:ext>
            </a:extLst>
          </p:cNvPr>
          <p:cNvSpPr>
            <a:spLocks noGrp="1"/>
          </p:cNvSpPr>
          <p:nvPr>
            <p:ph type="title"/>
          </p:nvPr>
        </p:nvSpPr>
        <p:spPr>
          <a:xfrm>
            <a:off x="914403" y="457200"/>
            <a:ext cx="9750655" cy="484632"/>
          </a:xfrm>
        </p:spPr>
        <p:txBody>
          <a:bodyPr/>
          <a:lstStyle/>
          <a:p>
            <a:r>
              <a:rPr lang="en-US" sz="1800" dirty="0"/>
              <a:t>KISTERS Data Acquisition and Transformation (</a:t>
            </a:r>
            <a:r>
              <a:rPr lang="en-US" sz="1800" dirty="0" err="1"/>
              <a:t>KiDAT</a:t>
            </a:r>
            <a:r>
              <a:rPr lang="en-US" sz="1800" dirty="0"/>
              <a:t>)</a:t>
            </a:r>
          </a:p>
        </p:txBody>
      </p:sp>
      <p:sp>
        <p:nvSpPr>
          <p:cNvPr id="16" name="TextBox 15">
            <a:extLst>
              <a:ext uri="{FF2B5EF4-FFF2-40B4-BE49-F238E27FC236}">
                <a16:creationId xmlns:a16="http://schemas.microsoft.com/office/drawing/2014/main" id="{2BEDAD37-9C2B-4359-A75B-6340C2E08D88}"/>
              </a:ext>
            </a:extLst>
          </p:cNvPr>
          <p:cNvSpPr txBox="1"/>
          <p:nvPr/>
        </p:nvSpPr>
        <p:spPr>
          <a:xfrm>
            <a:off x="914403" y="823865"/>
            <a:ext cx="7260876" cy="337954"/>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Convert, clean, and import data from </a:t>
            </a:r>
            <a:r>
              <a:rPr kumimoji="0" lang="en-US" sz="1400" b="1" i="0" u="none" strike="noStrike" kern="1200" cap="none" spc="0" normalizeH="0" baseline="0" noProof="0" dirty="0" smtClean="0">
                <a:ln>
                  <a:noFill/>
                </a:ln>
                <a:solidFill>
                  <a:srgbClr val="5EB4E6">
                    <a:lumMod val="75000"/>
                  </a:srgbClr>
                </a:solidFill>
                <a:effectLst/>
                <a:uLnTx/>
                <a:uFillTx/>
                <a:latin typeface="Arial"/>
                <a:ea typeface="ＭＳ Ｐゴシック"/>
                <a:cs typeface="+mn-cs"/>
              </a:rPr>
              <a:t>observation networks</a:t>
            </a:r>
            <a:endPar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endParaRPr>
          </a:p>
        </p:txBody>
      </p:sp>
    </p:spTree>
    <p:extLst>
      <p:ext uri="{BB962C8B-B14F-4D97-AF65-F5344CB8AC3E}">
        <p14:creationId xmlns:p14="http://schemas.microsoft.com/office/powerpoint/2010/main" val="2361879061"/>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Representation of Multiple Networks in </a:t>
            </a:r>
            <a:r>
              <a:rPr lang="en-US" sz="1800" dirty="0" err="1"/>
              <a:t>Datasphere</a:t>
            </a:r>
            <a:endParaRPr lang="en-US" sz="1800" dirty="0"/>
          </a:p>
        </p:txBody>
      </p:sp>
      <p:sp>
        <p:nvSpPr>
          <p:cNvPr id="7" name="Rectangle: Rounded Corners 6">
            <a:extLst>
              <a:ext uri="{FF2B5EF4-FFF2-40B4-BE49-F238E27FC236}">
                <a16:creationId xmlns:a16="http://schemas.microsoft.com/office/drawing/2014/main" id="{9E86DEAC-0B59-4FB2-B448-A3EE9EBAFA6E}"/>
              </a:ext>
            </a:extLst>
          </p:cNvPr>
          <p:cNvSpPr/>
          <p:nvPr/>
        </p:nvSpPr>
        <p:spPr bwMode="auto">
          <a:xfrm>
            <a:off x="273904" y="1427208"/>
            <a:ext cx="3543642" cy="1791605"/>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9" name="Rectangle: Rounded Corners 8">
            <a:extLst>
              <a:ext uri="{FF2B5EF4-FFF2-40B4-BE49-F238E27FC236}">
                <a16:creationId xmlns:a16="http://schemas.microsoft.com/office/drawing/2014/main" id="{26FF38E5-ED26-45C7-8F00-9444D6D8AF04}"/>
              </a:ext>
            </a:extLst>
          </p:cNvPr>
          <p:cNvSpPr/>
          <p:nvPr/>
        </p:nvSpPr>
        <p:spPr bwMode="auto">
          <a:xfrm>
            <a:off x="4640705" y="932764"/>
            <a:ext cx="7359706" cy="5755419"/>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1" name="Picture 10">
            <a:extLst>
              <a:ext uri="{FF2B5EF4-FFF2-40B4-BE49-F238E27FC236}">
                <a16:creationId xmlns:a16="http://schemas.microsoft.com/office/drawing/2014/main" id="{185CF9F1-86AC-4083-951C-9CC983D2FC17}"/>
              </a:ext>
            </a:extLst>
          </p:cNvPr>
          <p:cNvPicPr>
            <a:picLocks noChangeAspect="1"/>
          </p:cNvPicPr>
          <p:nvPr/>
        </p:nvPicPr>
        <p:blipFill>
          <a:blip r:embed="rId2"/>
          <a:stretch>
            <a:fillRect/>
          </a:stretch>
        </p:blipFill>
        <p:spPr>
          <a:xfrm>
            <a:off x="4879075" y="1508319"/>
            <a:ext cx="6884131" cy="458768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F41F580-D64E-4778-85D2-B3B2B0053D32}"/>
              </a:ext>
            </a:extLst>
          </p:cNvPr>
          <p:cNvPicPr>
            <a:picLocks noChangeAspect="1"/>
          </p:cNvPicPr>
          <p:nvPr/>
        </p:nvPicPr>
        <p:blipFill>
          <a:blip r:embed="rId3"/>
          <a:stretch>
            <a:fillRect/>
          </a:stretch>
        </p:blipFill>
        <p:spPr>
          <a:xfrm>
            <a:off x="1978412" y="1904896"/>
            <a:ext cx="1604547" cy="114974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E55F665-84F6-4BDD-9373-B229ECF55CF7}"/>
              </a:ext>
            </a:extLst>
          </p:cNvPr>
          <p:cNvPicPr>
            <a:picLocks noChangeAspect="1"/>
          </p:cNvPicPr>
          <p:nvPr/>
        </p:nvPicPr>
        <p:blipFill>
          <a:blip r:embed="rId4"/>
          <a:stretch>
            <a:fillRect/>
          </a:stretch>
        </p:blipFill>
        <p:spPr>
          <a:xfrm>
            <a:off x="659565" y="1884904"/>
            <a:ext cx="858969" cy="1152319"/>
          </a:xfrm>
          <a:prstGeom prst="rect">
            <a:avLst/>
          </a:prstGeom>
          <a:ln>
            <a:noFill/>
          </a:ln>
          <a:effectLst>
            <a:outerShdw blurRad="292100" dist="139700" dir="2700000" algn="tl" rotWithShape="0">
              <a:srgbClr val="333333">
                <a:alpha val="65000"/>
              </a:srgbClr>
            </a:outerShdw>
          </a:effectLst>
        </p:spPr>
      </p:pic>
      <p:sp>
        <p:nvSpPr>
          <p:cNvPr id="20" name="Arrow: Right 19">
            <a:extLst>
              <a:ext uri="{FF2B5EF4-FFF2-40B4-BE49-F238E27FC236}">
                <a16:creationId xmlns:a16="http://schemas.microsoft.com/office/drawing/2014/main" id="{32D5C417-98D2-4BC7-94FB-3773D4CAA21B}"/>
              </a:ext>
            </a:extLst>
          </p:cNvPr>
          <p:cNvSpPr/>
          <p:nvPr/>
        </p:nvSpPr>
        <p:spPr bwMode="auto">
          <a:xfrm>
            <a:off x="3886167" y="2162266"/>
            <a:ext cx="685917" cy="321487"/>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3" name="TextBox 22">
            <a:extLst>
              <a:ext uri="{FF2B5EF4-FFF2-40B4-BE49-F238E27FC236}">
                <a16:creationId xmlns:a16="http://schemas.microsoft.com/office/drawing/2014/main" id="{F3D4B598-3DB8-4534-89D2-D188A88F291E}"/>
              </a:ext>
            </a:extLst>
          </p:cNvPr>
          <p:cNvSpPr txBox="1"/>
          <p:nvPr/>
        </p:nvSpPr>
        <p:spPr>
          <a:xfrm>
            <a:off x="1067667" y="1424307"/>
            <a:ext cx="1956116" cy="22432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KISTERS Data Acquisition &amp;</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Transformation (</a:t>
            </a:r>
            <a:r>
              <a:rPr kumimoji="0" lang="en-US" sz="1100" b="1" i="0" u="none" strike="noStrike" kern="1200" cap="none" spc="0" normalizeH="0" baseline="0" noProof="0" dirty="0" err="1">
                <a:ln>
                  <a:noFill/>
                </a:ln>
                <a:solidFill>
                  <a:prstClr val="black"/>
                </a:solidFill>
                <a:effectLst/>
                <a:uLnTx/>
                <a:uFillTx/>
                <a:latin typeface="Arial"/>
                <a:ea typeface="ＭＳ Ｐゴシック"/>
                <a:cs typeface="+mn-cs"/>
              </a:rPr>
              <a:t>KiDAT</a:t>
            </a:r>
            <a:r>
              <a:rPr kumimoji="0" lang="en-US" sz="1100" b="1" i="0" u="none" strike="noStrike" kern="1200" cap="none" spc="0" normalizeH="0" baseline="0" noProof="0" dirty="0">
                <a:ln>
                  <a:noFill/>
                </a:ln>
                <a:solidFill>
                  <a:prstClr val="black"/>
                </a:solidFill>
                <a:effectLst/>
                <a:uLnTx/>
                <a:uFillTx/>
                <a:latin typeface="Arial"/>
                <a:ea typeface="ＭＳ Ｐゴシック"/>
                <a:cs typeface="+mn-cs"/>
              </a:rPr>
              <a:t>)</a:t>
            </a:r>
          </a:p>
        </p:txBody>
      </p:sp>
      <p:sp>
        <p:nvSpPr>
          <p:cNvPr id="24" name="TextBox 23">
            <a:extLst>
              <a:ext uri="{FF2B5EF4-FFF2-40B4-BE49-F238E27FC236}">
                <a16:creationId xmlns:a16="http://schemas.microsoft.com/office/drawing/2014/main" id="{EF825EB1-51A2-4EFE-BD4E-160D7DEAA818}"/>
              </a:ext>
            </a:extLst>
          </p:cNvPr>
          <p:cNvSpPr txBox="1"/>
          <p:nvPr/>
        </p:nvSpPr>
        <p:spPr>
          <a:xfrm>
            <a:off x="7828222" y="1117991"/>
            <a:ext cx="828790" cy="224327"/>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mn-cs"/>
              </a:rPr>
              <a:t>Datasphere</a:t>
            </a:r>
          </a:p>
        </p:txBody>
      </p:sp>
      <p:sp>
        <p:nvSpPr>
          <p:cNvPr id="25" name="TextBox 24">
            <a:extLst>
              <a:ext uri="{FF2B5EF4-FFF2-40B4-BE49-F238E27FC236}">
                <a16:creationId xmlns:a16="http://schemas.microsoft.com/office/drawing/2014/main" id="{D11E3564-5107-409D-A61C-337546822D2A}"/>
              </a:ext>
            </a:extLst>
          </p:cNvPr>
          <p:cNvSpPr txBox="1"/>
          <p:nvPr/>
        </p:nvSpPr>
        <p:spPr>
          <a:xfrm>
            <a:off x="370529" y="3676509"/>
            <a:ext cx="3515638" cy="2863628"/>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Key Features</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Each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observation network is </a:t>
            </a:r>
            <a:r>
              <a:rPr kumimoji="0" lang="en-US" sz="1400" b="0" i="0" u="none" strike="noStrike" kern="1200" cap="none" spc="0" normalizeH="0" baseline="0" noProof="0" dirty="0">
                <a:ln>
                  <a:noFill/>
                </a:ln>
                <a:solidFill>
                  <a:prstClr val="black"/>
                </a:solidFill>
                <a:effectLst/>
                <a:uLnTx/>
                <a:uFillTx/>
                <a:latin typeface="Arial"/>
                <a:ea typeface="ＭＳ Ｐゴシック"/>
              </a:rPr>
              <a:t>organized with unique login and account.</a:t>
            </a: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Data shared from each </a:t>
            </a:r>
            <a:r>
              <a:rPr kumimoji="0" lang="en-US" sz="1400" b="0" i="0" u="none" strike="noStrike" kern="1200" cap="none" spc="0" normalizeH="0" baseline="0" noProof="0" dirty="0" smtClean="0">
                <a:ln>
                  <a:noFill/>
                </a:ln>
                <a:solidFill>
                  <a:prstClr val="black"/>
                </a:solidFill>
                <a:effectLst/>
                <a:uLnTx/>
                <a:uFillTx/>
                <a:latin typeface="Arial"/>
                <a:ea typeface="ＭＳ Ｐゴシック"/>
                <a:cs typeface="+mn-cs"/>
              </a:rPr>
              <a:t>observation network account </a:t>
            </a: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to the TxDOT account.</a:t>
            </a: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a:ea typeface="ＭＳ Ｐゴシック"/>
            </a:endParaRPr>
          </a:p>
          <a:p>
            <a:pPr marL="285750" marR="0" lvl="0" indent="-285750" algn="l" defTabSz="914400" rtl="0" eaLnBrk="0" fontAlgn="auto" latinLnBrk="0" hangingPunct="0">
              <a:lnSpc>
                <a:spcPts val="18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Allows for better classifications, alarms, and general management of the data based on the </a:t>
            </a:r>
            <a:r>
              <a:rPr kumimoji="0" lang="en-US" sz="1400" b="0" i="0" u="none" strike="noStrike" kern="1200" cap="none" spc="0" normalizeH="0" baseline="0" noProof="0" dirty="0" smtClean="0">
                <a:ln>
                  <a:noFill/>
                </a:ln>
                <a:solidFill>
                  <a:prstClr val="black"/>
                </a:solidFill>
                <a:effectLst/>
                <a:uLnTx/>
                <a:uFillTx/>
                <a:latin typeface="Arial"/>
                <a:ea typeface="ＭＳ Ｐゴシック"/>
              </a:rPr>
              <a:t>observation network data </a:t>
            </a:r>
            <a:r>
              <a:rPr kumimoji="0" lang="en-US" sz="1400" b="0" i="0" u="none" strike="noStrike" kern="1200" cap="none" spc="0" normalizeH="0" baseline="0" noProof="0" dirty="0">
                <a:ln>
                  <a:noFill/>
                </a:ln>
                <a:solidFill>
                  <a:prstClr val="black"/>
                </a:solidFill>
                <a:effectLst/>
                <a:uLnTx/>
                <a:uFillTx/>
                <a:latin typeface="Arial"/>
                <a:ea typeface="ＭＳ Ｐゴシック"/>
              </a:rPr>
              <a:t>characteristics.</a:t>
            </a:r>
            <a:endParaRPr kumimoji="0" lang="en-US" sz="1400"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2" name="TextBox 11">
            <a:extLst>
              <a:ext uri="{FF2B5EF4-FFF2-40B4-BE49-F238E27FC236}">
                <a16:creationId xmlns:a16="http://schemas.microsoft.com/office/drawing/2014/main" id="{619D64E3-B439-49D4-9F53-76F11D4DF7BB}"/>
              </a:ext>
            </a:extLst>
          </p:cNvPr>
          <p:cNvSpPr txBox="1"/>
          <p:nvPr/>
        </p:nvSpPr>
        <p:spPr>
          <a:xfrm>
            <a:off x="914403" y="823865"/>
            <a:ext cx="7260876" cy="337954"/>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rPr>
              <a:t>Display data from </a:t>
            </a:r>
            <a:r>
              <a:rPr kumimoji="0" lang="en-US" sz="1400" b="1" i="0" u="none" strike="noStrike" kern="1200" cap="none" spc="0" normalizeH="0" baseline="0" noProof="0" dirty="0" smtClean="0">
                <a:ln>
                  <a:noFill/>
                </a:ln>
                <a:solidFill>
                  <a:srgbClr val="5EB4E6">
                    <a:lumMod val="75000"/>
                  </a:srgbClr>
                </a:solidFill>
                <a:effectLst/>
                <a:uLnTx/>
                <a:uFillTx/>
                <a:latin typeface="Arial"/>
                <a:ea typeface="ＭＳ Ｐゴシック"/>
                <a:cs typeface="+mn-cs"/>
              </a:rPr>
              <a:t>observation networks</a:t>
            </a:r>
            <a:endPar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endParaRPr>
          </a:p>
        </p:txBody>
      </p:sp>
    </p:spTree>
    <p:extLst>
      <p:ext uri="{BB962C8B-B14F-4D97-AF65-F5344CB8AC3E}">
        <p14:creationId xmlns:p14="http://schemas.microsoft.com/office/powerpoint/2010/main" val="119659361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Task 5: </a:t>
            </a:r>
            <a:r>
              <a:rPr lang="en-US" sz="3200" dirty="0" smtClean="0"/>
              <a:t>Forecast Model Assessment</a:t>
            </a:r>
            <a:endParaRPr lang="en-US" sz="3200" dirty="0"/>
          </a:p>
        </p:txBody>
      </p:sp>
      <p:sp>
        <p:nvSpPr>
          <p:cNvPr id="3" name="Content Placeholder 2"/>
          <p:cNvSpPr>
            <a:spLocks noGrp="1"/>
          </p:cNvSpPr>
          <p:nvPr>
            <p:ph sz="half" idx="4294967295"/>
          </p:nvPr>
        </p:nvSpPr>
        <p:spPr>
          <a:xfrm>
            <a:off x="914403" y="1446802"/>
            <a:ext cx="5181600" cy="5304320"/>
          </a:xfrm>
        </p:spPr>
        <p:txBody>
          <a:bodyPr/>
          <a:lstStyle/>
          <a:p>
            <a:r>
              <a:rPr lang="en-US" sz="2400" dirty="0">
                <a:solidFill>
                  <a:srgbClr val="0070C0"/>
                </a:solidFill>
              </a:rPr>
              <a:t> Achievements during last Quarter</a:t>
            </a:r>
          </a:p>
          <a:p>
            <a:pPr marL="128588" lvl="2" indent="0">
              <a:buNone/>
            </a:pPr>
            <a:endParaRPr lang="en-US" sz="2287" dirty="0"/>
          </a:p>
          <a:p>
            <a:pPr lvl="2">
              <a:lnSpc>
                <a:spcPct val="100000"/>
              </a:lnSpc>
            </a:pPr>
            <a:r>
              <a:rPr lang="en-US" sz="2287" dirty="0"/>
              <a:t> Completed assessment of HEC-RAS models</a:t>
            </a:r>
            <a:endParaRPr lang="en-US" sz="2287" dirty="0">
              <a:sym typeface="Wingdings" panose="05000000000000000000" pitchFamily="2" charset="2"/>
            </a:endParaRPr>
          </a:p>
          <a:p>
            <a:pPr lvl="2">
              <a:lnSpc>
                <a:spcPct val="100000"/>
              </a:lnSpc>
            </a:pPr>
            <a:r>
              <a:rPr lang="en-US" sz="2287" dirty="0">
                <a:sym typeface="Wingdings" panose="05000000000000000000" pitchFamily="2" charset="2"/>
              </a:rPr>
              <a:t> Operational integration of HEC-RAS and NWM clone extended by animated longitudinal and cross section views</a:t>
            </a:r>
          </a:p>
          <a:p>
            <a:pPr lvl="2">
              <a:lnSpc>
                <a:spcPct val="100000"/>
              </a:lnSpc>
            </a:pPr>
            <a:r>
              <a:rPr lang="en-US" sz="2287" dirty="0">
                <a:sym typeface="Wingdings" panose="05000000000000000000" pitchFamily="2" charset="2"/>
              </a:rPr>
              <a:t> OP GUI integration of both models for scenario analysis in final stage</a:t>
            </a:r>
          </a:p>
          <a:p>
            <a:pPr lvl="2">
              <a:lnSpc>
                <a:spcPct val="100000"/>
              </a:lnSpc>
            </a:pPr>
            <a:r>
              <a:rPr lang="en-US" sz="2287" dirty="0">
                <a:sym typeface="Wingdings" panose="05000000000000000000" pitchFamily="2" charset="2"/>
              </a:rPr>
              <a:t> Continuation of error analysis of NWM with stage height</a:t>
            </a:r>
            <a:endParaRPr lang="en-US" sz="2287" dirty="0"/>
          </a:p>
        </p:txBody>
      </p:sp>
      <p:sp>
        <p:nvSpPr>
          <p:cNvPr id="4" name="Content Placeholder 3"/>
          <p:cNvSpPr>
            <a:spLocks noGrp="1"/>
          </p:cNvSpPr>
          <p:nvPr>
            <p:ph sz="half" idx="4294967295"/>
          </p:nvPr>
        </p:nvSpPr>
        <p:spPr>
          <a:xfrm>
            <a:off x="6831676" y="1393363"/>
            <a:ext cx="5073023" cy="4351338"/>
          </a:xfrm>
        </p:spPr>
        <p:txBody>
          <a:bodyPr/>
          <a:lstStyle/>
          <a:p>
            <a:r>
              <a:rPr lang="en-US" sz="2400" dirty="0">
                <a:solidFill>
                  <a:srgbClr val="0070C0"/>
                </a:solidFill>
              </a:rPr>
              <a:t> Challenges for Next Quarter</a:t>
            </a:r>
          </a:p>
          <a:p>
            <a:pPr lvl="2"/>
            <a:endParaRPr lang="en-US" sz="2287" dirty="0"/>
          </a:p>
          <a:p>
            <a:pPr lvl="2">
              <a:lnSpc>
                <a:spcPct val="100000"/>
              </a:lnSpc>
            </a:pPr>
            <a:r>
              <a:rPr lang="en-US" sz="2287" dirty="0"/>
              <a:t> Set up Data Assimilation approach with Muskingum-</a:t>
            </a:r>
            <a:r>
              <a:rPr lang="en-US" sz="2287" dirty="0" err="1"/>
              <a:t>Cunge</a:t>
            </a:r>
            <a:endParaRPr lang="en-US" sz="2287" dirty="0"/>
          </a:p>
          <a:p>
            <a:pPr lvl="2">
              <a:lnSpc>
                <a:spcPct val="100000"/>
              </a:lnSpc>
            </a:pPr>
            <a:r>
              <a:rPr lang="en-US" sz="2287" dirty="0"/>
              <a:t> Complete error analysis and analyze results (patterns, predictability)</a:t>
            </a:r>
          </a:p>
          <a:p>
            <a:pPr lvl="2">
              <a:lnSpc>
                <a:spcPct val="100000"/>
              </a:lnSpc>
            </a:pPr>
            <a:r>
              <a:rPr lang="en-US" sz="2287" dirty="0"/>
              <a:t> Implement error analysis within </a:t>
            </a:r>
            <a:r>
              <a:rPr lang="en-US" sz="2287" dirty="0" err="1"/>
              <a:t>Datasphere</a:t>
            </a:r>
            <a:r>
              <a:rPr lang="en-US" sz="2287" dirty="0"/>
              <a:t> as well </a:t>
            </a:r>
          </a:p>
          <a:p>
            <a:pPr lvl="2">
              <a:lnSpc>
                <a:spcPct val="100000"/>
              </a:lnSpc>
            </a:pPr>
            <a:r>
              <a:rPr lang="en-US" sz="2287" dirty="0"/>
              <a:t>Initiate river hydraulics analysis (additional student on project started Fall 2021)</a:t>
            </a:r>
          </a:p>
        </p:txBody>
      </p:sp>
      <p:sp>
        <p:nvSpPr>
          <p:cNvPr id="5" name="TextBox 4"/>
          <p:cNvSpPr txBox="1"/>
          <p:nvPr/>
        </p:nvSpPr>
        <p:spPr>
          <a:xfrm>
            <a:off x="914403" y="1122219"/>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Paola Passalacqua, UT Austin</a:t>
            </a:r>
          </a:p>
        </p:txBody>
      </p:sp>
    </p:spTree>
    <p:extLst>
      <p:ext uri="{BB962C8B-B14F-4D97-AF65-F5344CB8AC3E}">
        <p14:creationId xmlns:p14="http://schemas.microsoft.com/office/powerpoint/2010/main" val="154437507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07B11-1ECF-4620-BB53-90346A247CD7}"/>
              </a:ext>
            </a:extLst>
          </p:cNvPr>
          <p:cNvPicPr>
            <a:picLocks noChangeAspect="1"/>
          </p:cNvPicPr>
          <p:nvPr/>
        </p:nvPicPr>
        <p:blipFill>
          <a:blip r:embed="rId2"/>
          <a:stretch>
            <a:fillRect/>
          </a:stretch>
        </p:blipFill>
        <p:spPr>
          <a:xfrm>
            <a:off x="7912259" y="2743200"/>
            <a:ext cx="4168864" cy="2714609"/>
          </a:xfrm>
          <a:prstGeom prst="rect">
            <a:avLst/>
          </a:prstGeom>
          <a:ln>
            <a:solidFill>
              <a:schemeClr val="accent1"/>
            </a:solidFill>
          </a:ln>
        </p:spPr>
      </p:pic>
      <p:sp>
        <p:nvSpPr>
          <p:cNvPr id="9" name="Title 1">
            <a:extLst>
              <a:ext uri="{FF2B5EF4-FFF2-40B4-BE49-F238E27FC236}">
                <a16:creationId xmlns:a16="http://schemas.microsoft.com/office/drawing/2014/main" id="{AEFD4A87-0BF7-413B-8BFE-C4ED6E4F0D07}"/>
              </a:ext>
            </a:extLst>
          </p:cNvPr>
          <p:cNvSpPr>
            <a:spLocks noGrp="1"/>
          </p:cNvSpPr>
          <p:nvPr>
            <p:ph type="title"/>
          </p:nvPr>
        </p:nvSpPr>
        <p:spPr>
          <a:xfrm>
            <a:off x="914403" y="457200"/>
            <a:ext cx="9750655" cy="484632"/>
          </a:xfrm>
        </p:spPr>
        <p:txBody>
          <a:bodyPr/>
          <a:lstStyle/>
          <a:p>
            <a:r>
              <a:rPr lang="en-US" sz="2800" dirty="0" smtClean="0"/>
              <a:t>HEC-RAS Model Assessment</a:t>
            </a:r>
            <a:endParaRPr lang="en-US" sz="2800" dirty="0"/>
          </a:p>
        </p:txBody>
      </p:sp>
      <p:sp>
        <p:nvSpPr>
          <p:cNvPr id="10" name="Content Placeholder 2">
            <a:extLst>
              <a:ext uri="{FF2B5EF4-FFF2-40B4-BE49-F238E27FC236}">
                <a16:creationId xmlns:a16="http://schemas.microsoft.com/office/drawing/2014/main" id="{414D2027-B329-48DB-8930-57DCA30016CE}"/>
              </a:ext>
            </a:extLst>
          </p:cNvPr>
          <p:cNvSpPr txBox="1">
            <a:spLocks/>
          </p:cNvSpPr>
          <p:nvPr/>
        </p:nvSpPr>
        <p:spPr>
          <a:xfrm>
            <a:off x="914403" y="1446802"/>
            <a:ext cx="8267304" cy="5304320"/>
          </a:xfrm>
          <a:prstGeom prst="rect">
            <a:avLst/>
          </a:prstGeom>
        </p:spPr>
        <p:txBody>
          <a:bodyPr vert="horz" lIns="0" tIns="0" rIns="0" bIns="0" rtlCol="0">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0" marR="0" lvl="0" indent="0" algn="l" defTabSz="257175" rtl="0" eaLnBrk="1" fontAlgn="auto" latinLnBrk="0" hangingPunct="1">
              <a:lnSpc>
                <a:spcPct val="100000"/>
              </a:lnSpc>
              <a:spcBef>
                <a:spcPts val="169"/>
              </a:spcBef>
              <a:spcAft>
                <a:spcPts val="675"/>
              </a:spcAft>
              <a:buClrTx/>
              <a:buSzPct val="80000"/>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128588" marR="0" lvl="2" indent="0" algn="l" defTabSz="257175" rtl="0" eaLnBrk="1" fontAlgn="auto" latinLnBrk="0" hangingPunct="1">
              <a:lnSpc>
                <a:spcPct val="100000"/>
              </a:lnSpc>
              <a:spcBef>
                <a:spcPts val="0"/>
              </a:spcBef>
              <a:spcAft>
                <a:spcPts val="675"/>
              </a:spcAft>
              <a:buClr>
                <a:prstClr val="black">
                  <a:lumMod val="65000"/>
                </a:prstClr>
              </a:buClr>
              <a:buSzPct val="80000"/>
              <a:buFont typeface="Lucida Grande"/>
              <a:buNone/>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 - Assessment in MSc project by Alp </a:t>
            </a:r>
            <a:r>
              <a:rPr kumimoji="0" lang="en-US" sz="2287" b="0" i="0" u="none" strike="noStrike" kern="1200" cap="none" spc="0" normalizeH="0" baseline="0" noProof="0" dirty="0" err="1">
                <a:ln>
                  <a:noFill/>
                </a:ln>
                <a:solidFill>
                  <a:prstClr val="black"/>
                </a:solidFill>
                <a:effectLst/>
                <a:uLnTx/>
                <a:uFillTx/>
                <a:latin typeface="Arial"/>
                <a:ea typeface="ＭＳ Ｐゴシック"/>
              </a:rPr>
              <a:t>Koyulhisarli</a:t>
            </a:r>
            <a:r>
              <a:rPr kumimoji="0" lang="en-US" sz="2287" b="0" i="0" u="none" strike="noStrike" kern="1200" cap="none" spc="0" normalizeH="0" baseline="0" noProof="0" dirty="0">
                <a:ln>
                  <a:noFill/>
                </a:ln>
                <a:solidFill>
                  <a:prstClr val="black"/>
                </a:solidFill>
                <a:effectLst/>
                <a:uLnTx/>
                <a:uFillTx/>
                <a:latin typeface="Arial"/>
                <a:ea typeface="ＭＳ Ｐゴシック"/>
              </a:rPr>
              <a:t> under</a:t>
            </a:r>
            <a:br>
              <a:rPr kumimoji="0" lang="en-US" sz="2287" b="0" i="0" u="none" strike="noStrike" kern="1200" cap="none" spc="0" normalizeH="0" baseline="0" noProof="0" dirty="0">
                <a:ln>
                  <a:noFill/>
                </a:ln>
                <a:solidFill>
                  <a:prstClr val="black"/>
                </a:solidFill>
                <a:effectLst/>
                <a:uLnTx/>
                <a:uFillTx/>
                <a:latin typeface="Arial"/>
                <a:ea typeface="ＭＳ Ｐゴシック"/>
              </a:rPr>
            </a:br>
            <a:r>
              <a:rPr kumimoji="0" lang="en-US" sz="2287" b="0" i="0" u="none" strike="noStrike" kern="1200" cap="none" spc="0" normalizeH="0" baseline="0" noProof="0" dirty="0">
                <a:ln>
                  <a:noFill/>
                </a:ln>
                <a:solidFill>
                  <a:prstClr val="black"/>
                </a:solidFill>
                <a:effectLst/>
                <a:uLnTx/>
                <a:uFillTx/>
                <a:latin typeface="Arial"/>
                <a:ea typeface="ＭＳ Ｐゴシック"/>
              </a:rPr>
              <a:t>supervision by KISTERS and </a:t>
            </a:r>
            <a:r>
              <a:rPr kumimoji="0" lang="en-US" sz="2287" b="0" i="0" u="none" strike="noStrike" kern="1200" cap="none" spc="0" normalizeH="0" baseline="0" noProof="0" dirty="0" smtClean="0">
                <a:ln>
                  <a:noFill/>
                </a:ln>
                <a:solidFill>
                  <a:prstClr val="black"/>
                </a:solidFill>
                <a:effectLst/>
                <a:uLnTx/>
                <a:uFillTx/>
                <a:latin typeface="Arial"/>
                <a:ea typeface="ＭＳ Ｐゴシック"/>
              </a:rPr>
              <a:t>University of Texas</a:t>
            </a: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128588" marR="0" lvl="2" indent="0" algn="l" defTabSz="257175" rtl="0" eaLnBrk="1" fontAlgn="auto" latinLnBrk="0" hangingPunct="1">
              <a:lnSpc>
                <a:spcPct val="100000"/>
              </a:lnSpc>
              <a:spcBef>
                <a:spcPts val="0"/>
              </a:spcBef>
              <a:spcAft>
                <a:spcPts val="675"/>
              </a:spcAft>
              <a:buClr>
                <a:prstClr val="black">
                  <a:lumMod val="65000"/>
                </a:prstClr>
              </a:buClr>
              <a:buSzPct val="80000"/>
              <a:buFont typeface="Lucida Grande"/>
              <a:buNone/>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 - Significant manual work to enable the Lower </a:t>
            </a:r>
            <a:br>
              <a:rPr kumimoji="0" lang="en-US" sz="2287" b="0" i="0" u="none" strike="noStrike" kern="1200" cap="none" spc="0" normalizeH="0" baseline="0" noProof="0" dirty="0">
                <a:ln>
                  <a:noFill/>
                </a:ln>
                <a:solidFill>
                  <a:prstClr val="black"/>
                </a:solidFill>
                <a:effectLst/>
                <a:uLnTx/>
                <a:uFillTx/>
                <a:latin typeface="Arial"/>
                <a:ea typeface="ＭＳ Ｐゴシック"/>
              </a:rPr>
            </a:br>
            <a:r>
              <a:rPr kumimoji="0" lang="en-US" sz="2287" b="0" i="0" u="none" strike="noStrike" kern="1200" cap="none" spc="0" normalizeH="0" baseline="0" noProof="0" dirty="0">
                <a:ln>
                  <a:noFill/>
                </a:ln>
                <a:solidFill>
                  <a:prstClr val="black"/>
                </a:solidFill>
                <a:effectLst/>
                <a:uLnTx/>
                <a:uFillTx/>
                <a:latin typeface="Arial"/>
                <a:ea typeface="ＭＳ Ｐゴシック"/>
              </a:rPr>
              <a:t>Colorado model to simulate flood hydrographs </a:t>
            </a:r>
          </a:p>
          <a:p>
            <a:pPr marL="128588" marR="0" lvl="2" indent="0" algn="l" defTabSz="257175" rtl="0" eaLnBrk="1" fontAlgn="auto" latinLnBrk="0" hangingPunct="1">
              <a:lnSpc>
                <a:spcPct val="100000"/>
              </a:lnSpc>
              <a:spcBef>
                <a:spcPts val="0"/>
              </a:spcBef>
              <a:spcAft>
                <a:spcPts val="675"/>
              </a:spcAft>
              <a:buClr>
                <a:prstClr val="black">
                  <a:lumMod val="65000"/>
                </a:prstClr>
              </a:buClr>
              <a:buSzPct val="80000"/>
              <a:buFont typeface="Lucida Grande"/>
              <a:buNone/>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 various lessons learned, approach not </a:t>
            </a:r>
            <a:b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b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scalable (for the time being)</a:t>
            </a: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p:txBody>
      </p:sp>
      <p:pic>
        <p:nvPicPr>
          <p:cNvPr id="2" name="Picture 1">
            <a:extLst>
              <a:ext uri="{FF2B5EF4-FFF2-40B4-BE49-F238E27FC236}">
                <a16:creationId xmlns:a16="http://schemas.microsoft.com/office/drawing/2014/main" id="{CAA2D72A-41C1-487F-B88C-9C4B6755BBA5}"/>
              </a:ext>
            </a:extLst>
          </p:cNvPr>
          <p:cNvPicPr>
            <a:picLocks noChangeAspect="1"/>
          </p:cNvPicPr>
          <p:nvPr/>
        </p:nvPicPr>
        <p:blipFill>
          <a:blip r:embed="rId3"/>
          <a:stretch>
            <a:fillRect/>
          </a:stretch>
        </p:blipFill>
        <p:spPr>
          <a:xfrm>
            <a:off x="9593515" y="93675"/>
            <a:ext cx="2406807" cy="3318261"/>
          </a:xfrm>
          <a:prstGeom prst="rect">
            <a:avLst/>
          </a:prstGeom>
          <a:ln>
            <a:solidFill>
              <a:schemeClr val="accent1"/>
            </a:solidFill>
          </a:ln>
        </p:spPr>
      </p:pic>
      <p:pic>
        <p:nvPicPr>
          <p:cNvPr id="7" name="Picture 6">
            <a:extLst>
              <a:ext uri="{FF2B5EF4-FFF2-40B4-BE49-F238E27FC236}">
                <a16:creationId xmlns:a16="http://schemas.microsoft.com/office/drawing/2014/main" id="{F15F1FB2-B7E4-4811-B8A6-EE63DC13C778}"/>
              </a:ext>
            </a:extLst>
          </p:cNvPr>
          <p:cNvPicPr>
            <a:picLocks noChangeAspect="1"/>
          </p:cNvPicPr>
          <p:nvPr/>
        </p:nvPicPr>
        <p:blipFill>
          <a:blip r:embed="rId4"/>
          <a:stretch>
            <a:fillRect/>
          </a:stretch>
        </p:blipFill>
        <p:spPr>
          <a:xfrm>
            <a:off x="292232" y="4946634"/>
            <a:ext cx="4121556" cy="1800000"/>
          </a:xfrm>
          <a:prstGeom prst="rect">
            <a:avLst/>
          </a:prstGeom>
          <a:ln>
            <a:solidFill>
              <a:schemeClr val="accent1"/>
            </a:solidFill>
          </a:ln>
        </p:spPr>
      </p:pic>
      <p:pic>
        <p:nvPicPr>
          <p:cNvPr id="8" name="Picture 7">
            <a:extLst>
              <a:ext uri="{FF2B5EF4-FFF2-40B4-BE49-F238E27FC236}">
                <a16:creationId xmlns:a16="http://schemas.microsoft.com/office/drawing/2014/main" id="{E713A9F4-55E4-4992-83CA-7B7E5C1EEB9C}"/>
              </a:ext>
            </a:extLst>
          </p:cNvPr>
          <p:cNvPicPr>
            <a:picLocks noChangeAspect="1"/>
          </p:cNvPicPr>
          <p:nvPr/>
        </p:nvPicPr>
        <p:blipFill>
          <a:blip r:embed="rId5"/>
          <a:stretch>
            <a:fillRect/>
          </a:stretch>
        </p:blipFill>
        <p:spPr>
          <a:xfrm>
            <a:off x="4562571" y="4958857"/>
            <a:ext cx="4176513" cy="1800000"/>
          </a:xfrm>
          <a:prstGeom prst="rect">
            <a:avLst/>
          </a:prstGeom>
          <a:ln>
            <a:solidFill>
              <a:schemeClr val="accent1"/>
            </a:solidFill>
          </a:ln>
        </p:spPr>
      </p:pic>
      <p:sp>
        <p:nvSpPr>
          <p:cNvPr id="11" name="TextBox 10">
            <a:extLst>
              <a:ext uri="{FF2B5EF4-FFF2-40B4-BE49-F238E27FC236}">
                <a16:creationId xmlns:a16="http://schemas.microsoft.com/office/drawing/2014/main" id="{B8D99034-788B-4593-8BE6-A4CE86F8ADE7}"/>
              </a:ext>
            </a:extLst>
          </p:cNvPr>
          <p:cNvSpPr txBox="1"/>
          <p:nvPr/>
        </p:nvSpPr>
        <p:spPr>
          <a:xfrm>
            <a:off x="697584" y="4656841"/>
            <a:ext cx="1630837" cy="584462"/>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2015 flood</a:t>
            </a:r>
          </a:p>
        </p:txBody>
      </p:sp>
      <p:sp>
        <p:nvSpPr>
          <p:cNvPr id="12" name="TextBox 11">
            <a:extLst>
              <a:ext uri="{FF2B5EF4-FFF2-40B4-BE49-F238E27FC236}">
                <a16:creationId xmlns:a16="http://schemas.microsoft.com/office/drawing/2014/main" id="{B347E7F2-EA02-45D5-8396-78143C6F7F11}"/>
              </a:ext>
            </a:extLst>
          </p:cNvPr>
          <p:cNvSpPr txBox="1"/>
          <p:nvPr/>
        </p:nvSpPr>
        <p:spPr>
          <a:xfrm>
            <a:off x="4922363" y="4667839"/>
            <a:ext cx="1630837" cy="584462"/>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2018 flood</a:t>
            </a:r>
          </a:p>
        </p:txBody>
      </p:sp>
      <p:sp>
        <p:nvSpPr>
          <p:cNvPr id="13" name="TextBox 12"/>
          <p:cNvSpPr txBox="1"/>
          <p:nvPr/>
        </p:nvSpPr>
        <p:spPr>
          <a:xfrm>
            <a:off x="914403" y="1122219"/>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Dirk </a:t>
            </a:r>
            <a:r>
              <a:rPr lang="en-US" sz="1600" b="1" i="1" dirty="0" err="1" smtClean="0">
                <a:solidFill>
                  <a:srgbClr val="0070C0"/>
                </a:solidFill>
                <a:ea typeface="+mn-ea"/>
                <a:cs typeface="+mn-cs"/>
              </a:rPr>
              <a:t>Schwanenberg</a:t>
            </a:r>
            <a:r>
              <a:rPr lang="en-US" sz="1600" b="1" i="1" dirty="0" smtClean="0">
                <a:solidFill>
                  <a:srgbClr val="0070C0"/>
                </a:solidFill>
                <a:ea typeface="+mn-ea"/>
                <a:cs typeface="+mn-cs"/>
              </a:rPr>
              <a:t>, KISTERS</a:t>
            </a:r>
          </a:p>
        </p:txBody>
      </p:sp>
    </p:spTree>
    <p:extLst>
      <p:ext uri="{BB962C8B-B14F-4D97-AF65-F5344CB8AC3E}">
        <p14:creationId xmlns:p14="http://schemas.microsoft.com/office/powerpoint/2010/main" val="254060060"/>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D41129-CDB9-4571-924E-D50B59F8D7E9}"/>
              </a:ext>
            </a:extLst>
          </p:cNvPr>
          <p:cNvPicPr>
            <a:picLocks noChangeAspect="1"/>
          </p:cNvPicPr>
          <p:nvPr/>
        </p:nvPicPr>
        <p:blipFill>
          <a:blip r:embed="rId2"/>
          <a:stretch>
            <a:fillRect/>
          </a:stretch>
        </p:blipFill>
        <p:spPr>
          <a:xfrm>
            <a:off x="5503957" y="1230642"/>
            <a:ext cx="6554598" cy="2692341"/>
          </a:xfrm>
          <a:prstGeom prst="rect">
            <a:avLst/>
          </a:prstGeom>
          <a:ln>
            <a:solidFill>
              <a:schemeClr val="accent1"/>
            </a:solidFill>
          </a:ln>
        </p:spPr>
      </p:pic>
      <p:pic>
        <p:nvPicPr>
          <p:cNvPr id="5" name="Picture 4">
            <a:extLst>
              <a:ext uri="{FF2B5EF4-FFF2-40B4-BE49-F238E27FC236}">
                <a16:creationId xmlns:a16="http://schemas.microsoft.com/office/drawing/2014/main" id="{D15D30DE-FCCD-42FC-B0BA-621EDA8F3853}"/>
              </a:ext>
            </a:extLst>
          </p:cNvPr>
          <p:cNvPicPr>
            <a:picLocks noChangeAspect="1"/>
          </p:cNvPicPr>
          <p:nvPr/>
        </p:nvPicPr>
        <p:blipFill>
          <a:blip r:embed="rId3"/>
          <a:stretch>
            <a:fillRect/>
          </a:stretch>
        </p:blipFill>
        <p:spPr>
          <a:xfrm>
            <a:off x="5495826" y="4024076"/>
            <a:ext cx="6573625" cy="2578492"/>
          </a:xfrm>
          <a:prstGeom prst="rect">
            <a:avLst/>
          </a:prstGeom>
          <a:ln>
            <a:solidFill>
              <a:schemeClr val="accent1"/>
            </a:solidFill>
          </a:ln>
        </p:spPr>
      </p:pic>
      <p:sp>
        <p:nvSpPr>
          <p:cNvPr id="9" name="Title 1">
            <a:extLst>
              <a:ext uri="{FF2B5EF4-FFF2-40B4-BE49-F238E27FC236}">
                <a16:creationId xmlns:a16="http://schemas.microsoft.com/office/drawing/2014/main" id="{AEFD4A87-0BF7-413B-8BFE-C4ED6E4F0D07}"/>
              </a:ext>
            </a:extLst>
          </p:cNvPr>
          <p:cNvSpPr>
            <a:spLocks noGrp="1"/>
          </p:cNvSpPr>
          <p:nvPr>
            <p:ph type="title"/>
          </p:nvPr>
        </p:nvSpPr>
        <p:spPr>
          <a:xfrm>
            <a:off x="914403" y="457200"/>
            <a:ext cx="9750655" cy="484632"/>
          </a:xfrm>
        </p:spPr>
        <p:txBody>
          <a:bodyPr/>
          <a:lstStyle/>
          <a:p>
            <a:r>
              <a:rPr lang="en-US" sz="2800" dirty="0" smtClean="0"/>
              <a:t>Visualization of Profiles and Cross-Sections</a:t>
            </a:r>
            <a:endParaRPr lang="en-US" sz="2800" dirty="0"/>
          </a:p>
        </p:txBody>
      </p:sp>
      <p:sp>
        <p:nvSpPr>
          <p:cNvPr id="10" name="Content Placeholder 2">
            <a:extLst>
              <a:ext uri="{FF2B5EF4-FFF2-40B4-BE49-F238E27FC236}">
                <a16:creationId xmlns:a16="http://schemas.microsoft.com/office/drawing/2014/main" id="{414D2027-B329-48DB-8930-57DCA30016CE}"/>
              </a:ext>
            </a:extLst>
          </p:cNvPr>
          <p:cNvSpPr txBox="1">
            <a:spLocks/>
          </p:cNvSpPr>
          <p:nvPr/>
        </p:nvSpPr>
        <p:spPr>
          <a:xfrm>
            <a:off x="914403" y="1298248"/>
            <a:ext cx="5181600" cy="5304320"/>
          </a:xfrm>
          <a:prstGeom prst="rect">
            <a:avLst/>
          </a:prstGeom>
        </p:spPr>
        <p:txBody>
          <a:bodyPr vert="horz" lIns="0" tIns="0" rIns="0" bIns="0" rtlCol="0">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0" marR="0" lvl="0" indent="0" algn="l" defTabSz="257175" rtl="0" eaLnBrk="1" fontAlgn="auto" latinLnBrk="0" hangingPunct="1">
              <a:lnSpc>
                <a:spcPct val="100000"/>
              </a:lnSpc>
              <a:spcBef>
                <a:spcPts val="169"/>
              </a:spcBef>
              <a:spcAft>
                <a:spcPts val="675"/>
              </a:spcAft>
              <a:buClrTx/>
              <a:buSzPct val="80000"/>
              <a:buNone/>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225922" marR="0" lvl="2" indent="-97334" algn="l" defTabSz="257175" rtl="0" eaLnBrk="1" fontAlgn="auto" latinLnBrk="0" hangingPunct="1">
              <a:lnSpc>
                <a:spcPct val="100000"/>
              </a:lnSpc>
              <a:spcBef>
                <a:spcPts val="0"/>
              </a:spcBef>
              <a:spcAft>
                <a:spcPts val="675"/>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rPr>
              <a:t> Web-based visualization </a:t>
            </a:r>
            <a:br>
              <a:rPr kumimoji="0" lang="en-US" sz="2287" b="0" i="0" u="none" strike="noStrike" kern="1200" cap="none" spc="0" normalizeH="0" baseline="0" noProof="0" dirty="0">
                <a:ln>
                  <a:noFill/>
                </a:ln>
                <a:solidFill>
                  <a:prstClr val="black"/>
                </a:solidFill>
                <a:effectLst/>
                <a:uLnTx/>
                <a:uFillTx/>
                <a:latin typeface="Arial"/>
                <a:ea typeface="ＭＳ Ｐゴシック"/>
              </a:rPr>
            </a:br>
            <a:r>
              <a:rPr kumimoji="0" lang="en-US" sz="2287" b="0" i="0" u="none" strike="noStrike" kern="1200" cap="none" spc="0" normalizeH="0" baseline="0" noProof="0" dirty="0">
                <a:ln>
                  <a:noFill/>
                </a:ln>
                <a:solidFill>
                  <a:prstClr val="black"/>
                </a:solidFill>
                <a:effectLst/>
                <a:uLnTx/>
                <a:uFillTx/>
                <a:latin typeface="Arial"/>
                <a:ea typeface="ＭＳ Ｐゴシック"/>
              </a:rPr>
              <a:t>in Operations Planning GUI</a:t>
            </a:r>
          </a:p>
          <a:p>
            <a:pPr marL="225922" marR="0" lvl="2" indent="-97334" algn="l" defTabSz="257175" rtl="0" eaLnBrk="1" fontAlgn="auto" latinLnBrk="0" hangingPunct="1">
              <a:lnSpc>
                <a:spcPct val="100000"/>
              </a:lnSpc>
              <a:spcBef>
                <a:spcPts val="0"/>
              </a:spcBef>
              <a:spcAft>
                <a:spcPts val="675"/>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 Animated visualization of </a:t>
            </a:r>
            <a:b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b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level and streamflow in </a:t>
            </a:r>
            <a:b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b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longitudinal section</a:t>
            </a:r>
          </a:p>
          <a:p>
            <a:pPr marL="225922" marR="0" lvl="2" indent="-97334" algn="l" defTabSz="257175" rtl="0" eaLnBrk="1" fontAlgn="auto" latinLnBrk="0" hangingPunct="1">
              <a:lnSpc>
                <a:spcPct val="100000"/>
              </a:lnSpc>
              <a:spcBef>
                <a:spcPts val="0"/>
              </a:spcBef>
              <a:spcAft>
                <a:spcPts val="675"/>
              </a:spcAft>
              <a:buClr>
                <a:prstClr val="black">
                  <a:lumMod val="65000"/>
                </a:prstClr>
              </a:buClr>
              <a:buSzPct val="80000"/>
              <a:buFont typeface="Lucida Grande"/>
              <a:buChar char="-"/>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 Animated visualization of level</a:t>
            </a:r>
            <a:b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b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in cross section</a:t>
            </a:r>
          </a:p>
          <a:p>
            <a:pPr marL="225922" marR="0" lvl="2" indent="-97334" algn="l" defTabSz="257175" rtl="0" eaLnBrk="1" fontAlgn="auto" latinLnBrk="0" hangingPunct="1">
              <a:lnSpc>
                <a:spcPct val="100000"/>
              </a:lnSpc>
              <a:spcBef>
                <a:spcPts val="0"/>
              </a:spcBef>
              <a:spcAft>
                <a:spcPts val="675"/>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endParaRPr>
          </a:p>
          <a:p>
            <a:pPr marL="128588" marR="0" lvl="2" indent="0" algn="l" defTabSz="257175" rtl="0" eaLnBrk="1" fontAlgn="auto" latinLnBrk="0" hangingPunct="1">
              <a:lnSpc>
                <a:spcPct val="100000"/>
              </a:lnSpc>
              <a:spcBef>
                <a:spcPts val="0"/>
              </a:spcBef>
              <a:spcAft>
                <a:spcPts val="675"/>
              </a:spcAft>
              <a:buClr>
                <a:prstClr val="black">
                  <a:lumMod val="65000"/>
                </a:prstClr>
              </a:buClr>
              <a:buSzPct val="80000"/>
              <a:buFont typeface="Lucida Grande"/>
              <a:buNone/>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Future refinement for discussion:</a:t>
            </a:r>
          </a:p>
          <a:p>
            <a:pPr marL="128588" marR="0" lvl="2" indent="0" algn="l" defTabSz="257175" rtl="0" eaLnBrk="1" fontAlgn="auto" latinLnBrk="0" hangingPunct="1">
              <a:lnSpc>
                <a:spcPct val="100000"/>
              </a:lnSpc>
              <a:spcBef>
                <a:spcPts val="0"/>
              </a:spcBef>
              <a:spcAft>
                <a:spcPts val="675"/>
              </a:spcAft>
              <a:buClr>
                <a:prstClr val="black">
                  <a:lumMod val="65000"/>
                </a:prstClr>
              </a:buClr>
              <a:buSzPct val="80000"/>
              <a:buFont typeface="Lucida Grande"/>
              <a:buNone/>
              <a:tabLst/>
              <a:defRPr/>
            </a:pP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 - Definition and visualization</a:t>
            </a:r>
            <a:b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br>
            <a:r>
              <a:rPr kumimoji="0" lang="en-US" sz="2287" b="0" i="0" u="none" strike="noStrike" kern="1200" cap="none" spc="0" normalizeH="0" baseline="0" noProof="0" dirty="0">
                <a:ln>
                  <a:noFill/>
                </a:ln>
                <a:solidFill>
                  <a:prstClr val="black"/>
                </a:solidFill>
                <a:effectLst/>
                <a:uLnTx/>
                <a:uFillTx/>
                <a:latin typeface="Arial"/>
                <a:ea typeface="ＭＳ Ｐゴシック"/>
                <a:sym typeface="Wingdings" panose="05000000000000000000" pitchFamily="2" charset="2"/>
              </a:rPr>
              <a:t>of warning/alarm levels</a:t>
            </a:r>
          </a:p>
        </p:txBody>
      </p:sp>
    </p:spTree>
    <p:extLst>
      <p:ext uri="{BB962C8B-B14F-4D97-AF65-F5344CB8AC3E}">
        <p14:creationId xmlns:p14="http://schemas.microsoft.com/office/powerpoint/2010/main" val="1037027005"/>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C542A5A-0EE4-402E-A1A0-FE80D72F38BB}"/>
              </a:ext>
            </a:extLst>
          </p:cNvPr>
          <p:cNvSpPr/>
          <p:nvPr/>
        </p:nvSpPr>
        <p:spPr bwMode="auto">
          <a:xfrm>
            <a:off x="239420" y="1539241"/>
            <a:ext cx="9132656" cy="1580808"/>
          </a:xfrm>
          <a:prstGeom prst="rect">
            <a:avLst/>
          </a:prstGeom>
          <a:solidFill>
            <a:schemeClr val="bg1">
              <a:lumMod val="85000"/>
            </a:schemeClr>
          </a:solidFill>
          <a:ln w="12700">
            <a:solidFill>
              <a:schemeClr val="tx1">
                <a:lumMod val="65000"/>
                <a:lumOff val="3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3" name="Rectangle: Rounded Corners 52">
            <a:extLst>
              <a:ext uri="{FF2B5EF4-FFF2-40B4-BE49-F238E27FC236}">
                <a16:creationId xmlns:a16="http://schemas.microsoft.com/office/drawing/2014/main" id="{5B48C51D-1E33-45E1-8D16-7612391B8FC5}"/>
              </a:ext>
            </a:extLst>
          </p:cNvPr>
          <p:cNvSpPr/>
          <p:nvPr/>
        </p:nvSpPr>
        <p:spPr bwMode="auto">
          <a:xfrm>
            <a:off x="9758279" y="3439259"/>
            <a:ext cx="2113983" cy="2616906"/>
          </a:xfrm>
          <a:prstGeom prst="roundRect">
            <a:avLst/>
          </a:prstGeom>
          <a:solidFill>
            <a:schemeClr val="accent3">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3" name="Rectangle: Rounded Corners 42">
            <a:extLst>
              <a:ext uri="{FF2B5EF4-FFF2-40B4-BE49-F238E27FC236}">
                <a16:creationId xmlns:a16="http://schemas.microsoft.com/office/drawing/2014/main" id="{6BF26C6A-CDB2-4590-9878-0D23EFD0FDD1}"/>
              </a:ext>
            </a:extLst>
          </p:cNvPr>
          <p:cNvSpPr/>
          <p:nvPr/>
        </p:nvSpPr>
        <p:spPr bwMode="auto">
          <a:xfrm>
            <a:off x="4942137" y="3431720"/>
            <a:ext cx="2113983" cy="2616906"/>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7" name="Rectangle: Rounded Corners 36">
            <a:extLst>
              <a:ext uri="{FF2B5EF4-FFF2-40B4-BE49-F238E27FC236}">
                <a16:creationId xmlns:a16="http://schemas.microsoft.com/office/drawing/2014/main" id="{0CB9563D-9B8C-4E8D-BCEB-66F539927468}"/>
              </a:ext>
            </a:extLst>
          </p:cNvPr>
          <p:cNvSpPr/>
          <p:nvPr/>
        </p:nvSpPr>
        <p:spPr bwMode="auto">
          <a:xfrm>
            <a:off x="423342" y="3429000"/>
            <a:ext cx="1623415" cy="2616906"/>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7" name="Title 1">
            <a:extLst>
              <a:ext uri="{FF2B5EF4-FFF2-40B4-BE49-F238E27FC236}">
                <a16:creationId xmlns:a16="http://schemas.microsoft.com/office/drawing/2014/main" id="{32D08806-63A6-443F-B56D-2402E6F24E48}"/>
              </a:ext>
            </a:extLst>
          </p:cNvPr>
          <p:cNvSpPr>
            <a:spLocks noGrp="1"/>
          </p:cNvSpPr>
          <p:nvPr>
            <p:ph type="title"/>
          </p:nvPr>
        </p:nvSpPr>
        <p:spPr>
          <a:xfrm>
            <a:off x="914403" y="457200"/>
            <a:ext cx="9750655" cy="484632"/>
          </a:xfrm>
        </p:spPr>
        <p:txBody>
          <a:bodyPr/>
          <a:lstStyle/>
          <a:p>
            <a:r>
              <a:rPr lang="en-US" sz="1800" i="1" dirty="0">
                <a:solidFill>
                  <a:srgbClr val="5EB4E6">
                    <a:lumMod val="75000"/>
                  </a:srgbClr>
                </a:solidFill>
              </a:rPr>
              <a:t>Technical Highlight: RAS2FIM – Creation of Flood Inundation raster libraries and rating curves from HEC-RAS models </a:t>
            </a:r>
            <a:r>
              <a:rPr lang="en-US" sz="1800" dirty="0">
                <a:solidFill>
                  <a:srgbClr val="5EB4E6">
                    <a:lumMod val="75000"/>
                  </a:srgbClr>
                </a:solidFill>
              </a:rPr>
              <a:t/>
            </a:r>
            <a:br>
              <a:rPr lang="en-US" sz="1800" dirty="0">
                <a:solidFill>
                  <a:srgbClr val="5EB4E6">
                    <a:lumMod val="75000"/>
                  </a:srgbClr>
                </a:solidFill>
              </a:rPr>
            </a:br>
            <a:endParaRPr lang="en-US" sz="1800" dirty="0"/>
          </a:p>
        </p:txBody>
      </p:sp>
      <p:sp>
        <p:nvSpPr>
          <p:cNvPr id="16" name="TextBox 15">
            <a:extLst>
              <a:ext uri="{FF2B5EF4-FFF2-40B4-BE49-F238E27FC236}">
                <a16:creationId xmlns:a16="http://schemas.microsoft.com/office/drawing/2014/main" id="{2BEDAD37-9C2B-4359-A75B-6340C2E08D88}"/>
              </a:ext>
            </a:extLst>
          </p:cNvPr>
          <p:cNvSpPr txBox="1"/>
          <p:nvPr/>
        </p:nvSpPr>
        <p:spPr>
          <a:xfrm>
            <a:off x="914403" y="823865"/>
            <a:ext cx="7260876" cy="337954"/>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EB4E6">
                  <a:lumMod val="75000"/>
                </a:srgbClr>
              </a:solidFill>
              <a:effectLst/>
              <a:uLnTx/>
              <a:uFillTx/>
              <a:latin typeface="Arial"/>
              <a:ea typeface="ＭＳ Ｐゴシック"/>
              <a:cs typeface="+mn-cs"/>
            </a:endParaRPr>
          </a:p>
        </p:txBody>
      </p:sp>
      <p:sp>
        <p:nvSpPr>
          <p:cNvPr id="2" name="Cloud 1">
            <a:extLst>
              <a:ext uri="{FF2B5EF4-FFF2-40B4-BE49-F238E27FC236}">
                <a16:creationId xmlns:a16="http://schemas.microsoft.com/office/drawing/2014/main" id="{ADD8DA38-ED84-4777-9443-B483A46D9CFA}"/>
              </a:ext>
            </a:extLst>
          </p:cNvPr>
          <p:cNvSpPr/>
          <p:nvPr/>
        </p:nvSpPr>
        <p:spPr bwMode="auto">
          <a:xfrm>
            <a:off x="4993247" y="3740671"/>
            <a:ext cx="1948573" cy="1120540"/>
          </a:xfrm>
          <a:prstGeom prst="cloud">
            <a:avLst/>
          </a:prstGeom>
          <a:solidFill>
            <a:schemeClr val="bg1"/>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 name="TextBox 3">
            <a:extLst>
              <a:ext uri="{FF2B5EF4-FFF2-40B4-BE49-F238E27FC236}">
                <a16:creationId xmlns:a16="http://schemas.microsoft.com/office/drawing/2014/main" id="{F77F6F18-BF35-4A30-B47B-88FEECA1FB96}"/>
              </a:ext>
            </a:extLst>
          </p:cNvPr>
          <p:cNvSpPr txBox="1"/>
          <p:nvPr/>
        </p:nvSpPr>
        <p:spPr>
          <a:xfrm>
            <a:off x="342406" y="1947762"/>
            <a:ext cx="1785285" cy="708660"/>
          </a:xfrm>
          <a:prstGeom prst="rect">
            <a:avLst/>
          </a:prstGeom>
          <a:solidFill>
            <a:schemeClr val="accent1">
              <a:lumMod val="60000"/>
              <a:lumOff val="40000"/>
            </a:schemeClr>
          </a:solidFill>
          <a:ln w="28575">
            <a:solidFill>
              <a:schemeClr val="tx1"/>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Create shapefiles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from directory of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HEC-RAS models</a:t>
            </a:r>
          </a:p>
        </p:txBody>
      </p:sp>
      <p:sp>
        <p:nvSpPr>
          <p:cNvPr id="21" name="TextBox 20">
            <a:extLst>
              <a:ext uri="{FF2B5EF4-FFF2-40B4-BE49-F238E27FC236}">
                <a16:creationId xmlns:a16="http://schemas.microsoft.com/office/drawing/2014/main" id="{89D05DD3-C5F5-494E-9CA2-D2A9454546E7}"/>
              </a:ext>
            </a:extLst>
          </p:cNvPr>
          <p:cNvSpPr txBox="1"/>
          <p:nvPr/>
        </p:nvSpPr>
        <p:spPr>
          <a:xfrm>
            <a:off x="2656463" y="1947762"/>
            <a:ext cx="1785285" cy="708660"/>
          </a:xfrm>
          <a:prstGeom prst="rect">
            <a:avLst/>
          </a:prstGeom>
          <a:solidFill>
            <a:schemeClr val="accent1">
              <a:lumMod val="60000"/>
              <a:lumOff val="40000"/>
            </a:schemeClr>
          </a:solidFill>
          <a:ln w="28575">
            <a:solidFill>
              <a:schemeClr val="tx1"/>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Conflate HEC-RAS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to National Water</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Model</a:t>
            </a:r>
          </a:p>
        </p:txBody>
      </p:sp>
      <p:sp>
        <p:nvSpPr>
          <p:cNvPr id="22" name="TextBox 21">
            <a:extLst>
              <a:ext uri="{FF2B5EF4-FFF2-40B4-BE49-F238E27FC236}">
                <a16:creationId xmlns:a16="http://schemas.microsoft.com/office/drawing/2014/main" id="{5902EA1C-2103-4256-B0E8-C7C4D7B717E0}"/>
              </a:ext>
            </a:extLst>
          </p:cNvPr>
          <p:cNvSpPr txBox="1"/>
          <p:nvPr/>
        </p:nvSpPr>
        <p:spPr>
          <a:xfrm>
            <a:off x="5106485" y="2050631"/>
            <a:ext cx="1785285" cy="533400"/>
          </a:xfrm>
          <a:prstGeom prst="rect">
            <a:avLst/>
          </a:prstGeom>
          <a:solidFill>
            <a:schemeClr val="accent1">
              <a:lumMod val="60000"/>
              <a:lumOff val="40000"/>
            </a:schemeClr>
          </a:solidFill>
          <a:ln w="28575">
            <a:solidFill>
              <a:schemeClr val="tx1"/>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Get terrain data</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for each HUC-12</a:t>
            </a:r>
          </a:p>
        </p:txBody>
      </p:sp>
      <p:sp>
        <p:nvSpPr>
          <p:cNvPr id="26" name="TextBox 25">
            <a:extLst>
              <a:ext uri="{FF2B5EF4-FFF2-40B4-BE49-F238E27FC236}">
                <a16:creationId xmlns:a16="http://schemas.microsoft.com/office/drawing/2014/main" id="{594498B4-45A8-4F62-BFF7-B7E743E92C53}"/>
              </a:ext>
            </a:extLst>
          </p:cNvPr>
          <p:cNvSpPr txBox="1"/>
          <p:nvPr/>
        </p:nvSpPr>
        <p:spPr>
          <a:xfrm>
            <a:off x="7396814" y="1816388"/>
            <a:ext cx="1785285" cy="1001887"/>
          </a:xfrm>
          <a:prstGeom prst="rect">
            <a:avLst/>
          </a:prstGeom>
          <a:solidFill>
            <a:schemeClr val="accent1">
              <a:lumMod val="60000"/>
              <a:lumOff val="40000"/>
            </a:schemeClr>
          </a:solidFill>
          <a:ln w="28575">
            <a:solidFill>
              <a:schemeClr val="tx1"/>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Create FIM depth</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rial"/>
                <a:ea typeface="ＭＳ Ｐゴシック"/>
                <a:cs typeface="+mn-cs"/>
              </a:rPr>
              <a:t>rasters</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using</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HEC-RAS Mapper +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HEC-RAS API</a:t>
            </a: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 </a:t>
            </a:r>
          </a:p>
        </p:txBody>
      </p:sp>
      <p:grpSp>
        <p:nvGrpSpPr>
          <p:cNvPr id="9" name="Group 8">
            <a:extLst>
              <a:ext uri="{FF2B5EF4-FFF2-40B4-BE49-F238E27FC236}">
                <a16:creationId xmlns:a16="http://schemas.microsoft.com/office/drawing/2014/main" id="{CD3036DE-64D4-40E8-BF56-7BB152F9DFE9}"/>
              </a:ext>
            </a:extLst>
          </p:cNvPr>
          <p:cNvGrpSpPr/>
          <p:nvPr/>
        </p:nvGrpSpPr>
        <p:grpSpPr>
          <a:xfrm>
            <a:off x="584286" y="3669548"/>
            <a:ext cx="1251226" cy="1504035"/>
            <a:chOff x="1371598" y="3669548"/>
            <a:chExt cx="1251226" cy="1504035"/>
          </a:xfrm>
        </p:grpSpPr>
        <p:sp>
          <p:nvSpPr>
            <p:cNvPr id="28" name="Rectangle: Single Corner Snipped 27">
              <a:extLst>
                <a:ext uri="{FF2B5EF4-FFF2-40B4-BE49-F238E27FC236}">
                  <a16:creationId xmlns:a16="http://schemas.microsoft.com/office/drawing/2014/main" id="{C14C9A5D-8C4E-42BD-9916-378C5335235C}"/>
                </a:ext>
              </a:extLst>
            </p:cNvPr>
            <p:cNvSpPr/>
            <p:nvPr/>
          </p:nvSpPr>
          <p:spPr bwMode="auto">
            <a:xfrm>
              <a:off x="1371598" y="3916207"/>
              <a:ext cx="998222" cy="1257376"/>
            </a:xfrm>
            <a:prstGeom prst="snip1Rect">
              <a:avLst/>
            </a:prstGeom>
            <a:solidFill>
              <a:schemeClr val="bg1"/>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0" name="Rectangle: Single Corner Snipped 29">
              <a:extLst>
                <a:ext uri="{FF2B5EF4-FFF2-40B4-BE49-F238E27FC236}">
                  <a16:creationId xmlns:a16="http://schemas.microsoft.com/office/drawing/2014/main" id="{DAF478AE-EAE2-46E1-A2BC-A2A55E7306B8}"/>
                </a:ext>
              </a:extLst>
            </p:cNvPr>
            <p:cNvSpPr/>
            <p:nvPr/>
          </p:nvSpPr>
          <p:spPr bwMode="auto">
            <a:xfrm>
              <a:off x="1501139" y="3820643"/>
              <a:ext cx="998222" cy="1257376"/>
            </a:xfrm>
            <a:prstGeom prst="snip1Rect">
              <a:avLst/>
            </a:prstGeom>
            <a:solidFill>
              <a:schemeClr val="bg1"/>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1" name="Rectangle: Single Corner Snipped 30">
              <a:extLst>
                <a:ext uri="{FF2B5EF4-FFF2-40B4-BE49-F238E27FC236}">
                  <a16:creationId xmlns:a16="http://schemas.microsoft.com/office/drawing/2014/main" id="{0FBD8852-6A14-46A0-AA14-BEBDE6815738}"/>
                </a:ext>
              </a:extLst>
            </p:cNvPr>
            <p:cNvSpPr/>
            <p:nvPr/>
          </p:nvSpPr>
          <p:spPr bwMode="auto">
            <a:xfrm>
              <a:off x="1624602" y="3669548"/>
              <a:ext cx="998222" cy="1257376"/>
            </a:xfrm>
            <a:prstGeom prst="snip1Rect">
              <a:avLst/>
            </a:prstGeom>
            <a:solidFill>
              <a:schemeClr val="bg1"/>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HEC-RAS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Files</a:t>
              </a:r>
            </a:p>
          </p:txBody>
        </p:sp>
      </p:grpSp>
      <p:grpSp>
        <p:nvGrpSpPr>
          <p:cNvPr id="13" name="Group 12">
            <a:extLst>
              <a:ext uri="{FF2B5EF4-FFF2-40B4-BE49-F238E27FC236}">
                <a16:creationId xmlns:a16="http://schemas.microsoft.com/office/drawing/2014/main" id="{2A67FB3E-726A-447C-BC1B-E9E1C0789786}"/>
              </a:ext>
            </a:extLst>
          </p:cNvPr>
          <p:cNvGrpSpPr/>
          <p:nvPr/>
        </p:nvGrpSpPr>
        <p:grpSpPr>
          <a:xfrm>
            <a:off x="2337242" y="3428999"/>
            <a:ext cx="2423729" cy="2616907"/>
            <a:chOff x="2337242" y="3428999"/>
            <a:chExt cx="2423729" cy="2616907"/>
          </a:xfrm>
        </p:grpSpPr>
        <p:sp>
          <p:nvSpPr>
            <p:cNvPr id="42" name="Rectangle: Rounded Corners 41">
              <a:extLst>
                <a:ext uri="{FF2B5EF4-FFF2-40B4-BE49-F238E27FC236}">
                  <a16:creationId xmlns:a16="http://schemas.microsoft.com/office/drawing/2014/main" id="{1ECAA95B-7E5C-45C8-8485-3956E53E4896}"/>
                </a:ext>
              </a:extLst>
            </p:cNvPr>
            <p:cNvSpPr/>
            <p:nvPr/>
          </p:nvSpPr>
          <p:spPr bwMode="auto">
            <a:xfrm>
              <a:off x="2337242" y="3428999"/>
              <a:ext cx="2423729" cy="2616907"/>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Flowchart: Magnetic Disk 9">
              <a:extLst>
                <a:ext uri="{FF2B5EF4-FFF2-40B4-BE49-F238E27FC236}">
                  <a16:creationId xmlns:a16="http://schemas.microsoft.com/office/drawing/2014/main" id="{C6BB2436-1B47-46C9-97BD-492FC1E05554}"/>
                </a:ext>
              </a:extLst>
            </p:cNvPr>
            <p:cNvSpPr/>
            <p:nvPr/>
          </p:nvSpPr>
          <p:spPr bwMode="auto">
            <a:xfrm>
              <a:off x="2978616" y="3695227"/>
              <a:ext cx="1175819" cy="1361681"/>
            </a:xfrm>
            <a:prstGeom prst="flowChartMagneticDisk">
              <a:avLst/>
            </a:prstGeom>
            <a:solidFill>
              <a:schemeClr val="bg1"/>
            </a:solidFill>
            <a:ln w="285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1" name="TextBox 10">
              <a:extLst>
                <a:ext uri="{FF2B5EF4-FFF2-40B4-BE49-F238E27FC236}">
                  <a16:creationId xmlns:a16="http://schemas.microsoft.com/office/drawing/2014/main" id="{545763D7-0F3F-4BFA-9A96-8989DCA866C3}"/>
                </a:ext>
              </a:extLst>
            </p:cNvPr>
            <p:cNvSpPr txBox="1"/>
            <p:nvPr/>
          </p:nvSpPr>
          <p:spPr>
            <a:xfrm>
              <a:off x="3102079" y="4298236"/>
              <a:ext cx="914400" cy="56297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National</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Datasets</a:t>
              </a:r>
            </a:p>
          </p:txBody>
        </p:sp>
        <p:sp>
          <p:nvSpPr>
            <p:cNvPr id="32" name="TextBox 31">
              <a:extLst>
                <a:ext uri="{FF2B5EF4-FFF2-40B4-BE49-F238E27FC236}">
                  <a16:creationId xmlns:a16="http://schemas.microsoft.com/office/drawing/2014/main" id="{ED4C8F70-7289-43DD-873C-1140A2FD9B3C}"/>
                </a:ext>
              </a:extLst>
            </p:cNvPr>
            <p:cNvSpPr txBox="1"/>
            <p:nvPr/>
          </p:nvSpPr>
          <p:spPr>
            <a:xfrm>
              <a:off x="3109325" y="5127021"/>
              <a:ext cx="914400" cy="56297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cs typeface="+mn-cs"/>
                </a:rPr>
                <a:t>Watershed  Boundary Dataset (WBD)</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rPr>
                <a:t>National Water Model flowlines (NWM)</a:t>
              </a:r>
            </a:p>
          </p:txBody>
        </p:sp>
      </p:grpSp>
      <p:sp>
        <p:nvSpPr>
          <p:cNvPr id="33" name="TextBox 32">
            <a:extLst>
              <a:ext uri="{FF2B5EF4-FFF2-40B4-BE49-F238E27FC236}">
                <a16:creationId xmlns:a16="http://schemas.microsoft.com/office/drawing/2014/main" id="{756121C8-FBDF-4371-BC20-E1A479B6F7C8}"/>
              </a:ext>
            </a:extLst>
          </p:cNvPr>
          <p:cNvSpPr txBox="1"/>
          <p:nvPr/>
        </p:nvSpPr>
        <p:spPr>
          <a:xfrm>
            <a:off x="9922627" y="2275427"/>
            <a:ext cx="1785285" cy="540580"/>
          </a:xfrm>
          <a:prstGeom prst="rect">
            <a:avLst/>
          </a:prstGeom>
          <a:solidFill>
            <a:schemeClr val="accent3">
              <a:lumMod val="60000"/>
              <a:lumOff val="40000"/>
            </a:schemeClr>
          </a:solidFill>
          <a:ln w="28575">
            <a:solidFill>
              <a:schemeClr val="tx1"/>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Real-time mapping</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of flooding events</a:t>
            </a:r>
          </a:p>
        </p:txBody>
      </p:sp>
      <p:sp>
        <p:nvSpPr>
          <p:cNvPr id="34" name="TextBox 33">
            <a:extLst>
              <a:ext uri="{FF2B5EF4-FFF2-40B4-BE49-F238E27FC236}">
                <a16:creationId xmlns:a16="http://schemas.microsoft.com/office/drawing/2014/main" id="{C3ADA040-4435-40E5-BBB2-6B205227FCC9}"/>
              </a:ext>
            </a:extLst>
          </p:cNvPr>
          <p:cNvSpPr txBox="1"/>
          <p:nvPr/>
        </p:nvSpPr>
        <p:spPr>
          <a:xfrm>
            <a:off x="5510333" y="5056908"/>
            <a:ext cx="914400" cy="56297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rPr>
              <a:t>3DEP Web Coverage Service</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rPr>
              <a:t>(or TNRIS, Fathom, etc..) </a:t>
            </a:r>
            <a:endParaRPr kumimoji="0" lang="en-US" sz="10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35" name="TextBox 34">
            <a:extLst>
              <a:ext uri="{FF2B5EF4-FFF2-40B4-BE49-F238E27FC236}">
                <a16:creationId xmlns:a16="http://schemas.microsoft.com/office/drawing/2014/main" id="{73FAC1F4-CB0D-4D09-BF7C-230D4BBF770A}"/>
              </a:ext>
            </a:extLst>
          </p:cNvPr>
          <p:cNvSpPr txBox="1"/>
          <p:nvPr/>
        </p:nvSpPr>
        <p:spPr>
          <a:xfrm>
            <a:off x="5470791" y="4094579"/>
            <a:ext cx="914400" cy="56297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Cloud served</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Terrain data</a:t>
            </a:r>
          </a:p>
        </p:txBody>
      </p:sp>
      <p:sp>
        <p:nvSpPr>
          <p:cNvPr id="41" name="TextBox 40">
            <a:extLst>
              <a:ext uri="{FF2B5EF4-FFF2-40B4-BE49-F238E27FC236}">
                <a16:creationId xmlns:a16="http://schemas.microsoft.com/office/drawing/2014/main" id="{3F7854B5-54EE-43AC-A0E6-2AE72D1DB1BB}"/>
              </a:ext>
            </a:extLst>
          </p:cNvPr>
          <p:cNvSpPr txBox="1"/>
          <p:nvPr/>
        </p:nvSpPr>
        <p:spPr>
          <a:xfrm>
            <a:off x="584286" y="5283738"/>
            <a:ext cx="1209315" cy="56297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cs typeface="+mn-cs"/>
              </a:rPr>
              <a:t>BLE, FEMA,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rPr>
              <a:t>Municipality, USACE,</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Arial"/>
                <a:ea typeface="ＭＳ Ｐゴシック"/>
              </a:rPr>
              <a:t>Etc</a:t>
            </a:r>
            <a:r>
              <a:rPr kumimoji="0" lang="en-US" sz="1000" b="1" i="0" u="none" strike="noStrike" kern="1200" cap="none" spc="0" normalizeH="0" baseline="0" noProof="0" dirty="0">
                <a:ln>
                  <a:noFill/>
                </a:ln>
                <a:solidFill>
                  <a:prstClr val="black"/>
                </a:solidFill>
                <a:effectLst/>
                <a:uLnTx/>
                <a:uFillTx/>
                <a:latin typeface="Arial"/>
                <a:ea typeface="ＭＳ Ｐゴシック"/>
              </a:rPr>
              <a:t>…</a:t>
            </a:r>
            <a:endParaRPr kumimoji="0" lang="en-US" sz="10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44" name="Rectangle: Rounded Corners 43">
            <a:extLst>
              <a:ext uri="{FF2B5EF4-FFF2-40B4-BE49-F238E27FC236}">
                <a16:creationId xmlns:a16="http://schemas.microsoft.com/office/drawing/2014/main" id="{9695A627-3E41-4978-8219-406AE35D618E}"/>
              </a:ext>
            </a:extLst>
          </p:cNvPr>
          <p:cNvSpPr/>
          <p:nvPr/>
        </p:nvSpPr>
        <p:spPr bwMode="auto">
          <a:xfrm>
            <a:off x="7258093" y="3429000"/>
            <a:ext cx="2113983" cy="2616906"/>
          </a:xfrm>
          <a:prstGeom prst="roundRect">
            <a:avLst/>
          </a:prstGeom>
          <a:solidFill>
            <a:schemeClr val="accent6">
              <a:lumMod val="40000"/>
              <a:lumOff val="60000"/>
            </a:schemeClr>
          </a:solidFill>
          <a:ln w="38100">
            <a:solidFill>
              <a:schemeClr val="accent6">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nvGrpSpPr>
          <p:cNvPr id="45" name="Group 44">
            <a:extLst>
              <a:ext uri="{FF2B5EF4-FFF2-40B4-BE49-F238E27FC236}">
                <a16:creationId xmlns:a16="http://schemas.microsoft.com/office/drawing/2014/main" id="{F6C31216-7B64-46F1-AB05-FE7A4F18674F}"/>
              </a:ext>
            </a:extLst>
          </p:cNvPr>
          <p:cNvGrpSpPr/>
          <p:nvPr/>
        </p:nvGrpSpPr>
        <p:grpSpPr>
          <a:xfrm>
            <a:off x="7706368" y="3771890"/>
            <a:ext cx="1251226" cy="1504035"/>
            <a:chOff x="1371598" y="3669548"/>
            <a:chExt cx="1251226" cy="1504035"/>
          </a:xfrm>
        </p:grpSpPr>
        <p:sp>
          <p:nvSpPr>
            <p:cNvPr id="46" name="Rectangle: Single Corner Snipped 45">
              <a:extLst>
                <a:ext uri="{FF2B5EF4-FFF2-40B4-BE49-F238E27FC236}">
                  <a16:creationId xmlns:a16="http://schemas.microsoft.com/office/drawing/2014/main" id="{69A7DAE7-138F-4947-A253-29142B4902B0}"/>
                </a:ext>
              </a:extLst>
            </p:cNvPr>
            <p:cNvSpPr/>
            <p:nvPr/>
          </p:nvSpPr>
          <p:spPr bwMode="auto">
            <a:xfrm>
              <a:off x="1371598" y="3916207"/>
              <a:ext cx="998222" cy="1257376"/>
            </a:xfrm>
            <a:prstGeom prst="snip1Rect">
              <a:avLst/>
            </a:prstGeom>
            <a:solidFill>
              <a:schemeClr val="bg1"/>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7" name="Rectangle: Single Corner Snipped 46">
              <a:extLst>
                <a:ext uri="{FF2B5EF4-FFF2-40B4-BE49-F238E27FC236}">
                  <a16:creationId xmlns:a16="http://schemas.microsoft.com/office/drawing/2014/main" id="{14D3B935-B0F8-43B2-927B-9DF09E2DC855}"/>
                </a:ext>
              </a:extLst>
            </p:cNvPr>
            <p:cNvSpPr/>
            <p:nvPr/>
          </p:nvSpPr>
          <p:spPr bwMode="auto">
            <a:xfrm>
              <a:off x="1501139" y="3820643"/>
              <a:ext cx="998222" cy="1257376"/>
            </a:xfrm>
            <a:prstGeom prst="snip1Rect">
              <a:avLst/>
            </a:prstGeom>
            <a:solidFill>
              <a:schemeClr val="bg1"/>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48" name="Rectangle: Single Corner Snipped 47">
              <a:extLst>
                <a:ext uri="{FF2B5EF4-FFF2-40B4-BE49-F238E27FC236}">
                  <a16:creationId xmlns:a16="http://schemas.microsoft.com/office/drawing/2014/main" id="{F281079A-74B7-4C2A-B068-7ACB820F3C63}"/>
                </a:ext>
              </a:extLst>
            </p:cNvPr>
            <p:cNvSpPr/>
            <p:nvPr/>
          </p:nvSpPr>
          <p:spPr bwMode="auto">
            <a:xfrm>
              <a:off x="1624602" y="3669548"/>
              <a:ext cx="998222" cy="1257376"/>
            </a:xfrm>
            <a:prstGeom prst="snip1Rect">
              <a:avLst/>
            </a:prstGeom>
            <a:solidFill>
              <a:schemeClr val="bg1"/>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Raster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Library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Rating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rPr>
                <a:t>Curves</a:t>
              </a:r>
            </a:p>
          </p:txBody>
        </p:sp>
      </p:grpSp>
      <p:sp>
        <p:nvSpPr>
          <p:cNvPr id="49" name="Cloud 48">
            <a:extLst>
              <a:ext uri="{FF2B5EF4-FFF2-40B4-BE49-F238E27FC236}">
                <a16:creationId xmlns:a16="http://schemas.microsoft.com/office/drawing/2014/main" id="{D22FDE6B-8210-4358-9EB4-E423507E7356}"/>
              </a:ext>
            </a:extLst>
          </p:cNvPr>
          <p:cNvSpPr/>
          <p:nvPr/>
        </p:nvSpPr>
        <p:spPr bwMode="auto">
          <a:xfrm>
            <a:off x="9809119" y="3740671"/>
            <a:ext cx="1948573" cy="1120540"/>
          </a:xfrm>
          <a:prstGeom prst="cloud">
            <a:avLst/>
          </a:prstGeom>
          <a:solidFill>
            <a:schemeClr val="bg1"/>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0" name="TextBox 49">
            <a:extLst>
              <a:ext uri="{FF2B5EF4-FFF2-40B4-BE49-F238E27FC236}">
                <a16:creationId xmlns:a16="http://schemas.microsoft.com/office/drawing/2014/main" id="{F2F3B36D-BAF5-4D60-970B-83A0F3481C1F}"/>
              </a:ext>
            </a:extLst>
          </p:cNvPr>
          <p:cNvSpPr txBox="1"/>
          <p:nvPr/>
        </p:nvSpPr>
        <p:spPr>
          <a:xfrm>
            <a:off x="10281584" y="4094579"/>
            <a:ext cx="914400" cy="56297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Cloud served</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NWM flow rates</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51" name="TextBox 50">
            <a:extLst>
              <a:ext uri="{FF2B5EF4-FFF2-40B4-BE49-F238E27FC236}">
                <a16:creationId xmlns:a16="http://schemas.microsoft.com/office/drawing/2014/main" id="{7B9FCF22-FA61-44D4-A331-AE3362E7986F}"/>
              </a:ext>
            </a:extLst>
          </p:cNvPr>
          <p:cNvSpPr txBox="1"/>
          <p:nvPr/>
        </p:nvSpPr>
        <p:spPr>
          <a:xfrm>
            <a:off x="7877820" y="5494991"/>
            <a:ext cx="914400" cy="56297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rPr>
              <a:t>Stored per National Water Model</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cs typeface="+mn-cs"/>
              </a:rPr>
              <a:t>‘feature</a:t>
            </a:r>
            <a:r>
              <a:rPr kumimoji="0" lang="en-US" sz="1000" b="1" i="0" u="none" strike="noStrike" kern="1200" cap="none" spc="0" normalizeH="0" baseline="0" noProof="0" dirty="0">
                <a:ln>
                  <a:noFill/>
                </a:ln>
                <a:solidFill>
                  <a:prstClr val="black"/>
                </a:solidFill>
                <a:effectLst/>
                <a:uLnTx/>
                <a:uFillTx/>
                <a:latin typeface="Arial"/>
                <a:ea typeface="ＭＳ Ｐゴシック"/>
              </a:rPr>
              <a:t>-id’</a:t>
            </a:r>
            <a:endParaRPr kumimoji="0" lang="en-US" sz="10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52" name="TextBox 51">
            <a:extLst>
              <a:ext uri="{FF2B5EF4-FFF2-40B4-BE49-F238E27FC236}">
                <a16:creationId xmlns:a16="http://schemas.microsoft.com/office/drawing/2014/main" id="{9CC509CA-CB2A-426D-B91D-C46B66E55C1C}"/>
              </a:ext>
            </a:extLst>
          </p:cNvPr>
          <p:cNvSpPr txBox="1"/>
          <p:nvPr/>
        </p:nvSpPr>
        <p:spPr>
          <a:xfrm>
            <a:off x="10326205" y="5215119"/>
            <a:ext cx="914400" cy="56297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rPr>
              <a:t>Per API service from the</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cs typeface="+mn-cs"/>
              </a:rPr>
              <a:t>National Water Model</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a:ea typeface="ＭＳ Ｐゴシック"/>
              </a:rPr>
              <a:t>(coming soon)</a:t>
            </a:r>
            <a:endParaRPr kumimoji="0" lang="en-US" sz="1000" b="1" i="0" u="none" strike="noStrike" kern="1200" cap="none" spc="0" normalizeH="0" baseline="0" noProof="0" dirty="0">
              <a:ln>
                <a:noFill/>
              </a:ln>
              <a:solidFill>
                <a:prstClr val="black"/>
              </a:solidFill>
              <a:effectLst/>
              <a:uLnTx/>
              <a:uFillTx/>
              <a:latin typeface="Arial"/>
              <a:ea typeface="ＭＳ Ｐゴシック"/>
              <a:cs typeface="+mn-cs"/>
            </a:endParaRPr>
          </a:p>
        </p:txBody>
      </p:sp>
      <p:cxnSp>
        <p:nvCxnSpPr>
          <p:cNvPr id="54" name="Straight Arrow Connector 53">
            <a:extLst>
              <a:ext uri="{FF2B5EF4-FFF2-40B4-BE49-F238E27FC236}">
                <a16:creationId xmlns:a16="http://schemas.microsoft.com/office/drawing/2014/main" id="{EA2A0E28-6AF1-4F69-8238-416A208F652E}"/>
              </a:ext>
            </a:extLst>
          </p:cNvPr>
          <p:cNvCxnSpPr>
            <a:cxnSpLocks/>
          </p:cNvCxnSpPr>
          <p:nvPr/>
        </p:nvCxnSpPr>
        <p:spPr bwMode="auto">
          <a:xfrm>
            <a:off x="2127691" y="2316832"/>
            <a:ext cx="524310" cy="0"/>
          </a:xfrm>
          <a:prstGeom prst="straightConnector1">
            <a:avLst/>
          </a:prstGeom>
          <a:noFill/>
          <a:ln w="76200" cap="flat" cmpd="sng" algn="ctr">
            <a:solidFill>
              <a:schemeClr val="tx2"/>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55A5D0A3-C00C-4BC9-83C6-1C3BF24FB274}"/>
              </a:ext>
            </a:extLst>
          </p:cNvPr>
          <p:cNvCxnSpPr>
            <a:cxnSpLocks/>
            <a:endCxn id="22" idx="1"/>
          </p:cNvCxnSpPr>
          <p:nvPr/>
        </p:nvCxnSpPr>
        <p:spPr bwMode="auto">
          <a:xfrm>
            <a:off x="4441748" y="2316832"/>
            <a:ext cx="664737" cy="499"/>
          </a:xfrm>
          <a:prstGeom prst="straightConnector1">
            <a:avLst/>
          </a:prstGeom>
          <a:noFill/>
          <a:ln w="76200" cap="flat" cmpd="sng" algn="ctr">
            <a:solidFill>
              <a:schemeClr val="tx2"/>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89FF0D11-FFF9-4D50-985B-629DD806E8A1}"/>
              </a:ext>
            </a:extLst>
          </p:cNvPr>
          <p:cNvCxnSpPr>
            <a:cxnSpLocks/>
            <a:endCxn id="26" idx="1"/>
          </p:cNvCxnSpPr>
          <p:nvPr/>
        </p:nvCxnSpPr>
        <p:spPr bwMode="auto">
          <a:xfrm flipV="1">
            <a:off x="6891770" y="2317332"/>
            <a:ext cx="505044" cy="7040"/>
          </a:xfrm>
          <a:prstGeom prst="straightConnector1">
            <a:avLst/>
          </a:prstGeom>
          <a:noFill/>
          <a:ln w="76200" cap="flat" cmpd="sng" algn="ctr">
            <a:solidFill>
              <a:schemeClr val="tx2"/>
            </a:solidFill>
            <a:prstDash val="solid"/>
            <a:round/>
            <a:headEnd type="none" w="med" len="med"/>
            <a:tailEnd type="triangle"/>
          </a:ln>
          <a:effectLst/>
        </p:spPr>
      </p:cxnSp>
      <p:cxnSp>
        <p:nvCxnSpPr>
          <p:cNvPr id="60" name="Straight Arrow Connector 59">
            <a:extLst>
              <a:ext uri="{FF2B5EF4-FFF2-40B4-BE49-F238E27FC236}">
                <a16:creationId xmlns:a16="http://schemas.microsoft.com/office/drawing/2014/main" id="{780B05C8-5DCA-4DDA-B7AC-9A777A3EAE82}"/>
              </a:ext>
            </a:extLst>
          </p:cNvPr>
          <p:cNvCxnSpPr>
            <a:cxnSpLocks/>
          </p:cNvCxnSpPr>
          <p:nvPr/>
        </p:nvCxnSpPr>
        <p:spPr bwMode="auto">
          <a:xfrm flipV="1">
            <a:off x="9151743" y="2835931"/>
            <a:ext cx="1015271" cy="859296"/>
          </a:xfrm>
          <a:prstGeom prst="straightConnector1">
            <a:avLst/>
          </a:prstGeom>
          <a:noFill/>
          <a:ln w="76200" cap="flat" cmpd="sng" algn="ctr">
            <a:solidFill>
              <a:schemeClr val="tx2"/>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69101232-7A1D-47E8-98F3-17D196E43584}"/>
              </a:ext>
            </a:extLst>
          </p:cNvPr>
          <p:cNvCxnSpPr>
            <a:cxnSpLocks/>
            <a:stCxn id="37" idx="0"/>
          </p:cNvCxnSpPr>
          <p:nvPr/>
        </p:nvCxnSpPr>
        <p:spPr bwMode="auto">
          <a:xfrm flipV="1">
            <a:off x="1235050" y="2726535"/>
            <a:ext cx="0" cy="702465"/>
          </a:xfrm>
          <a:prstGeom prst="straightConnector1">
            <a:avLst/>
          </a:prstGeom>
          <a:noFill/>
          <a:ln w="76200" cap="flat" cmpd="sng" algn="ctr">
            <a:solidFill>
              <a:schemeClr val="tx2"/>
            </a:solidFill>
            <a:prstDash val="solid"/>
            <a:round/>
            <a:headEnd type="none" w="med" len="med"/>
            <a:tailEnd type="triangle"/>
          </a:ln>
          <a:effectLst/>
        </p:spPr>
      </p:cxnSp>
      <p:cxnSp>
        <p:nvCxnSpPr>
          <p:cNvPr id="65" name="Straight Arrow Connector 64">
            <a:extLst>
              <a:ext uri="{FF2B5EF4-FFF2-40B4-BE49-F238E27FC236}">
                <a16:creationId xmlns:a16="http://schemas.microsoft.com/office/drawing/2014/main" id="{E55D4E8B-E720-404C-ACBE-73EAC589FD6C}"/>
              </a:ext>
            </a:extLst>
          </p:cNvPr>
          <p:cNvCxnSpPr>
            <a:cxnSpLocks/>
          </p:cNvCxnSpPr>
          <p:nvPr/>
        </p:nvCxnSpPr>
        <p:spPr bwMode="auto">
          <a:xfrm flipV="1">
            <a:off x="3598309" y="2726535"/>
            <a:ext cx="18780" cy="686675"/>
          </a:xfrm>
          <a:prstGeom prst="straightConnector1">
            <a:avLst/>
          </a:prstGeom>
          <a:noFill/>
          <a:ln w="76200" cap="flat" cmpd="sng" algn="ctr">
            <a:solidFill>
              <a:schemeClr val="tx2"/>
            </a:solidFill>
            <a:prstDash val="solid"/>
            <a:round/>
            <a:headEnd type="none" w="med" len="med"/>
            <a:tailEnd type="triangle"/>
          </a:ln>
          <a:effectLst/>
        </p:spPr>
      </p:cxnSp>
      <p:cxnSp>
        <p:nvCxnSpPr>
          <p:cNvPr id="67" name="Straight Arrow Connector 66">
            <a:extLst>
              <a:ext uri="{FF2B5EF4-FFF2-40B4-BE49-F238E27FC236}">
                <a16:creationId xmlns:a16="http://schemas.microsoft.com/office/drawing/2014/main" id="{74BFA8D6-5A05-4250-A6D3-CB4179100018}"/>
              </a:ext>
            </a:extLst>
          </p:cNvPr>
          <p:cNvCxnSpPr>
            <a:cxnSpLocks/>
            <a:stCxn id="43" idx="0"/>
          </p:cNvCxnSpPr>
          <p:nvPr/>
        </p:nvCxnSpPr>
        <p:spPr bwMode="auto">
          <a:xfrm flipV="1">
            <a:off x="5999129" y="2656422"/>
            <a:ext cx="8099" cy="775298"/>
          </a:xfrm>
          <a:prstGeom prst="straightConnector1">
            <a:avLst/>
          </a:prstGeom>
          <a:noFill/>
          <a:ln w="76200" cap="flat" cmpd="sng" algn="ctr">
            <a:solidFill>
              <a:schemeClr val="tx2"/>
            </a:solidFill>
            <a:prstDash val="solid"/>
            <a:round/>
            <a:headEnd type="none" w="med" len="med"/>
            <a:tailEnd type="triangle"/>
          </a:ln>
          <a:effectLst/>
        </p:spPr>
      </p:cxnSp>
      <p:cxnSp>
        <p:nvCxnSpPr>
          <p:cNvPr id="71" name="Straight Arrow Connector 70">
            <a:extLst>
              <a:ext uri="{FF2B5EF4-FFF2-40B4-BE49-F238E27FC236}">
                <a16:creationId xmlns:a16="http://schemas.microsoft.com/office/drawing/2014/main" id="{5A1B157F-F956-4CA3-A388-86390716C331}"/>
              </a:ext>
            </a:extLst>
          </p:cNvPr>
          <p:cNvCxnSpPr>
            <a:cxnSpLocks/>
            <a:stCxn id="53" idx="0"/>
          </p:cNvCxnSpPr>
          <p:nvPr/>
        </p:nvCxnSpPr>
        <p:spPr bwMode="auto">
          <a:xfrm flipH="1" flipV="1">
            <a:off x="10807749" y="2841489"/>
            <a:ext cx="7522" cy="597770"/>
          </a:xfrm>
          <a:prstGeom prst="straightConnector1">
            <a:avLst/>
          </a:prstGeom>
          <a:noFill/>
          <a:ln w="76200" cap="flat" cmpd="sng" algn="ctr">
            <a:solidFill>
              <a:schemeClr val="tx2"/>
            </a:solidFill>
            <a:prstDash val="solid"/>
            <a:round/>
            <a:headEnd type="none" w="med" len="med"/>
            <a:tailEnd type="triangle"/>
          </a:ln>
          <a:effectLst/>
        </p:spPr>
      </p:cxnSp>
      <p:sp>
        <p:nvSpPr>
          <p:cNvPr id="90" name="TextBox 89">
            <a:extLst>
              <a:ext uri="{FF2B5EF4-FFF2-40B4-BE49-F238E27FC236}">
                <a16:creationId xmlns:a16="http://schemas.microsoft.com/office/drawing/2014/main" id="{CC7E8DFA-A2D7-4951-A597-B7A110D46BE8}"/>
              </a:ext>
            </a:extLst>
          </p:cNvPr>
          <p:cNvSpPr txBox="1"/>
          <p:nvPr/>
        </p:nvSpPr>
        <p:spPr>
          <a:xfrm>
            <a:off x="423342" y="1636091"/>
            <a:ext cx="1705248" cy="229911"/>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RAS2FIM scripts</a:t>
            </a:r>
          </a:p>
        </p:txBody>
      </p:sp>
      <p:sp>
        <p:nvSpPr>
          <p:cNvPr id="3" name="Flowchart: Magnetic Disk 2">
            <a:extLst>
              <a:ext uri="{FF2B5EF4-FFF2-40B4-BE49-F238E27FC236}">
                <a16:creationId xmlns:a16="http://schemas.microsoft.com/office/drawing/2014/main" id="{E922EFB2-9ACB-432B-A4ED-CB7E90FFD554}"/>
              </a:ext>
            </a:extLst>
          </p:cNvPr>
          <p:cNvSpPr/>
          <p:nvPr/>
        </p:nvSpPr>
        <p:spPr bwMode="auto">
          <a:xfrm>
            <a:off x="7481888" y="3552825"/>
            <a:ext cx="1669855" cy="1942166"/>
          </a:xfrm>
          <a:prstGeom prst="flowChartMagneticDisk">
            <a:avLst/>
          </a:prstGeom>
          <a:noFill/>
          <a:ln>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69" name="Straight Arrow Connector 68">
            <a:extLst>
              <a:ext uri="{FF2B5EF4-FFF2-40B4-BE49-F238E27FC236}">
                <a16:creationId xmlns:a16="http://schemas.microsoft.com/office/drawing/2014/main" id="{14406437-1430-430E-AC9A-34CA20DB2048}"/>
              </a:ext>
            </a:extLst>
          </p:cNvPr>
          <p:cNvCxnSpPr>
            <a:cxnSpLocks/>
          </p:cNvCxnSpPr>
          <p:nvPr/>
        </p:nvCxnSpPr>
        <p:spPr bwMode="auto">
          <a:xfrm>
            <a:off x="8315085" y="2835930"/>
            <a:ext cx="0" cy="859297"/>
          </a:xfrm>
          <a:prstGeom prst="straightConnector1">
            <a:avLst/>
          </a:prstGeom>
          <a:noFill/>
          <a:ln w="76200" cap="flat" cmpd="sng" algn="ctr">
            <a:solidFill>
              <a:schemeClr val="tx2"/>
            </a:solidFill>
            <a:prstDash val="solid"/>
            <a:round/>
            <a:headEnd type="none" w="med" len="med"/>
            <a:tailEnd type="triangle"/>
          </a:ln>
          <a:effectLst/>
        </p:spPr>
      </p:cxnSp>
      <p:sp>
        <p:nvSpPr>
          <p:cNvPr id="55" name="TextBox 54"/>
          <p:cNvSpPr txBox="1"/>
          <p:nvPr/>
        </p:nvSpPr>
        <p:spPr>
          <a:xfrm>
            <a:off x="914402" y="1187533"/>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Andy Carter, UT Austin</a:t>
            </a:r>
          </a:p>
        </p:txBody>
      </p:sp>
    </p:spTree>
    <p:extLst>
      <p:ext uri="{BB962C8B-B14F-4D97-AF65-F5344CB8AC3E}">
        <p14:creationId xmlns:p14="http://schemas.microsoft.com/office/powerpoint/2010/main" val="204756559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1ABA-9C31-4568-8DFC-051D62804E11}"/>
              </a:ext>
            </a:extLst>
          </p:cNvPr>
          <p:cNvSpPr>
            <a:spLocks noGrp="1"/>
          </p:cNvSpPr>
          <p:nvPr>
            <p:ph type="title"/>
          </p:nvPr>
        </p:nvSpPr>
        <p:spPr>
          <a:xfrm>
            <a:off x="914403" y="457200"/>
            <a:ext cx="5165764" cy="484632"/>
          </a:xfrm>
        </p:spPr>
        <p:txBody>
          <a:bodyPr/>
          <a:lstStyle/>
          <a:p>
            <a:r>
              <a:rPr lang="en-US" dirty="0"/>
              <a:t>TxDOT Project Management Committee</a:t>
            </a:r>
          </a:p>
        </p:txBody>
      </p:sp>
      <p:pic>
        <p:nvPicPr>
          <p:cNvPr id="4" name="Picture 3">
            <a:extLst>
              <a:ext uri="{FF2B5EF4-FFF2-40B4-BE49-F238E27FC236}">
                <a16:creationId xmlns:a16="http://schemas.microsoft.com/office/drawing/2014/main" id="{D2ADC5E1-0CC1-4B7B-86EC-F84C2AFFAD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0362" y="1180842"/>
            <a:ext cx="1419367" cy="2022217"/>
          </a:xfrm>
          <a:prstGeom prst="rect">
            <a:avLst/>
          </a:prstGeom>
          <a:ln w="3175">
            <a:solidFill>
              <a:schemeClr val="bg1">
                <a:lumMod val="65000"/>
              </a:schemeClr>
            </a:solidFill>
          </a:ln>
        </p:spPr>
      </p:pic>
      <p:pic>
        <p:nvPicPr>
          <p:cNvPr id="8" name="Picture 7">
            <a:extLst>
              <a:ext uri="{FF2B5EF4-FFF2-40B4-BE49-F238E27FC236}">
                <a16:creationId xmlns:a16="http://schemas.microsoft.com/office/drawing/2014/main" id="{38BE7C66-6E45-4671-8898-D4D2325ED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792" y="3968896"/>
            <a:ext cx="1576748" cy="1965679"/>
          </a:xfrm>
          <a:prstGeom prst="rect">
            <a:avLst/>
          </a:prstGeom>
          <a:ln w="3175">
            <a:solidFill>
              <a:schemeClr val="bg1">
                <a:lumMod val="65000"/>
              </a:schemeClr>
            </a:solidFill>
          </a:ln>
        </p:spPr>
      </p:pic>
      <p:pic>
        <p:nvPicPr>
          <p:cNvPr id="14" name="Picture 13">
            <a:extLst>
              <a:ext uri="{FF2B5EF4-FFF2-40B4-BE49-F238E27FC236}">
                <a16:creationId xmlns:a16="http://schemas.microsoft.com/office/drawing/2014/main" id="{76399CB0-1777-435E-B8C2-A0AE7ACFFA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9161" y="3934057"/>
            <a:ext cx="1632638" cy="2035356"/>
          </a:xfrm>
          <a:prstGeom prst="rect">
            <a:avLst/>
          </a:prstGeom>
          <a:ln w="3175">
            <a:solidFill>
              <a:schemeClr val="bg1">
                <a:lumMod val="65000"/>
              </a:schemeClr>
            </a:solidFill>
          </a:ln>
        </p:spPr>
      </p:pic>
      <p:pic>
        <p:nvPicPr>
          <p:cNvPr id="16" name="Picture 15">
            <a:extLst>
              <a:ext uri="{FF2B5EF4-FFF2-40B4-BE49-F238E27FC236}">
                <a16:creationId xmlns:a16="http://schemas.microsoft.com/office/drawing/2014/main" id="{8EA45176-10D5-4BF0-B825-39BEAAF12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868" y="1207918"/>
            <a:ext cx="1578661" cy="1968065"/>
          </a:xfrm>
          <a:prstGeom prst="rect">
            <a:avLst/>
          </a:prstGeom>
          <a:ln w="0">
            <a:solidFill>
              <a:schemeClr val="bg1">
                <a:lumMod val="65000"/>
              </a:schemeClr>
            </a:solidFill>
          </a:ln>
        </p:spPr>
      </p:pic>
      <p:pic>
        <p:nvPicPr>
          <p:cNvPr id="18" name="Picture 17">
            <a:extLst>
              <a:ext uri="{FF2B5EF4-FFF2-40B4-BE49-F238E27FC236}">
                <a16:creationId xmlns:a16="http://schemas.microsoft.com/office/drawing/2014/main" id="{7CD0A33F-8D54-4D15-B940-7CAACDB6C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5166" y="1182918"/>
            <a:ext cx="1618768" cy="2018065"/>
          </a:xfrm>
          <a:prstGeom prst="rect">
            <a:avLst/>
          </a:prstGeom>
          <a:ln w="3175">
            <a:solidFill>
              <a:schemeClr val="bg1">
                <a:lumMod val="65000"/>
              </a:schemeClr>
            </a:solidFill>
          </a:ln>
        </p:spPr>
      </p:pic>
      <p:sp>
        <p:nvSpPr>
          <p:cNvPr id="19" name="Rectangle 18">
            <a:extLst>
              <a:ext uri="{FF2B5EF4-FFF2-40B4-BE49-F238E27FC236}">
                <a16:creationId xmlns:a16="http://schemas.microsoft.com/office/drawing/2014/main" id="{94F891CE-CDF6-485C-A0A9-8EAA893464D0}"/>
              </a:ext>
            </a:extLst>
          </p:cNvPr>
          <p:cNvSpPr/>
          <p:nvPr/>
        </p:nvSpPr>
        <p:spPr>
          <a:xfrm>
            <a:off x="627098" y="3210414"/>
            <a:ext cx="1820755" cy="46166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Rose Marie Klee</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H&amp;H Section Director, DES</a:t>
            </a:r>
          </a:p>
        </p:txBody>
      </p:sp>
      <p:sp>
        <p:nvSpPr>
          <p:cNvPr id="20" name="Rectangle 19">
            <a:extLst>
              <a:ext uri="{FF2B5EF4-FFF2-40B4-BE49-F238E27FC236}">
                <a16:creationId xmlns:a16="http://schemas.microsoft.com/office/drawing/2014/main" id="{C3ACC3E1-904A-43EF-A211-127F9B2E4ACA}"/>
              </a:ext>
            </a:extLst>
          </p:cNvPr>
          <p:cNvSpPr/>
          <p:nvPr/>
        </p:nvSpPr>
        <p:spPr>
          <a:xfrm>
            <a:off x="3397555" y="3210414"/>
            <a:ext cx="209153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Abderrahmane</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Maamar</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-Tayeb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H&amp;H Section Team Lead, DES</a:t>
            </a:r>
            <a:endParaRPr kumimoji="0" lang="en-US" sz="1200" b="0" i="0" u="none" strike="noStrike" kern="1200" cap="none" spc="0" normalizeH="0" baseline="0" noProof="0" dirty="0">
              <a:ln>
                <a:noFill/>
              </a:ln>
              <a:solidFill>
                <a:srgbClr val="0070C0"/>
              </a:solidFill>
              <a:effectLst/>
              <a:uLnTx/>
              <a:uFillTx/>
              <a:latin typeface="Arial"/>
              <a:ea typeface="ＭＳ Ｐゴシック"/>
            </a:endParaRPr>
          </a:p>
        </p:txBody>
      </p:sp>
      <p:sp>
        <p:nvSpPr>
          <p:cNvPr id="21" name="Rectangle 20">
            <a:extLst>
              <a:ext uri="{FF2B5EF4-FFF2-40B4-BE49-F238E27FC236}">
                <a16:creationId xmlns:a16="http://schemas.microsoft.com/office/drawing/2014/main" id="{0D20CF29-C614-44B5-9AC9-BDFD47BFEC81}"/>
              </a:ext>
            </a:extLst>
          </p:cNvPr>
          <p:cNvSpPr/>
          <p:nvPr/>
        </p:nvSpPr>
        <p:spPr>
          <a:xfrm>
            <a:off x="2222655" y="5944535"/>
            <a:ext cx="2582437" cy="46166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Adam Jack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Dir of Trans Plan &amp; Development, BMT</a:t>
            </a:r>
          </a:p>
        </p:txBody>
      </p:sp>
      <p:sp>
        <p:nvSpPr>
          <p:cNvPr id="22" name="Rectangle 21">
            <a:extLst>
              <a:ext uri="{FF2B5EF4-FFF2-40B4-BE49-F238E27FC236}">
                <a16:creationId xmlns:a16="http://schemas.microsoft.com/office/drawing/2014/main" id="{AA9738F7-6308-4E08-9486-5C9D36059185}"/>
              </a:ext>
            </a:extLst>
          </p:cNvPr>
          <p:cNvSpPr/>
          <p:nvPr/>
        </p:nvSpPr>
        <p:spPr>
          <a:xfrm>
            <a:off x="4789391" y="5944535"/>
            <a:ext cx="2000676" cy="46166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Andrew Lee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cs typeface="Calibri" panose="020F0502020204030204" pitchFamily="34" charset="0"/>
              </a:rPr>
              <a:t>District Bridge Engineer</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BMT</a:t>
            </a:r>
          </a:p>
        </p:txBody>
      </p:sp>
      <p:sp>
        <p:nvSpPr>
          <p:cNvPr id="23" name="Rectangle 22">
            <a:extLst>
              <a:ext uri="{FF2B5EF4-FFF2-40B4-BE49-F238E27FC236}">
                <a16:creationId xmlns:a16="http://schemas.microsoft.com/office/drawing/2014/main" id="{220EC15E-AB9D-4FD5-A885-D6C0029EF55B}"/>
              </a:ext>
            </a:extLst>
          </p:cNvPr>
          <p:cNvSpPr/>
          <p:nvPr/>
        </p:nvSpPr>
        <p:spPr>
          <a:xfrm>
            <a:off x="9445428" y="5944535"/>
            <a:ext cx="2161297" cy="46166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Jared Browder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Maintenance Assess Spec, MNT</a:t>
            </a:r>
          </a:p>
        </p:txBody>
      </p:sp>
      <p:sp>
        <p:nvSpPr>
          <p:cNvPr id="24" name="Rectangle 23">
            <a:extLst>
              <a:ext uri="{FF2B5EF4-FFF2-40B4-BE49-F238E27FC236}">
                <a16:creationId xmlns:a16="http://schemas.microsoft.com/office/drawing/2014/main" id="{D410C77C-B1E6-40BE-9CA8-394935DBBFC5}"/>
              </a:ext>
            </a:extLst>
          </p:cNvPr>
          <p:cNvSpPr/>
          <p:nvPr/>
        </p:nvSpPr>
        <p:spPr>
          <a:xfrm>
            <a:off x="6266346" y="3210414"/>
            <a:ext cx="2076466" cy="46166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Trent Ellis</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Bridge Scour Coordinator, BRG</a:t>
            </a:r>
          </a:p>
        </p:txBody>
      </p:sp>
      <p:sp>
        <p:nvSpPr>
          <p:cNvPr id="25" name="Rectangle 24">
            <a:extLst>
              <a:ext uri="{FF2B5EF4-FFF2-40B4-BE49-F238E27FC236}">
                <a16:creationId xmlns:a16="http://schemas.microsoft.com/office/drawing/2014/main" id="{9F1B465C-05C2-408F-92AB-46A0907F3A17}"/>
              </a:ext>
            </a:extLst>
          </p:cNvPr>
          <p:cNvSpPr/>
          <p:nvPr/>
        </p:nvSpPr>
        <p:spPr>
          <a:xfrm>
            <a:off x="94775" y="5944535"/>
            <a:ext cx="2080057" cy="46166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Shelley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Pridgen</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Research Project Manager, RTI</a:t>
            </a:r>
          </a:p>
        </p:txBody>
      </p:sp>
      <p:sp>
        <p:nvSpPr>
          <p:cNvPr id="26" name="Rectangle 25">
            <a:extLst>
              <a:ext uri="{FF2B5EF4-FFF2-40B4-BE49-F238E27FC236}">
                <a16:creationId xmlns:a16="http://schemas.microsoft.com/office/drawing/2014/main" id="{ACC74D0C-AA3D-4B90-9F08-7BBD95B066B5}"/>
              </a:ext>
            </a:extLst>
          </p:cNvPr>
          <p:cNvSpPr/>
          <p:nvPr/>
        </p:nvSpPr>
        <p:spPr>
          <a:xfrm>
            <a:off x="7118229" y="5944535"/>
            <a:ext cx="206203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Joseph </a:t>
            </a:r>
            <a:r>
              <a:rPr kumimoji="0" lang="en-US" sz="12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rPr>
              <a:t>Goessling</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Lead Hydraulics Engineer, AUS</a:t>
            </a:r>
            <a:endParaRPr kumimoji="0" lang="en-US" sz="1200" b="0" i="0" u="none" strike="noStrike" kern="1200" cap="none" spc="0" normalizeH="0" baseline="0" noProof="0" dirty="0">
              <a:ln>
                <a:noFill/>
              </a:ln>
              <a:solidFill>
                <a:srgbClr val="0070C0"/>
              </a:solidFill>
              <a:effectLst/>
              <a:uLnTx/>
              <a:uFillTx/>
              <a:latin typeface="Arial"/>
              <a:ea typeface="ＭＳ Ｐゴシック"/>
            </a:endParaRPr>
          </a:p>
        </p:txBody>
      </p:sp>
      <p:pic>
        <p:nvPicPr>
          <p:cNvPr id="27" name="Picture 26">
            <a:extLst>
              <a:ext uri="{FF2B5EF4-FFF2-40B4-BE49-F238E27FC236}">
                <a16:creationId xmlns:a16="http://schemas.microsoft.com/office/drawing/2014/main" id="{3D0E30A0-AF0E-4BBA-A284-0DCE1E8C463E}"/>
              </a:ext>
            </a:extLst>
          </p:cNvPr>
          <p:cNvPicPr>
            <a:picLocks noChangeAspect="1"/>
          </p:cNvPicPr>
          <p:nvPr/>
        </p:nvPicPr>
        <p:blipFill>
          <a:blip r:embed="rId7"/>
          <a:stretch>
            <a:fillRect/>
          </a:stretch>
        </p:blipFill>
        <p:spPr>
          <a:xfrm>
            <a:off x="9661299" y="3953839"/>
            <a:ext cx="1616158" cy="1995792"/>
          </a:xfrm>
          <a:prstGeom prst="rect">
            <a:avLst/>
          </a:prstGeom>
          <a:ln w="3175">
            <a:solidFill>
              <a:schemeClr val="bg1">
                <a:lumMod val="65000"/>
              </a:schemeClr>
            </a:solidFill>
          </a:ln>
        </p:spPr>
      </p:pic>
      <p:pic>
        <p:nvPicPr>
          <p:cNvPr id="28" name="Picture 27">
            <a:extLst>
              <a:ext uri="{FF2B5EF4-FFF2-40B4-BE49-F238E27FC236}">
                <a16:creationId xmlns:a16="http://schemas.microsoft.com/office/drawing/2014/main" id="{8AEF3614-EC6C-4080-B788-4A5F426B3CD6}"/>
              </a:ext>
            </a:extLst>
          </p:cNvPr>
          <p:cNvPicPr>
            <a:picLocks noChangeAspect="1"/>
          </p:cNvPicPr>
          <p:nvPr/>
        </p:nvPicPr>
        <p:blipFill>
          <a:blip r:embed="rId8"/>
          <a:stretch>
            <a:fillRect/>
          </a:stretch>
        </p:blipFill>
        <p:spPr>
          <a:xfrm>
            <a:off x="2635899" y="3960041"/>
            <a:ext cx="1514200" cy="1983389"/>
          </a:xfrm>
          <a:prstGeom prst="rect">
            <a:avLst/>
          </a:prstGeom>
          <a:ln w="3175">
            <a:solidFill>
              <a:schemeClr val="bg1">
                <a:lumMod val="65000"/>
              </a:schemeClr>
            </a:solidFill>
          </a:ln>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263" y="3947019"/>
            <a:ext cx="1701754" cy="2009432"/>
          </a:xfrm>
          <a:prstGeom prst="rect">
            <a:avLst/>
          </a:prstGeom>
        </p:spPr>
      </p:pic>
      <p:sp>
        <p:nvSpPr>
          <p:cNvPr id="29" name="Rectangle 28">
            <a:extLst>
              <a:ext uri="{FF2B5EF4-FFF2-40B4-BE49-F238E27FC236}">
                <a16:creationId xmlns:a16="http://schemas.microsoft.com/office/drawing/2014/main" id="{D410C77C-B1E6-40BE-9CA8-394935DBBFC5}"/>
              </a:ext>
            </a:extLst>
          </p:cNvPr>
          <p:cNvSpPr/>
          <p:nvPr/>
        </p:nvSpPr>
        <p:spPr>
          <a:xfrm>
            <a:off x="8815302" y="3210414"/>
            <a:ext cx="2875915" cy="461665"/>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Matthew </a:t>
            </a:r>
            <a:r>
              <a:rPr kumimoji="0" lang="en-US" sz="1200" b="0" i="0" u="none" strike="noStrike" kern="1200" cap="none" spc="0" normalizeH="0" baseline="0" noProof="0" dirty="0" err="1" smtClean="0">
                <a:ln>
                  <a:noFill/>
                </a:ln>
                <a:solidFill>
                  <a:srgbClr val="0070C0"/>
                </a:solidFill>
                <a:effectLst/>
                <a:uLnTx/>
                <a:uFillTx/>
                <a:latin typeface="Calibri" panose="020F0502020204030204" pitchFamily="34" charset="0"/>
                <a:ea typeface="Calibri" panose="020F0502020204030204" pitchFamily="34" charset="0"/>
              </a:rPr>
              <a:t>Heinze</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r>
            <a:b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b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TxDOT Emergency </a:t>
            </a:r>
            <a:r>
              <a:rPr kumimoji="0" lang="en-US" sz="1200" b="0" i="0" u="none" strike="noStrike" kern="1200" cap="none" spc="0" normalizeH="0" baseline="0" noProof="0" dirty="0" err="1" smtClean="0">
                <a:ln>
                  <a:noFill/>
                </a:ln>
                <a:solidFill>
                  <a:srgbClr val="0070C0"/>
                </a:solidFill>
                <a:effectLst/>
                <a:uLnTx/>
                <a:uFillTx/>
                <a:latin typeface="Calibri" panose="020F0502020204030204" pitchFamily="34" charset="0"/>
                <a:ea typeface="Calibri" panose="020F0502020204030204" pitchFamily="34" charset="0"/>
              </a:rPr>
              <a:t>Mgmt</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 Coordinator</a:t>
            </a:r>
            <a:r>
              <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rPr>
              <a:t>, </a:t>
            </a:r>
            <a:r>
              <a:rPr kumimoji="0" lang="en-US" sz="1200" b="0" i="0" u="none" strike="noStrike" kern="1200" cap="none" spc="0" normalizeH="0" baseline="0" noProof="0" dirty="0" smtClean="0">
                <a:ln>
                  <a:noFill/>
                </a:ln>
                <a:solidFill>
                  <a:srgbClr val="0070C0"/>
                </a:solidFill>
                <a:effectLst/>
                <a:uLnTx/>
                <a:uFillTx/>
                <a:latin typeface="Calibri" panose="020F0502020204030204" pitchFamily="34" charset="0"/>
                <a:ea typeface="Calibri" panose="020F0502020204030204" pitchFamily="34" charset="0"/>
              </a:rPr>
              <a:t>MNT</a:t>
            </a:r>
            <a:endParaRPr kumimoji="0" lang="en-US" sz="12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endParaRPr>
          </a:p>
        </p:txBody>
      </p:sp>
      <p:pic>
        <p:nvPicPr>
          <p:cNvPr id="5" name="Picture 4"/>
          <p:cNvPicPr>
            <a:picLocks noChangeAspect="1"/>
          </p:cNvPicPr>
          <p:nvPr/>
        </p:nvPicPr>
        <p:blipFill>
          <a:blip r:embed="rId10"/>
          <a:stretch>
            <a:fillRect/>
          </a:stretch>
        </p:blipFill>
        <p:spPr>
          <a:xfrm>
            <a:off x="9445428" y="1180842"/>
            <a:ext cx="1518094" cy="2020141"/>
          </a:xfrm>
          <a:prstGeom prst="rect">
            <a:avLst/>
          </a:prstGeom>
        </p:spPr>
      </p:pic>
      <p:sp>
        <p:nvSpPr>
          <p:cNvPr id="6" name="TextBox 5"/>
          <p:cNvSpPr txBox="1"/>
          <p:nvPr/>
        </p:nvSpPr>
        <p:spPr>
          <a:xfrm>
            <a:off x="7658280" y="716287"/>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Welcome to new member, Matthew </a:t>
            </a:r>
            <a:r>
              <a:rPr lang="en-US" sz="1400" b="1" dirty="0" err="1" smtClean="0">
                <a:ea typeface="+mn-ea"/>
                <a:cs typeface="+mn-cs"/>
              </a:rPr>
              <a:t>Heinze</a:t>
            </a:r>
            <a:r>
              <a:rPr lang="en-US" sz="1400" b="1" dirty="0" smtClean="0">
                <a:ea typeface="+mn-ea"/>
                <a:cs typeface="+mn-cs"/>
              </a:rPr>
              <a:t>!</a:t>
            </a:r>
          </a:p>
        </p:txBody>
      </p:sp>
    </p:spTree>
    <p:extLst>
      <p:ext uri="{BB962C8B-B14F-4D97-AF65-F5344CB8AC3E}">
        <p14:creationId xmlns:p14="http://schemas.microsoft.com/office/powerpoint/2010/main" val="304229383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10B6D64-21AC-40C7-88B0-2880F0506ABA}"/>
              </a:ext>
            </a:extLst>
          </p:cNvPr>
          <p:cNvGrpSpPr/>
          <p:nvPr/>
        </p:nvGrpSpPr>
        <p:grpSpPr>
          <a:xfrm>
            <a:off x="474289" y="1236721"/>
            <a:ext cx="5270390" cy="4917012"/>
            <a:chOff x="1504461" y="1375576"/>
            <a:chExt cx="5270390" cy="4917012"/>
          </a:xfrm>
        </p:grpSpPr>
        <p:sp>
          <p:nvSpPr>
            <p:cNvPr id="6" name="Rectangle: Rounded Corners 5">
              <a:extLst>
                <a:ext uri="{FF2B5EF4-FFF2-40B4-BE49-F238E27FC236}">
                  <a16:creationId xmlns:a16="http://schemas.microsoft.com/office/drawing/2014/main" id="{57E323FD-19F4-4457-A70D-2FCDEF25CA81}"/>
                </a:ext>
              </a:extLst>
            </p:cNvPr>
            <p:cNvSpPr/>
            <p:nvPr/>
          </p:nvSpPr>
          <p:spPr bwMode="auto">
            <a:xfrm>
              <a:off x="1504461" y="1375576"/>
              <a:ext cx="5270390" cy="4917012"/>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2" name="TextBox 21">
              <a:extLst>
                <a:ext uri="{FF2B5EF4-FFF2-40B4-BE49-F238E27FC236}">
                  <a16:creationId xmlns:a16="http://schemas.microsoft.com/office/drawing/2014/main" id="{5C07B7B4-AF9E-4DA2-9213-43C7ED719E3C}"/>
                </a:ext>
              </a:extLst>
            </p:cNvPr>
            <p:cNvSpPr txBox="1"/>
            <p:nvPr/>
          </p:nvSpPr>
          <p:spPr>
            <a:xfrm>
              <a:off x="2517630" y="5710500"/>
              <a:ext cx="3244050" cy="22432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Geospatial HEC-RAS 1D Models</a:t>
              </a:r>
            </a:p>
          </p:txBody>
        </p:sp>
        <p:pic>
          <p:nvPicPr>
            <p:cNvPr id="10" name="Picture 9">
              <a:extLst>
                <a:ext uri="{FF2B5EF4-FFF2-40B4-BE49-F238E27FC236}">
                  <a16:creationId xmlns:a16="http://schemas.microsoft.com/office/drawing/2014/main" id="{F5051B66-FADE-4431-8877-C9572664B11D}"/>
                </a:ext>
              </a:extLst>
            </p:cNvPr>
            <p:cNvPicPr>
              <a:picLocks noChangeAspect="1"/>
            </p:cNvPicPr>
            <p:nvPr/>
          </p:nvPicPr>
          <p:blipFill rotWithShape="1">
            <a:blip r:embed="rId2"/>
            <a:srcRect l="15933" b="3445"/>
            <a:stretch/>
          </p:blipFill>
          <p:spPr>
            <a:xfrm>
              <a:off x="1772926" y="1784158"/>
              <a:ext cx="4733459" cy="3639495"/>
            </a:xfrm>
            <a:prstGeom prst="rect">
              <a:avLst/>
            </a:prstGeom>
            <a:ln w="28575">
              <a:solidFill>
                <a:schemeClr val="tx1"/>
              </a:solidFill>
            </a:ln>
          </p:spPr>
        </p:pic>
      </p:grpSp>
      <p:sp>
        <p:nvSpPr>
          <p:cNvPr id="27" name="Title 1">
            <a:extLst>
              <a:ext uri="{FF2B5EF4-FFF2-40B4-BE49-F238E27FC236}">
                <a16:creationId xmlns:a16="http://schemas.microsoft.com/office/drawing/2014/main" id="{32D08806-63A6-443F-B56D-2402E6F24E48}"/>
              </a:ext>
            </a:extLst>
          </p:cNvPr>
          <p:cNvSpPr>
            <a:spLocks noGrp="1"/>
          </p:cNvSpPr>
          <p:nvPr>
            <p:ph type="title"/>
          </p:nvPr>
        </p:nvSpPr>
        <p:spPr>
          <a:xfrm>
            <a:off x="914403" y="457200"/>
            <a:ext cx="9750655" cy="484632"/>
          </a:xfrm>
        </p:spPr>
        <p:txBody>
          <a:bodyPr/>
          <a:lstStyle/>
          <a:p>
            <a:r>
              <a:rPr lang="en-US" sz="1800" dirty="0" smtClean="0"/>
              <a:t>Representation of River Channel in HEC-RAS and National Water Model </a:t>
            </a:r>
            <a:r>
              <a:rPr lang="en-US" sz="1800" dirty="0" err="1" smtClean="0"/>
              <a:t>Hydrofabric</a:t>
            </a:r>
            <a:endParaRPr lang="en-US" sz="1800" dirty="0"/>
          </a:p>
        </p:txBody>
      </p:sp>
      <p:sp>
        <p:nvSpPr>
          <p:cNvPr id="26" name="Rectangle: Rounded Corners 25">
            <a:extLst>
              <a:ext uri="{FF2B5EF4-FFF2-40B4-BE49-F238E27FC236}">
                <a16:creationId xmlns:a16="http://schemas.microsoft.com/office/drawing/2014/main" id="{DCB877D0-3E76-4E36-AA62-FD41881B72B0}"/>
              </a:ext>
            </a:extLst>
          </p:cNvPr>
          <p:cNvSpPr/>
          <p:nvPr/>
        </p:nvSpPr>
        <p:spPr bwMode="auto">
          <a:xfrm>
            <a:off x="6312963" y="1236721"/>
            <a:ext cx="5270390" cy="4917012"/>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8" name="TextBox 27">
            <a:extLst>
              <a:ext uri="{FF2B5EF4-FFF2-40B4-BE49-F238E27FC236}">
                <a16:creationId xmlns:a16="http://schemas.microsoft.com/office/drawing/2014/main" id="{94A9AD45-CB00-40DF-BB73-79AC8DFE5284}"/>
              </a:ext>
            </a:extLst>
          </p:cNvPr>
          <p:cNvSpPr txBox="1"/>
          <p:nvPr/>
        </p:nvSpPr>
        <p:spPr>
          <a:xfrm>
            <a:off x="7326133" y="5571646"/>
            <a:ext cx="3244050" cy="22432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Conflation to the National Water Model Hydro- Fabric</a:t>
            </a:r>
          </a:p>
        </p:txBody>
      </p:sp>
      <p:pic>
        <p:nvPicPr>
          <p:cNvPr id="21" name="Picture 20">
            <a:extLst>
              <a:ext uri="{FF2B5EF4-FFF2-40B4-BE49-F238E27FC236}">
                <a16:creationId xmlns:a16="http://schemas.microsoft.com/office/drawing/2014/main" id="{BAF1C537-C234-499C-80EC-1268F1EDD371}"/>
              </a:ext>
            </a:extLst>
          </p:cNvPr>
          <p:cNvPicPr>
            <a:picLocks noChangeAspect="1"/>
          </p:cNvPicPr>
          <p:nvPr/>
        </p:nvPicPr>
        <p:blipFill>
          <a:blip r:embed="rId3"/>
          <a:stretch>
            <a:fillRect/>
          </a:stretch>
        </p:blipFill>
        <p:spPr>
          <a:xfrm>
            <a:off x="6468485" y="1645303"/>
            <a:ext cx="4852119" cy="3640958"/>
          </a:xfrm>
          <a:prstGeom prst="rect">
            <a:avLst/>
          </a:prstGeom>
          <a:ln w="28575">
            <a:solidFill>
              <a:schemeClr val="tx1"/>
            </a:solidFill>
          </a:ln>
        </p:spPr>
      </p:pic>
      <p:sp>
        <p:nvSpPr>
          <p:cNvPr id="18" name="Arrow: Right 17">
            <a:extLst>
              <a:ext uri="{FF2B5EF4-FFF2-40B4-BE49-F238E27FC236}">
                <a16:creationId xmlns:a16="http://schemas.microsoft.com/office/drawing/2014/main" id="{BBC75F3B-389B-43E6-A99E-7F2A306A307B}"/>
              </a:ext>
            </a:extLst>
          </p:cNvPr>
          <p:cNvSpPr/>
          <p:nvPr/>
        </p:nvSpPr>
        <p:spPr bwMode="auto">
          <a:xfrm>
            <a:off x="5243538" y="3183591"/>
            <a:ext cx="1584988" cy="908349"/>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73880915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3DEDB8D3-8FEE-4A10-A795-8AD2BE4C9661}"/>
              </a:ext>
            </a:extLst>
          </p:cNvPr>
          <p:cNvSpPr/>
          <p:nvPr/>
        </p:nvSpPr>
        <p:spPr bwMode="auto">
          <a:xfrm>
            <a:off x="6469300" y="1119904"/>
            <a:ext cx="5483006" cy="5405878"/>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0" name="Rectangle: Rounded Corners 19">
            <a:extLst>
              <a:ext uri="{FF2B5EF4-FFF2-40B4-BE49-F238E27FC236}">
                <a16:creationId xmlns:a16="http://schemas.microsoft.com/office/drawing/2014/main" id="{6F467E0E-9912-4217-8FF4-8E3DF9C5396C}"/>
              </a:ext>
            </a:extLst>
          </p:cNvPr>
          <p:cNvSpPr/>
          <p:nvPr/>
        </p:nvSpPr>
        <p:spPr bwMode="auto">
          <a:xfrm>
            <a:off x="239694" y="1058393"/>
            <a:ext cx="5483006" cy="5712947"/>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2" name="Picture 11">
            <a:extLst>
              <a:ext uri="{FF2B5EF4-FFF2-40B4-BE49-F238E27FC236}">
                <a16:creationId xmlns:a16="http://schemas.microsoft.com/office/drawing/2014/main" id="{0E6805D2-9CB0-4315-A5FD-BA8A1583D3A3}"/>
              </a:ext>
            </a:extLst>
          </p:cNvPr>
          <p:cNvPicPr>
            <a:picLocks noChangeAspect="1"/>
          </p:cNvPicPr>
          <p:nvPr/>
        </p:nvPicPr>
        <p:blipFill>
          <a:blip r:embed="rId2"/>
          <a:stretch>
            <a:fillRect/>
          </a:stretch>
        </p:blipFill>
        <p:spPr>
          <a:xfrm>
            <a:off x="900454" y="3851115"/>
            <a:ext cx="3948871" cy="2476853"/>
          </a:xfrm>
          <a:prstGeom prst="rect">
            <a:avLst/>
          </a:prstGeom>
          <a:ln w="28575">
            <a:solidFill>
              <a:schemeClr val="tx1"/>
            </a:solidFill>
          </a:ln>
        </p:spPr>
      </p:pic>
      <p:sp>
        <p:nvSpPr>
          <p:cNvPr id="27" name="Title 1">
            <a:extLst>
              <a:ext uri="{FF2B5EF4-FFF2-40B4-BE49-F238E27FC236}">
                <a16:creationId xmlns:a16="http://schemas.microsoft.com/office/drawing/2014/main" id="{32D08806-63A6-443F-B56D-2402E6F24E48}"/>
              </a:ext>
            </a:extLst>
          </p:cNvPr>
          <p:cNvSpPr>
            <a:spLocks noGrp="1"/>
          </p:cNvSpPr>
          <p:nvPr>
            <p:ph type="title"/>
          </p:nvPr>
        </p:nvSpPr>
        <p:spPr>
          <a:xfrm>
            <a:off x="914403" y="457200"/>
            <a:ext cx="9750655" cy="484632"/>
          </a:xfrm>
        </p:spPr>
        <p:txBody>
          <a:bodyPr/>
          <a:lstStyle/>
          <a:p>
            <a:r>
              <a:rPr lang="en-US" sz="1800" dirty="0" smtClean="0"/>
              <a:t>Creating a Rating Curve at Half-</a:t>
            </a:r>
            <a:r>
              <a:rPr lang="en-US" sz="1800" dirty="0" err="1" smtClean="0"/>
              <a:t>ft</a:t>
            </a:r>
            <a:r>
              <a:rPr lang="en-US" sz="1800" dirty="0" smtClean="0"/>
              <a:t> Vertical Intervals for each Channel Reach</a:t>
            </a:r>
            <a:endParaRPr lang="en-US" sz="1800" dirty="0"/>
          </a:p>
        </p:txBody>
      </p:sp>
      <p:sp>
        <p:nvSpPr>
          <p:cNvPr id="28" name="TextBox 27">
            <a:extLst>
              <a:ext uri="{FF2B5EF4-FFF2-40B4-BE49-F238E27FC236}">
                <a16:creationId xmlns:a16="http://schemas.microsoft.com/office/drawing/2014/main" id="{94A9AD45-CB00-40DF-BB73-79AC8DFE5284}"/>
              </a:ext>
            </a:extLst>
          </p:cNvPr>
          <p:cNvSpPr txBox="1"/>
          <p:nvPr/>
        </p:nvSpPr>
        <p:spPr>
          <a:xfrm>
            <a:off x="324426" y="3505269"/>
            <a:ext cx="5313541" cy="22432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rPr>
              <a:t>HEC-RAS conflated to </a:t>
            </a: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National Water </a:t>
            </a:r>
            <a:r>
              <a:rPr kumimoji="0" lang="en-US" sz="1200" b="1" i="0" u="none" strike="noStrike" kern="1200" cap="none" spc="0" normalizeH="0" baseline="0" noProof="0" dirty="0">
                <a:ln>
                  <a:noFill/>
                </a:ln>
                <a:solidFill>
                  <a:prstClr val="black"/>
                </a:solidFill>
                <a:effectLst/>
                <a:uLnTx/>
                <a:uFillTx/>
                <a:latin typeface="Arial"/>
                <a:ea typeface="ＭＳ Ｐゴシック"/>
              </a:rPr>
              <a:t>Model (NWM) </a:t>
            </a: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Hydro-fabric</a:t>
            </a:r>
          </a:p>
        </p:txBody>
      </p:sp>
      <p:sp>
        <p:nvSpPr>
          <p:cNvPr id="24" name="TextBox 23">
            <a:extLst>
              <a:ext uri="{FF2B5EF4-FFF2-40B4-BE49-F238E27FC236}">
                <a16:creationId xmlns:a16="http://schemas.microsoft.com/office/drawing/2014/main" id="{EF337EA1-C3BF-4EF2-956C-815E295E23BB}"/>
              </a:ext>
            </a:extLst>
          </p:cNvPr>
          <p:cNvSpPr txBox="1"/>
          <p:nvPr/>
        </p:nvSpPr>
        <p:spPr>
          <a:xfrm>
            <a:off x="283122" y="6400800"/>
            <a:ext cx="5183534" cy="22432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HEC-RAS Model </a:t>
            </a:r>
            <a:r>
              <a:rPr kumimoji="0" lang="en-US" sz="1200" b="1" i="0" u="none" strike="noStrike" kern="1200" cap="none" spc="0" normalizeH="0" baseline="0" noProof="0" dirty="0">
                <a:ln>
                  <a:noFill/>
                </a:ln>
                <a:solidFill>
                  <a:prstClr val="black"/>
                </a:solidFill>
                <a:effectLst/>
                <a:uLnTx/>
                <a:uFillTx/>
                <a:latin typeface="Arial"/>
                <a:ea typeface="ＭＳ Ｐゴシック"/>
              </a:rPr>
              <a:t>‘clipped’ to </a:t>
            </a: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Corresponding NWM ‘COMID’</a:t>
            </a:r>
          </a:p>
        </p:txBody>
      </p:sp>
      <p:pic>
        <p:nvPicPr>
          <p:cNvPr id="8" name="Picture 7">
            <a:extLst>
              <a:ext uri="{FF2B5EF4-FFF2-40B4-BE49-F238E27FC236}">
                <a16:creationId xmlns:a16="http://schemas.microsoft.com/office/drawing/2014/main" id="{D2D02A1B-2022-430A-A1D9-668E2759685F}"/>
              </a:ext>
            </a:extLst>
          </p:cNvPr>
          <p:cNvPicPr>
            <a:picLocks noChangeAspect="1"/>
          </p:cNvPicPr>
          <p:nvPr/>
        </p:nvPicPr>
        <p:blipFill rotWithShape="1">
          <a:blip r:embed="rId3"/>
          <a:srcRect t="2199" b="4347"/>
          <a:stretch/>
        </p:blipFill>
        <p:spPr>
          <a:xfrm>
            <a:off x="566718" y="1396347"/>
            <a:ext cx="4899938" cy="2076355"/>
          </a:xfrm>
          <a:prstGeom prst="rect">
            <a:avLst/>
          </a:prstGeom>
          <a:ln w="19050">
            <a:solidFill>
              <a:schemeClr val="tx1"/>
            </a:solidFill>
          </a:ln>
        </p:spPr>
      </p:pic>
      <p:pic>
        <p:nvPicPr>
          <p:cNvPr id="17" name="Picture 16">
            <a:extLst>
              <a:ext uri="{FF2B5EF4-FFF2-40B4-BE49-F238E27FC236}">
                <a16:creationId xmlns:a16="http://schemas.microsoft.com/office/drawing/2014/main" id="{C236F50F-86AC-4B09-BF0F-40A91C31DF47}"/>
              </a:ext>
            </a:extLst>
          </p:cNvPr>
          <p:cNvPicPr>
            <a:picLocks noChangeAspect="1"/>
          </p:cNvPicPr>
          <p:nvPr/>
        </p:nvPicPr>
        <p:blipFill>
          <a:blip r:embed="rId4"/>
          <a:stretch>
            <a:fillRect/>
          </a:stretch>
        </p:blipFill>
        <p:spPr>
          <a:xfrm>
            <a:off x="7969480" y="1921865"/>
            <a:ext cx="3813361" cy="3466942"/>
          </a:xfrm>
          <a:prstGeom prst="rect">
            <a:avLst/>
          </a:prstGeom>
          <a:ln w="28575">
            <a:solidFill>
              <a:schemeClr val="tx1"/>
            </a:solidFill>
          </a:ln>
        </p:spPr>
      </p:pic>
      <p:sp>
        <p:nvSpPr>
          <p:cNvPr id="29" name="TextBox 28">
            <a:extLst>
              <a:ext uri="{FF2B5EF4-FFF2-40B4-BE49-F238E27FC236}">
                <a16:creationId xmlns:a16="http://schemas.microsoft.com/office/drawing/2014/main" id="{5A67BB1D-F49C-47C9-B125-052F985CC4E5}"/>
              </a:ext>
            </a:extLst>
          </p:cNvPr>
          <p:cNvSpPr txBox="1"/>
          <p:nvPr/>
        </p:nvSpPr>
        <p:spPr>
          <a:xfrm>
            <a:off x="6599307" y="5833999"/>
            <a:ext cx="5183534" cy="22432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Compute a ‘reach averaged’ depth rating</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curve for </a:t>
            </a:r>
            <a:r>
              <a:rPr kumimoji="0" lang="en-US" sz="1200" b="1" i="0" u="none" strike="noStrike" kern="1200" cap="none" spc="0" normalizeH="0" baseline="0" noProof="0" dirty="0">
                <a:ln>
                  <a:noFill/>
                </a:ln>
                <a:solidFill>
                  <a:prstClr val="black"/>
                </a:solidFill>
                <a:effectLst/>
                <a:uLnTx/>
                <a:uFillTx/>
                <a:latin typeface="Arial"/>
                <a:ea typeface="ＭＳ Ｐゴシック"/>
              </a:rPr>
              <a:t>the ‘Feature-ID’</a:t>
            </a:r>
            <a:endParaRPr kumimoji="0" lang="en-US" sz="1200" b="1"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32" name="Picture 31">
            <a:extLst>
              <a:ext uri="{FF2B5EF4-FFF2-40B4-BE49-F238E27FC236}">
                <a16:creationId xmlns:a16="http://schemas.microsoft.com/office/drawing/2014/main" id="{1766292B-BFC4-40E8-96A5-DE12E205C357}"/>
              </a:ext>
            </a:extLst>
          </p:cNvPr>
          <p:cNvPicPr>
            <a:picLocks noChangeAspect="1"/>
          </p:cNvPicPr>
          <p:nvPr/>
        </p:nvPicPr>
        <p:blipFill>
          <a:blip r:embed="rId5"/>
          <a:stretch>
            <a:fillRect/>
          </a:stretch>
        </p:blipFill>
        <p:spPr>
          <a:xfrm>
            <a:off x="6704934" y="1886859"/>
            <a:ext cx="1178417" cy="3435808"/>
          </a:xfrm>
          <a:prstGeom prst="rect">
            <a:avLst/>
          </a:prstGeom>
        </p:spPr>
      </p:pic>
      <p:sp>
        <p:nvSpPr>
          <p:cNvPr id="21" name="Arrow: Right 20">
            <a:extLst>
              <a:ext uri="{FF2B5EF4-FFF2-40B4-BE49-F238E27FC236}">
                <a16:creationId xmlns:a16="http://schemas.microsoft.com/office/drawing/2014/main" id="{7594252F-1841-46E7-95E6-5AA403853FB8}"/>
              </a:ext>
            </a:extLst>
          </p:cNvPr>
          <p:cNvSpPr/>
          <p:nvPr/>
        </p:nvSpPr>
        <p:spPr bwMode="auto">
          <a:xfrm>
            <a:off x="5033817" y="3810656"/>
            <a:ext cx="1584988" cy="908349"/>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 name="TextBox 1"/>
          <p:cNvSpPr txBox="1"/>
          <p:nvPr/>
        </p:nvSpPr>
        <p:spPr>
          <a:xfrm>
            <a:off x="7426151" y="1340623"/>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National Water Model ID number for reach</a:t>
            </a:r>
          </a:p>
        </p:txBody>
      </p:sp>
      <p:cxnSp>
        <p:nvCxnSpPr>
          <p:cNvPr id="4" name="Straight Arrow Connector 3"/>
          <p:cNvCxnSpPr/>
          <p:nvPr/>
        </p:nvCxnSpPr>
        <p:spPr bwMode="auto">
          <a:xfrm>
            <a:off x="9619013" y="1555668"/>
            <a:ext cx="777834" cy="331191"/>
          </a:xfrm>
          <a:prstGeom prst="straightConnector1">
            <a:avLst/>
          </a:prstGeom>
          <a:noFill/>
          <a:ln w="19050" cap="flat" cmpd="sng" algn="ctr">
            <a:solidFill>
              <a:schemeClr val="tx2"/>
            </a:solidFill>
            <a:prstDash val="solid"/>
            <a:round/>
            <a:headEnd type="none" w="med" len="med"/>
            <a:tailEnd type="triangle"/>
          </a:ln>
          <a:effectLst/>
        </p:spPr>
      </p:cxnSp>
    </p:spTree>
    <p:extLst>
      <p:ext uri="{BB962C8B-B14F-4D97-AF65-F5344CB8AC3E}">
        <p14:creationId xmlns:p14="http://schemas.microsoft.com/office/powerpoint/2010/main" val="342063139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062A34D3-1B39-4A75-9E92-F01A4B76A595}"/>
              </a:ext>
            </a:extLst>
          </p:cNvPr>
          <p:cNvSpPr/>
          <p:nvPr/>
        </p:nvSpPr>
        <p:spPr bwMode="auto">
          <a:xfrm>
            <a:off x="6438751" y="305297"/>
            <a:ext cx="4622219" cy="6468883"/>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7" name="Title 1">
            <a:extLst>
              <a:ext uri="{FF2B5EF4-FFF2-40B4-BE49-F238E27FC236}">
                <a16:creationId xmlns:a16="http://schemas.microsoft.com/office/drawing/2014/main" id="{32D08806-63A6-443F-B56D-2402E6F24E48}"/>
              </a:ext>
            </a:extLst>
          </p:cNvPr>
          <p:cNvSpPr>
            <a:spLocks noGrp="1"/>
          </p:cNvSpPr>
          <p:nvPr>
            <p:ph type="title"/>
          </p:nvPr>
        </p:nvSpPr>
        <p:spPr>
          <a:xfrm>
            <a:off x="914403" y="457200"/>
            <a:ext cx="9750655" cy="484632"/>
          </a:xfrm>
        </p:spPr>
        <p:txBody>
          <a:bodyPr/>
          <a:lstStyle/>
          <a:p>
            <a:r>
              <a:rPr lang="en-US" sz="1800" dirty="0" smtClean="0"/>
              <a:t>Build an Inundation Map Stack as TIF files</a:t>
            </a:r>
            <a:endParaRPr lang="en-US" sz="1800" dirty="0"/>
          </a:p>
        </p:txBody>
      </p:sp>
      <p:sp>
        <p:nvSpPr>
          <p:cNvPr id="18" name="Rectangle: Rounded Corners 17">
            <a:extLst>
              <a:ext uri="{FF2B5EF4-FFF2-40B4-BE49-F238E27FC236}">
                <a16:creationId xmlns:a16="http://schemas.microsoft.com/office/drawing/2014/main" id="{7FD951B0-A800-4C53-9FA9-067E884C3B94}"/>
              </a:ext>
            </a:extLst>
          </p:cNvPr>
          <p:cNvSpPr/>
          <p:nvPr/>
        </p:nvSpPr>
        <p:spPr bwMode="auto">
          <a:xfrm>
            <a:off x="914403" y="1126192"/>
            <a:ext cx="3779856" cy="5528608"/>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7" name="Picture 16">
            <a:extLst>
              <a:ext uri="{FF2B5EF4-FFF2-40B4-BE49-F238E27FC236}">
                <a16:creationId xmlns:a16="http://schemas.microsoft.com/office/drawing/2014/main" id="{C236F50F-86AC-4B09-BF0F-40A91C31DF47}"/>
              </a:ext>
            </a:extLst>
          </p:cNvPr>
          <p:cNvPicPr>
            <a:picLocks noChangeAspect="1"/>
          </p:cNvPicPr>
          <p:nvPr/>
        </p:nvPicPr>
        <p:blipFill>
          <a:blip r:embed="rId2"/>
          <a:stretch>
            <a:fillRect/>
          </a:stretch>
        </p:blipFill>
        <p:spPr>
          <a:xfrm>
            <a:off x="1445546" y="1307261"/>
            <a:ext cx="2527070" cy="2297502"/>
          </a:xfrm>
          <a:prstGeom prst="rect">
            <a:avLst/>
          </a:prstGeom>
          <a:ln w="28575">
            <a:solidFill>
              <a:schemeClr val="tx1"/>
            </a:solidFill>
          </a:ln>
        </p:spPr>
      </p:pic>
      <p:pic>
        <p:nvPicPr>
          <p:cNvPr id="5" name="Picture 4">
            <a:extLst>
              <a:ext uri="{FF2B5EF4-FFF2-40B4-BE49-F238E27FC236}">
                <a16:creationId xmlns:a16="http://schemas.microsoft.com/office/drawing/2014/main" id="{4E1744A6-65B2-4841-979F-91436644B19C}"/>
              </a:ext>
            </a:extLst>
          </p:cNvPr>
          <p:cNvPicPr>
            <a:picLocks noChangeAspect="1"/>
          </p:cNvPicPr>
          <p:nvPr/>
        </p:nvPicPr>
        <p:blipFill>
          <a:blip r:embed="rId3"/>
          <a:stretch>
            <a:fillRect/>
          </a:stretch>
        </p:blipFill>
        <p:spPr>
          <a:xfrm>
            <a:off x="1238524" y="3733529"/>
            <a:ext cx="3026191" cy="1964993"/>
          </a:xfrm>
          <a:prstGeom prst="rect">
            <a:avLst/>
          </a:prstGeom>
        </p:spPr>
      </p:pic>
      <p:sp>
        <p:nvSpPr>
          <p:cNvPr id="6" name="Oval 5">
            <a:extLst>
              <a:ext uri="{FF2B5EF4-FFF2-40B4-BE49-F238E27FC236}">
                <a16:creationId xmlns:a16="http://schemas.microsoft.com/office/drawing/2014/main" id="{CE411857-FC32-40C7-A5F0-7CFDA3C3F0BD}"/>
              </a:ext>
            </a:extLst>
          </p:cNvPr>
          <p:cNvSpPr/>
          <p:nvPr/>
        </p:nvSpPr>
        <p:spPr bwMode="auto">
          <a:xfrm>
            <a:off x="1864415" y="2408387"/>
            <a:ext cx="133350" cy="13335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1" name="Oval 20">
            <a:extLst>
              <a:ext uri="{FF2B5EF4-FFF2-40B4-BE49-F238E27FC236}">
                <a16:creationId xmlns:a16="http://schemas.microsoft.com/office/drawing/2014/main" id="{56F15B1A-0928-4E3F-8B3E-C86EAB97D68F}"/>
              </a:ext>
            </a:extLst>
          </p:cNvPr>
          <p:cNvSpPr/>
          <p:nvPr/>
        </p:nvSpPr>
        <p:spPr bwMode="auto">
          <a:xfrm>
            <a:off x="1946965" y="2217004"/>
            <a:ext cx="133350" cy="13335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2" name="Oval 21">
            <a:extLst>
              <a:ext uri="{FF2B5EF4-FFF2-40B4-BE49-F238E27FC236}">
                <a16:creationId xmlns:a16="http://schemas.microsoft.com/office/drawing/2014/main" id="{99227B12-A253-4025-9E64-342936DCDD5B}"/>
              </a:ext>
            </a:extLst>
          </p:cNvPr>
          <p:cNvSpPr/>
          <p:nvPr/>
        </p:nvSpPr>
        <p:spPr bwMode="auto">
          <a:xfrm>
            <a:off x="3782115" y="1547534"/>
            <a:ext cx="133350" cy="13335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7" name="Rectangle 6">
            <a:extLst>
              <a:ext uri="{FF2B5EF4-FFF2-40B4-BE49-F238E27FC236}">
                <a16:creationId xmlns:a16="http://schemas.microsoft.com/office/drawing/2014/main" id="{FC083ED5-57C4-45B0-B987-0FAE9AE43F14}"/>
              </a:ext>
            </a:extLst>
          </p:cNvPr>
          <p:cNvSpPr/>
          <p:nvPr/>
        </p:nvSpPr>
        <p:spPr bwMode="auto">
          <a:xfrm>
            <a:off x="2255324" y="4051300"/>
            <a:ext cx="961641" cy="127000"/>
          </a:xfrm>
          <a:prstGeom prst="rect">
            <a:avLst/>
          </a:prstGeom>
          <a:noFill/>
          <a:ln w="127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5" name="Rectangle 24">
            <a:extLst>
              <a:ext uri="{FF2B5EF4-FFF2-40B4-BE49-F238E27FC236}">
                <a16:creationId xmlns:a16="http://schemas.microsoft.com/office/drawing/2014/main" id="{79488335-DF27-4601-A597-607069B52C37}"/>
              </a:ext>
            </a:extLst>
          </p:cNvPr>
          <p:cNvSpPr/>
          <p:nvPr/>
        </p:nvSpPr>
        <p:spPr bwMode="auto">
          <a:xfrm>
            <a:off x="2255324" y="4800600"/>
            <a:ext cx="961641" cy="127000"/>
          </a:xfrm>
          <a:prstGeom prst="rect">
            <a:avLst/>
          </a:prstGeom>
          <a:noFill/>
          <a:ln w="127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6" name="Rectangle 25">
            <a:extLst>
              <a:ext uri="{FF2B5EF4-FFF2-40B4-BE49-F238E27FC236}">
                <a16:creationId xmlns:a16="http://schemas.microsoft.com/office/drawing/2014/main" id="{6D3A43B9-67E2-455C-BA3A-B17074DFF5D7}"/>
              </a:ext>
            </a:extLst>
          </p:cNvPr>
          <p:cNvSpPr/>
          <p:nvPr/>
        </p:nvSpPr>
        <p:spPr bwMode="auto">
          <a:xfrm>
            <a:off x="3282244" y="5344198"/>
            <a:ext cx="961641" cy="127000"/>
          </a:xfrm>
          <a:prstGeom prst="rect">
            <a:avLst/>
          </a:prstGeom>
          <a:noFill/>
          <a:ln w="127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10" name="Picture 9">
            <a:extLst>
              <a:ext uri="{FF2B5EF4-FFF2-40B4-BE49-F238E27FC236}">
                <a16:creationId xmlns:a16="http://schemas.microsoft.com/office/drawing/2014/main" id="{6FEFA677-852D-48CC-8C47-4B303AF4B1E0}"/>
              </a:ext>
            </a:extLst>
          </p:cNvPr>
          <p:cNvPicPr>
            <a:picLocks noChangeAspect="1"/>
          </p:cNvPicPr>
          <p:nvPr/>
        </p:nvPicPr>
        <p:blipFill>
          <a:blip r:embed="rId4"/>
          <a:stretch>
            <a:fillRect/>
          </a:stretch>
        </p:blipFill>
        <p:spPr>
          <a:xfrm>
            <a:off x="6801978" y="598672"/>
            <a:ext cx="3922732" cy="1969976"/>
          </a:xfrm>
          <a:prstGeom prst="rect">
            <a:avLst/>
          </a:prstGeom>
          <a:ln w="12700">
            <a:solidFill>
              <a:schemeClr val="tx1"/>
            </a:solidFill>
          </a:ln>
        </p:spPr>
      </p:pic>
      <p:pic>
        <p:nvPicPr>
          <p:cNvPr id="13" name="Picture 12">
            <a:extLst>
              <a:ext uri="{FF2B5EF4-FFF2-40B4-BE49-F238E27FC236}">
                <a16:creationId xmlns:a16="http://schemas.microsoft.com/office/drawing/2014/main" id="{81B31DE6-19F8-4404-AF9E-9B64E5715950}"/>
              </a:ext>
            </a:extLst>
          </p:cNvPr>
          <p:cNvPicPr>
            <a:picLocks noChangeAspect="1"/>
          </p:cNvPicPr>
          <p:nvPr/>
        </p:nvPicPr>
        <p:blipFill>
          <a:blip r:embed="rId5"/>
          <a:stretch>
            <a:fillRect/>
          </a:stretch>
        </p:blipFill>
        <p:spPr>
          <a:xfrm>
            <a:off x="6801978" y="2626597"/>
            <a:ext cx="3922731" cy="1956332"/>
          </a:xfrm>
          <a:prstGeom prst="rect">
            <a:avLst/>
          </a:prstGeom>
          <a:ln w="12700">
            <a:solidFill>
              <a:schemeClr val="tx1"/>
            </a:solidFill>
          </a:ln>
        </p:spPr>
      </p:pic>
      <p:pic>
        <p:nvPicPr>
          <p:cNvPr id="15" name="Picture 14">
            <a:extLst>
              <a:ext uri="{FF2B5EF4-FFF2-40B4-BE49-F238E27FC236}">
                <a16:creationId xmlns:a16="http://schemas.microsoft.com/office/drawing/2014/main" id="{2E1FE4B7-B0C0-49F6-B111-58F089C21F1D}"/>
              </a:ext>
            </a:extLst>
          </p:cNvPr>
          <p:cNvPicPr>
            <a:picLocks noChangeAspect="1"/>
          </p:cNvPicPr>
          <p:nvPr/>
        </p:nvPicPr>
        <p:blipFill>
          <a:blip r:embed="rId6"/>
          <a:stretch>
            <a:fillRect/>
          </a:stretch>
        </p:blipFill>
        <p:spPr>
          <a:xfrm>
            <a:off x="6801978" y="4636561"/>
            <a:ext cx="3922731" cy="1916142"/>
          </a:xfrm>
          <a:prstGeom prst="rect">
            <a:avLst/>
          </a:prstGeom>
          <a:ln w="12700">
            <a:solidFill>
              <a:schemeClr val="tx1"/>
            </a:solidFill>
          </a:ln>
        </p:spPr>
      </p:pic>
      <p:sp>
        <p:nvSpPr>
          <p:cNvPr id="30" name="Arrow: Right 29">
            <a:extLst>
              <a:ext uri="{FF2B5EF4-FFF2-40B4-BE49-F238E27FC236}">
                <a16:creationId xmlns:a16="http://schemas.microsoft.com/office/drawing/2014/main" id="{3A97D9B6-DF77-40F4-93C7-2F24900C4F43}"/>
              </a:ext>
            </a:extLst>
          </p:cNvPr>
          <p:cNvSpPr/>
          <p:nvPr/>
        </p:nvSpPr>
        <p:spPr bwMode="auto">
          <a:xfrm>
            <a:off x="4517502" y="3206451"/>
            <a:ext cx="1584988" cy="908349"/>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9" name="TextBox 28">
            <a:extLst>
              <a:ext uri="{FF2B5EF4-FFF2-40B4-BE49-F238E27FC236}">
                <a16:creationId xmlns:a16="http://schemas.microsoft.com/office/drawing/2014/main" id="{5A67BB1D-F49C-47C9-B125-052F985CC4E5}"/>
              </a:ext>
            </a:extLst>
          </p:cNvPr>
          <p:cNvSpPr txBox="1"/>
          <p:nvPr/>
        </p:nvSpPr>
        <p:spPr>
          <a:xfrm>
            <a:off x="212564" y="5817437"/>
            <a:ext cx="5183534" cy="224327"/>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Map library created per ‘feature-id’ with</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rPr>
              <a:t>Corresponding reach averaged</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Indirect rating curve</a:t>
            </a:r>
          </a:p>
        </p:txBody>
      </p:sp>
      <p:sp>
        <p:nvSpPr>
          <p:cNvPr id="34" name="TextBox 33">
            <a:extLst>
              <a:ext uri="{FF2B5EF4-FFF2-40B4-BE49-F238E27FC236}">
                <a16:creationId xmlns:a16="http://schemas.microsoft.com/office/drawing/2014/main" id="{59DB40EF-ACC8-49D1-9B3A-B6954E86C626}"/>
              </a:ext>
            </a:extLst>
          </p:cNvPr>
          <p:cNvSpPr txBox="1"/>
          <p:nvPr/>
        </p:nvSpPr>
        <p:spPr>
          <a:xfrm>
            <a:off x="8874114" y="672508"/>
            <a:ext cx="1775460" cy="538648"/>
          </a:xfrm>
          <a:prstGeom prst="rect">
            <a:avLst/>
          </a:prstGeom>
          <a:solidFill>
            <a:schemeClr val="bg1"/>
          </a:solid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ＭＳ Ｐゴシック"/>
              </a:rPr>
              <a:t>Avg Depth = 12.5ft</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ＭＳ Ｐゴシック"/>
                <a:cs typeface="+mn-cs"/>
              </a:rPr>
              <a:t>Q = 5,867 </a:t>
            </a:r>
            <a:r>
              <a:rPr kumimoji="0" lang="en-US" sz="1400" b="1" i="0" u="none" strike="noStrike" kern="1200" cap="none" spc="0" normalizeH="0" baseline="0" noProof="0" dirty="0" err="1">
                <a:ln>
                  <a:noFill/>
                </a:ln>
                <a:solidFill>
                  <a:srgbClr val="FF0000"/>
                </a:solidFill>
                <a:effectLst/>
                <a:uLnTx/>
                <a:uFillTx/>
                <a:latin typeface="Arial"/>
                <a:ea typeface="ＭＳ Ｐゴシック"/>
                <a:cs typeface="+mn-cs"/>
              </a:rPr>
              <a:t>cfs</a:t>
            </a:r>
            <a:endParaRPr kumimoji="0" lang="en-US" sz="1400" b="1"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5" name="TextBox 34">
            <a:extLst>
              <a:ext uri="{FF2B5EF4-FFF2-40B4-BE49-F238E27FC236}">
                <a16:creationId xmlns:a16="http://schemas.microsoft.com/office/drawing/2014/main" id="{AD7DD60A-CF20-4D60-BF89-34B07DD329F3}"/>
              </a:ext>
            </a:extLst>
          </p:cNvPr>
          <p:cNvSpPr txBox="1"/>
          <p:nvPr/>
        </p:nvSpPr>
        <p:spPr>
          <a:xfrm>
            <a:off x="8867768" y="2710120"/>
            <a:ext cx="1775460" cy="538648"/>
          </a:xfrm>
          <a:prstGeom prst="rect">
            <a:avLst/>
          </a:prstGeom>
          <a:solidFill>
            <a:schemeClr val="bg1"/>
          </a:solid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ＭＳ Ｐゴシック"/>
              </a:rPr>
              <a:t>Avg Depth = 16.0ft</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ＭＳ Ｐゴシック"/>
                <a:cs typeface="+mn-cs"/>
              </a:rPr>
              <a:t>Q = 9,499 </a:t>
            </a:r>
            <a:r>
              <a:rPr kumimoji="0" lang="en-US" sz="1400" b="1" i="0" u="none" strike="noStrike" kern="1200" cap="none" spc="0" normalizeH="0" baseline="0" noProof="0" dirty="0" err="1">
                <a:ln>
                  <a:noFill/>
                </a:ln>
                <a:solidFill>
                  <a:srgbClr val="FF0000"/>
                </a:solidFill>
                <a:effectLst/>
                <a:uLnTx/>
                <a:uFillTx/>
                <a:latin typeface="Arial"/>
                <a:ea typeface="ＭＳ Ｐゴシック"/>
                <a:cs typeface="+mn-cs"/>
              </a:rPr>
              <a:t>cfs</a:t>
            </a:r>
            <a:endParaRPr kumimoji="0" lang="en-US" sz="1400" b="1"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6" name="TextBox 35">
            <a:extLst>
              <a:ext uri="{FF2B5EF4-FFF2-40B4-BE49-F238E27FC236}">
                <a16:creationId xmlns:a16="http://schemas.microsoft.com/office/drawing/2014/main" id="{1E7EF001-6925-4DCD-BD63-6D7862A2C889}"/>
              </a:ext>
            </a:extLst>
          </p:cNvPr>
          <p:cNvSpPr txBox="1"/>
          <p:nvPr/>
        </p:nvSpPr>
        <p:spPr>
          <a:xfrm>
            <a:off x="8901333" y="4711361"/>
            <a:ext cx="1775460" cy="538648"/>
          </a:xfrm>
          <a:prstGeom prst="rect">
            <a:avLst/>
          </a:prstGeom>
          <a:solidFill>
            <a:schemeClr val="bg1"/>
          </a:solid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ＭＳ Ｐゴシック"/>
              </a:rPr>
              <a:t>Avg Depth = 27.5ft</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a:ea typeface="ＭＳ Ｐゴシック"/>
                <a:cs typeface="+mn-cs"/>
              </a:rPr>
              <a:t>Q = 83,958 </a:t>
            </a:r>
            <a:r>
              <a:rPr kumimoji="0" lang="en-US" sz="1400" b="1" i="0" u="none" strike="noStrike" kern="1200" cap="none" spc="0" normalizeH="0" baseline="0" noProof="0" dirty="0" err="1">
                <a:ln>
                  <a:noFill/>
                </a:ln>
                <a:solidFill>
                  <a:srgbClr val="FF0000"/>
                </a:solidFill>
                <a:effectLst/>
                <a:uLnTx/>
                <a:uFillTx/>
                <a:latin typeface="Arial"/>
                <a:ea typeface="ＭＳ Ｐゴシック"/>
                <a:cs typeface="+mn-cs"/>
              </a:rPr>
              <a:t>cfs</a:t>
            </a:r>
            <a:endParaRPr kumimoji="0" lang="en-US" sz="1400" b="1" i="0" u="none" strike="noStrike" kern="1200" cap="none" spc="0" normalizeH="0" baseline="0" noProof="0" dirty="0">
              <a:ln>
                <a:noFill/>
              </a:ln>
              <a:solidFill>
                <a:srgbClr val="FF0000"/>
              </a:solidFill>
              <a:effectLst/>
              <a:uLnTx/>
              <a:uFillTx/>
              <a:latin typeface="Arial"/>
              <a:ea typeface="ＭＳ Ｐゴシック"/>
              <a:cs typeface="+mn-cs"/>
            </a:endParaRPr>
          </a:p>
        </p:txBody>
      </p:sp>
    </p:spTree>
    <p:extLst>
      <p:ext uri="{BB962C8B-B14F-4D97-AF65-F5344CB8AC3E}">
        <p14:creationId xmlns:p14="http://schemas.microsoft.com/office/powerpoint/2010/main" val="183072441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BB0326D-DF34-4F7C-A2F2-DA27FB2656BE}"/>
              </a:ext>
            </a:extLst>
          </p:cNvPr>
          <p:cNvSpPr/>
          <p:nvPr/>
        </p:nvSpPr>
        <p:spPr bwMode="auto">
          <a:xfrm>
            <a:off x="7382714" y="823183"/>
            <a:ext cx="4469966" cy="4322320"/>
          </a:xfrm>
          <a:prstGeom prst="roundRect">
            <a:avLst/>
          </a:prstGeom>
          <a:solidFill>
            <a:schemeClr val="accent6">
              <a:lumMod val="40000"/>
              <a:lumOff val="60000"/>
            </a:schemeClr>
          </a:solidFill>
          <a:ln w="38100">
            <a:solidFill>
              <a:schemeClr val="accent6">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8" name="Rectangle: Rounded Corners 17">
            <a:extLst>
              <a:ext uri="{FF2B5EF4-FFF2-40B4-BE49-F238E27FC236}">
                <a16:creationId xmlns:a16="http://schemas.microsoft.com/office/drawing/2014/main" id="{7FD951B0-A800-4C53-9FA9-067E884C3B94}"/>
              </a:ext>
            </a:extLst>
          </p:cNvPr>
          <p:cNvSpPr/>
          <p:nvPr/>
        </p:nvSpPr>
        <p:spPr bwMode="auto">
          <a:xfrm rot="5400000">
            <a:off x="737158" y="701069"/>
            <a:ext cx="4322320" cy="4566548"/>
          </a:xfrm>
          <a:prstGeom prst="roundRect">
            <a:avLst/>
          </a:prstGeom>
          <a:solidFill>
            <a:schemeClr val="accent4">
              <a:lumMod val="40000"/>
              <a:lumOff val="60000"/>
            </a:schemeClr>
          </a:solidFill>
          <a:ln>
            <a:solidFill>
              <a:schemeClr val="accent4">
                <a:lumMod val="40000"/>
                <a:lumOff val="6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9" name="Picture 8">
            <a:extLst>
              <a:ext uri="{FF2B5EF4-FFF2-40B4-BE49-F238E27FC236}">
                <a16:creationId xmlns:a16="http://schemas.microsoft.com/office/drawing/2014/main" id="{C2DE94E6-63AA-46FC-8DC2-91F6614D69E3}"/>
              </a:ext>
            </a:extLst>
          </p:cNvPr>
          <p:cNvPicPr>
            <a:picLocks noChangeAspect="1"/>
          </p:cNvPicPr>
          <p:nvPr/>
        </p:nvPicPr>
        <p:blipFill>
          <a:blip r:embed="rId2"/>
          <a:stretch>
            <a:fillRect/>
          </a:stretch>
        </p:blipFill>
        <p:spPr>
          <a:xfrm>
            <a:off x="971294" y="1118442"/>
            <a:ext cx="3854047" cy="3662393"/>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sz="2000" dirty="0"/>
              <a:t>Example </a:t>
            </a:r>
            <a:r>
              <a:rPr lang="en-US" sz="2000" dirty="0" smtClean="0"/>
              <a:t>of Application of </a:t>
            </a:r>
            <a:r>
              <a:rPr lang="en-US" sz="2000" dirty="0"/>
              <a:t>RAS2FIM for </a:t>
            </a:r>
            <a:r>
              <a:rPr lang="en-US" sz="2000" dirty="0" smtClean="0"/>
              <a:t>Denton Creek, HUC8 = 12030104</a:t>
            </a:r>
            <a:endParaRPr lang="en-US" sz="2000" dirty="0"/>
          </a:p>
        </p:txBody>
      </p:sp>
      <p:sp>
        <p:nvSpPr>
          <p:cNvPr id="16" name="TextBox 15"/>
          <p:cNvSpPr txBox="1"/>
          <p:nvPr/>
        </p:nvSpPr>
        <p:spPr>
          <a:xfrm>
            <a:off x="965766" y="483009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 HUC8 unit of </a:t>
            </a:r>
            <a:r>
              <a:rPr kumimoji="0" lang="en-US" sz="1400" b="1" i="0" u="none" strike="noStrike" kern="1200" cap="none" spc="0" normalizeH="0" baseline="0" noProof="0" dirty="0" smtClean="0">
                <a:ln>
                  <a:noFill/>
                </a:ln>
                <a:solidFill>
                  <a:prstClr val="black"/>
                </a:solidFill>
                <a:effectLst/>
                <a:uLnTx/>
                <a:uFillTx/>
                <a:latin typeface="Arial"/>
                <a:ea typeface="ＭＳ Ｐゴシック"/>
              </a:rPr>
              <a:t>Base Level Engineering </a:t>
            </a:r>
            <a:r>
              <a:rPr kumimoji="0" lang="en-US" sz="1400" b="1" i="0" u="none" strike="noStrike" kern="1200" cap="none" spc="0" normalizeH="0" baseline="0" noProof="0" dirty="0">
                <a:ln>
                  <a:noFill/>
                </a:ln>
                <a:solidFill>
                  <a:prstClr val="black"/>
                </a:solidFill>
                <a:effectLst/>
                <a:uLnTx/>
                <a:uFillTx/>
                <a:latin typeface="Arial"/>
                <a:ea typeface="ＭＳ Ｐゴシック"/>
              </a:rPr>
              <a:t>Models</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0" name="Arrow: Right 29">
            <a:extLst>
              <a:ext uri="{FF2B5EF4-FFF2-40B4-BE49-F238E27FC236}">
                <a16:creationId xmlns:a16="http://schemas.microsoft.com/office/drawing/2014/main" id="{3A97D9B6-DF77-40F4-93C7-2F24900C4F43}"/>
              </a:ext>
            </a:extLst>
          </p:cNvPr>
          <p:cNvSpPr/>
          <p:nvPr/>
        </p:nvSpPr>
        <p:spPr bwMode="auto">
          <a:xfrm>
            <a:off x="5425422" y="2551236"/>
            <a:ext cx="1584988" cy="908349"/>
          </a:xfrm>
          <a:prstGeom prst="rightArrow">
            <a:avLst/>
          </a:prstGeom>
          <a:solidFill>
            <a:schemeClr val="tx2">
              <a:lumMod val="25000"/>
              <a:lumOff val="75000"/>
            </a:schemeClr>
          </a:solidFill>
          <a:ln>
            <a:solidFill>
              <a:schemeClr val="accent4">
                <a:lumMod val="7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7" name="TextBox 16"/>
          <p:cNvSpPr txBox="1"/>
          <p:nvPr/>
        </p:nvSpPr>
        <p:spPr>
          <a:xfrm>
            <a:off x="9264575" y="4677324"/>
            <a:ext cx="914400" cy="914400"/>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 Flood Inundation Map Library </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and set of Rating Curves</a:t>
            </a:r>
            <a:endParaRPr kumimoji="0" lang="en-US" sz="14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12" name="TextBox 11">
            <a:extLst>
              <a:ext uri="{FF2B5EF4-FFF2-40B4-BE49-F238E27FC236}">
                <a16:creationId xmlns:a16="http://schemas.microsoft.com/office/drawing/2014/main" id="{3A18229D-2EA6-4F74-B6BE-E9B38560B45B}"/>
              </a:ext>
            </a:extLst>
          </p:cNvPr>
          <p:cNvSpPr txBox="1"/>
          <p:nvPr/>
        </p:nvSpPr>
        <p:spPr>
          <a:xfrm>
            <a:off x="1306286" y="5322113"/>
            <a:ext cx="2897579" cy="1300906"/>
          </a:xfrm>
          <a:prstGeom prst="rect">
            <a:avLst/>
          </a:prstGeom>
          <a:solidFill>
            <a:schemeClr val="bg1"/>
          </a:solidFill>
          <a:ln w="12700">
            <a:solidFill>
              <a:schemeClr val="tx1"/>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519 HEC-RAS Models (611 Mb)</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ＭＳ Ｐゴシック"/>
              </a:rPr>
              <a:t>Drainage </a:t>
            </a:r>
            <a:r>
              <a:rPr kumimoji="0" lang="en-US" sz="1200" b="0" i="0" u="none" strike="noStrike" kern="1200" cap="none" spc="0" normalizeH="0" baseline="0" noProof="0" dirty="0">
                <a:ln>
                  <a:noFill/>
                </a:ln>
                <a:solidFill>
                  <a:prstClr val="black"/>
                </a:solidFill>
                <a:effectLst/>
                <a:uLnTx/>
                <a:uFillTx/>
                <a:latin typeface="Arial"/>
                <a:ea typeface="ＭＳ Ｐゴシック"/>
              </a:rPr>
              <a:t>area = </a:t>
            </a:r>
            <a:r>
              <a:rPr kumimoji="0" lang="en-US" sz="1200" b="1" i="0" u="sng" strike="noStrike" kern="1200" cap="none" spc="0" normalizeH="0" baseline="0" noProof="0" dirty="0">
                <a:ln>
                  <a:noFill/>
                </a:ln>
                <a:solidFill>
                  <a:prstClr val="black"/>
                </a:solidFill>
                <a:effectLst/>
                <a:uLnTx/>
                <a:uFillTx/>
                <a:latin typeface="Arial"/>
                <a:ea typeface="ＭＳ Ｐゴシック"/>
              </a:rPr>
              <a:t>719 sq miles</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cs typeface="+mn-cs"/>
              </a:rPr>
              <a:t>National Water Model Stre</a:t>
            </a:r>
            <a:r>
              <a:rPr kumimoji="0" lang="en-US" sz="1200" b="0" i="0" u="none" strike="noStrike" kern="1200" cap="none" spc="0" normalizeH="0" baseline="0" noProof="0" dirty="0">
                <a:ln>
                  <a:noFill/>
                </a:ln>
                <a:solidFill>
                  <a:prstClr val="black"/>
                </a:solidFill>
                <a:effectLst/>
                <a:uLnTx/>
                <a:uFillTx/>
                <a:latin typeface="Arial"/>
                <a:ea typeface="ＭＳ Ｐゴシック"/>
              </a:rPr>
              <a:t>ams =</a:t>
            </a:r>
            <a:r>
              <a:rPr kumimoji="0" lang="en-US" sz="1200" b="1" i="0" u="none" strike="noStrike" kern="1200" cap="none" spc="0" normalizeH="0" baseline="0" noProof="0" dirty="0">
                <a:ln>
                  <a:noFill/>
                </a:ln>
                <a:solidFill>
                  <a:prstClr val="black"/>
                </a:solidFill>
                <a:effectLst/>
                <a:uLnTx/>
                <a:uFillTx/>
                <a:latin typeface="Arial"/>
                <a:ea typeface="ＭＳ Ｐゴシック"/>
              </a:rPr>
              <a:t> </a:t>
            </a:r>
            <a:r>
              <a:rPr kumimoji="0" lang="en-US" sz="1200" b="1" i="0" u="sng" strike="noStrike" kern="1200" cap="none" spc="0" normalizeH="0" baseline="0" noProof="0" dirty="0">
                <a:ln>
                  <a:noFill/>
                </a:ln>
                <a:solidFill>
                  <a:prstClr val="black"/>
                </a:solidFill>
                <a:effectLst/>
                <a:uLnTx/>
                <a:uFillTx/>
                <a:latin typeface="Arial"/>
                <a:ea typeface="ＭＳ Ｐゴシック"/>
              </a:rPr>
              <a:t>614</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HEC-RAS Cross Sections = </a:t>
            </a:r>
            <a:r>
              <a:rPr kumimoji="0" lang="en-US" sz="1200" b="1" i="0" u="sng" strike="noStrike" kern="1200" cap="none" spc="0" normalizeH="0" baseline="0" noProof="0" dirty="0">
                <a:ln>
                  <a:noFill/>
                </a:ln>
                <a:solidFill>
                  <a:prstClr val="black"/>
                </a:solidFill>
                <a:effectLst/>
                <a:uLnTx/>
                <a:uFillTx/>
                <a:latin typeface="Arial"/>
                <a:ea typeface="ＭＳ Ｐゴシック"/>
              </a:rPr>
              <a:t>13,299</a:t>
            </a:r>
            <a:endParaRPr kumimoji="0" lang="en-US" sz="1200" b="1" i="0" u="sng"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8" name="TextBox 27">
            <a:extLst>
              <a:ext uri="{FF2B5EF4-FFF2-40B4-BE49-F238E27FC236}">
                <a16:creationId xmlns:a16="http://schemas.microsoft.com/office/drawing/2014/main" id="{12A157A1-8D9E-44E8-A6ED-EAE95FF271F9}"/>
              </a:ext>
            </a:extLst>
          </p:cNvPr>
          <p:cNvSpPr txBox="1"/>
          <p:nvPr/>
        </p:nvSpPr>
        <p:spPr>
          <a:xfrm>
            <a:off x="8131100" y="5359226"/>
            <a:ext cx="3181349" cy="1263793"/>
          </a:xfrm>
          <a:prstGeom prst="rect">
            <a:avLst/>
          </a:prstGeom>
          <a:solidFill>
            <a:schemeClr val="bg1"/>
          </a:solidFill>
          <a:ln w="12700">
            <a:solidFill>
              <a:schemeClr val="tx1"/>
            </a:solidFill>
          </a:ln>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ＭＳ Ｐゴシック"/>
                <a:cs typeface="+mn-cs"/>
              </a:rPr>
              <a:t>Flood Inundation Library data (1.01 Gb)</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Depth </a:t>
            </a:r>
            <a:r>
              <a:rPr kumimoji="0" lang="en-US" sz="1200" b="0" i="0" u="none" strike="noStrike" kern="1200" cap="none" spc="0" normalizeH="0" baseline="0" noProof="0" dirty="0" err="1">
                <a:ln>
                  <a:noFill/>
                </a:ln>
                <a:solidFill>
                  <a:prstClr val="black"/>
                </a:solidFill>
                <a:effectLst/>
                <a:uLnTx/>
                <a:uFillTx/>
                <a:latin typeface="Arial"/>
                <a:ea typeface="ＭＳ Ｐゴシック"/>
              </a:rPr>
              <a:t>Rasters</a:t>
            </a:r>
            <a:r>
              <a:rPr kumimoji="0" lang="en-US" sz="1200" b="0" i="0" u="none" strike="noStrike" kern="1200" cap="none" spc="0" normalizeH="0" baseline="0" noProof="0" dirty="0">
                <a:ln>
                  <a:noFill/>
                </a:ln>
                <a:solidFill>
                  <a:prstClr val="black"/>
                </a:solidFill>
                <a:effectLst/>
                <a:uLnTx/>
                <a:uFillTx/>
                <a:latin typeface="Arial"/>
                <a:ea typeface="ＭＳ Ｐゴシック"/>
              </a:rPr>
              <a:t> = </a:t>
            </a:r>
            <a:r>
              <a:rPr kumimoji="0" lang="en-US" sz="1200" b="1" i="0" u="sng" strike="noStrike" kern="1200" cap="none" spc="0" normalizeH="0" baseline="0" noProof="0" dirty="0">
                <a:ln>
                  <a:noFill/>
                </a:ln>
                <a:solidFill>
                  <a:prstClr val="black"/>
                </a:solidFill>
                <a:effectLst/>
                <a:uLnTx/>
                <a:uFillTx/>
                <a:latin typeface="Arial"/>
                <a:ea typeface="ＭＳ Ｐゴシック"/>
              </a:rPr>
              <a:t>12,296</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Rating curves PNG and CSV =</a:t>
            </a:r>
            <a:r>
              <a:rPr kumimoji="0" lang="en-US" sz="1200" b="1" i="0" u="none" strike="noStrike" kern="1200" cap="none" spc="0" normalizeH="0" baseline="0" noProof="0" dirty="0">
                <a:ln>
                  <a:noFill/>
                </a:ln>
                <a:solidFill>
                  <a:prstClr val="black"/>
                </a:solidFill>
                <a:effectLst/>
                <a:uLnTx/>
                <a:uFillTx/>
                <a:latin typeface="Arial"/>
                <a:ea typeface="ＭＳ Ｐゴシック"/>
              </a:rPr>
              <a:t> </a:t>
            </a:r>
            <a:r>
              <a:rPr kumimoji="0" lang="en-US" sz="1200" b="1" i="0" u="sng" strike="noStrike" kern="1200" cap="none" spc="0" normalizeH="0" baseline="0" noProof="0" dirty="0">
                <a:ln>
                  <a:noFill/>
                </a:ln>
                <a:solidFill>
                  <a:prstClr val="black"/>
                </a:solidFill>
                <a:effectLst/>
                <a:uLnTx/>
                <a:uFillTx/>
                <a:latin typeface="Arial"/>
                <a:ea typeface="ＭＳ Ｐゴシック"/>
              </a:rPr>
              <a:t>521</a:t>
            </a:r>
          </a:p>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a:rPr>
              <a:t>Depth Interval of </a:t>
            </a:r>
            <a:r>
              <a:rPr kumimoji="0" lang="en-US" sz="1200" b="0" i="0" u="none" strike="noStrike" kern="1200" cap="none" spc="0" normalizeH="0" baseline="0" noProof="0" dirty="0" err="1">
                <a:ln>
                  <a:noFill/>
                </a:ln>
                <a:solidFill>
                  <a:prstClr val="black"/>
                </a:solidFill>
                <a:effectLst/>
                <a:uLnTx/>
                <a:uFillTx/>
                <a:latin typeface="Arial"/>
                <a:ea typeface="ＭＳ Ｐゴシック"/>
              </a:rPr>
              <a:t>GeoTIFFs</a:t>
            </a:r>
            <a:r>
              <a:rPr kumimoji="0" lang="en-US" sz="1200" b="0" i="0" u="none" strike="noStrike" kern="1200" cap="none" spc="0" normalizeH="0" baseline="0" noProof="0" dirty="0">
                <a:ln>
                  <a:noFill/>
                </a:ln>
                <a:solidFill>
                  <a:prstClr val="black"/>
                </a:solidFill>
                <a:effectLst/>
                <a:uLnTx/>
                <a:uFillTx/>
                <a:latin typeface="Arial"/>
                <a:ea typeface="ＭＳ Ｐゴシック"/>
              </a:rPr>
              <a:t> = </a:t>
            </a:r>
            <a:r>
              <a:rPr kumimoji="0" lang="en-US" sz="1200" b="1" i="0" u="sng" strike="noStrike" kern="1200" cap="none" spc="0" normalizeH="0" baseline="0" noProof="0" dirty="0">
                <a:ln>
                  <a:noFill/>
                </a:ln>
                <a:solidFill>
                  <a:prstClr val="black"/>
                </a:solidFill>
                <a:effectLst/>
                <a:uLnTx/>
                <a:uFillTx/>
                <a:latin typeface="Arial"/>
                <a:ea typeface="ＭＳ Ｐゴシック"/>
              </a:rPr>
              <a:t>0.5 ft</a:t>
            </a:r>
          </a:p>
          <a:p>
            <a:pPr marL="0" marR="0" lvl="0" indent="0" algn="ctr" defTabSz="914400" rtl="0" eaLnBrk="0" fontAlgn="auto" latinLnBrk="0" hangingPunct="0">
              <a:lnSpc>
                <a:spcPts val="18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a:ea typeface="ＭＳ Ｐゴシック"/>
              <a:cs typeface="+mn-cs"/>
            </a:endParaRPr>
          </a:p>
        </p:txBody>
      </p:sp>
      <p:grpSp>
        <p:nvGrpSpPr>
          <p:cNvPr id="33" name="Group 32">
            <a:extLst>
              <a:ext uri="{FF2B5EF4-FFF2-40B4-BE49-F238E27FC236}">
                <a16:creationId xmlns:a16="http://schemas.microsoft.com/office/drawing/2014/main" id="{D59A3E62-24D2-406D-85FB-8D6C1590ED02}"/>
              </a:ext>
            </a:extLst>
          </p:cNvPr>
          <p:cNvGrpSpPr/>
          <p:nvPr/>
        </p:nvGrpSpPr>
        <p:grpSpPr>
          <a:xfrm>
            <a:off x="8474607" y="1070268"/>
            <a:ext cx="2494333" cy="2179981"/>
            <a:chOff x="7996231" y="1260910"/>
            <a:chExt cx="3250847" cy="2841154"/>
          </a:xfrm>
        </p:grpSpPr>
        <p:pic>
          <p:nvPicPr>
            <p:cNvPr id="32" name="Picture 31">
              <a:extLst>
                <a:ext uri="{FF2B5EF4-FFF2-40B4-BE49-F238E27FC236}">
                  <a16:creationId xmlns:a16="http://schemas.microsoft.com/office/drawing/2014/main" id="{3B53C96C-E878-4D00-A399-C544BA06F8BA}"/>
                </a:ext>
              </a:extLst>
            </p:cNvPr>
            <p:cNvPicPr>
              <a:picLocks noChangeAspect="1"/>
            </p:cNvPicPr>
            <p:nvPr/>
          </p:nvPicPr>
          <p:blipFill>
            <a:blip r:embed="rId3"/>
            <a:stretch>
              <a:fillRect/>
            </a:stretch>
          </p:blipFill>
          <p:spPr>
            <a:xfrm>
              <a:off x="8145616" y="2587088"/>
              <a:ext cx="3101462" cy="1514976"/>
            </a:xfrm>
            <a:prstGeom prst="rect">
              <a:avLst/>
            </a:prstGeom>
            <a:ln w="12700">
              <a:solidFill>
                <a:schemeClr val="tx1"/>
              </a:solidFill>
            </a:ln>
            <a:scene3d>
              <a:camera prst="orthographicFront">
                <a:rot lat="3000000" lon="3000000" rev="3000000"/>
              </a:camera>
              <a:lightRig rig="threePt" dir="t"/>
            </a:scene3d>
          </p:spPr>
        </p:pic>
        <p:pic>
          <p:nvPicPr>
            <p:cNvPr id="31" name="Picture 30">
              <a:extLst>
                <a:ext uri="{FF2B5EF4-FFF2-40B4-BE49-F238E27FC236}">
                  <a16:creationId xmlns:a16="http://schemas.microsoft.com/office/drawing/2014/main" id="{6D043153-687D-4EB8-BC40-68CE0927DC60}"/>
                </a:ext>
              </a:extLst>
            </p:cNvPr>
            <p:cNvPicPr>
              <a:picLocks noChangeAspect="1"/>
            </p:cNvPicPr>
            <p:nvPr/>
          </p:nvPicPr>
          <p:blipFill>
            <a:blip r:embed="rId4"/>
            <a:stretch>
              <a:fillRect/>
            </a:stretch>
          </p:blipFill>
          <p:spPr>
            <a:xfrm>
              <a:off x="8048973" y="2251313"/>
              <a:ext cx="3118989" cy="1555492"/>
            </a:xfrm>
            <a:prstGeom prst="rect">
              <a:avLst/>
            </a:prstGeom>
            <a:ln w="12700">
              <a:solidFill>
                <a:schemeClr val="tx1"/>
              </a:solidFill>
            </a:ln>
            <a:effectLst>
              <a:outerShdw blurRad="50800" dist="38100" dir="10800000" algn="r" rotWithShape="0">
                <a:prstClr val="black">
                  <a:alpha val="40000"/>
                </a:prstClr>
              </a:outerShdw>
            </a:effectLst>
            <a:scene3d>
              <a:camera prst="orthographicFront">
                <a:rot lat="3000000" lon="3000000" rev="3000000"/>
              </a:camera>
              <a:lightRig rig="threePt" dir="t"/>
            </a:scene3d>
          </p:spPr>
        </p:pic>
        <p:pic>
          <p:nvPicPr>
            <p:cNvPr id="30" name="Picture 29">
              <a:extLst>
                <a:ext uri="{FF2B5EF4-FFF2-40B4-BE49-F238E27FC236}">
                  <a16:creationId xmlns:a16="http://schemas.microsoft.com/office/drawing/2014/main" id="{832869DB-A06A-447F-9FA0-A7C205F162BD}"/>
                </a:ext>
              </a:extLst>
            </p:cNvPr>
            <p:cNvPicPr>
              <a:picLocks noChangeAspect="1"/>
            </p:cNvPicPr>
            <p:nvPr/>
          </p:nvPicPr>
          <p:blipFill>
            <a:blip r:embed="rId5"/>
            <a:stretch>
              <a:fillRect/>
            </a:stretch>
          </p:blipFill>
          <p:spPr>
            <a:xfrm>
              <a:off x="7996231" y="1892231"/>
              <a:ext cx="3224475" cy="1619315"/>
            </a:xfrm>
            <a:prstGeom prst="rect">
              <a:avLst/>
            </a:prstGeom>
            <a:ln w="12700">
              <a:solidFill>
                <a:schemeClr val="tx1"/>
              </a:solidFill>
            </a:ln>
            <a:effectLst>
              <a:outerShdw blurRad="50800" dist="38100" dir="10800000" algn="r" rotWithShape="0">
                <a:prstClr val="black">
                  <a:alpha val="40000"/>
                </a:prstClr>
              </a:outerShdw>
            </a:effectLst>
            <a:scene3d>
              <a:camera prst="orthographicFront">
                <a:rot lat="3000000" lon="3000000" rev="3000000"/>
              </a:camera>
              <a:lightRig rig="threePt" dir="t"/>
            </a:scene3d>
          </p:spPr>
        </p:pic>
        <p:pic>
          <p:nvPicPr>
            <p:cNvPr id="29" name="Picture 28">
              <a:extLst>
                <a:ext uri="{FF2B5EF4-FFF2-40B4-BE49-F238E27FC236}">
                  <a16:creationId xmlns:a16="http://schemas.microsoft.com/office/drawing/2014/main" id="{6B48BB57-6CA1-49A1-A84E-22AA0AB30B8A}"/>
                </a:ext>
              </a:extLst>
            </p:cNvPr>
            <p:cNvPicPr>
              <a:picLocks noChangeAspect="1"/>
            </p:cNvPicPr>
            <p:nvPr/>
          </p:nvPicPr>
          <p:blipFill>
            <a:blip r:embed="rId6"/>
            <a:stretch>
              <a:fillRect/>
            </a:stretch>
          </p:blipFill>
          <p:spPr>
            <a:xfrm>
              <a:off x="8176467" y="1260910"/>
              <a:ext cx="2358522" cy="2144266"/>
            </a:xfrm>
            <a:prstGeom prst="rect">
              <a:avLst/>
            </a:prstGeom>
            <a:ln w="28575">
              <a:solidFill>
                <a:schemeClr val="tx1"/>
              </a:solidFill>
            </a:ln>
            <a:effectLst>
              <a:outerShdw blurRad="50800" dist="38100" dir="8100000" algn="tr" rotWithShape="0">
                <a:prstClr val="black">
                  <a:alpha val="40000"/>
                </a:prstClr>
              </a:outerShdw>
            </a:effectLst>
            <a:scene3d>
              <a:camera prst="orthographicFront">
                <a:rot lat="3000000" lon="3000000" rev="3000000"/>
              </a:camera>
              <a:lightRig rig="threePt" dir="t"/>
            </a:scene3d>
          </p:spPr>
        </p:pic>
      </p:grpSp>
      <p:sp>
        <p:nvSpPr>
          <p:cNvPr id="27" name="Flowchart: Magnetic Disk 26">
            <a:extLst>
              <a:ext uri="{FF2B5EF4-FFF2-40B4-BE49-F238E27FC236}">
                <a16:creationId xmlns:a16="http://schemas.microsoft.com/office/drawing/2014/main" id="{05026314-139D-432C-9680-50CE6E1E8606}"/>
              </a:ext>
            </a:extLst>
          </p:cNvPr>
          <p:cNvSpPr/>
          <p:nvPr/>
        </p:nvSpPr>
        <p:spPr bwMode="auto">
          <a:xfrm>
            <a:off x="7636101" y="1118442"/>
            <a:ext cx="3963191" cy="3510708"/>
          </a:xfrm>
          <a:prstGeom prst="flowChartMagneticDisk">
            <a:avLst/>
          </a:prstGeom>
          <a:noFill/>
          <a:ln w="2540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35" name="Picture 34">
            <a:extLst>
              <a:ext uri="{FF2B5EF4-FFF2-40B4-BE49-F238E27FC236}">
                <a16:creationId xmlns:a16="http://schemas.microsoft.com/office/drawing/2014/main" id="{4E860484-38BF-4CDF-B8A6-5FE450B19079}"/>
              </a:ext>
            </a:extLst>
          </p:cNvPr>
          <p:cNvPicPr>
            <a:picLocks noChangeAspect="1"/>
          </p:cNvPicPr>
          <p:nvPr/>
        </p:nvPicPr>
        <p:blipFill rotWithShape="1">
          <a:blip r:embed="rId7"/>
          <a:srcRect l="3678" r="4025" b="17161"/>
          <a:stretch/>
        </p:blipFill>
        <p:spPr>
          <a:xfrm>
            <a:off x="7997562" y="3144078"/>
            <a:ext cx="813362" cy="911599"/>
          </a:xfrm>
          <a:prstGeom prst="rect">
            <a:avLst/>
          </a:prstGeom>
          <a:effectLst>
            <a:outerShdw blurRad="50800" dist="38100" dir="5400000" algn="t" rotWithShape="0">
              <a:prstClr val="black">
                <a:alpha val="40000"/>
              </a:prstClr>
            </a:outerShdw>
          </a:effectLst>
        </p:spPr>
      </p:pic>
      <p:sp>
        <p:nvSpPr>
          <p:cNvPr id="38" name="TextBox 37">
            <a:extLst>
              <a:ext uri="{FF2B5EF4-FFF2-40B4-BE49-F238E27FC236}">
                <a16:creationId xmlns:a16="http://schemas.microsoft.com/office/drawing/2014/main" id="{3C3F05C2-C736-4DC2-8370-A971281C351E}"/>
              </a:ext>
            </a:extLst>
          </p:cNvPr>
          <p:cNvSpPr txBox="1"/>
          <p:nvPr/>
        </p:nvSpPr>
        <p:spPr>
          <a:xfrm>
            <a:off x="8242427" y="4134072"/>
            <a:ext cx="464360" cy="26929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cs typeface="+mn-cs"/>
              </a:rPr>
              <a:t>CSVs</a:t>
            </a:r>
          </a:p>
        </p:txBody>
      </p:sp>
      <p:pic>
        <p:nvPicPr>
          <p:cNvPr id="40" name="Picture 39">
            <a:extLst>
              <a:ext uri="{FF2B5EF4-FFF2-40B4-BE49-F238E27FC236}">
                <a16:creationId xmlns:a16="http://schemas.microsoft.com/office/drawing/2014/main" id="{88911A63-8905-45D1-A60F-E6A0C67E3E89}"/>
              </a:ext>
            </a:extLst>
          </p:cNvPr>
          <p:cNvPicPr>
            <a:picLocks noChangeAspect="1"/>
          </p:cNvPicPr>
          <p:nvPr/>
        </p:nvPicPr>
        <p:blipFill>
          <a:blip r:embed="rId8"/>
          <a:stretch>
            <a:fillRect/>
          </a:stretch>
        </p:blipFill>
        <p:spPr>
          <a:xfrm>
            <a:off x="9015586" y="3155259"/>
            <a:ext cx="1392137" cy="949310"/>
          </a:xfrm>
          <a:prstGeom prst="rect">
            <a:avLst/>
          </a:prstGeom>
          <a:effectLst>
            <a:outerShdw blurRad="50800" dist="38100" dir="5400000" algn="t" rotWithShape="0">
              <a:prstClr val="black">
                <a:alpha val="40000"/>
              </a:prstClr>
            </a:outerShdw>
          </a:effectLst>
        </p:spPr>
      </p:pic>
      <p:sp>
        <p:nvSpPr>
          <p:cNvPr id="41" name="TextBox 40">
            <a:extLst>
              <a:ext uri="{FF2B5EF4-FFF2-40B4-BE49-F238E27FC236}">
                <a16:creationId xmlns:a16="http://schemas.microsoft.com/office/drawing/2014/main" id="{3E6324A8-4AA4-4B09-A183-BC45CC75DE1F}"/>
              </a:ext>
            </a:extLst>
          </p:cNvPr>
          <p:cNvSpPr txBox="1"/>
          <p:nvPr/>
        </p:nvSpPr>
        <p:spPr>
          <a:xfrm>
            <a:off x="9489594" y="4166520"/>
            <a:ext cx="464360" cy="26929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ＭＳ Ｐゴシック"/>
              </a:rPr>
              <a:t>GeoTIFFs</a:t>
            </a:r>
            <a:endParaRPr kumimoji="0" lang="en-US" sz="1400" b="0"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1026" name="Picture 2" descr="All You Need To Know About How To Make A Logo Transparent - Glorify -  Glorify">
            <a:extLst>
              <a:ext uri="{FF2B5EF4-FFF2-40B4-BE49-F238E27FC236}">
                <a16:creationId xmlns:a16="http://schemas.microsoft.com/office/drawing/2014/main" id="{1E4E7FF7-D431-4CB4-9A36-66695096D6A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6247" y="3174115"/>
            <a:ext cx="911598" cy="91159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9E64BF7-BFC7-4F42-A8F5-CC4541625C25}"/>
              </a:ext>
            </a:extLst>
          </p:cNvPr>
          <p:cNvSpPr txBox="1"/>
          <p:nvPr/>
        </p:nvSpPr>
        <p:spPr>
          <a:xfrm>
            <a:off x="10716525" y="4127675"/>
            <a:ext cx="464360" cy="269295"/>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a:rPr>
              <a:t>PNGs</a:t>
            </a:r>
            <a:endParaRPr kumimoji="0" lang="en-US" sz="1400" b="0" i="0" u="none" strike="noStrike" kern="1200" cap="none" spc="0" normalizeH="0" baseline="0" noProof="0" dirty="0">
              <a:ln>
                <a:noFill/>
              </a:ln>
              <a:solidFill>
                <a:prstClr val="black"/>
              </a:solidFill>
              <a:effectLst/>
              <a:uLnTx/>
              <a:uFillTx/>
              <a:latin typeface="Arial"/>
              <a:ea typeface="ＭＳ Ｐゴシック"/>
              <a:cs typeface="+mn-cs"/>
            </a:endParaRPr>
          </a:p>
        </p:txBody>
      </p:sp>
      <p:pic>
        <p:nvPicPr>
          <p:cNvPr id="23" name="Picture 22">
            <a:extLst>
              <a:ext uri="{FF2B5EF4-FFF2-40B4-BE49-F238E27FC236}">
                <a16:creationId xmlns:a16="http://schemas.microsoft.com/office/drawing/2014/main" id="{60C297D5-97E3-40F2-B984-1CA74BB975D0}"/>
              </a:ext>
            </a:extLst>
          </p:cNvPr>
          <p:cNvPicPr>
            <a:picLocks noChangeAspect="1"/>
          </p:cNvPicPr>
          <p:nvPr/>
        </p:nvPicPr>
        <p:blipFill>
          <a:blip r:embed="rId10"/>
          <a:stretch>
            <a:fillRect/>
          </a:stretch>
        </p:blipFill>
        <p:spPr>
          <a:xfrm>
            <a:off x="2808483" y="1000960"/>
            <a:ext cx="2713629" cy="2521777"/>
          </a:xfrm>
          <a:prstGeom prst="rect">
            <a:avLst/>
          </a:prstGeom>
        </p:spPr>
      </p:pic>
      <p:pic>
        <p:nvPicPr>
          <p:cNvPr id="24" name="Picture 23">
            <a:extLst>
              <a:ext uri="{FF2B5EF4-FFF2-40B4-BE49-F238E27FC236}">
                <a16:creationId xmlns:a16="http://schemas.microsoft.com/office/drawing/2014/main" id="{4478E556-4DCD-4DCC-97B9-BDA001F2B282}"/>
              </a:ext>
            </a:extLst>
          </p:cNvPr>
          <p:cNvPicPr>
            <a:picLocks noChangeAspect="1"/>
          </p:cNvPicPr>
          <p:nvPr/>
        </p:nvPicPr>
        <p:blipFill>
          <a:blip r:embed="rId11"/>
          <a:stretch>
            <a:fillRect/>
          </a:stretch>
        </p:blipFill>
        <p:spPr>
          <a:xfrm>
            <a:off x="263841" y="2949638"/>
            <a:ext cx="1591515" cy="1797937"/>
          </a:xfrm>
          <a:prstGeom prst="rect">
            <a:avLst/>
          </a:prstGeom>
          <a:ln w="12700">
            <a:solidFill>
              <a:schemeClr val="tx1"/>
            </a:solidFill>
          </a:ln>
        </p:spPr>
      </p:pic>
      <p:sp>
        <p:nvSpPr>
          <p:cNvPr id="3" name="TextBox 2"/>
          <p:cNvSpPr txBox="1"/>
          <p:nvPr/>
        </p:nvSpPr>
        <p:spPr>
          <a:xfrm>
            <a:off x="4795882" y="584050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Arial"/>
                <a:ea typeface="ＭＳ Ｐゴシック"/>
                <a:cs typeface="+mn-cs"/>
              </a:rPr>
              <a:t>Processe</a:t>
            </a:r>
            <a:r>
              <a:rPr kumimoji="0" lang="en-US" sz="1400" b="1" i="0" u="none" strike="noStrike" kern="1200" cap="none" spc="0" normalizeH="0" baseline="0" noProof="0" dirty="0" smtClean="0">
                <a:ln>
                  <a:noFill/>
                </a:ln>
                <a:solidFill>
                  <a:srgbClr val="FF0000"/>
                </a:solidFill>
                <a:effectLst/>
                <a:uLnTx/>
                <a:uFillTx/>
                <a:latin typeface="Arial"/>
                <a:ea typeface="ＭＳ Ｐゴシック"/>
              </a:rPr>
              <a:t>d in 18 HUC12 units</a:t>
            </a:r>
          </a:p>
        </p:txBody>
      </p:sp>
      <p:sp>
        <p:nvSpPr>
          <p:cNvPr id="4" name="TextBox 3"/>
          <p:cNvSpPr txBox="1"/>
          <p:nvPr/>
        </p:nvSpPr>
        <p:spPr>
          <a:xfrm>
            <a:off x="3813964" y="359156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0000"/>
                </a:solidFill>
                <a:effectLst/>
                <a:uLnTx/>
                <a:uFillTx/>
                <a:latin typeface="Arial"/>
                <a:ea typeface="ＭＳ Ｐゴシック"/>
                <a:cs typeface="+mn-cs"/>
              </a:rPr>
              <a:t>HUC12 units</a:t>
            </a:r>
          </a:p>
        </p:txBody>
      </p:sp>
      <p:cxnSp>
        <p:nvCxnSpPr>
          <p:cNvPr id="6" name="Straight Arrow Connector 5"/>
          <p:cNvCxnSpPr/>
          <p:nvPr/>
        </p:nvCxnSpPr>
        <p:spPr bwMode="auto">
          <a:xfrm flipH="1">
            <a:off x="3609302" y="3694586"/>
            <a:ext cx="195136" cy="98643"/>
          </a:xfrm>
          <a:prstGeom prst="straightConnector1">
            <a:avLst/>
          </a:prstGeom>
          <a:no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162830203"/>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Task 6: Flood Manual and Training</a:t>
            </a:r>
          </a:p>
        </p:txBody>
      </p:sp>
      <p:sp>
        <p:nvSpPr>
          <p:cNvPr id="5" name="Content Placeholder 2"/>
          <p:cNvSpPr txBox="1">
            <a:spLocks/>
          </p:cNvSpPr>
          <p:nvPr/>
        </p:nvSpPr>
        <p:spPr>
          <a:xfrm>
            <a:off x="149284" y="1508384"/>
            <a:ext cx="6008912" cy="3841232"/>
          </a:xfrm>
          <a:prstGeom prst="rect">
            <a:avLst/>
          </a:prstGeom>
        </p:spPr>
        <p:txBody>
          <a:bodyPr vert="horz" lIns="0" tIns="0" rIns="0" bIns="0" rtlCol="0">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0" marR="0" lvl="0" indent="0" algn="ctr" defTabSz="257175" rtl="0" eaLnBrk="1" fontAlgn="auto" latinLnBrk="0" hangingPunct="1">
              <a:lnSpc>
                <a:spcPct val="100000"/>
              </a:lnSpc>
              <a:spcBef>
                <a:spcPts val="0"/>
              </a:spcBef>
              <a:spcAft>
                <a:spcPts val="0"/>
              </a:spcAft>
              <a:buClrTx/>
              <a:buSzPct val="80000"/>
              <a:buFont typeface="Arial"/>
              <a:buNone/>
              <a:tabLst/>
              <a:defRPr/>
            </a:pPr>
            <a:r>
              <a:rPr kumimoji="0" lang="en-US" sz="2400" b="1" i="0" u="sng" strike="noStrike" kern="1200" cap="none" spc="0" normalizeH="0" baseline="0" noProof="0" dirty="0">
                <a:ln>
                  <a:noFill/>
                </a:ln>
                <a:solidFill>
                  <a:prstClr val="black"/>
                </a:solidFill>
                <a:effectLst/>
                <a:uLnTx/>
                <a:uFillTx/>
                <a:latin typeface="Arial"/>
                <a:ea typeface="ＭＳ Ｐゴシック"/>
              </a:rPr>
              <a:t>Achievements during last Quarter</a:t>
            </a:r>
          </a:p>
          <a:p>
            <a:pPr marL="128588" marR="0" lvl="2" indent="0" algn="l" defTabSz="257175"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1200" b="0" i="0" u="none" strike="noStrike" kern="1200" cap="none" spc="0" normalizeH="0" baseline="0" noProof="0" dirty="0">
              <a:ln>
                <a:noFill/>
              </a:ln>
              <a:solidFill>
                <a:prstClr val="black"/>
              </a:solidFill>
              <a:effectLst/>
              <a:uLnTx/>
              <a:uFillTx/>
              <a:latin typeface="Avenir LT Std 55 Roman"/>
              <a:ea typeface="ＭＳ Ｐゴシック"/>
            </a:endParaRPr>
          </a:p>
        </p:txBody>
      </p:sp>
      <p:sp>
        <p:nvSpPr>
          <p:cNvPr id="6" name="Content Placeholder 3"/>
          <p:cNvSpPr txBox="1">
            <a:spLocks/>
          </p:cNvSpPr>
          <p:nvPr/>
        </p:nvSpPr>
        <p:spPr>
          <a:xfrm>
            <a:off x="6339714" y="1508384"/>
            <a:ext cx="5422796" cy="4351338"/>
          </a:xfrm>
          <a:prstGeom prst="rect">
            <a:avLst/>
          </a:prstGeom>
        </p:spPr>
        <p:txBody>
          <a:bodyPr vert="horz" lIns="0" tIns="0" rIns="0" bIns="0" rtlCol="0">
            <a:noAutofit/>
          </a:bodyPr>
          <a:lstStyle>
            <a:lvl1pPr marL="97727" marR="0" indent="-97727" algn="l" defTabSz="257175" rtl="0" eaLnBrk="1" fontAlgn="auto" latinLnBrk="0" hangingPunct="1">
              <a:lnSpc>
                <a:spcPct val="100000"/>
              </a:lnSpc>
              <a:spcBef>
                <a:spcPts val="169"/>
              </a:spcBef>
              <a:spcAft>
                <a:spcPts val="675"/>
              </a:spcAft>
              <a:buClrTx/>
              <a:buSzPct val="80000"/>
              <a:buFont typeface="Arial"/>
              <a:buChar char="•"/>
              <a:tabLst/>
              <a:defRPr lang="en-US" sz="1463" b="0" i="0" kern="1200">
                <a:solidFill>
                  <a:schemeClr val="tx1"/>
                </a:solidFill>
                <a:latin typeface="+mn-lt"/>
                <a:ea typeface="+mn-ea"/>
                <a:cs typeface="Avenir LT Std 55 Roman"/>
              </a:defRPr>
            </a:lvl1pPr>
            <a:lvl2pPr marL="97334" indent="-97334" algn="l" defTabSz="257175" rtl="0" eaLnBrk="1" latinLnBrk="0" hangingPunct="1">
              <a:lnSpc>
                <a:spcPts val="1238"/>
              </a:lnSpc>
              <a:spcBef>
                <a:spcPts val="0"/>
              </a:spcBef>
              <a:spcAft>
                <a:spcPts val="338"/>
              </a:spcAft>
              <a:buClr>
                <a:schemeClr val="tx1">
                  <a:lumMod val="65000"/>
                </a:schemeClr>
              </a:buClr>
              <a:buSzPct val="80000"/>
              <a:buFont typeface="Lucida Grande"/>
              <a:buChar char="-"/>
              <a:defRPr sz="1238" b="0" i="0" kern="1200">
                <a:solidFill>
                  <a:schemeClr val="tx1"/>
                </a:solidFill>
                <a:latin typeface="Avenir LT Std 55 Roman"/>
                <a:ea typeface="+mn-ea"/>
                <a:cs typeface="Avenir LT Std 55 Roman"/>
              </a:defRPr>
            </a:lvl2pPr>
            <a:lvl3pPr marL="225922" indent="-97334" algn="l" defTabSz="257175" rtl="0" eaLnBrk="1" latinLnBrk="0" hangingPunct="1">
              <a:lnSpc>
                <a:spcPts val="1519"/>
              </a:lnSpc>
              <a:spcBef>
                <a:spcPts val="0"/>
              </a:spcBef>
              <a:spcAft>
                <a:spcPts val="675"/>
              </a:spcAft>
              <a:buClr>
                <a:schemeClr val="tx1">
                  <a:lumMod val="65000"/>
                </a:schemeClr>
              </a:buClr>
              <a:buSzPct val="80000"/>
              <a:buFont typeface="Lucida Grande"/>
              <a:buChar char="-"/>
              <a:defRPr sz="1350" b="0" i="0" kern="1200">
                <a:solidFill>
                  <a:schemeClr val="tx1"/>
                </a:solidFill>
                <a:latin typeface="+mn-lt"/>
                <a:ea typeface="+mn-ea"/>
                <a:cs typeface="Avenir LT Std 65 Medium"/>
              </a:defRPr>
            </a:lvl3pPr>
            <a:lvl4pPr marL="417910" indent="-97334" algn="l" defTabSz="257175" rtl="0" eaLnBrk="1" latinLnBrk="0" hangingPunct="1">
              <a:lnSpc>
                <a:spcPts val="1013"/>
              </a:lnSpc>
              <a:spcBef>
                <a:spcPts val="0"/>
              </a:spcBef>
              <a:spcAft>
                <a:spcPts val="338"/>
              </a:spcAft>
              <a:buClr>
                <a:schemeClr val="tx1">
                  <a:lumMod val="65000"/>
                </a:schemeClr>
              </a:buClr>
              <a:buSzPct val="80000"/>
              <a:buFont typeface="Lucida Grande"/>
              <a:buChar char="-"/>
              <a:defRPr sz="1013" b="0" i="0" kern="1200">
                <a:solidFill>
                  <a:schemeClr val="tx1"/>
                </a:solidFill>
                <a:latin typeface="Avenir LT Std 55 Roman"/>
                <a:ea typeface="+mn-ea"/>
                <a:cs typeface="Avenir LT Std 55 Roman"/>
              </a:defRPr>
            </a:lvl4pPr>
            <a:lvl5pPr marL="609005" indent="-99120" algn="l" defTabSz="257175" rtl="0" eaLnBrk="1" latinLnBrk="0" hangingPunct="1">
              <a:lnSpc>
                <a:spcPts val="1069"/>
              </a:lnSpc>
              <a:spcBef>
                <a:spcPts val="0"/>
              </a:spcBef>
              <a:spcAft>
                <a:spcPts val="338"/>
              </a:spcAft>
              <a:buClr>
                <a:schemeClr val="tx1">
                  <a:lumMod val="65000"/>
                </a:schemeClr>
              </a:buClr>
              <a:buSzPct val="80000"/>
              <a:buFont typeface="Lucida Grande"/>
              <a:buChar char="-"/>
              <a:defRPr sz="900" b="0" i="0" kern="1200">
                <a:solidFill>
                  <a:schemeClr val="tx1"/>
                </a:solidFill>
                <a:latin typeface="Avenir LT Std 55 Roman"/>
                <a:ea typeface="+mn-ea"/>
                <a:cs typeface="Avenir LT Std 55 Roman"/>
              </a:defRPr>
            </a:lvl5pPr>
            <a:lvl6pPr marL="997447" indent="-100013" algn="l" defTabSz="225922" rtl="0" eaLnBrk="1" latinLnBrk="0" hangingPunct="1">
              <a:lnSpc>
                <a:spcPts val="956"/>
              </a:lnSpc>
              <a:spcBef>
                <a:spcPts val="169"/>
              </a:spcBef>
              <a:spcAft>
                <a:spcPts val="169"/>
              </a:spcAft>
              <a:buSzPct val="80000"/>
              <a:buFont typeface="Lucida Grande"/>
              <a:buChar char="-"/>
              <a:tabLst>
                <a:tab pos="834926" algn="l"/>
              </a:tabLst>
              <a:defRPr sz="788" b="1" kern="1200">
                <a:solidFill>
                  <a:schemeClr val="tx1"/>
                </a:solidFill>
                <a:latin typeface="Arial"/>
                <a:ea typeface="+mn-ea"/>
                <a:cs typeface="Arial"/>
              </a:defRPr>
            </a:lvl6pPr>
            <a:lvl7pPr marL="1159967" indent="-99120"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7pPr>
            <a:lvl8pPr marL="1285875" indent="-97334"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8pPr>
            <a:lvl9pPr marL="1379637" indent="-91976" algn="l" defTabSz="257175" rtl="0" eaLnBrk="1" latinLnBrk="0" hangingPunct="1">
              <a:lnSpc>
                <a:spcPts val="956"/>
              </a:lnSpc>
              <a:spcBef>
                <a:spcPts val="169"/>
              </a:spcBef>
              <a:spcAft>
                <a:spcPts val="169"/>
              </a:spcAft>
              <a:buSzPct val="80000"/>
              <a:buFont typeface="Lucida Grande"/>
              <a:buChar char="-"/>
              <a:defRPr sz="788" b="1" kern="1200">
                <a:solidFill>
                  <a:schemeClr val="tx1"/>
                </a:solidFill>
                <a:latin typeface="Arial"/>
                <a:ea typeface="+mn-ea"/>
                <a:cs typeface="Arial"/>
              </a:defRPr>
            </a:lvl9pPr>
          </a:lstStyle>
          <a:p>
            <a:pPr marL="0" marR="0" lvl="0" indent="0" algn="ctr" defTabSz="257175" rtl="0" eaLnBrk="1" fontAlgn="auto" latinLnBrk="0" hangingPunct="1">
              <a:lnSpc>
                <a:spcPct val="100000"/>
              </a:lnSpc>
              <a:spcBef>
                <a:spcPts val="169"/>
              </a:spcBef>
              <a:spcAft>
                <a:spcPts val="675"/>
              </a:spcAft>
              <a:buClrTx/>
              <a:buSzPct val="80000"/>
              <a:buFont typeface="Arial"/>
              <a:buNone/>
              <a:tabLst/>
              <a:defRPr/>
            </a:pPr>
            <a:r>
              <a:rPr kumimoji="0" lang="en-US" sz="2400" b="1" i="0" u="sng" strike="noStrike" kern="1200" cap="none" spc="0" normalizeH="0" baseline="0" noProof="0" dirty="0">
                <a:ln>
                  <a:noFill/>
                </a:ln>
                <a:solidFill>
                  <a:prstClr val="black"/>
                </a:solidFill>
                <a:effectLst/>
                <a:uLnTx/>
                <a:uFillTx/>
                <a:latin typeface="Arial"/>
                <a:ea typeface="ＭＳ Ｐゴシック"/>
              </a:rPr>
              <a:t>Challenges for Next Quarter</a:t>
            </a:r>
          </a:p>
          <a:p>
            <a:pPr marL="225922" marR="0" lvl="2" indent="-97334" algn="l" defTabSz="257175" rtl="0" eaLnBrk="1" fontAlgn="auto" latinLnBrk="0" hangingPunct="1">
              <a:lnSpc>
                <a:spcPts val="1519"/>
              </a:lnSpc>
              <a:spcBef>
                <a:spcPts val="0"/>
              </a:spcBef>
              <a:spcAft>
                <a:spcPts val="675"/>
              </a:spcAft>
              <a:buClr>
                <a:prstClr val="black">
                  <a:lumMod val="65000"/>
                </a:prstClr>
              </a:buClr>
              <a:buSzPct val="80000"/>
              <a:buFont typeface="Lucida Grande"/>
              <a:buChar char="-"/>
              <a:tabLst/>
              <a:defRPr/>
            </a:pPr>
            <a:endParaRPr kumimoji="0" lang="en-US" sz="2287" b="0" i="0" u="none" strike="noStrike" kern="1200" cap="none" spc="0" normalizeH="0" baseline="0" noProof="0" dirty="0">
              <a:ln>
                <a:noFill/>
              </a:ln>
              <a:solidFill>
                <a:prstClr val="black"/>
              </a:solidFill>
              <a:effectLst/>
              <a:uLnTx/>
              <a:uFillTx/>
              <a:latin typeface="Arial"/>
              <a:ea typeface="ＭＳ Ｐゴシック"/>
            </a:endParaRPr>
          </a:p>
          <a:p>
            <a:pPr marL="128588" marR="0" lvl="2" indent="0" algn="l" defTabSz="257175" rtl="0" eaLnBrk="1" fontAlgn="auto" latinLnBrk="0" hangingPunct="1">
              <a:lnSpc>
                <a:spcPct val="100000"/>
              </a:lnSpc>
              <a:spcBef>
                <a:spcPts val="0"/>
              </a:spcBef>
              <a:spcAft>
                <a:spcPts val="0"/>
              </a:spcAft>
              <a:buClr>
                <a:prstClr val="black">
                  <a:lumMod val="65000"/>
                </a:prstClr>
              </a:buClr>
              <a:buSzPct val="80000"/>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Development of realistic HSEEP exercise</a:t>
            </a:r>
          </a:p>
          <a:p>
            <a:pPr lvl="3">
              <a:lnSpc>
                <a:spcPct val="100000"/>
              </a:lnSpc>
              <a:spcAft>
                <a:spcPts val="0"/>
              </a:spcAft>
              <a:buClr>
                <a:prstClr val="black">
                  <a:lumMod val="65000"/>
                </a:prstClr>
              </a:buClr>
              <a:buFont typeface="Wingdings" panose="05000000000000000000" pitchFamily="2" charset="2"/>
              <a:buChar char="ü"/>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Continue meetings with the Beaumont District</a:t>
            </a:r>
          </a:p>
          <a:p>
            <a:pPr lvl="5">
              <a:lnSpc>
                <a:spcPct val="100000"/>
              </a:lnSpc>
              <a:spcAft>
                <a:spcPts val="0"/>
              </a:spcAft>
              <a:buClr>
                <a:prstClr val="black">
                  <a:lumMod val="65000"/>
                </a:prstClr>
              </a:buClr>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Identify flow of information from the bottom up and</a:t>
            </a:r>
            <a:r>
              <a:rPr kumimoji="0" lang="en-US" sz="1200" b="0" i="0" u="none" strike="noStrike" kern="1200" cap="none" spc="0" normalizeH="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the top down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a:p>
            <a:pPr lvl="5">
              <a:lnSpc>
                <a:spcPct val="100000"/>
              </a:lnSpc>
              <a:spcAft>
                <a:spcPts val="0"/>
              </a:spcAft>
              <a:buClr>
                <a:prstClr val="black">
                  <a:lumMod val="65000"/>
                </a:prstClr>
              </a:buClr>
              <a:buFont typeface="Arial" panose="020B0604020202020204" pitchFamily="34" charset="0"/>
              <a:buChar char="•"/>
              <a:defRPr/>
            </a:pPr>
            <a:r>
              <a:rPr lang="en-US" sz="1200" b="0" dirty="0">
                <a:solidFill>
                  <a:prstClr val="black"/>
                </a:solidFill>
                <a:latin typeface="Arial" panose="020B0604020202020204" pitchFamily="34" charset="0"/>
                <a:ea typeface="ＭＳ Ｐゴシック"/>
                <a:cs typeface="Arial" panose="020B0604020202020204" pitchFamily="34" charset="0"/>
              </a:rPr>
              <a:t>Identify the types of useful maps needed for the BMT District</a:t>
            </a:r>
          </a:p>
          <a:p>
            <a:pPr lvl="4">
              <a:lnSpc>
                <a:spcPct val="100000"/>
              </a:lnSpc>
              <a:spcAft>
                <a:spcPts val="0"/>
              </a:spcAft>
              <a:buClr>
                <a:prstClr val="black">
                  <a:lumMod val="65000"/>
                </a:prstClr>
              </a:buClr>
              <a:buFont typeface="Arial" panose="020B0604020202020204" pitchFamily="34" charset="0"/>
              <a:buChar char="•"/>
              <a:defRPr/>
            </a:pPr>
            <a:endParaRPr kumimoji="0" lang="en-US" sz="1087"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a:p>
            <a:pPr lvl="3">
              <a:lnSpc>
                <a:spcPct val="100000"/>
              </a:lnSpc>
              <a:spcAft>
                <a:spcPts val="0"/>
              </a:spcAft>
              <a:buClr>
                <a:prstClr val="black">
                  <a:lumMod val="65000"/>
                </a:prstClr>
              </a:buClr>
              <a:buFont typeface="Wingdings" panose="05000000000000000000" pitchFamily="2" charset="2"/>
              <a:buChar char="ü"/>
              <a:defRPr/>
            </a:pPr>
            <a:r>
              <a:rPr lang="en-US" sz="1200" b="1" dirty="0">
                <a:solidFill>
                  <a:prstClr val="black"/>
                </a:solidFill>
                <a:latin typeface="Arial" panose="020B0604020202020204" pitchFamily="34" charset="0"/>
                <a:ea typeface="ＭＳ Ｐゴシック"/>
                <a:cs typeface="Arial" panose="020B0604020202020204" pitchFamily="34" charset="0"/>
              </a:rPr>
              <a:t> Continue meetings with TxDOT Statewide Emergency Management</a:t>
            </a:r>
          </a:p>
          <a:p>
            <a:pPr lvl="5">
              <a:lnSpc>
                <a:spcPct val="100000"/>
              </a:lnSpc>
              <a:spcAft>
                <a:spcPts val="0"/>
              </a:spcAft>
              <a:buClr>
                <a:prstClr val="black">
                  <a:lumMod val="65000"/>
                </a:prstClr>
              </a:buClr>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Identify</a:t>
            </a:r>
            <a:r>
              <a:rPr kumimoji="0" lang="en-US" sz="1200" b="0" i="0" u="none" strike="noStrike" kern="1200" cap="none" spc="0" normalizeH="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the most important map/data needs that would apply to all TxDOT districts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a:p>
            <a:pPr lvl="3">
              <a:lnSpc>
                <a:spcPct val="100000"/>
              </a:lnSpc>
              <a:spcAft>
                <a:spcPts val="0"/>
              </a:spcAft>
              <a:buClr>
                <a:prstClr val="black">
                  <a:lumMod val="65000"/>
                </a:prstClr>
              </a:buClr>
              <a:buFont typeface="Arial" panose="020B0604020202020204" pitchFamily="34" charset="0"/>
              <a:buChar char="•"/>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a:p>
            <a:pPr lvl="3">
              <a:lnSpc>
                <a:spcPct val="100000"/>
              </a:lnSpc>
              <a:spcAft>
                <a:spcPts val="0"/>
              </a:spcAft>
              <a:buClr>
                <a:prstClr val="black">
                  <a:lumMod val="65000"/>
                </a:prstClr>
              </a:buClr>
              <a:buFont typeface="Wingdings" panose="05000000000000000000" pitchFamily="2" charset="2"/>
              <a:buChar char="ü"/>
              <a:defRPr/>
            </a:pPr>
            <a:r>
              <a:rPr lang="en-US" sz="1200" b="1" dirty="0">
                <a:solidFill>
                  <a:prstClr val="black"/>
                </a:solidFill>
                <a:latin typeface="Arial" panose="020B0604020202020204" pitchFamily="34" charset="0"/>
                <a:ea typeface="ＭＳ Ｐゴシック"/>
                <a:cs typeface="Arial" panose="020B0604020202020204" pitchFamily="34" charset="0"/>
              </a:rPr>
              <a:t> Collaborate with Esri on </a:t>
            </a:r>
            <a:r>
              <a:rPr lang="en-US" sz="1200" b="1" dirty="0" err="1">
                <a:solidFill>
                  <a:prstClr val="black"/>
                </a:solidFill>
                <a:latin typeface="Arial" panose="020B0604020202020204" pitchFamily="34" charset="0"/>
                <a:ea typeface="ＭＳ Ｐゴシック"/>
                <a:cs typeface="Arial" panose="020B0604020202020204" pitchFamily="34" charset="0"/>
              </a:rPr>
              <a:t>TxERA</a:t>
            </a:r>
            <a:endParaRPr lang="en-US" sz="1200" b="1" dirty="0">
              <a:solidFill>
                <a:prstClr val="black"/>
              </a:solidFill>
              <a:latin typeface="Arial" panose="020B0604020202020204" pitchFamily="34" charset="0"/>
              <a:ea typeface="ＭＳ Ｐゴシック"/>
              <a:cs typeface="Arial" panose="020B0604020202020204" pitchFamily="34" charset="0"/>
            </a:endParaRPr>
          </a:p>
          <a:p>
            <a:pPr lvl="3">
              <a:lnSpc>
                <a:spcPct val="100000"/>
              </a:lnSpc>
              <a:spcAft>
                <a:spcPts val="0"/>
              </a:spcAft>
              <a:buClr>
                <a:prstClr val="black">
                  <a:lumMod val="65000"/>
                </a:prstClr>
              </a:buClr>
              <a:buFont typeface="Arial" panose="020B0604020202020204" pitchFamily="34" charset="0"/>
              <a:buChar char="•"/>
              <a:defRPr/>
            </a:pPr>
            <a:endParaRPr lang="en-US" sz="1200" b="1" dirty="0">
              <a:solidFill>
                <a:prstClr val="black"/>
              </a:solidFill>
              <a:latin typeface="Arial" panose="020B0604020202020204" pitchFamily="34" charset="0"/>
              <a:ea typeface="ＭＳ Ｐゴシック"/>
              <a:cs typeface="Arial" panose="020B0604020202020204" pitchFamily="34" charset="0"/>
            </a:endParaRPr>
          </a:p>
          <a:p>
            <a:pPr lvl="3">
              <a:lnSpc>
                <a:spcPct val="100000"/>
              </a:lnSpc>
              <a:spcAft>
                <a:spcPts val="0"/>
              </a:spcAft>
              <a:buClr>
                <a:prstClr val="black">
                  <a:lumMod val="65000"/>
                </a:prstClr>
              </a:buClr>
              <a:buFont typeface="Wingdings" panose="05000000000000000000" pitchFamily="2" charset="2"/>
              <a:buChar char="ü"/>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Collaborate</a:t>
            </a:r>
            <a:r>
              <a:rPr kumimoji="0" lang="en-US" sz="1200" b="1" i="0" u="none" strike="noStrike" kern="1200" cap="none" spc="0" normalizeH="0" noProof="0" dirty="0">
                <a:ln>
                  <a:noFill/>
                </a:ln>
                <a:solidFill>
                  <a:prstClr val="black"/>
                </a:solidFill>
                <a:effectLst/>
                <a:uLnTx/>
                <a:uFillTx/>
                <a:latin typeface="Arial" panose="020B0604020202020204" pitchFamily="34" charset="0"/>
                <a:ea typeface="ＭＳ Ｐゴシック"/>
                <a:cs typeface="Arial" panose="020B0604020202020204" pitchFamily="34" charset="0"/>
              </a:rPr>
              <a:t> with Veoci on alerts and notifications</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a:cs typeface="Arial" panose="020B0604020202020204" pitchFamily="34" charset="0"/>
            </a:endParaRPr>
          </a:p>
          <a:p>
            <a:pPr lvl="5" indent="-99120" defTabSz="257175">
              <a:lnSpc>
                <a:spcPct val="100000"/>
              </a:lnSpc>
              <a:spcBef>
                <a:spcPts val="0"/>
              </a:spcBef>
              <a:spcAft>
                <a:spcPts val="0"/>
              </a:spcAft>
              <a:buClr>
                <a:prstClr val="black">
                  <a:lumMod val="65000"/>
                </a:prstClr>
              </a:buClr>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venir LT Std 55 Roman"/>
              <a:ea typeface="ＭＳ Ｐゴシック"/>
            </a:endParaRPr>
          </a:p>
          <a:p>
            <a:pPr marL="225922" marR="0" lvl="2" indent="-97334" algn="l" defTabSz="257175" rtl="0" eaLnBrk="1" fontAlgn="auto" latinLnBrk="0" hangingPunct="1">
              <a:lnSpc>
                <a:spcPct val="100000"/>
              </a:lnSpc>
              <a:spcBef>
                <a:spcPts val="0"/>
              </a:spcBef>
              <a:spcAft>
                <a:spcPts val="0"/>
              </a:spcAft>
              <a:buClr>
                <a:prstClr val="black">
                  <a:lumMod val="65000"/>
                </a:prstClr>
              </a:buClr>
              <a:buSzPct val="80000"/>
              <a:buFont typeface="Lucida Grande"/>
              <a:buChar char="-"/>
              <a:tabLst/>
              <a:defRPr/>
            </a:pP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a:p>
            <a:pPr marL="320576" marR="0" lvl="3" indent="0" algn="l" defTabSz="257175" rtl="0" eaLnBrk="1" fontAlgn="auto" latinLnBrk="0" hangingPunct="1">
              <a:lnSpc>
                <a:spcPct val="100000"/>
              </a:lnSpc>
              <a:spcBef>
                <a:spcPts val="0"/>
              </a:spcBef>
              <a:spcAft>
                <a:spcPts val="0"/>
              </a:spcAft>
              <a:buClr>
                <a:prstClr val="black">
                  <a:lumMod val="65000"/>
                </a:prstClr>
              </a:buClr>
              <a:buSzPct val="80000"/>
              <a:buFont typeface="Lucida Grande"/>
              <a:buNone/>
              <a:tabLst/>
              <a:defRPr/>
            </a:pPr>
            <a:endParaRPr kumimoji="0" lang="en-US" sz="1950" b="0" i="0" u="none" strike="noStrike" kern="1200" cap="none" spc="0" normalizeH="0" baseline="0" noProof="0" dirty="0">
              <a:ln>
                <a:noFill/>
              </a:ln>
              <a:solidFill>
                <a:prstClr val="black"/>
              </a:solidFill>
              <a:effectLst/>
              <a:uLnTx/>
              <a:uFillTx/>
              <a:latin typeface="Avenir LT Std 55 Roman"/>
              <a:ea typeface="ＭＳ Ｐゴシック"/>
            </a:endParaRPr>
          </a:p>
        </p:txBody>
      </p:sp>
      <p:sp>
        <p:nvSpPr>
          <p:cNvPr id="7" name="TextBox 6">
            <a:extLst>
              <a:ext uri="{FF2B5EF4-FFF2-40B4-BE49-F238E27FC236}">
                <a16:creationId xmlns:a16="http://schemas.microsoft.com/office/drawing/2014/main" id="{E4D159EC-6489-4AD6-947C-57007FE34F05}"/>
              </a:ext>
            </a:extLst>
          </p:cNvPr>
          <p:cNvSpPr txBox="1"/>
          <p:nvPr/>
        </p:nvSpPr>
        <p:spPr>
          <a:xfrm>
            <a:off x="619426" y="2191336"/>
            <a:ext cx="6097554" cy="2985433"/>
          </a:xfrm>
          <a:prstGeom prst="rect">
            <a:avLst/>
          </a:prstGeom>
          <a:noFill/>
          <a:effectLst/>
        </p:spPr>
        <p:txBody>
          <a:bodyPr wrap="square">
            <a:spAutoFit/>
          </a:bodyPr>
          <a:lstStyle/>
          <a:p>
            <a:pPr marL="0" marR="0" lvl="2" algn="l" defTabSz="257175" rtl="0" eaLnBrk="1" fontAlgn="auto" latinLnBrk="0" hangingPunct="1">
              <a:lnSpc>
                <a:spcPct val="100000"/>
              </a:lnSpc>
              <a:spcBef>
                <a:spcPts val="0"/>
              </a:spcBef>
              <a:spcAft>
                <a:spcPts val="0"/>
              </a:spcAft>
              <a:buClr>
                <a:prstClr val="black">
                  <a:lumMod val="65000"/>
                </a:prstClr>
              </a:buClr>
              <a:buSzPct val="80000"/>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Interactions with the </a:t>
            </a:r>
            <a:r>
              <a:rPr lang="en-US" sz="1400" b="1" dirty="0">
                <a:solidFill>
                  <a:prstClr val="black"/>
                </a:solidFill>
                <a:latin typeface="Arial"/>
                <a:ea typeface="ＭＳ Ｐゴシック"/>
              </a:rPr>
              <a:t>Beaumont</a:t>
            </a:r>
            <a:r>
              <a:rPr kumimoji="0" lang="en-US" sz="1400" b="1" i="0" u="none" strike="noStrike" kern="1200" cap="none" spc="0" normalizeH="0" baseline="0" noProof="0" dirty="0">
                <a:ln>
                  <a:noFill/>
                </a:ln>
                <a:solidFill>
                  <a:prstClr val="black"/>
                </a:solidFill>
                <a:effectLst/>
                <a:uLnTx/>
                <a:uFillTx/>
                <a:latin typeface="Arial"/>
                <a:ea typeface="ＭＳ Ｐゴシック"/>
              </a:rPr>
              <a:t> District</a:t>
            </a:r>
          </a:p>
          <a:p>
            <a:pPr marL="609005" marR="0" lvl="4" indent="-99120" algn="l" defTabSz="257175" rtl="0" eaLnBrk="1" fontAlgn="auto" latinLnBrk="0" hangingPunct="1">
              <a:lnSpc>
                <a:spcPct val="100000"/>
              </a:lnSpc>
              <a:spcBef>
                <a:spcPts val="0"/>
              </a:spcBef>
              <a:spcAft>
                <a:spcPts val="0"/>
              </a:spcAft>
              <a:buClr>
                <a:prstClr val="black">
                  <a:lumMod val="65000"/>
                </a:prst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ＭＳ Ｐゴシック"/>
              </a:rPr>
              <a:t>Discussed past events and how they dealt with them</a:t>
            </a:r>
          </a:p>
          <a:p>
            <a:pPr marL="609005" marR="0" lvl="4" indent="-99120" algn="l" defTabSz="257175" rtl="0" eaLnBrk="1" fontAlgn="auto" latinLnBrk="0" hangingPunct="1">
              <a:lnSpc>
                <a:spcPct val="100000"/>
              </a:lnSpc>
              <a:spcBef>
                <a:spcPts val="0"/>
              </a:spcBef>
              <a:spcAft>
                <a:spcPts val="0"/>
              </a:spcAft>
              <a:buClr>
                <a:prstClr val="black">
                  <a:lumMod val="65000"/>
                </a:prstClr>
              </a:buClr>
              <a:buSzPct val="80000"/>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ea typeface="ＭＳ Ｐゴシック"/>
              </a:rPr>
              <a:t>Discussed steps they take during a flooding event</a:t>
            </a:r>
          </a:p>
          <a:p>
            <a:pPr marL="609005" marR="0" lvl="4" indent="-99120" algn="l" defTabSz="257175" rtl="0" eaLnBrk="1" fontAlgn="auto" latinLnBrk="0" hangingPunct="1">
              <a:lnSpc>
                <a:spcPct val="100000"/>
              </a:lnSpc>
              <a:spcBef>
                <a:spcPts val="0"/>
              </a:spcBef>
              <a:spcAft>
                <a:spcPts val="0"/>
              </a:spcAft>
              <a:buClr>
                <a:prstClr val="black">
                  <a:lumMod val="65000"/>
                </a:prstClr>
              </a:buClr>
              <a:buSzPct val="80000"/>
              <a:buFont typeface="Arial" panose="020B0604020202020204" pitchFamily="34" charset="0"/>
              <a:buChar char="•"/>
              <a:tabLst/>
              <a:defRPr/>
            </a:pPr>
            <a:r>
              <a:rPr lang="en-US" sz="1200" dirty="0">
                <a:solidFill>
                  <a:prstClr val="black"/>
                </a:solidFill>
                <a:ea typeface="ＭＳ Ｐゴシック"/>
              </a:rPr>
              <a:t>Discussed the data and information needs during a flood event</a:t>
            </a:r>
            <a:endParaRPr kumimoji="0" lang="en-US" sz="1200" b="0" i="0" u="none" strike="noStrike" kern="1200" cap="none" spc="0" normalizeH="0" baseline="0" noProof="0" dirty="0">
              <a:ln>
                <a:noFill/>
              </a:ln>
              <a:solidFill>
                <a:prstClr val="black"/>
              </a:solidFill>
              <a:effectLst/>
              <a:uLnTx/>
              <a:uFillTx/>
              <a:ea typeface="ＭＳ Ｐゴシック"/>
            </a:endParaRPr>
          </a:p>
          <a:p>
            <a:pPr marL="609005" marR="0" lvl="4" indent="-99120" algn="l" defTabSz="257175" rtl="0" eaLnBrk="1" fontAlgn="auto" latinLnBrk="0" hangingPunct="1">
              <a:lnSpc>
                <a:spcPct val="100000"/>
              </a:lnSpc>
              <a:spcBef>
                <a:spcPts val="0"/>
              </a:spcBef>
              <a:spcAft>
                <a:spcPts val="0"/>
              </a:spcAft>
              <a:buClr>
                <a:prstClr val="black">
                  <a:lumMod val="65000"/>
                </a:prstClr>
              </a:buClr>
              <a:buSzPct val="80000"/>
              <a:buFont typeface="Arial" panose="020B0604020202020204" pitchFamily="34" charset="0"/>
              <a:buChar char="•"/>
              <a:tabLst/>
              <a:defRPr/>
            </a:pPr>
            <a:r>
              <a:rPr lang="en-US" sz="1200" noProof="0" dirty="0">
                <a:solidFill>
                  <a:prstClr val="black"/>
                </a:solidFill>
                <a:ea typeface="ＭＳ Ｐゴシック"/>
              </a:rPr>
              <a:t>Field visits to flood prone roads</a:t>
            </a:r>
          </a:p>
          <a:p>
            <a:pPr marL="509885" marR="0" lvl="4" indent="0" algn="l" defTabSz="257175" rtl="0" eaLnBrk="1" fontAlgn="auto" latinLnBrk="0" hangingPunct="1">
              <a:lnSpc>
                <a:spcPct val="100000"/>
              </a:lnSpc>
              <a:spcBef>
                <a:spcPts val="0"/>
              </a:spcBef>
              <a:spcAft>
                <a:spcPts val="0"/>
              </a:spcAft>
              <a:buClr>
                <a:prstClr val="black">
                  <a:lumMod val="65000"/>
                </a:prstClr>
              </a:buClr>
              <a:buSzPct val="80000"/>
              <a:buNone/>
              <a:tabLst/>
              <a:defRPr/>
            </a:pPr>
            <a:endParaRPr lang="en-US" sz="1400" b="1" dirty="0">
              <a:solidFill>
                <a:prstClr val="black"/>
              </a:solidFill>
              <a:latin typeface="Arial"/>
              <a:ea typeface="ＭＳ Ｐゴシック"/>
            </a:endParaRPr>
          </a:p>
          <a:p>
            <a:pPr>
              <a:buClr>
                <a:prstClr val="black">
                  <a:lumMod val="65000"/>
                </a:prstClr>
              </a:buClr>
              <a:defRPr/>
            </a:pPr>
            <a:r>
              <a:rPr lang="en-US" sz="1400" b="1" dirty="0">
                <a:solidFill>
                  <a:prstClr val="black"/>
                </a:solidFill>
                <a:latin typeface="Arial"/>
                <a:ea typeface="ＭＳ Ｐゴシック"/>
              </a:rPr>
              <a:t>Interactions with TxDOT Statewide Emergency Management</a:t>
            </a:r>
          </a:p>
          <a:p>
            <a:pPr marL="609005" lvl="4" indent="-99120" defTabSz="257175">
              <a:buClr>
                <a:prstClr val="black">
                  <a:lumMod val="65000"/>
                </a:prstClr>
              </a:buClr>
              <a:buSzPct val="80000"/>
              <a:buFont typeface="Arial" panose="020B0604020202020204" pitchFamily="34" charset="0"/>
              <a:buChar char="•"/>
              <a:defRPr/>
            </a:pPr>
            <a:r>
              <a:rPr lang="en-US" sz="1200" dirty="0">
                <a:solidFill>
                  <a:prstClr val="black"/>
                </a:solidFill>
                <a:ea typeface="ＭＳ Ｐゴシック"/>
              </a:rPr>
              <a:t>Discussions with VEOCI for alerts and notifications</a:t>
            </a:r>
          </a:p>
          <a:p>
            <a:pPr marL="609005" lvl="4" indent="-99120" defTabSz="257175">
              <a:buClr>
                <a:prstClr val="black">
                  <a:lumMod val="65000"/>
                </a:prstClr>
              </a:buClr>
              <a:buSzPct val="80000"/>
              <a:buFont typeface="Arial" panose="020B0604020202020204" pitchFamily="34" charset="0"/>
              <a:buChar char="•"/>
              <a:defRPr/>
            </a:pPr>
            <a:r>
              <a:rPr lang="en-US" sz="1200" dirty="0">
                <a:solidFill>
                  <a:prstClr val="black"/>
                </a:solidFill>
                <a:ea typeface="ＭＳ Ｐゴシック"/>
              </a:rPr>
              <a:t>Discussions with Esri for </a:t>
            </a:r>
            <a:r>
              <a:rPr lang="en-US" sz="1200" dirty="0" err="1">
                <a:solidFill>
                  <a:prstClr val="black"/>
                </a:solidFill>
                <a:ea typeface="ＭＳ Ｐゴシック"/>
              </a:rPr>
              <a:t>TxERA</a:t>
            </a:r>
            <a:endParaRPr lang="en-US" sz="1200" dirty="0">
              <a:solidFill>
                <a:prstClr val="black"/>
              </a:solidFill>
              <a:ea typeface="ＭＳ Ｐゴシック"/>
            </a:endParaRPr>
          </a:p>
          <a:p>
            <a:pPr marL="509885" lvl="4" defTabSz="257175">
              <a:buClr>
                <a:prstClr val="black">
                  <a:lumMod val="65000"/>
                </a:prstClr>
              </a:buClr>
              <a:buSzPct val="80000"/>
              <a:defRPr/>
            </a:pPr>
            <a:endParaRPr lang="en-US" sz="1200" b="1" dirty="0">
              <a:solidFill>
                <a:prstClr val="black"/>
              </a:solidFill>
              <a:latin typeface="Arial"/>
              <a:ea typeface="ＭＳ Ｐゴシック"/>
            </a:endParaRPr>
          </a:p>
          <a:p>
            <a:pPr marL="0" lvl="4" defTabSz="257175">
              <a:buClr>
                <a:prstClr val="black">
                  <a:lumMod val="65000"/>
                </a:prstClr>
              </a:buClr>
              <a:buSzPct val="80000"/>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Concern Points (Flood Points) Surveyed</a:t>
            </a:r>
          </a:p>
          <a:p>
            <a:pPr marL="609005" marR="0" lvl="4" indent="-99120" algn="l" defTabSz="257175" rtl="0" eaLnBrk="1" fontAlgn="auto" latinLnBrk="0" hangingPunct="1">
              <a:lnSpc>
                <a:spcPct val="100000"/>
              </a:lnSpc>
              <a:spcBef>
                <a:spcPts val="0"/>
              </a:spcBef>
              <a:spcAft>
                <a:spcPts val="0"/>
              </a:spcAft>
              <a:buClr>
                <a:prstClr val="black">
                  <a:lumMod val="65000"/>
                </a:prstClr>
              </a:buClr>
              <a:buSzPct val="80000"/>
              <a:buFont typeface="Arial" panose="020B0604020202020204" pitchFamily="34" charset="0"/>
              <a:buChar char="•"/>
              <a:tabLst/>
              <a:defRPr/>
            </a:pPr>
            <a:r>
              <a:rPr lang="en-US" sz="1200" dirty="0">
                <a:solidFill>
                  <a:prstClr val="black"/>
                </a:solidFill>
                <a:ea typeface="ＭＳ Ｐゴシック"/>
              </a:rPr>
              <a:t>17 separate site surveys in Travis, Hays, Lee, Williamson, Burnet, Llano, Mason, Gillespie and Blanco Counties.  </a:t>
            </a:r>
          </a:p>
          <a:p>
            <a:pPr marL="609005" marR="0" lvl="4" indent="-99120" algn="l" defTabSz="257175" rtl="0" eaLnBrk="1" fontAlgn="auto" latinLnBrk="0" hangingPunct="1">
              <a:lnSpc>
                <a:spcPct val="100000"/>
              </a:lnSpc>
              <a:spcBef>
                <a:spcPts val="0"/>
              </a:spcBef>
              <a:spcAft>
                <a:spcPts val="0"/>
              </a:spcAft>
              <a:buClr>
                <a:prstClr val="black">
                  <a:lumMod val="65000"/>
                </a:prstClr>
              </a:buClr>
              <a:buSzPct val="80000"/>
              <a:buFont typeface="Arial" panose="020B0604020202020204" pitchFamily="34" charset="0"/>
              <a:buChar char="•"/>
              <a:tabLst/>
              <a:defRPr/>
            </a:pPr>
            <a:r>
              <a:rPr lang="en-US" sz="1200" dirty="0">
                <a:solidFill>
                  <a:prstClr val="black"/>
                </a:solidFill>
                <a:ea typeface="ＭＳ Ｐゴシック"/>
              </a:rPr>
              <a:t>Mainly, these are low water crossings</a:t>
            </a:r>
          </a:p>
          <a:p>
            <a:pPr marL="609005" marR="0" lvl="4" indent="-99120" algn="l" defTabSz="257175" rtl="0" eaLnBrk="1" fontAlgn="auto" latinLnBrk="0" hangingPunct="1">
              <a:lnSpc>
                <a:spcPct val="100000"/>
              </a:lnSpc>
              <a:spcBef>
                <a:spcPts val="0"/>
              </a:spcBef>
              <a:spcAft>
                <a:spcPts val="0"/>
              </a:spcAft>
              <a:buClr>
                <a:prstClr val="black">
                  <a:lumMod val="65000"/>
                </a:prstClr>
              </a:buClr>
              <a:buSzPct val="80000"/>
              <a:buFont typeface="Arial" panose="020B0604020202020204" pitchFamily="34" charset="0"/>
              <a:buChar char="•"/>
              <a:tabLst/>
              <a:defRPr/>
            </a:pPr>
            <a:r>
              <a:rPr lang="en-US" sz="1200" dirty="0">
                <a:solidFill>
                  <a:prstClr val="black"/>
                </a:solidFill>
                <a:ea typeface="ＭＳ Ｐゴシック"/>
              </a:rPr>
              <a:t>Created a story map and Flood Point Template</a:t>
            </a:r>
          </a:p>
        </p:txBody>
      </p:sp>
      <p:sp>
        <p:nvSpPr>
          <p:cNvPr id="8" name="TextBox 7"/>
          <p:cNvSpPr txBox="1"/>
          <p:nvPr/>
        </p:nvSpPr>
        <p:spPr>
          <a:xfrm>
            <a:off x="914402" y="1187533"/>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Harry Evans, UT Austin</a:t>
            </a:r>
          </a:p>
        </p:txBody>
      </p:sp>
    </p:spTree>
    <p:extLst>
      <p:ext uri="{BB962C8B-B14F-4D97-AF65-F5344CB8AC3E}">
        <p14:creationId xmlns:p14="http://schemas.microsoft.com/office/powerpoint/2010/main" val="2738589390"/>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32" y="484359"/>
            <a:ext cx="10522326" cy="1154317"/>
          </a:xfrm>
        </p:spPr>
        <p:txBody>
          <a:bodyPr/>
          <a:lstStyle/>
          <a:p>
            <a:pPr algn="ctr"/>
            <a:r>
              <a:rPr lang="en-US" sz="2800" dirty="0" smtClean="0"/>
              <a:t>Summary of Lessons Learned from Visit to Beaumont District (28-30 July)</a:t>
            </a:r>
            <a:endParaRPr lang="en-US" sz="2800" dirty="0"/>
          </a:p>
        </p:txBody>
      </p:sp>
      <p:sp>
        <p:nvSpPr>
          <p:cNvPr id="5" name="TextBox 4"/>
          <p:cNvSpPr txBox="1"/>
          <p:nvPr/>
        </p:nvSpPr>
        <p:spPr>
          <a:xfrm>
            <a:off x="2508069" y="190717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endParaRPr>
          </a:p>
        </p:txBody>
      </p:sp>
      <p:sp>
        <p:nvSpPr>
          <p:cNvPr id="6" name="TextBox 5"/>
          <p:cNvSpPr txBox="1"/>
          <p:nvPr/>
        </p:nvSpPr>
        <p:spPr>
          <a:xfrm>
            <a:off x="674341" y="1566154"/>
            <a:ext cx="10811178" cy="3479634"/>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rPr>
              <a:t>Value of Local Intelligence!</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Arial"/>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Comprehensive understanding of BMT flood </a:t>
            </a:r>
            <a:r>
              <a:rPr kumimoji="0" lang="en-US" sz="1800" b="0" i="0" u="none" strike="noStrike" kern="1200" cap="none" spc="0" normalizeH="0" baseline="0" noProof="0" dirty="0">
                <a:ln>
                  <a:noFill/>
                </a:ln>
                <a:solidFill>
                  <a:prstClr val="black"/>
                </a:solidFill>
                <a:effectLst/>
                <a:uLnTx/>
                <a:uFillTx/>
                <a:latin typeface="Arial"/>
                <a:ea typeface="ＭＳ Ｐゴシック"/>
              </a:rPr>
              <a:t>emergency response </a:t>
            </a:r>
            <a:endParaRPr kumimoji="0" lang="en-US" sz="1800" b="0" i="0" u="none" strike="noStrike" kern="1200" cap="none" spc="0" normalizeH="0" baseline="0" noProof="0" dirty="0" smtClean="0">
              <a:ln>
                <a:noFill/>
              </a:ln>
              <a:solidFill>
                <a:prstClr val="black"/>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Full integration into National Incident Management System (NIMS)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BMT Staffs a 24/7 </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Emergency Operations Center (EOC</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during flood emergencies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Formal and defined lines of communication with Texas Division of Emergency Management (TDEM)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Maintenance Sections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are the “tip of the spear” when a flood emergency occurs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What flood information is useful and useable to </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Maintenance in the </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EOC</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r>
              <a:rPr kumimoji="0" lang="en-US" sz="1800" b="0" i="0" u="sng" strike="noStrike" kern="1200" cap="none" spc="0" normalizeH="0" baseline="0" noProof="0" dirty="0" smtClean="0">
                <a:ln>
                  <a:noFill/>
                </a:ln>
                <a:solidFill>
                  <a:prstClr val="black"/>
                </a:solidFill>
                <a:effectLst/>
                <a:uLnTx/>
                <a:uFillTx/>
                <a:latin typeface="Arial"/>
                <a:ea typeface="ＭＳ Ｐゴシック"/>
              </a:rPr>
              <a:t>and</a:t>
            </a: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the </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Field</a:t>
            </a: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  </a:t>
            </a: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093044" y="4393910"/>
            <a:ext cx="1574466" cy="2099288"/>
          </a:xfrm>
          <a:prstGeom prst="rect">
            <a:avLst/>
          </a:prstGeom>
          <a:ln w="3175">
            <a:solidFill>
              <a:schemeClr val="bg1">
                <a:lumMod val="65000"/>
              </a:schemeClr>
            </a:solidFill>
          </a:ln>
        </p:spPr>
      </p:pic>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62284" y="4466474"/>
            <a:ext cx="2454233" cy="1840675"/>
          </a:xfrm>
          <a:prstGeom prst="rect">
            <a:avLst/>
          </a:prstGeom>
          <a:ln w="3175">
            <a:solidFill>
              <a:schemeClr val="bg1">
                <a:lumMod val="65000"/>
              </a:schemeClr>
            </a:solidFill>
          </a:ln>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52452" y="4488872"/>
            <a:ext cx="2545819" cy="1909365"/>
          </a:xfrm>
          <a:prstGeom prst="rect">
            <a:avLst/>
          </a:prstGeom>
          <a:ln w="3175">
            <a:solidFill>
              <a:schemeClr val="bg1">
                <a:lumMod val="65000"/>
              </a:schemeClr>
            </a:solidFill>
          </a:ln>
        </p:spPr>
      </p:pic>
    </p:spTree>
    <p:extLst>
      <p:ext uri="{BB962C8B-B14F-4D97-AF65-F5344CB8AC3E}">
        <p14:creationId xmlns:p14="http://schemas.microsoft.com/office/powerpoint/2010/main" val="4136478151"/>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579" y="1292690"/>
            <a:ext cx="3245716" cy="243259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713" y="1292690"/>
            <a:ext cx="3268374" cy="243259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579" y="4084765"/>
            <a:ext cx="3245716" cy="24115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1713" y="4084765"/>
            <a:ext cx="3210983" cy="2411583"/>
          </a:xfrm>
          <a:prstGeom prst="rect">
            <a:avLst/>
          </a:prstGeom>
        </p:spPr>
      </p:pic>
      <p:sp>
        <p:nvSpPr>
          <p:cNvPr id="7" name="Title 1">
            <a:extLst>
              <a:ext uri="{FF2B5EF4-FFF2-40B4-BE49-F238E27FC236}">
                <a16:creationId xmlns:a16="http://schemas.microsoft.com/office/drawing/2014/main" id="{D7E37382-17C5-4044-8754-D466CCBCEA1D}"/>
              </a:ext>
            </a:extLst>
          </p:cNvPr>
          <p:cNvSpPr txBox="1">
            <a:spLocks/>
          </p:cNvSpPr>
          <p:nvPr/>
        </p:nvSpPr>
        <p:spPr>
          <a:xfrm>
            <a:off x="1087936" y="345576"/>
            <a:ext cx="9539972" cy="484632"/>
          </a:xfrm>
          <a:prstGeom prst="rect">
            <a:avLst/>
          </a:prstGeom>
        </p:spPr>
        <p:txBody>
          <a:bodyPr vert="horz" lIns="0" tIns="0" rIns="0" bIns="0" rtlCol="0" anchor="t">
            <a:noAutofit/>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pPr marL="0" marR="0" lvl="0" indent="0" algn="l" defTabSz="257175"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AC2"/>
                </a:solidFill>
                <a:effectLst/>
                <a:uLnTx/>
                <a:uFillTx/>
                <a:latin typeface="Arial"/>
                <a:ea typeface="ＭＳ Ｐゴシック"/>
              </a:rPr>
              <a:t>TxDOT BMT has a Detailed Hurricane Preparedness Plan</a:t>
            </a:r>
            <a:endParaRPr kumimoji="0" lang="en-US" sz="2400" b="1" i="0" u="none" strike="noStrike" kern="1200" cap="none" spc="0" normalizeH="0" baseline="0" noProof="0" dirty="0">
              <a:ln>
                <a:noFill/>
              </a:ln>
              <a:solidFill>
                <a:srgbClr val="007AC2"/>
              </a:solidFill>
              <a:effectLst/>
              <a:uLnTx/>
              <a:uFillTx/>
              <a:latin typeface="Arial"/>
              <a:ea typeface="ＭＳ Ｐゴシック"/>
            </a:endParaRPr>
          </a:p>
        </p:txBody>
      </p:sp>
      <p:pic>
        <p:nvPicPr>
          <p:cNvPr id="8" name="Picture 7"/>
          <p:cNvPicPr>
            <a:picLocks noChangeAspect="1"/>
          </p:cNvPicPr>
          <p:nvPr/>
        </p:nvPicPr>
        <p:blipFill>
          <a:blip r:embed="rId6"/>
          <a:stretch>
            <a:fillRect/>
          </a:stretch>
        </p:blipFill>
        <p:spPr>
          <a:xfrm>
            <a:off x="512605" y="1661040"/>
            <a:ext cx="2954924" cy="3688067"/>
          </a:xfrm>
          <a:prstGeom prst="rect">
            <a:avLst/>
          </a:prstGeom>
          <a:ln w="3175">
            <a:solidFill>
              <a:schemeClr val="bg1">
                <a:lumMod val="65000"/>
              </a:schemeClr>
            </a:solidFill>
          </a:ln>
        </p:spPr>
      </p:pic>
      <p:sp>
        <p:nvSpPr>
          <p:cNvPr id="9" name="TextBox 8"/>
          <p:cNvSpPr txBox="1"/>
          <p:nvPr/>
        </p:nvSpPr>
        <p:spPr>
          <a:xfrm>
            <a:off x="5005840" y="933209"/>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Uses National Incident Management System (NIMS) roles</a:t>
            </a:r>
          </a:p>
        </p:txBody>
      </p:sp>
    </p:spTree>
    <p:extLst>
      <p:ext uri="{BB962C8B-B14F-4D97-AF65-F5344CB8AC3E}">
        <p14:creationId xmlns:p14="http://schemas.microsoft.com/office/powerpoint/2010/main" val="3351505952"/>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Daily Cycle of Information Development and Decision</a:t>
            </a:r>
            <a:endParaRPr lang="en-US" sz="2400" dirty="0"/>
          </a:p>
        </p:txBody>
      </p:sp>
      <p:pic>
        <p:nvPicPr>
          <p:cNvPr id="4" name="Picture 3"/>
          <p:cNvPicPr>
            <a:picLocks noChangeAspect="1"/>
          </p:cNvPicPr>
          <p:nvPr/>
        </p:nvPicPr>
        <p:blipFill>
          <a:blip r:embed="rId2"/>
          <a:stretch>
            <a:fillRect/>
          </a:stretch>
        </p:blipFill>
        <p:spPr>
          <a:xfrm>
            <a:off x="1388286" y="1035274"/>
            <a:ext cx="8586232" cy="5700827"/>
          </a:xfrm>
          <a:prstGeom prst="rect">
            <a:avLst/>
          </a:prstGeom>
          <a:ln w="3175">
            <a:solidFill>
              <a:schemeClr val="bg1">
                <a:lumMod val="65000"/>
              </a:schemeClr>
            </a:solidFill>
          </a:ln>
        </p:spPr>
      </p:pic>
      <p:sp>
        <p:nvSpPr>
          <p:cNvPr id="5" name="TextBox 4"/>
          <p:cNvSpPr txBox="1"/>
          <p:nvPr/>
        </p:nvSpPr>
        <p:spPr>
          <a:xfrm>
            <a:off x="2062406" y="4605372"/>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Integration with TDEM</a:t>
            </a:r>
            <a:br>
              <a:rPr lang="en-US" sz="1400" b="1" dirty="0" smtClean="0">
                <a:ea typeface="+mn-ea"/>
                <a:cs typeface="+mn-cs"/>
              </a:rPr>
            </a:br>
            <a:r>
              <a:rPr lang="en-US" sz="1400" b="1" dirty="0" smtClean="0">
                <a:ea typeface="+mn-ea"/>
                <a:cs typeface="+mn-cs"/>
              </a:rPr>
              <a:t>State Operations Center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291" y="5099288"/>
            <a:ext cx="1027851" cy="1027851"/>
          </a:xfrm>
          <a:prstGeom prst="rect">
            <a:avLst/>
          </a:prstGeom>
        </p:spPr>
      </p:pic>
    </p:spTree>
    <p:extLst>
      <p:ext uri="{BB962C8B-B14F-4D97-AF65-F5344CB8AC3E}">
        <p14:creationId xmlns:p14="http://schemas.microsoft.com/office/powerpoint/2010/main" val="1384716498"/>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6B2352-6BE9-46A8-B20E-B98A293FF402}"/>
              </a:ext>
            </a:extLst>
          </p:cNvPr>
          <p:cNvSpPr txBox="1"/>
          <p:nvPr/>
        </p:nvSpPr>
        <p:spPr>
          <a:xfrm>
            <a:off x="771899" y="1165694"/>
            <a:ext cx="7168402" cy="517064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70C0"/>
                </a:solidFill>
                <a:effectLst/>
                <a:uLnTx/>
                <a:uFillTx/>
                <a:latin typeface="Arial"/>
                <a:ea typeface="ＭＳ Ｐゴシック"/>
                <a:cs typeface="Calibri Light" panose="020F0302020204030204" pitchFamily="34" charset="0"/>
              </a:rPr>
              <a:t>Purpose: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Calibri Light" panose="020F0302020204030204" pitchFamily="34" charset="0"/>
              </a:rPr>
              <a:t>Low Water Crossings </a:t>
            </a: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Calibri Light" panose="020F0302020204030204" pitchFamily="34" charset="0"/>
              </a:rPr>
              <a:t>are flood-prone</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Calibri Light" panose="020F0302020204030204" pitchFamily="34" charset="0"/>
              </a:rPr>
              <a:t>National Water Model forecasts flows at many of these sites</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Calibri Light" panose="020F0302020204030204" pitchFamily="34" charset="0"/>
              </a:rPr>
              <a:t>Austin District study in 2017 highlighted 153 “flood-points”, of which 20 are highest priority</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70C0"/>
                </a:solidFill>
                <a:effectLst/>
                <a:uLnTx/>
                <a:uFillTx/>
                <a:latin typeface="Arial"/>
                <a:ea typeface="ＭＳ Ｐゴシック"/>
                <a:cs typeface="Calibri Light" panose="020F0302020204030204" pitchFamily="34" charset="0"/>
              </a:rPr>
              <a:t>Rapid Assessment Survey: </a:t>
            </a:r>
            <a:endParaRPr kumimoji="0" lang="en-US" sz="1800" b="1" i="1" u="none" strike="noStrike" kern="1200" cap="none" spc="0" normalizeH="0" baseline="0" noProof="0" dirty="0">
              <a:ln>
                <a:noFill/>
              </a:ln>
              <a:solidFill>
                <a:srgbClr val="0070C0"/>
              </a:solidFill>
              <a:effectLst/>
              <a:uLnTx/>
              <a:uFillTx/>
              <a:latin typeface="Arial"/>
              <a:ea typeface="ＭＳ Ｐゴシック"/>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Calibri Light" panose="020F0302020204030204" pitchFamily="34" charset="0"/>
              </a:rPr>
              <a:t>Minimizes </a:t>
            </a:r>
            <a:r>
              <a:rPr kumimoji="0" lang="en-US" sz="1800" b="1"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the ‘time-on-target’ </a:t>
            </a: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required for a field survey team to obtain the necessary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000000"/>
                </a:solidFill>
                <a:effectLst/>
                <a:uLnTx/>
                <a:uFillTx/>
                <a:latin typeface="Arial"/>
                <a:ea typeface="ＭＳ Ｐゴシック"/>
                <a:cs typeface="Calibri Light" panose="020F0302020204030204" pitchFamily="34" charset="0"/>
              </a:rPr>
              <a:t>Provides </a:t>
            </a:r>
            <a:r>
              <a:rPr kumimoji="0" lang="en-US" sz="1800" b="1"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‘just-enough’ appropriately attribute</a:t>
            </a: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 survey </a:t>
            </a: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Calibri Light" panose="020F0302020204030204" pitchFamily="34" charset="0"/>
              </a:rPr>
              <a:t>points, photos and site measurements to insert the </a:t>
            </a: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hydraulic structure into </a:t>
            </a:r>
            <a:r>
              <a:rPr kumimoji="0" lang="en-US" sz="1800" b="0" i="0" u="none" strike="noStrike" kern="1200" cap="none" spc="0" normalizeH="0" baseline="0" noProof="0" dirty="0" smtClean="0">
                <a:ln>
                  <a:noFill/>
                </a:ln>
                <a:solidFill>
                  <a:srgbClr val="000000"/>
                </a:solidFill>
                <a:effectLst/>
                <a:uLnTx/>
                <a:uFillTx/>
                <a:latin typeface="Arial"/>
                <a:ea typeface="ＭＳ Ｐゴシック"/>
                <a:cs typeface="Calibri Light" panose="020F0302020204030204" pitchFamily="34" charset="0"/>
              </a:rPr>
              <a:t>HEC-RAS</a:t>
            </a:r>
            <a:endPar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457200" marR="0" lvl="1" indent="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0070C0"/>
                </a:solidFill>
                <a:effectLst/>
                <a:uLnTx/>
                <a:uFillTx/>
                <a:latin typeface="Arial"/>
                <a:ea typeface="ＭＳ Ｐゴシック"/>
                <a:cs typeface="Calibri Light" panose="020F0302020204030204" pitchFamily="34" charset="0"/>
              </a:rPr>
              <a:t>Written procedure:</a:t>
            </a:r>
            <a:endParaRPr kumimoji="0" lang="en-US" sz="1800" b="1" i="1" u="none" strike="noStrike" kern="1200" cap="none" spc="0" normalizeH="0" baseline="0" noProof="0" dirty="0">
              <a:ln>
                <a:noFill/>
              </a:ln>
              <a:solidFill>
                <a:srgbClr val="0070C0"/>
              </a:solidFill>
              <a:effectLst/>
              <a:uLnTx/>
              <a:uFillTx/>
              <a:latin typeface="Arial"/>
              <a:ea typeface="ＭＳ Ｐゴシック"/>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cs typeface="Calibri Light" panose="020F0302020204030204" pitchFamily="34" charset="0"/>
              </a:rPr>
              <a:t>We </a:t>
            </a:r>
            <a:r>
              <a:rPr kumimoji="0" lang="en-US" sz="1800" b="1" i="0" u="none" strike="noStrike" kern="1200" cap="none" spc="0" normalizeH="0" baseline="0" noProof="0" dirty="0" smtClean="0">
                <a:ln>
                  <a:noFill/>
                </a:ln>
                <a:solidFill>
                  <a:prstClr val="black"/>
                </a:solidFill>
                <a:effectLst/>
                <a:uLnTx/>
                <a:uFillTx/>
                <a:latin typeface="Arial"/>
                <a:ea typeface="ＭＳ Ｐゴシック"/>
                <a:cs typeface="Calibri Light" panose="020F0302020204030204" pitchFamily="34" charset="0"/>
              </a:rPr>
              <a:t>field surveyed 17 sites </a:t>
            </a:r>
            <a:r>
              <a:rPr kumimoji="0" lang="en-US" sz="1800" b="0" i="0" u="none" strike="noStrike" kern="1200" cap="none" spc="0" normalizeH="0" baseline="0" noProof="0" dirty="0" smtClean="0">
                <a:ln>
                  <a:noFill/>
                </a:ln>
                <a:solidFill>
                  <a:prstClr val="black"/>
                </a:solidFill>
                <a:effectLst/>
                <a:uLnTx/>
                <a:uFillTx/>
                <a:latin typeface="Arial"/>
                <a:ea typeface="ＭＳ Ｐゴシック"/>
                <a:cs typeface="Calibri Light" panose="020F0302020204030204" pitchFamily="34" charset="0"/>
              </a:rPr>
              <a:t>of the top 20 in Austin District</a:t>
            </a:r>
            <a:endParaRPr kumimoji="0" lang="en-US" sz="800" b="0" i="0" u="none" strike="noStrike" kern="1200" cap="none" spc="0" normalizeH="0" baseline="0" noProof="0" dirty="0">
              <a:ln>
                <a:noFill/>
              </a:ln>
              <a:solidFill>
                <a:prstClr val="black"/>
              </a:solidFill>
              <a:effectLst/>
              <a:uLnTx/>
              <a:uFillTx/>
              <a:latin typeface="Arial"/>
              <a:ea typeface="ＭＳ Ｐゴシック"/>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cs typeface="Calibri Light" panose="020F0302020204030204" pitchFamily="34" charset="0"/>
              </a:rPr>
              <a:t>We </a:t>
            </a:r>
            <a:r>
              <a:rPr kumimoji="0" lang="en-US" sz="1800" b="0" i="0" u="none" strike="noStrike" kern="1200" cap="none" spc="0" normalizeH="0" baseline="0" noProof="0" dirty="0" smtClean="0">
                <a:ln>
                  <a:noFill/>
                </a:ln>
                <a:solidFill>
                  <a:prstClr val="black"/>
                </a:solidFill>
                <a:effectLst/>
                <a:uLnTx/>
                <a:uFillTx/>
                <a:latin typeface="Arial"/>
                <a:ea typeface="ＭＳ Ｐゴシック"/>
                <a:cs typeface="Calibri Light" panose="020F0302020204030204" pitchFamily="34" charset="0"/>
              </a:rPr>
              <a:t>developed a written</a:t>
            </a:r>
            <a:r>
              <a:rPr kumimoji="0" lang="en-US" sz="1800" b="1" i="0" u="none" strike="noStrike" kern="1200" cap="none" spc="0" normalizeH="0" baseline="0" noProof="0" dirty="0" smtClean="0">
                <a:ln>
                  <a:noFill/>
                </a:ln>
                <a:solidFill>
                  <a:prstClr val="black"/>
                </a:solidFill>
                <a:effectLst/>
                <a:uLnTx/>
                <a:uFillTx/>
                <a:latin typeface="Arial"/>
                <a:ea typeface="ＭＳ Ｐゴシック"/>
                <a:cs typeface="Calibri Light" panose="020F0302020204030204" pitchFamily="34" charset="0"/>
              </a:rPr>
              <a:t> Rapid Assessment Survey for Culvert Crossings</a:t>
            </a:r>
            <a:endParaRPr kumimoji="0" lang="en-US" sz="1800" b="1" i="0" u="none" strike="noStrike" kern="1200" cap="none" spc="0" normalizeH="0" baseline="0" noProof="0" dirty="0">
              <a:ln>
                <a:noFill/>
              </a:ln>
              <a:solidFill>
                <a:prstClr val="black"/>
              </a:solidFill>
              <a:effectLst/>
              <a:uLnTx/>
              <a:uFillTx/>
              <a:latin typeface="Arial"/>
              <a:ea typeface="ＭＳ Ｐゴシック"/>
              <a:cs typeface="Calibri Light" panose="020F0302020204030204" pitchFamily="34" charset="0"/>
            </a:endParaRPr>
          </a:p>
        </p:txBody>
      </p:sp>
      <p:sp>
        <p:nvSpPr>
          <p:cNvPr id="5" name="Title 1">
            <a:extLst>
              <a:ext uri="{FF2B5EF4-FFF2-40B4-BE49-F238E27FC236}">
                <a16:creationId xmlns:a16="http://schemas.microsoft.com/office/drawing/2014/main" id="{D7E37382-17C5-4044-8754-D466CCBCEA1D}"/>
              </a:ext>
            </a:extLst>
          </p:cNvPr>
          <p:cNvSpPr txBox="1">
            <a:spLocks/>
          </p:cNvSpPr>
          <p:nvPr/>
        </p:nvSpPr>
        <p:spPr>
          <a:xfrm>
            <a:off x="771899" y="316483"/>
            <a:ext cx="10560557" cy="484632"/>
          </a:xfrm>
          <a:prstGeom prst="rect">
            <a:avLst/>
          </a:prstGeom>
        </p:spPr>
        <p:txBody>
          <a:bodyPr vert="horz" lIns="0" tIns="0" rIns="0" bIns="0" rtlCol="0" anchor="t">
            <a:noAutofit/>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pPr marL="0" marR="0" lvl="0" indent="0" algn="l" defTabSz="257175" rtl="0" eaLnBrk="1" fontAlgn="auto" latinLnBrk="0" hangingPunct="1">
              <a:lnSpc>
                <a:spcPct val="115000"/>
              </a:lnSpc>
              <a:spcBef>
                <a:spcPts val="0"/>
              </a:spcBef>
              <a:spcAft>
                <a:spcPts val="0"/>
              </a:spcAft>
              <a:buClrTx/>
              <a:buSzTx/>
              <a:buFontTx/>
              <a:buNone/>
              <a:tabLst/>
              <a:defRPr/>
            </a:pPr>
            <a:r>
              <a:rPr kumimoji="0" lang="en-US" sz="2000" b="1" i="1" u="none" strike="noStrike" kern="1200" cap="none" spc="0" normalizeH="0" baseline="0" noProof="0" dirty="0" smtClean="0">
                <a:ln>
                  <a:noFill/>
                </a:ln>
                <a:solidFill>
                  <a:srgbClr val="007AC2"/>
                </a:solidFill>
                <a:effectLst/>
                <a:uLnTx/>
                <a:uFillTx/>
                <a:latin typeface="Arial"/>
                <a:ea typeface="ＭＳ Ｐゴシック"/>
              </a:rPr>
              <a:t>Technical Highlight: Rapid Assessment of Low Water Crossings (Austin District)</a:t>
            </a:r>
            <a:endParaRPr kumimoji="0" lang="en-US" sz="2000" b="1" i="1" u="none" strike="noStrike" kern="1200" cap="none" spc="0" normalizeH="0" baseline="0" noProof="0" dirty="0">
              <a:ln>
                <a:noFill/>
              </a:ln>
              <a:solidFill>
                <a:srgbClr val="007AC2"/>
              </a:solidFill>
              <a:effectLst/>
              <a:uLnTx/>
              <a:uFillTx/>
              <a:latin typeface="Arial"/>
              <a:ea typeface="ＭＳ Ｐゴシック"/>
            </a:endParaRPr>
          </a:p>
        </p:txBody>
      </p:sp>
      <p:pic>
        <p:nvPicPr>
          <p:cNvPr id="2" name="Picture 1"/>
          <p:cNvPicPr>
            <a:picLocks noChangeAspect="1"/>
          </p:cNvPicPr>
          <p:nvPr/>
        </p:nvPicPr>
        <p:blipFill>
          <a:blip r:embed="rId2"/>
          <a:stretch>
            <a:fillRect/>
          </a:stretch>
        </p:blipFill>
        <p:spPr>
          <a:xfrm>
            <a:off x="8414142" y="861087"/>
            <a:ext cx="2108186" cy="2654010"/>
          </a:xfrm>
          <a:prstGeom prst="rect">
            <a:avLst/>
          </a:prstGeom>
          <a:ln w="3175">
            <a:solidFill>
              <a:schemeClr val="bg1">
                <a:lumMod val="65000"/>
              </a:schemeClr>
            </a:solidFill>
          </a:ln>
        </p:spPr>
      </p:pic>
      <p:pic>
        <p:nvPicPr>
          <p:cNvPr id="3" name="Picture 2"/>
          <p:cNvPicPr>
            <a:picLocks noChangeAspect="1"/>
          </p:cNvPicPr>
          <p:nvPr/>
        </p:nvPicPr>
        <p:blipFill>
          <a:blip r:embed="rId3"/>
          <a:stretch>
            <a:fillRect/>
          </a:stretch>
        </p:blipFill>
        <p:spPr>
          <a:xfrm>
            <a:off x="8414142" y="3783373"/>
            <a:ext cx="2108186" cy="2733615"/>
          </a:xfrm>
          <a:prstGeom prst="rect">
            <a:avLst/>
          </a:prstGeom>
          <a:ln w="3175">
            <a:solidFill>
              <a:schemeClr val="bg1">
                <a:lumMod val="65000"/>
              </a:schemeClr>
            </a:solidFill>
          </a:ln>
        </p:spPr>
      </p:pic>
      <p:sp>
        <p:nvSpPr>
          <p:cNvPr id="6" name="TextBox 5"/>
          <p:cNvSpPr txBox="1"/>
          <p:nvPr/>
        </p:nvSpPr>
        <p:spPr>
          <a:xfrm>
            <a:off x="771899" y="801115"/>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Christine Thies, UT Austin</a:t>
            </a:r>
          </a:p>
        </p:txBody>
      </p:sp>
    </p:spTree>
    <p:extLst>
      <p:ext uri="{BB962C8B-B14F-4D97-AF65-F5344CB8AC3E}">
        <p14:creationId xmlns:p14="http://schemas.microsoft.com/office/powerpoint/2010/main" val="392610323"/>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BAE2372-D5AE-4CF6-A742-ECD7B73AA5D9}"/>
              </a:ext>
            </a:extLst>
          </p:cNvPr>
          <p:cNvGrpSpPr/>
          <p:nvPr/>
        </p:nvGrpSpPr>
        <p:grpSpPr>
          <a:xfrm>
            <a:off x="455991" y="4957584"/>
            <a:ext cx="1512210" cy="1516592"/>
            <a:chOff x="1831747" y="0"/>
            <a:chExt cx="2341984" cy="2064775"/>
          </a:xfrm>
        </p:grpSpPr>
        <p:sp>
          <p:nvSpPr>
            <p:cNvPr id="4" name="Rectangle 3">
              <a:extLst>
                <a:ext uri="{FF2B5EF4-FFF2-40B4-BE49-F238E27FC236}">
                  <a16:creationId xmlns:a16="http://schemas.microsoft.com/office/drawing/2014/main" id="{D602829F-0EE9-4008-B7A7-B5A777B0F593}"/>
                </a:ext>
              </a:extLst>
            </p:cNvPr>
            <p:cNvSpPr/>
            <p:nvPr/>
          </p:nvSpPr>
          <p:spPr>
            <a:xfrm>
              <a:off x="2477766" y="0"/>
              <a:ext cx="1093841" cy="20647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5" name="Cylinder 4">
              <a:extLst>
                <a:ext uri="{FF2B5EF4-FFF2-40B4-BE49-F238E27FC236}">
                  <a16:creationId xmlns:a16="http://schemas.microsoft.com/office/drawing/2014/main" id="{2E38BCC3-D2AB-4A16-B715-D3CE5466F064}"/>
                </a:ext>
              </a:extLst>
            </p:cNvPr>
            <p:cNvSpPr/>
            <p:nvPr/>
          </p:nvSpPr>
          <p:spPr>
            <a:xfrm>
              <a:off x="2578549"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6" name="Cylinder 5">
              <a:extLst>
                <a:ext uri="{FF2B5EF4-FFF2-40B4-BE49-F238E27FC236}">
                  <a16:creationId xmlns:a16="http://schemas.microsoft.com/office/drawing/2014/main" id="{21FA981D-9327-4045-8689-7E7756CB96BC}"/>
                </a:ext>
              </a:extLst>
            </p:cNvPr>
            <p:cNvSpPr/>
            <p:nvPr/>
          </p:nvSpPr>
          <p:spPr>
            <a:xfrm>
              <a:off x="2949716"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7" name="Cylinder 6">
              <a:extLst>
                <a:ext uri="{FF2B5EF4-FFF2-40B4-BE49-F238E27FC236}">
                  <a16:creationId xmlns:a16="http://schemas.microsoft.com/office/drawing/2014/main" id="{1187FF1F-B4A5-4E81-AF20-BA672C159032}"/>
                </a:ext>
              </a:extLst>
            </p:cNvPr>
            <p:cNvSpPr/>
            <p:nvPr/>
          </p:nvSpPr>
          <p:spPr>
            <a:xfrm>
              <a:off x="3320883"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8" name="Rectangle 7">
              <a:extLst>
                <a:ext uri="{FF2B5EF4-FFF2-40B4-BE49-F238E27FC236}">
                  <a16:creationId xmlns:a16="http://schemas.microsoft.com/office/drawing/2014/main" id="{6BA15AA4-200A-4BDE-A79F-B03BA0CEFE5A}"/>
                </a:ext>
              </a:extLst>
            </p:cNvPr>
            <p:cNvSpPr/>
            <p:nvPr/>
          </p:nvSpPr>
          <p:spPr>
            <a:xfrm>
              <a:off x="2450729" y="804037"/>
              <a:ext cx="1170039" cy="7177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9" name="Rectangle 8">
              <a:extLst>
                <a:ext uri="{FF2B5EF4-FFF2-40B4-BE49-F238E27FC236}">
                  <a16:creationId xmlns:a16="http://schemas.microsoft.com/office/drawing/2014/main" id="{E55D9E22-73F7-4D3A-AD5E-5C1179949E79}"/>
                </a:ext>
              </a:extLst>
            </p:cNvPr>
            <p:cNvSpPr/>
            <p:nvPr/>
          </p:nvSpPr>
          <p:spPr>
            <a:xfrm>
              <a:off x="1831747" y="898747"/>
              <a:ext cx="2341984" cy="508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10" name="Straight Connector 9">
              <a:extLst>
                <a:ext uri="{FF2B5EF4-FFF2-40B4-BE49-F238E27FC236}">
                  <a16:creationId xmlns:a16="http://schemas.microsoft.com/office/drawing/2014/main" id="{9A838501-449B-4676-9771-104B6CF9EB16}"/>
                </a:ext>
              </a:extLst>
            </p:cNvPr>
            <p:cNvCxnSpPr>
              <a:cxnSpLocks/>
              <a:stCxn id="9" idx="1"/>
              <a:endCxn id="9" idx="3"/>
            </p:cNvCxnSpPr>
            <p:nvPr/>
          </p:nvCxnSpPr>
          <p:spPr>
            <a:xfrm>
              <a:off x="1831747" y="1152988"/>
              <a:ext cx="2341984" cy="0"/>
            </a:xfrm>
            <a:prstGeom prst="line">
              <a:avLst/>
            </a:prstGeom>
            <a:ln w="9525" cap="flat" cmpd="sng" algn="ctr">
              <a:no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Oval 10">
              <a:extLst>
                <a:ext uri="{FF2B5EF4-FFF2-40B4-BE49-F238E27FC236}">
                  <a16:creationId xmlns:a16="http://schemas.microsoft.com/office/drawing/2014/main" id="{4D0731AE-CFB4-4052-9645-9B198CC70DF0}"/>
                </a:ext>
              </a:extLst>
            </p:cNvPr>
            <p:cNvSpPr/>
            <p:nvPr/>
          </p:nvSpPr>
          <p:spPr>
            <a:xfrm>
              <a:off x="2769083" y="780761"/>
              <a:ext cx="211392" cy="226142"/>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16" name="Group 15">
            <a:extLst>
              <a:ext uri="{FF2B5EF4-FFF2-40B4-BE49-F238E27FC236}">
                <a16:creationId xmlns:a16="http://schemas.microsoft.com/office/drawing/2014/main" id="{A4F52142-78F9-466E-B435-EC8A21F51C6C}"/>
              </a:ext>
            </a:extLst>
          </p:cNvPr>
          <p:cNvGrpSpPr/>
          <p:nvPr/>
        </p:nvGrpSpPr>
        <p:grpSpPr>
          <a:xfrm>
            <a:off x="511419" y="3278955"/>
            <a:ext cx="1512210" cy="1382067"/>
            <a:chOff x="0" y="0"/>
            <a:chExt cx="2341984" cy="2064775"/>
          </a:xfrm>
        </p:grpSpPr>
        <p:sp>
          <p:nvSpPr>
            <p:cNvPr id="17" name="Rectangle 16">
              <a:extLst>
                <a:ext uri="{FF2B5EF4-FFF2-40B4-BE49-F238E27FC236}">
                  <a16:creationId xmlns:a16="http://schemas.microsoft.com/office/drawing/2014/main" id="{40AEA79A-7F95-4CA5-AAFA-F648277560A9}"/>
                </a:ext>
              </a:extLst>
            </p:cNvPr>
            <p:cNvSpPr/>
            <p:nvPr/>
          </p:nvSpPr>
          <p:spPr>
            <a:xfrm>
              <a:off x="598714" y="0"/>
              <a:ext cx="1093841" cy="20647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8" name="Cylinder 17">
              <a:extLst>
                <a:ext uri="{FF2B5EF4-FFF2-40B4-BE49-F238E27FC236}">
                  <a16:creationId xmlns:a16="http://schemas.microsoft.com/office/drawing/2014/main" id="{0A92C925-6D48-475E-A8A3-B9BBB5B7209C}"/>
                </a:ext>
              </a:extLst>
            </p:cNvPr>
            <p:cNvSpPr/>
            <p:nvPr/>
          </p:nvSpPr>
          <p:spPr>
            <a:xfrm>
              <a:off x="699497"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9" name="Cylinder 18">
              <a:extLst>
                <a:ext uri="{FF2B5EF4-FFF2-40B4-BE49-F238E27FC236}">
                  <a16:creationId xmlns:a16="http://schemas.microsoft.com/office/drawing/2014/main" id="{14A2D487-AA9C-4B42-BA88-91175FD1C992}"/>
                </a:ext>
              </a:extLst>
            </p:cNvPr>
            <p:cNvSpPr/>
            <p:nvPr/>
          </p:nvSpPr>
          <p:spPr>
            <a:xfrm>
              <a:off x="1070664"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0" name="Cylinder 19">
              <a:extLst>
                <a:ext uri="{FF2B5EF4-FFF2-40B4-BE49-F238E27FC236}">
                  <a16:creationId xmlns:a16="http://schemas.microsoft.com/office/drawing/2014/main" id="{444E919E-AADE-4C15-B748-DC80493C16AA}"/>
                </a:ext>
              </a:extLst>
            </p:cNvPr>
            <p:cNvSpPr/>
            <p:nvPr/>
          </p:nvSpPr>
          <p:spPr>
            <a:xfrm>
              <a:off x="1441831"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1" name="Rectangle 20">
              <a:extLst>
                <a:ext uri="{FF2B5EF4-FFF2-40B4-BE49-F238E27FC236}">
                  <a16:creationId xmlns:a16="http://schemas.microsoft.com/office/drawing/2014/main" id="{FCABDECE-219D-41AB-A47F-04916B1051E3}"/>
                </a:ext>
              </a:extLst>
            </p:cNvPr>
            <p:cNvSpPr/>
            <p:nvPr/>
          </p:nvSpPr>
          <p:spPr>
            <a:xfrm>
              <a:off x="571677" y="804037"/>
              <a:ext cx="1170039" cy="7177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2" name="Rectangle 21">
              <a:extLst>
                <a:ext uri="{FF2B5EF4-FFF2-40B4-BE49-F238E27FC236}">
                  <a16:creationId xmlns:a16="http://schemas.microsoft.com/office/drawing/2014/main" id="{3D86460A-6724-41A3-BF9F-92CFF0BD9C59}"/>
                </a:ext>
              </a:extLst>
            </p:cNvPr>
            <p:cNvSpPr/>
            <p:nvPr/>
          </p:nvSpPr>
          <p:spPr>
            <a:xfrm>
              <a:off x="0" y="898747"/>
              <a:ext cx="2341984" cy="508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23" name="Straight Connector 22">
              <a:extLst>
                <a:ext uri="{FF2B5EF4-FFF2-40B4-BE49-F238E27FC236}">
                  <a16:creationId xmlns:a16="http://schemas.microsoft.com/office/drawing/2014/main" id="{8319A43B-38E3-4EBA-8AEE-F9947C5B14D1}"/>
                </a:ext>
              </a:extLst>
            </p:cNvPr>
            <p:cNvCxnSpPr>
              <a:cxnSpLocks/>
            </p:cNvCxnSpPr>
            <p:nvPr/>
          </p:nvCxnSpPr>
          <p:spPr>
            <a:xfrm>
              <a:off x="0" y="1152988"/>
              <a:ext cx="2341984" cy="0"/>
            </a:xfrm>
            <a:prstGeom prst="line">
              <a:avLst/>
            </a:prstGeom>
            <a:ln w="9525" cap="flat" cmpd="sng" algn="ctr">
              <a:no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Oval 23">
              <a:extLst>
                <a:ext uri="{FF2B5EF4-FFF2-40B4-BE49-F238E27FC236}">
                  <a16:creationId xmlns:a16="http://schemas.microsoft.com/office/drawing/2014/main" id="{0B7FFA7F-F2E5-49E1-B374-8270969D300E}"/>
                </a:ext>
              </a:extLst>
            </p:cNvPr>
            <p:cNvSpPr/>
            <p:nvPr/>
          </p:nvSpPr>
          <p:spPr>
            <a:xfrm>
              <a:off x="667543" y="1734488"/>
              <a:ext cx="211392" cy="22614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5" name="Oval 24">
              <a:extLst>
                <a:ext uri="{FF2B5EF4-FFF2-40B4-BE49-F238E27FC236}">
                  <a16:creationId xmlns:a16="http://schemas.microsoft.com/office/drawing/2014/main" id="{C915D31A-CCC6-4CF8-B9FC-E9813E9C74C2}"/>
                </a:ext>
              </a:extLst>
            </p:cNvPr>
            <p:cNvSpPr/>
            <p:nvPr/>
          </p:nvSpPr>
          <p:spPr>
            <a:xfrm>
              <a:off x="667543" y="387131"/>
              <a:ext cx="211392" cy="22614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6" name="Oval 25">
              <a:extLst>
                <a:ext uri="{FF2B5EF4-FFF2-40B4-BE49-F238E27FC236}">
                  <a16:creationId xmlns:a16="http://schemas.microsoft.com/office/drawing/2014/main" id="{880049B3-91B5-44AE-BB05-B1192108D7F8}"/>
                </a:ext>
              </a:extLst>
            </p:cNvPr>
            <p:cNvSpPr/>
            <p:nvPr/>
          </p:nvSpPr>
          <p:spPr>
            <a:xfrm>
              <a:off x="1048544" y="387131"/>
              <a:ext cx="211392" cy="22614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7" name="Oval 26">
              <a:extLst>
                <a:ext uri="{FF2B5EF4-FFF2-40B4-BE49-F238E27FC236}">
                  <a16:creationId xmlns:a16="http://schemas.microsoft.com/office/drawing/2014/main" id="{22DE42C3-43A0-4525-901C-4A8DADD6C01E}"/>
                </a:ext>
              </a:extLst>
            </p:cNvPr>
            <p:cNvSpPr/>
            <p:nvPr/>
          </p:nvSpPr>
          <p:spPr>
            <a:xfrm>
              <a:off x="1429545" y="406169"/>
              <a:ext cx="211392" cy="22614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8" name="Oval 27">
              <a:extLst>
                <a:ext uri="{FF2B5EF4-FFF2-40B4-BE49-F238E27FC236}">
                  <a16:creationId xmlns:a16="http://schemas.microsoft.com/office/drawing/2014/main" id="{053AA3D8-999E-498B-A8AB-9BBF19E9020B}"/>
                </a:ext>
              </a:extLst>
            </p:cNvPr>
            <p:cNvSpPr/>
            <p:nvPr/>
          </p:nvSpPr>
          <p:spPr>
            <a:xfrm>
              <a:off x="1046835" y="1734488"/>
              <a:ext cx="211392" cy="22614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9" name="Oval 28">
              <a:extLst>
                <a:ext uri="{FF2B5EF4-FFF2-40B4-BE49-F238E27FC236}">
                  <a16:creationId xmlns:a16="http://schemas.microsoft.com/office/drawing/2014/main" id="{491A7493-8509-4A25-9919-9BBF63C6B6E8}"/>
                </a:ext>
              </a:extLst>
            </p:cNvPr>
            <p:cNvSpPr/>
            <p:nvPr/>
          </p:nvSpPr>
          <p:spPr>
            <a:xfrm>
              <a:off x="1400048" y="1717471"/>
              <a:ext cx="211392" cy="226142"/>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cxnSp>
        <p:nvCxnSpPr>
          <p:cNvPr id="30" name="Straight Arrow Connector 29">
            <a:extLst>
              <a:ext uri="{FF2B5EF4-FFF2-40B4-BE49-F238E27FC236}">
                <a16:creationId xmlns:a16="http://schemas.microsoft.com/office/drawing/2014/main" id="{4CF95214-BFEF-4D9A-B9A6-49B8EE777276}"/>
              </a:ext>
            </a:extLst>
          </p:cNvPr>
          <p:cNvCxnSpPr/>
          <p:nvPr/>
        </p:nvCxnSpPr>
        <p:spPr>
          <a:xfrm flipH="1">
            <a:off x="10617387" y="2896444"/>
            <a:ext cx="457200" cy="1079500"/>
          </a:xfrm>
          <a:prstGeom prst="straightConnector1">
            <a:avLst/>
          </a:prstGeom>
          <a:ln w="19050">
            <a:no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3F065E8-E7F9-43DB-B636-C174982FB707}"/>
              </a:ext>
            </a:extLst>
          </p:cNvPr>
          <p:cNvCxnSpPr/>
          <p:nvPr/>
        </p:nvCxnSpPr>
        <p:spPr>
          <a:xfrm flipH="1">
            <a:off x="10617387" y="2640126"/>
            <a:ext cx="282575" cy="118110"/>
          </a:xfrm>
          <a:prstGeom prst="straightConnector1">
            <a:avLst/>
          </a:prstGeom>
          <a:ln w="19050">
            <a:no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EB46A9-26F9-4C05-9DD8-5D60D2D2B5B6}"/>
              </a:ext>
            </a:extLst>
          </p:cNvPr>
          <p:cNvGrpSpPr/>
          <p:nvPr/>
        </p:nvGrpSpPr>
        <p:grpSpPr>
          <a:xfrm>
            <a:off x="506040" y="1583961"/>
            <a:ext cx="1544436" cy="1267630"/>
            <a:chOff x="0" y="0"/>
            <a:chExt cx="2341984" cy="2064775"/>
          </a:xfrm>
        </p:grpSpPr>
        <p:sp>
          <p:nvSpPr>
            <p:cNvPr id="33" name="Rectangle 32">
              <a:extLst>
                <a:ext uri="{FF2B5EF4-FFF2-40B4-BE49-F238E27FC236}">
                  <a16:creationId xmlns:a16="http://schemas.microsoft.com/office/drawing/2014/main" id="{75AF2970-3B12-4CFF-99F7-398FEBBBA9B7}"/>
                </a:ext>
              </a:extLst>
            </p:cNvPr>
            <p:cNvSpPr/>
            <p:nvPr/>
          </p:nvSpPr>
          <p:spPr>
            <a:xfrm>
              <a:off x="598714" y="0"/>
              <a:ext cx="1093841" cy="20647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4" name="Cylinder 33">
              <a:extLst>
                <a:ext uri="{FF2B5EF4-FFF2-40B4-BE49-F238E27FC236}">
                  <a16:creationId xmlns:a16="http://schemas.microsoft.com/office/drawing/2014/main" id="{3714D986-4C40-47C6-94B9-AB503F7CAD04}"/>
                </a:ext>
              </a:extLst>
            </p:cNvPr>
            <p:cNvSpPr/>
            <p:nvPr/>
          </p:nvSpPr>
          <p:spPr>
            <a:xfrm>
              <a:off x="699497"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5" name="Cylinder 34">
              <a:extLst>
                <a:ext uri="{FF2B5EF4-FFF2-40B4-BE49-F238E27FC236}">
                  <a16:creationId xmlns:a16="http://schemas.microsoft.com/office/drawing/2014/main" id="{BE7ED5A9-45D9-4747-A6D9-5954BE8B3DB3}"/>
                </a:ext>
              </a:extLst>
            </p:cNvPr>
            <p:cNvSpPr/>
            <p:nvPr/>
          </p:nvSpPr>
          <p:spPr>
            <a:xfrm>
              <a:off x="1070664"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6" name="Cylinder 35">
              <a:extLst>
                <a:ext uri="{FF2B5EF4-FFF2-40B4-BE49-F238E27FC236}">
                  <a16:creationId xmlns:a16="http://schemas.microsoft.com/office/drawing/2014/main" id="{FA9E6AD1-272A-41B8-BC72-96BA80943A91}"/>
                </a:ext>
              </a:extLst>
            </p:cNvPr>
            <p:cNvSpPr/>
            <p:nvPr/>
          </p:nvSpPr>
          <p:spPr>
            <a:xfrm>
              <a:off x="1441831" y="656552"/>
              <a:ext cx="147484" cy="983226"/>
            </a:xfrm>
            <a:prstGeom prst="can">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7" name="Rectangle 36">
              <a:extLst>
                <a:ext uri="{FF2B5EF4-FFF2-40B4-BE49-F238E27FC236}">
                  <a16:creationId xmlns:a16="http://schemas.microsoft.com/office/drawing/2014/main" id="{E79ADE63-40CB-4651-8044-619E1EFA7272}"/>
                </a:ext>
              </a:extLst>
            </p:cNvPr>
            <p:cNvSpPr/>
            <p:nvPr/>
          </p:nvSpPr>
          <p:spPr>
            <a:xfrm>
              <a:off x="571677" y="804037"/>
              <a:ext cx="1170039" cy="7177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8" name="Rectangle 37">
              <a:extLst>
                <a:ext uri="{FF2B5EF4-FFF2-40B4-BE49-F238E27FC236}">
                  <a16:creationId xmlns:a16="http://schemas.microsoft.com/office/drawing/2014/main" id="{5FEBE990-356C-449D-AF1B-CB2C86D5261A}"/>
                </a:ext>
              </a:extLst>
            </p:cNvPr>
            <p:cNvSpPr/>
            <p:nvPr/>
          </p:nvSpPr>
          <p:spPr>
            <a:xfrm>
              <a:off x="0" y="898747"/>
              <a:ext cx="2341984" cy="5084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cxnSp>
          <p:nvCxnSpPr>
            <p:cNvPr id="39" name="Straight Connector 38">
              <a:extLst>
                <a:ext uri="{FF2B5EF4-FFF2-40B4-BE49-F238E27FC236}">
                  <a16:creationId xmlns:a16="http://schemas.microsoft.com/office/drawing/2014/main" id="{DC633938-185C-46B9-B84C-6D037F9F477A}"/>
                </a:ext>
              </a:extLst>
            </p:cNvPr>
            <p:cNvCxnSpPr>
              <a:cxnSpLocks/>
            </p:cNvCxnSpPr>
            <p:nvPr/>
          </p:nvCxnSpPr>
          <p:spPr>
            <a:xfrm>
              <a:off x="0" y="1152988"/>
              <a:ext cx="2341984" cy="0"/>
            </a:xfrm>
            <a:prstGeom prst="line">
              <a:avLst/>
            </a:prstGeom>
            <a:ln w="9525" cap="flat" cmpd="sng" algn="ctr">
              <a:noFill/>
              <a:prstDash val="lg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 name="Oval 39">
              <a:extLst>
                <a:ext uri="{FF2B5EF4-FFF2-40B4-BE49-F238E27FC236}">
                  <a16:creationId xmlns:a16="http://schemas.microsoft.com/office/drawing/2014/main" id="{A43A2926-67EF-4457-A7E0-ABDE9A248B62}"/>
                </a:ext>
              </a:extLst>
            </p:cNvPr>
            <p:cNvSpPr/>
            <p:nvPr/>
          </p:nvSpPr>
          <p:spPr>
            <a:xfrm>
              <a:off x="1558524" y="797049"/>
              <a:ext cx="211392" cy="22614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sp>
        <p:nvSpPr>
          <p:cNvPr id="42" name="Rectangle 40">
            <a:extLst>
              <a:ext uri="{FF2B5EF4-FFF2-40B4-BE49-F238E27FC236}">
                <a16:creationId xmlns:a16="http://schemas.microsoft.com/office/drawing/2014/main" id="{C5C3A1E3-2ED5-43CD-8CED-953B3A9839B0}"/>
              </a:ext>
            </a:extLst>
          </p:cNvPr>
          <p:cNvSpPr>
            <a:spLocks noChangeArrowheads="1"/>
          </p:cNvSpPr>
          <p:nvPr/>
        </p:nvSpPr>
        <p:spPr bwMode="auto">
          <a:xfrm>
            <a:off x="417031" y="357973"/>
            <a:ext cx="9965995"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70C0"/>
              </a:solidFill>
              <a:effectLst/>
              <a:uLnTx/>
              <a:uFillTx/>
              <a:latin typeface="Arial"/>
              <a:ea typeface="Times New Roman" panose="02020603050405020304" pitchFamily="18"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For the test surveys, three classifications of survey points are requested.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They are (1) road edge, (2) pipe information and (3) staff gage [if available].</a:t>
            </a:r>
            <a:endParaRPr kumimoji="0" lang="en-US" alt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endParaRPr>
          </a:p>
        </p:txBody>
      </p:sp>
      <p:sp>
        <p:nvSpPr>
          <p:cNvPr id="43" name="Rectangle 42">
            <a:extLst>
              <a:ext uri="{FF2B5EF4-FFF2-40B4-BE49-F238E27FC236}">
                <a16:creationId xmlns:a16="http://schemas.microsoft.com/office/drawing/2014/main" id="{19420AE7-7844-460D-A5D9-BDE43CE09ACC}"/>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p:txBody>
      </p:sp>
      <p:sp>
        <p:nvSpPr>
          <p:cNvPr id="44" name="Rectangle 43">
            <a:extLst>
              <a:ext uri="{FF2B5EF4-FFF2-40B4-BE49-F238E27FC236}">
                <a16:creationId xmlns:a16="http://schemas.microsoft.com/office/drawing/2014/main" id="{C2BE2F07-9EF5-4F74-AB41-CBE468B79FC6}"/>
              </a:ext>
            </a:extLst>
          </p:cNvPr>
          <p:cNvSpPr>
            <a:spLocks noChangeArrowheads="1"/>
          </p:cNvSpPr>
          <p:nvPr/>
        </p:nvSpPr>
        <p:spPr bwMode="auto">
          <a:xfrm>
            <a:off x="2249885" y="1460748"/>
            <a:ext cx="982572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sng"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sng" strike="noStrike" kern="1200" cap="none" spc="0" normalizeH="0" baseline="0" noProof="0" dirty="0">
                <a:ln>
                  <a:noFill/>
                </a:ln>
                <a:solidFill>
                  <a:srgbClr val="0070C0"/>
                </a:solidFill>
                <a:effectLst/>
                <a:uLnTx/>
                <a:uFillTx/>
                <a:latin typeface="Arial"/>
                <a:ea typeface="Times New Roman" panose="02020603050405020304" pitchFamily="18" charset="0"/>
                <a:cs typeface="Calibri Light" panose="020F0302020204030204" pitchFamily="34" charset="0"/>
              </a:rPr>
              <a:t>Road Edge </a:t>
            </a:r>
            <a:r>
              <a:rPr kumimoji="0" lang="en-US" alt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 The field survey team acquires one (1) point on the edge of the roadway.  This is used as a check against the site’s LiDAR terrain to determine any datum issues between the survey and the remote sensed data.</a:t>
            </a:r>
            <a:endParaRPr kumimoji="0" lang="en-US" alt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endParaRPr>
          </a:p>
        </p:txBody>
      </p:sp>
      <p:sp>
        <p:nvSpPr>
          <p:cNvPr id="45" name="Rectangle 45">
            <a:extLst>
              <a:ext uri="{FF2B5EF4-FFF2-40B4-BE49-F238E27FC236}">
                <a16:creationId xmlns:a16="http://schemas.microsoft.com/office/drawing/2014/main" id="{D6089C70-231F-442C-8F98-7C48592296E4}"/>
              </a:ext>
            </a:extLst>
          </p:cNvPr>
          <p:cNvSpPr>
            <a:spLocks noChangeArrowheads="1"/>
          </p:cNvSpPr>
          <p:nvPr/>
        </p:nvSpPr>
        <p:spPr bwMode="auto">
          <a:xfrm>
            <a:off x="45720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p:txBody>
      </p:sp>
      <p:sp>
        <p:nvSpPr>
          <p:cNvPr id="46" name="Rectangle 46">
            <a:extLst>
              <a:ext uri="{FF2B5EF4-FFF2-40B4-BE49-F238E27FC236}">
                <a16:creationId xmlns:a16="http://schemas.microsoft.com/office/drawing/2014/main" id="{32E84131-142D-4E2B-9337-E0F081C8ECE4}"/>
              </a:ext>
            </a:extLst>
          </p:cNvPr>
          <p:cNvSpPr>
            <a:spLocks noChangeArrowheads="1"/>
          </p:cNvSpPr>
          <p:nvPr/>
        </p:nvSpPr>
        <p:spPr bwMode="auto">
          <a:xfrm>
            <a:off x="2249885" y="3438758"/>
            <a:ext cx="97546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sng" strike="noStrike" kern="1200" cap="none" spc="0" normalizeH="0" baseline="0" noProof="0" dirty="0">
                <a:ln>
                  <a:noFill/>
                </a:ln>
                <a:solidFill>
                  <a:srgbClr val="0070C0"/>
                </a:solidFill>
                <a:effectLst/>
                <a:uLnTx/>
                <a:uFillTx/>
                <a:latin typeface="Arial"/>
                <a:ea typeface="Times New Roman" panose="02020603050405020304" pitchFamily="18" charset="0"/>
                <a:cs typeface="Calibri Light" panose="020F0302020204030204" pitchFamily="34" charset="0"/>
              </a:rPr>
              <a:t>Pipe Information</a:t>
            </a:r>
            <a:r>
              <a:rPr kumimoji="0" lang="en-US" altLang="en-US" sz="1800" b="0"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Calibri Light" panose="020F0302020204030204" pitchFamily="34" charset="0"/>
              </a:rPr>
              <a:t> </a:t>
            </a:r>
            <a:r>
              <a:rPr kumimoji="0" lang="en-US" alt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 One survey spot is acquired at the bottom center of </a:t>
            </a:r>
            <a:r>
              <a:rPr kumimoji="0" lang="en-US" altLang="en-US" sz="1800" b="0" i="1" u="sng"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each pipe/culvert</a:t>
            </a:r>
            <a:r>
              <a:rPr kumimoji="0" lang="en-US" alt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 on both the upstream and downstream face.  The point data is attributed with the opening dimensions </a:t>
            </a:r>
            <a:r>
              <a:rPr kumimoji="0" lang="en-US" altLang="en-US" sz="1800" b="0" i="1"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[height, width, radius]</a:t>
            </a:r>
            <a:r>
              <a:rPr kumimoji="0" lang="en-US" alt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 and material parameters </a:t>
            </a:r>
            <a:r>
              <a:rPr kumimoji="0" lang="en-US" altLang="en-US" sz="1800" b="0" i="1"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[Reinforced Concrete Pipe, Corrugated Metal Pipe, etc..].</a:t>
            </a:r>
            <a:endParaRPr kumimoji="0" lang="en-US" alt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endParaRPr>
          </a:p>
        </p:txBody>
      </p:sp>
      <p:sp>
        <p:nvSpPr>
          <p:cNvPr id="47" name="Rectangle 48">
            <a:extLst>
              <a:ext uri="{FF2B5EF4-FFF2-40B4-BE49-F238E27FC236}">
                <a16:creationId xmlns:a16="http://schemas.microsoft.com/office/drawing/2014/main" id="{4D4E389F-A497-4AEC-9B50-FBC17AFAAABC}"/>
              </a:ext>
            </a:extLst>
          </p:cNvPr>
          <p:cNvSpPr>
            <a:spLocks noChangeArrowheads="1"/>
          </p:cNvSpPr>
          <p:nvPr/>
        </p:nvSpPr>
        <p:spPr bwMode="auto">
          <a:xfrm>
            <a:off x="457200" y="1430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p:txBody>
      </p:sp>
      <p:sp>
        <p:nvSpPr>
          <p:cNvPr id="48" name="Rectangle 49">
            <a:extLst>
              <a:ext uri="{FF2B5EF4-FFF2-40B4-BE49-F238E27FC236}">
                <a16:creationId xmlns:a16="http://schemas.microsoft.com/office/drawing/2014/main" id="{5ECB13E6-DC19-476C-8799-B36451FB19DF}"/>
              </a:ext>
            </a:extLst>
          </p:cNvPr>
          <p:cNvSpPr>
            <a:spLocks noChangeArrowheads="1"/>
          </p:cNvSpPr>
          <p:nvPr/>
        </p:nvSpPr>
        <p:spPr bwMode="auto">
          <a:xfrm>
            <a:off x="2305871" y="5436228"/>
            <a:ext cx="94861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sng" strike="noStrike" kern="1200" cap="none" spc="0" normalizeH="0" baseline="0" noProof="0" dirty="0">
                <a:ln>
                  <a:noFill/>
                </a:ln>
                <a:solidFill>
                  <a:srgbClr val="0070C0"/>
                </a:solidFill>
                <a:effectLst/>
                <a:uLnTx/>
                <a:uFillTx/>
                <a:latin typeface="Arial"/>
                <a:ea typeface="Times New Roman" panose="02020603050405020304" pitchFamily="18" charset="0"/>
                <a:cs typeface="Calibri Light" panose="020F0302020204030204" pitchFamily="34" charset="0"/>
              </a:rPr>
              <a:t>Staff / Flood Gage</a:t>
            </a:r>
            <a:r>
              <a:rPr kumimoji="0" lang="en-US" altLang="en-US" sz="1800" b="0" i="0" u="none" strike="noStrike" kern="1200" cap="none" spc="0" normalizeH="0" baseline="0" noProof="0" dirty="0">
                <a:ln>
                  <a:noFill/>
                </a:ln>
                <a:solidFill>
                  <a:srgbClr val="0070C0"/>
                </a:solidFill>
                <a:effectLst/>
                <a:uLnTx/>
                <a:uFillTx/>
                <a:latin typeface="Arial"/>
                <a:ea typeface="Times New Roman" panose="02020603050405020304" pitchFamily="18" charset="0"/>
                <a:cs typeface="Calibri Light" panose="020F0302020204030204" pitchFamily="34" charset="0"/>
              </a:rPr>
              <a:t> </a:t>
            </a:r>
            <a:r>
              <a:rPr kumimoji="0" lang="en-US" altLang="en-US" sz="18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 One survey spot is acquired at the staff gage if one is installed at the crossing of concern.  This point is recorded at the “zero” elevation of the staff gage.</a:t>
            </a:r>
            <a:endParaRPr kumimoji="0" lang="en-US" alt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a:endParaRPr>
          </a:p>
        </p:txBody>
      </p:sp>
      <p:sp>
        <p:nvSpPr>
          <p:cNvPr id="51" name="Title 1">
            <a:extLst>
              <a:ext uri="{FF2B5EF4-FFF2-40B4-BE49-F238E27FC236}">
                <a16:creationId xmlns:a16="http://schemas.microsoft.com/office/drawing/2014/main" id="{8250689E-ACE0-4630-BC31-074F2B3B01D2}"/>
              </a:ext>
            </a:extLst>
          </p:cNvPr>
          <p:cNvSpPr txBox="1">
            <a:spLocks/>
          </p:cNvSpPr>
          <p:nvPr/>
        </p:nvSpPr>
        <p:spPr>
          <a:xfrm>
            <a:off x="506040" y="208305"/>
            <a:ext cx="9750655" cy="484632"/>
          </a:xfrm>
          <a:prstGeom prst="rect">
            <a:avLst/>
          </a:prstGeom>
        </p:spPr>
        <p:txBody>
          <a:bodyPr vert="horz" lIns="0" tIns="0" rIns="0" bIns="0" rtlCol="0" anchor="t">
            <a:noAutofit/>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ＭＳ Ｐゴシック"/>
              </a:rPr>
              <a:t>Road Crossing Survey Components</a:t>
            </a:r>
          </a:p>
        </p:txBody>
      </p:sp>
    </p:spTree>
    <p:extLst>
      <p:ext uri="{BB962C8B-B14F-4D97-AF65-F5344CB8AC3E}">
        <p14:creationId xmlns:p14="http://schemas.microsoft.com/office/powerpoint/2010/main" val="101301480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D5DD-2C56-4C90-A469-6481453C9741}"/>
              </a:ext>
            </a:extLst>
          </p:cNvPr>
          <p:cNvSpPr>
            <a:spLocks noGrp="1"/>
          </p:cNvSpPr>
          <p:nvPr>
            <p:ph type="title"/>
          </p:nvPr>
        </p:nvSpPr>
        <p:spPr>
          <a:xfrm>
            <a:off x="665020" y="617160"/>
            <a:ext cx="9750655" cy="484632"/>
          </a:xfrm>
        </p:spPr>
        <p:txBody>
          <a:bodyPr/>
          <a:lstStyle/>
          <a:p>
            <a:r>
              <a:rPr lang="en-US" sz="2400" dirty="0"/>
              <a:t>Project Advisory Committee</a:t>
            </a:r>
          </a:p>
        </p:txBody>
      </p:sp>
      <p:sp>
        <p:nvSpPr>
          <p:cNvPr id="3" name="Rectangle 2">
            <a:extLst>
              <a:ext uri="{FF2B5EF4-FFF2-40B4-BE49-F238E27FC236}">
                <a16:creationId xmlns:a16="http://schemas.microsoft.com/office/drawing/2014/main" id="{C7075EDE-24BD-4D6B-9AA8-F12FDD96B4F8}"/>
              </a:ext>
            </a:extLst>
          </p:cNvPr>
          <p:cNvSpPr/>
          <p:nvPr/>
        </p:nvSpPr>
        <p:spPr>
          <a:xfrm>
            <a:off x="570290" y="1303081"/>
            <a:ext cx="8612450" cy="563231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Jason Johnson</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NOAA National Weather Service </a:t>
            </a:r>
            <a:b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b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Mark Lenz</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NOAA National Weather Service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Paul </a:t>
            </a:r>
            <a:r>
              <a:rPr kumimoji="0" lang="en-US" sz="2400" b="1" i="0" u="none" strike="noStrike" kern="1200" cap="none" spc="0" normalizeH="0" baseline="0" noProof="0" dirty="0" err="1">
                <a:ln>
                  <a:noFill/>
                </a:ln>
                <a:solidFill>
                  <a:srgbClr val="0070C0"/>
                </a:solidFill>
                <a:effectLst/>
                <a:uLnTx/>
                <a:uFillTx/>
                <a:latin typeface="Calibri" panose="020F0502020204030204" pitchFamily="34" charset="0"/>
                <a:ea typeface="ＭＳ Ｐゴシック"/>
              </a:rPr>
              <a:t>Yura</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NOAA National Weather Service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Sam Marie Hermitte</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Texas Water Development Board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Jorge Urquidi</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City of Austin, Flood Early Warning System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Justin Terry, </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Harris County Flood Control District</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Peter Smith</a:t>
            </a: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former TxDOT Dir of Trans Planning and Programming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other members of the H&amp;H Section, TxDOT Design Division: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new member of the City of Austin FEWS group </a:t>
            </a: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Christina Bryant</a:t>
            </a: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a:rPr>
              <a:t> </a:t>
            </a:r>
            <a:endParaRPr kumimoji="0" lang="en-US" sz="2400" b="0" i="0" u="none" strike="noStrike" kern="1200" cap="none" spc="0" normalizeH="0" baseline="0" noProof="0" dirty="0">
              <a:ln>
                <a:noFill/>
              </a:ln>
              <a:solidFill>
                <a:srgbClr val="0070C0"/>
              </a:solidFill>
              <a:effectLst/>
              <a:uLnTx/>
              <a:uFillTx/>
              <a:latin typeface="Segoe UI" panose="020B0502040204020203" pitchFamily="34" charset="0"/>
              <a:ea typeface="ＭＳ Ｐゴシック"/>
            </a:endParaRPr>
          </a:p>
        </p:txBody>
      </p:sp>
      <p:sp>
        <p:nvSpPr>
          <p:cNvPr id="4" name="Right Brace 3">
            <a:extLst>
              <a:ext uri="{FF2B5EF4-FFF2-40B4-BE49-F238E27FC236}">
                <a16:creationId xmlns:a16="http://schemas.microsoft.com/office/drawing/2014/main" id="{10B7667A-D2E8-4216-BE8F-A2F59F92BA47}"/>
              </a:ext>
            </a:extLst>
          </p:cNvPr>
          <p:cNvSpPr/>
          <p:nvPr/>
        </p:nvSpPr>
        <p:spPr bwMode="auto">
          <a:xfrm>
            <a:off x="8866837" y="1303080"/>
            <a:ext cx="413468" cy="5313379"/>
          </a:xfrm>
          <a:prstGeom prst="righ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Arial"/>
              <a:ea typeface="ＭＳ Ｐゴシック"/>
            </a:endParaRPr>
          </a:p>
        </p:txBody>
      </p:sp>
      <p:sp>
        <p:nvSpPr>
          <p:cNvPr id="5" name="TextBox 4">
            <a:extLst>
              <a:ext uri="{FF2B5EF4-FFF2-40B4-BE49-F238E27FC236}">
                <a16:creationId xmlns:a16="http://schemas.microsoft.com/office/drawing/2014/main" id="{305F2038-DB63-4466-B075-D4D0755B23CF}"/>
              </a:ext>
            </a:extLst>
          </p:cNvPr>
          <p:cNvSpPr txBox="1"/>
          <p:nvPr/>
        </p:nvSpPr>
        <p:spPr>
          <a:xfrm>
            <a:off x="9377870" y="3483929"/>
            <a:ext cx="2317133" cy="379675"/>
          </a:xfrm>
          <a:prstGeom prst="rect">
            <a:avLst/>
          </a:prstGeom>
          <a:noFill/>
          <a:effectLst/>
        </p:spPr>
        <p:txBody>
          <a:bodyPr wrap="squar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cs typeface="+mn-cs"/>
              </a:rPr>
              <a:t>Welcome to </a:t>
            </a:r>
          </a:p>
          <a:p>
            <a:pPr marL="0" marR="0" lvl="0" indent="0" algn="ctr" defTabSz="914400" rtl="0" eaLnBrk="0" fontAlgn="auto" latinLnBrk="0" hangingPunct="0">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ＭＳ Ｐゴシック"/>
                <a:cs typeface="+mn-cs"/>
              </a:rPr>
              <a:t>the Discussion!</a:t>
            </a:r>
          </a:p>
        </p:txBody>
      </p:sp>
      <p:graphicFrame>
        <p:nvGraphicFramePr>
          <p:cNvPr id="6" name="Table 5">
            <a:extLst>
              <a:ext uri="{FF2B5EF4-FFF2-40B4-BE49-F238E27FC236}">
                <a16:creationId xmlns:a16="http://schemas.microsoft.com/office/drawing/2014/main" id="{2547359C-C6E4-40B3-B837-19D67AFC7B98}"/>
              </a:ext>
            </a:extLst>
          </p:cNvPr>
          <p:cNvGraphicFramePr>
            <a:graphicFrameLocks noGrp="1"/>
          </p:cNvGraphicFramePr>
          <p:nvPr>
            <p:extLst/>
          </p:nvPr>
        </p:nvGraphicFramePr>
        <p:xfrm>
          <a:off x="1993012" y="4613840"/>
          <a:ext cx="5353538" cy="1188720"/>
        </p:xfrm>
        <a:graphic>
          <a:graphicData uri="http://schemas.openxmlformats.org/drawingml/2006/table">
            <a:tbl>
              <a:tblPr firstRow="1" bandRow="1">
                <a:tableStyleId>{2D5ABB26-0587-4C30-8999-92F81FD0307C}</a:tableStyleId>
              </a:tblPr>
              <a:tblGrid>
                <a:gridCol w="2283217">
                  <a:extLst>
                    <a:ext uri="{9D8B030D-6E8A-4147-A177-3AD203B41FA5}">
                      <a16:colId xmlns:a16="http://schemas.microsoft.com/office/drawing/2014/main" val="999734961"/>
                    </a:ext>
                  </a:extLst>
                </a:gridCol>
                <a:gridCol w="3070321">
                  <a:extLst>
                    <a:ext uri="{9D8B030D-6E8A-4147-A177-3AD203B41FA5}">
                      <a16:colId xmlns:a16="http://schemas.microsoft.com/office/drawing/2014/main" val="3370805746"/>
                    </a:ext>
                  </a:extLst>
                </a:gridCol>
              </a:tblGrid>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Calibri" panose="020F0502020204030204" pitchFamily="34" charset="0"/>
                          <a:ea typeface="+mn-ea"/>
                        </a:rPr>
                        <a:t>Hiruy</a:t>
                      </a: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rPr>
                        <a:t> </a:t>
                      </a:r>
                      <a:r>
                        <a:rPr kumimoji="0" lang="en-US" sz="2000" b="1" i="0" u="none" strike="noStrike" kern="1200" cap="none" spc="0" normalizeH="0" baseline="0" noProof="0" dirty="0" err="1">
                          <a:ln>
                            <a:noFill/>
                          </a:ln>
                          <a:solidFill>
                            <a:srgbClr val="0070C0"/>
                          </a:solidFill>
                          <a:effectLst/>
                          <a:uLnTx/>
                          <a:uFillTx/>
                          <a:latin typeface="Calibri" panose="020F0502020204030204" pitchFamily="34" charset="0"/>
                          <a:ea typeface="+mn-ea"/>
                        </a:rPr>
                        <a:t>Berhe</a:t>
                      </a:r>
                      <a:endParaRPr lang="en-US" sz="20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rPr>
                        <a:t>Jaime </a:t>
                      </a:r>
                      <a:r>
                        <a:rPr kumimoji="0" lang="en-US" sz="2000" b="1" i="0" u="none" strike="noStrike" kern="1200" cap="none" spc="0" normalizeH="0" baseline="0" noProof="0" dirty="0" err="1">
                          <a:ln>
                            <a:noFill/>
                          </a:ln>
                          <a:solidFill>
                            <a:srgbClr val="0070C0"/>
                          </a:solidFill>
                          <a:effectLst/>
                          <a:uLnTx/>
                          <a:uFillTx/>
                          <a:latin typeface="Calibri" panose="020F0502020204030204" pitchFamily="34" charset="0"/>
                          <a:ea typeface="+mn-ea"/>
                        </a:rPr>
                        <a:t>Villena</a:t>
                      </a: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rPr>
                        <a:t>-Morales</a:t>
                      </a:r>
                      <a:endParaRPr kumimoji="0" lang="en-US" sz="2000" b="0" i="0" u="none" strike="noStrike" kern="1200" cap="none" spc="0" normalizeH="0" baseline="0" noProof="0" dirty="0">
                        <a:ln>
                          <a:noFill/>
                        </a:ln>
                        <a:solidFill>
                          <a:srgbClr val="0070C0"/>
                        </a:solidFill>
                        <a:effectLst/>
                        <a:uLnTx/>
                        <a:uFillTx/>
                        <a:latin typeface="Segoe UI" panose="020B0502040204020203" pitchFamily="34" charset="0"/>
                        <a:ea typeface="+mn-ea"/>
                      </a:endParaRPr>
                    </a:p>
                  </a:txBody>
                  <a:tcPr/>
                </a:tc>
                <a:extLst>
                  <a:ext uri="{0D108BD9-81ED-4DB2-BD59-A6C34878D82A}">
                    <a16:rowId xmlns:a16="http://schemas.microsoft.com/office/drawing/2014/main" val="1275803993"/>
                  </a:ext>
                </a:extLst>
              </a:tr>
              <a:tr h="37084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rPr>
                        <a:t>Lucinda Soto</a:t>
                      </a:r>
                      <a:endParaRPr kumimoji="0" lang="en-US" sz="2000" b="0" i="0" u="none" strike="noStrike" kern="1200" cap="none" spc="0" normalizeH="0" baseline="0" noProof="0" dirty="0">
                        <a:ln>
                          <a:noFill/>
                        </a:ln>
                        <a:solidFill>
                          <a:srgbClr val="0070C0"/>
                        </a:solidFill>
                        <a:effectLst/>
                        <a:uLnTx/>
                        <a:uFillTx/>
                        <a:latin typeface="Calibri" panose="020F0502020204030204" pitchFamily="34" charset="0"/>
                        <a:ea typeface="+mn-ea"/>
                      </a:endParaRPr>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70C0"/>
                          </a:solidFill>
                          <a:effectLst/>
                          <a:uLnTx/>
                          <a:uFillTx/>
                          <a:latin typeface="Calibri" panose="020F0502020204030204" pitchFamily="34" charset="0"/>
                          <a:ea typeface="+mn-ea"/>
                        </a:rPr>
                        <a:t>Sauda</a:t>
                      </a: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rPr>
                        <a:t> Ahmed</a:t>
                      </a:r>
                      <a:endParaRPr lang="en-US" sz="2000" dirty="0"/>
                    </a:p>
                  </a:txBody>
                  <a:tcPr/>
                </a:tc>
                <a:extLst>
                  <a:ext uri="{0D108BD9-81ED-4DB2-BD59-A6C34878D82A}">
                    <a16:rowId xmlns:a16="http://schemas.microsoft.com/office/drawing/2014/main" val="2864488279"/>
                  </a:ext>
                </a:extLst>
              </a:tr>
              <a:tr h="370840">
                <a:tc>
                  <a:txBody>
                    <a:bodyPr/>
                    <a:lstStyle/>
                    <a:p>
                      <a:endParaRPr lang="en-US" sz="2000" dirty="0"/>
                    </a:p>
                  </a:txBody>
                  <a:tcPr/>
                </a:tc>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ea typeface="+mn-ea"/>
                        </a:rPr>
                        <a:t>Zenia De Leon</a:t>
                      </a:r>
                      <a:endParaRPr lang="en-US" sz="2000" dirty="0"/>
                    </a:p>
                  </a:txBody>
                  <a:tcPr/>
                </a:tc>
                <a:extLst>
                  <a:ext uri="{0D108BD9-81ED-4DB2-BD59-A6C34878D82A}">
                    <a16:rowId xmlns:a16="http://schemas.microsoft.com/office/drawing/2014/main" val="4238206350"/>
                  </a:ext>
                </a:extLst>
              </a:tr>
            </a:tbl>
          </a:graphicData>
        </a:graphic>
      </p:graphicFrame>
    </p:spTree>
    <p:extLst>
      <p:ext uri="{BB962C8B-B14F-4D97-AF65-F5344CB8AC3E}">
        <p14:creationId xmlns:p14="http://schemas.microsoft.com/office/powerpoint/2010/main" val="1774897757"/>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4CF95214-BFEF-4D9A-B9A6-49B8EE777276}"/>
              </a:ext>
            </a:extLst>
          </p:cNvPr>
          <p:cNvCxnSpPr/>
          <p:nvPr/>
        </p:nvCxnSpPr>
        <p:spPr>
          <a:xfrm flipH="1">
            <a:off x="10617387" y="2896444"/>
            <a:ext cx="457200" cy="1079500"/>
          </a:xfrm>
          <a:prstGeom prst="straightConnector1">
            <a:avLst/>
          </a:prstGeom>
          <a:ln w="19050">
            <a:no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3F065E8-E7F9-43DB-B636-C174982FB707}"/>
              </a:ext>
            </a:extLst>
          </p:cNvPr>
          <p:cNvCxnSpPr/>
          <p:nvPr/>
        </p:nvCxnSpPr>
        <p:spPr>
          <a:xfrm flipH="1">
            <a:off x="10617387" y="2640126"/>
            <a:ext cx="282575" cy="118110"/>
          </a:xfrm>
          <a:prstGeom prst="straightConnector1">
            <a:avLst/>
          </a:prstGeom>
          <a:ln w="19050">
            <a:noFill/>
            <a:tailEnd type="triangle"/>
          </a:ln>
        </p:spPr>
        <p:style>
          <a:lnRef idx="1">
            <a:schemeClr val="accent1"/>
          </a:lnRef>
          <a:fillRef idx="0">
            <a:schemeClr val="accent1"/>
          </a:fillRef>
          <a:effectRef idx="0">
            <a:schemeClr val="accent1"/>
          </a:effectRef>
          <a:fontRef idx="minor">
            <a:schemeClr val="tx1"/>
          </a:fontRef>
        </p:style>
      </p:cxnSp>
      <p:sp>
        <p:nvSpPr>
          <p:cNvPr id="42" name="Rectangle 40">
            <a:extLst>
              <a:ext uri="{FF2B5EF4-FFF2-40B4-BE49-F238E27FC236}">
                <a16:creationId xmlns:a16="http://schemas.microsoft.com/office/drawing/2014/main" id="{C5C3A1E3-2ED5-43CD-8CED-953B3A9839B0}"/>
              </a:ext>
            </a:extLst>
          </p:cNvPr>
          <p:cNvSpPr>
            <a:spLocks noChangeArrowheads="1"/>
          </p:cNvSpPr>
          <p:nvPr/>
        </p:nvSpPr>
        <p:spPr bwMode="auto">
          <a:xfrm>
            <a:off x="445257" y="913588"/>
            <a:ext cx="127406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a:ea typeface="Times New Roman" panose="02020603050405020304" pitchFamily="18" charset="0"/>
                <a:cs typeface="Calibri Light" panose="020F0302020204030204" pitchFamily="34" charset="0"/>
              </a:rPr>
              <a:t>To detail the survey methods and locations, we have created two documents:</a:t>
            </a:r>
            <a:endParaRPr kumimoji="0" lang="en-US" altLang="en-US" sz="2000" b="1" i="1" u="none" strike="noStrike" kern="1200" cap="none" spc="0" normalizeH="0" baseline="0" noProof="0" dirty="0">
              <a:ln>
                <a:noFill/>
              </a:ln>
              <a:solidFill>
                <a:srgbClr val="0070C0"/>
              </a:solidFill>
              <a:effectLst/>
              <a:uLnTx/>
              <a:uFillTx/>
              <a:latin typeface="Arial"/>
              <a:ea typeface="Times New Roman" panose="02020603050405020304" pitchFamily="18" charset="0"/>
              <a:cs typeface="Calibri Light" panose="020F0302020204030204" pitchFamily="34" charset="0"/>
            </a:endParaRPr>
          </a:p>
        </p:txBody>
      </p:sp>
      <p:sp>
        <p:nvSpPr>
          <p:cNvPr id="43" name="Rectangle 42">
            <a:extLst>
              <a:ext uri="{FF2B5EF4-FFF2-40B4-BE49-F238E27FC236}">
                <a16:creationId xmlns:a16="http://schemas.microsoft.com/office/drawing/2014/main" id="{19420AE7-7844-460D-A5D9-BDE43CE09ACC}"/>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p:txBody>
      </p:sp>
      <p:sp>
        <p:nvSpPr>
          <p:cNvPr id="45" name="Rectangle 45">
            <a:extLst>
              <a:ext uri="{FF2B5EF4-FFF2-40B4-BE49-F238E27FC236}">
                <a16:creationId xmlns:a16="http://schemas.microsoft.com/office/drawing/2014/main" id="{D6089C70-231F-442C-8F98-7C48592296E4}"/>
              </a:ext>
            </a:extLst>
          </p:cNvPr>
          <p:cNvSpPr>
            <a:spLocks noChangeArrowheads="1"/>
          </p:cNvSpPr>
          <p:nvPr/>
        </p:nvSpPr>
        <p:spPr bwMode="auto">
          <a:xfrm>
            <a:off x="45720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rPr>
              <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p:txBody>
      </p:sp>
      <p:sp>
        <p:nvSpPr>
          <p:cNvPr id="47" name="Rectangle 48">
            <a:extLst>
              <a:ext uri="{FF2B5EF4-FFF2-40B4-BE49-F238E27FC236}">
                <a16:creationId xmlns:a16="http://schemas.microsoft.com/office/drawing/2014/main" id="{4D4E389F-A497-4AEC-9B50-FBC17AFAAABC}"/>
              </a:ext>
            </a:extLst>
          </p:cNvPr>
          <p:cNvSpPr>
            <a:spLocks noChangeArrowheads="1"/>
          </p:cNvSpPr>
          <p:nvPr/>
        </p:nvSpPr>
        <p:spPr bwMode="auto">
          <a:xfrm>
            <a:off x="457200" y="1430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a:endParaRPr>
          </a:p>
        </p:txBody>
      </p:sp>
      <p:sp>
        <p:nvSpPr>
          <p:cNvPr id="51" name="Title 1">
            <a:extLst>
              <a:ext uri="{FF2B5EF4-FFF2-40B4-BE49-F238E27FC236}">
                <a16:creationId xmlns:a16="http://schemas.microsoft.com/office/drawing/2014/main" id="{8250689E-ACE0-4630-BC31-074F2B3B01D2}"/>
              </a:ext>
            </a:extLst>
          </p:cNvPr>
          <p:cNvSpPr txBox="1">
            <a:spLocks/>
          </p:cNvSpPr>
          <p:nvPr/>
        </p:nvSpPr>
        <p:spPr>
          <a:xfrm>
            <a:off x="506040" y="208305"/>
            <a:ext cx="9750655" cy="484632"/>
          </a:xfrm>
          <a:prstGeom prst="rect">
            <a:avLst/>
          </a:prstGeom>
        </p:spPr>
        <p:txBody>
          <a:bodyPr vert="horz" lIns="0" tIns="0" rIns="0" bIns="0" rtlCol="0" anchor="t">
            <a:noAutofit/>
          </a:bodyPr>
          <a:lstStyle>
            <a:lvl1pPr algn="l" defTabSz="257175" rtl="0" eaLnBrk="1" latinLnBrk="0" hangingPunct="1">
              <a:lnSpc>
                <a:spcPct val="100000"/>
              </a:lnSpc>
              <a:spcBef>
                <a:spcPct val="0"/>
              </a:spcBef>
              <a:buNone/>
              <a:defRPr lang="en-US" sz="1575" b="1" i="0" kern="1200" baseline="0" dirty="0" smtClean="0">
                <a:solidFill>
                  <a:srgbClr val="007AC2"/>
                </a:solidFill>
                <a:latin typeface="+mj-lt"/>
                <a:ea typeface="+mj-ea"/>
                <a:cs typeface="Avenir LT Std 85 Heavy"/>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ＭＳ Ｐゴシック"/>
              </a:rPr>
              <a:t>Documentation</a:t>
            </a:r>
          </a:p>
        </p:txBody>
      </p:sp>
      <p:sp>
        <p:nvSpPr>
          <p:cNvPr id="55" name="TextBox 54">
            <a:extLst>
              <a:ext uri="{FF2B5EF4-FFF2-40B4-BE49-F238E27FC236}">
                <a16:creationId xmlns:a16="http://schemas.microsoft.com/office/drawing/2014/main" id="{41084FAC-2094-4A07-81D8-C2B88733CEEA}"/>
              </a:ext>
            </a:extLst>
          </p:cNvPr>
          <p:cNvSpPr txBox="1"/>
          <p:nvPr/>
        </p:nvSpPr>
        <p:spPr>
          <a:xfrm>
            <a:off x="2167053" y="4125896"/>
            <a:ext cx="2582248" cy="646331"/>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a:ea typeface="ＭＳ Ｐゴシック"/>
                <a:hlinkClick r:id="rId2">
                  <a:extLst>
                    <a:ext uri="{A12FA001-AC4F-418D-AE19-62706E023703}">
                      <ahyp:hlinkClr xmlns="" xmlns:ahyp="http://schemas.microsoft.com/office/drawing/2018/hyperlinkcolor" val="tx"/>
                    </a:ext>
                  </a:extLst>
                </a:hlinkClick>
              </a:rPr>
              <a:t>https://arcg.is/10aXr0</a:t>
            </a:r>
            <a:endParaRPr kumimoji="0" lang="en-US" sz="1800" b="0" i="0" u="none" strike="noStrike" kern="1200" cap="none" spc="0" normalizeH="0" baseline="0" noProof="0" dirty="0">
              <a:ln>
                <a:noFill/>
              </a:ln>
              <a:solidFill>
                <a:srgbClr val="0070C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
        <p:nvSpPr>
          <p:cNvPr id="50" name="TextBox 49">
            <a:extLst>
              <a:ext uri="{FF2B5EF4-FFF2-40B4-BE49-F238E27FC236}">
                <a16:creationId xmlns:a16="http://schemas.microsoft.com/office/drawing/2014/main" id="{4C0CBC47-3031-4235-8115-B025ABD297D3}"/>
              </a:ext>
            </a:extLst>
          </p:cNvPr>
          <p:cNvSpPr txBox="1"/>
          <p:nvPr/>
        </p:nvSpPr>
        <p:spPr>
          <a:xfrm>
            <a:off x="678805" y="1443880"/>
            <a:ext cx="6592076" cy="369332"/>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ＭＳ Ｐゴシック"/>
              </a:rPr>
              <a:t>“Rapid Assessment Survey for Culvert Crossings”</a:t>
            </a:r>
          </a:p>
        </p:txBody>
      </p:sp>
      <p:sp>
        <p:nvSpPr>
          <p:cNvPr id="52" name="TextBox 51">
            <a:extLst>
              <a:ext uri="{FF2B5EF4-FFF2-40B4-BE49-F238E27FC236}">
                <a16:creationId xmlns:a16="http://schemas.microsoft.com/office/drawing/2014/main" id="{DA43669B-21FF-4D8E-97EE-D6E37BA9C727}"/>
              </a:ext>
            </a:extLst>
          </p:cNvPr>
          <p:cNvSpPr txBox="1"/>
          <p:nvPr/>
        </p:nvSpPr>
        <p:spPr>
          <a:xfrm>
            <a:off x="1104537" y="1805635"/>
            <a:ext cx="5297669" cy="1477328"/>
          </a:xfrm>
          <a:prstGeom prst="rect">
            <a:avLst/>
          </a:prstGeom>
          <a:noFill/>
          <a:effectLst/>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Background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Survey Point Collection 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Survey Equipment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Data Collection Software (Collector)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How to Collect Survey Points </a:t>
            </a:r>
          </a:p>
        </p:txBody>
      </p:sp>
      <p:sp>
        <p:nvSpPr>
          <p:cNvPr id="54" name="TextBox 53">
            <a:extLst>
              <a:ext uri="{FF2B5EF4-FFF2-40B4-BE49-F238E27FC236}">
                <a16:creationId xmlns:a16="http://schemas.microsoft.com/office/drawing/2014/main" id="{DD4CDE18-D853-446D-9816-87EDA9215B16}"/>
              </a:ext>
            </a:extLst>
          </p:cNvPr>
          <p:cNvSpPr txBox="1"/>
          <p:nvPr/>
        </p:nvSpPr>
        <p:spPr>
          <a:xfrm>
            <a:off x="841994" y="4125896"/>
            <a:ext cx="1325059" cy="369332"/>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ＭＳ Ｐゴシック"/>
              </a:rPr>
              <a:t>Story Map</a:t>
            </a:r>
          </a:p>
        </p:txBody>
      </p:sp>
      <p:pic>
        <p:nvPicPr>
          <p:cNvPr id="56" name="Picture 2">
            <a:extLst>
              <a:ext uri="{FF2B5EF4-FFF2-40B4-BE49-F238E27FC236}">
                <a16:creationId xmlns:a16="http://schemas.microsoft.com/office/drawing/2014/main" id="{7EF3D435-5DEF-47A2-B9E0-D83CAA2FF7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230" t="8163" b="17143"/>
          <a:stretch/>
        </p:blipFill>
        <p:spPr bwMode="auto">
          <a:xfrm>
            <a:off x="6815595" y="1495994"/>
            <a:ext cx="1538418" cy="228826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a:extLst>
              <a:ext uri="{FF2B5EF4-FFF2-40B4-BE49-F238E27FC236}">
                <a16:creationId xmlns:a16="http://schemas.microsoft.com/office/drawing/2014/main" id="{94BE090F-79B0-4E50-AE8E-3B843996B8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080" t="2857" r="27973" b="15510"/>
          <a:stretch/>
        </p:blipFill>
        <p:spPr bwMode="auto">
          <a:xfrm>
            <a:off x="8782322" y="1498775"/>
            <a:ext cx="727327" cy="229682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3CF4FC66-21E8-4C95-AE90-D6527B079BC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873347" y="1521742"/>
            <a:ext cx="1163068" cy="2288260"/>
          </a:xfrm>
          <a:prstGeom prst="rect">
            <a:avLst/>
          </a:prstGeom>
          <a:ln>
            <a:solidFill>
              <a:srgbClr val="0070C0"/>
            </a:solidFill>
          </a:ln>
        </p:spPr>
      </p:pic>
      <p:pic>
        <p:nvPicPr>
          <p:cNvPr id="59" name="Picture 58">
            <a:extLst>
              <a:ext uri="{FF2B5EF4-FFF2-40B4-BE49-F238E27FC236}">
                <a16:creationId xmlns:a16="http://schemas.microsoft.com/office/drawing/2014/main" id="{BF997B00-2C65-45F1-9A87-15CAD40AA760}"/>
              </a:ext>
            </a:extLst>
          </p:cNvPr>
          <p:cNvPicPr>
            <a:picLocks noChangeAspect="1"/>
          </p:cNvPicPr>
          <p:nvPr/>
        </p:nvPicPr>
        <p:blipFill>
          <a:blip r:embed="rId6"/>
          <a:stretch>
            <a:fillRect/>
          </a:stretch>
        </p:blipFill>
        <p:spPr>
          <a:xfrm>
            <a:off x="4798439" y="4146012"/>
            <a:ext cx="4034311" cy="2386539"/>
          </a:xfrm>
          <a:prstGeom prst="rect">
            <a:avLst/>
          </a:prstGeom>
        </p:spPr>
      </p:pic>
      <p:pic>
        <p:nvPicPr>
          <p:cNvPr id="60" name="Picture 59">
            <a:extLst>
              <a:ext uri="{FF2B5EF4-FFF2-40B4-BE49-F238E27FC236}">
                <a16:creationId xmlns:a16="http://schemas.microsoft.com/office/drawing/2014/main" id="{9A95404E-85D6-4C04-8885-644897192684}"/>
              </a:ext>
            </a:extLst>
          </p:cNvPr>
          <p:cNvPicPr>
            <a:picLocks noChangeAspect="1"/>
          </p:cNvPicPr>
          <p:nvPr/>
        </p:nvPicPr>
        <p:blipFill>
          <a:blip r:embed="rId7"/>
          <a:stretch>
            <a:fillRect/>
          </a:stretch>
        </p:blipFill>
        <p:spPr>
          <a:xfrm>
            <a:off x="8192241" y="4277743"/>
            <a:ext cx="3650581" cy="2460702"/>
          </a:xfrm>
          <a:prstGeom prst="rect">
            <a:avLst/>
          </a:prstGeom>
        </p:spPr>
      </p:pic>
      <p:sp>
        <p:nvSpPr>
          <p:cNvPr id="61" name="TextBox 60">
            <a:extLst>
              <a:ext uri="{FF2B5EF4-FFF2-40B4-BE49-F238E27FC236}">
                <a16:creationId xmlns:a16="http://schemas.microsoft.com/office/drawing/2014/main" id="{8BE79505-20A8-4D6C-B9F9-752B722E96C1}"/>
              </a:ext>
            </a:extLst>
          </p:cNvPr>
          <p:cNvSpPr txBox="1"/>
          <p:nvPr/>
        </p:nvSpPr>
        <p:spPr>
          <a:xfrm>
            <a:off x="1194250" y="4513701"/>
            <a:ext cx="3216825" cy="1200329"/>
          </a:xfrm>
          <a:prstGeom prst="rect">
            <a:avLst/>
          </a:prstGeom>
          <a:noFill/>
          <a:effectLst/>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Top 20 Sites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Tab for each site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a:cs typeface="Calibri Light" panose="020F0302020204030204" pitchFamily="34" charset="0"/>
              </a:rPr>
              <a:t>Pictures, generalized detail about each site</a:t>
            </a:r>
          </a:p>
        </p:txBody>
      </p:sp>
    </p:spTree>
    <p:extLst>
      <p:ext uri="{BB962C8B-B14F-4D97-AF65-F5344CB8AC3E}">
        <p14:creationId xmlns:p14="http://schemas.microsoft.com/office/powerpoint/2010/main" val="3875280716"/>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Discussion of Progress and Plans with the Project Management Committee</a:t>
            </a:r>
            <a:endParaRPr lang="en-US" sz="2000" dirty="0"/>
          </a:p>
        </p:txBody>
      </p:sp>
      <p:sp>
        <p:nvSpPr>
          <p:cNvPr id="3" name="TextBox 2"/>
          <p:cNvSpPr txBox="1"/>
          <p:nvPr/>
        </p:nvSpPr>
        <p:spPr>
          <a:xfrm>
            <a:off x="3016853" y="3003504"/>
            <a:ext cx="914400" cy="914400"/>
          </a:xfrm>
          <a:prstGeom prst="rect">
            <a:avLst/>
          </a:prstGeom>
          <a:noFill/>
          <a:effectLst/>
        </p:spPr>
        <p:txBody>
          <a:bodyPr wrap="none" lIns="0" tIns="0" rIns="0" bIns="0" rtlCol="0">
            <a:noAutofit/>
          </a:bodyPr>
          <a:lstStyle/>
          <a:p>
            <a:pPr algn="l" eaLnBrk="0" hangingPunct="0">
              <a:lnSpc>
                <a:spcPts val="1800"/>
              </a:lnSpc>
            </a:pPr>
            <a:r>
              <a:rPr lang="en-US" sz="2000" b="1" dirty="0" smtClean="0">
                <a:ea typeface="+mn-ea"/>
                <a:cs typeface="+mn-cs"/>
              </a:rPr>
              <a:t>Your contributions are welcomed and appreciated</a:t>
            </a:r>
            <a:r>
              <a:rPr lang="en-US" sz="1400" b="1" dirty="0" smtClean="0">
                <a:ea typeface="+mn-ea"/>
                <a:cs typeface="+mn-cs"/>
              </a:rPr>
              <a:t>!</a:t>
            </a:r>
          </a:p>
        </p:txBody>
      </p:sp>
    </p:spTree>
    <p:extLst>
      <p:ext uri="{BB962C8B-B14F-4D97-AF65-F5344CB8AC3E}">
        <p14:creationId xmlns:p14="http://schemas.microsoft.com/office/powerpoint/2010/main" val="1879787295"/>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II Overview Meeting Agenda</a:t>
            </a:r>
          </a:p>
        </p:txBody>
      </p:sp>
      <p:grpSp>
        <p:nvGrpSpPr>
          <p:cNvPr id="6" name="Group 5"/>
          <p:cNvGrpSpPr/>
          <p:nvPr/>
        </p:nvGrpSpPr>
        <p:grpSpPr>
          <a:xfrm>
            <a:off x="4061362" y="1116279"/>
            <a:ext cx="1388100" cy="2725387"/>
            <a:chOff x="3170711" y="1609106"/>
            <a:chExt cx="1388100" cy="2725387"/>
          </a:xfrm>
        </p:grpSpPr>
        <p:sp>
          <p:nvSpPr>
            <p:cNvPr id="4" name="TextBox 3">
              <a:extLst>
                <a:ext uri="{FF2B5EF4-FFF2-40B4-BE49-F238E27FC236}">
                  <a16:creationId xmlns:a16="http://schemas.microsoft.com/office/drawing/2014/main" id="{82D4C53E-BAC4-495A-B666-EE1DC98C0A33}"/>
                </a:ext>
              </a:extLst>
            </p:cNvPr>
            <p:cNvSpPr txBox="1"/>
            <p:nvPr/>
          </p:nvSpPr>
          <p:spPr>
            <a:xfrm>
              <a:off x="3652503" y="1756549"/>
              <a:ext cx="906308" cy="906308"/>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1: Project Management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2: Watershed Selection and Site Evaluation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3: Gauge Installation, Operation and Maintenance</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4: Flood Forecast System Operation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5: Forecast Model Assessment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6: Flood Manual and Training</a:t>
              </a:r>
            </a:p>
          </p:txBody>
        </p:sp>
        <p:sp>
          <p:nvSpPr>
            <p:cNvPr id="3" name="Left Brace 2"/>
            <p:cNvSpPr/>
            <p:nvPr/>
          </p:nvSpPr>
          <p:spPr bwMode="auto">
            <a:xfrm>
              <a:off x="3170711" y="1609106"/>
              <a:ext cx="267195" cy="2725387"/>
            </a:xfrm>
            <a:prstGeom prst="lef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grpSp>
      <p:sp>
        <p:nvSpPr>
          <p:cNvPr id="5" name="TextBox 4"/>
          <p:cNvSpPr txBox="1"/>
          <p:nvPr/>
        </p:nvSpPr>
        <p:spPr>
          <a:xfrm>
            <a:off x="457202" y="237506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Part 1 – Progress with Tasks</a:t>
            </a:r>
          </a:p>
        </p:txBody>
      </p:sp>
      <p:sp>
        <p:nvSpPr>
          <p:cNvPr id="7" name="TextBox 6"/>
          <p:cNvSpPr txBox="1"/>
          <p:nvPr/>
        </p:nvSpPr>
        <p:spPr>
          <a:xfrm>
            <a:off x="457202" y="505690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Part 2 – Proposed Flood Maps for TxDOT</a:t>
            </a:r>
          </a:p>
        </p:txBody>
      </p:sp>
      <p:pic>
        <p:nvPicPr>
          <p:cNvPr id="8" name="Picture 7"/>
          <p:cNvPicPr>
            <a:picLocks noChangeAspect="1"/>
          </p:cNvPicPr>
          <p:nvPr/>
        </p:nvPicPr>
        <p:blipFill>
          <a:blip r:embed="rId2"/>
          <a:stretch>
            <a:fillRect/>
          </a:stretch>
        </p:blipFill>
        <p:spPr>
          <a:xfrm>
            <a:off x="5599216" y="3983195"/>
            <a:ext cx="2044797" cy="2736828"/>
          </a:xfrm>
          <a:prstGeom prst="rect">
            <a:avLst/>
          </a:prstGeom>
          <a:ln w="3175">
            <a:solidFill>
              <a:schemeClr val="bg1">
                <a:lumMod val="65000"/>
              </a:schemeClr>
            </a:solidFill>
          </a:ln>
        </p:spPr>
      </p:pic>
      <p:sp>
        <p:nvSpPr>
          <p:cNvPr id="9" name="TextBox 8"/>
          <p:cNvSpPr txBox="1"/>
          <p:nvPr/>
        </p:nvSpPr>
        <p:spPr>
          <a:xfrm>
            <a:off x="2603036" y="562656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a:ea typeface="ＭＳ Ｐゴシック"/>
                <a:cs typeface="+mn-cs"/>
              </a:rPr>
              <a:t>Consideration of this proposal:</a:t>
            </a:r>
          </a:p>
        </p:txBody>
      </p:sp>
      <p:sp>
        <p:nvSpPr>
          <p:cNvPr id="10" name="Rectangle 9"/>
          <p:cNvSpPr/>
          <p:nvPr/>
        </p:nvSpPr>
        <p:spPr bwMode="auto">
          <a:xfrm>
            <a:off x="338447" y="3841666"/>
            <a:ext cx="7623958" cy="2974770"/>
          </a:xfrm>
          <a:prstGeom prst="rect">
            <a:avLst/>
          </a:prstGeom>
          <a:noFill/>
          <a:ln>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3252551485"/>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6974456" y="3801893"/>
            <a:ext cx="2630559" cy="2989402"/>
          </a:xfrm>
          <a:prstGeom prst="rect">
            <a:avLst/>
          </a:prstGeom>
          <a:ln w="25400">
            <a:solidFill>
              <a:schemeClr val="bg1">
                <a:lumMod val="65000"/>
              </a:schemeClr>
            </a:solidFill>
          </a:ln>
          <a:scene3d>
            <a:camera prst="isometricTopUp"/>
            <a:lightRig rig="threePt" dir="t"/>
          </a:scene3d>
        </p:spPr>
      </p:pic>
      <p:sp>
        <p:nvSpPr>
          <p:cNvPr id="2" name="Title 1">
            <a:extLst>
              <a:ext uri="{FF2B5EF4-FFF2-40B4-BE49-F238E27FC236}">
                <a16:creationId xmlns:a16="http://schemas.microsoft.com/office/drawing/2014/main" id="{CA447FA6-CBA0-4AEA-BCED-C8350C801CDA}"/>
              </a:ext>
            </a:extLst>
          </p:cNvPr>
          <p:cNvSpPr>
            <a:spLocks noGrp="1"/>
          </p:cNvSpPr>
          <p:nvPr>
            <p:ph type="title"/>
          </p:nvPr>
        </p:nvSpPr>
        <p:spPr/>
        <p:txBody>
          <a:bodyPr/>
          <a:lstStyle/>
          <a:p>
            <a:r>
              <a:rPr lang="en-US" dirty="0" smtClean="0"/>
              <a:t>Five Map Layers</a:t>
            </a:r>
            <a:endParaRPr lang="en-US" dirty="0"/>
          </a:p>
        </p:txBody>
      </p:sp>
      <p:grpSp>
        <p:nvGrpSpPr>
          <p:cNvPr id="26" name="Group 25">
            <a:extLst>
              <a:ext uri="{FF2B5EF4-FFF2-40B4-BE49-F238E27FC236}">
                <a16:creationId xmlns:a16="http://schemas.microsoft.com/office/drawing/2014/main" id="{D7DF7CD4-E0FD-4F15-B182-AF63EEBCC087}"/>
              </a:ext>
            </a:extLst>
          </p:cNvPr>
          <p:cNvGrpSpPr/>
          <p:nvPr/>
        </p:nvGrpSpPr>
        <p:grpSpPr>
          <a:xfrm>
            <a:off x="1055659" y="1854032"/>
            <a:ext cx="4115428" cy="4039181"/>
            <a:chOff x="855782" y="1500027"/>
            <a:chExt cx="4115428" cy="4039181"/>
          </a:xfrm>
        </p:grpSpPr>
        <p:sp>
          <p:nvSpPr>
            <p:cNvPr id="3" name="Rectangle 2">
              <a:extLst>
                <a:ext uri="{FF2B5EF4-FFF2-40B4-BE49-F238E27FC236}">
                  <a16:creationId xmlns:a16="http://schemas.microsoft.com/office/drawing/2014/main" id="{2C2DC754-4067-4271-8E0E-44A18FCDD3AA}"/>
                </a:ext>
              </a:extLst>
            </p:cNvPr>
            <p:cNvSpPr/>
            <p:nvPr/>
          </p:nvSpPr>
          <p:spPr>
            <a:xfrm>
              <a:off x="855782" y="3232375"/>
              <a:ext cx="3705944" cy="2306833"/>
            </a:xfrm>
            <a:prstGeom prst="rect">
              <a:avLst/>
            </a:prstGeom>
            <a:solidFill>
              <a:srgbClr val="CCB7A0"/>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57CD5D7-BB03-468E-A3D3-7122F9F03650}"/>
                </a:ext>
              </a:extLst>
            </p:cNvPr>
            <p:cNvSpPr/>
            <p:nvPr/>
          </p:nvSpPr>
          <p:spPr>
            <a:xfrm>
              <a:off x="855782" y="2795571"/>
              <a:ext cx="3705944" cy="2306833"/>
            </a:xfrm>
            <a:prstGeom prst="rect">
              <a:avLst/>
            </a:prstGeom>
            <a:solidFill>
              <a:schemeClr val="accent4">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681A1DB-E6B4-449A-9B1F-5B7185CD3CF2}"/>
                </a:ext>
              </a:extLst>
            </p:cNvPr>
            <p:cNvSpPr/>
            <p:nvPr/>
          </p:nvSpPr>
          <p:spPr>
            <a:xfrm>
              <a:off x="855782" y="2358767"/>
              <a:ext cx="3705944" cy="2306833"/>
            </a:xfrm>
            <a:prstGeom prst="rect">
              <a:avLst/>
            </a:prstGeom>
            <a:solidFill>
              <a:schemeClr val="accent6">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80134BC-7845-4A63-A37E-D9B0C103D979}"/>
                </a:ext>
              </a:extLst>
            </p:cNvPr>
            <p:cNvSpPr/>
            <p:nvPr/>
          </p:nvSpPr>
          <p:spPr>
            <a:xfrm>
              <a:off x="855782" y="1929397"/>
              <a:ext cx="3705944" cy="2306833"/>
            </a:xfrm>
            <a:prstGeom prst="rect">
              <a:avLst/>
            </a:prstGeom>
            <a:solidFill>
              <a:schemeClr val="accent5">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9C010F9-979C-479D-BDFD-FB18B1DA3BE5}"/>
                </a:ext>
              </a:extLst>
            </p:cNvPr>
            <p:cNvSpPr/>
            <p:nvPr/>
          </p:nvSpPr>
          <p:spPr>
            <a:xfrm>
              <a:off x="855782" y="1500027"/>
              <a:ext cx="3705944" cy="2306833"/>
            </a:xfrm>
            <a:prstGeom prst="rect">
              <a:avLst/>
            </a:prstGeom>
            <a:solidFill>
              <a:schemeClr val="tx2">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EE59509-EEC4-45D3-9A19-8FE213ADF82C}"/>
                </a:ext>
              </a:extLst>
            </p:cNvPr>
            <p:cNvSpPr txBox="1"/>
            <p:nvPr/>
          </p:nvSpPr>
          <p:spPr>
            <a:xfrm rot="19757874">
              <a:off x="1771176" y="4479517"/>
              <a:ext cx="3200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Hydrology Base Map</a:t>
              </a:r>
            </a:p>
          </p:txBody>
        </p:sp>
        <p:sp>
          <p:nvSpPr>
            <p:cNvPr id="9" name="TextBox 8">
              <a:extLst>
                <a:ext uri="{FF2B5EF4-FFF2-40B4-BE49-F238E27FC236}">
                  <a16:creationId xmlns:a16="http://schemas.microsoft.com/office/drawing/2014/main" id="{A23CCD2C-1011-41CD-B3E0-2C916FD53563}"/>
                </a:ext>
              </a:extLst>
            </p:cNvPr>
            <p:cNvSpPr txBox="1"/>
            <p:nvPr/>
          </p:nvSpPr>
          <p:spPr>
            <a:xfrm rot="19783893">
              <a:off x="1688698" y="4063269"/>
              <a:ext cx="3134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Observation Gauges</a:t>
              </a:r>
            </a:p>
          </p:txBody>
        </p:sp>
        <p:sp>
          <p:nvSpPr>
            <p:cNvPr id="10" name="TextBox 9">
              <a:extLst>
                <a:ext uri="{FF2B5EF4-FFF2-40B4-BE49-F238E27FC236}">
                  <a16:creationId xmlns:a16="http://schemas.microsoft.com/office/drawing/2014/main" id="{1D92C35E-9ABB-43E2-B19C-B353479BD5A5}"/>
                </a:ext>
              </a:extLst>
            </p:cNvPr>
            <p:cNvSpPr txBox="1"/>
            <p:nvPr/>
          </p:nvSpPr>
          <p:spPr>
            <a:xfrm rot="19748411">
              <a:off x="1969651" y="3671597"/>
              <a:ext cx="25591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Flooded Bridges</a:t>
              </a:r>
            </a:p>
          </p:txBody>
        </p:sp>
        <p:sp>
          <p:nvSpPr>
            <p:cNvPr id="11" name="TextBox 10">
              <a:extLst>
                <a:ext uri="{FF2B5EF4-FFF2-40B4-BE49-F238E27FC236}">
                  <a16:creationId xmlns:a16="http://schemas.microsoft.com/office/drawing/2014/main" id="{7E7812DC-2D2D-4A5A-B49B-44920F16E231}"/>
                </a:ext>
              </a:extLst>
            </p:cNvPr>
            <p:cNvSpPr txBox="1"/>
            <p:nvPr/>
          </p:nvSpPr>
          <p:spPr>
            <a:xfrm rot="19831981">
              <a:off x="2073079" y="3217056"/>
              <a:ext cx="23656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Flooded Roads</a:t>
              </a:r>
            </a:p>
          </p:txBody>
        </p:sp>
        <p:sp>
          <p:nvSpPr>
            <p:cNvPr id="12" name="TextBox 11">
              <a:extLst>
                <a:ext uri="{FF2B5EF4-FFF2-40B4-BE49-F238E27FC236}">
                  <a16:creationId xmlns:a16="http://schemas.microsoft.com/office/drawing/2014/main" id="{85914DD7-6774-417B-BEE7-09477CE66A0A}"/>
                </a:ext>
              </a:extLst>
            </p:cNvPr>
            <p:cNvSpPr txBox="1"/>
            <p:nvPr/>
          </p:nvSpPr>
          <p:spPr>
            <a:xfrm rot="19805218">
              <a:off x="1831009" y="2718521"/>
              <a:ext cx="28197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Inundation Extent</a:t>
              </a:r>
            </a:p>
          </p:txBody>
        </p:sp>
      </p:grpSp>
      <p:sp>
        <p:nvSpPr>
          <p:cNvPr id="14" name="Right Brace 13">
            <a:extLst>
              <a:ext uri="{FF2B5EF4-FFF2-40B4-BE49-F238E27FC236}">
                <a16:creationId xmlns:a16="http://schemas.microsoft.com/office/drawing/2014/main" id="{AE366137-9D8B-4CD5-9488-7081D469B464}"/>
              </a:ext>
            </a:extLst>
          </p:cNvPr>
          <p:cNvSpPr/>
          <p:nvPr/>
        </p:nvSpPr>
        <p:spPr>
          <a:xfrm>
            <a:off x="7974919" y="2677774"/>
            <a:ext cx="579270" cy="2013036"/>
          </a:xfrm>
          <a:prstGeom prst="rightBrace">
            <a:avLst>
              <a:gd name="adj1" fmla="val 8333"/>
              <a:gd name="adj2" fmla="val 5099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0B282575-ABCA-4A55-9733-C33870B27F1E}"/>
              </a:ext>
            </a:extLst>
          </p:cNvPr>
          <p:cNvPicPr>
            <a:picLocks noChangeAspect="1"/>
          </p:cNvPicPr>
          <p:nvPr/>
        </p:nvPicPr>
        <p:blipFill>
          <a:blip r:embed="rId3"/>
          <a:stretch>
            <a:fillRect/>
          </a:stretch>
        </p:blipFill>
        <p:spPr>
          <a:xfrm>
            <a:off x="6859399" y="3029456"/>
            <a:ext cx="2629657" cy="2966253"/>
          </a:xfrm>
          <a:prstGeom prst="rect">
            <a:avLst/>
          </a:prstGeom>
          <a:ln w="25400">
            <a:solidFill>
              <a:schemeClr val="bg1">
                <a:lumMod val="65000"/>
              </a:schemeClr>
            </a:solidFill>
          </a:ln>
          <a:scene3d>
            <a:camera prst="isometricTopUp"/>
            <a:lightRig rig="threePt" dir="t"/>
          </a:scene3d>
        </p:spPr>
      </p:pic>
      <p:pic>
        <p:nvPicPr>
          <p:cNvPr id="19" name="Picture 18">
            <a:extLst>
              <a:ext uri="{FF2B5EF4-FFF2-40B4-BE49-F238E27FC236}">
                <a16:creationId xmlns:a16="http://schemas.microsoft.com/office/drawing/2014/main" id="{DA1B3B43-D966-49D0-8B1E-08223252B97D}"/>
              </a:ext>
            </a:extLst>
          </p:cNvPr>
          <p:cNvPicPr>
            <a:picLocks noChangeAspect="1"/>
          </p:cNvPicPr>
          <p:nvPr/>
        </p:nvPicPr>
        <p:blipFill>
          <a:blip r:embed="rId4"/>
          <a:stretch>
            <a:fillRect/>
          </a:stretch>
        </p:blipFill>
        <p:spPr>
          <a:xfrm>
            <a:off x="7040053" y="1971521"/>
            <a:ext cx="2449003" cy="3279394"/>
          </a:xfrm>
          <a:prstGeom prst="rect">
            <a:avLst/>
          </a:prstGeom>
          <a:ln w="25400">
            <a:solidFill>
              <a:schemeClr val="bg1">
                <a:lumMod val="65000"/>
              </a:schemeClr>
            </a:solidFill>
          </a:ln>
          <a:scene3d>
            <a:camera prst="isometricTopUp"/>
            <a:lightRig rig="threePt" dir="t"/>
          </a:scene3d>
        </p:spPr>
      </p:pic>
      <p:grpSp>
        <p:nvGrpSpPr>
          <p:cNvPr id="20" name="Group 19">
            <a:extLst>
              <a:ext uri="{FF2B5EF4-FFF2-40B4-BE49-F238E27FC236}">
                <a16:creationId xmlns:a16="http://schemas.microsoft.com/office/drawing/2014/main" id="{4A64F213-7CD4-490A-972D-D76955B3D7B5}"/>
              </a:ext>
            </a:extLst>
          </p:cNvPr>
          <p:cNvGrpSpPr/>
          <p:nvPr/>
        </p:nvGrpSpPr>
        <p:grpSpPr>
          <a:xfrm>
            <a:off x="6953952" y="792104"/>
            <a:ext cx="2535104" cy="3439646"/>
            <a:chOff x="5972614" y="455578"/>
            <a:chExt cx="2535104" cy="3439646"/>
          </a:xfrm>
          <a:scene3d>
            <a:camera prst="isometricTopUp"/>
            <a:lightRig rig="threePt" dir="t"/>
          </a:scene3d>
        </p:grpSpPr>
        <p:pic>
          <p:nvPicPr>
            <p:cNvPr id="21" name="Picture 20">
              <a:extLst>
                <a:ext uri="{FF2B5EF4-FFF2-40B4-BE49-F238E27FC236}">
                  <a16:creationId xmlns:a16="http://schemas.microsoft.com/office/drawing/2014/main" id="{608D49AB-1B34-4AA1-8839-033CBD97D1DD}"/>
                </a:ext>
              </a:extLst>
            </p:cNvPr>
            <p:cNvPicPr>
              <a:picLocks noChangeAspect="1"/>
            </p:cNvPicPr>
            <p:nvPr/>
          </p:nvPicPr>
          <p:blipFill>
            <a:blip r:embed="rId5"/>
            <a:stretch>
              <a:fillRect/>
            </a:stretch>
          </p:blipFill>
          <p:spPr>
            <a:xfrm>
              <a:off x="5993118" y="456699"/>
              <a:ext cx="2514600" cy="3438525"/>
            </a:xfrm>
            <a:prstGeom prst="rect">
              <a:avLst/>
            </a:prstGeom>
            <a:ln w="25400">
              <a:solidFill>
                <a:schemeClr val="bg1">
                  <a:lumMod val="65000"/>
                </a:schemeClr>
              </a:solidFill>
            </a:ln>
          </p:spPr>
        </p:pic>
        <p:pic>
          <p:nvPicPr>
            <p:cNvPr id="22" name="Picture 21">
              <a:extLst>
                <a:ext uri="{FF2B5EF4-FFF2-40B4-BE49-F238E27FC236}">
                  <a16:creationId xmlns:a16="http://schemas.microsoft.com/office/drawing/2014/main" id="{C2ADC857-D129-419C-9388-F71637C17B9D}"/>
                </a:ext>
              </a:extLst>
            </p:cNvPr>
            <p:cNvPicPr>
              <a:picLocks noChangeAspect="1"/>
            </p:cNvPicPr>
            <p:nvPr/>
          </p:nvPicPr>
          <p:blipFill>
            <a:blip r:embed="rId6"/>
            <a:stretch>
              <a:fillRect/>
            </a:stretch>
          </p:blipFill>
          <p:spPr>
            <a:xfrm>
              <a:off x="5972614" y="455578"/>
              <a:ext cx="1446970" cy="1075271"/>
            </a:xfrm>
            <a:prstGeom prst="rect">
              <a:avLst/>
            </a:prstGeom>
            <a:ln w="25400">
              <a:solidFill>
                <a:schemeClr val="bg1">
                  <a:lumMod val="65000"/>
                </a:schemeClr>
              </a:solidFill>
            </a:ln>
          </p:spPr>
        </p:pic>
      </p:grpSp>
      <p:pic>
        <p:nvPicPr>
          <p:cNvPr id="23" name="Picture 22">
            <a:extLst>
              <a:ext uri="{FF2B5EF4-FFF2-40B4-BE49-F238E27FC236}">
                <a16:creationId xmlns:a16="http://schemas.microsoft.com/office/drawing/2014/main" id="{956707E5-C796-420A-9973-B3735F72284E}"/>
              </a:ext>
            </a:extLst>
          </p:cNvPr>
          <p:cNvPicPr>
            <a:picLocks noChangeAspect="1"/>
          </p:cNvPicPr>
          <p:nvPr/>
        </p:nvPicPr>
        <p:blipFill>
          <a:blip r:embed="rId7"/>
          <a:stretch>
            <a:fillRect/>
          </a:stretch>
        </p:blipFill>
        <p:spPr>
          <a:xfrm>
            <a:off x="6640770" y="150927"/>
            <a:ext cx="3161468" cy="2506188"/>
          </a:xfrm>
          <a:prstGeom prst="rect">
            <a:avLst/>
          </a:prstGeom>
          <a:ln w="25400">
            <a:solidFill>
              <a:schemeClr val="bg1">
                <a:lumMod val="65000"/>
              </a:schemeClr>
            </a:solidFill>
          </a:ln>
          <a:scene3d>
            <a:camera prst="isometricTopUp"/>
            <a:lightRig rig="threePt" dir="t"/>
          </a:scene3d>
        </p:spPr>
      </p:pic>
    </p:spTree>
    <p:extLst>
      <p:ext uri="{BB962C8B-B14F-4D97-AF65-F5344CB8AC3E}">
        <p14:creationId xmlns:p14="http://schemas.microsoft.com/office/powerpoint/2010/main" val="1926549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15238" cy="1325563"/>
          </a:xfrm>
        </p:spPr>
        <p:txBody>
          <a:bodyPr/>
          <a:lstStyle/>
          <a:p>
            <a:r>
              <a:rPr lang="en-US" dirty="0" smtClean="0"/>
              <a:t>1. Hydrology Base Map</a:t>
            </a:r>
            <a:endParaRPr lang="en-US" dirty="0"/>
          </a:p>
        </p:txBody>
      </p:sp>
      <p:grpSp>
        <p:nvGrpSpPr>
          <p:cNvPr id="16" name="Group 15"/>
          <p:cNvGrpSpPr/>
          <p:nvPr/>
        </p:nvGrpSpPr>
        <p:grpSpPr>
          <a:xfrm>
            <a:off x="937976" y="1942266"/>
            <a:ext cx="9576217" cy="4144024"/>
            <a:chOff x="937976" y="1942266"/>
            <a:chExt cx="9576217" cy="4144024"/>
          </a:xfrm>
        </p:grpSpPr>
        <p:pic>
          <p:nvPicPr>
            <p:cNvPr id="13" name="Picture 12"/>
            <p:cNvPicPr>
              <a:picLocks noChangeAspect="1"/>
            </p:cNvPicPr>
            <p:nvPr/>
          </p:nvPicPr>
          <p:blipFill>
            <a:blip r:embed="rId2"/>
            <a:stretch>
              <a:fillRect/>
            </a:stretch>
          </p:blipFill>
          <p:spPr>
            <a:xfrm>
              <a:off x="937976" y="1942266"/>
              <a:ext cx="1643627" cy="4140165"/>
            </a:xfrm>
            <a:prstGeom prst="rect">
              <a:avLst/>
            </a:prstGeom>
            <a:ln w="3175">
              <a:solidFill>
                <a:schemeClr val="bg1">
                  <a:lumMod val="65000"/>
                </a:schemeClr>
              </a:solidFill>
            </a:ln>
          </p:spPr>
        </p:pic>
        <p:pic>
          <p:nvPicPr>
            <p:cNvPr id="14" name="Picture 13"/>
            <p:cNvPicPr>
              <a:picLocks noChangeAspect="1"/>
            </p:cNvPicPr>
            <p:nvPr/>
          </p:nvPicPr>
          <p:blipFill>
            <a:blip r:embed="rId3"/>
            <a:stretch>
              <a:fillRect/>
            </a:stretch>
          </p:blipFill>
          <p:spPr>
            <a:xfrm>
              <a:off x="2581603" y="1948548"/>
              <a:ext cx="4262592" cy="4130023"/>
            </a:xfrm>
            <a:prstGeom prst="rect">
              <a:avLst/>
            </a:prstGeom>
            <a:ln w="3175">
              <a:solidFill>
                <a:schemeClr val="bg1">
                  <a:lumMod val="65000"/>
                </a:schemeClr>
              </a:solidFill>
            </a:ln>
          </p:spPr>
        </p:pic>
        <p:pic>
          <p:nvPicPr>
            <p:cNvPr id="15" name="Picture 14"/>
            <p:cNvPicPr>
              <a:picLocks noChangeAspect="1"/>
            </p:cNvPicPr>
            <p:nvPr/>
          </p:nvPicPr>
          <p:blipFill>
            <a:blip r:embed="rId4"/>
            <a:stretch>
              <a:fillRect/>
            </a:stretch>
          </p:blipFill>
          <p:spPr>
            <a:xfrm>
              <a:off x="6844195" y="1948548"/>
              <a:ext cx="3669998" cy="4137742"/>
            </a:xfrm>
            <a:prstGeom prst="rect">
              <a:avLst/>
            </a:prstGeom>
            <a:ln w="9525">
              <a:solidFill>
                <a:schemeClr val="tx1"/>
              </a:solidFill>
            </a:ln>
          </p:spPr>
        </p:pic>
      </p:grpSp>
      <p:sp>
        <p:nvSpPr>
          <p:cNvPr id="17" name="TextBox 16"/>
          <p:cNvSpPr txBox="1"/>
          <p:nvPr/>
        </p:nvSpPr>
        <p:spPr>
          <a:xfrm>
            <a:off x="838200" y="1385127"/>
            <a:ext cx="38989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One map for each Maintenance Section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p:cNvGrpSpPr/>
          <p:nvPr/>
        </p:nvGrpSpPr>
        <p:grpSpPr>
          <a:xfrm>
            <a:off x="10414660" y="331707"/>
            <a:ext cx="1274030" cy="1238086"/>
            <a:chOff x="9761517" y="408863"/>
            <a:chExt cx="1274030" cy="1238086"/>
          </a:xfrm>
        </p:grpSpPr>
        <p:sp>
          <p:nvSpPr>
            <p:cNvPr id="9" name="Rectangle 8">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a:solidFill>
                <a:srgbClr val="FF0000"/>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chemeClr val="accent4">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chemeClr val="accent6">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chemeClr val="accent5">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chemeClr val="tx2">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Hydrology Base Map</a:t>
              </a:r>
            </a:p>
          </p:txBody>
        </p:sp>
        <p:sp>
          <p:nvSpPr>
            <p:cNvPr id="20" name="TextBox 19">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Observation Gauges</a:t>
              </a:r>
            </a:p>
          </p:txBody>
        </p:sp>
        <p:sp>
          <p:nvSpPr>
            <p:cNvPr id="21" name="TextBox 20">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Bridges</a:t>
              </a:r>
            </a:p>
          </p:txBody>
        </p:sp>
        <p:sp>
          <p:nvSpPr>
            <p:cNvPr id="22" name="TextBox 21">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Roads</a:t>
              </a:r>
            </a:p>
          </p:txBody>
        </p:sp>
        <p:sp>
          <p:nvSpPr>
            <p:cNvPr id="23" name="TextBox 22">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Inundation Extent</a:t>
              </a:r>
            </a:p>
          </p:txBody>
        </p:sp>
      </p:grpSp>
    </p:spTree>
    <p:extLst>
      <p:ext uri="{BB962C8B-B14F-4D97-AF65-F5344CB8AC3E}">
        <p14:creationId xmlns:p14="http://schemas.microsoft.com/office/powerpoint/2010/main" val="9582845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State-wide FATHOM 3m DEM of Texas</a:t>
            </a:r>
            <a:endParaRPr lang="en-US" dirty="0"/>
          </a:p>
        </p:txBody>
      </p:sp>
      <p:sp>
        <p:nvSpPr>
          <p:cNvPr id="4" name="TextBox 3"/>
          <p:cNvSpPr txBox="1"/>
          <p:nvPr/>
        </p:nvSpPr>
        <p:spPr>
          <a:xfrm>
            <a:off x="1508428" y="6246451"/>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Image: Yan Liu, Oak Ridge National Laboratory</a:t>
            </a:r>
          </a:p>
        </p:txBody>
      </p:sp>
      <p:sp>
        <p:nvSpPr>
          <p:cNvPr id="5" name="TextBox 4"/>
          <p:cNvSpPr txBox="1"/>
          <p:nvPr/>
        </p:nvSpPr>
        <p:spPr>
          <a:xfrm>
            <a:off x="7401965" y="3331005"/>
            <a:ext cx="4385117"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t>Seamless 3m Digital Elevation Model in 1º x 1º tiles</a:t>
            </a:r>
          </a:p>
          <a:p>
            <a:pPr algn="l" eaLnBrk="0" hangingPunct="0">
              <a:lnSpc>
                <a:spcPts val="1800"/>
              </a:lnSpc>
            </a:pPr>
            <a:endParaRPr lang="en-US" sz="1400" b="1" dirty="0" smtClean="0"/>
          </a:p>
          <a:p>
            <a:pPr eaLnBrk="0" hangingPunct="0">
              <a:lnSpc>
                <a:spcPts val="1800"/>
              </a:lnSpc>
            </a:pPr>
            <a:r>
              <a:rPr lang="en-US" sz="1400" b="1" dirty="0"/>
              <a:t>Built by </a:t>
            </a:r>
            <a:r>
              <a:rPr lang="en-US" sz="1400" b="1" dirty="0" smtClean="0"/>
              <a:t>compositing and resampling Texas 1m </a:t>
            </a:r>
          </a:p>
          <a:p>
            <a:pPr eaLnBrk="0" hangingPunct="0">
              <a:lnSpc>
                <a:spcPts val="1800"/>
              </a:lnSpc>
            </a:pPr>
            <a:r>
              <a:rPr lang="en-US" sz="1400" b="1" dirty="0" smtClean="0"/>
              <a:t>LIDAR coverage, and filling some gaps. Has 11 times </a:t>
            </a:r>
          </a:p>
          <a:p>
            <a:pPr eaLnBrk="0" hangingPunct="0">
              <a:lnSpc>
                <a:spcPts val="1800"/>
              </a:lnSpc>
            </a:pPr>
            <a:r>
              <a:rPr lang="en-US" sz="1400" b="1" dirty="0" smtClean="0"/>
              <a:t>cell density of National Elevation Dataset</a:t>
            </a:r>
          </a:p>
          <a:p>
            <a:pPr eaLnBrk="0" hangingPunct="0">
              <a:lnSpc>
                <a:spcPts val="1800"/>
              </a:lnSpc>
            </a:pPr>
            <a:endParaRPr lang="en-US" sz="1400" b="1" dirty="0"/>
          </a:p>
          <a:p>
            <a:pPr eaLnBrk="0" hangingPunct="0">
              <a:lnSpc>
                <a:spcPts val="1800"/>
              </a:lnSpc>
            </a:pPr>
            <a:r>
              <a:rPr lang="en-US" sz="1400" b="1" dirty="0"/>
              <a:t>Data provided </a:t>
            </a:r>
            <a:r>
              <a:rPr lang="en-US" sz="1400" b="1" dirty="0" smtClean="0"/>
              <a:t>by </a:t>
            </a:r>
            <a:r>
              <a:rPr lang="en-US" sz="1400" b="1" dirty="0"/>
              <a:t>courtesy </a:t>
            </a:r>
            <a:r>
              <a:rPr lang="en-US" sz="1400" b="1" dirty="0" smtClean="0"/>
              <a:t>of:</a:t>
            </a:r>
            <a:endParaRPr lang="en-US" sz="1400" b="1" dirty="0"/>
          </a:p>
          <a:p>
            <a:pPr algn="l" eaLnBrk="0" hangingPunct="0">
              <a:lnSpc>
                <a:spcPts val="1800"/>
              </a:lnSpc>
            </a:pPr>
            <a:endParaRPr lang="en-US" sz="1400" b="1" dirty="0" smtClean="0">
              <a:ea typeface="+mn-ea"/>
              <a:cs typeface="+mn-cs"/>
            </a:endParaRPr>
          </a:p>
        </p:txBody>
      </p:sp>
      <p:pic>
        <p:nvPicPr>
          <p:cNvPr id="3076" name="Picture 3"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2" y="1192824"/>
            <a:ext cx="5165393" cy="499843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2" descr="image001"/>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401966" y="941832"/>
            <a:ext cx="2242045" cy="214844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401965" y="4979246"/>
            <a:ext cx="4073958" cy="1341355"/>
            <a:chOff x="7401965" y="5005213"/>
            <a:chExt cx="4073958" cy="1341355"/>
          </a:xfrm>
        </p:grpSpPr>
        <p:pic>
          <p:nvPicPr>
            <p:cNvPr id="3" name="Picture 2"/>
            <p:cNvPicPr>
              <a:picLocks noChangeAspect="1"/>
            </p:cNvPicPr>
            <p:nvPr/>
          </p:nvPicPr>
          <p:blipFill>
            <a:blip r:embed="rId4"/>
            <a:stretch>
              <a:fillRect/>
            </a:stretch>
          </p:blipFill>
          <p:spPr>
            <a:xfrm>
              <a:off x="7401965" y="5011888"/>
              <a:ext cx="1404403" cy="1334680"/>
            </a:xfrm>
            <a:prstGeom prst="rect">
              <a:avLst/>
            </a:prstGeom>
          </p:spPr>
        </p:pic>
        <p:pic>
          <p:nvPicPr>
            <p:cNvPr id="3079" name="Picture 7" descr="Image result for texas water development 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3223" y="5005213"/>
              <a:ext cx="2552700" cy="742951"/>
            </a:xfrm>
            <a:prstGeom prst="rect">
              <a:avLst/>
            </a:prstGeom>
            <a:noFill/>
            <a:ln w="3175">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8923223" y="5881030"/>
              <a:ext cx="2552700" cy="465538"/>
            </a:xfrm>
            <a:prstGeom prst="rect">
              <a:avLst/>
            </a:prstGeom>
            <a:ln w="3175">
              <a:solidFill>
                <a:schemeClr val="bg1">
                  <a:lumMod val="65000"/>
                </a:schemeClr>
              </a:solidFill>
            </a:ln>
          </p:spPr>
        </p:pic>
      </p:grpSp>
      <p:sp>
        <p:nvSpPr>
          <p:cNvPr id="13" name="Rectangle 12"/>
          <p:cNvSpPr/>
          <p:nvPr/>
        </p:nvSpPr>
        <p:spPr>
          <a:xfrm>
            <a:off x="817780" y="823492"/>
            <a:ext cx="57246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563C1"/>
                </a:solidFill>
                <a:effectLst/>
                <a:uLnTx/>
                <a:uFillTx/>
                <a:latin typeface="Geneva"/>
                <a:ea typeface="Calibri" panose="020F0502020204030204" pitchFamily="34" charset="0"/>
                <a:cs typeface="Calibri" panose="020F0502020204030204" pitchFamily="34" charset="0"/>
                <a:hlinkClick r:id="rId7"/>
              </a:rPr>
              <a:t>https://web.corral.tacc.utexas.edu/nfiedata/fathom3m/</a:t>
            </a:r>
            <a:r>
              <a:rPr kumimoji="0" lang="en-US" sz="1800" b="0" i="0" u="none" strike="noStrike" kern="1200" cap="none" spc="0" normalizeH="0" baseline="0" noProof="0" dirty="0">
                <a:ln>
                  <a:noFill/>
                </a:ln>
                <a:solidFill>
                  <a:prstClr val="black"/>
                </a:solidFill>
                <a:effectLst/>
                <a:uLnTx/>
                <a:uFillTx/>
                <a:latin typeface="Geneva"/>
                <a:ea typeface="Calibri" panose="020F0502020204030204" pitchFamily="34" charset="0"/>
                <a:cs typeface="Calibri" panose="020F050202020403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6327381" y="5192724"/>
            <a:ext cx="914400"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grpSp>
        <p:nvGrpSpPr>
          <p:cNvPr id="14" name="Group 13"/>
          <p:cNvGrpSpPr/>
          <p:nvPr/>
        </p:nvGrpSpPr>
        <p:grpSpPr>
          <a:xfrm>
            <a:off x="10414660" y="331707"/>
            <a:ext cx="1274030" cy="1238086"/>
            <a:chOff x="9761517" y="408863"/>
            <a:chExt cx="1274030" cy="1238086"/>
          </a:xfrm>
        </p:grpSpPr>
        <p:sp>
          <p:nvSpPr>
            <p:cNvPr id="15" name="Rectangle 14">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a:solidFill>
                <a:srgbClr val="FF0000"/>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chemeClr val="accent4">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chemeClr val="accent6">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chemeClr val="accent5">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chemeClr val="tx2">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Hydrology Base Map</a:t>
              </a:r>
            </a:p>
          </p:txBody>
        </p:sp>
        <p:sp>
          <p:nvSpPr>
            <p:cNvPr id="21" name="TextBox 20">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Observation Gauges</a:t>
              </a:r>
            </a:p>
          </p:txBody>
        </p:sp>
        <p:sp>
          <p:nvSpPr>
            <p:cNvPr id="22" name="TextBox 21">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Bridges</a:t>
              </a:r>
            </a:p>
          </p:txBody>
        </p:sp>
        <p:sp>
          <p:nvSpPr>
            <p:cNvPr id="23" name="TextBox 22">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Roads</a:t>
              </a:r>
            </a:p>
          </p:txBody>
        </p:sp>
        <p:sp>
          <p:nvSpPr>
            <p:cNvPr id="24" name="TextBox 23">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Inundation Extent</a:t>
              </a:r>
            </a:p>
          </p:txBody>
        </p:sp>
      </p:grpSp>
    </p:spTree>
    <p:extLst>
      <p:ext uri="{BB962C8B-B14F-4D97-AF65-F5344CB8AC3E}">
        <p14:creationId xmlns:p14="http://schemas.microsoft.com/office/powerpoint/2010/main" val="703006521"/>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FATHOM 3m Topography southeast of Beaumont</a:t>
            </a:r>
            <a:endParaRPr lang="en-US" dirty="0"/>
          </a:p>
        </p:txBody>
      </p:sp>
      <p:pic>
        <p:nvPicPr>
          <p:cNvPr id="3" name="Picture 2"/>
          <p:cNvPicPr>
            <a:picLocks noChangeAspect="1"/>
          </p:cNvPicPr>
          <p:nvPr/>
        </p:nvPicPr>
        <p:blipFill>
          <a:blip r:embed="rId2"/>
          <a:stretch>
            <a:fillRect/>
          </a:stretch>
        </p:blipFill>
        <p:spPr>
          <a:xfrm>
            <a:off x="617516" y="2326966"/>
            <a:ext cx="3614861" cy="3187823"/>
          </a:xfrm>
          <a:prstGeom prst="rect">
            <a:avLst/>
          </a:prstGeom>
        </p:spPr>
      </p:pic>
      <p:pic>
        <p:nvPicPr>
          <p:cNvPr id="4" name="Picture 3"/>
          <p:cNvPicPr>
            <a:picLocks noChangeAspect="1"/>
          </p:cNvPicPr>
          <p:nvPr/>
        </p:nvPicPr>
        <p:blipFill>
          <a:blip r:embed="rId3"/>
          <a:stretch>
            <a:fillRect/>
          </a:stretch>
        </p:blipFill>
        <p:spPr>
          <a:xfrm>
            <a:off x="4358244" y="2326966"/>
            <a:ext cx="3603641" cy="3176965"/>
          </a:xfrm>
          <a:prstGeom prst="rect">
            <a:avLst/>
          </a:prstGeom>
        </p:spPr>
      </p:pic>
      <p:pic>
        <p:nvPicPr>
          <p:cNvPr id="5" name="Picture 4"/>
          <p:cNvPicPr>
            <a:picLocks noChangeAspect="1"/>
          </p:cNvPicPr>
          <p:nvPr/>
        </p:nvPicPr>
        <p:blipFill>
          <a:blip r:embed="rId4"/>
          <a:stretch>
            <a:fillRect/>
          </a:stretch>
        </p:blipFill>
        <p:spPr>
          <a:xfrm>
            <a:off x="8087751" y="2326966"/>
            <a:ext cx="3598399" cy="3176965"/>
          </a:xfrm>
          <a:prstGeom prst="rect">
            <a:avLst/>
          </a:prstGeom>
        </p:spPr>
      </p:pic>
      <p:sp>
        <p:nvSpPr>
          <p:cNvPr id="6" name="TextBox 5"/>
          <p:cNvSpPr txBox="1"/>
          <p:nvPr/>
        </p:nvSpPr>
        <p:spPr>
          <a:xfrm>
            <a:off x="1620982" y="5569527"/>
            <a:ext cx="1756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Fathom 3m DEM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4675976" y="5569527"/>
            <a:ext cx="3169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Imagery base map with streams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361285" y="5569527"/>
            <a:ext cx="29731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Roads base map with streams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10414660" y="331707"/>
            <a:ext cx="1274030" cy="1238086"/>
            <a:chOff x="9761517" y="408863"/>
            <a:chExt cx="1274030" cy="1238086"/>
          </a:xfrm>
        </p:grpSpPr>
        <p:sp>
          <p:nvSpPr>
            <p:cNvPr id="10" name="Rectangle 9">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a:solidFill>
                <a:srgbClr val="FF0000"/>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chemeClr val="accent4">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chemeClr val="accent6">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chemeClr val="accent5">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chemeClr val="tx2">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Hydrology Base Map</a:t>
              </a:r>
            </a:p>
          </p:txBody>
        </p:sp>
        <p:sp>
          <p:nvSpPr>
            <p:cNvPr id="16" name="TextBox 15">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Observation Gauges</a:t>
              </a:r>
            </a:p>
          </p:txBody>
        </p:sp>
        <p:sp>
          <p:nvSpPr>
            <p:cNvPr id="17" name="TextBox 16">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Bridges</a:t>
              </a:r>
            </a:p>
          </p:txBody>
        </p:sp>
        <p:sp>
          <p:nvSpPr>
            <p:cNvPr id="18" name="TextBox 17">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Roads</a:t>
              </a:r>
            </a:p>
          </p:txBody>
        </p:sp>
        <p:sp>
          <p:nvSpPr>
            <p:cNvPr id="19" name="TextBox 18">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Inundation Extent</a:t>
              </a:r>
            </a:p>
          </p:txBody>
        </p:sp>
      </p:grpSp>
    </p:spTree>
    <p:extLst>
      <p:ext uri="{BB962C8B-B14F-4D97-AF65-F5344CB8AC3E}">
        <p14:creationId xmlns:p14="http://schemas.microsoft.com/office/powerpoint/2010/main" val="2615694866"/>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Water Model </a:t>
            </a:r>
            <a:r>
              <a:rPr lang="en-US" dirty="0" err="1" smtClean="0"/>
              <a:t>Hydrofabric</a:t>
            </a:r>
            <a:r>
              <a:rPr lang="en-US" dirty="0" smtClean="0"/>
              <a:t> for Texas</a:t>
            </a:r>
            <a:endParaRPr lang="en-US" dirty="0"/>
          </a:p>
        </p:txBody>
      </p:sp>
      <p:pic>
        <p:nvPicPr>
          <p:cNvPr id="3" name="Picture 2"/>
          <p:cNvPicPr>
            <a:picLocks noChangeAspect="1"/>
          </p:cNvPicPr>
          <p:nvPr/>
        </p:nvPicPr>
        <p:blipFill>
          <a:blip r:embed="rId2"/>
          <a:stretch>
            <a:fillRect/>
          </a:stretch>
        </p:blipFill>
        <p:spPr>
          <a:xfrm>
            <a:off x="787585" y="1882828"/>
            <a:ext cx="5476388" cy="4382780"/>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6389336" y="1882828"/>
            <a:ext cx="5428417" cy="4382780"/>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6389336" y="1882828"/>
            <a:ext cx="1681336" cy="2725534"/>
          </a:xfrm>
          <a:prstGeom prst="rect">
            <a:avLst/>
          </a:prstGeom>
          <a:ln w="3175">
            <a:solidFill>
              <a:schemeClr val="bg1">
                <a:lumMod val="65000"/>
              </a:schemeClr>
            </a:solidFill>
          </a:ln>
        </p:spPr>
      </p:pic>
      <p:pic>
        <p:nvPicPr>
          <p:cNvPr id="6"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088" t="10905" b="7549"/>
          <a:stretch/>
        </p:blipFill>
        <p:spPr bwMode="auto">
          <a:xfrm>
            <a:off x="8253351" y="230417"/>
            <a:ext cx="3469573" cy="938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14402" y="941832"/>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Geospatial framework for National Water Model provided by the National Water Center</a:t>
            </a:r>
          </a:p>
          <a:p>
            <a:pPr algn="l" eaLnBrk="0" hangingPunct="0">
              <a:lnSpc>
                <a:spcPts val="1800"/>
              </a:lnSpc>
            </a:pPr>
            <a:endParaRPr lang="en-US" sz="1400" b="1" dirty="0"/>
          </a:p>
          <a:p>
            <a:pPr algn="l" eaLnBrk="0" hangingPunct="0">
              <a:lnSpc>
                <a:spcPts val="1800"/>
              </a:lnSpc>
            </a:pPr>
            <a:r>
              <a:rPr lang="en-US" sz="1400" b="1" dirty="0" smtClean="0">
                <a:ea typeface="+mn-ea"/>
                <a:cs typeface="+mn-cs"/>
              </a:rPr>
              <a:t>Adapted from National Hydrography Dataset, Medium and High Resolutions</a:t>
            </a:r>
          </a:p>
          <a:p>
            <a:pPr algn="l" eaLnBrk="0" hangingPunct="0">
              <a:lnSpc>
                <a:spcPts val="1800"/>
              </a:lnSpc>
            </a:pPr>
            <a:endParaRPr lang="en-US" sz="1400" b="1" dirty="0"/>
          </a:p>
        </p:txBody>
      </p:sp>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50284" y="1236549"/>
            <a:ext cx="575587" cy="567593"/>
          </a:xfrm>
          <a:prstGeom prst="rect">
            <a:avLst/>
          </a:prstGeom>
        </p:spPr>
      </p:pic>
      <p:pic>
        <p:nvPicPr>
          <p:cNvPr id="1030" name="Picture 6" descr="What is the significance of the NOAA logo?"/>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696837" y="1213501"/>
            <a:ext cx="1535469" cy="60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037047"/>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3" y="457200"/>
            <a:ext cx="6038600" cy="484632"/>
          </a:xfrm>
        </p:spPr>
        <p:txBody>
          <a:bodyPr/>
          <a:lstStyle/>
          <a:p>
            <a:r>
              <a:rPr lang="en-US" dirty="0" smtClean="0"/>
              <a:t>2. Observations Gauges Map</a:t>
            </a:r>
            <a:endParaRPr lang="en-US" dirty="0"/>
          </a:p>
        </p:txBody>
      </p:sp>
      <p:pic>
        <p:nvPicPr>
          <p:cNvPr id="3" name="Picture 2"/>
          <p:cNvPicPr>
            <a:picLocks noChangeAspect="1"/>
          </p:cNvPicPr>
          <p:nvPr/>
        </p:nvPicPr>
        <p:blipFill>
          <a:blip r:embed="rId2"/>
          <a:stretch>
            <a:fillRect/>
          </a:stretch>
        </p:blipFill>
        <p:spPr>
          <a:xfrm>
            <a:off x="7684859" y="1922242"/>
            <a:ext cx="3668941" cy="2977083"/>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3937188" y="1922242"/>
            <a:ext cx="3747671" cy="2978413"/>
          </a:xfrm>
          <a:prstGeom prst="rect">
            <a:avLst/>
          </a:prstGeom>
          <a:ln w="3175">
            <a:solidFill>
              <a:schemeClr val="bg1">
                <a:lumMod val="65000"/>
              </a:schemeClr>
            </a:solidFill>
          </a:ln>
        </p:spPr>
      </p:pic>
      <p:pic>
        <p:nvPicPr>
          <p:cNvPr id="5" name="Picture 4"/>
          <p:cNvPicPr>
            <a:picLocks noChangeAspect="1"/>
          </p:cNvPicPr>
          <p:nvPr/>
        </p:nvPicPr>
        <p:blipFill>
          <a:blip r:embed="rId4"/>
          <a:stretch>
            <a:fillRect/>
          </a:stretch>
        </p:blipFill>
        <p:spPr>
          <a:xfrm>
            <a:off x="503323" y="2311635"/>
            <a:ext cx="3427191" cy="2350586"/>
          </a:xfrm>
          <a:prstGeom prst="rect">
            <a:avLst/>
          </a:prstGeom>
          <a:ln w="3175">
            <a:solidFill>
              <a:schemeClr val="bg1">
                <a:lumMod val="65000"/>
              </a:schemeClr>
            </a:solidFill>
          </a:ln>
        </p:spPr>
      </p:pic>
      <p:sp>
        <p:nvSpPr>
          <p:cNvPr id="6" name="TextBox 5"/>
          <p:cNvSpPr txBox="1"/>
          <p:nvPr/>
        </p:nvSpPr>
        <p:spPr>
          <a:xfrm>
            <a:off x="986181" y="909240"/>
            <a:ext cx="785824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Data from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multiple observation networks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connected into the KISTERS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Datasphere</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Each gauge has </a:t>
            </a: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several time series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(water level, precipitation,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1" name="Group 40"/>
          <p:cNvGrpSpPr/>
          <p:nvPr/>
        </p:nvGrpSpPr>
        <p:grpSpPr>
          <a:xfrm>
            <a:off x="10414660" y="331707"/>
            <a:ext cx="1274030" cy="1238086"/>
            <a:chOff x="9761517" y="408863"/>
            <a:chExt cx="1274030" cy="1238086"/>
          </a:xfrm>
        </p:grpSpPr>
        <p:sp>
          <p:nvSpPr>
            <p:cNvPr id="31" name="Rectangle 30">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rgbClr val="FFC000">
                <a:lumMod val="20000"/>
                <a:lumOff val="80000"/>
              </a:srgbClr>
            </a:solidFill>
            <a:ln w="28575" cap="flat" cmpd="sng" algn="ctr">
              <a:solidFill>
                <a:srgbClr val="FF0000"/>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rgbClr val="70AD47">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rgbClr val="5B9BD5">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rgbClr val="44546A">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Hydrology Base Map</a:t>
              </a:r>
            </a:p>
          </p:txBody>
        </p:sp>
        <p:sp>
          <p:nvSpPr>
            <p:cNvPr id="37" name="TextBox 36">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Observation Gauges</a:t>
              </a:r>
            </a:p>
          </p:txBody>
        </p:sp>
        <p:sp>
          <p:nvSpPr>
            <p:cNvPr id="38" name="TextBox 37">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Bridges</a:t>
              </a:r>
            </a:p>
          </p:txBody>
        </p:sp>
        <p:sp>
          <p:nvSpPr>
            <p:cNvPr id="39" name="TextBox 38">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Roads</a:t>
              </a:r>
            </a:p>
          </p:txBody>
        </p:sp>
        <p:sp>
          <p:nvSpPr>
            <p:cNvPr id="40" name="TextBox 39">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Inundation Extent</a:t>
              </a:r>
            </a:p>
          </p:txBody>
        </p:sp>
      </p:grpSp>
      <p:sp>
        <p:nvSpPr>
          <p:cNvPr id="18" name="TextBox 17"/>
          <p:cNvSpPr txBox="1"/>
          <p:nvPr/>
        </p:nvSpPr>
        <p:spPr>
          <a:xfrm>
            <a:off x="1743527" y="5108694"/>
            <a:ext cx="6675161"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Thematic map</a:t>
            </a:r>
            <a:r>
              <a:rPr lang="en-US" dirty="0" smtClean="0">
                <a:solidFill>
                  <a:prstClr val="black"/>
                </a:solidFill>
                <a:latin typeface="Calibri" panose="020F0502020204030204"/>
              </a:rPr>
              <a:t>: shows only data of </a:t>
            </a:r>
            <a:r>
              <a:rPr lang="en-US" b="1" dirty="0" smtClean="0">
                <a:solidFill>
                  <a:prstClr val="black"/>
                </a:solidFill>
                <a:latin typeface="Calibri" panose="020F0502020204030204"/>
              </a:rPr>
              <a:t>one type </a:t>
            </a:r>
            <a:r>
              <a:rPr lang="en-US" dirty="0" smtClean="0">
                <a:solidFill>
                  <a:prstClr val="black"/>
                </a:solidFill>
                <a:latin typeface="Calibri" panose="020F0502020204030204"/>
              </a:rPr>
              <a:t>across </a:t>
            </a:r>
            <a:r>
              <a:rPr lang="en-US" b="1" dirty="0" smtClean="0">
                <a:solidFill>
                  <a:prstClr val="black"/>
                </a:solidFill>
                <a:latin typeface="Calibri" panose="020F0502020204030204"/>
              </a:rPr>
              <a:t>all networks</a:t>
            </a:r>
            <a:endParaRPr kumimoji="0" lang="en-US" sz="1800" b="1" i="0" u="none" strike="noStrike" kern="1200" cap="none" spc="0" normalizeH="0" baseline="0" noProof="0" dirty="0" smtClean="0">
              <a:ln>
                <a:noFill/>
              </a:ln>
              <a:solidFill>
                <a:prstClr val="black"/>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For example: the map of </a:t>
            </a:r>
            <a:r>
              <a:rPr kumimoji="0" lang="en-US" sz="1800" b="1" i="0" u="none" strike="noStrike" kern="1200" cap="none" spc="0" normalizeH="0" baseline="0" noProof="0" dirty="0" smtClean="0">
                <a:ln>
                  <a:noFill/>
                </a:ln>
                <a:solidFill>
                  <a:srgbClr val="7030A0"/>
                </a:solidFill>
                <a:effectLst/>
                <a:uLnTx/>
                <a:uFillTx/>
                <a:latin typeface="Calibri" panose="020F0502020204030204"/>
                <a:ea typeface="+mn-ea"/>
                <a:cs typeface="+mn-cs"/>
              </a:rPr>
              <a:t>water level above geodetic datum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Color Code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points according to degree of flood risk</a:t>
            </a:r>
          </a:p>
        </p:txBody>
      </p:sp>
      <p:cxnSp>
        <p:nvCxnSpPr>
          <p:cNvPr id="8" name="Straight Connector 7"/>
          <p:cNvCxnSpPr/>
          <p:nvPr/>
        </p:nvCxnSpPr>
        <p:spPr bwMode="auto">
          <a:xfrm>
            <a:off x="9164023" y="6534289"/>
            <a:ext cx="1021192" cy="13349"/>
          </a:xfrm>
          <a:prstGeom prst="line">
            <a:avLst/>
          </a:prstGeom>
          <a:noFill/>
          <a:ln w="19050" cap="flat" cmpd="sng" algn="ctr">
            <a:solidFill>
              <a:srgbClr val="7030A0"/>
            </a:solidFill>
            <a:prstDash val="solid"/>
            <a:round/>
            <a:headEnd type="none" w="med" len="med"/>
            <a:tailEnd type="none" w="med" len="med"/>
          </a:ln>
          <a:effectLst/>
        </p:spPr>
      </p:cxnSp>
      <p:sp>
        <p:nvSpPr>
          <p:cNvPr id="9" name="TextBox 8"/>
          <p:cNvSpPr txBox="1"/>
          <p:nvPr/>
        </p:nvSpPr>
        <p:spPr>
          <a:xfrm>
            <a:off x="10318704" y="6454196"/>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solidFill>
                  <a:srgbClr val="7030A0"/>
                </a:solidFill>
                <a:ea typeface="+mn-ea"/>
                <a:cs typeface="+mn-cs"/>
              </a:rPr>
              <a:t>Geodetic datum</a:t>
            </a:r>
          </a:p>
        </p:txBody>
      </p:sp>
      <p:cxnSp>
        <p:nvCxnSpPr>
          <p:cNvPr id="11" name="Straight Arrow Connector 10"/>
          <p:cNvCxnSpPr/>
          <p:nvPr/>
        </p:nvCxnSpPr>
        <p:spPr bwMode="auto">
          <a:xfrm flipV="1">
            <a:off x="9674619" y="5981217"/>
            <a:ext cx="0" cy="553072"/>
          </a:xfrm>
          <a:prstGeom prst="straightConnector1">
            <a:avLst/>
          </a:prstGeom>
          <a:noFill/>
          <a:ln w="19050" cap="flat" cmpd="sng" algn="ctr">
            <a:solidFill>
              <a:schemeClr val="tx2"/>
            </a:solidFill>
            <a:prstDash val="solid"/>
            <a:round/>
            <a:headEnd type="none" w="med" len="med"/>
            <a:tailEnd type="triangle"/>
          </a:ln>
          <a:effectLst/>
        </p:spPr>
      </p:cxnSp>
      <p:cxnSp>
        <p:nvCxnSpPr>
          <p:cNvPr id="24" name="Straight Connector 23"/>
          <p:cNvCxnSpPr/>
          <p:nvPr/>
        </p:nvCxnSpPr>
        <p:spPr bwMode="auto">
          <a:xfrm>
            <a:off x="9164023" y="5981217"/>
            <a:ext cx="1021192" cy="13349"/>
          </a:xfrm>
          <a:prstGeom prst="line">
            <a:avLst/>
          </a:prstGeom>
          <a:noFill/>
          <a:ln w="19050" cap="flat" cmpd="sng" algn="ctr">
            <a:solidFill>
              <a:schemeClr val="tx2"/>
            </a:solidFill>
            <a:prstDash val="solid"/>
            <a:round/>
            <a:headEnd type="none" w="med" len="med"/>
            <a:tailEnd type="none" w="med" len="med"/>
          </a:ln>
          <a:effectLst/>
        </p:spPr>
      </p:cxnSp>
      <p:sp>
        <p:nvSpPr>
          <p:cNvPr id="25" name="TextBox 24"/>
          <p:cNvSpPr txBox="1"/>
          <p:nvPr/>
        </p:nvSpPr>
        <p:spPr>
          <a:xfrm>
            <a:off x="10257565" y="5872406"/>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 Gauge datum</a:t>
            </a:r>
          </a:p>
        </p:txBody>
      </p:sp>
      <p:cxnSp>
        <p:nvCxnSpPr>
          <p:cNvPr id="26" name="Straight Arrow Connector 25"/>
          <p:cNvCxnSpPr/>
          <p:nvPr/>
        </p:nvCxnSpPr>
        <p:spPr bwMode="auto">
          <a:xfrm flipV="1">
            <a:off x="9674619" y="5232771"/>
            <a:ext cx="0" cy="748446"/>
          </a:xfrm>
          <a:prstGeom prst="straightConnector1">
            <a:avLst/>
          </a:prstGeom>
          <a:noFill/>
          <a:ln w="19050" cap="flat" cmpd="sng" algn="ctr">
            <a:solidFill>
              <a:srgbClr val="0070C0"/>
            </a:solidFill>
            <a:prstDash val="solid"/>
            <a:round/>
            <a:headEnd type="none" w="med" len="med"/>
            <a:tailEnd type="triangle"/>
          </a:ln>
          <a:effectLst/>
        </p:spPr>
      </p:cxnSp>
      <p:cxnSp>
        <p:nvCxnSpPr>
          <p:cNvPr id="28" name="Straight Connector 27"/>
          <p:cNvCxnSpPr/>
          <p:nvPr/>
        </p:nvCxnSpPr>
        <p:spPr bwMode="auto">
          <a:xfrm>
            <a:off x="9168495" y="5232771"/>
            <a:ext cx="1021192" cy="13349"/>
          </a:xfrm>
          <a:prstGeom prst="line">
            <a:avLst/>
          </a:prstGeom>
          <a:noFill/>
          <a:ln w="19050" cap="flat" cmpd="sng" algn="ctr">
            <a:solidFill>
              <a:srgbClr val="0070C0"/>
            </a:solidFill>
            <a:prstDash val="solid"/>
            <a:round/>
            <a:headEnd type="none" w="med" len="med"/>
            <a:tailEnd type="none" w="med" len="med"/>
          </a:ln>
          <a:effectLst/>
        </p:spPr>
      </p:cxnSp>
      <p:sp>
        <p:nvSpPr>
          <p:cNvPr id="13" name="Left Brace 12"/>
          <p:cNvSpPr/>
          <p:nvPr/>
        </p:nvSpPr>
        <p:spPr bwMode="auto">
          <a:xfrm>
            <a:off x="8710161" y="5232771"/>
            <a:ext cx="206908" cy="1314867"/>
          </a:xfrm>
          <a:prstGeom prst="leftBrace">
            <a:avLst/>
          </a:prstGeom>
          <a:noFill/>
          <a:ln w="19050" cap="flat" cmpd="sng" algn="ctr">
            <a:solidFill>
              <a:schemeClr val="accent6">
                <a:lumMod val="50000"/>
              </a:schemeClr>
            </a:solidFill>
            <a:prstDash val="solid"/>
            <a:round/>
            <a:headEnd type="none" w="med" len="med"/>
            <a:tailEnd type="none" w="med" len="med"/>
          </a:ln>
          <a:effectLst/>
        </p:spPr>
        <p:txBody>
          <a:bodyPr rtlCol="0" anchor="ctr"/>
          <a:lstStyle/>
          <a:p>
            <a:pPr algn="ctr"/>
            <a:endParaRPr lang="en-US"/>
          </a:p>
        </p:txBody>
      </p:sp>
      <p:sp>
        <p:nvSpPr>
          <p:cNvPr id="14" name="Isosceles Triangle 13"/>
          <p:cNvSpPr/>
          <p:nvPr/>
        </p:nvSpPr>
        <p:spPr bwMode="auto">
          <a:xfrm flipV="1">
            <a:off x="9611211" y="5108694"/>
            <a:ext cx="126814" cy="124077"/>
          </a:xfrm>
          <a:prstGeom prst="triangle">
            <a:avLst/>
          </a:prstGeom>
          <a:gradFill>
            <a:gsLst>
              <a:gs pos="0">
                <a:schemeClr val="accent4"/>
              </a:gs>
              <a:gs pos="100000">
                <a:srgbClr val="00B0F0"/>
              </a:gs>
            </a:gsLst>
          </a:gradFill>
          <a:ln>
            <a:solidFill>
              <a:schemeClr val="accent4">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2" name="TextBox 41"/>
          <p:cNvSpPr txBox="1"/>
          <p:nvPr/>
        </p:nvSpPr>
        <p:spPr>
          <a:xfrm>
            <a:off x="10288135" y="5149794"/>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 </a:t>
            </a:r>
            <a:r>
              <a:rPr lang="en-US" sz="1400" b="1" dirty="0" smtClean="0">
                <a:solidFill>
                  <a:srgbClr val="0070C0"/>
                </a:solidFill>
                <a:ea typeface="+mn-ea"/>
                <a:cs typeface="+mn-cs"/>
              </a:rPr>
              <a:t>Stage Height</a:t>
            </a:r>
          </a:p>
          <a:p>
            <a:pPr algn="ctr" eaLnBrk="0" hangingPunct="0">
              <a:lnSpc>
                <a:spcPts val="1800"/>
              </a:lnSpc>
            </a:pPr>
            <a:r>
              <a:rPr lang="en-US" sz="1200" b="1" dirty="0" smtClean="0">
                <a:solidFill>
                  <a:srgbClr val="0070C0"/>
                </a:solidFill>
              </a:rPr>
              <a:t>(local water level </a:t>
            </a:r>
            <a:br>
              <a:rPr lang="en-US" sz="1200" b="1" dirty="0" smtClean="0">
                <a:solidFill>
                  <a:srgbClr val="0070C0"/>
                </a:solidFill>
              </a:rPr>
            </a:br>
            <a:r>
              <a:rPr lang="en-US" sz="1200" b="1" dirty="0" smtClean="0">
                <a:solidFill>
                  <a:srgbClr val="0070C0"/>
                </a:solidFill>
              </a:rPr>
              <a:t>or depth)</a:t>
            </a:r>
          </a:p>
        </p:txBody>
      </p:sp>
      <p:sp>
        <p:nvSpPr>
          <p:cNvPr id="17" name="TextBox 16"/>
          <p:cNvSpPr txBox="1"/>
          <p:nvPr/>
        </p:nvSpPr>
        <p:spPr>
          <a:xfrm>
            <a:off x="8069413" y="4288280"/>
            <a:ext cx="186884" cy="204683"/>
          </a:xfrm>
          <a:prstGeom prst="rect">
            <a:avLst/>
          </a:prstGeom>
          <a:noFill/>
          <a:effectLst/>
        </p:spPr>
        <p:txBody>
          <a:bodyPr wrap="none" lIns="0" tIns="0" rIns="0" bIns="0" rtlCol="0" anchor="ctr">
            <a:noAutofit/>
          </a:bodyPr>
          <a:lstStyle/>
          <a:p>
            <a:pPr algn="ctr" eaLnBrk="0" hangingPunct="0">
              <a:lnSpc>
                <a:spcPts val="1800"/>
              </a:lnSpc>
            </a:pPr>
            <a:r>
              <a:rPr lang="en-US" sz="1200" b="1" dirty="0" smtClean="0">
                <a:solidFill>
                  <a:srgbClr val="0070C0"/>
                </a:solidFill>
                <a:ea typeface="+mn-ea"/>
                <a:cs typeface="+mn-cs"/>
              </a:rPr>
              <a:t>1</a:t>
            </a:r>
          </a:p>
        </p:txBody>
      </p:sp>
      <p:sp>
        <p:nvSpPr>
          <p:cNvPr id="45" name="TextBox 44"/>
          <p:cNvSpPr txBox="1"/>
          <p:nvPr/>
        </p:nvSpPr>
        <p:spPr>
          <a:xfrm>
            <a:off x="8069413" y="3946770"/>
            <a:ext cx="186884" cy="204683"/>
          </a:xfrm>
          <a:prstGeom prst="rect">
            <a:avLst/>
          </a:prstGeom>
          <a:noFill/>
          <a:effectLst/>
        </p:spPr>
        <p:txBody>
          <a:bodyPr wrap="none" lIns="0" tIns="0" rIns="0" bIns="0" rtlCol="0" anchor="ctr">
            <a:noAutofit/>
          </a:bodyPr>
          <a:lstStyle/>
          <a:p>
            <a:pPr algn="ctr" eaLnBrk="0" hangingPunct="0">
              <a:lnSpc>
                <a:spcPts val="1800"/>
              </a:lnSpc>
            </a:pPr>
            <a:r>
              <a:rPr lang="en-US" sz="1200" b="1" dirty="0" smtClean="0">
                <a:solidFill>
                  <a:srgbClr val="0070C0"/>
                </a:solidFill>
                <a:ea typeface="+mn-ea"/>
                <a:cs typeface="+mn-cs"/>
              </a:rPr>
              <a:t>2</a:t>
            </a:r>
          </a:p>
        </p:txBody>
      </p:sp>
      <p:sp>
        <p:nvSpPr>
          <p:cNvPr id="46" name="TextBox 45"/>
          <p:cNvSpPr txBox="1"/>
          <p:nvPr/>
        </p:nvSpPr>
        <p:spPr>
          <a:xfrm>
            <a:off x="8069413" y="3587820"/>
            <a:ext cx="186884" cy="204683"/>
          </a:xfrm>
          <a:prstGeom prst="rect">
            <a:avLst/>
          </a:prstGeom>
          <a:noFill/>
          <a:effectLst/>
        </p:spPr>
        <p:txBody>
          <a:bodyPr wrap="none" lIns="0" tIns="0" rIns="0" bIns="0" rtlCol="0" anchor="ctr">
            <a:noAutofit/>
          </a:bodyPr>
          <a:lstStyle/>
          <a:p>
            <a:pPr algn="ctr" eaLnBrk="0" hangingPunct="0">
              <a:lnSpc>
                <a:spcPts val="1800"/>
              </a:lnSpc>
            </a:pPr>
            <a:r>
              <a:rPr lang="en-US" sz="1200" b="1" dirty="0" smtClean="0">
                <a:solidFill>
                  <a:srgbClr val="0070C0"/>
                </a:solidFill>
                <a:ea typeface="+mn-ea"/>
                <a:cs typeface="+mn-cs"/>
              </a:rPr>
              <a:t>3</a:t>
            </a:r>
          </a:p>
        </p:txBody>
      </p:sp>
      <p:sp>
        <p:nvSpPr>
          <p:cNvPr id="47" name="TextBox 46"/>
          <p:cNvSpPr txBox="1"/>
          <p:nvPr/>
        </p:nvSpPr>
        <p:spPr>
          <a:xfrm>
            <a:off x="8069413" y="3219889"/>
            <a:ext cx="186884" cy="204683"/>
          </a:xfrm>
          <a:prstGeom prst="rect">
            <a:avLst/>
          </a:prstGeom>
          <a:noFill/>
          <a:effectLst/>
        </p:spPr>
        <p:txBody>
          <a:bodyPr wrap="none" lIns="0" tIns="0" rIns="0" bIns="0" rtlCol="0" anchor="ctr">
            <a:noAutofit/>
          </a:bodyPr>
          <a:lstStyle/>
          <a:p>
            <a:pPr algn="ctr" eaLnBrk="0" hangingPunct="0">
              <a:lnSpc>
                <a:spcPts val="1800"/>
              </a:lnSpc>
            </a:pPr>
            <a:r>
              <a:rPr lang="en-US" sz="1200" b="1" dirty="0" smtClean="0">
                <a:solidFill>
                  <a:srgbClr val="0070C0"/>
                </a:solidFill>
                <a:ea typeface="+mn-ea"/>
                <a:cs typeface="+mn-cs"/>
              </a:rPr>
              <a:t>4</a:t>
            </a:r>
          </a:p>
        </p:txBody>
      </p:sp>
      <p:sp>
        <p:nvSpPr>
          <p:cNvPr id="48" name="TextBox 47"/>
          <p:cNvSpPr txBox="1"/>
          <p:nvPr/>
        </p:nvSpPr>
        <p:spPr>
          <a:xfrm>
            <a:off x="8069413" y="2807434"/>
            <a:ext cx="186884" cy="204683"/>
          </a:xfrm>
          <a:prstGeom prst="rect">
            <a:avLst/>
          </a:prstGeom>
          <a:noFill/>
          <a:effectLst/>
        </p:spPr>
        <p:txBody>
          <a:bodyPr wrap="none" lIns="0" tIns="0" rIns="0" bIns="0" rtlCol="0" anchor="ctr">
            <a:noAutofit/>
          </a:bodyPr>
          <a:lstStyle/>
          <a:p>
            <a:pPr algn="ctr" eaLnBrk="0" hangingPunct="0">
              <a:lnSpc>
                <a:spcPts val="1800"/>
              </a:lnSpc>
            </a:pPr>
            <a:r>
              <a:rPr lang="en-US" sz="1200" b="1" dirty="0" smtClean="0">
                <a:solidFill>
                  <a:srgbClr val="0070C0"/>
                </a:solidFill>
                <a:ea typeface="+mn-ea"/>
                <a:cs typeface="+mn-cs"/>
              </a:rPr>
              <a:t>5</a:t>
            </a:r>
          </a:p>
        </p:txBody>
      </p:sp>
      <p:sp>
        <p:nvSpPr>
          <p:cNvPr id="49" name="TextBox 48"/>
          <p:cNvSpPr txBox="1"/>
          <p:nvPr/>
        </p:nvSpPr>
        <p:spPr>
          <a:xfrm>
            <a:off x="8069413" y="2445368"/>
            <a:ext cx="186884" cy="204683"/>
          </a:xfrm>
          <a:prstGeom prst="rect">
            <a:avLst/>
          </a:prstGeom>
          <a:noFill/>
          <a:effectLst/>
        </p:spPr>
        <p:txBody>
          <a:bodyPr wrap="none" lIns="0" tIns="0" rIns="0" bIns="0" rtlCol="0" anchor="ctr">
            <a:noAutofit/>
          </a:bodyPr>
          <a:lstStyle/>
          <a:p>
            <a:pPr algn="ctr" eaLnBrk="0" hangingPunct="0">
              <a:lnSpc>
                <a:spcPts val="1800"/>
              </a:lnSpc>
            </a:pPr>
            <a:r>
              <a:rPr lang="en-US" sz="1200" b="1" dirty="0" smtClean="0">
                <a:solidFill>
                  <a:srgbClr val="0070C0"/>
                </a:solidFill>
                <a:ea typeface="+mn-ea"/>
                <a:cs typeface="+mn-cs"/>
              </a:rPr>
              <a:t>6</a:t>
            </a:r>
          </a:p>
        </p:txBody>
      </p:sp>
      <p:sp>
        <p:nvSpPr>
          <p:cNvPr id="19" name="TextBox 18"/>
          <p:cNvSpPr txBox="1"/>
          <p:nvPr/>
        </p:nvSpPr>
        <p:spPr>
          <a:xfrm>
            <a:off x="8319210" y="2434043"/>
            <a:ext cx="914400" cy="914400"/>
          </a:xfrm>
          <a:prstGeom prst="rect">
            <a:avLst/>
          </a:prstGeom>
          <a:noFill/>
          <a:effectLst/>
        </p:spPr>
        <p:txBody>
          <a:bodyPr wrap="none" lIns="0" tIns="0" rIns="0" bIns="0" rtlCol="0">
            <a:noAutofit/>
          </a:bodyPr>
          <a:lstStyle/>
          <a:p>
            <a:pPr algn="l" eaLnBrk="0" hangingPunct="0">
              <a:lnSpc>
                <a:spcPts val="1800"/>
              </a:lnSpc>
            </a:pPr>
            <a:r>
              <a:rPr lang="en-US" sz="1200" b="1" dirty="0" smtClean="0">
                <a:solidFill>
                  <a:srgbClr val="0070C0"/>
                </a:solidFill>
                <a:ea typeface="+mn-ea"/>
                <a:cs typeface="+mn-cs"/>
              </a:rPr>
              <a:t>Stage Height (</a:t>
            </a:r>
            <a:r>
              <a:rPr lang="en-US" sz="1200" b="1" dirty="0" err="1" smtClean="0">
                <a:solidFill>
                  <a:srgbClr val="0070C0"/>
                </a:solidFill>
                <a:ea typeface="+mn-ea"/>
                <a:cs typeface="+mn-cs"/>
              </a:rPr>
              <a:t>ft</a:t>
            </a:r>
            <a:r>
              <a:rPr lang="en-US" sz="1200" b="1" dirty="0" smtClean="0">
                <a:solidFill>
                  <a:srgbClr val="0070C0"/>
                </a:solidFill>
                <a:ea typeface="+mn-ea"/>
                <a:cs typeface="+mn-cs"/>
              </a:rPr>
              <a:t>)</a:t>
            </a:r>
          </a:p>
        </p:txBody>
      </p:sp>
      <p:sp>
        <p:nvSpPr>
          <p:cNvPr id="20" name="TextBox 19"/>
          <p:cNvSpPr txBox="1"/>
          <p:nvPr/>
        </p:nvSpPr>
        <p:spPr>
          <a:xfrm>
            <a:off x="10775904" y="4206054"/>
            <a:ext cx="914400" cy="914400"/>
          </a:xfrm>
          <a:prstGeom prst="rect">
            <a:avLst/>
          </a:prstGeom>
          <a:noFill/>
          <a:effectLst/>
        </p:spPr>
        <p:txBody>
          <a:bodyPr wrap="none" lIns="0" tIns="0" rIns="0" bIns="0" rtlCol="0">
            <a:noAutofit/>
          </a:bodyPr>
          <a:lstStyle/>
          <a:p>
            <a:pPr algn="l" eaLnBrk="0" hangingPunct="0">
              <a:lnSpc>
                <a:spcPts val="1800"/>
              </a:lnSpc>
            </a:pPr>
            <a:r>
              <a:rPr lang="en-US" sz="1200" b="1" dirty="0" smtClean="0">
                <a:ea typeface="+mn-ea"/>
                <a:cs typeface="+mn-cs"/>
              </a:rPr>
              <a:t>Time</a:t>
            </a:r>
            <a:r>
              <a:rPr lang="en-US" sz="1400" b="1" dirty="0" smtClean="0">
                <a:ea typeface="+mn-ea"/>
                <a:cs typeface="+mn-cs"/>
              </a:rPr>
              <a:t> </a:t>
            </a:r>
          </a:p>
        </p:txBody>
      </p:sp>
    </p:spTree>
    <p:extLst>
      <p:ext uri="{BB962C8B-B14F-4D97-AF65-F5344CB8AC3E}">
        <p14:creationId xmlns:p14="http://schemas.microsoft.com/office/powerpoint/2010/main" val="652568799"/>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Use of </a:t>
            </a:r>
            <a:r>
              <a:rPr lang="en-US" sz="2400" dirty="0" smtClean="0">
                <a:solidFill>
                  <a:srgbClr val="0070C0"/>
                </a:solidFill>
              </a:rPr>
              <a:t>Two Water Level Scales (</a:t>
            </a:r>
            <a:r>
              <a:rPr lang="en-US" sz="2400" dirty="0" err="1"/>
              <a:t>Intellisense</a:t>
            </a:r>
            <a:r>
              <a:rPr lang="en-US" sz="2400" dirty="0"/>
              <a:t> </a:t>
            </a:r>
            <a:r>
              <a:rPr lang="en-US" sz="2400" dirty="0" smtClean="0"/>
              <a:t>Gauges</a:t>
            </a:r>
            <a:r>
              <a:rPr lang="en-US" sz="2400" dirty="0"/>
              <a:t>)</a:t>
            </a:r>
            <a:endParaRPr lang="en-US" sz="2400" dirty="0">
              <a:solidFill>
                <a:srgbClr val="0070C0"/>
              </a:solidFill>
            </a:endParaRPr>
          </a:p>
        </p:txBody>
      </p:sp>
      <p:pic>
        <p:nvPicPr>
          <p:cNvPr id="3" name="Picture 2"/>
          <p:cNvPicPr>
            <a:picLocks noChangeAspect="1"/>
          </p:cNvPicPr>
          <p:nvPr/>
        </p:nvPicPr>
        <p:blipFill>
          <a:blip r:embed="rId2"/>
          <a:stretch>
            <a:fillRect/>
          </a:stretch>
        </p:blipFill>
        <p:spPr>
          <a:xfrm>
            <a:off x="372743" y="1907181"/>
            <a:ext cx="11304010" cy="4143543"/>
          </a:xfrm>
          <a:prstGeom prst="rect">
            <a:avLst/>
          </a:prstGeom>
          <a:ln w="3175">
            <a:solidFill>
              <a:schemeClr val="bg1">
                <a:lumMod val="65000"/>
              </a:schemeClr>
            </a:solidFill>
          </a:ln>
        </p:spPr>
      </p:pic>
      <p:sp>
        <p:nvSpPr>
          <p:cNvPr id="4" name="Rectangle 3"/>
          <p:cNvSpPr/>
          <p:nvPr/>
        </p:nvSpPr>
        <p:spPr>
          <a:xfrm>
            <a:off x="838200" y="1435540"/>
            <a:ext cx="28956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https://flashflood.info:8080</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6697683" y="3426031"/>
            <a:ext cx="1390894" cy="369332"/>
          </a:xfrm>
          <a:prstGeom prst="rect">
            <a:avLst/>
          </a:prstGeom>
          <a:solidFill>
            <a:schemeClr val="accent4">
              <a:lumMod val="20000"/>
              <a:lumOff val="80000"/>
            </a:schemeClr>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Water Depth</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 name="TextBox 5"/>
          <p:cNvSpPr txBox="1"/>
          <p:nvPr/>
        </p:nvSpPr>
        <p:spPr>
          <a:xfrm>
            <a:off x="9373589" y="4439392"/>
            <a:ext cx="1718612" cy="646331"/>
          </a:xfrm>
          <a:prstGeom prst="rect">
            <a:avLst/>
          </a:prstGeom>
          <a:solidFill>
            <a:schemeClr val="accent4">
              <a:lumMod val="20000"/>
              <a:lumOff val="80000"/>
            </a:schemeClr>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Elevation Above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Geodetic Datum</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p:cNvSpPr txBox="1"/>
          <p:nvPr/>
        </p:nvSpPr>
        <p:spPr>
          <a:xfrm>
            <a:off x="1086592" y="5085723"/>
            <a:ext cx="3846822" cy="646331"/>
          </a:xfrm>
          <a:prstGeom prst="rect">
            <a:avLst/>
          </a:prstGeom>
          <a:solidFill>
            <a:schemeClr val="accent4">
              <a:lumMod val="20000"/>
              <a:lumOff val="80000"/>
            </a:schemeClr>
          </a:solidFill>
          <a:ln>
            <a:solidFill>
              <a:srgbClr val="0070C0"/>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125 water level sensors being installed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panose="020F0502020204030204"/>
                <a:ea typeface="+mn-ea"/>
                <a:cs typeface="+mn-cs"/>
              </a:rPr>
              <a:t>in Beaumont District</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8" name="Group 7"/>
          <p:cNvGrpSpPr/>
          <p:nvPr/>
        </p:nvGrpSpPr>
        <p:grpSpPr>
          <a:xfrm>
            <a:off x="10414660" y="331707"/>
            <a:ext cx="1274030" cy="1238086"/>
            <a:chOff x="9761517" y="408863"/>
            <a:chExt cx="1274030" cy="1238086"/>
          </a:xfrm>
        </p:grpSpPr>
        <p:sp>
          <p:nvSpPr>
            <p:cNvPr id="9" name="Rectangle 8">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rgbClr val="FFC000">
                <a:lumMod val="20000"/>
                <a:lumOff val="80000"/>
              </a:srgbClr>
            </a:solidFill>
            <a:ln w="28575" cap="flat" cmpd="sng" algn="ctr">
              <a:solidFill>
                <a:srgbClr val="FF0000"/>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rgbClr val="70AD47">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rgbClr val="5B9BD5">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rgbClr val="44546A">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Hydrology Base Map</a:t>
              </a:r>
            </a:p>
          </p:txBody>
        </p:sp>
        <p:sp>
          <p:nvSpPr>
            <p:cNvPr id="15" name="TextBox 14">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Observation Gauges</a:t>
              </a:r>
            </a:p>
          </p:txBody>
        </p:sp>
        <p:sp>
          <p:nvSpPr>
            <p:cNvPr id="16" name="TextBox 15">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Bridges</a:t>
              </a:r>
            </a:p>
          </p:txBody>
        </p:sp>
        <p:sp>
          <p:nvSpPr>
            <p:cNvPr id="17" name="TextBox 16">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Roads</a:t>
              </a:r>
            </a:p>
          </p:txBody>
        </p:sp>
        <p:sp>
          <p:nvSpPr>
            <p:cNvPr id="18" name="TextBox 17">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Inundation Extent</a:t>
              </a:r>
            </a:p>
          </p:txBody>
        </p:sp>
      </p:grpSp>
    </p:spTree>
    <p:extLst>
      <p:ext uri="{BB962C8B-B14F-4D97-AF65-F5344CB8AC3E}">
        <p14:creationId xmlns:p14="http://schemas.microsoft.com/office/powerpoint/2010/main" val="168497982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II Overview Meeting Agenda</a:t>
            </a:r>
          </a:p>
        </p:txBody>
      </p:sp>
      <p:grpSp>
        <p:nvGrpSpPr>
          <p:cNvPr id="6" name="Group 5"/>
          <p:cNvGrpSpPr/>
          <p:nvPr/>
        </p:nvGrpSpPr>
        <p:grpSpPr>
          <a:xfrm>
            <a:off x="4061362" y="1116279"/>
            <a:ext cx="1388100" cy="2725387"/>
            <a:chOff x="3170711" y="1609106"/>
            <a:chExt cx="1388100" cy="2725387"/>
          </a:xfrm>
        </p:grpSpPr>
        <p:sp>
          <p:nvSpPr>
            <p:cNvPr id="4" name="TextBox 3">
              <a:extLst>
                <a:ext uri="{FF2B5EF4-FFF2-40B4-BE49-F238E27FC236}">
                  <a16:creationId xmlns:a16="http://schemas.microsoft.com/office/drawing/2014/main" id="{82D4C53E-BAC4-495A-B666-EE1DC98C0A33}"/>
                </a:ext>
              </a:extLst>
            </p:cNvPr>
            <p:cNvSpPr txBox="1"/>
            <p:nvPr/>
          </p:nvSpPr>
          <p:spPr>
            <a:xfrm>
              <a:off x="3652503" y="1756549"/>
              <a:ext cx="906308" cy="906308"/>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1: Project Management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2: Watershed Selection and Site Evaluation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3: Gauge Installation, Operation and Maintenance</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4: Flood Forecast System Operation</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
              </a:r>
              <a:br>
                <a:rPr kumimoji="0" lang="en-US" sz="2000" b="1" i="0" u="none" strike="noStrike" kern="1200" cap="none" spc="0" normalizeH="0" baseline="0" noProof="0" dirty="0">
                  <a:ln>
                    <a:noFill/>
                  </a:ln>
                  <a:solidFill>
                    <a:prstClr val="black"/>
                  </a:solidFill>
                  <a:effectLst/>
                  <a:uLnTx/>
                  <a:uFillTx/>
                  <a:latin typeface="Arial"/>
                  <a:ea typeface="ＭＳ Ｐゴシック"/>
                </a:rPr>
              </a:br>
              <a:r>
                <a:rPr kumimoji="0" lang="en-US" sz="2000" b="1" i="0" u="none" strike="noStrike" kern="1200" cap="none" spc="0" normalizeH="0" baseline="0" noProof="0" dirty="0">
                  <a:ln>
                    <a:noFill/>
                  </a:ln>
                  <a:solidFill>
                    <a:prstClr val="black"/>
                  </a:solidFill>
                  <a:effectLst/>
                  <a:uLnTx/>
                  <a:uFillTx/>
                  <a:latin typeface="Arial"/>
                  <a:ea typeface="ＭＳ Ｐゴシック"/>
                </a:rPr>
                <a:t>Task 5: Forecast Model Assessment</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rPr>
                <a:t>Task 6: Flood Manual and Training</a:t>
              </a:r>
            </a:p>
          </p:txBody>
        </p:sp>
        <p:sp>
          <p:nvSpPr>
            <p:cNvPr id="3" name="Left Brace 2"/>
            <p:cNvSpPr/>
            <p:nvPr/>
          </p:nvSpPr>
          <p:spPr bwMode="auto">
            <a:xfrm>
              <a:off x="3170711" y="1609106"/>
              <a:ext cx="267195" cy="2725387"/>
            </a:xfrm>
            <a:prstGeom prst="leftBrace">
              <a:avLst/>
            </a:prstGeom>
            <a:noFill/>
            <a:ln w="19050" cap="flat" cmpd="sng" algn="ctr">
              <a:solidFill>
                <a:schemeClr val="tx2"/>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a:endParaRPr>
            </a:p>
          </p:txBody>
        </p:sp>
      </p:grpSp>
      <p:sp>
        <p:nvSpPr>
          <p:cNvPr id="5" name="TextBox 4"/>
          <p:cNvSpPr txBox="1"/>
          <p:nvPr/>
        </p:nvSpPr>
        <p:spPr>
          <a:xfrm>
            <a:off x="457202" y="237506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Part 1 – Progress with Tasks</a:t>
            </a:r>
          </a:p>
        </p:txBody>
      </p:sp>
      <p:sp>
        <p:nvSpPr>
          <p:cNvPr id="7" name="TextBox 6"/>
          <p:cNvSpPr txBox="1"/>
          <p:nvPr/>
        </p:nvSpPr>
        <p:spPr>
          <a:xfrm>
            <a:off x="457202" y="505690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ＭＳ Ｐゴシック"/>
                <a:cs typeface="+mn-cs"/>
              </a:rPr>
              <a:t>Part 2 – Proposed Flood Maps for TxDOT</a:t>
            </a:r>
          </a:p>
        </p:txBody>
      </p:sp>
      <p:pic>
        <p:nvPicPr>
          <p:cNvPr id="8" name="Picture 7"/>
          <p:cNvPicPr>
            <a:picLocks noChangeAspect="1"/>
          </p:cNvPicPr>
          <p:nvPr/>
        </p:nvPicPr>
        <p:blipFill>
          <a:blip r:embed="rId2"/>
          <a:stretch>
            <a:fillRect/>
          </a:stretch>
        </p:blipFill>
        <p:spPr>
          <a:xfrm>
            <a:off x="5599216" y="3983195"/>
            <a:ext cx="2044797" cy="2736828"/>
          </a:xfrm>
          <a:prstGeom prst="rect">
            <a:avLst/>
          </a:prstGeom>
          <a:ln w="3175">
            <a:solidFill>
              <a:schemeClr val="bg1">
                <a:lumMod val="65000"/>
              </a:schemeClr>
            </a:solidFill>
          </a:ln>
        </p:spPr>
      </p:pic>
      <p:sp>
        <p:nvSpPr>
          <p:cNvPr id="9" name="TextBox 8"/>
          <p:cNvSpPr txBox="1"/>
          <p:nvPr/>
        </p:nvSpPr>
        <p:spPr>
          <a:xfrm>
            <a:off x="2603036" y="562656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cs typeface="+mn-cs"/>
              </a:rPr>
              <a:t>Consideration of this proposal:</a:t>
            </a:r>
          </a:p>
        </p:txBody>
      </p:sp>
    </p:spTree>
    <p:extLst>
      <p:ext uri="{BB962C8B-B14F-4D97-AF65-F5344CB8AC3E}">
        <p14:creationId xmlns:p14="http://schemas.microsoft.com/office/powerpoint/2010/main" val="323328803"/>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Elevations (at Cole Creek Gauge Site)</a:t>
            </a:r>
            <a:endParaRPr lang="en-US" dirty="0"/>
          </a:p>
        </p:txBody>
      </p:sp>
      <p:pic>
        <p:nvPicPr>
          <p:cNvPr id="1026" name="id-6A56F591-C519-4CE6-BE91-81E7666CDE42" descr="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7724" y="1820738"/>
            <a:ext cx="5688732" cy="426654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55963" y="1760480"/>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Road Elevation = 23.24 </a:t>
            </a:r>
            <a:r>
              <a:rPr lang="en-US" sz="1400" b="1" dirty="0" err="1" smtClean="0">
                <a:ea typeface="+mn-ea"/>
                <a:cs typeface="+mn-cs"/>
              </a:rPr>
              <a:t>ft</a:t>
            </a:r>
            <a:endParaRPr lang="en-US" sz="1400" b="1" dirty="0" smtClean="0">
              <a:ea typeface="+mn-ea"/>
              <a:cs typeface="+mn-cs"/>
            </a:endParaRPr>
          </a:p>
          <a:p>
            <a:pPr algn="l" eaLnBrk="0" hangingPunct="0">
              <a:lnSpc>
                <a:spcPts val="1800"/>
              </a:lnSpc>
            </a:pPr>
            <a:endParaRPr lang="en-US" sz="1400" b="1" dirty="0"/>
          </a:p>
          <a:p>
            <a:pPr algn="l" eaLnBrk="0" hangingPunct="0">
              <a:lnSpc>
                <a:spcPts val="1800"/>
              </a:lnSpc>
            </a:pPr>
            <a:r>
              <a:rPr lang="en-US" sz="1400" b="1" dirty="0" smtClean="0">
                <a:solidFill>
                  <a:srgbClr val="FF0000"/>
                </a:solidFill>
                <a:ea typeface="+mn-ea"/>
                <a:cs typeface="+mn-cs"/>
              </a:rPr>
              <a:t>Low chord elevation = 15.84 </a:t>
            </a:r>
            <a:r>
              <a:rPr lang="en-US" sz="1400" b="1" dirty="0" err="1" smtClean="0">
                <a:solidFill>
                  <a:srgbClr val="FF0000"/>
                </a:solidFill>
                <a:ea typeface="+mn-ea"/>
                <a:cs typeface="+mn-cs"/>
              </a:rPr>
              <a:t>ft</a:t>
            </a:r>
            <a:endParaRPr lang="en-US" sz="1400" b="1" dirty="0" smtClean="0">
              <a:solidFill>
                <a:srgbClr val="FF0000"/>
              </a:solidFill>
              <a:ea typeface="+mn-ea"/>
              <a:cs typeface="+mn-cs"/>
            </a:endParaRPr>
          </a:p>
          <a:p>
            <a:pPr algn="l" eaLnBrk="0" hangingPunct="0">
              <a:lnSpc>
                <a:spcPts val="1800"/>
              </a:lnSpc>
            </a:pPr>
            <a:endParaRPr lang="en-US" sz="1400" b="1" dirty="0"/>
          </a:p>
          <a:p>
            <a:pPr algn="l" eaLnBrk="0" hangingPunct="0">
              <a:lnSpc>
                <a:spcPts val="1800"/>
              </a:lnSpc>
            </a:pPr>
            <a:r>
              <a:rPr lang="en-US" sz="1400" b="1" dirty="0" smtClean="0">
                <a:ea typeface="+mn-ea"/>
                <a:cs typeface="+mn-cs"/>
              </a:rPr>
              <a:t>Crest stage gage elevation = 10.95 </a:t>
            </a:r>
            <a:r>
              <a:rPr lang="en-US" sz="1400" b="1" dirty="0" err="1" smtClean="0">
                <a:ea typeface="+mn-ea"/>
                <a:cs typeface="+mn-cs"/>
              </a:rPr>
              <a:t>ft</a:t>
            </a:r>
            <a:endParaRPr lang="en-US" sz="1400" b="1" dirty="0" smtClean="0">
              <a:ea typeface="+mn-ea"/>
              <a:cs typeface="+mn-cs"/>
            </a:endParaRPr>
          </a:p>
          <a:p>
            <a:pPr algn="l" eaLnBrk="0" hangingPunct="0">
              <a:lnSpc>
                <a:spcPts val="1800"/>
              </a:lnSpc>
            </a:pPr>
            <a:endParaRPr lang="en-US" sz="1400" b="1" dirty="0"/>
          </a:p>
          <a:p>
            <a:pPr algn="l" eaLnBrk="0" hangingPunct="0">
              <a:lnSpc>
                <a:spcPts val="1800"/>
              </a:lnSpc>
            </a:pPr>
            <a:r>
              <a:rPr lang="en-US" sz="1400" b="1" dirty="0" smtClean="0">
                <a:ea typeface="+mn-ea"/>
                <a:cs typeface="+mn-cs"/>
              </a:rPr>
              <a:t>Channel bottom = 0.71 </a:t>
            </a:r>
            <a:r>
              <a:rPr lang="en-US" sz="1400" b="1" dirty="0" err="1" smtClean="0">
                <a:ea typeface="+mn-ea"/>
                <a:cs typeface="+mn-cs"/>
              </a:rPr>
              <a:t>ft</a:t>
            </a:r>
            <a:endParaRPr lang="en-US" sz="1400" b="1" dirty="0" smtClean="0">
              <a:ea typeface="+mn-ea"/>
              <a:cs typeface="+mn-cs"/>
            </a:endParaRPr>
          </a:p>
        </p:txBody>
      </p:sp>
      <p:cxnSp>
        <p:nvCxnSpPr>
          <p:cNvPr id="6" name="Straight Arrow Connector 5"/>
          <p:cNvCxnSpPr/>
          <p:nvPr/>
        </p:nvCxnSpPr>
        <p:spPr bwMode="auto">
          <a:xfrm>
            <a:off x="4852324" y="2302686"/>
            <a:ext cx="3941354" cy="1816619"/>
          </a:xfrm>
          <a:prstGeom prst="straightConnector1">
            <a:avLst/>
          </a:prstGeom>
          <a:noFill/>
          <a:ln w="19050" cap="flat" cmpd="sng" algn="ctr">
            <a:solidFill>
              <a:srgbClr val="FF0000"/>
            </a:solidFill>
            <a:prstDash val="solid"/>
            <a:round/>
            <a:headEnd type="none" w="med" len="med"/>
            <a:tailEnd type="triangle"/>
          </a:ln>
          <a:effectLst/>
        </p:spPr>
      </p:cxnSp>
      <p:cxnSp>
        <p:nvCxnSpPr>
          <p:cNvPr id="8" name="Straight Arrow Connector 7"/>
          <p:cNvCxnSpPr/>
          <p:nvPr/>
        </p:nvCxnSpPr>
        <p:spPr bwMode="auto">
          <a:xfrm>
            <a:off x="4451857" y="1902219"/>
            <a:ext cx="4413073" cy="1832209"/>
          </a:xfrm>
          <a:prstGeom prst="straightConnector1">
            <a:avLst/>
          </a:prstGeom>
          <a:noFill/>
          <a:ln w="19050" cap="flat" cmpd="sng" algn="ctr">
            <a:solidFill>
              <a:schemeClr val="accent4">
                <a:lumMod val="40000"/>
                <a:lumOff val="60000"/>
              </a:schemeClr>
            </a:solidFill>
            <a:prstDash val="solid"/>
            <a:round/>
            <a:headEnd type="none" w="med" len="med"/>
            <a:tailEnd type="triangle"/>
          </a:ln>
          <a:effectLst/>
        </p:spPr>
      </p:cxnSp>
      <p:cxnSp>
        <p:nvCxnSpPr>
          <p:cNvPr id="10" name="Straight Arrow Connector 9"/>
          <p:cNvCxnSpPr/>
          <p:nvPr/>
        </p:nvCxnSpPr>
        <p:spPr bwMode="auto">
          <a:xfrm>
            <a:off x="5346234" y="2766560"/>
            <a:ext cx="1624582" cy="1544111"/>
          </a:xfrm>
          <a:prstGeom prst="straightConnector1">
            <a:avLst/>
          </a:prstGeom>
          <a:noFill/>
          <a:ln w="19050" cap="flat" cmpd="sng" algn="ctr">
            <a:solidFill>
              <a:schemeClr val="accent4">
                <a:lumMod val="40000"/>
                <a:lumOff val="60000"/>
              </a:schemeClr>
            </a:solidFill>
            <a:prstDash val="solid"/>
            <a:round/>
            <a:headEnd type="none" w="med" len="med"/>
            <a:tailEnd type="triangle"/>
          </a:ln>
          <a:effectLst/>
        </p:spPr>
      </p:cxnSp>
      <p:cxnSp>
        <p:nvCxnSpPr>
          <p:cNvPr id="12" name="Straight Arrow Connector 11"/>
          <p:cNvCxnSpPr/>
          <p:nvPr/>
        </p:nvCxnSpPr>
        <p:spPr bwMode="auto">
          <a:xfrm>
            <a:off x="4320780" y="3230435"/>
            <a:ext cx="4823220" cy="2160472"/>
          </a:xfrm>
          <a:prstGeom prst="straightConnector1">
            <a:avLst/>
          </a:prstGeom>
          <a:noFill/>
          <a:ln w="19050" cap="flat" cmpd="sng" algn="ctr">
            <a:solidFill>
              <a:schemeClr val="accent4">
                <a:lumMod val="40000"/>
                <a:lumOff val="60000"/>
              </a:schemeClr>
            </a:solidFill>
            <a:prstDash val="solid"/>
            <a:round/>
            <a:headEnd type="none" w="med" len="med"/>
            <a:tailEnd type="triangle"/>
          </a:ln>
          <a:effectLst/>
        </p:spPr>
      </p:cxnSp>
      <p:pic>
        <p:nvPicPr>
          <p:cNvPr id="17" name="Picture 16"/>
          <p:cNvPicPr>
            <a:picLocks noChangeAspect="1"/>
          </p:cNvPicPr>
          <p:nvPr/>
        </p:nvPicPr>
        <p:blipFill>
          <a:blip r:embed="rId3"/>
          <a:stretch>
            <a:fillRect/>
          </a:stretch>
        </p:blipFill>
        <p:spPr>
          <a:xfrm>
            <a:off x="507255" y="3690972"/>
            <a:ext cx="5468741" cy="3121642"/>
          </a:xfrm>
          <a:prstGeom prst="rect">
            <a:avLst/>
          </a:prstGeom>
          <a:ln w="3175">
            <a:solidFill>
              <a:schemeClr val="bg1">
                <a:lumMod val="65000"/>
              </a:schemeClr>
            </a:solidFill>
          </a:ln>
        </p:spPr>
      </p:pic>
      <p:sp>
        <p:nvSpPr>
          <p:cNvPr id="18" name="TextBox 17"/>
          <p:cNvSpPr txBox="1"/>
          <p:nvPr/>
        </p:nvSpPr>
        <p:spPr>
          <a:xfrm>
            <a:off x="994494" y="6527615"/>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ea typeface="+mn-ea"/>
                <a:cs typeface="+mn-cs"/>
              </a:rPr>
              <a:t>Mon 13-Sep</a:t>
            </a:r>
          </a:p>
        </p:txBody>
      </p:sp>
      <p:sp>
        <p:nvSpPr>
          <p:cNvPr id="20" name="TextBox 19"/>
          <p:cNvSpPr txBox="1"/>
          <p:nvPr/>
        </p:nvSpPr>
        <p:spPr>
          <a:xfrm>
            <a:off x="1908894" y="6527615"/>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ea typeface="+mn-ea"/>
                <a:cs typeface="+mn-cs"/>
              </a:rPr>
              <a:t>Tues 14-Sep</a:t>
            </a:r>
          </a:p>
        </p:txBody>
      </p:sp>
      <p:sp>
        <p:nvSpPr>
          <p:cNvPr id="21" name="TextBox 20"/>
          <p:cNvSpPr txBox="1"/>
          <p:nvPr/>
        </p:nvSpPr>
        <p:spPr>
          <a:xfrm>
            <a:off x="2793261" y="6527615"/>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ea typeface="+mn-ea"/>
                <a:cs typeface="+mn-cs"/>
              </a:rPr>
              <a:t>Weds 15-Sep</a:t>
            </a:r>
          </a:p>
        </p:txBody>
      </p:sp>
      <p:sp>
        <p:nvSpPr>
          <p:cNvPr id="22" name="TextBox 21"/>
          <p:cNvSpPr txBox="1"/>
          <p:nvPr/>
        </p:nvSpPr>
        <p:spPr>
          <a:xfrm>
            <a:off x="3717672" y="6527615"/>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ea typeface="+mn-ea"/>
                <a:cs typeface="+mn-cs"/>
              </a:rPr>
              <a:t>Thurs 16-Sep</a:t>
            </a:r>
          </a:p>
        </p:txBody>
      </p:sp>
      <p:sp>
        <p:nvSpPr>
          <p:cNvPr id="23" name="TextBox 22"/>
          <p:cNvSpPr txBox="1"/>
          <p:nvPr/>
        </p:nvSpPr>
        <p:spPr>
          <a:xfrm>
            <a:off x="4612050" y="6527615"/>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ea typeface="+mn-ea"/>
                <a:cs typeface="+mn-cs"/>
              </a:rPr>
              <a:t>Fri, 17-Sep</a:t>
            </a:r>
          </a:p>
        </p:txBody>
      </p:sp>
      <p:sp>
        <p:nvSpPr>
          <p:cNvPr id="19" name="TextBox 18"/>
          <p:cNvSpPr txBox="1"/>
          <p:nvPr/>
        </p:nvSpPr>
        <p:spPr>
          <a:xfrm>
            <a:off x="941095" y="3697647"/>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a:t>8</a:t>
            </a:r>
            <a:endParaRPr lang="en-US" sz="1000" b="1" dirty="0" smtClean="0"/>
          </a:p>
        </p:txBody>
      </p:sp>
      <p:sp>
        <p:nvSpPr>
          <p:cNvPr id="25" name="TextBox 24"/>
          <p:cNvSpPr txBox="1"/>
          <p:nvPr/>
        </p:nvSpPr>
        <p:spPr>
          <a:xfrm>
            <a:off x="941095" y="4107125"/>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t>7</a:t>
            </a:r>
          </a:p>
        </p:txBody>
      </p:sp>
      <p:sp>
        <p:nvSpPr>
          <p:cNvPr id="26" name="TextBox 25"/>
          <p:cNvSpPr txBox="1"/>
          <p:nvPr/>
        </p:nvSpPr>
        <p:spPr>
          <a:xfrm>
            <a:off x="941095" y="4478058"/>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t>6</a:t>
            </a:r>
          </a:p>
        </p:txBody>
      </p:sp>
      <p:sp>
        <p:nvSpPr>
          <p:cNvPr id="27" name="TextBox 26"/>
          <p:cNvSpPr txBox="1"/>
          <p:nvPr/>
        </p:nvSpPr>
        <p:spPr>
          <a:xfrm>
            <a:off x="941095" y="4879025"/>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t>5</a:t>
            </a:r>
          </a:p>
        </p:txBody>
      </p:sp>
      <p:sp>
        <p:nvSpPr>
          <p:cNvPr id="28" name="TextBox 27"/>
          <p:cNvSpPr txBox="1"/>
          <p:nvPr/>
        </p:nvSpPr>
        <p:spPr>
          <a:xfrm>
            <a:off x="941095" y="5251793"/>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t>4</a:t>
            </a:r>
          </a:p>
        </p:txBody>
      </p:sp>
      <p:sp>
        <p:nvSpPr>
          <p:cNvPr id="29" name="TextBox 28"/>
          <p:cNvSpPr txBox="1"/>
          <p:nvPr/>
        </p:nvSpPr>
        <p:spPr>
          <a:xfrm>
            <a:off x="946101" y="6041659"/>
            <a:ext cx="914400" cy="354802"/>
          </a:xfrm>
          <a:prstGeom prst="rect">
            <a:avLst/>
          </a:prstGeom>
          <a:noFill/>
          <a:effectLst/>
        </p:spPr>
        <p:txBody>
          <a:bodyPr wrap="none" lIns="0" tIns="0" rIns="0" bIns="0" rtlCol="0">
            <a:noAutofit/>
          </a:bodyPr>
          <a:lstStyle/>
          <a:p>
            <a:pPr algn="l" eaLnBrk="0" hangingPunct="0">
              <a:lnSpc>
                <a:spcPts val="1800"/>
              </a:lnSpc>
            </a:pPr>
            <a:r>
              <a:rPr lang="en-US" sz="1000" b="1" dirty="0" smtClean="0"/>
              <a:t>2</a:t>
            </a:r>
          </a:p>
        </p:txBody>
      </p:sp>
      <p:sp>
        <p:nvSpPr>
          <p:cNvPr id="30" name="TextBox 29"/>
          <p:cNvSpPr txBox="1"/>
          <p:nvPr/>
        </p:nvSpPr>
        <p:spPr>
          <a:xfrm>
            <a:off x="597709" y="6425163"/>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t>1</a:t>
            </a:r>
          </a:p>
        </p:txBody>
      </p:sp>
      <p:sp>
        <p:nvSpPr>
          <p:cNvPr id="31" name="TextBox 30"/>
          <p:cNvSpPr txBox="1"/>
          <p:nvPr/>
        </p:nvSpPr>
        <p:spPr>
          <a:xfrm>
            <a:off x="935602" y="5650926"/>
            <a:ext cx="914400" cy="467211"/>
          </a:xfrm>
          <a:prstGeom prst="rect">
            <a:avLst/>
          </a:prstGeom>
          <a:noFill/>
          <a:effectLst/>
        </p:spPr>
        <p:txBody>
          <a:bodyPr wrap="none" lIns="0" tIns="0" rIns="0" bIns="0" rtlCol="0">
            <a:noAutofit/>
          </a:bodyPr>
          <a:lstStyle/>
          <a:p>
            <a:pPr algn="l" eaLnBrk="0" hangingPunct="0">
              <a:lnSpc>
                <a:spcPts val="1800"/>
              </a:lnSpc>
            </a:pPr>
            <a:r>
              <a:rPr lang="en-US" sz="1000" b="1" dirty="0" smtClean="0"/>
              <a:t>3</a:t>
            </a:r>
          </a:p>
        </p:txBody>
      </p:sp>
      <p:sp>
        <p:nvSpPr>
          <p:cNvPr id="24" name="TextBox 23"/>
          <p:cNvSpPr txBox="1"/>
          <p:nvPr/>
        </p:nvSpPr>
        <p:spPr>
          <a:xfrm>
            <a:off x="1094608" y="3705434"/>
            <a:ext cx="914400" cy="914400"/>
          </a:xfrm>
          <a:prstGeom prst="rect">
            <a:avLst/>
          </a:prstGeom>
          <a:noFill/>
          <a:effectLst/>
        </p:spPr>
        <p:txBody>
          <a:bodyPr wrap="none" lIns="0" tIns="0" rIns="0" bIns="0" rtlCol="0">
            <a:noAutofit/>
          </a:bodyPr>
          <a:lstStyle/>
          <a:p>
            <a:pPr algn="l" eaLnBrk="0" hangingPunct="0">
              <a:lnSpc>
                <a:spcPts val="1800"/>
              </a:lnSpc>
            </a:pPr>
            <a:r>
              <a:rPr lang="en-US" sz="1000" b="1" dirty="0" smtClean="0">
                <a:ea typeface="+mn-ea"/>
                <a:cs typeface="+mn-cs"/>
              </a:rPr>
              <a:t>Water Level (</a:t>
            </a:r>
            <a:r>
              <a:rPr lang="en-US" sz="1000" b="1" dirty="0" err="1" smtClean="0">
                <a:ea typeface="+mn-ea"/>
                <a:cs typeface="+mn-cs"/>
              </a:rPr>
              <a:t>ft</a:t>
            </a:r>
            <a:r>
              <a:rPr lang="en-US" sz="1000" b="1" dirty="0" smtClean="0">
                <a:ea typeface="+mn-ea"/>
                <a:cs typeface="+mn-cs"/>
              </a:rPr>
              <a:t>)</a:t>
            </a:r>
          </a:p>
        </p:txBody>
      </p:sp>
      <p:sp>
        <p:nvSpPr>
          <p:cNvPr id="1024" name="TextBox 1023"/>
          <p:cNvSpPr txBox="1"/>
          <p:nvPr/>
        </p:nvSpPr>
        <p:spPr>
          <a:xfrm>
            <a:off x="3509430" y="3957784"/>
            <a:ext cx="914400" cy="914400"/>
          </a:xfrm>
          <a:prstGeom prst="rect">
            <a:avLst/>
          </a:prstGeom>
          <a:noFill/>
          <a:effectLst/>
        </p:spPr>
        <p:txBody>
          <a:bodyPr wrap="none" lIns="0" tIns="0" rIns="0" bIns="0" rtlCol="0">
            <a:noAutofit/>
          </a:bodyPr>
          <a:lstStyle/>
          <a:p>
            <a:pPr algn="ctr" eaLnBrk="0" hangingPunct="0">
              <a:lnSpc>
                <a:spcPts val="1800"/>
              </a:lnSpc>
            </a:pPr>
            <a:r>
              <a:rPr lang="en-US" sz="1000" b="1" dirty="0" smtClean="0">
                <a:ea typeface="+mn-ea"/>
                <a:cs typeface="+mn-cs"/>
              </a:rPr>
              <a:t>Tropical Storm Nicholas</a:t>
            </a:r>
            <a:br>
              <a:rPr lang="en-US" sz="1000" b="1" dirty="0" smtClean="0">
                <a:ea typeface="+mn-ea"/>
                <a:cs typeface="+mn-cs"/>
              </a:rPr>
            </a:br>
            <a:r>
              <a:rPr lang="en-US" sz="1000" b="1" dirty="0" smtClean="0">
                <a:ea typeface="+mn-ea"/>
                <a:cs typeface="+mn-cs"/>
              </a:rPr>
              <a:t>(September, 2021)</a:t>
            </a:r>
          </a:p>
          <a:p>
            <a:pPr algn="ctr" eaLnBrk="0" hangingPunct="0">
              <a:lnSpc>
                <a:spcPts val="1800"/>
              </a:lnSpc>
            </a:pPr>
            <a:r>
              <a:rPr lang="en-US" sz="1000" b="1" dirty="0" smtClean="0">
                <a:solidFill>
                  <a:schemeClr val="accent4">
                    <a:lumMod val="75000"/>
                  </a:schemeClr>
                </a:solidFill>
              </a:rPr>
              <a:t>Maximum water level 7.5 </a:t>
            </a:r>
            <a:r>
              <a:rPr lang="en-US" sz="1000" b="1" dirty="0" err="1" smtClean="0">
                <a:solidFill>
                  <a:schemeClr val="accent4">
                    <a:lumMod val="75000"/>
                  </a:schemeClr>
                </a:solidFill>
              </a:rPr>
              <a:t>ft</a:t>
            </a:r>
            <a:endParaRPr lang="en-US" sz="1000" b="1" dirty="0" smtClean="0">
              <a:solidFill>
                <a:schemeClr val="accent4">
                  <a:lumMod val="75000"/>
                </a:schemeClr>
              </a:solidFill>
            </a:endParaRPr>
          </a:p>
          <a:p>
            <a:pPr algn="ctr" eaLnBrk="0" hangingPunct="0">
              <a:lnSpc>
                <a:spcPts val="1800"/>
              </a:lnSpc>
            </a:pPr>
            <a:r>
              <a:rPr lang="en-US" sz="1000" b="1" dirty="0" smtClean="0">
                <a:solidFill>
                  <a:schemeClr val="accent4">
                    <a:lumMod val="75000"/>
                  </a:schemeClr>
                </a:solidFill>
              </a:rPr>
              <a:t>Maximum Discharge 290 </a:t>
            </a:r>
            <a:r>
              <a:rPr lang="en-US" sz="1000" b="1" dirty="0" err="1" smtClean="0">
                <a:solidFill>
                  <a:schemeClr val="accent4">
                    <a:lumMod val="75000"/>
                  </a:schemeClr>
                </a:solidFill>
              </a:rPr>
              <a:t>cfs</a:t>
            </a:r>
            <a:endParaRPr lang="en-US" sz="1000" b="1" dirty="0" smtClean="0">
              <a:solidFill>
                <a:schemeClr val="accent4">
                  <a:lumMod val="75000"/>
                </a:schemeClr>
              </a:solidFill>
            </a:endParaRPr>
          </a:p>
        </p:txBody>
      </p:sp>
      <p:grpSp>
        <p:nvGrpSpPr>
          <p:cNvPr id="32" name="Group 31"/>
          <p:cNvGrpSpPr/>
          <p:nvPr/>
        </p:nvGrpSpPr>
        <p:grpSpPr>
          <a:xfrm>
            <a:off x="10414660" y="331707"/>
            <a:ext cx="1274030" cy="1238086"/>
            <a:chOff x="9761517" y="408863"/>
            <a:chExt cx="1274030" cy="1238086"/>
          </a:xfrm>
        </p:grpSpPr>
        <p:sp>
          <p:nvSpPr>
            <p:cNvPr id="33" name="Rectangle 32">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rgbClr val="FFC000">
                <a:lumMod val="20000"/>
                <a:lumOff val="80000"/>
              </a:srgbClr>
            </a:solidFill>
            <a:ln w="28575" cap="flat" cmpd="sng" algn="ctr">
              <a:solidFill>
                <a:srgbClr val="FF0000"/>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rgbClr val="70AD47">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rgbClr val="5B9BD5">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rgbClr val="44546A">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Hydrology Base Map</a:t>
              </a:r>
            </a:p>
          </p:txBody>
        </p:sp>
        <p:sp>
          <p:nvSpPr>
            <p:cNvPr id="39" name="TextBox 38">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Observation Gauges</a:t>
              </a:r>
            </a:p>
          </p:txBody>
        </p:sp>
        <p:sp>
          <p:nvSpPr>
            <p:cNvPr id="40" name="TextBox 39">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Bridges</a:t>
              </a:r>
            </a:p>
          </p:txBody>
        </p:sp>
        <p:sp>
          <p:nvSpPr>
            <p:cNvPr id="41" name="TextBox 40">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Roads</a:t>
              </a:r>
            </a:p>
          </p:txBody>
        </p:sp>
        <p:sp>
          <p:nvSpPr>
            <p:cNvPr id="42" name="TextBox 41">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Inundation Extent</a:t>
              </a:r>
            </a:p>
          </p:txBody>
        </p:sp>
      </p:grpSp>
    </p:spTree>
    <p:extLst>
      <p:ext uri="{BB962C8B-B14F-4D97-AF65-F5344CB8AC3E}">
        <p14:creationId xmlns:p14="http://schemas.microsoft.com/office/powerpoint/2010/main" val="96858685"/>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Bridges and Culverts</a:t>
            </a:r>
            <a:endParaRPr lang="en-US" dirty="0"/>
          </a:p>
        </p:txBody>
      </p:sp>
      <p:pic>
        <p:nvPicPr>
          <p:cNvPr id="3" name="Picture 2"/>
          <p:cNvPicPr>
            <a:picLocks noChangeAspect="1"/>
          </p:cNvPicPr>
          <p:nvPr/>
        </p:nvPicPr>
        <p:blipFill>
          <a:blip r:embed="rId2"/>
          <a:stretch>
            <a:fillRect/>
          </a:stretch>
        </p:blipFill>
        <p:spPr>
          <a:xfrm>
            <a:off x="579336" y="1379171"/>
            <a:ext cx="4939825" cy="5140582"/>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5634756" y="2937651"/>
            <a:ext cx="5910331" cy="2321790"/>
          </a:xfrm>
          <a:prstGeom prst="rect">
            <a:avLst/>
          </a:prstGeom>
          <a:ln w="3175">
            <a:solidFill>
              <a:schemeClr val="bg1">
                <a:lumMod val="65000"/>
              </a:schemeClr>
            </a:solidFill>
          </a:ln>
        </p:spPr>
      </p:pic>
      <p:sp>
        <p:nvSpPr>
          <p:cNvPr id="5" name="TextBox 4"/>
          <p:cNvSpPr txBox="1"/>
          <p:nvPr/>
        </p:nvSpPr>
        <p:spPr>
          <a:xfrm>
            <a:off x="6542481" y="5412389"/>
            <a:ext cx="44686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Sue Tidwell, TxDOT Beaumont District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5955129" y="2415371"/>
            <a:ext cx="54314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Goal is to provide flood forecasting at all these locations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0414660" y="336411"/>
            <a:ext cx="1274030" cy="1238086"/>
            <a:chOff x="9761517" y="408863"/>
            <a:chExt cx="1274030" cy="1238086"/>
          </a:xfrm>
        </p:grpSpPr>
        <p:sp>
          <p:nvSpPr>
            <p:cNvPr id="8" name="Rectangle 7">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chemeClr val="accent4">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chemeClr val="accent6">
                <a:lumMod val="40000"/>
                <a:lumOff val="60000"/>
              </a:schemeClr>
            </a:solidFill>
            <a:ln w="28575">
              <a:solidFill>
                <a:srgbClr val="FF0000"/>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chemeClr val="accent5">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chemeClr val="tx2">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Hydrology Base Map</a:t>
              </a:r>
            </a:p>
          </p:txBody>
        </p:sp>
        <p:sp>
          <p:nvSpPr>
            <p:cNvPr id="14" name="TextBox 13">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Observation Gauges</a:t>
              </a:r>
            </a:p>
          </p:txBody>
        </p:sp>
        <p:sp>
          <p:nvSpPr>
            <p:cNvPr id="15" name="TextBox 14">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Bridges</a:t>
              </a:r>
            </a:p>
          </p:txBody>
        </p:sp>
        <p:sp>
          <p:nvSpPr>
            <p:cNvPr id="16" name="TextBox 15">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Roads</a:t>
              </a:r>
            </a:p>
          </p:txBody>
        </p:sp>
        <p:sp>
          <p:nvSpPr>
            <p:cNvPr id="17" name="TextBox 16">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Inundation Extent</a:t>
              </a:r>
            </a:p>
          </p:txBody>
        </p:sp>
      </p:grpSp>
      <p:sp>
        <p:nvSpPr>
          <p:cNvPr id="7" name="TextBox 6"/>
          <p:cNvSpPr txBox="1"/>
          <p:nvPr/>
        </p:nvSpPr>
        <p:spPr>
          <a:xfrm>
            <a:off x="5573621" y="1459395"/>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These critical bridges and culverts were </a:t>
            </a:r>
            <a:br>
              <a:rPr lang="en-US" sz="1400" b="1" dirty="0" smtClean="0">
                <a:ea typeface="+mn-ea"/>
                <a:cs typeface="+mn-cs"/>
              </a:rPr>
            </a:br>
            <a:r>
              <a:rPr lang="en-US" sz="1400" b="1" dirty="0" smtClean="0">
                <a:ea typeface="+mn-ea"/>
                <a:cs typeface="+mn-cs"/>
              </a:rPr>
              <a:t>identified by BMT Maintenance staff</a:t>
            </a:r>
          </a:p>
        </p:txBody>
      </p:sp>
    </p:spTree>
    <p:extLst>
      <p:ext uri="{BB962C8B-B14F-4D97-AF65-F5344CB8AC3E}">
        <p14:creationId xmlns:p14="http://schemas.microsoft.com/office/powerpoint/2010/main" val="1055223640"/>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Flooded Roads</a:t>
            </a:r>
            <a:endParaRPr lang="en-US" dirty="0"/>
          </a:p>
        </p:txBody>
      </p:sp>
      <p:grpSp>
        <p:nvGrpSpPr>
          <p:cNvPr id="6" name="Group 5"/>
          <p:cNvGrpSpPr/>
          <p:nvPr/>
        </p:nvGrpSpPr>
        <p:grpSpPr>
          <a:xfrm>
            <a:off x="967796" y="1454410"/>
            <a:ext cx="7415316" cy="2873344"/>
            <a:chOff x="270871" y="1376989"/>
            <a:chExt cx="7843578" cy="3198340"/>
          </a:xfrm>
        </p:grpSpPr>
        <p:pic>
          <p:nvPicPr>
            <p:cNvPr id="3" name="Picture 2"/>
            <p:cNvPicPr>
              <a:picLocks noChangeAspect="1"/>
            </p:cNvPicPr>
            <p:nvPr/>
          </p:nvPicPr>
          <p:blipFill>
            <a:blip r:embed="rId2"/>
            <a:stretch>
              <a:fillRect/>
            </a:stretch>
          </p:blipFill>
          <p:spPr>
            <a:xfrm>
              <a:off x="270871" y="1376989"/>
              <a:ext cx="6063369" cy="3188337"/>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6334241" y="1376989"/>
              <a:ext cx="1780208" cy="3198340"/>
            </a:xfrm>
            <a:prstGeom prst="rect">
              <a:avLst/>
            </a:prstGeom>
            <a:ln w="3175">
              <a:solidFill>
                <a:schemeClr val="bg1">
                  <a:lumMod val="65000"/>
                </a:schemeClr>
              </a:solidFill>
            </a:ln>
          </p:spPr>
        </p:pic>
      </p:grpSp>
      <p:pic>
        <p:nvPicPr>
          <p:cNvPr id="5" name="Picture 4"/>
          <p:cNvPicPr>
            <a:picLocks noChangeAspect="1"/>
          </p:cNvPicPr>
          <p:nvPr/>
        </p:nvPicPr>
        <p:blipFill>
          <a:blip r:embed="rId4"/>
          <a:stretch>
            <a:fillRect/>
          </a:stretch>
        </p:blipFill>
        <p:spPr>
          <a:xfrm>
            <a:off x="5532948" y="4408468"/>
            <a:ext cx="5820852" cy="2328341"/>
          </a:xfrm>
          <a:prstGeom prst="rect">
            <a:avLst/>
          </a:prstGeom>
          <a:ln w="3175">
            <a:solidFill>
              <a:schemeClr val="bg1">
                <a:lumMod val="65000"/>
              </a:schemeClr>
            </a:solidFill>
          </a:ln>
        </p:spPr>
      </p:pic>
      <p:sp>
        <p:nvSpPr>
          <p:cNvPr id="7" name="TextBox 6"/>
          <p:cNvSpPr txBox="1"/>
          <p:nvPr/>
        </p:nvSpPr>
        <p:spPr>
          <a:xfrm>
            <a:off x="307025" y="4798932"/>
            <a:ext cx="52772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map and summary table are drawn from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FIMAN-T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system developed by the North Carolina 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for Images: David Key, ESP Associates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 name="Group 18"/>
          <p:cNvGrpSpPr/>
          <p:nvPr/>
        </p:nvGrpSpPr>
        <p:grpSpPr>
          <a:xfrm>
            <a:off x="10417182" y="350213"/>
            <a:ext cx="1274030" cy="1238086"/>
            <a:chOff x="9761517" y="408863"/>
            <a:chExt cx="1274030" cy="1238086"/>
          </a:xfrm>
        </p:grpSpPr>
        <p:sp>
          <p:nvSpPr>
            <p:cNvPr id="9" name="Rectangle 8">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chemeClr val="accent4">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chemeClr val="accent6">
                <a:lumMod val="40000"/>
                <a:lumOff val="6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chemeClr val="accent5">
                <a:lumMod val="40000"/>
                <a:lumOff val="60000"/>
              </a:schemeClr>
            </a:solidFill>
            <a:ln w="28575">
              <a:solidFill>
                <a:srgbClr val="FF0000"/>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chemeClr val="tx2">
                <a:lumMod val="20000"/>
                <a:lumOff val="80000"/>
              </a:schemeClr>
            </a:solidFill>
            <a:ln w="28575"/>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Hydrology Base Map</a:t>
              </a:r>
            </a:p>
          </p:txBody>
        </p:sp>
        <p:sp>
          <p:nvSpPr>
            <p:cNvPr id="15" name="TextBox 14">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Observation Gauges</a:t>
              </a:r>
            </a:p>
          </p:txBody>
        </p:sp>
        <p:sp>
          <p:nvSpPr>
            <p:cNvPr id="16" name="TextBox 15">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Bridges</a:t>
              </a:r>
            </a:p>
          </p:txBody>
        </p:sp>
        <p:sp>
          <p:nvSpPr>
            <p:cNvPr id="17" name="TextBox 16">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Flooded Roads</a:t>
              </a:r>
            </a:p>
          </p:txBody>
        </p:sp>
        <p:sp>
          <p:nvSpPr>
            <p:cNvPr id="18" name="TextBox 17">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rPr>
                <a:t>Inundation Extent</a:t>
              </a:r>
            </a:p>
          </p:txBody>
        </p:sp>
      </p:grpSp>
      <p:pic>
        <p:nvPicPr>
          <p:cNvPr id="8" name="Picture 7"/>
          <p:cNvPicPr>
            <a:picLocks noChangeAspect="1"/>
          </p:cNvPicPr>
          <p:nvPr/>
        </p:nvPicPr>
        <p:blipFill>
          <a:blip r:embed="rId5"/>
          <a:stretch>
            <a:fillRect/>
          </a:stretch>
        </p:blipFill>
        <p:spPr>
          <a:xfrm>
            <a:off x="967796" y="878934"/>
            <a:ext cx="4105275" cy="485775"/>
          </a:xfrm>
          <a:prstGeom prst="rect">
            <a:avLst/>
          </a:prstGeom>
        </p:spPr>
      </p:pic>
      <p:pic>
        <p:nvPicPr>
          <p:cNvPr id="22" name="Picture 2" descr="See the source imag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086928" y="139746"/>
            <a:ext cx="855579" cy="8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44774"/>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0984" y="1048819"/>
            <a:ext cx="9239910" cy="5277555"/>
          </a:xfrm>
          <a:prstGeom prst="rect">
            <a:avLst/>
          </a:prstGeom>
          <a:ln w="3175">
            <a:solidFill>
              <a:schemeClr val="bg1">
                <a:lumMod val="65000"/>
              </a:schemeClr>
            </a:solidFill>
          </a:ln>
        </p:spPr>
      </p:pic>
      <p:grpSp>
        <p:nvGrpSpPr>
          <p:cNvPr id="15" name="Group 14"/>
          <p:cNvGrpSpPr/>
          <p:nvPr/>
        </p:nvGrpSpPr>
        <p:grpSpPr>
          <a:xfrm>
            <a:off x="10417182" y="350213"/>
            <a:ext cx="1274030" cy="1238086"/>
            <a:chOff x="9761517" y="408863"/>
            <a:chExt cx="1274030" cy="1238086"/>
          </a:xfrm>
        </p:grpSpPr>
        <p:sp>
          <p:nvSpPr>
            <p:cNvPr id="16" name="Rectangle 15">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rgbClr val="FFC000">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rgbClr val="70AD47">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rgbClr val="5B9BD5">
                <a:lumMod val="40000"/>
                <a:lumOff val="60000"/>
              </a:srgbClr>
            </a:solidFill>
            <a:ln w="28575" cap="flat" cmpd="sng" algn="ctr">
              <a:solidFill>
                <a:srgbClr val="FF0000"/>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rgbClr val="44546A">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Hydrology Base Map</a:t>
              </a:r>
            </a:p>
          </p:txBody>
        </p:sp>
        <p:sp>
          <p:nvSpPr>
            <p:cNvPr id="22" name="TextBox 21">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Observation Gauges</a:t>
              </a:r>
            </a:p>
          </p:txBody>
        </p:sp>
        <p:sp>
          <p:nvSpPr>
            <p:cNvPr id="23" name="TextBox 22">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Bridges</a:t>
              </a:r>
            </a:p>
          </p:txBody>
        </p:sp>
        <p:sp>
          <p:nvSpPr>
            <p:cNvPr id="24" name="TextBox 23">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Roads</a:t>
              </a:r>
            </a:p>
          </p:txBody>
        </p:sp>
        <p:sp>
          <p:nvSpPr>
            <p:cNvPr id="25" name="TextBox 24">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Inundation Extent</a:t>
              </a:r>
            </a:p>
          </p:txBody>
        </p:sp>
      </p:grpSp>
      <p:sp>
        <p:nvSpPr>
          <p:cNvPr id="26" name="Title 1"/>
          <p:cNvSpPr>
            <a:spLocks noGrp="1"/>
          </p:cNvSpPr>
          <p:nvPr>
            <p:ph type="title"/>
          </p:nvPr>
        </p:nvSpPr>
        <p:spPr>
          <a:xfrm>
            <a:off x="914402" y="457200"/>
            <a:ext cx="9750655" cy="484632"/>
          </a:xfrm>
        </p:spPr>
        <p:txBody>
          <a:bodyPr/>
          <a:lstStyle/>
          <a:p>
            <a:r>
              <a:rPr lang="en-US" dirty="0" smtClean="0"/>
              <a:t>3D Road Map of North Carolina, State-Wide Extent</a:t>
            </a:r>
            <a:endParaRPr lang="en-US" dirty="0"/>
          </a:p>
        </p:txBody>
      </p:sp>
      <p:pic>
        <p:nvPicPr>
          <p:cNvPr id="28" name="Picture 2" descr="See the source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086928" y="139746"/>
            <a:ext cx="855579" cy="8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137803"/>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6127" y="1100866"/>
            <a:ext cx="9004122" cy="5283756"/>
          </a:xfrm>
          <a:prstGeom prst="rect">
            <a:avLst/>
          </a:prstGeom>
          <a:ln>
            <a:solidFill>
              <a:schemeClr val="bg1">
                <a:lumMod val="65000"/>
              </a:schemeClr>
            </a:solidFill>
          </a:ln>
        </p:spPr>
      </p:pic>
      <p:grpSp>
        <p:nvGrpSpPr>
          <p:cNvPr id="15" name="Group 14"/>
          <p:cNvGrpSpPr/>
          <p:nvPr/>
        </p:nvGrpSpPr>
        <p:grpSpPr>
          <a:xfrm>
            <a:off x="10417182" y="350213"/>
            <a:ext cx="1274030" cy="1238086"/>
            <a:chOff x="9761517" y="408863"/>
            <a:chExt cx="1274030" cy="1238086"/>
          </a:xfrm>
        </p:grpSpPr>
        <p:sp>
          <p:nvSpPr>
            <p:cNvPr id="16" name="Rectangle 15">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rgbClr val="FFC000">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rgbClr val="70AD47">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rgbClr val="5B9BD5">
                <a:lumMod val="40000"/>
                <a:lumOff val="60000"/>
              </a:srgbClr>
            </a:solidFill>
            <a:ln w="28575" cap="flat" cmpd="sng" algn="ctr">
              <a:solidFill>
                <a:srgbClr val="FF0000"/>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rgbClr val="44546A">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Hydrology Base Map</a:t>
              </a:r>
            </a:p>
          </p:txBody>
        </p:sp>
        <p:sp>
          <p:nvSpPr>
            <p:cNvPr id="22" name="TextBox 21">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Observation Gauges</a:t>
              </a:r>
            </a:p>
          </p:txBody>
        </p:sp>
        <p:sp>
          <p:nvSpPr>
            <p:cNvPr id="23" name="TextBox 22">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Bridges</a:t>
              </a:r>
            </a:p>
          </p:txBody>
        </p:sp>
        <p:sp>
          <p:nvSpPr>
            <p:cNvPr id="24" name="TextBox 23">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Roads</a:t>
              </a:r>
            </a:p>
          </p:txBody>
        </p:sp>
        <p:sp>
          <p:nvSpPr>
            <p:cNvPr id="25" name="TextBox 24">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Inundation Extent</a:t>
              </a:r>
            </a:p>
          </p:txBody>
        </p:sp>
      </p:grpSp>
      <p:sp>
        <p:nvSpPr>
          <p:cNvPr id="26" name="Title 1"/>
          <p:cNvSpPr>
            <a:spLocks noGrp="1"/>
          </p:cNvSpPr>
          <p:nvPr>
            <p:ph type="title"/>
          </p:nvPr>
        </p:nvSpPr>
        <p:spPr>
          <a:xfrm>
            <a:off x="914402" y="457200"/>
            <a:ext cx="9750655" cy="484632"/>
          </a:xfrm>
        </p:spPr>
        <p:txBody>
          <a:bodyPr/>
          <a:lstStyle/>
          <a:p>
            <a:r>
              <a:rPr lang="en-US" dirty="0" smtClean="0"/>
              <a:t>3D Road Map of North Carolina, Local Extent</a:t>
            </a:r>
            <a:endParaRPr lang="en-US" dirty="0"/>
          </a:p>
        </p:txBody>
      </p:sp>
      <p:pic>
        <p:nvPicPr>
          <p:cNvPr id="27" name="Picture 2" descr="See the source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086928" y="139746"/>
            <a:ext cx="855579" cy="8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34"/>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8703486" y="2870015"/>
            <a:ext cx="2369431" cy="1715334"/>
          </a:xfrm>
          <a:prstGeom prst="rect">
            <a:avLst/>
          </a:prstGeom>
          <a:solidFill>
            <a:schemeClr val="accent4">
              <a:lumMod val="20000"/>
              <a:lumOff val="80000"/>
            </a:schemeClr>
          </a:solidFill>
          <a:ln w="22225">
            <a:solidFill>
              <a:srgbClr val="0070C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2" name="Title 1"/>
          <p:cNvSpPr>
            <a:spLocks noGrp="1"/>
          </p:cNvSpPr>
          <p:nvPr>
            <p:ph type="title"/>
          </p:nvPr>
        </p:nvSpPr>
        <p:spPr/>
        <p:txBody>
          <a:bodyPr/>
          <a:lstStyle/>
          <a:p>
            <a:r>
              <a:rPr lang="en-US" sz="2800" dirty="0" smtClean="0"/>
              <a:t>5. Flood Inundation Mapping</a:t>
            </a:r>
            <a:endParaRPr lang="en-US" sz="2800" dirty="0"/>
          </a:p>
        </p:txBody>
      </p:sp>
      <p:pic>
        <p:nvPicPr>
          <p:cNvPr id="3" name="Picture 2">
            <a:extLst>
              <a:ext uri="{FF2B5EF4-FFF2-40B4-BE49-F238E27FC236}">
                <a16:creationId xmlns:a16="http://schemas.microsoft.com/office/drawing/2014/main" id="{956707E5-C796-420A-9973-B3735F72284E}"/>
              </a:ext>
            </a:extLst>
          </p:cNvPr>
          <p:cNvPicPr>
            <a:picLocks noChangeAspect="1"/>
          </p:cNvPicPr>
          <p:nvPr/>
        </p:nvPicPr>
        <p:blipFill>
          <a:blip r:embed="rId2"/>
          <a:stretch>
            <a:fillRect/>
          </a:stretch>
        </p:blipFill>
        <p:spPr>
          <a:xfrm>
            <a:off x="3752171" y="1690688"/>
            <a:ext cx="4844524" cy="3840396"/>
          </a:xfrm>
          <a:prstGeom prst="rect">
            <a:avLst/>
          </a:prstGeom>
          <a:ln w="3175">
            <a:solidFill>
              <a:schemeClr val="bg1">
                <a:lumMod val="65000"/>
              </a:schemeClr>
            </a:solidFill>
          </a:ln>
        </p:spPr>
      </p:pic>
      <p:sp>
        <p:nvSpPr>
          <p:cNvPr id="4" name="TextBox 3"/>
          <p:cNvSpPr txBox="1"/>
          <p:nvPr/>
        </p:nvSpPr>
        <p:spPr>
          <a:xfrm>
            <a:off x="1704829" y="5840146"/>
            <a:ext cx="87823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of Image: Derek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Giardino</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West Gulf River Forecast Center, National Weather Service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Group 26"/>
          <p:cNvGrpSpPr/>
          <p:nvPr/>
        </p:nvGrpSpPr>
        <p:grpSpPr>
          <a:xfrm>
            <a:off x="10417182" y="347934"/>
            <a:ext cx="1274030" cy="1238086"/>
            <a:chOff x="9761517" y="408863"/>
            <a:chExt cx="1274030" cy="1238086"/>
          </a:xfrm>
        </p:grpSpPr>
        <p:sp>
          <p:nvSpPr>
            <p:cNvPr id="17" name="Rectangle 16">
              <a:extLst>
                <a:ext uri="{FF2B5EF4-FFF2-40B4-BE49-F238E27FC236}">
                  <a16:creationId xmlns:a16="http://schemas.microsoft.com/office/drawing/2014/main" id="{2C2DC754-4067-4271-8E0E-44A18FCDD3AA}"/>
                </a:ext>
              </a:extLst>
            </p:cNvPr>
            <p:cNvSpPr/>
            <p:nvPr/>
          </p:nvSpPr>
          <p:spPr>
            <a:xfrm>
              <a:off x="9761517" y="939861"/>
              <a:ext cx="1035143" cy="707088"/>
            </a:xfrm>
            <a:prstGeom prst="rect">
              <a:avLst/>
            </a:prstGeom>
            <a:solidFill>
              <a:srgbClr val="CCB7A0"/>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57CD5D7-BB03-468E-A3D3-7122F9F03650}"/>
                </a:ext>
              </a:extLst>
            </p:cNvPr>
            <p:cNvSpPr/>
            <p:nvPr/>
          </p:nvSpPr>
          <p:spPr>
            <a:xfrm>
              <a:off x="9761517" y="805972"/>
              <a:ext cx="1035143" cy="707088"/>
            </a:xfrm>
            <a:prstGeom prst="rect">
              <a:avLst/>
            </a:prstGeom>
            <a:solidFill>
              <a:srgbClr val="FFC000">
                <a:lumMod val="20000"/>
                <a:lumOff val="8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681A1DB-E6B4-449A-9B1F-5B7185CD3CF2}"/>
                </a:ext>
              </a:extLst>
            </p:cNvPr>
            <p:cNvSpPr/>
            <p:nvPr/>
          </p:nvSpPr>
          <p:spPr>
            <a:xfrm>
              <a:off x="9761517" y="672083"/>
              <a:ext cx="1035143" cy="707088"/>
            </a:xfrm>
            <a:prstGeom prst="rect">
              <a:avLst/>
            </a:prstGeom>
            <a:solidFill>
              <a:srgbClr val="70AD47">
                <a:lumMod val="40000"/>
                <a:lumOff val="60000"/>
              </a:srgbClr>
            </a:solidFill>
            <a:ln w="28575" cap="flat" cmpd="sng" algn="ctr">
              <a:solidFill>
                <a:srgbClr val="4472C4">
                  <a:shade val="50000"/>
                </a:srgb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0134BC-7845-4A63-A37E-D9B0C103D979}"/>
                </a:ext>
              </a:extLst>
            </p:cNvPr>
            <p:cNvSpPr/>
            <p:nvPr/>
          </p:nvSpPr>
          <p:spPr>
            <a:xfrm>
              <a:off x="9761517" y="540473"/>
              <a:ext cx="1035143" cy="707088"/>
            </a:xfrm>
            <a:prstGeom prst="rect">
              <a:avLst/>
            </a:prstGeom>
            <a:solidFill>
              <a:srgbClr val="5B9BD5">
                <a:lumMod val="40000"/>
                <a:lumOff val="60000"/>
              </a:srgbClr>
            </a:solidFill>
            <a:ln w="28575" cap="flat" cmpd="sng" algn="ctr">
              <a:solidFill>
                <a:schemeClr val="accent5">
                  <a:lumMod val="50000"/>
                </a:schemeClr>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9C010F9-979C-479D-BDFD-FB18B1DA3BE5}"/>
                </a:ext>
              </a:extLst>
            </p:cNvPr>
            <p:cNvSpPr/>
            <p:nvPr/>
          </p:nvSpPr>
          <p:spPr>
            <a:xfrm>
              <a:off x="9761517" y="408863"/>
              <a:ext cx="1035143" cy="707088"/>
            </a:xfrm>
            <a:prstGeom prst="rect">
              <a:avLst/>
            </a:prstGeom>
            <a:solidFill>
              <a:srgbClr val="44546A">
                <a:lumMod val="20000"/>
                <a:lumOff val="80000"/>
              </a:srgbClr>
            </a:solidFill>
            <a:ln w="28575" cap="flat" cmpd="sng" algn="ctr">
              <a:solidFill>
                <a:srgbClr val="FF0000"/>
              </a:solidFill>
              <a:prstDash val="solid"/>
              <a:miter lim="800000"/>
            </a:ln>
            <a:effectLst/>
            <a:scene3d>
              <a:camera prst="isometricTopU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EE59509-EEC4-45D3-9A19-8FE213ADF82C}"/>
                </a:ext>
              </a:extLst>
            </p:cNvPr>
            <p:cNvSpPr txBox="1"/>
            <p:nvPr/>
          </p:nvSpPr>
          <p:spPr>
            <a:xfrm rot="19757874">
              <a:off x="9964809" y="1293014"/>
              <a:ext cx="1070738"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Hydrology Base Map</a:t>
              </a:r>
            </a:p>
          </p:txBody>
        </p:sp>
        <p:sp>
          <p:nvSpPr>
            <p:cNvPr id="23" name="TextBox 22">
              <a:extLst>
                <a:ext uri="{FF2B5EF4-FFF2-40B4-BE49-F238E27FC236}">
                  <a16:creationId xmlns:a16="http://schemas.microsoft.com/office/drawing/2014/main" id="{A23CCD2C-1011-41CD-B3E0-2C916FD53563}"/>
                </a:ext>
              </a:extLst>
            </p:cNvPr>
            <p:cNvSpPr txBox="1"/>
            <p:nvPr/>
          </p:nvSpPr>
          <p:spPr>
            <a:xfrm rot="19783893">
              <a:off x="9967625" y="1152739"/>
              <a:ext cx="1050756"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Observation Gauges</a:t>
              </a:r>
            </a:p>
          </p:txBody>
        </p:sp>
        <p:sp>
          <p:nvSpPr>
            <p:cNvPr id="24" name="TextBox 23">
              <a:extLst>
                <a:ext uri="{FF2B5EF4-FFF2-40B4-BE49-F238E27FC236}">
                  <a16:creationId xmlns:a16="http://schemas.microsoft.com/office/drawing/2014/main" id="{1D92C35E-9ABB-43E2-B19C-B353479BD5A5}"/>
                </a:ext>
              </a:extLst>
            </p:cNvPr>
            <p:cNvSpPr txBox="1"/>
            <p:nvPr/>
          </p:nvSpPr>
          <p:spPr>
            <a:xfrm rot="19748411">
              <a:off x="10037466" y="1021262"/>
              <a:ext cx="911070"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Bridges</a:t>
              </a:r>
            </a:p>
          </p:txBody>
        </p:sp>
        <p:sp>
          <p:nvSpPr>
            <p:cNvPr id="25" name="TextBox 24">
              <a:extLst>
                <a:ext uri="{FF2B5EF4-FFF2-40B4-BE49-F238E27FC236}">
                  <a16:creationId xmlns:a16="http://schemas.microsoft.com/office/drawing/2014/main" id="{7E7812DC-2D2D-4A5A-B49B-44920F16E231}"/>
                </a:ext>
              </a:extLst>
            </p:cNvPr>
            <p:cNvSpPr txBox="1"/>
            <p:nvPr/>
          </p:nvSpPr>
          <p:spPr>
            <a:xfrm rot="19831981">
              <a:off x="10049175" y="894063"/>
              <a:ext cx="894677"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Flooded Roads</a:t>
              </a:r>
            </a:p>
          </p:txBody>
        </p:sp>
        <p:sp>
          <p:nvSpPr>
            <p:cNvPr id="26" name="TextBox 25">
              <a:extLst>
                <a:ext uri="{FF2B5EF4-FFF2-40B4-BE49-F238E27FC236}">
                  <a16:creationId xmlns:a16="http://schemas.microsoft.com/office/drawing/2014/main" id="{85914DD7-6774-417B-BEE7-09477CE66A0A}"/>
                </a:ext>
              </a:extLst>
            </p:cNvPr>
            <p:cNvSpPr txBox="1"/>
            <p:nvPr/>
          </p:nvSpPr>
          <p:spPr>
            <a:xfrm rot="19805218">
              <a:off x="10015606" y="741445"/>
              <a:ext cx="954793"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black"/>
                  </a:solidFill>
                  <a:effectLst/>
                  <a:uLnTx/>
                  <a:uFillTx/>
                  <a:latin typeface="Calibri" panose="020F0502020204030204"/>
                </a:rPr>
                <a:t>Inundation Extent</a:t>
              </a:r>
            </a:p>
          </p:txBody>
        </p:sp>
      </p:grpSp>
      <p:sp>
        <p:nvSpPr>
          <p:cNvPr id="39" name="TextBox 38"/>
          <p:cNvSpPr txBox="1"/>
          <p:nvPr/>
        </p:nvSpPr>
        <p:spPr>
          <a:xfrm>
            <a:off x="8856998" y="2997288"/>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Inundation Extent </a:t>
            </a:r>
          </a:p>
          <a:p>
            <a:pPr algn="l" eaLnBrk="0" hangingPunct="0">
              <a:lnSpc>
                <a:spcPts val="1800"/>
              </a:lnSpc>
            </a:pPr>
            <a:r>
              <a:rPr lang="en-US" sz="1400" b="1" dirty="0" smtClean="0"/>
              <a:t>Flooded Roads</a:t>
            </a:r>
            <a:br>
              <a:rPr lang="en-US" sz="1400" b="1" dirty="0" smtClean="0"/>
            </a:br>
            <a:r>
              <a:rPr lang="en-US" sz="1400" b="1" dirty="0" smtClean="0"/>
              <a:t>Flooded Bridges</a:t>
            </a:r>
            <a:br>
              <a:rPr lang="en-US" sz="1400" b="1" dirty="0" smtClean="0"/>
            </a:br>
            <a:r>
              <a:rPr lang="en-US" sz="1400" b="1" dirty="0" smtClean="0"/>
              <a:t>Observation Gauges</a:t>
            </a:r>
          </a:p>
          <a:p>
            <a:pPr algn="l" eaLnBrk="0" hangingPunct="0">
              <a:lnSpc>
                <a:spcPts val="1800"/>
              </a:lnSpc>
            </a:pPr>
            <a:endParaRPr lang="en-US" sz="1400" b="1" dirty="0" smtClean="0">
              <a:ea typeface="+mn-ea"/>
              <a:cs typeface="+mn-cs"/>
            </a:endParaRPr>
          </a:p>
          <a:p>
            <a:pPr algn="l" eaLnBrk="0" hangingPunct="0">
              <a:lnSpc>
                <a:spcPts val="1800"/>
              </a:lnSpc>
            </a:pPr>
            <a:r>
              <a:rPr lang="en-US" sz="1400" b="1" u="sng" dirty="0" smtClean="0">
                <a:ea typeface="+mn-ea"/>
                <a:cs typeface="+mn-cs"/>
              </a:rPr>
              <a:t>all have to be consistent</a:t>
            </a:r>
          </a:p>
        </p:txBody>
      </p:sp>
      <p:sp>
        <p:nvSpPr>
          <p:cNvPr id="40" name="TextBox 39"/>
          <p:cNvSpPr txBox="1"/>
          <p:nvPr/>
        </p:nvSpPr>
        <p:spPr>
          <a:xfrm>
            <a:off x="720841" y="3070477"/>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Inundation Extent map </a:t>
            </a:r>
          </a:p>
          <a:p>
            <a:pPr algn="l" eaLnBrk="0" hangingPunct="0">
              <a:lnSpc>
                <a:spcPts val="1800"/>
              </a:lnSpc>
            </a:pPr>
            <a:r>
              <a:rPr lang="en-US" sz="1400" b="1" dirty="0" smtClean="0"/>
              <a:t>from NWS Agency Priority Goal</a:t>
            </a:r>
            <a:br>
              <a:rPr lang="en-US" sz="1400" b="1" dirty="0" smtClean="0"/>
            </a:br>
            <a:r>
              <a:rPr lang="en-US" sz="1400" b="1" dirty="0" smtClean="0"/>
              <a:t>exercise in Houston (2019)</a:t>
            </a:r>
            <a:endParaRPr lang="en-US" sz="1400" b="1" dirty="0" smtClean="0">
              <a:ea typeface="+mn-ea"/>
              <a:cs typeface="+mn-cs"/>
            </a:endParaRPr>
          </a:p>
        </p:txBody>
      </p:sp>
      <p:pic>
        <p:nvPicPr>
          <p:cNvPr id="41" name="Picture 40"/>
          <p:cNvPicPr>
            <a:picLocks noChangeAspect="1" noChangeArrowheads="1"/>
          </p:cNvPicPr>
          <p:nvPr/>
        </p:nvPicPr>
        <p:blipFill rotWithShape="1">
          <a:blip r:embed="rId3">
            <a:extLst>
              <a:ext uri="{28A0092B-C50C-407E-A947-70E740481C1C}">
                <a14:useLocalDpi xmlns:a14="http://schemas.microsoft.com/office/drawing/2010/main" val="0"/>
              </a:ext>
            </a:extLst>
          </a:blip>
          <a:srcRect l="2088" t="10905" b="7549"/>
          <a:stretch/>
        </p:blipFill>
        <p:spPr bwMode="auto">
          <a:xfrm>
            <a:off x="720841" y="4824561"/>
            <a:ext cx="2612813" cy="70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TextBox 41"/>
          <p:cNvSpPr txBox="1"/>
          <p:nvPr/>
        </p:nvSpPr>
        <p:spPr>
          <a:xfrm>
            <a:off x="720841" y="4585349"/>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Produced by National Water Center</a:t>
            </a:r>
          </a:p>
        </p:txBody>
      </p:sp>
    </p:spTree>
    <p:extLst>
      <p:ext uri="{BB962C8B-B14F-4D97-AF65-F5344CB8AC3E}">
        <p14:creationId xmlns:p14="http://schemas.microsoft.com/office/powerpoint/2010/main" val="942121827"/>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Technical Highlight: </a:t>
            </a:r>
            <a:r>
              <a:rPr lang="en-US" i="1" dirty="0" err="1" smtClean="0"/>
              <a:t>TxERA</a:t>
            </a:r>
            <a:r>
              <a:rPr lang="en-US" i="1" dirty="0" smtClean="0"/>
              <a:t> Field Operations Dashboard </a:t>
            </a:r>
            <a:br>
              <a:rPr lang="en-US" i="1" dirty="0" smtClean="0"/>
            </a:br>
            <a:r>
              <a:rPr lang="en-US" sz="1600" i="1" dirty="0" smtClean="0"/>
              <a:t>(TxDOT Emergency Response Application)</a:t>
            </a:r>
            <a:endParaRPr lang="en-US" sz="16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448" y="1215641"/>
            <a:ext cx="9310143" cy="4903185"/>
          </a:xfrm>
          <a:prstGeom prst="rect">
            <a:avLst/>
          </a:prstGeom>
          <a:ln w="3175">
            <a:solidFill>
              <a:schemeClr val="bg1">
                <a:lumMod val="65000"/>
              </a:schemeClr>
            </a:solidFill>
          </a:ln>
        </p:spPr>
      </p:pic>
      <p:sp>
        <p:nvSpPr>
          <p:cNvPr id="5" name="TextBox 4"/>
          <p:cNvSpPr txBox="1"/>
          <p:nvPr/>
        </p:nvSpPr>
        <p:spPr>
          <a:xfrm>
            <a:off x="7695576" y="5077438"/>
            <a:ext cx="2856015" cy="261258"/>
          </a:xfrm>
          <a:prstGeom prst="rect">
            <a:avLst/>
          </a:prstGeom>
          <a:solidFill>
            <a:schemeClr val="bg1"/>
          </a:solidFill>
          <a:effectLst/>
        </p:spPr>
        <p:txBody>
          <a:bodyPr wrap="none" lIns="0" tIns="0" rIns="0" bIns="0" rtlCol="0" anchor="ctr">
            <a:noAutofit/>
          </a:bodyPr>
          <a:lstStyle/>
          <a:p>
            <a:pPr algn="ctr" eaLnBrk="0" hangingPunct="0">
              <a:lnSpc>
                <a:spcPts val="1800"/>
              </a:lnSpc>
            </a:pPr>
            <a:r>
              <a:rPr lang="en-US" sz="1400" b="1" dirty="0" smtClean="0">
                <a:ea typeface="+mn-ea"/>
                <a:cs typeface="+mn-cs"/>
              </a:rPr>
              <a:t>TS Nicholas, 13 September 2021</a:t>
            </a:r>
          </a:p>
        </p:txBody>
      </p:sp>
      <p:sp>
        <p:nvSpPr>
          <p:cNvPr id="6" name="TextBox 5"/>
          <p:cNvSpPr txBox="1"/>
          <p:nvPr/>
        </p:nvSpPr>
        <p:spPr>
          <a:xfrm>
            <a:off x="4227546" y="6290854"/>
            <a:ext cx="3671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of Image: Chad Jennison, ESRI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073058"/>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TxERA</a:t>
            </a:r>
            <a:r>
              <a:rPr lang="en-US" dirty="0" smtClean="0"/>
              <a:t> – Traffic Flow and Vehicle Locations at Regional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654" y="1118042"/>
            <a:ext cx="9461403" cy="4942881"/>
          </a:xfrm>
          <a:prstGeom prst="rect">
            <a:avLst/>
          </a:prstGeom>
          <a:ln w="3175">
            <a:solidFill>
              <a:schemeClr val="bg1">
                <a:lumMod val="65000"/>
              </a:schemeClr>
            </a:solidFill>
          </a:ln>
        </p:spPr>
      </p:pic>
      <p:sp>
        <p:nvSpPr>
          <p:cNvPr id="4" name="TextBox 3"/>
          <p:cNvSpPr txBox="1"/>
          <p:nvPr/>
        </p:nvSpPr>
        <p:spPr>
          <a:xfrm>
            <a:off x="4227546" y="6290854"/>
            <a:ext cx="3671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of Image: Chad Jennison, ESRI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676590"/>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Flow and Vehicle Locations at Local Scale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914" y="1180890"/>
            <a:ext cx="9781309" cy="5115902"/>
          </a:xfrm>
          <a:prstGeom prst="rect">
            <a:avLst/>
          </a:prstGeom>
          <a:ln w="3175">
            <a:solidFill>
              <a:schemeClr val="bg1">
                <a:lumMod val="65000"/>
              </a:schemeClr>
            </a:solidFill>
          </a:ln>
        </p:spPr>
      </p:pic>
      <p:sp>
        <p:nvSpPr>
          <p:cNvPr id="4" name="TextBox 3"/>
          <p:cNvSpPr txBox="1"/>
          <p:nvPr/>
        </p:nvSpPr>
        <p:spPr>
          <a:xfrm>
            <a:off x="4227546" y="6290854"/>
            <a:ext cx="3671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of Image: Chad Jennison, ESRI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969297"/>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Texas Flood Impact Dashboard</a:t>
            </a:r>
            <a:endParaRPr lang="en-US" sz="2800" dirty="0"/>
          </a:p>
        </p:txBody>
      </p:sp>
      <p:pic>
        <p:nvPicPr>
          <p:cNvPr id="3" name="Picture 2"/>
          <p:cNvPicPr/>
          <p:nvPr/>
        </p:nvPicPr>
        <p:blipFill>
          <a:blip r:embed="rId2"/>
          <a:stretch>
            <a:fillRect/>
          </a:stretch>
        </p:blipFill>
        <p:spPr>
          <a:xfrm>
            <a:off x="1094611" y="1805628"/>
            <a:ext cx="8736857" cy="3981122"/>
          </a:xfrm>
          <a:prstGeom prst="rect">
            <a:avLst/>
          </a:prstGeom>
          <a:ln w="3175">
            <a:solidFill>
              <a:schemeClr val="bg1">
                <a:lumMod val="65000"/>
              </a:schemeClr>
            </a:solidFill>
          </a:ln>
        </p:spPr>
      </p:pic>
      <p:sp>
        <p:nvSpPr>
          <p:cNvPr id="4" name="TextBox 3"/>
          <p:cNvSpPr txBox="1"/>
          <p:nvPr/>
        </p:nvSpPr>
        <p:spPr>
          <a:xfrm>
            <a:off x="3621904" y="5901701"/>
            <a:ext cx="3439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of Image: Dean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Djokic</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ESRI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941098" y="1171368"/>
            <a:ext cx="756303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Developed by UT Austin, ESRI and KISTERS for Texas Division of Emergency Management </a:t>
            </a:r>
            <a:b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to measure flood impact by </a:t>
            </a:r>
            <a:r>
              <a:rPr kumimoji="0" lang="en-US" sz="1600" b="1" i="0" u="none" strike="noStrike" kern="1200" cap="none" spc="0" normalizeH="0" baseline="0" noProof="0" dirty="0" smtClean="0">
                <a:ln>
                  <a:noFill/>
                </a:ln>
                <a:solidFill>
                  <a:prstClr val="black"/>
                </a:solidFill>
                <a:effectLst/>
                <a:uLnTx/>
                <a:uFillTx/>
                <a:latin typeface="Calibri" panose="020F0502020204030204"/>
                <a:ea typeface="+mn-ea"/>
                <a:cs typeface="+mn-cs"/>
              </a:rPr>
              <a:t>number of flooded Address Points</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7315199" y="771262"/>
            <a:ext cx="4371767" cy="263857"/>
          </a:xfrm>
          <a:prstGeom prst="rect">
            <a:avLst/>
          </a:prstGeom>
          <a:solidFill>
            <a:schemeClr val="bg1"/>
          </a:solidFill>
          <a:ln>
            <a:solidFill>
              <a:schemeClr val="bg1">
                <a:lumMod val="65000"/>
              </a:schemeClr>
            </a:solidFill>
          </a:ln>
          <a:effectLst/>
        </p:spPr>
        <p:txBody>
          <a:bodyPr wrap="none" lIns="0" tIns="0" rIns="0" bIns="0" rtlCol="0">
            <a:noAutofit/>
          </a:bodyPr>
          <a:lstStyle/>
          <a:p>
            <a:pPr algn="ctr" eaLnBrk="0" hangingPunct="0">
              <a:lnSpc>
                <a:spcPts val="1800"/>
              </a:lnSpc>
            </a:pPr>
            <a:r>
              <a:rPr lang="en-US" sz="1400" b="1" dirty="0" smtClean="0">
                <a:ea typeface="+mn-ea"/>
                <a:cs typeface="+mn-cs"/>
              </a:rPr>
              <a:t>Application was live during TS Nicholas, Sept 2021</a:t>
            </a:r>
          </a:p>
        </p:txBody>
      </p:sp>
      <p:pic>
        <p:nvPicPr>
          <p:cNvPr id="8" name="Picture 7"/>
          <p:cNvPicPr>
            <a:picLocks noChangeAspect="1"/>
          </p:cNvPicPr>
          <p:nvPr/>
        </p:nvPicPr>
        <p:blipFill>
          <a:blip r:embed="rId3"/>
          <a:stretch>
            <a:fillRect/>
          </a:stretch>
        </p:blipFill>
        <p:spPr>
          <a:xfrm>
            <a:off x="8267001" y="1599209"/>
            <a:ext cx="3650584" cy="2585134"/>
          </a:xfrm>
          <a:prstGeom prst="rect">
            <a:avLst/>
          </a:prstGeom>
          <a:ln>
            <a:solidFill>
              <a:schemeClr val="bg1">
                <a:lumMod val="65000"/>
              </a:schemeClr>
            </a:solidFill>
          </a:ln>
        </p:spPr>
      </p:pic>
      <p:pic>
        <p:nvPicPr>
          <p:cNvPr id="9" name="Picture 8"/>
          <p:cNvPicPr>
            <a:picLocks noChangeAspect="1"/>
          </p:cNvPicPr>
          <p:nvPr/>
        </p:nvPicPr>
        <p:blipFill>
          <a:blip r:embed="rId4"/>
          <a:stretch>
            <a:fillRect/>
          </a:stretch>
        </p:blipFill>
        <p:spPr>
          <a:xfrm>
            <a:off x="330001" y="4802469"/>
            <a:ext cx="2411572" cy="1968561"/>
          </a:xfrm>
          <a:prstGeom prst="rect">
            <a:avLst/>
          </a:prstGeom>
          <a:ln>
            <a:solidFill>
              <a:schemeClr val="bg1">
                <a:lumMod val="65000"/>
              </a:schemeClr>
            </a:solidFill>
          </a:ln>
        </p:spPr>
      </p:pic>
      <p:pic>
        <p:nvPicPr>
          <p:cNvPr id="10" name="Picture 9"/>
          <p:cNvPicPr>
            <a:picLocks noChangeAspect="1"/>
          </p:cNvPicPr>
          <p:nvPr/>
        </p:nvPicPr>
        <p:blipFill>
          <a:blip r:embed="rId5"/>
          <a:stretch>
            <a:fillRect/>
          </a:stretch>
        </p:blipFill>
        <p:spPr>
          <a:xfrm>
            <a:off x="330001" y="6298682"/>
            <a:ext cx="794848" cy="472348"/>
          </a:xfrm>
          <a:prstGeom prst="rect">
            <a:avLst/>
          </a:prstGeom>
          <a:ln w="3175">
            <a:solidFill>
              <a:schemeClr val="bg1">
                <a:lumMod val="65000"/>
              </a:schemeClr>
            </a:solidFill>
          </a:ln>
        </p:spPr>
      </p:pic>
      <p:sp>
        <p:nvSpPr>
          <p:cNvPr id="6" name="TextBox 5"/>
          <p:cNvSpPr txBox="1"/>
          <p:nvPr/>
        </p:nvSpPr>
        <p:spPr>
          <a:xfrm>
            <a:off x="377502" y="4872349"/>
            <a:ext cx="914400" cy="914400"/>
          </a:xfrm>
          <a:prstGeom prst="rect">
            <a:avLst/>
          </a:prstGeom>
          <a:noFill/>
          <a:effectLst/>
        </p:spPr>
        <p:txBody>
          <a:bodyPr wrap="none" lIns="0" tIns="0" rIns="0" bIns="0" rtlCol="0">
            <a:noAutofit/>
          </a:bodyPr>
          <a:lstStyle/>
          <a:p>
            <a:pPr algn="l" eaLnBrk="0" hangingPunct="0">
              <a:lnSpc>
                <a:spcPts val="1800"/>
              </a:lnSpc>
            </a:pPr>
            <a:r>
              <a:rPr lang="en-US" sz="1100" b="1" dirty="0" smtClean="0">
                <a:ea typeface="+mn-ea"/>
                <a:cs typeface="+mn-cs"/>
              </a:rPr>
              <a:t>9.3 million Address Points in Texas</a:t>
            </a:r>
          </a:p>
        </p:txBody>
      </p:sp>
      <p:sp>
        <p:nvSpPr>
          <p:cNvPr id="11" name="TextBox 10"/>
          <p:cNvSpPr txBox="1"/>
          <p:nvPr/>
        </p:nvSpPr>
        <p:spPr>
          <a:xfrm>
            <a:off x="10284031" y="4245429"/>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smtClean="0">
                <a:ea typeface="+mn-ea"/>
                <a:cs typeface="+mn-cs"/>
              </a:rPr>
              <a:t>Address Points</a:t>
            </a:r>
          </a:p>
          <a:p>
            <a:pPr algn="ctr" eaLnBrk="0" hangingPunct="0">
              <a:lnSpc>
                <a:spcPts val="1800"/>
              </a:lnSpc>
            </a:pPr>
            <a:r>
              <a:rPr lang="en-US" sz="1400" b="1" dirty="0" smtClean="0"/>
              <a:t>for homes</a:t>
            </a:r>
            <a:endParaRPr lang="en-US" sz="1400" b="1" dirty="0" smtClean="0">
              <a:ea typeface="+mn-ea"/>
              <a:cs typeface="+mn-cs"/>
            </a:endParaRPr>
          </a:p>
        </p:txBody>
      </p:sp>
    </p:spTree>
    <p:extLst>
      <p:ext uri="{BB962C8B-B14F-4D97-AF65-F5344CB8AC3E}">
        <p14:creationId xmlns:p14="http://schemas.microsoft.com/office/powerpoint/2010/main" val="420311964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Task 1: Project Management</a:t>
            </a:r>
          </a:p>
        </p:txBody>
      </p:sp>
      <p:sp>
        <p:nvSpPr>
          <p:cNvPr id="3" name="Content Placeholder 2"/>
          <p:cNvSpPr>
            <a:spLocks noGrp="1"/>
          </p:cNvSpPr>
          <p:nvPr>
            <p:ph sz="half" idx="4294967295"/>
          </p:nvPr>
        </p:nvSpPr>
        <p:spPr>
          <a:xfrm>
            <a:off x="914403" y="1455235"/>
            <a:ext cx="5181600" cy="4351338"/>
          </a:xfrm>
        </p:spPr>
        <p:txBody>
          <a:bodyPr/>
          <a:lstStyle/>
          <a:p>
            <a:pPr>
              <a:spcBef>
                <a:spcPts val="0"/>
              </a:spcBef>
              <a:spcAft>
                <a:spcPts val="0"/>
              </a:spcAft>
            </a:pPr>
            <a:r>
              <a:rPr lang="en-US" sz="2400" dirty="0">
                <a:solidFill>
                  <a:srgbClr val="0070C0"/>
                </a:solidFill>
              </a:rPr>
              <a:t>Achievements during last Quarter</a:t>
            </a:r>
          </a:p>
          <a:p>
            <a:pPr lvl="2">
              <a:lnSpc>
                <a:spcPct val="100000"/>
              </a:lnSpc>
              <a:spcAft>
                <a:spcPts val="0"/>
              </a:spcAft>
            </a:pPr>
            <a:endParaRPr lang="en-US" sz="2287" dirty="0"/>
          </a:p>
          <a:p>
            <a:pPr lvl="2">
              <a:lnSpc>
                <a:spcPct val="100000"/>
              </a:lnSpc>
              <a:spcAft>
                <a:spcPts val="0"/>
              </a:spcAft>
            </a:pPr>
            <a:r>
              <a:rPr lang="en-US" sz="2287" dirty="0" smtClean="0"/>
              <a:t>Visit to </a:t>
            </a:r>
            <a:r>
              <a:rPr lang="en-US" sz="2287" b="1" dirty="0" smtClean="0"/>
              <a:t>Beaumont District </a:t>
            </a:r>
            <a:r>
              <a:rPr lang="en-US" sz="2287" dirty="0" smtClean="0"/>
              <a:t>on 28-30 July</a:t>
            </a:r>
            <a:endParaRPr lang="en-US" sz="2287" dirty="0"/>
          </a:p>
          <a:p>
            <a:pPr lvl="2">
              <a:lnSpc>
                <a:spcPct val="100000"/>
              </a:lnSpc>
              <a:spcAft>
                <a:spcPts val="0"/>
              </a:spcAft>
            </a:pPr>
            <a:endParaRPr lang="en-US" sz="2287" dirty="0"/>
          </a:p>
          <a:p>
            <a:pPr lvl="2">
              <a:lnSpc>
                <a:spcPct val="100000"/>
              </a:lnSpc>
              <a:spcAft>
                <a:spcPts val="0"/>
              </a:spcAft>
            </a:pPr>
            <a:r>
              <a:rPr lang="en-US" sz="2287" dirty="0" smtClean="0"/>
              <a:t>Developed plan for </a:t>
            </a:r>
            <a:r>
              <a:rPr lang="en-US" sz="2287" b="1" dirty="0" smtClean="0"/>
              <a:t>flood mapping</a:t>
            </a:r>
          </a:p>
          <a:p>
            <a:pPr lvl="2">
              <a:lnSpc>
                <a:spcPct val="100000"/>
              </a:lnSpc>
              <a:spcAft>
                <a:spcPts val="0"/>
              </a:spcAft>
            </a:pPr>
            <a:endParaRPr lang="en-US" sz="2287" dirty="0"/>
          </a:p>
          <a:p>
            <a:pPr lvl="2">
              <a:lnSpc>
                <a:spcPct val="100000"/>
              </a:lnSpc>
              <a:spcAft>
                <a:spcPts val="0"/>
              </a:spcAft>
            </a:pPr>
            <a:r>
              <a:rPr lang="en-US" sz="2287" dirty="0" smtClean="0"/>
              <a:t>Advanced collaboration with </a:t>
            </a:r>
            <a:r>
              <a:rPr lang="en-US" sz="2287" b="1" dirty="0" err="1" smtClean="0"/>
              <a:t>TxERA</a:t>
            </a:r>
            <a:r>
              <a:rPr lang="en-US" sz="2287" dirty="0" smtClean="0"/>
              <a:t> (TxDOT Emergency Response Application)</a:t>
            </a:r>
            <a:br>
              <a:rPr lang="en-US" sz="2287" dirty="0" smtClean="0"/>
            </a:br>
            <a:endParaRPr lang="en-US" sz="2287" dirty="0" smtClean="0"/>
          </a:p>
          <a:p>
            <a:pPr lvl="2">
              <a:lnSpc>
                <a:spcPct val="100000"/>
              </a:lnSpc>
              <a:spcAft>
                <a:spcPts val="0"/>
              </a:spcAft>
            </a:pPr>
            <a:r>
              <a:rPr lang="en-US" sz="2287" b="1" dirty="0" smtClean="0"/>
              <a:t>Rapid Assessment </a:t>
            </a:r>
            <a:r>
              <a:rPr lang="en-US" sz="2287" dirty="0" smtClean="0"/>
              <a:t>process for culverts in Austin District</a:t>
            </a:r>
            <a:endParaRPr lang="en-US" sz="2287" dirty="0"/>
          </a:p>
        </p:txBody>
      </p:sp>
      <p:sp>
        <p:nvSpPr>
          <p:cNvPr id="4" name="Content Placeholder 3"/>
          <p:cNvSpPr>
            <a:spLocks noGrp="1"/>
          </p:cNvSpPr>
          <p:nvPr>
            <p:ph sz="half" idx="4294967295"/>
          </p:nvPr>
        </p:nvSpPr>
        <p:spPr>
          <a:xfrm>
            <a:off x="6964101" y="1455235"/>
            <a:ext cx="4992547" cy="4351338"/>
          </a:xfrm>
        </p:spPr>
        <p:txBody>
          <a:bodyPr/>
          <a:lstStyle/>
          <a:p>
            <a:r>
              <a:rPr lang="en-US" sz="2400" dirty="0">
                <a:solidFill>
                  <a:srgbClr val="0070C0"/>
                </a:solidFill>
              </a:rPr>
              <a:t>Challenges for Next Quarter</a:t>
            </a:r>
          </a:p>
          <a:p>
            <a:pPr lvl="2"/>
            <a:endParaRPr lang="en-US" sz="2287" dirty="0"/>
          </a:p>
          <a:p>
            <a:pPr lvl="2">
              <a:lnSpc>
                <a:spcPts val="2400"/>
              </a:lnSpc>
            </a:pPr>
            <a:r>
              <a:rPr lang="en-US" sz="2287" dirty="0" smtClean="0"/>
              <a:t>Complete selection </a:t>
            </a:r>
            <a:r>
              <a:rPr lang="en-US" sz="2287" dirty="0"/>
              <a:t>of </a:t>
            </a:r>
            <a:r>
              <a:rPr lang="en-US" sz="2287" b="1" dirty="0"/>
              <a:t>second 30 gauge </a:t>
            </a:r>
            <a:r>
              <a:rPr lang="en-US" sz="2287" b="1" dirty="0" smtClean="0"/>
              <a:t>sites</a:t>
            </a:r>
            <a:r>
              <a:rPr lang="en-US" sz="2287" dirty="0" smtClean="0"/>
              <a:t>. Install as many new gauges as possible</a:t>
            </a:r>
            <a:endParaRPr lang="en-US" sz="2287" dirty="0"/>
          </a:p>
          <a:p>
            <a:pPr lvl="2">
              <a:lnSpc>
                <a:spcPts val="2400"/>
              </a:lnSpc>
            </a:pPr>
            <a:endParaRPr lang="en-US" sz="2287" dirty="0"/>
          </a:p>
          <a:p>
            <a:pPr lvl="2">
              <a:lnSpc>
                <a:spcPts val="2400"/>
              </a:lnSpc>
            </a:pPr>
            <a:r>
              <a:rPr lang="en-US" sz="2287" dirty="0" smtClean="0"/>
              <a:t>Continue collaboration </a:t>
            </a:r>
            <a:r>
              <a:rPr lang="en-US" sz="2287" dirty="0"/>
              <a:t>with </a:t>
            </a:r>
            <a:r>
              <a:rPr lang="en-US" sz="2287" b="1" dirty="0"/>
              <a:t>Beaumont</a:t>
            </a:r>
            <a:r>
              <a:rPr lang="en-US" sz="2287" dirty="0"/>
              <a:t> </a:t>
            </a:r>
            <a:r>
              <a:rPr lang="en-US" sz="2287" dirty="0" smtClean="0"/>
              <a:t>and </a:t>
            </a:r>
            <a:r>
              <a:rPr lang="en-US" sz="2287" b="1" dirty="0" smtClean="0"/>
              <a:t>Austin</a:t>
            </a:r>
            <a:r>
              <a:rPr lang="en-US" sz="2287" dirty="0" smtClean="0"/>
              <a:t> Districts</a:t>
            </a:r>
            <a:endParaRPr lang="en-US" sz="2287" dirty="0"/>
          </a:p>
          <a:p>
            <a:pPr marL="128588" lvl="2" indent="0">
              <a:lnSpc>
                <a:spcPts val="2400"/>
              </a:lnSpc>
              <a:buNone/>
            </a:pPr>
            <a:endParaRPr lang="en-US" sz="2287" dirty="0"/>
          </a:p>
          <a:p>
            <a:pPr lvl="2">
              <a:lnSpc>
                <a:spcPts val="2400"/>
              </a:lnSpc>
            </a:pPr>
            <a:r>
              <a:rPr lang="en-US" sz="2287" dirty="0" smtClean="0"/>
              <a:t>Begin </a:t>
            </a:r>
            <a:r>
              <a:rPr lang="en-US" sz="2287" b="1" dirty="0" smtClean="0"/>
              <a:t>flood map development </a:t>
            </a:r>
            <a:r>
              <a:rPr lang="en-US" sz="2287" dirty="0" smtClean="0"/>
              <a:t>if plan is approved by PMC</a:t>
            </a:r>
          </a:p>
          <a:p>
            <a:pPr lvl="2">
              <a:lnSpc>
                <a:spcPts val="2400"/>
              </a:lnSpc>
            </a:pPr>
            <a:endParaRPr lang="en-US" sz="2287" dirty="0"/>
          </a:p>
          <a:p>
            <a:pPr marL="128588" lvl="2" indent="0">
              <a:lnSpc>
                <a:spcPts val="2400"/>
              </a:lnSpc>
              <a:buNone/>
            </a:pPr>
            <a:endParaRPr lang="en-US" sz="2287" dirty="0"/>
          </a:p>
        </p:txBody>
      </p:sp>
      <p:sp>
        <p:nvSpPr>
          <p:cNvPr id="5" name="TextBox 4"/>
          <p:cNvSpPr txBox="1"/>
          <p:nvPr/>
        </p:nvSpPr>
        <p:spPr>
          <a:xfrm>
            <a:off x="914402" y="1187533"/>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David Maidment, UT Austin</a:t>
            </a:r>
          </a:p>
        </p:txBody>
      </p:sp>
    </p:spTree>
    <p:extLst>
      <p:ext uri="{BB962C8B-B14F-4D97-AF65-F5344CB8AC3E}">
        <p14:creationId xmlns:p14="http://schemas.microsoft.com/office/powerpoint/2010/main" val="4075945794"/>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Conversion to ESRI Dashboard Framework Application (Like </a:t>
            </a:r>
            <a:r>
              <a:rPr lang="en-US" dirty="0" err="1" smtClean="0"/>
              <a:t>TxERA</a:t>
            </a:r>
            <a:r>
              <a:rPr lang="en-US" dirty="0" smtClean="0"/>
              <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3" y="1113086"/>
            <a:ext cx="10112826" cy="4917556"/>
          </a:xfrm>
          <a:prstGeom prst="rect">
            <a:avLst/>
          </a:prstGeom>
          <a:ln w="3175">
            <a:solidFill>
              <a:schemeClr val="bg1">
                <a:lumMod val="65000"/>
              </a:schemeClr>
            </a:solidFill>
          </a:ln>
        </p:spPr>
      </p:pic>
      <p:sp>
        <p:nvSpPr>
          <p:cNvPr id="4" name="TextBox 3"/>
          <p:cNvSpPr txBox="1"/>
          <p:nvPr/>
        </p:nvSpPr>
        <p:spPr>
          <a:xfrm>
            <a:off x="4251210" y="6108609"/>
            <a:ext cx="3439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of Image: Dean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Djokic</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ESRI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7315199" y="771262"/>
            <a:ext cx="4371767" cy="263857"/>
          </a:xfrm>
          <a:prstGeom prst="rect">
            <a:avLst/>
          </a:prstGeom>
          <a:solidFill>
            <a:schemeClr val="bg1"/>
          </a:solidFill>
          <a:ln>
            <a:solidFill>
              <a:schemeClr val="bg1">
                <a:lumMod val="65000"/>
              </a:schemeClr>
            </a:solidFill>
          </a:ln>
          <a:effectLst/>
        </p:spPr>
        <p:txBody>
          <a:bodyPr wrap="none" lIns="0" tIns="0" rIns="0" bIns="0" rtlCol="0">
            <a:noAutofit/>
          </a:bodyPr>
          <a:lstStyle/>
          <a:p>
            <a:pPr algn="ctr" eaLnBrk="0" hangingPunct="0">
              <a:lnSpc>
                <a:spcPts val="1800"/>
              </a:lnSpc>
            </a:pPr>
            <a:r>
              <a:rPr lang="en-US" sz="1400" b="1" dirty="0" smtClean="0">
                <a:ea typeface="+mn-ea"/>
                <a:cs typeface="+mn-cs"/>
              </a:rPr>
              <a:t>Application was live during TS Nicholas, Sept 2021</a:t>
            </a:r>
          </a:p>
        </p:txBody>
      </p:sp>
    </p:spTree>
    <p:extLst>
      <p:ext uri="{BB962C8B-B14F-4D97-AF65-F5344CB8AC3E}">
        <p14:creationId xmlns:p14="http://schemas.microsoft.com/office/powerpoint/2010/main" val="2145552444"/>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Rhode Island DOT Dashboard Example</a:t>
            </a:r>
            <a:endParaRPr lang="en-US" sz="2800" dirty="0"/>
          </a:p>
        </p:txBody>
      </p:sp>
      <p:pic>
        <p:nvPicPr>
          <p:cNvPr id="3" name="Picture 2"/>
          <p:cNvPicPr>
            <a:picLocks noChangeAspect="1"/>
          </p:cNvPicPr>
          <p:nvPr/>
        </p:nvPicPr>
        <p:blipFill>
          <a:blip r:embed="rId2"/>
          <a:stretch>
            <a:fillRect/>
          </a:stretch>
        </p:blipFill>
        <p:spPr>
          <a:xfrm>
            <a:off x="802406" y="1326712"/>
            <a:ext cx="10456537" cy="4668395"/>
          </a:xfrm>
          <a:prstGeom prst="rect">
            <a:avLst/>
          </a:prstGeom>
          <a:ln w="3175">
            <a:solidFill>
              <a:schemeClr val="bg1">
                <a:lumMod val="65000"/>
              </a:schemeClr>
            </a:solidFill>
          </a:ln>
        </p:spPr>
      </p:pic>
      <p:sp>
        <p:nvSpPr>
          <p:cNvPr id="4" name="TextBox 3"/>
          <p:cNvSpPr txBox="1"/>
          <p:nvPr/>
        </p:nvSpPr>
        <p:spPr>
          <a:xfrm>
            <a:off x="4376394" y="6181992"/>
            <a:ext cx="34392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Source of Image: Dean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Djokic</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ESRI</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207219"/>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492" y="385288"/>
            <a:ext cx="9750655" cy="484632"/>
          </a:xfrm>
        </p:spPr>
        <p:txBody>
          <a:bodyPr/>
          <a:lstStyle/>
          <a:p>
            <a:r>
              <a:rPr lang="en-US" sz="2000" dirty="0" smtClean="0"/>
              <a:t>Concluding Thoughts</a:t>
            </a:r>
            <a:endParaRPr lang="en-US" sz="2000" dirty="0"/>
          </a:p>
        </p:txBody>
      </p:sp>
      <p:pic>
        <p:nvPicPr>
          <p:cNvPr id="6" name="Picture 5"/>
          <p:cNvPicPr>
            <a:picLocks noChangeAspect="1"/>
          </p:cNvPicPr>
          <p:nvPr/>
        </p:nvPicPr>
        <p:blipFill>
          <a:blip r:embed="rId2"/>
          <a:stretch>
            <a:fillRect/>
          </a:stretch>
        </p:blipFill>
        <p:spPr>
          <a:xfrm>
            <a:off x="7033124" y="4682734"/>
            <a:ext cx="3135371" cy="2036598"/>
          </a:xfrm>
          <a:prstGeom prst="rect">
            <a:avLst/>
          </a:prstGeom>
          <a:ln w="3175">
            <a:solidFill>
              <a:schemeClr val="bg1">
                <a:lumMod val="65000"/>
              </a:schemeClr>
            </a:solidFill>
          </a:ln>
        </p:spPr>
      </p:pic>
      <p:sp>
        <p:nvSpPr>
          <p:cNvPr id="7" name="TextBox 6"/>
          <p:cNvSpPr txBox="1"/>
          <p:nvPr/>
        </p:nvSpPr>
        <p:spPr>
          <a:xfrm>
            <a:off x="914403" y="1394960"/>
            <a:ext cx="914400" cy="914400"/>
          </a:xfrm>
          <a:prstGeom prst="rect">
            <a:avLst/>
          </a:prstGeom>
          <a:noFill/>
          <a:effectLst/>
        </p:spPr>
        <p:txBody>
          <a:bodyPr wrap="none" lIns="0" tIns="0" rIns="0" bIns="0" rtlCol="0">
            <a:noAutofit/>
          </a:bodyPr>
          <a:lstStyle/>
          <a:p>
            <a:pPr marL="285750" indent="-285750" algn="l" eaLnBrk="0" hangingPunct="0">
              <a:lnSpc>
                <a:spcPts val="1800"/>
              </a:lnSpc>
              <a:buFont typeface="Arial" panose="020B0604020202020204" pitchFamily="34" charset="0"/>
              <a:buChar char="•"/>
            </a:pPr>
            <a:r>
              <a:rPr lang="en-US" sz="1400" dirty="0" smtClean="0">
                <a:ea typeface="+mn-ea"/>
                <a:cs typeface="+mn-cs"/>
              </a:rPr>
              <a:t>Rapid progress on </a:t>
            </a:r>
            <a:r>
              <a:rPr lang="en-US" sz="1400" b="1" dirty="0" smtClean="0">
                <a:ea typeface="+mn-ea"/>
                <a:cs typeface="+mn-cs"/>
              </a:rPr>
              <a:t>Field Reconnaissance </a:t>
            </a:r>
            <a:r>
              <a:rPr lang="en-US" sz="1400" dirty="0" smtClean="0">
                <a:ea typeface="+mn-ea"/>
                <a:cs typeface="+mn-cs"/>
              </a:rPr>
              <a:t>and</a:t>
            </a:r>
            <a:r>
              <a:rPr lang="en-US" sz="1400" b="1" dirty="0" smtClean="0">
                <a:ea typeface="+mn-ea"/>
                <a:cs typeface="+mn-cs"/>
              </a:rPr>
              <a:t> </a:t>
            </a:r>
          </a:p>
          <a:p>
            <a:pPr algn="l" eaLnBrk="0" hangingPunct="0">
              <a:lnSpc>
                <a:spcPts val="1800"/>
              </a:lnSpc>
            </a:pPr>
            <a:r>
              <a:rPr lang="en-US" sz="1400" b="1" dirty="0" smtClean="0">
                <a:ea typeface="+mn-ea"/>
                <a:cs typeface="+mn-cs"/>
              </a:rPr>
              <a:t>      Gauge Installation </a:t>
            </a:r>
            <a:r>
              <a:rPr lang="en-US" sz="1400" dirty="0" smtClean="0">
                <a:ea typeface="+mn-ea"/>
                <a:cs typeface="+mn-cs"/>
              </a:rPr>
              <a:t>in last Quarter (June to August)</a:t>
            </a:r>
          </a:p>
          <a:p>
            <a:pPr algn="l" eaLnBrk="0" hangingPunct="0">
              <a:lnSpc>
                <a:spcPts val="1800"/>
              </a:lnSpc>
            </a:pPr>
            <a:endParaRPr lang="en-US" sz="1400" dirty="0"/>
          </a:p>
          <a:p>
            <a:pPr marL="285750" indent="-285750" algn="l" eaLnBrk="0" hangingPunct="0">
              <a:lnSpc>
                <a:spcPts val="1800"/>
              </a:lnSpc>
              <a:buFont typeface="Arial" panose="020B0604020202020204" pitchFamily="34" charset="0"/>
              <a:buChar char="•"/>
            </a:pPr>
            <a:r>
              <a:rPr lang="en-US" sz="1400" dirty="0" smtClean="0"/>
              <a:t>Need to </a:t>
            </a:r>
            <a:r>
              <a:rPr lang="en-US" sz="1400" b="1" i="1" dirty="0" smtClean="0"/>
              <a:t>Get Gauges Done </a:t>
            </a:r>
            <a:r>
              <a:rPr lang="en-US" sz="1400" dirty="0" smtClean="0"/>
              <a:t>– research team proposes to </a:t>
            </a:r>
            <a:br>
              <a:rPr lang="en-US" sz="1400" dirty="0" smtClean="0"/>
            </a:br>
            <a:r>
              <a:rPr lang="en-US" sz="1400" b="1" dirty="0" smtClean="0"/>
              <a:t>coordinate with TxDOT biweekly </a:t>
            </a:r>
            <a:r>
              <a:rPr lang="en-US" sz="1400" dirty="0" smtClean="0"/>
              <a:t>until all gauges </a:t>
            </a:r>
          </a:p>
          <a:p>
            <a:pPr algn="l" eaLnBrk="0" hangingPunct="0">
              <a:lnSpc>
                <a:spcPts val="1800"/>
              </a:lnSpc>
            </a:pPr>
            <a:r>
              <a:rPr lang="en-US" sz="1400" dirty="0"/>
              <a:t> </a:t>
            </a:r>
            <a:r>
              <a:rPr lang="en-US" sz="1400" dirty="0" smtClean="0"/>
              <a:t>     are installed</a:t>
            </a:r>
            <a:br>
              <a:rPr lang="en-US" sz="1400" dirty="0" smtClean="0"/>
            </a:br>
            <a:endParaRPr lang="en-US" sz="1400" dirty="0" smtClean="0"/>
          </a:p>
          <a:p>
            <a:pPr marL="285750" indent="-285750" algn="l" eaLnBrk="0" hangingPunct="0">
              <a:lnSpc>
                <a:spcPts val="1800"/>
              </a:lnSpc>
              <a:buFont typeface="Arial" panose="020B0604020202020204" pitchFamily="34" charset="0"/>
              <a:buChar char="•"/>
            </a:pPr>
            <a:r>
              <a:rPr lang="en-US" sz="1400" dirty="0" smtClean="0"/>
              <a:t>List of </a:t>
            </a:r>
            <a:r>
              <a:rPr lang="en-US" sz="1400" b="1" dirty="0" smtClean="0"/>
              <a:t>web links </a:t>
            </a:r>
            <a:r>
              <a:rPr lang="en-US" sz="1400" dirty="0" smtClean="0"/>
              <a:t>for </a:t>
            </a:r>
            <a:r>
              <a:rPr lang="en-US" sz="1400" dirty="0" err="1" smtClean="0"/>
              <a:t>Datasphere</a:t>
            </a:r>
            <a:r>
              <a:rPr lang="en-US" sz="1400" dirty="0" smtClean="0"/>
              <a:t> and </a:t>
            </a:r>
            <a:r>
              <a:rPr lang="en-US" sz="1400" dirty="0" err="1" smtClean="0"/>
              <a:t>StoryMaps</a:t>
            </a:r>
            <a:r>
              <a:rPr lang="en-US" sz="1400" dirty="0" smtClean="0"/>
              <a:t> provided to TxDOT</a:t>
            </a:r>
          </a:p>
          <a:p>
            <a:pPr algn="l" eaLnBrk="0" hangingPunct="0">
              <a:lnSpc>
                <a:spcPts val="1800"/>
              </a:lnSpc>
            </a:pPr>
            <a:endParaRPr lang="en-US" sz="1400" dirty="0" smtClean="0"/>
          </a:p>
        </p:txBody>
      </p:sp>
      <p:pic>
        <p:nvPicPr>
          <p:cNvPr id="8" name="Picture 7"/>
          <p:cNvPicPr>
            <a:picLocks noChangeAspect="1"/>
          </p:cNvPicPr>
          <p:nvPr/>
        </p:nvPicPr>
        <p:blipFill>
          <a:blip r:embed="rId3"/>
          <a:stretch>
            <a:fillRect/>
          </a:stretch>
        </p:blipFill>
        <p:spPr>
          <a:xfrm>
            <a:off x="6638307" y="289894"/>
            <a:ext cx="3684521" cy="1948605"/>
          </a:xfrm>
          <a:prstGeom prst="rect">
            <a:avLst/>
          </a:prstGeom>
        </p:spPr>
      </p:pic>
      <p:sp>
        <p:nvSpPr>
          <p:cNvPr id="9" name="TextBox 8"/>
          <p:cNvSpPr txBox="1"/>
          <p:nvPr/>
        </p:nvSpPr>
        <p:spPr>
          <a:xfrm>
            <a:off x="707492" y="1034540"/>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Flood Gauging:</a:t>
            </a:r>
          </a:p>
        </p:txBody>
      </p:sp>
      <p:sp>
        <p:nvSpPr>
          <p:cNvPr id="10" name="TextBox 9"/>
          <p:cNvSpPr txBox="1"/>
          <p:nvPr/>
        </p:nvSpPr>
        <p:spPr>
          <a:xfrm>
            <a:off x="707492" y="3614447"/>
            <a:ext cx="914400" cy="914400"/>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Flood Information:</a:t>
            </a:r>
          </a:p>
        </p:txBody>
      </p:sp>
      <p:sp>
        <p:nvSpPr>
          <p:cNvPr id="11" name="TextBox 10"/>
          <p:cNvSpPr txBox="1"/>
          <p:nvPr/>
        </p:nvSpPr>
        <p:spPr>
          <a:xfrm>
            <a:off x="914403" y="3974867"/>
            <a:ext cx="914400" cy="914400"/>
          </a:xfrm>
          <a:prstGeom prst="rect">
            <a:avLst/>
          </a:prstGeom>
          <a:noFill/>
          <a:effectLst/>
        </p:spPr>
        <p:txBody>
          <a:bodyPr wrap="none" lIns="0" tIns="0" rIns="0" bIns="0" rtlCol="0">
            <a:noAutofit/>
          </a:bodyPr>
          <a:lstStyle/>
          <a:p>
            <a:pPr marL="285750" indent="-285750" algn="l" eaLnBrk="0" hangingPunct="0">
              <a:lnSpc>
                <a:spcPts val="1800"/>
              </a:lnSpc>
              <a:buFont typeface="Arial" panose="020B0604020202020204" pitchFamily="34" charset="0"/>
              <a:buChar char="•"/>
            </a:pPr>
            <a:r>
              <a:rPr lang="en-US" sz="1400" dirty="0" smtClean="0">
                <a:ea typeface="+mn-ea"/>
                <a:cs typeface="+mn-cs"/>
              </a:rPr>
              <a:t>Meeting with Beaumont District on 28-30 July was critical</a:t>
            </a:r>
          </a:p>
          <a:p>
            <a:pPr algn="l" eaLnBrk="0" hangingPunct="0">
              <a:lnSpc>
                <a:spcPts val="1800"/>
              </a:lnSpc>
            </a:pPr>
            <a:endParaRPr lang="en-US" sz="1400" dirty="0"/>
          </a:p>
          <a:p>
            <a:pPr marL="285750" indent="-285750" algn="l" eaLnBrk="0" hangingPunct="0">
              <a:lnSpc>
                <a:spcPts val="1800"/>
              </a:lnSpc>
              <a:buFont typeface="Arial" panose="020B0604020202020204" pitchFamily="34" charset="0"/>
              <a:buChar char="•"/>
            </a:pPr>
            <a:r>
              <a:rPr lang="en-US" sz="1400" dirty="0" smtClean="0"/>
              <a:t>TxDOT wants what everyone else wants </a:t>
            </a:r>
          </a:p>
          <a:p>
            <a:pPr algn="l" eaLnBrk="0" hangingPunct="0">
              <a:lnSpc>
                <a:spcPts val="1800"/>
              </a:lnSpc>
            </a:pPr>
            <a:r>
              <a:rPr lang="en-US" sz="1400" dirty="0"/>
              <a:t> </a:t>
            </a:r>
            <a:r>
              <a:rPr lang="en-US" sz="1400" dirty="0" smtClean="0"/>
              <a:t>     with more detail on </a:t>
            </a:r>
            <a:r>
              <a:rPr lang="en-US" sz="1400" b="1" dirty="0" smtClean="0"/>
              <a:t>flooding of roads and bridges</a:t>
            </a:r>
          </a:p>
        </p:txBody>
      </p:sp>
      <p:sp>
        <p:nvSpPr>
          <p:cNvPr id="12" name="TextBox 11"/>
          <p:cNvSpPr txBox="1"/>
          <p:nvPr/>
        </p:nvSpPr>
        <p:spPr>
          <a:xfrm>
            <a:off x="914403" y="4786459"/>
            <a:ext cx="914400" cy="914400"/>
          </a:xfrm>
          <a:prstGeom prst="rect">
            <a:avLst/>
          </a:prstGeom>
          <a:noFill/>
          <a:effectLst/>
        </p:spPr>
        <p:txBody>
          <a:bodyPr wrap="none" lIns="0" tIns="0" rIns="0" bIns="0" rtlCol="0">
            <a:noAutofit/>
          </a:bodyPr>
          <a:lstStyle/>
          <a:p>
            <a:pPr algn="l" eaLnBrk="0" hangingPunct="0">
              <a:lnSpc>
                <a:spcPts val="1800"/>
              </a:lnSpc>
            </a:pPr>
            <a:endParaRPr lang="en-US" sz="1400" b="1" dirty="0"/>
          </a:p>
          <a:p>
            <a:pPr marL="285750" indent="-285750" algn="l" eaLnBrk="0" hangingPunct="0">
              <a:lnSpc>
                <a:spcPts val="1800"/>
              </a:lnSpc>
              <a:buFont typeface="Arial" panose="020B0604020202020204" pitchFamily="34" charset="0"/>
              <a:buChar char="•"/>
            </a:pPr>
            <a:r>
              <a:rPr lang="en-US" sz="1400" dirty="0" smtClean="0">
                <a:solidFill>
                  <a:srgbClr val="0070C0"/>
                </a:solidFill>
                <a:ea typeface="+mn-ea"/>
                <a:cs typeface="+mn-cs"/>
              </a:rPr>
              <a:t>Does Project Management Committee approve in principle the idea </a:t>
            </a:r>
          </a:p>
          <a:p>
            <a:pPr algn="l" eaLnBrk="0" hangingPunct="0">
              <a:lnSpc>
                <a:spcPts val="1800"/>
              </a:lnSpc>
            </a:pPr>
            <a:r>
              <a:rPr lang="en-US" sz="1400" dirty="0" smtClean="0">
                <a:solidFill>
                  <a:srgbClr val="0070C0"/>
                </a:solidFill>
                <a:ea typeface="+mn-ea"/>
                <a:cs typeface="+mn-cs"/>
              </a:rPr>
              <a:t>      of presenting </a:t>
            </a:r>
            <a:r>
              <a:rPr lang="en-US" sz="1400" b="1" dirty="0" smtClean="0">
                <a:solidFill>
                  <a:srgbClr val="0070C0"/>
                </a:solidFill>
                <a:ea typeface="+mn-ea"/>
                <a:cs typeface="+mn-cs"/>
              </a:rPr>
              <a:t>flood information as map layers?</a:t>
            </a:r>
          </a:p>
        </p:txBody>
      </p:sp>
      <p:pic>
        <p:nvPicPr>
          <p:cNvPr id="3" name="Picture 2"/>
          <p:cNvPicPr>
            <a:picLocks noChangeAspect="1"/>
          </p:cNvPicPr>
          <p:nvPr/>
        </p:nvPicPr>
        <p:blipFill>
          <a:blip r:embed="rId4"/>
          <a:stretch>
            <a:fillRect/>
          </a:stretch>
        </p:blipFill>
        <p:spPr>
          <a:xfrm>
            <a:off x="7643544" y="2309360"/>
            <a:ext cx="1794889" cy="2302513"/>
          </a:xfrm>
          <a:prstGeom prst="rect">
            <a:avLst/>
          </a:prstGeom>
          <a:ln w="3175">
            <a:solidFill>
              <a:schemeClr val="bg1">
                <a:lumMod val="65000"/>
              </a:schemeClr>
            </a:solidFill>
          </a:ln>
        </p:spPr>
      </p:pic>
    </p:spTree>
    <p:extLst>
      <p:ext uri="{BB962C8B-B14F-4D97-AF65-F5344CB8AC3E}">
        <p14:creationId xmlns:p14="http://schemas.microsoft.com/office/powerpoint/2010/main" val="190675971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eaLnBrk="0" hangingPunct="0">
              <a:lnSpc>
                <a:spcPts val="1800"/>
              </a:lnSpc>
              <a:spcBef>
                <a:spcPts val="0"/>
              </a:spcBef>
              <a:defRPr/>
            </a:pPr>
            <a:r>
              <a:rPr lang="en-US" sz="2800" dirty="0">
                <a:solidFill>
                  <a:prstClr val="black"/>
                </a:solidFill>
              </a:rPr>
              <a:t/>
            </a:r>
            <a:br>
              <a:rPr lang="en-US" sz="2800" dirty="0">
                <a:solidFill>
                  <a:prstClr val="black"/>
                </a:solidFill>
              </a:rPr>
            </a:br>
            <a:r>
              <a:rPr lang="en-US" sz="2800" dirty="0">
                <a:solidFill>
                  <a:srgbClr val="0070C0"/>
                </a:solidFill>
              </a:rPr>
              <a:t>Task 2: Watershed Selection and Site Evaluation</a:t>
            </a:r>
            <a:endParaRPr lang="en-US" sz="2800" dirty="0"/>
          </a:p>
        </p:txBody>
      </p:sp>
      <p:sp>
        <p:nvSpPr>
          <p:cNvPr id="3" name="Content Placeholder 2"/>
          <p:cNvSpPr>
            <a:spLocks noGrp="1"/>
          </p:cNvSpPr>
          <p:nvPr>
            <p:ph sz="half" idx="4294967295"/>
          </p:nvPr>
        </p:nvSpPr>
        <p:spPr>
          <a:xfrm>
            <a:off x="914403" y="1825625"/>
            <a:ext cx="5181600" cy="4351338"/>
          </a:xfrm>
        </p:spPr>
        <p:txBody>
          <a:bodyPr/>
          <a:lstStyle/>
          <a:p>
            <a:pPr>
              <a:spcBef>
                <a:spcPts val="0"/>
              </a:spcBef>
              <a:spcAft>
                <a:spcPts val="0"/>
              </a:spcAft>
            </a:pPr>
            <a:r>
              <a:rPr lang="en-US" sz="2400" dirty="0">
                <a:solidFill>
                  <a:srgbClr val="0070C0"/>
                </a:solidFill>
              </a:rPr>
              <a:t>Achievements during last Quarter</a:t>
            </a:r>
          </a:p>
          <a:p>
            <a:pPr lvl="2">
              <a:lnSpc>
                <a:spcPct val="100000"/>
              </a:lnSpc>
              <a:spcAft>
                <a:spcPts val="0"/>
              </a:spcAft>
            </a:pPr>
            <a:endParaRPr lang="en-US" sz="2287" dirty="0"/>
          </a:p>
          <a:p>
            <a:pPr lvl="2">
              <a:lnSpc>
                <a:spcPct val="100000"/>
              </a:lnSpc>
              <a:spcAft>
                <a:spcPts val="0"/>
              </a:spcAft>
            </a:pPr>
            <a:r>
              <a:rPr lang="en-US" sz="2287" dirty="0"/>
              <a:t>Completed </a:t>
            </a:r>
            <a:r>
              <a:rPr lang="en-US" sz="2287" dirty="0" smtClean="0"/>
              <a:t>Technical Memorandum 2 on Watershed Selection and Site Evaluation</a:t>
            </a:r>
            <a:endParaRPr lang="en-US" sz="2287" dirty="0"/>
          </a:p>
          <a:p>
            <a:pPr marL="128588" lvl="2" indent="0">
              <a:buNone/>
            </a:pPr>
            <a:endParaRPr lang="en-US" sz="2287" dirty="0"/>
          </a:p>
        </p:txBody>
      </p:sp>
      <p:sp>
        <p:nvSpPr>
          <p:cNvPr id="4" name="Content Placeholder 3"/>
          <p:cNvSpPr>
            <a:spLocks noGrp="1"/>
          </p:cNvSpPr>
          <p:nvPr>
            <p:ph sz="half" idx="4294967295"/>
          </p:nvPr>
        </p:nvSpPr>
        <p:spPr>
          <a:xfrm>
            <a:off x="7010400" y="1825625"/>
            <a:ext cx="5181600" cy="4351338"/>
          </a:xfrm>
        </p:spPr>
        <p:txBody>
          <a:bodyPr/>
          <a:lstStyle/>
          <a:p>
            <a:pPr>
              <a:spcAft>
                <a:spcPts val="0"/>
              </a:spcAft>
            </a:pPr>
            <a:r>
              <a:rPr lang="en-US" sz="2400" dirty="0">
                <a:solidFill>
                  <a:srgbClr val="0070C0"/>
                </a:solidFill>
              </a:rPr>
              <a:t>Challenges for Next Quarter</a:t>
            </a:r>
          </a:p>
          <a:p>
            <a:pPr lvl="2">
              <a:lnSpc>
                <a:spcPct val="100000"/>
              </a:lnSpc>
              <a:spcAft>
                <a:spcPts val="0"/>
              </a:spcAft>
            </a:pPr>
            <a:endParaRPr lang="en-US" sz="2287" dirty="0"/>
          </a:p>
          <a:p>
            <a:pPr lvl="2">
              <a:lnSpc>
                <a:spcPct val="100000"/>
              </a:lnSpc>
              <a:spcAft>
                <a:spcPts val="0"/>
              </a:spcAft>
            </a:pPr>
            <a:r>
              <a:rPr lang="en-US" sz="2287" dirty="0" smtClean="0"/>
              <a:t>Complete field reconnaissance and selection of second 30 gauge sites</a:t>
            </a:r>
            <a:endParaRPr lang="en-US" sz="2287" dirty="0"/>
          </a:p>
          <a:p>
            <a:pPr marL="128588" lvl="2" indent="0">
              <a:lnSpc>
                <a:spcPct val="100000"/>
              </a:lnSpc>
              <a:spcAft>
                <a:spcPts val="0"/>
              </a:spcAft>
              <a:buNone/>
            </a:pPr>
            <a:endParaRPr lang="en-US" sz="2287" dirty="0"/>
          </a:p>
        </p:txBody>
      </p:sp>
      <p:pic>
        <p:nvPicPr>
          <p:cNvPr id="5" name="Picture 4"/>
          <p:cNvPicPr>
            <a:picLocks noChangeAspect="1"/>
          </p:cNvPicPr>
          <p:nvPr/>
        </p:nvPicPr>
        <p:blipFill>
          <a:blip r:embed="rId2"/>
          <a:stretch>
            <a:fillRect/>
          </a:stretch>
        </p:blipFill>
        <p:spPr>
          <a:xfrm>
            <a:off x="3087584" y="3413087"/>
            <a:ext cx="4727942" cy="3092038"/>
          </a:xfrm>
          <a:prstGeom prst="rect">
            <a:avLst/>
          </a:prstGeom>
          <a:ln w="3175">
            <a:solidFill>
              <a:schemeClr val="bg1">
                <a:lumMod val="65000"/>
              </a:schemeClr>
            </a:solidFill>
          </a:ln>
        </p:spPr>
      </p:pic>
    </p:spTree>
    <p:extLst>
      <p:ext uri="{BB962C8B-B14F-4D97-AF65-F5344CB8AC3E}">
        <p14:creationId xmlns:p14="http://schemas.microsoft.com/office/powerpoint/2010/main" val="2151825886"/>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0070C0"/>
                </a:solidFill>
              </a:rPr>
              <a:t>Task 3: Gauge Installation, Operation and Maintenance</a:t>
            </a:r>
          </a:p>
        </p:txBody>
      </p:sp>
      <p:sp>
        <p:nvSpPr>
          <p:cNvPr id="3" name="Content Placeholder 2"/>
          <p:cNvSpPr>
            <a:spLocks noGrp="1"/>
          </p:cNvSpPr>
          <p:nvPr>
            <p:ph sz="half" idx="4294967295"/>
          </p:nvPr>
        </p:nvSpPr>
        <p:spPr>
          <a:xfrm>
            <a:off x="714166" y="1842473"/>
            <a:ext cx="5181600" cy="4351338"/>
          </a:xfrm>
        </p:spPr>
        <p:txBody>
          <a:bodyPr/>
          <a:lstStyle/>
          <a:p>
            <a:pPr>
              <a:spcAft>
                <a:spcPts val="0"/>
              </a:spcAft>
            </a:pPr>
            <a:r>
              <a:rPr lang="en-US" sz="2400" dirty="0">
                <a:solidFill>
                  <a:srgbClr val="0070C0"/>
                </a:solidFill>
              </a:rPr>
              <a:t>Achievements during last Quarter</a:t>
            </a:r>
          </a:p>
          <a:p>
            <a:pPr>
              <a:spcAft>
                <a:spcPts val="0"/>
              </a:spcAft>
            </a:pPr>
            <a:endParaRPr lang="en-US" sz="2400" dirty="0">
              <a:solidFill>
                <a:srgbClr val="0070C0"/>
              </a:solidFill>
            </a:endParaRPr>
          </a:p>
          <a:p>
            <a:pPr lvl="2">
              <a:lnSpc>
                <a:spcPct val="100000"/>
              </a:lnSpc>
              <a:spcAft>
                <a:spcPts val="0"/>
              </a:spcAft>
            </a:pPr>
            <a:r>
              <a:rPr lang="en-US" sz="2287" dirty="0"/>
              <a:t>Installation of 36 stream gauges</a:t>
            </a:r>
          </a:p>
          <a:p>
            <a:pPr marL="171450" lvl="2" indent="0">
              <a:lnSpc>
                <a:spcPct val="100000"/>
              </a:lnSpc>
              <a:spcAft>
                <a:spcPts val="0"/>
              </a:spcAft>
              <a:buNone/>
            </a:pPr>
            <a:endParaRPr lang="en-US" sz="2287" dirty="0"/>
          </a:p>
          <a:p>
            <a:pPr lvl="2">
              <a:lnSpc>
                <a:spcPct val="100000"/>
              </a:lnSpc>
              <a:spcAft>
                <a:spcPts val="0"/>
              </a:spcAft>
            </a:pPr>
            <a:r>
              <a:rPr lang="en-US" sz="2287" dirty="0"/>
              <a:t>Streamlined site selection and  procedures</a:t>
            </a:r>
          </a:p>
          <a:p>
            <a:pPr lvl="2">
              <a:lnSpc>
                <a:spcPct val="100000"/>
              </a:lnSpc>
              <a:spcAft>
                <a:spcPts val="0"/>
              </a:spcAft>
            </a:pPr>
            <a:endParaRPr lang="en-US" sz="2287" dirty="0"/>
          </a:p>
          <a:p>
            <a:pPr lvl="2">
              <a:lnSpc>
                <a:spcPct val="100000"/>
              </a:lnSpc>
              <a:spcAft>
                <a:spcPts val="0"/>
              </a:spcAft>
            </a:pPr>
            <a:r>
              <a:rPr lang="en-US" sz="2287" dirty="0"/>
              <a:t>Reconned more than 40 additional sites for the second round of installation</a:t>
            </a:r>
          </a:p>
          <a:p>
            <a:pPr lvl="2">
              <a:buFontTx/>
              <a:buChar char="-"/>
            </a:pPr>
            <a:endParaRPr lang="en-US" sz="2287" dirty="0"/>
          </a:p>
          <a:p>
            <a:pPr marL="128588" lvl="2" indent="0">
              <a:buNone/>
            </a:pPr>
            <a:endParaRPr lang="en-US" sz="2287" dirty="0"/>
          </a:p>
          <a:p>
            <a:pPr lvl="2">
              <a:buFontTx/>
              <a:buChar char="-"/>
            </a:pPr>
            <a:endParaRPr lang="en-US" sz="2287" dirty="0"/>
          </a:p>
          <a:p>
            <a:pPr lvl="2">
              <a:buFontTx/>
              <a:buChar char="-"/>
            </a:pPr>
            <a:endParaRPr lang="en-US" sz="2287" dirty="0"/>
          </a:p>
          <a:p>
            <a:pPr lvl="2">
              <a:buFontTx/>
              <a:buChar char="-"/>
            </a:pPr>
            <a:endParaRPr lang="en-US" sz="2287" dirty="0"/>
          </a:p>
        </p:txBody>
      </p:sp>
      <p:sp>
        <p:nvSpPr>
          <p:cNvPr id="4" name="Content Placeholder 3"/>
          <p:cNvSpPr>
            <a:spLocks noGrp="1"/>
          </p:cNvSpPr>
          <p:nvPr>
            <p:ph sz="half" idx="4294967295"/>
          </p:nvPr>
        </p:nvSpPr>
        <p:spPr>
          <a:xfrm>
            <a:off x="6398821" y="1842473"/>
            <a:ext cx="5181600" cy="4351338"/>
          </a:xfrm>
        </p:spPr>
        <p:txBody>
          <a:bodyPr/>
          <a:lstStyle/>
          <a:p>
            <a:r>
              <a:rPr lang="en-US" sz="2400" dirty="0">
                <a:solidFill>
                  <a:srgbClr val="0070C0"/>
                </a:solidFill>
              </a:rPr>
              <a:t>Challenges for Next Quarter</a:t>
            </a:r>
          </a:p>
          <a:p>
            <a:pPr lvl="2">
              <a:lnSpc>
                <a:spcPts val="2400"/>
              </a:lnSpc>
            </a:pPr>
            <a:endParaRPr lang="en-US" sz="2287" dirty="0"/>
          </a:p>
          <a:p>
            <a:pPr lvl="2">
              <a:lnSpc>
                <a:spcPts val="2400"/>
              </a:lnSpc>
              <a:buFontTx/>
              <a:buChar char="-"/>
            </a:pPr>
            <a:r>
              <a:rPr lang="en-US" sz="2287" dirty="0" smtClean="0"/>
              <a:t>Continue installation of stream gauges</a:t>
            </a:r>
            <a:endParaRPr lang="en-US" sz="2287" dirty="0"/>
          </a:p>
          <a:p>
            <a:pPr lvl="2">
              <a:lnSpc>
                <a:spcPts val="2400"/>
              </a:lnSpc>
              <a:buFontTx/>
              <a:buChar char="-"/>
            </a:pPr>
            <a:r>
              <a:rPr lang="en-US" sz="2287" dirty="0"/>
              <a:t>Continued coordination for permitting and traffic control</a:t>
            </a:r>
          </a:p>
          <a:p>
            <a:pPr lvl="2">
              <a:lnSpc>
                <a:spcPts val="2400"/>
              </a:lnSpc>
              <a:buFontTx/>
              <a:buChar char="-"/>
            </a:pPr>
            <a:r>
              <a:rPr lang="en-US" sz="2287" dirty="0"/>
              <a:t>Operations and maintenance performed in tandem with installations</a:t>
            </a:r>
          </a:p>
        </p:txBody>
      </p:sp>
      <p:sp>
        <p:nvSpPr>
          <p:cNvPr id="5" name="TextBox 4"/>
          <p:cNvSpPr txBox="1"/>
          <p:nvPr/>
        </p:nvSpPr>
        <p:spPr>
          <a:xfrm>
            <a:off x="914402" y="1187533"/>
            <a:ext cx="914400" cy="914400"/>
          </a:xfrm>
          <a:prstGeom prst="rect">
            <a:avLst/>
          </a:prstGeom>
          <a:noFill/>
          <a:effectLst/>
        </p:spPr>
        <p:txBody>
          <a:bodyPr wrap="none" lIns="0" tIns="0" rIns="0" bIns="0" rtlCol="0">
            <a:noAutofit/>
          </a:bodyPr>
          <a:lstStyle/>
          <a:p>
            <a:pPr algn="l" eaLnBrk="0" hangingPunct="0">
              <a:lnSpc>
                <a:spcPts val="1800"/>
              </a:lnSpc>
            </a:pPr>
            <a:r>
              <a:rPr lang="en-US" sz="1600" b="1" i="1" dirty="0" smtClean="0">
                <a:solidFill>
                  <a:srgbClr val="0070C0"/>
                </a:solidFill>
                <a:ea typeface="+mn-ea"/>
                <a:cs typeface="+mn-cs"/>
              </a:rPr>
              <a:t>Scott </a:t>
            </a:r>
            <a:r>
              <a:rPr lang="en-US" sz="1600" b="1" i="1" dirty="0" err="1" smtClean="0">
                <a:solidFill>
                  <a:srgbClr val="0070C0"/>
                </a:solidFill>
                <a:ea typeface="+mn-ea"/>
                <a:cs typeface="+mn-cs"/>
              </a:rPr>
              <a:t>Gryzb</a:t>
            </a:r>
            <a:r>
              <a:rPr lang="en-US" sz="1600" b="1" i="1" dirty="0" smtClean="0">
                <a:solidFill>
                  <a:srgbClr val="0070C0"/>
                </a:solidFill>
                <a:ea typeface="+mn-ea"/>
                <a:cs typeface="+mn-cs"/>
              </a:rPr>
              <a:t>, US Geological Survey</a:t>
            </a:r>
          </a:p>
        </p:txBody>
      </p:sp>
    </p:spTree>
    <p:extLst>
      <p:ext uri="{BB962C8B-B14F-4D97-AF65-F5344CB8AC3E}">
        <p14:creationId xmlns:p14="http://schemas.microsoft.com/office/powerpoint/2010/main" val="283341510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hart 4">
            <a:extLst>
              <a:ext uri="{FF2B5EF4-FFF2-40B4-BE49-F238E27FC236}">
                <a16:creationId xmlns:a16="http://schemas.microsoft.com/office/drawing/2014/main" id="{146054F4-A69B-40CC-B78E-69C6479504BE}"/>
              </a:ext>
            </a:extLst>
          </p:cNvPr>
          <p:cNvGraphicFramePr>
            <a:graphicFrameLocks/>
          </p:cNvGraphicFramePr>
          <p:nvPr>
            <p:extLst/>
          </p:nvPr>
        </p:nvGraphicFramePr>
        <p:xfrm>
          <a:off x="488016" y="464203"/>
          <a:ext cx="11215968" cy="59295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091757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4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706</TotalTime>
  <Words>3478</Words>
  <Application>Microsoft Office PowerPoint</Application>
  <PresentationFormat>Widescreen</PresentationFormat>
  <Paragraphs>674</Paragraphs>
  <Slides>62</Slides>
  <Notes>3</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62</vt:i4>
      </vt:variant>
    </vt:vector>
  </HeadingPairs>
  <TitlesOfParts>
    <vt:vector size="78" baseType="lpstr">
      <vt:lpstr>ＭＳ Ｐゴシック</vt:lpstr>
      <vt:lpstr>Arial</vt:lpstr>
      <vt:lpstr>Avenir LT Std 55 Roman</vt:lpstr>
      <vt:lpstr>Avenir LT Std 65 Medium</vt:lpstr>
      <vt:lpstr>Avenir LT Std 85 Heavy</vt:lpstr>
      <vt:lpstr>Calibri</vt:lpstr>
      <vt:lpstr>Calibri Light</vt:lpstr>
      <vt:lpstr>Geneva</vt:lpstr>
      <vt:lpstr>Lucida Grande</vt:lpstr>
      <vt:lpstr>Segoe UI</vt:lpstr>
      <vt:lpstr>Times New Roman</vt:lpstr>
      <vt:lpstr>Wingdings</vt:lpstr>
      <vt:lpstr>Optional_Corporate_PPT_Template-Arial</vt:lpstr>
      <vt:lpstr>2_Optional_Corporate_PPT_Template-Arial</vt:lpstr>
      <vt:lpstr>4_Optional_Corporate_PPT_Template-Arial</vt:lpstr>
      <vt:lpstr>Office Theme</vt:lpstr>
      <vt:lpstr>Evaluate Improved Streamflow Measurement at TxDOT Bridges  Project 0-7095   Being conducted for TxDOT  by UT Austin and US Geological Survey with the support of  Kisters North America and Aqua Strategies  September 2020 to August 2023</vt:lpstr>
      <vt:lpstr>TxDOT Priorities </vt:lpstr>
      <vt:lpstr>TxDOT Project Management Committee</vt:lpstr>
      <vt:lpstr>Project Advisory Committee</vt:lpstr>
      <vt:lpstr>Streamflow II Overview Meeting Agenda</vt:lpstr>
      <vt:lpstr>Task 1: Project Management</vt:lpstr>
      <vt:lpstr> Task 2: Watershed Selection and Site Evaluation</vt:lpstr>
      <vt:lpstr>Task 3: Gauge Installation, Operation and Maintenance</vt:lpstr>
      <vt:lpstr>PowerPoint Presentation</vt:lpstr>
      <vt:lpstr>PowerPoint Presentation</vt:lpstr>
      <vt:lpstr>StoryMap for TxDOT RQ-30 Stream Gauging Sites</vt:lpstr>
      <vt:lpstr>StoryMap for Field Reconnaissance of Potential Sites</vt:lpstr>
      <vt:lpstr>Technical Highlight: How data gets into NWIS (National Water Information System)</vt:lpstr>
      <vt:lpstr>On a Typical Day ….</vt:lpstr>
      <vt:lpstr>Gauge Checks</vt:lpstr>
      <vt:lpstr>On a Typical Day …</vt:lpstr>
      <vt:lpstr>Ongoing Quality Control</vt:lpstr>
      <vt:lpstr>On a Typical Day ….</vt:lpstr>
      <vt:lpstr>Types of Field Trips </vt:lpstr>
      <vt:lpstr>Types of Records Computation</vt:lpstr>
      <vt:lpstr>Task 4: Flood Forecast System Operation</vt:lpstr>
      <vt:lpstr>Technical Highlight: Setup and Ingestion of Observation Networks</vt:lpstr>
      <vt:lpstr>KISTERS Distributed Services Manager (KiDSM)</vt:lpstr>
      <vt:lpstr>KISTERS Data Acquisition and Transformation (KiDAT)</vt:lpstr>
      <vt:lpstr>Representation of Multiple Networks in Datasphere</vt:lpstr>
      <vt:lpstr>Task 5: Forecast Model Assessment</vt:lpstr>
      <vt:lpstr>HEC-RAS Model Assessment</vt:lpstr>
      <vt:lpstr>Visualization of Profiles and Cross-Sections</vt:lpstr>
      <vt:lpstr>Technical Highlight: RAS2FIM – Creation of Flood Inundation raster libraries and rating curves from HEC-RAS models  </vt:lpstr>
      <vt:lpstr>Representation of River Channel in HEC-RAS and National Water Model Hydrofabric</vt:lpstr>
      <vt:lpstr>Creating a Rating Curve at Half-ft Vertical Intervals for each Channel Reach</vt:lpstr>
      <vt:lpstr>Build an Inundation Map Stack as TIF files</vt:lpstr>
      <vt:lpstr>Example of Application of RAS2FIM for Denton Creek, HUC8 = 12030104</vt:lpstr>
      <vt:lpstr>Task 6: Flood Manual and Training</vt:lpstr>
      <vt:lpstr>Summary of Lessons Learned from Visit to Beaumont District (28-30 July)</vt:lpstr>
      <vt:lpstr>PowerPoint Presentation</vt:lpstr>
      <vt:lpstr>Daily Cycle of Information Development and Decision</vt:lpstr>
      <vt:lpstr>PowerPoint Presentation</vt:lpstr>
      <vt:lpstr>PowerPoint Presentation</vt:lpstr>
      <vt:lpstr>PowerPoint Presentation</vt:lpstr>
      <vt:lpstr>Discussion of Progress and Plans with the Project Management Committee</vt:lpstr>
      <vt:lpstr>Streamflow II Overview Meeting Agenda</vt:lpstr>
      <vt:lpstr>Five Map Layers</vt:lpstr>
      <vt:lpstr>1. Hydrology Base Map</vt:lpstr>
      <vt:lpstr>State-wide FATHOM 3m DEM of Texas</vt:lpstr>
      <vt:lpstr>FATHOM 3m Topography southeast of Beaumont</vt:lpstr>
      <vt:lpstr>National Water Model Hydrofabric for Texas</vt:lpstr>
      <vt:lpstr>2. Observations Gauges Map</vt:lpstr>
      <vt:lpstr>Use of Two Water Level Scales (Intellisense Gauges)</vt:lpstr>
      <vt:lpstr>Reference Elevations (at Cole Creek Gauge Site)</vt:lpstr>
      <vt:lpstr>3. Bridges and Culverts</vt:lpstr>
      <vt:lpstr>4. Flooded Roads</vt:lpstr>
      <vt:lpstr>3D Road Map of North Carolina, State-Wide Extent</vt:lpstr>
      <vt:lpstr>3D Road Map of North Carolina, Local Extent</vt:lpstr>
      <vt:lpstr>5. Flood Inundation Mapping</vt:lpstr>
      <vt:lpstr>Technical Highlight: TxERA Field Operations Dashboard  (TxDOT Emergency Response Application)</vt:lpstr>
      <vt:lpstr>TxERA – Traffic Flow and Vehicle Locations at Regional Scale</vt:lpstr>
      <vt:lpstr>Traffic Flow and Vehicle Locations at Local Scale</vt:lpstr>
      <vt:lpstr>Texas Flood Impact Dashboard</vt:lpstr>
      <vt:lpstr>Conversion to ESRI Dashboard Framework Application (Like TxERA)</vt:lpstr>
      <vt:lpstr>Rhode Island DOT Dashboard Example</vt:lpstr>
      <vt:lpstr>Concluding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David R</dc:creator>
  <cp:lastModifiedBy>Maidment, David R</cp:lastModifiedBy>
  <cp:revision>108</cp:revision>
  <cp:lastPrinted>2021-09-24T01:04:44Z</cp:lastPrinted>
  <dcterms:created xsi:type="dcterms:W3CDTF">2021-09-08T17:45:43Z</dcterms:created>
  <dcterms:modified xsi:type="dcterms:W3CDTF">2021-09-24T14:15:01Z</dcterms:modified>
</cp:coreProperties>
</file>