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3" r:id="rId3"/>
  </p:sldMasterIdLst>
  <p:notesMasterIdLst>
    <p:notesMasterId r:id="rId70"/>
  </p:notesMasterIdLst>
  <p:handoutMasterIdLst>
    <p:handoutMasterId r:id="rId71"/>
  </p:handoutMasterIdLst>
  <p:sldIdLst>
    <p:sldId id="710" r:id="rId4"/>
    <p:sldId id="711" r:id="rId5"/>
    <p:sldId id="712" r:id="rId6"/>
    <p:sldId id="713" r:id="rId7"/>
    <p:sldId id="714" r:id="rId8"/>
    <p:sldId id="715" r:id="rId9"/>
    <p:sldId id="716" r:id="rId10"/>
    <p:sldId id="717" r:id="rId11"/>
    <p:sldId id="718" r:id="rId12"/>
    <p:sldId id="719" r:id="rId13"/>
    <p:sldId id="720" r:id="rId14"/>
    <p:sldId id="766" r:id="rId15"/>
    <p:sldId id="767" r:id="rId16"/>
    <p:sldId id="768" r:id="rId17"/>
    <p:sldId id="769" r:id="rId18"/>
    <p:sldId id="770" r:id="rId19"/>
    <p:sldId id="771" r:id="rId20"/>
    <p:sldId id="772" r:id="rId21"/>
    <p:sldId id="773" r:id="rId22"/>
    <p:sldId id="774" r:id="rId23"/>
    <p:sldId id="775" r:id="rId24"/>
    <p:sldId id="776" r:id="rId25"/>
    <p:sldId id="777" r:id="rId26"/>
    <p:sldId id="778" r:id="rId27"/>
    <p:sldId id="779" r:id="rId28"/>
    <p:sldId id="780" r:id="rId29"/>
    <p:sldId id="781" r:id="rId30"/>
    <p:sldId id="782" r:id="rId31"/>
    <p:sldId id="783" r:id="rId32"/>
    <p:sldId id="784" r:id="rId33"/>
    <p:sldId id="785" r:id="rId34"/>
    <p:sldId id="786" r:id="rId35"/>
    <p:sldId id="788" r:id="rId36"/>
    <p:sldId id="789" r:id="rId37"/>
    <p:sldId id="790" r:id="rId38"/>
    <p:sldId id="791" r:id="rId39"/>
    <p:sldId id="792" r:id="rId40"/>
    <p:sldId id="793" r:id="rId41"/>
    <p:sldId id="794" r:id="rId42"/>
    <p:sldId id="795" r:id="rId43"/>
    <p:sldId id="796" r:id="rId44"/>
    <p:sldId id="797" r:id="rId45"/>
    <p:sldId id="754" r:id="rId46"/>
    <p:sldId id="755" r:id="rId47"/>
    <p:sldId id="756" r:id="rId48"/>
    <p:sldId id="757" r:id="rId49"/>
    <p:sldId id="758" r:id="rId50"/>
    <p:sldId id="759" r:id="rId51"/>
    <p:sldId id="760" r:id="rId52"/>
    <p:sldId id="761" r:id="rId53"/>
    <p:sldId id="762" r:id="rId54"/>
    <p:sldId id="763" r:id="rId55"/>
    <p:sldId id="764" r:id="rId56"/>
    <p:sldId id="765" r:id="rId57"/>
    <p:sldId id="742" r:id="rId58"/>
    <p:sldId id="743" r:id="rId59"/>
    <p:sldId id="744" r:id="rId60"/>
    <p:sldId id="745" r:id="rId61"/>
    <p:sldId id="746" r:id="rId62"/>
    <p:sldId id="747" r:id="rId63"/>
    <p:sldId id="748" r:id="rId64"/>
    <p:sldId id="752" r:id="rId65"/>
    <p:sldId id="753" r:id="rId66"/>
    <p:sldId id="749" r:id="rId67"/>
    <p:sldId id="750" r:id="rId68"/>
    <p:sldId id="787"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774" autoAdjust="0"/>
  </p:normalViewPr>
  <p:slideViewPr>
    <p:cSldViewPr snapToGrid="0">
      <p:cViewPr varScale="1">
        <p:scale>
          <a:sx n="150" d="100"/>
          <a:sy n="150" d="100"/>
        </p:scale>
        <p:origin x="70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C:\StreamflowII\BridgeEnvelopes\BridgeEnvelope\Output_Stream_StatePlane_m\Profile.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Profile along the Waterway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scatterChart>
        <c:scatterStyle val="smoothMarker"/>
        <c:varyColors val="0"/>
        <c:ser>
          <c:idx val="0"/>
          <c:order val="0"/>
          <c:tx>
            <c:strRef>
              <c:f>Profile!$H$1</c:f>
              <c:strCache>
                <c:ptCount val="1"/>
                <c:pt idx="0">
                  <c:v>Combined Profile</c:v>
                </c:pt>
              </c:strCache>
            </c:strRef>
          </c:tx>
          <c:spPr>
            <a:ln w="22225" cap="rnd">
              <a:solidFill>
                <a:srgbClr val="00B050"/>
              </a:solidFill>
              <a:round/>
            </a:ln>
            <a:effectLst>
              <a:outerShdw blurRad="40000" dist="23000" dir="5400000" rotWithShape="0">
                <a:srgbClr val="000000">
                  <a:alpha val="35000"/>
                </a:srgbClr>
              </a:outerShdw>
            </a:effectLst>
          </c:spPr>
          <c:marker>
            <c:symbol val="none"/>
          </c:marker>
          <c:xVal>
            <c:numRef>
              <c:f>Profile!$E$2:$E$514</c:f>
              <c:numCache>
                <c:formatCode>General</c:formatCode>
                <c:ptCount val="513"/>
                <c:pt idx="0">
                  <c:v>0</c:v>
                </c:pt>
                <c:pt idx="1">
                  <c:v>0.30008365040164398</c:v>
                </c:pt>
                <c:pt idx="2">
                  <c:v>0.60016730078803104</c:v>
                </c:pt>
                <c:pt idx="3">
                  <c:v>0.90025095118967502</c:v>
                </c:pt>
                <c:pt idx="4">
                  <c:v>1.2003346015760601</c:v>
                </c:pt>
                <c:pt idx="5">
                  <c:v>1.5004182519777001</c:v>
                </c:pt>
                <c:pt idx="6">
                  <c:v>1.80050190236409</c:v>
                </c:pt>
                <c:pt idx="7">
                  <c:v>2.1005855527657298</c:v>
                </c:pt>
                <c:pt idx="8">
                  <c:v>2.40066920316738</c:v>
                </c:pt>
                <c:pt idx="9">
                  <c:v>2.7007528535537602</c:v>
                </c:pt>
                <c:pt idx="10">
                  <c:v>3.0008365039554099</c:v>
                </c:pt>
                <c:pt idx="11">
                  <c:v>3.3009201543417901</c:v>
                </c:pt>
                <c:pt idx="12">
                  <c:v>3.6010038047434398</c:v>
                </c:pt>
                <c:pt idx="13">
                  <c:v>3.9010874551450798</c:v>
                </c:pt>
                <c:pt idx="14">
                  <c:v>4.2011711055314702</c:v>
                </c:pt>
                <c:pt idx="15">
                  <c:v>4.5012547559331102</c:v>
                </c:pt>
                <c:pt idx="16">
                  <c:v>4.8013384063195002</c:v>
                </c:pt>
                <c:pt idx="17">
                  <c:v>5.1014220567211401</c:v>
                </c:pt>
                <c:pt idx="18">
                  <c:v>5.4015057071075301</c:v>
                </c:pt>
                <c:pt idx="19">
                  <c:v>5.7015893575091798</c:v>
                </c:pt>
                <c:pt idx="20">
                  <c:v>6.0016730079108198</c:v>
                </c:pt>
                <c:pt idx="21">
                  <c:v>6.3017566582972098</c:v>
                </c:pt>
                <c:pt idx="22">
                  <c:v>6.6018403086988497</c:v>
                </c:pt>
                <c:pt idx="23">
                  <c:v>6.9019239590852397</c:v>
                </c:pt>
                <c:pt idx="24">
                  <c:v>7.2020076094868797</c:v>
                </c:pt>
                <c:pt idx="25">
                  <c:v>7.5020912598885303</c:v>
                </c:pt>
                <c:pt idx="26">
                  <c:v>7.8021749102749096</c:v>
                </c:pt>
                <c:pt idx="27">
                  <c:v>8.1022585606765603</c:v>
                </c:pt>
                <c:pt idx="28">
                  <c:v>8.4023422110629493</c:v>
                </c:pt>
                <c:pt idx="29">
                  <c:v>8.7024258614645902</c:v>
                </c:pt>
                <c:pt idx="30">
                  <c:v>9.0025095118509793</c:v>
                </c:pt>
                <c:pt idx="31">
                  <c:v>9.3025931622526201</c:v>
                </c:pt>
                <c:pt idx="32">
                  <c:v>9.6026768126542592</c:v>
                </c:pt>
                <c:pt idx="33">
                  <c:v>9.9027604630406501</c:v>
                </c:pt>
                <c:pt idx="34">
                  <c:v>10.2028441134422</c:v>
                </c:pt>
                <c:pt idx="35">
                  <c:v>10.5029277638286</c:v>
                </c:pt>
                <c:pt idx="36">
                  <c:v>10.8030114142303</c:v>
                </c:pt>
                <c:pt idx="37">
                  <c:v>11.1030950646319</c:v>
                </c:pt>
                <c:pt idx="38">
                  <c:v>11.403178715018299</c:v>
                </c:pt>
                <c:pt idx="39">
                  <c:v>11.703262365420001</c:v>
                </c:pt>
                <c:pt idx="40">
                  <c:v>12.003346015806301</c:v>
                </c:pt>
                <c:pt idx="41">
                  <c:v>12.303429666208</c:v>
                </c:pt>
                <c:pt idx="42">
                  <c:v>12.6035133165944</c:v>
                </c:pt>
                <c:pt idx="43">
                  <c:v>12.903596966996</c:v>
                </c:pt>
                <c:pt idx="44">
                  <c:v>13.203680617397699</c:v>
                </c:pt>
                <c:pt idx="45">
                  <c:v>13.503764267784</c:v>
                </c:pt>
                <c:pt idx="46">
                  <c:v>13.803847918185699</c:v>
                </c:pt>
                <c:pt idx="47">
                  <c:v>14.103931568572101</c:v>
                </c:pt>
                <c:pt idx="48">
                  <c:v>14.404015218973701</c:v>
                </c:pt>
                <c:pt idx="49">
                  <c:v>14.7040988693754</c:v>
                </c:pt>
                <c:pt idx="50">
                  <c:v>15.0041825197618</c:v>
                </c:pt>
                <c:pt idx="51">
                  <c:v>15.3042661701634</c:v>
                </c:pt>
                <c:pt idx="52">
                  <c:v>15.6043498205498</c:v>
                </c:pt>
                <c:pt idx="53">
                  <c:v>15.9044334709514</c:v>
                </c:pt>
                <c:pt idx="54">
                  <c:v>16.204517121337801</c:v>
                </c:pt>
                <c:pt idx="55">
                  <c:v>16.504600771739501</c:v>
                </c:pt>
                <c:pt idx="56">
                  <c:v>16.804684422141101</c:v>
                </c:pt>
                <c:pt idx="57">
                  <c:v>17.104768072527499</c:v>
                </c:pt>
                <c:pt idx="58">
                  <c:v>17.404851722929099</c:v>
                </c:pt>
                <c:pt idx="59">
                  <c:v>17.7049353733155</c:v>
                </c:pt>
                <c:pt idx="60">
                  <c:v>18.0050190237172</c:v>
                </c:pt>
                <c:pt idx="61">
                  <c:v>18.3051026741188</c:v>
                </c:pt>
                <c:pt idx="62">
                  <c:v>18.605186324505201</c:v>
                </c:pt>
                <c:pt idx="63">
                  <c:v>18.905269974906801</c:v>
                </c:pt>
                <c:pt idx="64">
                  <c:v>19.205353625293199</c:v>
                </c:pt>
                <c:pt idx="65">
                  <c:v>19.505437275694899</c:v>
                </c:pt>
                <c:pt idx="66">
                  <c:v>19.8055209260813</c:v>
                </c:pt>
                <c:pt idx="67">
                  <c:v>20.1056045764829</c:v>
                </c:pt>
                <c:pt idx="68">
                  <c:v>20.4056882268845</c:v>
                </c:pt>
                <c:pt idx="69">
                  <c:v>20.705771877270902</c:v>
                </c:pt>
                <c:pt idx="70">
                  <c:v>21.005855527672601</c:v>
                </c:pt>
                <c:pt idx="71">
                  <c:v>21.305939178058999</c:v>
                </c:pt>
                <c:pt idx="72">
                  <c:v>21.606022828460599</c:v>
                </c:pt>
                <c:pt idx="73">
                  <c:v>21.906106478862299</c:v>
                </c:pt>
                <c:pt idx="74">
                  <c:v>22.206190129248601</c:v>
                </c:pt>
                <c:pt idx="75">
                  <c:v>22.5062737796503</c:v>
                </c:pt>
                <c:pt idx="76">
                  <c:v>22.806357430036702</c:v>
                </c:pt>
                <c:pt idx="77">
                  <c:v>23.106441080438302</c:v>
                </c:pt>
                <c:pt idx="78">
                  <c:v>23.4065247308247</c:v>
                </c:pt>
                <c:pt idx="79">
                  <c:v>23.7066083812263</c:v>
                </c:pt>
                <c:pt idx="80">
                  <c:v>24.006692031627999</c:v>
                </c:pt>
                <c:pt idx="81">
                  <c:v>24.306775682014401</c:v>
                </c:pt>
                <c:pt idx="82">
                  <c:v>24.606859332416001</c:v>
                </c:pt>
                <c:pt idx="83">
                  <c:v>24.906942982802398</c:v>
                </c:pt>
                <c:pt idx="84">
                  <c:v>25.207026633204102</c:v>
                </c:pt>
                <c:pt idx="85">
                  <c:v>25.507110283605702</c:v>
                </c:pt>
                <c:pt idx="86">
                  <c:v>25.807193933992099</c:v>
                </c:pt>
                <c:pt idx="87">
                  <c:v>26.107277584393699</c:v>
                </c:pt>
                <c:pt idx="88">
                  <c:v>26.407361234780101</c:v>
                </c:pt>
                <c:pt idx="89">
                  <c:v>26.7074448851818</c:v>
                </c:pt>
                <c:pt idx="90">
                  <c:v>27.007528535568099</c:v>
                </c:pt>
                <c:pt idx="91">
                  <c:v>27.307612185969798</c:v>
                </c:pt>
                <c:pt idx="92">
                  <c:v>27.607695836371398</c:v>
                </c:pt>
                <c:pt idx="93">
                  <c:v>27.9077794867578</c:v>
                </c:pt>
                <c:pt idx="94">
                  <c:v>28.207863137159499</c:v>
                </c:pt>
                <c:pt idx="95">
                  <c:v>28.507946787545901</c:v>
                </c:pt>
                <c:pt idx="96">
                  <c:v>28.808030437947501</c:v>
                </c:pt>
                <c:pt idx="97">
                  <c:v>29.108114088349101</c:v>
                </c:pt>
                <c:pt idx="98">
                  <c:v>29.408197738735499</c:v>
                </c:pt>
                <c:pt idx="99">
                  <c:v>29.708281389137198</c:v>
                </c:pt>
                <c:pt idx="100">
                  <c:v>30.0083650395236</c:v>
                </c:pt>
                <c:pt idx="101">
                  <c:v>30.3084486899252</c:v>
                </c:pt>
                <c:pt idx="102">
                  <c:v>30.608532340311601</c:v>
                </c:pt>
                <c:pt idx="103">
                  <c:v>30.908615990713201</c:v>
                </c:pt>
                <c:pt idx="104">
                  <c:v>31.208699641114901</c:v>
                </c:pt>
                <c:pt idx="105">
                  <c:v>31.508783291501299</c:v>
                </c:pt>
                <c:pt idx="106">
                  <c:v>31.808866941902899</c:v>
                </c:pt>
                <c:pt idx="107">
                  <c:v>32.108950592289297</c:v>
                </c:pt>
                <c:pt idx="108">
                  <c:v>32.4090342426909</c:v>
                </c:pt>
                <c:pt idx="109">
                  <c:v>32.709117893092603</c:v>
                </c:pt>
                <c:pt idx="110">
                  <c:v>33.009201543479001</c:v>
                </c:pt>
                <c:pt idx="111">
                  <c:v>33.309285193880598</c:v>
                </c:pt>
                <c:pt idx="112">
                  <c:v>33.609368844267003</c:v>
                </c:pt>
                <c:pt idx="113">
                  <c:v>33.909452494668699</c:v>
                </c:pt>
                <c:pt idx="114">
                  <c:v>34.209536145054997</c:v>
                </c:pt>
                <c:pt idx="115">
                  <c:v>34.5096197954567</c:v>
                </c:pt>
                <c:pt idx="116">
                  <c:v>34.809703445858297</c:v>
                </c:pt>
                <c:pt idx="117">
                  <c:v>35.109787096244702</c:v>
                </c:pt>
                <c:pt idx="118">
                  <c:v>35.409870746646398</c:v>
                </c:pt>
                <c:pt idx="119">
                  <c:v>35.709954397032703</c:v>
                </c:pt>
                <c:pt idx="120">
                  <c:v>36.010038047434399</c:v>
                </c:pt>
                <c:pt idx="121">
                  <c:v>36.310121697836003</c:v>
                </c:pt>
                <c:pt idx="122">
                  <c:v>36.610205348222401</c:v>
                </c:pt>
                <c:pt idx="123">
                  <c:v>36.910288998624097</c:v>
                </c:pt>
                <c:pt idx="124">
                  <c:v>37.210372649010402</c:v>
                </c:pt>
                <c:pt idx="125">
                  <c:v>37.510456299412098</c:v>
                </c:pt>
                <c:pt idx="126">
                  <c:v>37.810539949798503</c:v>
                </c:pt>
                <c:pt idx="127">
                  <c:v>38.1106236002001</c:v>
                </c:pt>
                <c:pt idx="128">
                  <c:v>38.410707250601803</c:v>
                </c:pt>
                <c:pt idx="129">
                  <c:v>38.710790900526497</c:v>
                </c:pt>
                <c:pt idx="130">
                  <c:v>39.0108745509282</c:v>
                </c:pt>
                <c:pt idx="131">
                  <c:v>39.310958201314499</c:v>
                </c:pt>
                <c:pt idx="132">
                  <c:v>39.611041851716202</c:v>
                </c:pt>
                <c:pt idx="133">
                  <c:v>39.911125502117798</c:v>
                </c:pt>
                <c:pt idx="134">
                  <c:v>40.211209152504203</c:v>
                </c:pt>
                <c:pt idx="135">
                  <c:v>40.511292802905899</c:v>
                </c:pt>
                <c:pt idx="136">
                  <c:v>40.811376453292297</c:v>
                </c:pt>
                <c:pt idx="137">
                  <c:v>41.111460103693901</c:v>
                </c:pt>
                <c:pt idx="138">
                  <c:v>41.411543754080299</c:v>
                </c:pt>
                <c:pt idx="139">
                  <c:v>41.711627404481902</c:v>
                </c:pt>
                <c:pt idx="140">
                  <c:v>42.011711054883598</c:v>
                </c:pt>
                <c:pt idx="141">
                  <c:v>42.311794705270003</c:v>
                </c:pt>
                <c:pt idx="142">
                  <c:v>42.6118783556716</c:v>
                </c:pt>
                <c:pt idx="143">
                  <c:v>42.911962006057998</c:v>
                </c:pt>
                <c:pt idx="144">
                  <c:v>43.212045656459601</c:v>
                </c:pt>
                <c:pt idx="145">
                  <c:v>43.512129306861297</c:v>
                </c:pt>
                <c:pt idx="146">
                  <c:v>43.812212957247702</c:v>
                </c:pt>
                <c:pt idx="147">
                  <c:v>44.112296607649299</c:v>
                </c:pt>
                <c:pt idx="148">
                  <c:v>44.412380258035697</c:v>
                </c:pt>
                <c:pt idx="149">
                  <c:v>44.7124639084373</c:v>
                </c:pt>
                <c:pt idx="150">
                  <c:v>45.012547558823698</c:v>
                </c:pt>
                <c:pt idx="151">
                  <c:v>45.312631209225401</c:v>
                </c:pt>
                <c:pt idx="152">
                  <c:v>45.612714859626998</c:v>
                </c:pt>
                <c:pt idx="153">
                  <c:v>45.912798510013403</c:v>
                </c:pt>
                <c:pt idx="154">
                  <c:v>46.212882160414999</c:v>
                </c:pt>
                <c:pt idx="155">
                  <c:v>46.512965810801397</c:v>
                </c:pt>
                <c:pt idx="156">
                  <c:v>46.8130494612031</c:v>
                </c:pt>
                <c:pt idx="157">
                  <c:v>47.113133111604697</c:v>
                </c:pt>
                <c:pt idx="158">
                  <c:v>47.413216761991102</c:v>
                </c:pt>
                <c:pt idx="159">
                  <c:v>47.713300412392698</c:v>
                </c:pt>
                <c:pt idx="160">
                  <c:v>48.013384062779103</c:v>
                </c:pt>
                <c:pt idx="161">
                  <c:v>48.313467713180799</c:v>
                </c:pt>
                <c:pt idx="162">
                  <c:v>48.613551363567197</c:v>
                </c:pt>
                <c:pt idx="163">
                  <c:v>48.913635013968801</c:v>
                </c:pt>
                <c:pt idx="164">
                  <c:v>49.213718664370496</c:v>
                </c:pt>
                <c:pt idx="165">
                  <c:v>49.513802314756802</c:v>
                </c:pt>
                <c:pt idx="166">
                  <c:v>50.113969615544903</c:v>
                </c:pt>
                <c:pt idx="167">
                  <c:v>50.414053265946499</c:v>
                </c:pt>
                <c:pt idx="168">
                  <c:v>50.714136916348203</c:v>
                </c:pt>
                <c:pt idx="169">
                  <c:v>51.014220566734501</c:v>
                </c:pt>
                <c:pt idx="170">
                  <c:v>51.314304217136197</c:v>
                </c:pt>
                <c:pt idx="171">
                  <c:v>51.614387867522602</c:v>
                </c:pt>
                <c:pt idx="172">
                  <c:v>51.914471517924198</c:v>
                </c:pt>
                <c:pt idx="173">
                  <c:v>52.214555168310604</c:v>
                </c:pt>
                <c:pt idx="174">
                  <c:v>52.514638818712299</c:v>
                </c:pt>
                <c:pt idx="175">
                  <c:v>52.814722469113903</c:v>
                </c:pt>
                <c:pt idx="176">
                  <c:v>53.114806119500301</c:v>
                </c:pt>
                <c:pt idx="177">
                  <c:v>53.414889769901897</c:v>
                </c:pt>
                <c:pt idx="178">
                  <c:v>53.714973420288302</c:v>
                </c:pt>
                <c:pt idx="179">
                  <c:v>54.015057070689998</c:v>
                </c:pt>
                <c:pt idx="180">
                  <c:v>54.615224371478</c:v>
                </c:pt>
                <c:pt idx="181">
                  <c:v>54.915308021879603</c:v>
                </c:pt>
                <c:pt idx="182">
                  <c:v>55.215391672266001</c:v>
                </c:pt>
                <c:pt idx="183">
                  <c:v>55.515475322667697</c:v>
                </c:pt>
                <c:pt idx="184">
                  <c:v>55.815558973054003</c:v>
                </c:pt>
                <c:pt idx="185">
                  <c:v>56.115642623455699</c:v>
                </c:pt>
                <c:pt idx="186">
                  <c:v>56.415726273857302</c:v>
                </c:pt>
                <c:pt idx="187">
                  <c:v>56.7158099242437</c:v>
                </c:pt>
                <c:pt idx="188">
                  <c:v>57.015893574645403</c:v>
                </c:pt>
                <c:pt idx="189">
                  <c:v>57.315977225031801</c:v>
                </c:pt>
                <c:pt idx="190">
                  <c:v>57.616060875433398</c:v>
                </c:pt>
                <c:pt idx="191">
                  <c:v>57.916144525819803</c:v>
                </c:pt>
                <c:pt idx="192">
                  <c:v>58.216228176221399</c:v>
                </c:pt>
                <c:pt idx="193">
                  <c:v>58.516311826623102</c:v>
                </c:pt>
                <c:pt idx="194">
                  <c:v>58.8163954770095</c:v>
                </c:pt>
                <c:pt idx="195">
                  <c:v>59.116479127411097</c:v>
                </c:pt>
                <c:pt idx="196">
                  <c:v>59.416562777797502</c:v>
                </c:pt>
                <c:pt idx="197">
                  <c:v>59.716646428199098</c:v>
                </c:pt>
                <c:pt idx="198">
                  <c:v>60.016730078600801</c:v>
                </c:pt>
                <c:pt idx="199">
                  <c:v>60.316813728987199</c:v>
                </c:pt>
                <c:pt idx="200">
                  <c:v>60.616897379388803</c:v>
                </c:pt>
                <c:pt idx="201">
                  <c:v>60.916981029775201</c:v>
                </c:pt>
                <c:pt idx="202">
                  <c:v>61.517148330563202</c:v>
                </c:pt>
                <c:pt idx="203">
                  <c:v>61.817231980964898</c:v>
                </c:pt>
                <c:pt idx="204">
                  <c:v>62.117315631366502</c:v>
                </c:pt>
                <c:pt idx="205">
                  <c:v>62.4173992817529</c:v>
                </c:pt>
                <c:pt idx="206">
                  <c:v>63.017566582540901</c:v>
                </c:pt>
                <c:pt idx="207">
                  <c:v>63.317650232942597</c:v>
                </c:pt>
                <c:pt idx="208">
                  <c:v>63.617733883344201</c:v>
                </c:pt>
                <c:pt idx="209">
                  <c:v>63.917817533730599</c:v>
                </c:pt>
                <c:pt idx="210">
                  <c:v>64.217901184132302</c:v>
                </c:pt>
                <c:pt idx="211">
                  <c:v>64.5179848345186</c:v>
                </c:pt>
                <c:pt idx="212">
                  <c:v>64.818068484920303</c:v>
                </c:pt>
                <c:pt idx="213">
                  <c:v>65.118152135306701</c:v>
                </c:pt>
                <c:pt idx="214">
                  <c:v>65.418235785708305</c:v>
                </c:pt>
                <c:pt idx="215">
                  <c:v>65.718319436109994</c:v>
                </c:pt>
                <c:pt idx="216">
                  <c:v>66.018403086496306</c:v>
                </c:pt>
                <c:pt idx="217">
                  <c:v>66.318486736897995</c:v>
                </c:pt>
                <c:pt idx="218">
                  <c:v>66.618570387284393</c:v>
                </c:pt>
                <c:pt idx="219">
                  <c:v>66.918654037685997</c:v>
                </c:pt>
                <c:pt idx="220">
                  <c:v>67.2187376880877</c:v>
                </c:pt>
                <c:pt idx="221">
                  <c:v>67.518821338474098</c:v>
                </c:pt>
                <c:pt idx="222">
                  <c:v>67.818904988875701</c:v>
                </c:pt>
                <c:pt idx="223">
                  <c:v>68.118988639262099</c:v>
                </c:pt>
                <c:pt idx="224">
                  <c:v>68.419072289663703</c:v>
                </c:pt>
                <c:pt idx="225">
                  <c:v>68.719155940050101</c:v>
                </c:pt>
                <c:pt idx="226">
                  <c:v>69.019239590451804</c:v>
                </c:pt>
                <c:pt idx="227">
                  <c:v>69.319323240853393</c:v>
                </c:pt>
                <c:pt idx="228">
                  <c:v>69.619406891239805</c:v>
                </c:pt>
                <c:pt idx="229">
                  <c:v>69.919490541641395</c:v>
                </c:pt>
                <c:pt idx="230">
                  <c:v>70.219574192027807</c:v>
                </c:pt>
                <c:pt idx="231">
                  <c:v>70.519657842429496</c:v>
                </c:pt>
                <c:pt idx="232">
                  <c:v>70.819741492831099</c:v>
                </c:pt>
                <c:pt idx="233">
                  <c:v>71.119825143217497</c:v>
                </c:pt>
                <c:pt idx="234">
                  <c:v>71.419908793619101</c:v>
                </c:pt>
                <c:pt idx="235">
                  <c:v>71.719992444005499</c:v>
                </c:pt>
                <c:pt idx="236">
                  <c:v>72.020076094407202</c:v>
                </c:pt>
                <c:pt idx="237">
                  <c:v>72.3201597447936</c:v>
                </c:pt>
                <c:pt idx="238">
                  <c:v>72.620243395195203</c:v>
                </c:pt>
                <c:pt idx="239">
                  <c:v>72.920327045596807</c:v>
                </c:pt>
                <c:pt idx="240">
                  <c:v>73.220410695983205</c:v>
                </c:pt>
                <c:pt idx="241">
                  <c:v>73.520494346384893</c:v>
                </c:pt>
                <c:pt idx="242">
                  <c:v>73.820577996771306</c:v>
                </c:pt>
                <c:pt idx="243">
                  <c:v>74.120661647172895</c:v>
                </c:pt>
                <c:pt idx="244">
                  <c:v>74.420745297574598</c:v>
                </c:pt>
                <c:pt idx="245">
                  <c:v>74.720828947960996</c:v>
                </c:pt>
                <c:pt idx="246">
                  <c:v>75.0209125983626</c:v>
                </c:pt>
                <c:pt idx="247">
                  <c:v>75.320996248748997</c:v>
                </c:pt>
                <c:pt idx="248">
                  <c:v>75.621079899150601</c:v>
                </c:pt>
                <c:pt idx="249">
                  <c:v>75.921163549536999</c:v>
                </c:pt>
                <c:pt idx="250">
                  <c:v>76.221247199938702</c:v>
                </c:pt>
                <c:pt idx="251">
                  <c:v>76.521330850340306</c:v>
                </c:pt>
                <c:pt idx="252">
                  <c:v>76.821414500726704</c:v>
                </c:pt>
                <c:pt idx="253">
                  <c:v>77.121498151128307</c:v>
                </c:pt>
                <c:pt idx="254">
                  <c:v>77.421581801514705</c:v>
                </c:pt>
                <c:pt idx="255">
                  <c:v>77.721665451916394</c:v>
                </c:pt>
                <c:pt idx="256">
                  <c:v>78.021749102317997</c:v>
                </c:pt>
                <c:pt idx="257">
                  <c:v>78.321832752704395</c:v>
                </c:pt>
                <c:pt idx="258">
                  <c:v>78.621916403105999</c:v>
                </c:pt>
                <c:pt idx="259">
                  <c:v>78.922000053492397</c:v>
                </c:pt>
                <c:pt idx="260">
                  <c:v>79.2220837038941</c:v>
                </c:pt>
                <c:pt idx="261">
                  <c:v>79.522167354280498</c:v>
                </c:pt>
                <c:pt idx="262">
                  <c:v>79.822251004682101</c:v>
                </c:pt>
                <c:pt idx="263">
                  <c:v>80.122334655083705</c:v>
                </c:pt>
                <c:pt idx="264">
                  <c:v>80.422418305470103</c:v>
                </c:pt>
                <c:pt idx="265">
                  <c:v>80.722501955871806</c:v>
                </c:pt>
                <c:pt idx="266">
                  <c:v>81.022585606258204</c:v>
                </c:pt>
                <c:pt idx="267">
                  <c:v>81.322669256659793</c:v>
                </c:pt>
                <c:pt idx="268">
                  <c:v>81.622752907061397</c:v>
                </c:pt>
                <c:pt idx="269">
                  <c:v>81.922836557447795</c:v>
                </c:pt>
                <c:pt idx="270">
                  <c:v>82.222920207849498</c:v>
                </c:pt>
                <c:pt idx="271">
                  <c:v>82.523003858235896</c:v>
                </c:pt>
                <c:pt idx="272">
                  <c:v>82.823087508637499</c:v>
                </c:pt>
                <c:pt idx="273">
                  <c:v>83.123171159023897</c:v>
                </c:pt>
                <c:pt idx="274">
                  <c:v>83.423254809425501</c:v>
                </c:pt>
                <c:pt idx="275">
                  <c:v>83.723338459827204</c:v>
                </c:pt>
                <c:pt idx="276">
                  <c:v>84.023422110213602</c:v>
                </c:pt>
                <c:pt idx="277">
                  <c:v>84.323505760615205</c:v>
                </c:pt>
                <c:pt idx="278">
                  <c:v>84.623589411001603</c:v>
                </c:pt>
                <c:pt idx="279">
                  <c:v>84.923673061403207</c:v>
                </c:pt>
                <c:pt idx="280">
                  <c:v>85.223756711804896</c:v>
                </c:pt>
                <c:pt idx="281">
                  <c:v>85.523840362191294</c:v>
                </c:pt>
                <c:pt idx="282">
                  <c:v>85.823924012592897</c:v>
                </c:pt>
                <c:pt idx="283">
                  <c:v>86.124007662979295</c:v>
                </c:pt>
                <c:pt idx="284">
                  <c:v>86.424091313380998</c:v>
                </c:pt>
                <c:pt idx="285">
                  <c:v>86.724174963767297</c:v>
                </c:pt>
                <c:pt idx="286">
                  <c:v>87.024258614169</c:v>
                </c:pt>
                <c:pt idx="287">
                  <c:v>87.324342264570603</c:v>
                </c:pt>
                <c:pt idx="288">
                  <c:v>87.624425914957001</c:v>
                </c:pt>
                <c:pt idx="289">
                  <c:v>87.924509565358704</c:v>
                </c:pt>
                <c:pt idx="290">
                  <c:v>88.224593215745003</c:v>
                </c:pt>
                <c:pt idx="291">
                  <c:v>88.524676866146706</c:v>
                </c:pt>
                <c:pt idx="292">
                  <c:v>88.824760516548295</c:v>
                </c:pt>
                <c:pt idx="293">
                  <c:v>89.124844166934693</c:v>
                </c:pt>
                <c:pt idx="294">
                  <c:v>89.424927817336396</c:v>
                </c:pt>
                <c:pt idx="295">
                  <c:v>89.725011467722794</c:v>
                </c:pt>
                <c:pt idx="296">
                  <c:v>90.025095118124398</c:v>
                </c:pt>
                <c:pt idx="297">
                  <c:v>90.325178768510796</c:v>
                </c:pt>
                <c:pt idx="298">
                  <c:v>90.625262418912399</c:v>
                </c:pt>
                <c:pt idx="299">
                  <c:v>90.925346069314102</c:v>
                </c:pt>
                <c:pt idx="300">
                  <c:v>91.2254297197005</c:v>
                </c:pt>
                <c:pt idx="301">
                  <c:v>91.525513370102104</c:v>
                </c:pt>
                <c:pt idx="302">
                  <c:v>91.825597020488502</c:v>
                </c:pt>
                <c:pt idx="303">
                  <c:v>92.125680670890105</c:v>
                </c:pt>
                <c:pt idx="304">
                  <c:v>92.425764321291794</c:v>
                </c:pt>
                <c:pt idx="305">
                  <c:v>92.725847971678206</c:v>
                </c:pt>
                <c:pt idx="306">
                  <c:v>93.025931622079796</c:v>
                </c:pt>
                <c:pt idx="307">
                  <c:v>93.326015272466194</c:v>
                </c:pt>
                <c:pt idx="308">
                  <c:v>93.626098922867797</c:v>
                </c:pt>
                <c:pt idx="309">
                  <c:v>93.926182573254195</c:v>
                </c:pt>
                <c:pt idx="310">
                  <c:v>94.226266223655898</c:v>
                </c:pt>
                <c:pt idx="311">
                  <c:v>94.526349874057502</c:v>
                </c:pt>
                <c:pt idx="312">
                  <c:v>94.8264335244439</c:v>
                </c:pt>
                <c:pt idx="313">
                  <c:v>95.126517174845503</c:v>
                </c:pt>
                <c:pt idx="314">
                  <c:v>95.426600825231901</c:v>
                </c:pt>
                <c:pt idx="315">
                  <c:v>95.726684475633604</c:v>
                </c:pt>
                <c:pt idx="316">
                  <c:v>96.026768126035194</c:v>
                </c:pt>
                <c:pt idx="317">
                  <c:v>96.326851776421606</c:v>
                </c:pt>
                <c:pt idx="318">
                  <c:v>96.626935426823295</c:v>
                </c:pt>
                <c:pt idx="319">
                  <c:v>96.927019077209593</c:v>
                </c:pt>
                <c:pt idx="320">
                  <c:v>97.227102727611296</c:v>
                </c:pt>
                <c:pt idx="321">
                  <c:v>97.527186377997694</c:v>
                </c:pt>
                <c:pt idx="322">
                  <c:v>97.827270028399298</c:v>
                </c:pt>
                <c:pt idx="323">
                  <c:v>98.127353678801001</c:v>
                </c:pt>
                <c:pt idx="324">
                  <c:v>98.427437329187299</c:v>
                </c:pt>
                <c:pt idx="325">
                  <c:v>98.727520979589002</c:v>
                </c:pt>
                <c:pt idx="326">
                  <c:v>99.0276046299754</c:v>
                </c:pt>
                <c:pt idx="327">
                  <c:v>99.327688280377004</c:v>
                </c:pt>
                <c:pt idx="328">
                  <c:v>99.627771930778707</c:v>
                </c:pt>
                <c:pt idx="329">
                  <c:v>99.927855581165005</c:v>
                </c:pt>
                <c:pt idx="330">
                  <c:v>100.227939231566</c:v>
                </c:pt>
                <c:pt idx="331">
                  <c:v>100.52802288195301</c:v>
                </c:pt>
                <c:pt idx="332">
                  <c:v>100.828106532354</c:v>
                </c:pt>
                <c:pt idx="333">
                  <c:v>101.12819018274099</c:v>
                </c:pt>
                <c:pt idx="334">
                  <c:v>101.428273833142</c:v>
                </c:pt>
                <c:pt idx="335">
                  <c:v>101.728357483544</c:v>
                </c:pt>
                <c:pt idx="336">
                  <c:v>102.02844113393</c:v>
                </c:pt>
                <c:pt idx="337">
                  <c:v>102.328524784332</c:v>
                </c:pt>
                <c:pt idx="338">
                  <c:v>102.628608434718</c:v>
                </c:pt>
                <c:pt idx="339">
                  <c:v>102.92869208512001</c:v>
                </c:pt>
                <c:pt idx="340">
                  <c:v>103.22877573550601</c:v>
                </c:pt>
                <c:pt idx="341">
                  <c:v>103.52885938590801</c:v>
                </c:pt>
                <c:pt idx="342">
                  <c:v>103.82894303630999</c:v>
                </c:pt>
                <c:pt idx="343">
                  <c:v>104.12902668669599</c:v>
                </c:pt>
                <c:pt idx="344">
                  <c:v>104.429110337098</c:v>
                </c:pt>
                <c:pt idx="345">
                  <c:v>104.729193987484</c:v>
                </c:pt>
                <c:pt idx="346">
                  <c:v>105.029277637886</c:v>
                </c:pt>
                <c:pt idx="347">
                  <c:v>105.329361288287</c:v>
                </c:pt>
                <c:pt idx="348">
                  <c:v>105.629444938674</c:v>
                </c:pt>
                <c:pt idx="349">
                  <c:v>105.92952858907501</c:v>
                </c:pt>
                <c:pt idx="350">
                  <c:v>106.229612239462</c:v>
                </c:pt>
                <c:pt idx="351">
                  <c:v>106.52969588986301</c:v>
                </c:pt>
                <c:pt idx="352">
                  <c:v>106.82977954025</c:v>
                </c:pt>
                <c:pt idx="353">
                  <c:v>107.12986319065099</c:v>
                </c:pt>
                <c:pt idx="354">
                  <c:v>107.429946841053</c:v>
                </c:pt>
                <c:pt idx="355">
                  <c:v>107.73003049144</c:v>
                </c:pt>
                <c:pt idx="356">
                  <c:v>108.030114141841</c:v>
                </c:pt>
                <c:pt idx="357">
                  <c:v>108.33019779222801</c:v>
                </c:pt>
                <c:pt idx="358">
                  <c:v>108.630281442629</c:v>
                </c:pt>
                <c:pt idx="359">
                  <c:v>108.930365093031</c:v>
                </c:pt>
                <c:pt idx="360">
                  <c:v>109.230448743417</c:v>
                </c:pt>
                <c:pt idx="361">
                  <c:v>109.530532393819</c:v>
                </c:pt>
                <c:pt idx="362">
                  <c:v>109.830616044205</c:v>
                </c:pt>
                <c:pt idx="363">
                  <c:v>110.130699694607</c:v>
                </c:pt>
                <c:pt idx="364">
                  <c:v>110.430783344993</c:v>
                </c:pt>
                <c:pt idx="365">
                  <c:v>110.730866995395</c:v>
                </c:pt>
                <c:pt idx="366">
                  <c:v>111.03095064579701</c:v>
                </c:pt>
                <c:pt idx="367">
                  <c:v>111.33103429618301</c:v>
                </c:pt>
                <c:pt idx="368">
                  <c:v>111.63111794658499</c:v>
                </c:pt>
                <c:pt idx="369">
                  <c:v>111.93120159697099</c:v>
                </c:pt>
                <c:pt idx="370">
                  <c:v>112.23128524737299</c:v>
                </c:pt>
                <c:pt idx="371">
                  <c:v>112.531368897774</c:v>
                </c:pt>
                <c:pt idx="372">
                  <c:v>112.831452548161</c:v>
                </c:pt>
                <c:pt idx="373">
                  <c:v>113.131536198562</c:v>
                </c:pt>
                <c:pt idx="374">
                  <c:v>113.431619848949</c:v>
                </c:pt>
                <c:pt idx="375">
                  <c:v>113.73170349935</c:v>
                </c:pt>
                <c:pt idx="376">
                  <c:v>114.031787149737</c:v>
                </c:pt>
                <c:pt idx="377">
                  <c:v>114.33187080013801</c:v>
                </c:pt>
                <c:pt idx="378">
                  <c:v>114.63195445053999</c:v>
                </c:pt>
                <c:pt idx="379">
                  <c:v>114.93203810092599</c:v>
                </c:pt>
                <c:pt idx="380">
                  <c:v>115.23212175132799</c:v>
                </c:pt>
                <c:pt idx="381">
                  <c:v>115.53220540125299</c:v>
                </c:pt>
                <c:pt idx="382">
                  <c:v>115.832289051654</c:v>
                </c:pt>
                <c:pt idx="383">
                  <c:v>116.132372702056</c:v>
                </c:pt>
                <c:pt idx="384">
                  <c:v>116.432456352442</c:v>
                </c:pt>
                <c:pt idx="385">
                  <c:v>116.732540002844</c:v>
                </c:pt>
                <c:pt idx="386">
                  <c:v>117.03262365323</c:v>
                </c:pt>
                <c:pt idx="387">
                  <c:v>117.33270730363201</c:v>
                </c:pt>
                <c:pt idx="388">
                  <c:v>117.632790954019</c:v>
                </c:pt>
                <c:pt idx="389">
                  <c:v>117.93287460441999</c:v>
                </c:pt>
                <c:pt idx="390">
                  <c:v>118.23295825482199</c:v>
                </c:pt>
                <c:pt idx="391">
                  <c:v>118.53304190520799</c:v>
                </c:pt>
                <c:pt idx="392">
                  <c:v>118.83312555561</c:v>
                </c:pt>
                <c:pt idx="393">
                  <c:v>119.133209205996</c:v>
                </c:pt>
                <c:pt idx="394">
                  <c:v>119.433292856398</c:v>
                </c:pt>
                <c:pt idx="395">
                  <c:v>119.7333765068</c:v>
                </c:pt>
                <c:pt idx="396">
                  <c:v>120.033460157186</c:v>
                </c:pt>
                <c:pt idx="397">
                  <c:v>120.333543807588</c:v>
                </c:pt>
                <c:pt idx="398">
                  <c:v>120.633627457974</c:v>
                </c:pt>
                <c:pt idx="399">
                  <c:v>120.933711108376</c:v>
                </c:pt>
                <c:pt idx="400">
                  <c:v>121.233794758762</c:v>
                </c:pt>
                <c:pt idx="401">
                  <c:v>121.533878409164</c:v>
                </c:pt>
                <c:pt idx="402">
                  <c:v>121.833962059565</c:v>
                </c:pt>
                <c:pt idx="403">
                  <c:v>122.13404570995201</c:v>
                </c:pt>
                <c:pt idx="404">
                  <c:v>122.434129360353</c:v>
                </c:pt>
                <c:pt idx="405">
                  <c:v>122.73421301074001</c:v>
                </c:pt>
                <c:pt idx="406">
                  <c:v>123.034296661141</c:v>
                </c:pt>
                <c:pt idx="407">
                  <c:v>123.334380311543</c:v>
                </c:pt>
                <c:pt idx="408">
                  <c:v>123.634463961929</c:v>
                </c:pt>
                <c:pt idx="409">
                  <c:v>123.934547612331</c:v>
                </c:pt>
                <c:pt idx="410">
                  <c:v>124.234631262717</c:v>
                </c:pt>
                <c:pt idx="411">
                  <c:v>124.534714913119</c:v>
                </c:pt>
                <c:pt idx="412">
                  <c:v>124.834798563505</c:v>
                </c:pt>
                <c:pt idx="413">
                  <c:v>125.13488221390701</c:v>
                </c:pt>
                <c:pt idx="414">
                  <c:v>125.43496586430901</c:v>
                </c:pt>
                <c:pt idx="415">
                  <c:v>125.73504951469501</c:v>
                </c:pt>
                <c:pt idx="416">
                  <c:v>126.03513316509699</c:v>
                </c:pt>
                <c:pt idx="417">
                  <c:v>126.33521681548299</c:v>
                </c:pt>
                <c:pt idx="418">
                  <c:v>126.635300465885</c:v>
                </c:pt>
                <c:pt idx="419">
                  <c:v>126.935384116286</c:v>
                </c:pt>
                <c:pt idx="420">
                  <c:v>127.235467766673</c:v>
                </c:pt>
                <c:pt idx="421">
                  <c:v>127.535551417074</c:v>
                </c:pt>
                <c:pt idx="422">
                  <c:v>127.835635067461</c:v>
                </c:pt>
                <c:pt idx="423">
                  <c:v>128.13571871786201</c:v>
                </c:pt>
                <c:pt idx="424">
                  <c:v>128.435802368249</c:v>
                </c:pt>
                <c:pt idx="425">
                  <c:v>128.735886018651</c:v>
                </c:pt>
                <c:pt idx="426">
                  <c:v>129.03596966905201</c:v>
                </c:pt>
                <c:pt idx="427">
                  <c:v>129.336053319439</c:v>
                </c:pt>
                <c:pt idx="428">
                  <c:v>129.63613696984001</c:v>
                </c:pt>
                <c:pt idx="429">
                  <c:v>129.936220620227</c:v>
                </c:pt>
                <c:pt idx="430">
                  <c:v>130.23630427062801</c:v>
                </c:pt>
                <c:pt idx="431">
                  <c:v>130.53638792103001</c:v>
                </c:pt>
                <c:pt idx="432">
                  <c:v>130.83647157141601</c:v>
                </c:pt>
                <c:pt idx="433">
                  <c:v>131.13655522181801</c:v>
                </c:pt>
                <c:pt idx="434">
                  <c:v>131.43663887220401</c:v>
                </c:pt>
                <c:pt idx="435">
                  <c:v>131.73672252260599</c:v>
                </c:pt>
                <c:pt idx="436">
                  <c:v>132.03680617299199</c:v>
                </c:pt>
                <c:pt idx="437">
                  <c:v>132.33688982339399</c:v>
                </c:pt>
                <c:pt idx="438">
                  <c:v>132.63697347379599</c:v>
                </c:pt>
                <c:pt idx="439">
                  <c:v>132.93705712418199</c:v>
                </c:pt>
                <c:pt idx="440">
                  <c:v>133.23714077458399</c:v>
                </c:pt>
                <c:pt idx="441">
                  <c:v>133.53722442496999</c:v>
                </c:pt>
                <c:pt idx="442">
                  <c:v>133.83730807537199</c:v>
                </c:pt>
                <c:pt idx="443">
                  <c:v>134.137391725773</c:v>
                </c:pt>
                <c:pt idx="444">
                  <c:v>134.43747537615999</c:v>
                </c:pt>
                <c:pt idx="445">
                  <c:v>134.737559026561</c:v>
                </c:pt>
                <c:pt idx="446">
                  <c:v>135.037642676948</c:v>
                </c:pt>
                <c:pt idx="447">
                  <c:v>135.337726327349</c:v>
                </c:pt>
                <c:pt idx="448">
                  <c:v>135.637809977736</c:v>
                </c:pt>
                <c:pt idx="449">
                  <c:v>135.937893628137</c:v>
                </c:pt>
                <c:pt idx="450">
                  <c:v>136.23797727853901</c:v>
                </c:pt>
                <c:pt idx="451">
                  <c:v>136.53806092892501</c:v>
                </c:pt>
                <c:pt idx="452">
                  <c:v>136.83814457932701</c:v>
                </c:pt>
                <c:pt idx="453">
                  <c:v>137.13822822971301</c:v>
                </c:pt>
                <c:pt idx="454">
                  <c:v>137.43831188011501</c:v>
                </c:pt>
                <c:pt idx="455">
                  <c:v>137.73839553051701</c:v>
                </c:pt>
                <c:pt idx="456">
                  <c:v>138.03847918090301</c:v>
                </c:pt>
                <c:pt idx="457">
                  <c:v>138.33856283130501</c:v>
                </c:pt>
                <c:pt idx="458">
                  <c:v>138.63864648169101</c:v>
                </c:pt>
                <c:pt idx="459">
                  <c:v>138.93873013209301</c:v>
                </c:pt>
                <c:pt idx="460">
                  <c:v>139.23881378247901</c:v>
                </c:pt>
                <c:pt idx="461">
                  <c:v>139.53889743288099</c:v>
                </c:pt>
                <c:pt idx="462">
                  <c:v>139.83898108328199</c:v>
                </c:pt>
                <c:pt idx="463">
                  <c:v>140.13906473366899</c:v>
                </c:pt>
                <c:pt idx="464">
                  <c:v>140.43914838407099</c:v>
                </c:pt>
                <c:pt idx="465">
                  <c:v>140.73923203445699</c:v>
                </c:pt>
                <c:pt idx="466">
                  <c:v>141.03931568485899</c:v>
                </c:pt>
                <c:pt idx="467">
                  <c:v>141.33939933526</c:v>
                </c:pt>
                <c:pt idx="468">
                  <c:v>141.63948298564699</c:v>
                </c:pt>
                <c:pt idx="469">
                  <c:v>141.939566636048</c:v>
                </c:pt>
                <c:pt idx="470">
                  <c:v>142.23965028643499</c:v>
                </c:pt>
                <c:pt idx="471">
                  <c:v>142.539733936836</c:v>
                </c:pt>
                <c:pt idx="472">
                  <c:v>142.839817587223</c:v>
                </c:pt>
                <c:pt idx="473">
                  <c:v>143.139901237624</c:v>
                </c:pt>
                <c:pt idx="474">
                  <c:v>143.439984888026</c:v>
                </c:pt>
                <c:pt idx="475">
                  <c:v>143.740068538412</c:v>
                </c:pt>
                <c:pt idx="476">
                  <c:v>144.04015218881401</c:v>
                </c:pt>
                <c:pt idx="477">
                  <c:v>144.34023583920001</c:v>
                </c:pt>
                <c:pt idx="478">
                  <c:v>144.64031948960201</c:v>
                </c:pt>
                <c:pt idx="479">
                  <c:v>144.94040314000401</c:v>
                </c:pt>
                <c:pt idx="480">
                  <c:v>145.24048679039001</c:v>
                </c:pt>
                <c:pt idx="481">
                  <c:v>145.54057044079201</c:v>
                </c:pt>
                <c:pt idx="482">
                  <c:v>145.84065409117801</c:v>
                </c:pt>
                <c:pt idx="483">
                  <c:v>146.14073774158001</c:v>
                </c:pt>
                <c:pt idx="484">
                  <c:v>146.44082139196601</c:v>
                </c:pt>
                <c:pt idx="485">
                  <c:v>146.74090504236801</c:v>
                </c:pt>
                <c:pt idx="486">
                  <c:v>147.04098869276899</c:v>
                </c:pt>
                <c:pt idx="487">
                  <c:v>147.34107234315599</c:v>
                </c:pt>
                <c:pt idx="488">
                  <c:v>147.64115599355699</c:v>
                </c:pt>
                <c:pt idx="489">
                  <c:v>147.94123964394399</c:v>
                </c:pt>
                <c:pt idx="490">
                  <c:v>148.24132329434499</c:v>
                </c:pt>
                <c:pt idx="491">
                  <c:v>148.541406944747</c:v>
                </c:pt>
                <c:pt idx="492">
                  <c:v>148.841490595133</c:v>
                </c:pt>
                <c:pt idx="493">
                  <c:v>149.141574245535</c:v>
                </c:pt>
                <c:pt idx="494">
                  <c:v>149.44165789592199</c:v>
                </c:pt>
                <c:pt idx="495">
                  <c:v>149.741741546323</c:v>
                </c:pt>
                <c:pt idx="496">
                  <c:v>150.04182519670999</c:v>
                </c:pt>
                <c:pt idx="497">
                  <c:v>150.341908847111</c:v>
                </c:pt>
                <c:pt idx="498">
                  <c:v>150.641992497513</c:v>
                </c:pt>
                <c:pt idx="499">
                  <c:v>150.942076147899</c:v>
                </c:pt>
                <c:pt idx="500">
                  <c:v>151.242159798301</c:v>
                </c:pt>
                <c:pt idx="501">
                  <c:v>151.542243448687</c:v>
                </c:pt>
                <c:pt idx="502">
                  <c:v>151.842327099089</c:v>
                </c:pt>
                <c:pt idx="503">
                  <c:v>152.14241074949101</c:v>
                </c:pt>
                <c:pt idx="504">
                  <c:v>152.44249439987701</c:v>
                </c:pt>
                <c:pt idx="505">
                  <c:v>152.74257805027901</c:v>
                </c:pt>
                <c:pt idx="506">
                  <c:v>153.04266170066501</c:v>
                </c:pt>
                <c:pt idx="507">
                  <c:v>153.34274535106701</c:v>
                </c:pt>
                <c:pt idx="508">
                  <c:v>153.64282900145301</c:v>
                </c:pt>
              </c:numCache>
            </c:numRef>
          </c:xVal>
          <c:yVal>
            <c:numRef>
              <c:f>Profile!$H$2:$H$514</c:f>
              <c:numCache>
                <c:formatCode>General</c:formatCode>
                <c:ptCount val="513"/>
                <c:pt idx="0">
                  <c:v>112.36449432373</c:v>
                </c:pt>
                <c:pt idx="1">
                  <c:v>112.372093200683</c:v>
                </c:pt>
                <c:pt idx="2">
                  <c:v>112.387573242187</c:v>
                </c:pt>
                <c:pt idx="3">
                  <c:v>112.378158569335</c:v>
                </c:pt>
                <c:pt idx="4">
                  <c:v>112.37814331054599</c:v>
                </c:pt>
                <c:pt idx="5">
                  <c:v>112.37814331054599</c:v>
                </c:pt>
                <c:pt idx="6">
                  <c:v>112.378135681152</c:v>
                </c:pt>
                <c:pt idx="7">
                  <c:v>112.378135681152</c:v>
                </c:pt>
                <c:pt idx="8">
                  <c:v>112.378128051757</c:v>
                </c:pt>
                <c:pt idx="9">
                  <c:v>112.37815093994099</c:v>
                </c:pt>
                <c:pt idx="10">
                  <c:v>112.378128051757</c:v>
                </c:pt>
                <c:pt idx="11">
                  <c:v>112.378120422363</c:v>
                </c:pt>
                <c:pt idx="12">
                  <c:v>112.40811920166</c:v>
                </c:pt>
                <c:pt idx="13">
                  <c:v>112.37310791015599</c:v>
                </c:pt>
                <c:pt idx="14">
                  <c:v>112.37310028076099</c:v>
                </c:pt>
                <c:pt idx="15">
                  <c:v>112.37310028076099</c:v>
                </c:pt>
                <c:pt idx="16">
                  <c:v>112.372833251953</c:v>
                </c:pt>
                <c:pt idx="17">
                  <c:v>112.370765686035</c:v>
                </c:pt>
                <c:pt idx="18">
                  <c:v>112.370765686035</c:v>
                </c:pt>
                <c:pt idx="19">
                  <c:v>112.36943817138599</c:v>
                </c:pt>
                <c:pt idx="20">
                  <c:v>112.36944580078099</c:v>
                </c:pt>
                <c:pt idx="21">
                  <c:v>112.36961364746</c:v>
                </c:pt>
                <c:pt idx="22">
                  <c:v>112.410552978515</c:v>
                </c:pt>
                <c:pt idx="23">
                  <c:v>112.410514831542</c:v>
                </c:pt>
                <c:pt idx="24">
                  <c:v>112.363525390625</c:v>
                </c:pt>
                <c:pt idx="25">
                  <c:v>112.372497558593</c:v>
                </c:pt>
                <c:pt idx="26">
                  <c:v>112.372497558593</c:v>
                </c:pt>
                <c:pt idx="27">
                  <c:v>112.385452270507</c:v>
                </c:pt>
                <c:pt idx="28">
                  <c:v>112.38216400146401</c:v>
                </c:pt>
                <c:pt idx="29">
                  <c:v>112.39588928222599</c:v>
                </c:pt>
                <c:pt idx="30">
                  <c:v>112.394927978515</c:v>
                </c:pt>
                <c:pt idx="31">
                  <c:v>112.39494323730401</c:v>
                </c:pt>
                <c:pt idx="32">
                  <c:v>112.394958496093</c:v>
                </c:pt>
                <c:pt idx="33">
                  <c:v>112.394981384277</c:v>
                </c:pt>
                <c:pt idx="34">
                  <c:v>112.395263671875</c:v>
                </c:pt>
                <c:pt idx="35">
                  <c:v>112.395294189453</c:v>
                </c:pt>
                <c:pt idx="36">
                  <c:v>112.388374328613</c:v>
                </c:pt>
                <c:pt idx="37">
                  <c:v>112.38839721679599</c:v>
                </c:pt>
                <c:pt idx="38">
                  <c:v>112.38842010498</c:v>
                </c:pt>
                <c:pt idx="39">
                  <c:v>112.395904541015</c:v>
                </c:pt>
                <c:pt idx="40">
                  <c:v>112.3960647583</c:v>
                </c:pt>
                <c:pt idx="41">
                  <c:v>112.39591979980401</c:v>
                </c:pt>
                <c:pt idx="42">
                  <c:v>112.399932861328</c:v>
                </c:pt>
                <c:pt idx="43">
                  <c:v>112.399940490722</c:v>
                </c:pt>
                <c:pt idx="44">
                  <c:v>112.399940490722</c:v>
                </c:pt>
                <c:pt idx="45">
                  <c:v>112.39430236816401</c:v>
                </c:pt>
                <c:pt idx="46">
                  <c:v>112.38623046875</c:v>
                </c:pt>
                <c:pt idx="47">
                  <c:v>112.38648986816401</c:v>
                </c:pt>
                <c:pt idx="48">
                  <c:v>112.420944213867</c:v>
                </c:pt>
                <c:pt idx="49">
                  <c:v>112.40695190429599</c:v>
                </c:pt>
                <c:pt idx="50">
                  <c:v>112.406921386718</c:v>
                </c:pt>
                <c:pt idx="51">
                  <c:v>112.406898498535</c:v>
                </c:pt>
                <c:pt idx="52">
                  <c:v>112.406898498535</c:v>
                </c:pt>
                <c:pt idx="53">
                  <c:v>112.400421142578</c:v>
                </c:pt>
                <c:pt idx="54">
                  <c:v>112.38777923583901</c:v>
                </c:pt>
                <c:pt idx="55">
                  <c:v>112.383583068847</c:v>
                </c:pt>
                <c:pt idx="56">
                  <c:v>112.383575439453</c:v>
                </c:pt>
                <c:pt idx="57">
                  <c:v>112.36961364746</c:v>
                </c:pt>
                <c:pt idx="58">
                  <c:v>112.36955261230401</c:v>
                </c:pt>
                <c:pt idx="59">
                  <c:v>112.337013244628</c:v>
                </c:pt>
                <c:pt idx="60">
                  <c:v>112.316802978515</c:v>
                </c:pt>
                <c:pt idx="61">
                  <c:v>112.33201599121</c:v>
                </c:pt>
                <c:pt idx="62">
                  <c:v>112.33200836181599</c:v>
                </c:pt>
                <c:pt idx="63">
                  <c:v>112.33200836181599</c:v>
                </c:pt>
                <c:pt idx="64">
                  <c:v>112.34651947021401</c:v>
                </c:pt>
                <c:pt idx="65">
                  <c:v>112.33917236328099</c:v>
                </c:pt>
                <c:pt idx="66">
                  <c:v>112.36012268066401</c:v>
                </c:pt>
                <c:pt idx="67">
                  <c:v>112.37172698974599</c:v>
                </c:pt>
                <c:pt idx="68">
                  <c:v>112.371681213378</c:v>
                </c:pt>
                <c:pt idx="69">
                  <c:v>112.392189025878</c:v>
                </c:pt>
                <c:pt idx="70">
                  <c:v>112.365905761718</c:v>
                </c:pt>
                <c:pt idx="71">
                  <c:v>112.33461761474599</c:v>
                </c:pt>
                <c:pt idx="72">
                  <c:v>112.37175750732401</c:v>
                </c:pt>
                <c:pt idx="73">
                  <c:v>112.37175750732401</c:v>
                </c:pt>
                <c:pt idx="74">
                  <c:v>112.37175750732401</c:v>
                </c:pt>
                <c:pt idx="75">
                  <c:v>112.37174987792901</c:v>
                </c:pt>
                <c:pt idx="76">
                  <c:v>112.37523651123</c:v>
                </c:pt>
                <c:pt idx="77">
                  <c:v>112.375228881835</c:v>
                </c:pt>
                <c:pt idx="78">
                  <c:v>112.368843078613</c:v>
                </c:pt>
                <c:pt idx="79">
                  <c:v>112.368843078613</c:v>
                </c:pt>
                <c:pt idx="80">
                  <c:v>112.32594299316401</c:v>
                </c:pt>
                <c:pt idx="81">
                  <c:v>112.325912475585</c:v>
                </c:pt>
                <c:pt idx="82">
                  <c:v>112.32589721679599</c:v>
                </c:pt>
                <c:pt idx="83">
                  <c:v>112.325881958007</c:v>
                </c:pt>
                <c:pt idx="84">
                  <c:v>112.35690307617099</c:v>
                </c:pt>
                <c:pt idx="85">
                  <c:v>112.357124328613</c:v>
                </c:pt>
                <c:pt idx="86">
                  <c:v>112.338340759277</c:v>
                </c:pt>
                <c:pt idx="87">
                  <c:v>112.338325500488</c:v>
                </c:pt>
                <c:pt idx="88">
                  <c:v>112.33831024169901</c:v>
                </c:pt>
                <c:pt idx="89">
                  <c:v>112.33829498291</c:v>
                </c:pt>
                <c:pt idx="90">
                  <c:v>112.33211517333901</c:v>
                </c:pt>
                <c:pt idx="91">
                  <c:v>112.30776214599599</c:v>
                </c:pt>
                <c:pt idx="92">
                  <c:v>112.313026428222</c:v>
                </c:pt>
                <c:pt idx="93">
                  <c:v>112.345886230468</c:v>
                </c:pt>
                <c:pt idx="94">
                  <c:v>112.38427734375</c:v>
                </c:pt>
                <c:pt idx="95">
                  <c:v>112.38980102539</c:v>
                </c:pt>
                <c:pt idx="96">
                  <c:v>112.38060760498</c:v>
                </c:pt>
                <c:pt idx="97">
                  <c:v>112.38233184814401</c:v>
                </c:pt>
                <c:pt idx="98">
                  <c:v>112.382347106933</c:v>
                </c:pt>
                <c:pt idx="99">
                  <c:v>112.382369995117</c:v>
                </c:pt>
                <c:pt idx="100">
                  <c:v>112.352073669433</c:v>
                </c:pt>
                <c:pt idx="101">
                  <c:v>112.352081298828</c:v>
                </c:pt>
                <c:pt idx="102">
                  <c:v>112.33811187744099</c:v>
                </c:pt>
                <c:pt idx="103">
                  <c:v>112.3452835083</c:v>
                </c:pt>
                <c:pt idx="104">
                  <c:v>112.363555908203</c:v>
                </c:pt>
                <c:pt idx="105">
                  <c:v>112.363571166992</c:v>
                </c:pt>
                <c:pt idx="106">
                  <c:v>112.37554168701099</c:v>
                </c:pt>
                <c:pt idx="107">
                  <c:v>112.383262634277</c:v>
                </c:pt>
                <c:pt idx="108">
                  <c:v>112.383262634277</c:v>
                </c:pt>
                <c:pt idx="109">
                  <c:v>112.355255126953</c:v>
                </c:pt>
                <c:pt idx="110">
                  <c:v>112.355865478515</c:v>
                </c:pt>
                <c:pt idx="111">
                  <c:v>112.355812072753</c:v>
                </c:pt>
                <c:pt idx="112">
                  <c:v>112.338905334472</c:v>
                </c:pt>
                <c:pt idx="113">
                  <c:v>112.338912963867</c:v>
                </c:pt>
                <c:pt idx="114">
                  <c:v>112.369651794433</c:v>
                </c:pt>
                <c:pt idx="115">
                  <c:v>112.369743347167</c:v>
                </c:pt>
                <c:pt idx="116">
                  <c:v>112.331642150878</c:v>
                </c:pt>
                <c:pt idx="117">
                  <c:v>112.331642150878</c:v>
                </c:pt>
                <c:pt idx="118">
                  <c:v>112.33163452148401</c:v>
                </c:pt>
                <c:pt idx="119">
                  <c:v>112.33163452148401</c:v>
                </c:pt>
                <c:pt idx="120">
                  <c:v>112.319381713867</c:v>
                </c:pt>
                <c:pt idx="121">
                  <c:v>112.38238525390599</c:v>
                </c:pt>
                <c:pt idx="122">
                  <c:v>112.378868103027</c:v>
                </c:pt>
                <c:pt idx="123">
                  <c:v>112.378936767578</c:v>
                </c:pt>
                <c:pt idx="124">
                  <c:v>112.379005432128</c:v>
                </c:pt>
                <c:pt idx="125">
                  <c:v>112.37914276123</c:v>
                </c:pt>
                <c:pt idx="126">
                  <c:v>112.37887573242099</c:v>
                </c:pt>
                <c:pt idx="127">
                  <c:v>112.359046936035</c:v>
                </c:pt>
                <c:pt idx="128">
                  <c:v>112.350982666015</c:v>
                </c:pt>
                <c:pt idx="129">
                  <c:v>112.35113525390599</c:v>
                </c:pt>
                <c:pt idx="130">
                  <c:v>112.35113525390599</c:v>
                </c:pt>
                <c:pt idx="131">
                  <c:v>112.351234436035</c:v>
                </c:pt>
                <c:pt idx="132">
                  <c:v>112.351341247558</c:v>
                </c:pt>
                <c:pt idx="133">
                  <c:v>112.39525604248</c:v>
                </c:pt>
                <c:pt idx="134">
                  <c:v>112.395416259765</c:v>
                </c:pt>
                <c:pt idx="135">
                  <c:v>112.395942687988</c:v>
                </c:pt>
                <c:pt idx="136">
                  <c:v>112.39601135253901</c:v>
                </c:pt>
                <c:pt idx="137">
                  <c:v>112.39608764648401</c:v>
                </c:pt>
                <c:pt idx="138">
                  <c:v>112.396156311035</c:v>
                </c:pt>
                <c:pt idx="139">
                  <c:v>112.39629364013599</c:v>
                </c:pt>
                <c:pt idx="140">
                  <c:v>134.016998291015</c:v>
                </c:pt>
                <c:pt idx="141">
                  <c:v>134.016998291015</c:v>
                </c:pt>
                <c:pt idx="142">
                  <c:v>134.016998291015</c:v>
                </c:pt>
                <c:pt idx="143">
                  <c:v>134.00926208496</c:v>
                </c:pt>
                <c:pt idx="144">
                  <c:v>134.00009155273401</c:v>
                </c:pt>
                <c:pt idx="145">
                  <c:v>133.99699401855401</c:v>
                </c:pt>
                <c:pt idx="146">
                  <c:v>133.99200439453099</c:v>
                </c:pt>
                <c:pt idx="147">
                  <c:v>133.97795104980401</c:v>
                </c:pt>
                <c:pt idx="148">
                  <c:v>133.97344970703099</c:v>
                </c:pt>
                <c:pt idx="149">
                  <c:v>133.97378540039</c:v>
                </c:pt>
                <c:pt idx="150">
                  <c:v>133.97232055664</c:v>
                </c:pt>
                <c:pt idx="151">
                  <c:v>133.96347045898401</c:v>
                </c:pt>
                <c:pt idx="152">
                  <c:v>133.96583557128901</c:v>
                </c:pt>
                <c:pt idx="153">
                  <c:v>133.94671630859301</c:v>
                </c:pt>
                <c:pt idx="154">
                  <c:v>133.94551086425699</c:v>
                </c:pt>
                <c:pt idx="155">
                  <c:v>133.95411682128901</c:v>
                </c:pt>
                <c:pt idx="156">
                  <c:v>133.94860839843699</c:v>
                </c:pt>
                <c:pt idx="157">
                  <c:v>133.92344665527301</c:v>
                </c:pt>
                <c:pt idx="158">
                  <c:v>133.90850830078099</c:v>
                </c:pt>
                <c:pt idx="159">
                  <c:v>133.91294860839801</c:v>
                </c:pt>
                <c:pt idx="160">
                  <c:v>133.90699768066401</c:v>
                </c:pt>
                <c:pt idx="161">
                  <c:v>133.899002075195</c:v>
                </c:pt>
                <c:pt idx="162">
                  <c:v>133.90185546875</c:v>
                </c:pt>
                <c:pt idx="163">
                  <c:v>133.91015625</c:v>
                </c:pt>
                <c:pt idx="164">
                  <c:v>133.90907287597599</c:v>
                </c:pt>
                <c:pt idx="165">
                  <c:v>133.90800476074199</c:v>
                </c:pt>
                <c:pt idx="166">
                  <c:v>133.887924194335</c:v>
                </c:pt>
                <c:pt idx="167">
                  <c:v>133.87449645996</c:v>
                </c:pt>
                <c:pt idx="168">
                  <c:v>133.872634887695</c:v>
                </c:pt>
                <c:pt idx="169">
                  <c:v>133.86532592773401</c:v>
                </c:pt>
                <c:pt idx="170">
                  <c:v>133.85299682617099</c:v>
                </c:pt>
                <c:pt idx="171">
                  <c:v>133.85394287109301</c:v>
                </c:pt>
                <c:pt idx="172">
                  <c:v>133.85324096679599</c:v>
                </c:pt>
                <c:pt idx="173">
                  <c:v>133.84754943847599</c:v>
                </c:pt>
                <c:pt idx="174">
                  <c:v>133.84754943847599</c:v>
                </c:pt>
                <c:pt idx="175">
                  <c:v>133.83999633789</c:v>
                </c:pt>
                <c:pt idx="176">
                  <c:v>133.83999633789</c:v>
                </c:pt>
                <c:pt idx="177">
                  <c:v>133.82745361328099</c:v>
                </c:pt>
                <c:pt idx="178">
                  <c:v>133.81661987304599</c:v>
                </c:pt>
                <c:pt idx="179">
                  <c:v>133.81460571289</c:v>
                </c:pt>
                <c:pt idx="180">
                  <c:v>133.79974365234301</c:v>
                </c:pt>
                <c:pt idx="181">
                  <c:v>133.80041503906199</c:v>
                </c:pt>
                <c:pt idx="182">
                  <c:v>133.797760009765</c:v>
                </c:pt>
                <c:pt idx="183">
                  <c:v>133.79911804199199</c:v>
                </c:pt>
                <c:pt idx="184">
                  <c:v>133.79751586914</c:v>
                </c:pt>
                <c:pt idx="185">
                  <c:v>133.796875</c:v>
                </c:pt>
                <c:pt idx="186">
                  <c:v>133.78166198730401</c:v>
                </c:pt>
                <c:pt idx="187">
                  <c:v>133.78744506835901</c:v>
                </c:pt>
                <c:pt idx="188">
                  <c:v>133.78430175781199</c:v>
                </c:pt>
                <c:pt idx="189">
                  <c:v>133.77178955078099</c:v>
                </c:pt>
                <c:pt idx="190">
                  <c:v>133.76100158691401</c:v>
                </c:pt>
                <c:pt idx="191">
                  <c:v>133.76100158691401</c:v>
                </c:pt>
                <c:pt idx="192">
                  <c:v>133.781005859375</c:v>
                </c:pt>
                <c:pt idx="193">
                  <c:v>133.770095825195</c:v>
                </c:pt>
                <c:pt idx="194">
                  <c:v>133.735107421875</c:v>
                </c:pt>
                <c:pt idx="195">
                  <c:v>133.735107421875</c:v>
                </c:pt>
                <c:pt idx="196">
                  <c:v>133.736572265625</c:v>
                </c:pt>
                <c:pt idx="197">
                  <c:v>133.718994140625</c:v>
                </c:pt>
                <c:pt idx="198">
                  <c:v>133.73141479492099</c:v>
                </c:pt>
                <c:pt idx="199">
                  <c:v>133.72317504882801</c:v>
                </c:pt>
                <c:pt idx="200">
                  <c:v>133.72212219238199</c:v>
                </c:pt>
                <c:pt idx="201">
                  <c:v>133.71499633789</c:v>
                </c:pt>
                <c:pt idx="202">
                  <c:v>133.71203613281199</c:v>
                </c:pt>
                <c:pt idx="203">
                  <c:v>133.71192932128901</c:v>
                </c:pt>
                <c:pt idx="204">
                  <c:v>133.70300292968699</c:v>
                </c:pt>
                <c:pt idx="205">
                  <c:v>133.70300292968699</c:v>
                </c:pt>
                <c:pt idx="206">
                  <c:v>134.25929260253901</c:v>
                </c:pt>
                <c:pt idx="207">
                  <c:v>134.34411621093699</c:v>
                </c:pt>
                <c:pt idx="208">
                  <c:v>134.281005859375</c:v>
                </c:pt>
                <c:pt idx="209">
                  <c:v>112.38344573974599</c:v>
                </c:pt>
                <c:pt idx="210">
                  <c:v>112.40194702148401</c:v>
                </c:pt>
                <c:pt idx="211">
                  <c:v>112.40194702148401</c:v>
                </c:pt>
                <c:pt idx="212">
                  <c:v>112.401954650878</c:v>
                </c:pt>
                <c:pt idx="213">
                  <c:v>112.40184020996</c:v>
                </c:pt>
                <c:pt idx="214">
                  <c:v>112.401847839355</c:v>
                </c:pt>
                <c:pt idx="215">
                  <c:v>112.40186309814401</c:v>
                </c:pt>
                <c:pt idx="216">
                  <c:v>112.373580932617</c:v>
                </c:pt>
                <c:pt idx="217">
                  <c:v>112.375045776367</c:v>
                </c:pt>
                <c:pt idx="218">
                  <c:v>112.360557556152</c:v>
                </c:pt>
                <c:pt idx="219">
                  <c:v>112.39102935791</c:v>
                </c:pt>
                <c:pt idx="220">
                  <c:v>112.361595153808</c:v>
                </c:pt>
                <c:pt idx="221">
                  <c:v>112.36158752441401</c:v>
                </c:pt>
                <c:pt idx="222">
                  <c:v>112.361572265625</c:v>
                </c:pt>
                <c:pt idx="223">
                  <c:v>112.45931243896401</c:v>
                </c:pt>
                <c:pt idx="224">
                  <c:v>112.394165039062</c:v>
                </c:pt>
                <c:pt idx="225">
                  <c:v>112.39425659179599</c:v>
                </c:pt>
                <c:pt idx="226">
                  <c:v>112.39426422119099</c:v>
                </c:pt>
                <c:pt idx="227">
                  <c:v>112.39426422119099</c:v>
                </c:pt>
                <c:pt idx="228">
                  <c:v>112.424598693847</c:v>
                </c:pt>
                <c:pt idx="229">
                  <c:v>112.41688537597599</c:v>
                </c:pt>
                <c:pt idx="230">
                  <c:v>112.41716766357401</c:v>
                </c:pt>
                <c:pt idx="231">
                  <c:v>112.41745758056599</c:v>
                </c:pt>
                <c:pt idx="232">
                  <c:v>112.41798400878901</c:v>
                </c:pt>
                <c:pt idx="233">
                  <c:v>112.418281555175</c:v>
                </c:pt>
                <c:pt idx="234">
                  <c:v>112.439888000488</c:v>
                </c:pt>
                <c:pt idx="235">
                  <c:v>112.440505981445</c:v>
                </c:pt>
                <c:pt idx="236">
                  <c:v>112.44081878662099</c:v>
                </c:pt>
                <c:pt idx="237">
                  <c:v>112.44113159179599</c:v>
                </c:pt>
                <c:pt idx="238">
                  <c:v>112.44113159179599</c:v>
                </c:pt>
                <c:pt idx="239">
                  <c:v>112.441452026367</c:v>
                </c:pt>
                <c:pt idx="240">
                  <c:v>112.442100524902</c:v>
                </c:pt>
                <c:pt idx="241">
                  <c:v>112.442428588867</c:v>
                </c:pt>
                <c:pt idx="242">
                  <c:v>134.09100341796801</c:v>
                </c:pt>
                <c:pt idx="243">
                  <c:v>134.07751464843699</c:v>
                </c:pt>
                <c:pt idx="244">
                  <c:v>134.04919433593699</c:v>
                </c:pt>
                <c:pt idx="245">
                  <c:v>134.01051330566401</c:v>
                </c:pt>
                <c:pt idx="246">
                  <c:v>134.01899719238199</c:v>
                </c:pt>
                <c:pt idx="247">
                  <c:v>134.01509094238199</c:v>
                </c:pt>
                <c:pt idx="248">
                  <c:v>134.01509094238199</c:v>
                </c:pt>
                <c:pt idx="249">
                  <c:v>134.00730895996</c:v>
                </c:pt>
                <c:pt idx="250">
                  <c:v>134.01080322265599</c:v>
                </c:pt>
                <c:pt idx="251">
                  <c:v>133.99385070800699</c:v>
                </c:pt>
                <c:pt idx="252">
                  <c:v>133.9873046875</c:v>
                </c:pt>
                <c:pt idx="253">
                  <c:v>133.982177734375</c:v>
                </c:pt>
                <c:pt idx="254">
                  <c:v>133.972885131835</c:v>
                </c:pt>
                <c:pt idx="255">
                  <c:v>133.97007751464801</c:v>
                </c:pt>
                <c:pt idx="256">
                  <c:v>133.96994018554599</c:v>
                </c:pt>
                <c:pt idx="257">
                  <c:v>133.95259094238199</c:v>
                </c:pt>
                <c:pt idx="258">
                  <c:v>133.947174072265</c:v>
                </c:pt>
                <c:pt idx="259">
                  <c:v>133.92892456054599</c:v>
                </c:pt>
                <c:pt idx="260">
                  <c:v>133.91891479492099</c:v>
                </c:pt>
                <c:pt idx="261">
                  <c:v>133.93022155761699</c:v>
                </c:pt>
                <c:pt idx="262">
                  <c:v>133.93099975585901</c:v>
                </c:pt>
                <c:pt idx="263">
                  <c:v>133.926345825195</c:v>
                </c:pt>
                <c:pt idx="264">
                  <c:v>133.927154541015</c:v>
                </c:pt>
                <c:pt idx="265">
                  <c:v>133.91476440429599</c:v>
                </c:pt>
                <c:pt idx="266">
                  <c:v>133.90812683105401</c:v>
                </c:pt>
                <c:pt idx="267">
                  <c:v>133.90499877929599</c:v>
                </c:pt>
                <c:pt idx="268">
                  <c:v>133.90164184570301</c:v>
                </c:pt>
                <c:pt idx="269">
                  <c:v>133.89308166503901</c:v>
                </c:pt>
                <c:pt idx="270">
                  <c:v>133.89430236816401</c:v>
                </c:pt>
                <c:pt idx="271">
                  <c:v>133.90800476074199</c:v>
                </c:pt>
                <c:pt idx="272">
                  <c:v>133.912994384765</c:v>
                </c:pt>
                <c:pt idx="273">
                  <c:v>133.86799621582</c:v>
                </c:pt>
                <c:pt idx="274">
                  <c:v>133.86903381347599</c:v>
                </c:pt>
                <c:pt idx="275">
                  <c:v>133.88139343261699</c:v>
                </c:pt>
                <c:pt idx="276">
                  <c:v>133.88371276855401</c:v>
                </c:pt>
                <c:pt idx="277">
                  <c:v>133.87406921386699</c:v>
                </c:pt>
                <c:pt idx="278">
                  <c:v>133.87045288085901</c:v>
                </c:pt>
                <c:pt idx="279">
                  <c:v>133.85946655273401</c:v>
                </c:pt>
                <c:pt idx="280">
                  <c:v>133.85336303710901</c:v>
                </c:pt>
                <c:pt idx="281">
                  <c:v>133.85336303710901</c:v>
                </c:pt>
                <c:pt idx="282">
                  <c:v>133.86489868164</c:v>
                </c:pt>
                <c:pt idx="283">
                  <c:v>133.85699462890599</c:v>
                </c:pt>
                <c:pt idx="284">
                  <c:v>133.80700683593699</c:v>
                </c:pt>
                <c:pt idx="285">
                  <c:v>133.81147766113199</c:v>
                </c:pt>
                <c:pt idx="286">
                  <c:v>133.81474304199199</c:v>
                </c:pt>
                <c:pt idx="287">
                  <c:v>133.811920166015</c:v>
                </c:pt>
                <c:pt idx="288">
                  <c:v>133.80487060546801</c:v>
                </c:pt>
                <c:pt idx="289">
                  <c:v>133.79716491699199</c:v>
                </c:pt>
                <c:pt idx="290">
                  <c:v>133.79508972167901</c:v>
                </c:pt>
                <c:pt idx="291">
                  <c:v>133.80079650878901</c:v>
                </c:pt>
                <c:pt idx="292">
                  <c:v>133.80445861816401</c:v>
                </c:pt>
                <c:pt idx="293">
                  <c:v>133.801834106445</c:v>
                </c:pt>
                <c:pt idx="294">
                  <c:v>133.794998168945</c:v>
                </c:pt>
                <c:pt idx="295">
                  <c:v>133.78070068359301</c:v>
                </c:pt>
                <c:pt idx="296">
                  <c:v>133.77847290039</c:v>
                </c:pt>
                <c:pt idx="297">
                  <c:v>133.777587890625</c:v>
                </c:pt>
                <c:pt idx="298">
                  <c:v>133.77499389648401</c:v>
                </c:pt>
                <c:pt idx="299">
                  <c:v>133.77259826660099</c:v>
                </c:pt>
                <c:pt idx="300">
                  <c:v>133.77314758300699</c:v>
                </c:pt>
                <c:pt idx="301">
                  <c:v>133.77140808105401</c:v>
                </c:pt>
                <c:pt idx="302">
                  <c:v>133.76834106445301</c:v>
                </c:pt>
                <c:pt idx="303">
                  <c:v>133.76834106445301</c:v>
                </c:pt>
                <c:pt idx="304">
                  <c:v>133.759994506835</c:v>
                </c:pt>
                <c:pt idx="305">
                  <c:v>133.75750732421801</c:v>
                </c:pt>
                <c:pt idx="306">
                  <c:v>133.74020385742099</c:v>
                </c:pt>
                <c:pt idx="307">
                  <c:v>133.73883056640599</c:v>
                </c:pt>
                <c:pt idx="308">
                  <c:v>133.72700500488199</c:v>
                </c:pt>
                <c:pt idx="309">
                  <c:v>133.73464965820301</c:v>
                </c:pt>
                <c:pt idx="310">
                  <c:v>133.74166870117099</c:v>
                </c:pt>
                <c:pt idx="311">
                  <c:v>133.93179321289</c:v>
                </c:pt>
                <c:pt idx="312">
                  <c:v>134.30374145507801</c:v>
                </c:pt>
                <c:pt idx="313">
                  <c:v>134.28042602539</c:v>
                </c:pt>
                <c:pt idx="314">
                  <c:v>134.27299499511699</c:v>
                </c:pt>
                <c:pt idx="315">
                  <c:v>112.400833129882</c:v>
                </c:pt>
                <c:pt idx="316">
                  <c:v>112.40077972412099</c:v>
                </c:pt>
                <c:pt idx="317">
                  <c:v>112.40071868896401</c:v>
                </c:pt>
                <c:pt idx="318">
                  <c:v>112.400665283203</c:v>
                </c:pt>
                <c:pt idx="319">
                  <c:v>112.40060424804599</c:v>
                </c:pt>
                <c:pt idx="320">
                  <c:v>112.411979675292</c:v>
                </c:pt>
                <c:pt idx="321">
                  <c:v>112.3960647583</c:v>
                </c:pt>
                <c:pt idx="322">
                  <c:v>112.37319946289</c:v>
                </c:pt>
                <c:pt idx="323">
                  <c:v>112.37319183349599</c:v>
                </c:pt>
                <c:pt idx="324">
                  <c:v>112.37318420410099</c:v>
                </c:pt>
                <c:pt idx="325">
                  <c:v>112.37318420410099</c:v>
                </c:pt>
                <c:pt idx="326">
                  <c:v>112.354110717773</c:v>
                </c:pt>
                <c:pt idx="327">
                  <c:v>112.377754211425</c:v>
                </c:pt>
                <c:pt idx="328">
                  <c:v>112.387489318847</c:v>
                </c:pt>
                <c:pt idx="329">
                  <c:v>112.55158996582</c:v>
                </c:pt>
                <c:pt idx="330">
                  <c:v>112.40658569335901</c:v>
                </c:pt>
                <c:pt idx="331">
                  <c:v>112.39763641357401</c:v>
                </c:pt>
                <c:pt idx="332">
                  <c:v>112.397621154785</c:v>
                </c:pt>
                <c:pt idx="333">
                  <c:v>112.397483825683</c:v>
                </c:pt>
                <c:pt idx="334">
                  <c:v>112.43099212646401</c:v>
                </c:pt>
                <c:pt idx="335">
                  <c:v>112.430953979492</c:v>
                </c:pt>
                <c:pt idx="336">
                  <c:v>112.430953979492</c:v>
                </c:pt>
                <c:pt idx="337">
                  <c:v>112.432884216308</c:v>
                </c:pt>
                <c:pt idx="338">
                  <c:v>112.431419372558</c:v>
                </c:pt>
                <c:pt idx="339">
                  <c:v>112.40869140625</c:v>
                </c:pt>
                <c:pt idx="340">
                  <c:v>112.40867614746</c:v>
                </c:pt>
                <c:pt idx="341">
                  <c:v>112.389915466308</c:v>
                </c:pt>
                <c:pt idx="342">
                  <c:v>112.389747619628</c:v>
                </c:pt>
                <c:pt idx="343">
                  <c:v>112.438095092773</c:v>
                </c:pt>
                <c:pt idx="344">
                  <c:v>112.378936767578</c:v>
                </c:pt>
                <c:pt idx="345">
                  <c:v>112.372192382812</c:v>
                </c:pt>
                <c:pt idx="346">
                  <c:v>112.36476135253901</c:v>
                </c:pt>
                <c:pt idx="347">
                  <c:v>112.36476135253901</c:v>
                </c:pt>
                <c:pt idx="348">
                  <c:v>112.36598205566401</c:v>
                </c:pt>
                <c:pt idx="349">
                  <c:v>112.401306152343</c:v>
                </c:pt>
                <c:pt idx="350">
                  <c:v>112.397811889648</c:v>
                </c:pt>
                <c:pt idx="351">
                  <c:v>112.397804260253</c:v>
                </c:pt>
                <c:pt idx="352">
                  <c:v>112.397621154785</c:v>
                </c:pt>
                <c:pt idx="353">
                  <c:v>112.44634246826099</c:v>
                </c:pt>
                <c:pt idx="354">
                  <c:v>112.400428771972</c:v>
                </c:pt>
                <c:pt idx="355">
                  <c:v>112.38819885253901</c:v>
                </c:pt>
                <c:pt idx="356">
                  <c:v>112.374122619628</c:v>
                </c:pt>
                <c:pt idx="357">
                  <c:v>112.384033203125</c:v>
                </c:pt>
                <c:pt idx="358">
                  <c:v>112.384231567382</c:v>
                </c:pt>
                <c:pt idx="359">
                  <c:v>112.38411712646401</c:v>
                </c:pt>
                <c:pt idx="360">
                  <c:v>112.416137695312</c:v>
                </c:pt>
                <c:pt idx="361">
                  <c:v>112.40080261230401</c:v>
                </c:pt>
                <c:pt idx="362">
                  <c:v>112.400619506835</c:v>
                </c:pt>
                <c:pt idx="363">
                  <c:v>112.40069580078099</c:v>
                </c:pt>
                <c:pt idx="364">
                  <c:v>112.400733947753</c:v>
                </c:pt>
                <c:pt idx="365">
                  <c:v>112.401062011718</c:v>
                </c:pt>
                <c:pt idx="366">
                  <c:v>112.40892791748</c:v>
                </c:pt>
                <c:pt idx="367">
                  <c:v>112.413200378417</c:v>
                </c:pt>
                <c:pt idx="368">
                  <c:v>112.43780517578099</c:v>
                </c:pt>
                <c:pt idx="369">
                  <c:v>112.437858581542</c:v>
                </c:pt>
                <c:pt idx="370">
                  <c:v>112.43791198730401</c:v>
                </c:pt>
                <c:pt idx="371">
                  <c:v>112.437934875488</c:v>
                </c:pt>
                <c:pt idx="372">
                  <c:v>112.43798828125</c:v>
                </c:pt>
                <c:pt idx="373">
                  <c:v>112.43804168701099</c:v>
                </c:pt>
                <c:pt idx="374">
                  <c:v>112.43023681640599</c:v>
                </c:pt>
                <c:pt idx="375">
                  <c:v>112.42453002929599</c:v>
                </c:pt>
                <c:pt idx="376">
                  <c:v>112.42985534667901</c:v>
                </c:pt>
                <c:pt idx="377">
                  <c:v>112.42982482910099</c:v>
                </c:pt>
                <c:pt idx="378">
                  <c:v>112.457969665527</c:v>
                </c:pt>
                <c:pt idx="379">
                  <c:v>112.432373046875</c:v>
                </c:pt>
                <c:pt idx="380">
                  <c:v>112.432373046875</c:v>
                </c:pt>
                <c:pt idx="381">
                  <c:v>112.432357788085</c:v>
                </c:pt>
                <c:pt idx="382">
                  <c:v>112.44002532958901</c:v>
                </c:pt>
                <c:pt idx="383">
                  <c:v>112.4400100708</c:v>
                </c:pt>
                <c:pt idx="384">
                  <c:v>112.422225952148</c:v>
                </c:pt>
                <c:pt idx="385">
                  <c:v>112.47311401367099</c:v>
                </c:pt>
                <c:pt idx="386">
                  <c:v>112.49356842041</c:v>
                </c:pt>
                <c:pt idx="387">
                  <c:v>112.436950683593</c:v>
                </c:pt>
                <c:pt idx="388">
                  <c:v>112.427642822265</c:v>
                </c:pt>
                <c:pt idx="389">
                  <c:v>112.44382476806599</c:v>
                </c:pt>
                <c:pt idx="390">
                  <c:v>112.44377136230401</c:v>
                </c:pt>
                <c:pt idx="391">
                  <c:v>112.44377136230401</c:v>
                </c:pt>
                <c:pt idx="392">
                  <c:v>112.44374084472599</c:v>
                </c:pt>
                <c:pt idx="393">
                  <c:v>112.42033386230401</c:v>
                </c:pt>
                <c:pt idx="394">
                  <c:v>112.419799804687</c:v>
                </c:pt>
                <c:pt idx="395">
                  <c:v>112.41976928710901</c:v>
                </c:pt>
                <c:pt idx="396">
                  <c:v>112.41989898681599</c:v>
                </c:pt>
                <c:pt idx="397">
                  <c:v>112.43829345703099</c:v>
                </c:pt>
                <c:pt idx="398">
                  <c:v>112.441719055175</c:v>
                </c:pt>
                <c:pt idx="399">
                  <c:v>112.441688537597</c:v>
                </c:pt>
                <c:pt idx="400">
                  <c:v>112.441749572753</c:v>
                </c:pt>
                <c:pt idx="401">
                  <c:v>112.441749572753</c:v>
                </c:pt>
                <c:pt idx="402">
                  <c:v>112.42819976806599</c:v>
                </c:pt>
                <c:pt idx="403">
                  <c:v>112.42674255371</c:v>
                </c:pt>
                <c:pt idx="404">
                  <c:v>112.459571838378</c:v>
                </c:pt>
                <c:pt idx="405">
                  <c:v>112.45903778076099</c:v>
                </c:pt>
                <c:pt idx="406">
                  <c:v>112.46102905273401</c:v>
                </c:pt>
                <c:pt idx="407">
                  <c:v>112.41535949707</c:v>
                </c:pt>
                <c:pt idx="408">
                  <c:v>112.363876342773</c:v>
                </c:pt>
                <c:pt idx="409">
                  <c:v>112.356719970703</c:v>
                </c:pt>
                <c:pt idx="410">
                  <c:v>112.35666656494099</c:v>
                </c:pt>
                <c:pt idx="411">
                  <c:v>112.382637023925</c:v>
                </c:pt>
                <c:pt idx="412">
                  <c:v>112.4072265625</c:v>
                </c:pt>
                <c:pt idx="413">
                  <c:v>112.385009765625</c:v>
                </c:pt>
                <c:pt idx="414">
                  <c:v>112.38599395751901</c:v>
                </c:pt>
                <c:pt idx="415">
                  <c:v>112.38759613037099</c:v>
                </c:pt>
                <c:pt idx="416">
                  <c:v>112.387557983398</c:v>
                </c:pt>
                <c:pt idx="417">
                  <c:v>112.356384277343</c:v>
                </c:pt>
                <c:pt idx="418">
                  <c:v>112.36765289306599</c:v>
                </c:pt>
                <c:pt idx="419">
                  <c:v>112.36065673828099</c:v>
                </c:pt>
                <c:pt idx="420">
                  <c:v>112.36064910888599</c:v>
                </c:pt>
                <c:pt idx="421">
                  <c:v>112.360641479492</c:v>
                </c:pt>
                <c:pt idx="422">
                  <c:v>112.36081695556599</c:v>
                </c:pt>
                <c:pt idx="423">
                  <c:v>112.384956359863</c:v>
                </c:pt>
                <c:pt idx="424">
                  <c:v>112.384956359863</c:v>
                </c:pt>
                <c:pt idx="425">
                  <c:v>112.370109558105</c:v>
                </c:pt>
                <c:pt idx="426">
                  <c:v>112.37009429931599</c:v>
                </c:pt>
                <c:pt idx="427">
                  <c:v>112.370079040527</c:v>
                </c:pt>
                <c:pt idx="428">
                  <c:v>112.370162963867</c:v>
                </c:pt>
                <c:pt idx="429">
                  <c:v>112.38762664794901</c:v>
                </c:pt>
                <c:pt idx="430">
                  <c:v>112.36695861816401</c:v>
                </c:pt>
                <c:pt idx="431">
                  <c:v>112.36540222167901</c:v>
                </c:pt>
                <c:pt idx="432">
                  <c:v>112.396362304687</c:v>
                </c:pt>
                <c:pt idx="433">
                  <c:v>112.420150756835</c:v>
                </c:pt>
                <c:pt idx="434">
                  <c:v>112.420150756835</c:v>
                </c:pt>
                <c:pt idx="435">
                  <c:v>112.41119384765599</c:v>
                </c:pt>
                <c:pt idx="436">
                  <c:v>112.41121673583901</c:v>
                </c:pt>
                <c:pt idx="437">
                  <c:v>112.404495239257</c:v>
                </c:pt>
                <c:pt idx="438">
                  <c:v>112.40451812744099</c:v>
                </c:pt>
                <c:pt idx="439">
                  <c:v>112.391593933105</c:v>
                </c:pt>
                <c:pt idx="440">
                  <c:v>112.391624450683</c:v>
                </c:pt>
                <c:pt idx="441">
                  <c:v>112.391914367675</c:v>
                </c:pt>
                <c:pt idx="442">
                  <c:v>112.39193725585901</c:v>
                </c:pt>
                <c:pt idx="443">
                  <c:v>112.39198303222599</c:v>
                </c:pt>
                <c:pt idx="444">
                  <c:v>112.420524597167</c:v>
                </c:pt>
                <c:pt idx="445">
                  <c:v>112.420524597167</c:v>
                </c:pt>
                <c:pt idx="446">
                  <c:v>112.38099670410099</c:v>
                </c:pt>
                <c:pt idx="447">
                  <c:v>112.381393432617</c:v>
                </c:pt>
                <c:pt idx="448">
                  <c:v>112.38140869140599</c:v>
                </c:pt>
                <c:pt idx="449">
                  <c:v>112.401634216308</c:v>
                </c:pt>
                <c:pt idx="450">
                  <c:v>112.41024017333901</c:v>
                </c:pt>
                <c:pt idx="451">
                  <c:v>112.415138244628</c:v>
                </c:pt>
                <c:pt idx="452">
                  <c:v>112.415153503417</c:v>
                </c:pt>
                <c:pt idx="453">
                  <c:v>112.415237426757</c:v>
                </c:pt>
                <c:pt idx="454">
                  <c:v>112.405838012695</c:v>
                </c:pt>
                <c:pt idx="455">
                  <c:v>112.39844512939401</c:v>
                </c:pt>
                <c:pt idx="456">
                  <c:v>112.42087554931599</c:v>
                </c:pt>
                <c:pt idx="457">
                  <c:v>112.42070770263599</c:v>
                </c:pt>
                <c:pt idx="458">
                  <c:v>112.39459991455</c:v>
                </c:pt>
                <c:pt idx="459">
                  <c:v>112.39458465576099</c:v>
                </c:pt>
                <c:pt idx="460">
                  <c:v>112.394569396972</c:v>
                </c:pt>
                <c:pt idx="461">
                  <c:v>112.38990783691401</c:v>
                </c:pt>
                <c:pt idx="462">
                  <c:v>112.383781433105</c:v>
                </c:pt>
                <c:pt idx="463">
                  <c:v>112.380813598632</c:v>
                </c:pt>
                <c:pt idx="464">
                  <c:v>112.383422851562</c:v>
                </c:pt>
                <c:pt idx="465">
                  <c:v>112.38230133056599</c:v>
                </c:pt>
                <c:pt idx="466">
                  <c:v>112.381546020507</c:v>
                </c:pt>
                <c:pt idx="467">
                  <c:v>112.381546020507</c:v>
                </c:pt>
                <c:pt idx="468">
                  <c:v>112.381477355957</c:v>
                </c:pt>
                <c:pt idx="469">
                  <c:v>112.38143920898401</c:v>
                </c:pt>
                <c:pt idx="470">
                  <c:v>112.38140106201099</c:v>
                </c:pt>
                <c:pt idx="471">
                  <c:v>112.38136291503901</c:v>
                </c:pt>
                <c:pt idx="472">
                  <c:v>112.38172912597599</c:v>
                </c:pt>
                <c:pt idx="473">
                  <c:v>112.37989807128901</c:v>
                </c:pt>
                <c:pt idx="474">
                  <c:v>112.37980651855401</c:v>
                </c:pt>
                <c:pt idx="475">
                  <c:v>112.380012512207</c:v>
                </c:pt>
                <c:pt idx="476">
                  <c:v>112.36075592041</c:v>
                </c:pt>
                <c:pt idx="477">
                  <c:v>112.36074066162099</c:v>
                </c:pt>
                <c:pt idx="478">
                  <c:v>112.360916137695</c:v>
                </c:pt>
                <c:pt idx="479">
                  <c:v>112.36090087890599</c:v>
                </c:pt>
                <c:pt idx="480">
                  <c:v>112.37228393554599</c:v>
                </c:pt>
                <c:pt idx="481">
                  <c:v>112.364601135253</c:v>
                </c:pt>
                <c:pt idx="482">
                  <c:v>112.36154937744099</c:v>
                </c:pt>
                <c:pt idx="483">
                  <c:v>112.371604919433</c:v>
                </c:pt>
                <c:pt idx="484">
                  <c:v>112.381210327148</c:v>
                </c:pt>
                <c:pt idx="485">
                  <c:v>112.38384246826099</c:v>
                </c:pt>
                <c:pt idx="486">
                  <c:v>112.383827209472</c:v>
                </c:pt>
                <c:pt idx="487">
                  <c:v>112.41114044189401</c:v>
                </c:pt>
                <c:pt idx="488">
                  <c:v>112.407020568847</c:v>
                </c:pt>
                <c:pt idx="489">
                  <c:v>112.407020568847</c:v>
                </c:pt>
                <c:pt idx="490">
                  <c:v>112.439445495605</c:v>
                </c:pt>
                <c:pt idx="491">
                  <c:v>112.44075775146401</c:v>
                </c:pt>
                <c:pt idx="492">
                  <c:v>112.440742492675</c:v>
                </c:pt>
                <c:pt idx="493">
                  <c:v>112.440711975097</c:v>
                </c:pt>
                <c:pt idx="494">
                  <c:v>113.00013732910099</c:v>
                </c:pt>
                <c:pt idx="495">
                  <c:v>112.380813598632</c:v>
                </c:pt>
                <c:pt idx="496">
                  <c:v>112.38079071044901</c:v>
                </c:pt>
                <c:pt idx="497">
                  <c:v>112.38118743896401</c:v>
                </c:pt>
                <c:pt idx="498">
                  <c:v>112.38115692138599</c:v>
                </c:pt>
                <c:pt idx="499">
                  <c:v>112.381088256835</c:v>
                </c:pt>
                <c:pt idx="500">
                  <c:v>112.381057739257</c:v>
                </c:pt>
                <c:pt idx="501">
                  <c:v>112.381019592285</c:v>
                </c:pt>
                <c:pt idx="502">
                  <c:v>112.380981445312</c:v>
                </c:pt>
                <c:pt idx="503">
                  <c:v>112.43820953369099</c:v>
                </c:pt>
                <c:pt idx="504">
                  <c:v>112.439079284667</c:v>
                </c:pt>
                <c:pt idx="505">
                  <c:v>112.43898010253901</c:v>
                </c:pt>
                <c:pt idx="506">
                  <c:v>112.438926696777</c:v>
                </c:pt>
                <c:pt idx="507">
                  <c:v>112.43880462646401</c:v>
                </c:pt>
                <c:pt idx="508">
                  <c:v>112.438743591308</c:v>
                </c:pt>
              </c:numCache>
            </c:numRef>
          </c:yVal>
          <c:smooth val="1"/>
          <c:extLst>
            <c:ext xmlns:c16="http://schemas.microsoft.com/office/drawing/2014/chart" uri="{C3380CC4-5D6E-409C-BE32-E72D297353CC}">
              <c16:uniqueId val="{00000000-F46C-4E53-B952-F9E29A3AA1A9}"/>
            </c:ext>
          </c:extLst>
        </c:ser>
        <c:dLbls>
          <c:showLegendKey val="0"/>
          <c:showVal val="0"/>
          <c:showCatName val="0"/>
          <c:showSerName val="0"/>
          <c:showPercent val="0"/>
          <c:showBubbleSize val="0"/>
        </c:dLbls>
        <c:axId val="378291952"/>
        <c:axId val="378284408"/>
      </c:scatterChart>
      <c:valAx>
        <c:axId val="378291952"/>
        <c:scaling>
          <c:orientation val="minMax"/>
          <c:max val="160"/>
          <c:min val="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Distance Along the Waterway (m)</a:t>
                </a:r>
              </a:p>
            </c:rich>
          </c:tx>
          <c:layout>
            <c:manualLayout>
              <c:xMode val="edge"/>
              <c:yMode val="edge"/>
              <c:x val="0.34162974193443207"/>
              <c:y val="0.91451886066204779"/>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78284408"/>
        <c:crosses val="autoZero"/>
        <c:crossBetween val="midCat"/>
      </c:valAx>
      <c:valAx>
        <c:axId val="378284408"/>
        <c:scaling>
          <c:orientation val="minMax"/>
          <c:min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Elevation (m)</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78291952"/>
        <c:crosses val="autoZero"/>
        <c:crossBetween val="midCat"/>
      </c:valAx>
      <c:spPr>
        <a:noFill/>
        <a:ln>
          <a:noFill/>
        </a:ln>
        <a:effectLst/>
      </c:spPr>
    </c:plotArea>
    <c:plotVisOnly val="1"/>
    <c:dispBlanksAs val="gap"/>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6B7FB-3883-49BA-B262-54D1EFE7ABD0}" type="doc">
      <dgm:prSet loTypeId="urn:microsoft.com/office/officeart/2005/8/layout/pyramid3" loCatId="pyramid" qsTypeId="urn:microsoft.com/office/officeart/2005/8/quickstyle/simple1" qsCatId="simple" csTypeId="urn:microsoft.com/office/officeart/2005/8/colors/colorful4" csCatId="colorful" phldr="1"/>
      <dgm:spPr/>
    </dgm:pt>
    <dgm:pt modelId="{610CDEBC-4093-4AE2-AB68-9AD1C48D7C44}">
      <dgm:prSet phldrT="[Text]" custT="1"/>
      <dgm:spPr/>
      <dgm:t>
        <a:bodyPr/>
        <a:lstStyle/>
        <a:p>
          <a:pPr>
            <a:spcAft>
              <a:spcPts val="0"/>
            </a:spcAft>
          </a:pPr>
          <a:r>
            <a:rPr lang="en-US" sz="4000" b="1" dirty="0"/>
            <a:t>STRATEGIC</a:t>
          </a:r>
          <a:r>
            <a:rPr lang="en-US" sz="3800" dirty="0"/>
            <a:t>                   </a:t>
          </a:r>
        </a:p>
        <a:p>
          <a:pPr>
            <a:spcAft>
              <a:spcPct val="35000"/>
            </a:spcAft>
          </a:pPr>
          <a:r>
            <a:rPr lang="en-US" sz="1800" dirty="0"/>
            <a:t>(State-wide EM Planning, Resource Allocation, Routing)</a:t>
          </a:r>
        </a:p>
      </dgm:t>
    </dgm:pt>
    <dgm:pt modelId="{1E0690E2-C87F-4AB2-B21B-A871C95AD5E6}" type="parTrans" cxnId="{30928D7A-FD08-4DC1-96A4-6D8A947B1168}">
      <dgm:prSet/>
      <dgm:spPr/>
      <dgm:t>
        <a:bodyPr/>
        <a:lstStyle/>
        <a:p>
          <a:endParaRPr lang="en-US"/>
        </a:p>
      </dgm:t>
    </dgm:pt>
    <dgm:pt modelId="{6F323BC0-D452-4199-8960-7028A5695FCC}" type="sibTrans" cxnId="{30928D7A-FD08-4DC1-96A4-6D8A947B1168}">
      <dgm:prSet/>
      <dgm:spPr/>
      <dgm:t>
        <a:bodyPr/>
        <a:lstStyle/>
        <a:p>
          <a:endParaRPr lang="en-US"/>
        </a:p>
      </dgm:t>
    </dgm:pt>
    <dgm:pt modelId="{A5F25CD8-589D-451F-8698-E4D063E1C9E7}">
      <dgm:prSet phldrT="[Text]" custT="1"/>
      <dgm:spPr/>
      <dgm:t>
        <a:bodyPr/>
        <a:lstStyle/>
        <a:p>
          <a:r>
            <a:rPr lang="en-US" sz="3600" b="1" dirty="0"/>
            <a:t>OPERATIONAL</a:t>
          </a:r>
          <a:r>
            <a:rPr lang="en-US" sz="3200" dirty="0"/>
            <a:t>  </a:t>
          </a:r>
          <a:r>
            <a:rPr lang="en-US" sz="1800" dirty="0"/>
            <a:t>(Hydrologic Warning Area / Watershed Coordination)</a:t>
          </a:r>
        </a:p>
      </dgm:t>
    </dgm:pt>
    <dgm:pt modelId="{5CBF0416-2C5B-4975-AD02-B5BD88F7EBCC}" type="parTrans" cxnId="{E6440B79-D58E-48C3-ACA6-9B014D26B109}">
      <dgm:prSet/>
      <dgm:spPr/>
      <dgm:t>
        <a:bodyPr/>
        <a:lstStyle/>
        <a:p>
          <a:endParaRPr lang="en-US"/>
        </a:p>
      </dgm:t>
    </dgm:pt>
    <dgm:pt modelId="{8115708D-093A-4F77-8960-B8D61026BE17}" type="sibTrans" cxnId="{E6440B79-D58E-48C3-ACA6-9B014D26B109}">
      <dgm:prSet/>
      <dgm:spPr/>
      <dgm:t>
        <a:bodyPr/>
        <a:lstStyle/>
        <a:p>
          <a:endParaRPr lang="en-US"/>
        </a:p>
      </dgm:t>
    </dgm:pt>
    <dgm:pt modelId="{7D024140-45BB-47DA-879F-0FDF88E9E58B}">
      <dgm:prSet phldrT="[Text]" custT="1"/>
      <dgm:spPr/>
      <dgm:t>
        <a:bodyPr/>
        <a:lstStyle/>
        <a:p>
          <a:r>
            <a:rPr lang="en-US" sz="3600" b="1" dirty="0"/>
            <a:t>TACTICAL</a:t>
          </a:r>
          <a:r>
            <a:rPr lang="en-US" sz="3600" dirty="0"/>
            <a:t> </a:t>
          </a:r>
          <a:r>
            <a:rPr lang="en-US" sz="1800" dirty="0"/>
            <a:t>(Neighborhood Level)</a:t>
          </a:r>
          <a:endParaRPr lang="en-US" sz="1100" dirty="0"/>
        </a:p>
      </dgm:t>
    </dgm:pt>
    <dgm:pt modelId="{127CCF87-3016-4E30-ACCE-612AF36B98E0}" type="parTrans" cxnId="{119838E4-7E25-4F94-BB4C-FB75C2470559}">
      <dgm:prSet/>
      <dgm:spPr/>
      <dgm:t>
        <a:bodyPr/>
        <a:lstStyle/>
        <a:p>
          <a:endParaRPr lang="en-US"/>
        </a:p>
      </dgm:t>
    </dgm:pt>
    <dgm:pt modelId="{600D579D-A9F8-44FF-8C22-02A1EE3462C5}" type="sibTrans" cxnId="{119838E4-7E25-4F94-BB4C-FB75C2470559}">
      <dgm:prSet/>
      <dgm:spPr/>
      <dgm:t>
        <a:bodyPr/>
        <a:lstStyle/>
        <a:p>
          <a:endParaRPr lang="en-US"/>
        </a:p>
      </dgm:t>
    </dgm:pt>
    <dgm:pt modelId="{0AF47C93-894C-42DD-9257-89D9A70457D4}" type="pres">
      <dgm:prSet presAssocID="{5006B7FB-3883-49BA-B262-54D1EFE7ABD0}" presName="Name0" presStyleCnt="0">
        <dgm:presLayoutVars>
          <dgm:dir/>
          <dgm:animLvl val="lvl"/>
          <dgm:resizeHandles val="exact"/>
        </dgm:presLayoutVars>
      </dgm:prSet>
      <dgm:spPr/>
    </dgm:pt>
    <dgm:pt modelId="{0FE8A1CC-DB27-4580-A4B3-29036D24B2DF}" type="pres">
      <dgm:prSet presAssocID="{610CDEBC-4093-4AE2-AB68-9AD1C48D7C44}" presName="Name8" presStyleCnt="0"/>
      <dgm:spPr/>
    </dgm:pt>
    <dgm:pt modelId="{688600B5-C362-47E4-B6FF-B5776F869827}" type="pres">
      <dgm:prSet presAssocID="{610CDEBC-4093-4AE2-AB68-9AD1C48D7C44}" presName="level" presStyleLbl="node1" presStyleIdx="0" presStyleCnt="3" custLinFactNeighborX="-125" custLinFactNeighborY="-2268">
        <dgm:presLayoutVars>
          <dgm:chMax val="1"/>
          <dgm:bulletEnabled val="1"/>
        </dgm:presLayoutVars>
      </dgm:prSet>
      <dgm:spPr/>
      <dgm:t>
        <a:bodyPr/>
        <a:lstStyle/>
        <a:p>
          <a:endParaRPr lang="en-US"/>
        </a:p>
      </dgm:t>
    </dgm:pt>
    <dgm:pt modelId="{E4038183-F8E9-48E4-94B1-246E5281A0DF}" type="pres">
      <dgm:prSet presAssocID="{610CDEBC-4093-4AE2-AB68-9AD1C48D7C44}" presName="levelTx" presStyleLbl="revTx" presStyleIdx="0" presStyleCnt="0">
        <dgm:presLayoutVars>
          <dgm:chMax val="1"/>
          <dgm:bulletEnabled val="1"/>
        </dgm:presLayoutVars>
      </dgm:prSet>
      <dgm:spPr/>
      <dgm:t>
        <a:bodyPr/>
        <a:lstStyle/>
        <a:p>
          <a:endParaRPr lang="en-US"/>
        </a:p>
      </dgm:t>
    </dgm:pt>
    <dgm:pt modelId="{39AC35FC-8FDE-4E59-8FB2-AA6AFEA01D85}" type="pres">
      <dgm:prSet presAssocID="{A5F25CD8-589D-451F-8698-E4D063E1C9E7}" presName="Name8" presStyleCnt="0"/>
      <dgm:spPr/>
    </dgm:pt>
    <dgm:pt modelId="{2C780E61-7A3A-4675-A67A-E66A179B0A67}" type="pres">
      <dgm:prSet presAssocID="{A5F25CD8-589D-451F-8698-E4D063E1C9E7}" presName="level" presStyleLbl="node1" presStyleIdx="1" presStyleCnt="3" custScaleX="99807">
        <dgm:presLayoutVars>
          <dgm:chMax val="1"/>
          <dgm:bulletEnabled val="1"/>
        </dgm:presLayoutVars>
      </dgm:prSet>
      <dgm:spPr/>
      <dgm:t>
        <a:bodyPr/>
        <a:lstStyle/>
        <a:p>
          <a:endParaRPr lang="en-US"/>
        </a:p>
      </dgm:t>
    </dgm:pt>
    <dgm:pt modelId="{D1C2F406-6D6A-43A7-A668-98E5A24A8FE6}" type="pres">
      <dgm:prSet presAssocID="{A5F25CD8-589D-451F-8698-E4D063E1C9E7}" presName="levelTx" presStyleLbl="revTx" presStyleIdx="0" presStyleCnt="0">
        <dgm:presLayoutVars>
          <dgm:chMax val="1"/>
          <dgm:bulletEnabled val="1"/>
        </dgm:presLayoutVars>
      </dgm:prSet>
      <dgm:spPr/>
      <dgm:t>
        <a:bodyPr/>
        <a:lstStyle/>
        <a:p>
          <a:endParaRPr lang="en-US"/>
        </a:p>
      </dgm:t>
    </dgm:pt>
    <dgm:pt modelId="{114849BF-22D5-47D0-96CF-E1A495577548}" type="pres">
      <dgm:prSet presAssocID="{7D024140-45BB-47DA-879F-0FDF88E9E58B}" presName="Name8" presStyleCnt="0"/>
      <dgm:spPr/>
    </dgm:pt>
    <dgm:pt modelId="{9A37197B-C0B7-4EAC-AB76-8D37386319A4}" type="pres">
      <dgm:prSet presAssocID="{7D024140-45BB-47DA-879F-0FDF88E9E58B}" presName="level" presStyleLbl="node1" presStyleIdx="2" presStyleCnt="3" custLinFactNeighborX="-944" custLinFactNeighborY="-1575">
        <dgm:presLayoutVars>
          <dgm:chMax val="1"/>
          <dgm:bulletEnabled val="1"/>
        </dgm:presLayoutVars>
      </dgm:prSet>
      <dgm:spPr/>
      <dgm:t>
        <a:bodyPr/>
        <a:lstStyle/>
        <a:p>
          <a:endParaRPr lang="en-US"/>
        </a:p>
      </dgm:t>
    </dgm:pt>
    <dgm:pt modelId="{F234502A-3311-4F45-A592-775800BCB3B7}" type="pres">
      <dgm:prSet presAssocID="{7D024140-45BB-47DA-879F-0FDF88E9E58B}" presName="levelTx" presStyleLbl="revTx" presStyleIdx="0" presStyleCnt="0">
        <dgm:presLayoutVars>
          <dgm:chMax val="1"/>
          <dgm:bulletEnabled val="1"/>
        </dgm:presLayoutVars>
      </dgm:prSet>
      <dgm:spPr/>
      <dgm:t>
        <a:bodyPr/>
        <a:lstStyle/>
        <a:p>
          <a:endParaRPr lang="en-US"/>
        </a:p>
      </dgm:t>
    </dgm:pt>
  </dgm:ptLst>
  <dgm:cxnLst>
    <dgm:cxn modelId="{C3D91CC5-FDE5-4318-BF54-FEA375828642}" type="presOf" srcId="{A5F25CD8-589D-451F-8698-E4D063E1C9E7}" destId="{2C780E61-7A3A-4675-A67A-E66A179B0A67}" srcOrd="0" destOrd="0" presId="urn:microsoft.com/office/officeart/2005/8/layout/pyramid3"/>
    <dgm:cxn modelId="{CCE972CF-A8D5-46E4-A7F2-AEB22ECEF33E}" type="presOf" srcId="{A5F25CD8-589D-451F-8698-E4D063E1C9E7}" destId="{D1C2F406-6D6A-43A7-A668-98E5A24A8FE6}" srcOrd="1" destOrd="0" presId="urn:microsoft.com/office/officeart/2005/8/layout/pyramid3"/>
    <dgm:cxn modelId="{0EB59FBD-8101-444F-A4D1-7E21BA518892}" type="presOf" srcId="{610CDEBC-4093-4AE2-AB68-9AD1C48D7C44}" destId="{E4038183-F8E9-48E4-94B1-246E5281A0DF}" srcOrd="1" destOrd="0" presId="urn:microsoft.com/office/officeart/2005/8/layout/pyramid3"/>
    <dgm:cxn modelId="{73ED8E95-A1CC-44D9-86A3-3C968F0144DF}" type="presOf" srcId="{5006B7FB-3883-49BA-B262-54D1EFE7ABD0}" destId="{0AF47C93-894C-42DD-9257-89D9A70457D4}" srcOrd="0" destOrd="0" presId="urn:microsoft.com/office/officeart/2005/8/layout/pyramid3"/>
    <dgm:cxn modelId="{119838E4-7E25-4F94-BB4C-FB75C2470559}" srcId="{5006B7FB-3883-49BA-B262-54D1EFE7ABD0}" destId="{7D024140-45BB-47DA-879F-0FDF88E9E58B}" srcOrd="2" destOrd="0" parTransId="{127CCF87-3016-4E30-ACCE-612AF36B98E0}" sibTransId="{600D579D-A9F8-44FF-8C22-02A1EE3462C5}"/>
    <dgm:cxn modelId="{20434923-18B1-489F-B1B3-42053E8A4A2A}" type="presOf" srcId="{610CDEBC-4093-4AE2-AB68-9AD1C48D7C44}" destId="{688600B5-C362-47E4-B6FF-B5776F869827}" srcOrd="0" destOrd="0" presId="urn:microsoft.com/office/officeart/2005/8/layout/pyramid3"/>
    <dgm:cxn modelId="{4D8D5DB8-0BA6-4C23-BCD1-9868B09BA875}" type="presOf" srcId="{7D024140-45BB-47DA-879F-0FDF88E9E58B}" destId="{F234502A-3311-4F45-A592-775800BCB3B7}" srcOrd="1" destOrd="0" presId="urn:microsoft.com/office/officeart/2005/8/layout/pyramid3"/>
    <dgm:cxn modelId="{E6440B79-D58E-48C3-ACA6-9B014D26B109}" srcId="{5006B7FB-3883-49BA-B262-54D1EFE7ABD0}" destId="{A5F25CD8-589D-451F-8698-E4D063E1C9E7}" srcOrd="1" destOrd="0" parTransId="{5CBF0416-2C5B-4975-AD02-B5BD88F7EBCC}" sibTransId="{8115708D-093A-4F77-8960-B8D61026BE17}"/>
    <dgm:cxn modelId="{04E231A7-7712-4826-9BEF-CC76E17C39FA}" type="presOf" srcId="{7D024140-45BB-47DA-879F-0FDF88E9E58B}" destId="{9A37197B-C0B7-4EAC-AB76-8D37386319A4}" srcOrd="0" destOrd="0" presId="urn:microsoft.com/office/officeart/2005/8/layout/pyramid3"/>
    <dgm:cxn modelId="{30928D7A-FD08-4DC1-96A4-6D8A947B1168}" srcId="{5006B7FB-3883-49BA-B262-54D1EFE7ABD0}" destId="{610CDEBC-4093-4AE2-AB68-9AD1C48D7C44}" srcOrd="0" destOrd="0" parTransId="{1E0690E2-C87F-4AB2-B21B-A871C95AD5E6}" sibTransId="{6F323BC0-D452-4199-8960-7028A5695FCC}"/>
    <dgm:cxn modelId="{CED769D1-69D5-439F-93E2-8DA82E6C9268}" type="presParOf" srcId="{0AF47C93-894C-42DD-9257-89D9A70457D4}" destId="{0FE8A1CC-DB27-4580-A4B3-29036D24B2DF}" srcOrd="0" destOrd="0" presId="urn:microsoft.com/office/officeart/2005/8/layout/pyramid3"/>
    <dgm:cxn modelId="{F3196787-07EB-45B1-89C6-7137C58F30B4}" type="presParOf" srcId="{0FE8A1CC-DB27-4580-A4B3-29036D24B2DF}" destId="{688600B5-C362-47E4-B6FF-B5776F869827}" srcOrd="0" destOrd="0" presId="urn:microsoft.com/office/officeart/2005/8/layout/pyramid3"/>
    <dgm:cxn modelId="{74416A23-A31C-47E9-87CD-78AF6013B9DE}" type="presParOf" srcId="{0FE8A1CC-DB27-4580-A4B3-29036D24B2DF}" destId="{E4038183-F8E9-48E4-94B1-246E5281A0DF}" srcOrd="1" destOrd="0" presId="urn:microsoft.com/office/officeart/2005/8/layout/pyramid3"/>
    <dgm:cxn modelId="{4C74580E-DDA8-41EC-B7E5-F871B4BDD087}" type="presParOf" srcId="{0AF47C93-894C-42DD-9257-89D9A70457D4}" destId="{39AC35FC-8FDE-4E59-8FB2-AA6AFEA01D85}" srcOrd="1" destOrd="0" presId="urn:microsoft.com/office/officeart/2005/8/layout/pyramid3"/>
    <dgm:cxn modelId="{171EA8DD-0617-43F2-8448-4D30BEE3D95E}" type="presParOf" srcId="{39AC35FC-8FDE-4E59-8FB2-AA6AFEA01D85}" destId="{2C780E61-7A3A-4675-A67A-E66A179B0A67}" srcOrd="0" destOrd="0" presId="urn:microsoft.com/office/officeart/2005/8/layout/pyramid3"/>
    <dgm:cxn modelId="{9E1D941F-6293-4D09-AF28-0CCFABB8464C}" type="presParOf" srcId="{39AC35FC-8FDE-4E59-8FB2-AA6AFEA01D85}" destId="{D1C2F406-6D6A-43A7-A668-98E5A24A8FE6}" srcOrd="1" destOrd="0" presId="urn:microsoft.com/office/officeart/2005/8/layout/pyramid3"/>
    <dgm:cxn modelId="{7C553F76-6B00-4965-B4DA-2EF3668DBDF4}" type="presParOf" srcId="{0AF47C93-894C-42DD-9257-89D9A70457D4}" destId="{114849BF-22D5-47D0-96CF-E1A495577548}" srcOrd="2" destOrd="0" presId="urn:microsoft.com/office/officeart/2005/8/layout/pyramid3"/>
    <dgm:cxn modelId="{D348B29B-5761-489A-A82B-6D3B8B82DB2D}" type="presParOf" srcId="{114849BF-22D5-47D0-96CF-E1A495577548}" destId="{9A37197B-C0B7-4EAC-AB76-8D37386319A4}" srcOrd="0" destOrd="0" presId="urn:microsoft.com/office/officeart/2005/8/layout/pyramid3"/>
    <dgm:cxn modelId="{39CE894D-5909-4F8A-94E5-5A640D7096E1}" type="presParOf" srcId="{114849BF-22D5-47D0-96CF-E1A495577548}" destId="{F234502A-3311-4F45-A592-775800BCB3B7}"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600B5-C362-47E4-B6FF-B5776F869827}">
      <dsp:nvSpPr>
        <dsp:cNvPr id="0" name=""/>
        <dsp:cNvSpPr/>
      </dsp:nvSpPr>
      <dsp:spPr>
        <a:xfrm rot="10800000">
          <a:off x="0" y="0"/>
          <a:ext cx="8749211" cy="1959427"/>
        </a:xfrm>
        <a:prstGeom prst="trapezoid">
          <a:avLst>
            <a:gd name="adj" fmla="val 7442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ts val="0"/>
            </a:spcAft>
          </a:pPr>
          <a:r>
            <a:rPr lang="en-US" sz="4000" b="1" kern="1200" dirty="0"/>
            <a:t>STRATEGIC</a:t>
          </a:r>
          <a:r>
            <a:rPr lang="en-US" sz="3800" kern="1200" dirty="0"/>
            <a:t>                   </a:t>
          </a:r>
        </a:p>
        <a:p>
          <a:pPr lvl="0" algn="ctr" defTabSz="1778000">
            <a:lnSpc>
              <a:spcPct val="90000"/>
            </a:lnSpc>
            <a:spcBef>
              <a:spcPct val="0"/>
            </a:spcBef>
            <a:spcAft>
              <a:spcPct val="35000"/>
            </a:spcAft>
          </a:pPr>
          <a:r>
            <a:rPr lang="en-US" sz="1800" kern="1200" dirty="0"/>
            <a:t>(State-wide EM Planning, Resource Allocation, Routing)</a:t>
          </a:r>
        </a:p>
      </dsp:txBody>
      <dsp:txXfrm rot="-10800000">
        <a:off x="1531111" y="0"/>
        <a:ext cx="5686987" cy="1959427"/>
      </dsp:txXfrm>
    </dsp:sp>
    <dsp:sp modelId="{2C780E61-7A3A-4675-A67A-E66A179B0A67}">
      <dsp:nvSpPr>
        <dsp:cNvPr id="0" name=""/>
        <dsp:cNvSpPr/>
      </dsp:nvSpPr>
      <dsp:spPr>
        <a:xfrm rot="10800000">
          <a:off x="1463830" y="1959428"/>
          <a:ext cx="5821550" cy="1959427"/>
        </a:xfrm>
        <a:prstGeom prst="trapezoid">
          <a:avLst>
            <a:gd name="adj" fmla="val 74420"/>
          </a:avLst>
        </a:prstGeom>
        <a:solidFill>
          <a:schemeClr val="accent4">
            <a:hueOff val="703095"/>
            <a:satOff val="-334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t>OPERATIONAL</a:t>
          </a:r>
          <a:r>
            <a:rPr lang="en-US" sz="3200" kern="1200" dirty="0"/>
            <a:t>  </a:t>
          </a:r>
          <a:r>
            <a:rPr lang="en-US" sz="1800" kern="1200" dirty="0"/>
            <a:t>(Hydrologic Warning Area / Watershed Coordination)</a:t>
          </a:r>
        </a:p>
      </dsp:txBody>
      <dsp:txXfrm rot="-10800000">
        <a:off x="2482601" y="1959428"/>
        <a:ext cx="3784007" cy="1959427"/>
      </dsp:txXfrm>
    </dsp:sp>
    <dsp:sp modelId="{9A37197B-C0B7-4EAC-AB76-8D37386319A4}">
      <dsp:nvSpPr>
        <dsp:cNvPr id="0" name=""/>
        <dsp:cNvSpPr/>
      </dsp:nvSpPr>
      <dsp:spPr>
        <a:xfrm rot="10800000">
          <a:off x="2888872" y="3887995"/>
          <a:ext cx="2916403" cy="1959427"/>
        </a:xfrm>
        <a:prstGeom prst="trapezoid">
          <a:avLst>
            <a:gd name="adj" fmla="val 74420"/>
          </a:avLst>
        </a:prstGeom>
        <a:solidFill>
          <a:schemeClr val="accent4">
            <a:hueOff val="1406190"/>
            <a:satOff val="-6696"/>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t>TACTICAL</a:t>
          </a:r>
          <a:r>
            <a:rPr lang="en-US" sz="3600" kern="1200" dirty="0"/>
            <a:t> </a:t>
          </a:r>
          <a:r>
            <a:rPr lang="en-US" sz="1800" kern="1200" dirty="0"/>
            <a:t>(Neighborhood Level)</a:t>
          </a:r>
          <a:endParaRPr lang="en-US" sz="1100" kern="1200" dirty="0"/>
        </a:p>
      </dsp:txBody>
      <dsp:txXfrm rot="-10800000">
        <a:off x="2888872" y="3887995"/>
        <a:ext cx="2916403" cy="19594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4B72419-F18C-4359-831A-9859FDAE4604}" type="datetimeFigureOut">
              <a:rPr lang="en-US" smtClean="0"/>
              <a:t>3/8/2021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6FE6711-2289-4D82-8C4B-74FA0D477071}" type="slidenum">
              <a:rPr lang="en-US" smtClean="0"/>
              <a:t>‹#›</a:t>
            </a:fld>
            <a:endParaRPr lang="en-US"/>
          </a:p>
        </p:txBody>
      </p:sp>
    </p:spTree>
    <p:extLst>
      <p:ext uri="{BB962C8B-B14F-4D97-AF65-F5344CB8AC3E}">
        <p14:creationId xmlns:p14="http://schemas.microsoft.com/office/powerpoint/2010/main" val="3890426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D1289DF-44D4-4538-B184-A1A3E17305C1}" type="datetimeFigureOut">
              <a:rPr lang="en-US" smtClean="0"/>
              <a:t>3/8/2021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2428CD0-D564-4A9F-A460-E037812CF33F}" type="slidenum">
              <a:rPr lang="en-US" smtClean="0"/>
              <a:t>‹#›</a:t>
            </a:fld>
            <a:endParaRPr lang="en-US"/>
          </a:p>
        </p:txBody>
      </p:sp>
    </p:spTree>
    <p:extLst>
      <p:ext uri="{BB962C8B-B14F-4D97-AF65-F5344CB8AC3E}">
        <p14:creationId xmlns:p14="http://schemas.microsoft.com/office/powerpoint/2010/main" val="3029107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F555E0B-996B-477F-8B6A-FA138F1C66EE}"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276165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471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28CD0-D564-4A9F-A460-E037812CF33F}" type="slidenum">
              <a:rPr lang="en-US" smtClean="0"/>
              <a:t>59</a:t>
            </a:fld>
            <a:endParaRPr lang="en-US"/>
          </a:p>
        </p:txBody>
      </p:sp>
    </p:spTree>
    <p:extLst>
      <p:ext uri="{BB962C8B-B14F-4D97-AF65-F5344CB8AC3E}">
        <p14:creationId xmlns:p14="http://schemas.microsoft.com/office/powerpoint/2010/main" val="3259956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264" name="Google Shape;264;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600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57" name="Google Shape;35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018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F555E0B-996B-477F-8B6A-FA138F1C66EE}"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21314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02428CD0-D564-4A9F-A460-E037812CF33F}"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3501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legend. </a:t>
            </a:r>
          </a:p>
        </p:txBody>
      </p:sp>
      <p:sp>
        <p:nvSpPr>
          <p:cNvPr id="4" name="Slide Number Placeholder 3"/>
          <p:cNvSpPr>
            <a:spLocks noGrp="1"/>
          </p:cNvSpPr>
          <p:nvPr>
            <p:ph type="sldNum" sz="quarter" idx="5"/>
          </p:nvPr>
        </p:nvSpPr>
        <p:spPr/>
        <p:txBody>
          <a:bodyPr/>
          <a:lstStyle/>
          <a:p>
            <a:pPr defTabSz="931774">
              <a:defRPr/>
            </a:pPr>
            <a:fld id="{02428CD0-D564-4A9F-A460-E037812CF33F}"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13974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F555E0B-996B-477F-8B6A-FA138F1C66EE}"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56961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legend. Change symbols. </a:t>
            </a:r>
          </a:p>
        </p:txBody>
      </p:sp>
      <p:sp>
        <p:nvSpPr>
          <p:cNvPr id="4" name="Slide Number Placeholder 3"/>
          <p:cNvSpPr>
            <a:spLocks noGrp="1"/>
          </p:cNvSpPr>
          <p:nvPr>
            <p:ph type="sldNum" sz="quarter" idx="5"/>
          </p:nvPr>
        </p:nvSpPr>
        <p:spPr/>
        <p:txBody>
          <a:bodyPr/>
          <a:lstStyle/>
          <a:p>
            <a:pPr defTabSz="931774">
              <a:defRPr/>
            </a:pPr>
            <a:fld id="{02428CD0-D564-4A9F-A460-E037812CF33F}"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60478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give </a:t>
            </a:r>
            <a:r>
              <a:rPr lang="en-US" baseline="0" dirty="0" err="1"/>
              <a:t>TxDOT</a:t>
            </a:r>
            <a:r>
              <a:rPr lang="en-US" baseline="0" dirty="0"/>
              <a:t> a view into our site selection process, we could create an interactive story map like this one.</a:t>
            </a:r>
            <a:endParaRPr lang="en-US" dirty="0"/>
          </a:p>
        </p:txBody>
      </p:sp>
      <p:sp>
        <p:nvSpPr>
          <p:cNvPr id="4" name="Slide Number Placeholder 3"/>
          <p:cNvSpPr>
            <a:spLocks noGrp="1"/>
          </p:cNvSpPr>
          <p:nvPr>
            <p:ph type="sldNum" sz="quarter" idx="10"/>
          </p:nvPr>
        </p:nvSpPr>
        <p:spPr/>
        <p:txBody>
          <a:bodyPr/>
          <a:lstStyle/>
          <a:p>
            <a:pPr defTabSz="931774">
              <a:defRPr/>
            </a:pPr>
            <a:fld id="{8D24E303-B46C-4C9E-8586-DAFDE94AA4E4}"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51492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Tabs on the map focus</a:t>
            </a:r>
            <a:r>
              <a:rPr lang="en-US" baseline="0" dirty="0"/>
              <a:t> on phase of the site selection process, such as watershed prioritization and identification of candidate bridges.</a:t>
            </a:r>
            <a:endParaRPr lang="en-US" dirty="0"/>
          </a:p>
        </p:txBody>
      </p:sp>
      <p:sp>
        <p:nvSpPr>
          <p:cNvPr id="4" name="Slide Number Placeholder 3"/>
          <p:cNvSpPr>
            <a:spLocks noGrp="1"/>
          </p:cNvSpPr>
          <p:nvPr>
            <p:ph type="sldNum" sz="quarter" idx="10"/>
          </p:nvPr>
        </p:nvSpPr>
        <p:spPr/>
        <p:txBody>
          <a:bodyPr/>
          <a:lstStyle/>
          <a:p>
            <a:pPr defTabSz="931774">
              <a:defRPr/>
            </a:pPr>
            <a:fld id="{8D24E303-B46C-4C9E-8586-DAFDE94AA4E4}"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33356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zoom around and click features in the map to see details on existing and proposed gauges, bridges, streams,</a:t>
            </a:r>
            <a:r>
              <a:rPr lang="en-US" baseline="0" dirty="0"/>
              <a:t> </a:t>
            </a:r>
            <a:r>
              <a:rPr lang="en-US" baseline="0"/>
              <a:t>and more.</a:t>
            </a:r>
            <a:endParaRPr lang="en-US" dirty="0"/>
          </a:p>
        </p:txBody>
      </p:sp>
      <p:sp>
        <p:nvSpPr>
          <p:cNvPr id="4" name="Slide Number Placeholder 3"/>
          <p:cNvSpPr>
            <a:spLocks noGrp="1"/>
          </p:cNvSpPr>
          <p:nvPr>
            <p:ph type="sldNum" sz="quarter" idx="10"/>
          </p:nvPr>
        </p:nvSpPr>
        <p:spPr/>
        <p:txBody>
          <a:bodyPr/>
          <a:lstStyle/>
          <a:p>
            <a:pPr defTabSz="931774">
              <a:defRPr/>
            </a:pPr>
            <a:fld id="{8D24E303-B46C-4C9E-8586-DAFDE94AA4E4}"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1279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20143319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9864433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3108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with full splash">
    <p:spTree>
      <p:nvGrpSpPr>
        <p:cNvPr id="1" name=""/>
        <p:cNvGrpSpPr/>
        <p:nvPr/>
      </p:nvGrpSpPr>
      <p:grpSpPr>
        <a:xfrm>
          <a:off x="0" y="0"/>
          <a:ext cx="0" cy="0"/>
          <a:chOff x="0" y="0"/>
          <a:chExt cx="0" cy="0"/>
        </a:xfrm>
      </p:grpSpPr>
      <p:pic>
        <p:nvPicPr>
          <p:cNvPr id="7" name="Picture Placeholder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0" y="0"/>
            <a:ext cx="12192000" cy="6858000"/>
          </a:xfrm>
          <a:prstGeom prst="rect">
            <a:avLst/>
          </a:prstGeom>
        </p:spPr>
      </p:pic>
      <p:sp>
        <p:nvSpPr>
          <p:cNvPr id="3" name="Subtitle 2"/>
          <p:cNvSpPr>
            <a:spLocks noGrp="1"/>
          </p:cNvSpPr>
          <p:nvPr>
            <p:ph type="subTitle" idx="1" hasCustomPrompt="1"/>
          </p:nvPr>
        </p:nvSpPr>
        <p:spPr bwMode="gray">
          <a:xfrm>
            <a:off x="479425" y="6017342"/>
            <a:ext cx="10801350" cy="364408"/>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 Speaker / Subtitle (1 line)</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10042376" y="728528"/>
            <a:ext cx="1238399" cy="201600"/>
          </a:xfrm>
          <a:prstGeom prst="rect">
            <a:avLst/>
          </a:prstGeom>
        </p:spPr>
      </p:pic>
      <p:sp>
        <p:nvSpPr>
          <p:cNvPr id="13" name="Titel 12"/>
          <p:cNvSpPr>
            <a:spLocks noGrp="1"/>
          </p:cNvSpPr>
          <p:nvPr>
            <p:ph type="ctrTitle" hasCustomPrompt="1"/>
          </p:nvPr>
        </p:nvSpPr>
        <p:spPr bwMode="gray">
          <a:xfrm>
            <a:off x="1" y="4270952"/>
            <a:ext cx="11280774" cy="1551200"/>
          </a:xfrm>
          <a:custGeom>
            <a:avLst/>
            <a:gdLst>
              <a:gd name="connsiteX0" fmla="*/ 1 w 11568112"/>
              <a:gd name="connsiteY0" fmla="*/ 0 h 1551200"/>
              <a:gd name="connsiteX1" fmla="*/ 11568112 w 11568112"/>
              <a:gd name="connsiteY1" fmla="*/ 0 h 1551200"/>
              <a:gd name="connsiteX2" fmla="*/ 11568112 w 11568112"/>
              <a:gd name="connsiteY2" fmla="*/ 349073 h 1551200"/>
              <a:gd name="connsiteX3" fmla="*/ 11568112 w 11568112"/>
              <a:gd name="connsiteY3" fmla="*/ 716186 h 1551200"/>
              <a:gd name="connsiteX4" fmla="*/ 11568112 w 11568112"/>
              <a:gd name="connsiteY4" fmla="*/ 1123252 h 1551200"/>
              <a:gd name="connsiteX5" fmla="*/ 11568112 w 11568112"/>
              <a:gd name="connsiteY5" fmla="*/ 1180333 h 1551200"/>
              <a:gd name="connsiteX6" fmla="*/ 11568112 w 11568112"/>
              <a:gd name="connsiteY6" fmla="*/ 1224164 h 1551200"/>
              <a:gd name="connsiteX7" fmla="*/ 11241076 w 11568112"/>
              <a:gd name="connsiteY7" fmla="*/ 1551200 h 1551200"/>
              <a:gd name="connsiteX8" fmla="*/ 11160844 w 11568112"/>
              <a:gd name="connsiteY8" fmla="*/ 1551200 h 1551200"/>
              <a:gd name="connsiteX9" fmla="*/ 10733098 w 11568112"/>
              <a:gd name="connsiteY9" fmla="*/ 1551200 h 1551200"/>
              <a:gd name="connsiteX10" fmla="*/ 0 w 11568112"/>
              <a:gd name="connsiteY10" fmla="*/ 1551200 h 1551200"/>
              <a:gd name="connsiteX11" fmla="*/ 0 w 11568112"/>
              <a:gd name="connsiteY11" fmla="*/ 349073 h 1551200"/>
              <a:gd name="connsiteX12" fmla="*/ 1 w 11568112"/>
              <a:gd name="connsiteY12" fmla="*/ 349073 h 15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112" h="1551200">
                <a:moveTo>
                  <a:pt x="1" y="0"/>
                </a:moveTo>
                <a:lnTo>
                  <a:pt x="11568112" y="0"/>
                </a:lnTo>
                <a:lnTo>
                  <a:pt x="11568112" y="349073"/>
                </a:lnTo>
                <a:lnTo>
                  <a:pt x="11568112" y="716186"/>
                </a:lnTo>
                <a:lnTo>
                  <a:pt x="11568112" y="1123252"/>
                </a:lnTo>
                <a:lnTo>
                  <a:pt x="11568112" y="1180333"/>
                </a:lnTo>
                <a:lnTo>
                  <a:pt x="11568112" y="1224164"/>
                </a:lnTo>
                <a:cubicBezTo>
                  <a:pt x="11568112" y="1404781"/>
                  <a:pt x="11421693" y="1551200"/>
                  <a:pt x="11241076" y="1551200"/>
                </a:cubicBezTo>
                <a:lnTo>
                  <a:pt x="11160844" y="1551200"/>
                </a:lnTo>
                <a:lnTo>
                  <a:pt x="10733098" y="1551200"/>
                </a:lnTo>
                <a:lnTo>
                  <a:pt x="0" y="1551200"/>
                </a:lnTo>
                <a:lnTo>
                  <a:pt x="0" y="349073"/>
                </a:lnTo>
                <a:lnTo>
                  <a:pt x="1" y="349073"/>
                </a:lnTo>
                <a:close/>
              </a:path>
            </a:pathLst>
          </a:custGeom>
          <a:gradFill flip="none" rotWithShape="1">
            <a:gsLst>
              <a:gs pos="0">
                <a:schemeClr val="accent2">
                  <a:alpha val="50000"/>
                </a:schemeClr>
              </a:gs>
              <a:gs pos="100000">
                <a:schemeClr val="accent1">
                  <a:alpha val="50000"/>
                </a:schemeClr>
              </a:gs>
            </a:gsLst>
            <a:path path="circle">
              <a:fillToRect t="100000" r="100000"/>
            </a:path>
            <a:tileRect l="-100000" b="-100000"/>
          </a:gradFill>
        </p:spPr>
        <p:txBody>
          <a:bodyPr wrap="square" lIns="468000" tIns="72000" rIns="108000" bIns="72000" anchor="ctr">
            <a:noAutofit/>
          </a:bodyPr>
          <a:lstStyle>
            <a:lvl1pPr algn="l">
              <a:lnSpc>
                <a:spcPct val="80000"/>
              </a:lnSpc>
              <a:defRPr sz="6000">
                <a:solidFill>
                  <a:schemeClr val="bg1"/>
                </a:solidFill>
              </a:defRPr>
            </a:lvl1pPr>
          </a:lstStyle>
          <a:p>
            <a:r>
              <a:rPr lang="en-US" dirty="0"/>
              <a:t>Presentation title </a:t>
            </a:r>
            <a:br>
              <a:rPr lang="en-US" dirty="0"/>
            </a:br>
            <a:r>
              <a:rPr lang="en-US" dirty="0"/>
              <a:t>(1 or 2 lines)</a:t>
            </a:r>
          </a:p>
        </p:txBody>
      </p:sp>
    </p:spTree>
    <p:extLst>
      <p:ext uri="{BB962C8B-B14F-4D97-AF65-F5344CB8AC3E}">
        <p14:creationId xmlns:p14="http://schemas.microsoft.com/office/powerpoint/2010/main" val="4033138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image">
    <p:bg bwMode="gray">
      <p:bgPr>
        <a:solidFill>
          <a:schemeClr val="bg1">
            <a:alpha val="85000"/>
          </a:schemeClr>
        </a:solidFill>
        <a:effectLst/>
      </p:bgPr>
    </p:bg>
    <p:spTree>
      <p:nvGrpSpPr>
        <p:cNvPr id="1" name=""/>
        <p:cNvGrpSpPr/>
        <p:nvPr/>
      </p:nvGrpSpPr>
      <p:grpSpPr>
        <a:xfrm>
          <a:off x="0" y="0"/>
          <a:ext cx="0" cy="0"/>
          <a:chOff x="0" y="0"/>
          <a:chExt cx="0" cy="0"/>
        </a:xfrm>
      </p:grpSpPr>
      <p:sp>
        <p:nvSpPr>
          <p:cNvPr id="8" name="Rechteck 8"/>
          <p:cNvSpPr/>
          <p:nvPr userDrawn="1"/>
        </p:nvSpPr>
        <p:spPr bwMode="gray">
          <a:xfrm>
            <a:off x="11760000" y="0"/>
            <a:ext cx="432000" cy="6858000"/>
          </a:xfrm>
          <a:prstGeom prst="rect">
            <a:avLst/>
          </a:prstGeom>
          <a:gradFill flip="none" rotWithShape="1">
            <a:gsLst>
              <a:gs pos="100000">
                <a:srgbClr val="0C5BA4"/>
              </a:gs>
              <a:gs pos="0">
                <a:srgbClr val="01296A"/>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Bildplatzhalter 3"/>
          <p:cNvSpPr>
            <a:spLocks noGrp="1"/>
          </p:cNvSpPr>
          <p:nvPr>
            <p:ph type="pic" sz="quarter" idx="10"/>
          </p:nvPr>
        </p:nvSpPr>
        <p:spPr bwMode="gray">
          <a:xfrm>
            <a:off x="0" y="0"/>
            <a:ext cx="12192000" cy="6858000"/>
          </a:xfrm>
        </p:spPr>
        <p:txBody>
          <a:bodyPr/>
          <a:lstStyle/>
          <a:p>
            <a:r>
              <a:rPr lang="en-US"/>
              <a:t>Click icon to add picture</a:t>
            </a:r>
            <a:endParaRPr lang="en-US" dirty="0"/>
          </a:p>
        </p:txBody>
      </p:sp>
      <p:sp>
        <p:nvSpPr>
          <p:cNvPr id="3" name="Subtitle 2"/>
          <p:cNvSpPr>
            <a:spLocks noGrp="1"/>
          </p:cNvSpPr>
          <p:nvPr>
            <p:ph type="subTitle" idx="1" hasCustomPrompt="1"/>
          </p:nvPr>
        </p:nvSpPr>
        <p:spPr bwMode="gray">
          <a:xfrm>
            <a:off x="479425" y="6017342"/>
            <a:ext cx="10801350" cy="364408"/>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 Speaker / Subtitle (1 line)</a:t>
            </a:r>
          </a:p>
        </p:txBody>
      </p:sp>
      <p:sp>
        <p:nvSpPr>
          <p:cNvPr id="13" name="Titel 12"/>
          <p:cNvSpPr>
            <a:spLocks noGrp="1"/>
          </p:cNvSpPr>
          <p:nvPr>
            <p:ph type="ctrTitle" hasCustomPrompt="1"/>
          </p:nvPr>
        </p:nvSpPr>
        <p:spPr bwMode="gray">
          <a:xfrm>
            <a:off x="1" y="4270952"/>
            <a:ext cx="11280774" cy="1551200"/>
          </a:xfrm>
          <a:custGeom>
            <a:avLst/>
            <a:gdLst>
              <a:gd name="connsiteX0" fmla="*/ 1 w 11568112"/>
              <a:gd name="connsiteY0" fmla="*/ 0 h 1551200"/>
              <a:gd name="connsiteX1" fmla="*/ 11568112 w 11568112"/>
              <a:gd name="connsiteY1" fmla="*/ 0 h 1551200"/>
              <a:gd name="connsiteX2" fmla="*/ 11568112 w 11568112"/>
              <a:gd name="connsiteY2" fmla="*/ 349073 h 1551200"/>
              <a:gd name="connsiteX3" fmla="*/ 11568112 w 11568112"/>
              <a:gd name="connsiteY3" fmla="*/ 716186 h 1551200"/>
              <a:gd name="connsiteX4" fmla="*/ 11568112 w 11568112"/>
              <a:gd name="connsiteY4" fmla="*/ 1123252 h 1551200"/>
              <a:gd name="connsiteX5" fmla="*/ 11568112 w 11568112"/>
              <a:gd name="connsiteY5" fmla="*/ 1180333 h 1551200"/>
              <a:gd name="connsiteX6" fmla="*/ 11568112 w 11568112"/>
              <a:gd name="connsiteY6" fmla="*/ 1224164 h 1551200"/>
              <a:gd name="connsiteX7" fmla="*/ 11241076 w 11568112"/>
              <a:gd name="connsiteY7" fmla="*/ 1551200 h 1551200"/>
              <a:gd name="connsiteX8" fmla="*/ 11160844 w 11568112"/>
              <a:gd name="connsiteY8" fmla="*/ 1551200 h 1551200"/>
              <a:gd name="connsiteX9" fmla="*/ 10733098 w 11568112"/>
              <a:gd name="connsiteY9" fmla="*/ 1551200 h 1551200"/>
              <a:gd name="connsiteX10" fmla="*/ 0 w 11568112"/>
              <a:gd name="connsiteY10" fmla="*/ 1551200 h 1551200"/>
              <a:gd name="connsiteX11" fmla="*/ 0 w 11568112"/>
              <a:gd name="connsiteY11" fmla="*/ 349073 h 1551200"/>
              <a:gd name="connsiteX12" fmla="*/ 1 w 11568112"/>
              <a:gd name="connsiteY12" fmla="*/ 349073 h 15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112" h="1551200">
                <a:moveTo>
                  <a:pt x="1" y="0"/>
                </a:moveTo>
                <a:lnTo>
                  <a:pt x="11568112" y="0"/>
                </a:lnTo>
                <a:lnTo>
                  <a:pt x="11568112" y="349073"/>
                </a:lnTo>
                <a:lnTo>
                  <a:pt x="11568112" y="716186"/>
                </a:lnTo>
                <a:lnTo>
                  <a:pt x="11568112" y="1123252"/>
                </a:lnTo>
                <a:lnTo>
                  <a:pt x="11568112" y="1180333"/>
                </a:lnTo>
                <a:lnTo>
                  <a:pt x="11568112" y="1224164"/>
                </a:lnTo>
                <a:cubicBezTo>
                  <a:pt x="11568112" y="1404781"/>
                  <a:pt x="11421693" y="1551200"/>
                  <a:pt x="11241076" y="1551200"/>
                </a:cubicBezTo>
                <a:lnTo>
                  <a:pt x="11160844" y="1551200"/>
                </a:lnTo>
                <a:lnTo>
                  <a:pt x="10733098" y="1551200"/>
                </a:lnTo>
                <a:lnTo>
                  <a:pt x="0" y="1551200"/>
                </a:lnTo>
                <a:lnTo>
                  <a:pt x="0" y="349073"/>
                </a:lnTo>
                <a:lnTo>
                  <a:pt x="1" y="349073"/>
                </a:lnTo>
                <a:close/>
              </a:path>
            </a:pathLst>
          </a:custGeom>
          <a:gradFill flip="none" rotWithShape="1">
            <a:gsLst>
              <a:gs pos="0">
                <a:schemeClr val="bg1">
                  <a:alpha val="50000"/>
                </a:schemeClr>
              </a:gs>
              <a:gs pos="100000">
                <a:schemeClr val="bg2"/>
              </a:gs>
            </a:gsLst>
            <a:path path="circle">
              <a:fillToRect t="100000" r="100000"/>
            </a:path>
            <a:tileRect l="-100000" b="-100000"/>
          </a:gradFill>
        </p:spPr>
        <p:txBody>
          <a:bodyPr wrap="square" lIns="468000" tIns="72000" rIns="108000" bIns="72000" anchor="ctr">
            <a:noAutofit/>
          </a:bodyPr>
          <a:lstStyle>
            <a:lvl1pPr algn="l">
              <a:lnSpc>
                <a:spcPct val="80000"/>
              </a:lnSpc>
              <a:defRPr sz="6000">
                <a:solidFill>
                  <a:schemeClr val="tx1"/>
                </a:solidFill>
              </a:defRPr>
            </a:lvl1pPr>
          </a:lstStyle>
          <a:p>
            <a:r>
              <a:rPr lang="en-US" dirty="0"/>
              <a:t>Presentation title </a:t>
            </a:r>
            <a:br>
              <a:rPr lang="en-US" dirty="0"/>
            </a:br>
            <a:r>
              <a:rPr lang="en-US" dirty="0"/>
              <a:t>(1 or 2 lines)</a:t>
            </a:r>
          </a:p>
        </p:txBody>
      </p:sp>
      <p:sp>
        <p:nvSpPr>
          <p:cNvPr id="5" name="Textplatzhalter 4"/>
          <p:cNvSpPr>
            <a:spLocks noGrp="1" noChangeAspect="1"/>
          </p:cNvSpPr>
          <p:nvPr>
            <p:ph type="body" sz="quarter" idx="11" hasCustomPrompt="1"/>
          </p:nvPr>
        </p:nvSpPr>
        <p:spPr bwMode="gray">
          <a:xfrm>
            <a:off x="10043588" y="728675"/>
            <a:ext cx="1237187" cy="201600"/>
          </a:xfrm>
          <a:blipFill>
            <a:blip r:embed="rId2" cstate="print">
              <a:extLst>
                <a:ext uri="{28A0092B-C50C-407E-A947-70E740481C1C}">
                  <a14:useLocalDpi xmlns:a14="http://schemas.microsoft.com/office/drawing/2010/main" val="0"/>
                </a:ext>
              </a:extLst>
            </a:blip>
            <a:stretch>
              <a:fillRect/>
            </a:stretch>
          </a:blipFill>
        </p:spPr>
        <p:txBody>
          <a:bodyPr/>
          <a:lstStyle>
            <a:lvl1pPr>
              <a:defRPr sz="100">
                <a:solidFill>
                  <a:schemeClr val="bg1"/>
                </a:solidFill>
              </a:defRPr>
            </a:lvl1pPr>
          </a:lstStyle>
          <a:p>
            <a:pPr lvl="0"/>
            <a:r>
              <a:rPr lang="en-US" dirty="0" err="1"/>
              <a:t>i</a:t>
            </a:r>
            <a:endParaRPr lang="en-US" dirty="0"/>
          </a:p>
        </p:txBody>
      </p:sp>
    </p:spTree>
    <p:extLst>
      <p:ext uri="{BB962C8B-B14F-4D97-AF65-F5344CB8AC3E}">
        <p14:creationId xmlns:p14="http://schemas.microsoft.com/office/powerpoint/2010/main" val="230122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image">
    <p:spTree>
      <p:nvGrpSpPr>
        <p:cNvPr id="1" name=""/>
        <p:cNvGrpSpPr/>
        <p:nvPr/>
      </p:nvGrpSpPr>
      <p:grpSpPr>
        <a:xfrm>
          <a:off x="0" y="0"/>
          <a:ext cx="0" cy="0"/>
          <a:chOff x="0" y="0"/>
          <a:chExt cx="0" cy="0"/>
        </a:xfrm>
      </p:grpSpPr>
      <p:sp>
        <p:nvSpPr>
          <p:cNvPr id="8" name="Rechteck 8"/>
          <p:cNvSpPr/>
          <p:nvPr userDrawn="1"/>
        </p:nvSpPr>
        <p:spPr bwMode="gray">
          <a:xfrm>
            <a:off x="11760000" y="0"/>
            <a:ext cx="432000" cy="6858000"/>
          </a:xfrm>
          <a:prstGeom prst="rect">
            <a:avLst/>
          </a:prstGeom>
          <a:gradFill flip="none" rotWithShape="1">
            <a:gsLst>
              <a:gs pos="100000">
                <a:srgbClr val="0C5BA4"/>
              </a:gs>
              <a:gs pos="0">
                <a:srgbClr val="01296A"/>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Bildplatzhalter 3"/>
          <p:cNvSpPr>
            <a:spLocks noGrp="1"/>
          </p:cNvSpPr>
          <p:nvPr>
            <p:ph type="pic" sz="quarter" idx="10"/>
          </p:nvPr>
        </p:nvSpPr>
        <p:spPr bwMode="gray">
          <a:xfrm>
            <a:off x="0" y="0"/>
            <a:ext cx="12192000" cy="6858000"/>
          </a:xfrm>
        </p:spPr>
        <p:txBody>
          <a:bodyPr/>
          <a:lstStyle/>
          <a:p>
            <a:r>
              <a:rPr lang="en-US"/>
              <a:t>Click icon to add picture</a:t>
            </a:r>
            <a:endParaRPr lang="en-US" dirty="0"/>
          </a:p>
        </p:txBody>
      </p:sp>
      <p:sp>
        <p:nvSpPr>
          <p:cNvPr id="3" name="Subtitle 2"/>
          <p:cNvSpPr>
            <a:spLocks noGrp="1"/>
          </p:cNvSpPr>
          <p:nvPr>
            <p:ph type="subTitle" idx="1" hasCustomPrompt="1"/>
          </p:nvPr>
        </p:nvSpPr>
        <p:spPr bwMode="gray">
          <a:xfrm>
            <a:off x="479425" y="6017342"/>
            <a:ext cx="10801350" cy="364408"/>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 Speaker / Subtitle (1 line)</a:t>
            </a:r>
          </a:p>
        </p:txBody>
      </p:sp>
      <p:sp>
        <p:nvSpPr>
          <p:cNvPr id="6" name="Textplatzhalter 4"/>
          <p:cNvSpPr>
            <a:spLocks noGrp="1" noChangeAspect="1"/>
          </p:cNvSpPr>
          <p:nvPr>
            <p:ph type="body" sz="quarter" idx="11" hasCustomPrompt="1"/>
          </p:nvPr>
        </p:nvSpPr>
        <p:spPr bwMode="gray">
          <a:xfrm>
            <a:off x="10043588" y="728675"/>
            <a:ext cx="1237187" cy="201600"/>
          </a:xfrm>
          <a:blipFill>
            <a:blip r:embed="rId2" cstate="print">
              <a:extLst>
                <a:ext uri="{28A0092B-C50C-407E-A947-70E740481C1C}">
                  <a14:useLocalDpi xmlns:a14="http://schemas.microsoft.com/office/drawing/2010/main" val="0"/>
                </a:ext>
              </a:extLst>
            </a:blip>
            <a:stretch>
              <a:fillRect/>
            </a:stretch>
          </a:blipFill>
        </p:spPr>
        <p:txBody>
          <a:bodyPr/>
          <a:lstStyle>
            <a:lvl1pPr>
              <a:defRPr sz="100">
                <a:solidFill>
                  <a:schemeClr val="bg1"/>
                </a:solidFill>
              </a:defRPr>
            </a:lvl1pPr>
          </a:lstStyle>
          <a:p>
            <a:pPr lvl="0"/>
            <a:r>
              <a:rPr lang="en-US" dirty="0" err="1"/>
              <a:t>i</a:t>
            </a:r>
            <a:endParaRPr lang="en-US" dirty="0"/>
          </a:p>
        </p:txBody>
      </p:sp>
      <p:sp>
        <p:nvSpPr>
          <p:cNvPr id="7" name="Titel 12"/>
          <p:cNvSpPr>
            <a:spLocks noGrp="1"/>
          </p:cNvSpPr>
          <p:nvPr>
            <p:ph type="ctrTitle" hasCustomPrompt="1"/>
          </p:nvPr>
        </p:nvSpPr>
        <p:spPr bwMode="gray">
          <a:xfrm>
            <a:off x="1" y="4270952"/>
            <a:ext cx="11280774" cy="1551200"/>
          </a:xfrm>
          <a:custGeom>
            <a:avLst/>
            <a:gdLst>
              <a:gd name="connsiteX0" fmla="*/ 1 w 11568112"/>
              <a:gd name="connsiteY0" fmla="*/ 0 h 1551200"/>
              <a:gd name="connsiteX1" fmla="*/ 11568112 w 11568112"/>
              <a:gd name="connsiteY1" fmla="*/ 0 h 1551200"/>
              <a:gd name="connsiteX2" fmla="*/ 11568112 w 11568112"/>
              <a:gd name="connsiteY2" fmla="*/ 349073 h 1551200"/>
              <a:gd name="connsiteX3" fmla="*/ 11568112 w 11568112"/>
              <a:gd name="connsiteY3" fmla="*/ 716186 h 1551200"/>
              <a:gd name="connsiteX4" fmla="*/ 11568112 w 11568112"/>
              <a:gd name="connsiteY4" fmla="*/ 1123252 h 1551200"/>
              <a:gd name="connsiteX5" fmla="*/ 11568112 w 11568112"/>
              <a:gd name="connsiteY5" fmla="*/ 1180333 h 1551200"/>
              <a:gd name="connsiteX6" fmla="*/ 11568112 w 11568112"/>
              <a:gd name="connsiteY6" fmla="*/ 1224164 h 1551200"/>
              <a:gd name="connsiteX7" fmla="*/ 11241076 w 11568112"/>
              <a:gd name="connsiteY7" fmla="*/ 1551200 h 1551200"/>
              <a:gd name="connsiteX8" fmla="*/ 11160844 w 11568112"/>
              <a:gd name="connsiteY8" fmla="*/ 1551200 h 1551200"/>
              <a:gd name="connsiteX9" fmla="*/ 10733098 w 11568112"/>
              <a:gd name="connsiteY9" fmla="*/ 1551200 h 1551200"/>
              <a:gd name="connsiteX10" fmla="*/ 0 w 11568112"/>
              <a:gd name="connsiteY10" fmla="*/ 1551200 h 1551200"/>
              <a:gd name="connsiteX11" fmla="*/ 0 w 11568112"/>
              <a:gd name="connsiteY11" fmla="*/ 349073 h 1551200"/>
              <a:gd name="connsiteX12" fmla="*/ 1 w 11568112"/>
              <a:gd name="connsiteY12" fmla="*/ 349073 h 15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112" h="1551200">
                <a:moveTo>
                  <a:pt x="1" y="0"/>
                </a:moveTo>
                <a:lnTo>
                  <a:pt x="11568112" y="0"/>
                </a:lnTo>
                <a:lnTo>
                  <a:pt x="11568112" y="349073"/>
                </a:lnTo>
                <a:lnTo>
                  <a:pt x="11568112" y="716186"/>
                </a:lnTo>
                <a:lnTo>
                  <a:pt x="11568112" y="1123252"/>
                </a:lnTo>
                <a:lnTo>
                  <a:pt x="11568112" y="1180333"/>
                </a:lnTo>
                <a:lnTo>
                  <a:pt x="11568112" y="1224164"/>
                </a:lnTo>
                <a:cubicBezTo>
                  <a:pt x="11568112" y="1404781"/>
                  <a:pt x="11421693" y="1551200"/>
                  <a:pt x="11241076" y="1551200"/>
                </a:cubicBezTo>
                <a:lnTo>
                  <a:pt x="11160844" y="1551200"/>
                </a:lnTo>
                <a:lnTo>
                  <a:pt x="10733098" y="1551200"/>
                </a:lnTo>
                <a:lnTo>
                  <a:pt x="0" y="1551200"/>
                </a:lnTo>
                <a:lnTo>
                  <a:pt x="0" y="349073"/>
                </a:lnTo>
                <a:lnTo>
                  <a:pt x="1" y="349073"/>
                </a:lnTo>
                <a:close/>
              </a:path>
            </a:pathLst>
          </a:custGeom>
          <a:gradFill flip="none" rotWithShape="1">
            <a:gsLst>
              <a:gs pos="0">
                <a:schemeClr val="bg1">
                  <a:alpha val="75000"/>
                </a:schemeClr>
              </a:gs>
              <a:gs pos="100000">
                <a:schemeClr val="bg2">
                  <a:alpha val="75000"/>
                </a:schemeClr>
              </a:gs>
            </a:gsLst>
            <a:path path="circle">
              <a:fillToRect t="100000" r="100000"/>
            </a:path>
            <a:tileRect l="-100000" b="-100000"/>
          </a:gradFill>
        </p:spPr>
        <p:txBody>
          <a:bodyPr wrap="square" lIns="468000" tIns="72000" rIns="108000" bIns="72000" anchor="ctr">
            <a:noAutofit/>
          </a:bodyPr>
          <a:lstStyle>
            <a:lvl1pPr algn="l">
              <a:lnSpc>
                <a:spcPct val="80000"/>
              </a:lnSpc>
              <a:defRPr sz="6000">
                <a:solidFill>
                  <a:schemeClr val="tx1"/>
                </a:solidFill>
              </a:defRPr>
            </a:lvl1pPr>
          </a:lstStyle>
          <a:p>
            <a:r>
              <a:rPr lang="en-US" dirty="0"/>
              <a:t>Presentation title </a:t>
            </a:r>
            <a:br>
              <a:rPr lang="en-US" dirty="0"/>
            </a:br>
            <a:r>
              <a:rPr lang="en-US" dirty="0"/>
              <a:t>(1 or 2 lines)</a:t>
            </a:r>
          </a:p>
        </p:txBody>
      </p:sp>
    </p:spTree>
    <p:extLst>
      <p:ext uri="{BB962C8B-B14F-4D97-AF65-F5344CB8AC3E}">
        <p14:creationId xmlns:p14="http://schemas.microsoft.com/office/powerpoint/2010/main" val="1716567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with narrow splash">
    <p:spTree>
      <p:nvGrpSpPr>
        <p:cNvPr id="1" name=""/>
        <p:cNvGrpSpPr/>
        <p:nvPr/>
      </p:nvGrpSpPr>
      <p:grpSpPr>
        <a:xfrm>
          <a:off x="0" y="0"/>
          <a:ext cx="0" cy="0"/>
          <a:chOff x="0" y="0"/>
          <a:chExt cx="0" cy="0"/>
        </a:xfrm>
      </p:grpSpPr>
      <p:sp>
        <p:nvSpPr>
          <p:cNvPr id="9" name="Rechteck 8"/>
          <p:cNvSpPr/>
          <p:nvPr userDrawn="1"/>
        </p:nvSpPr>
        <p:spPr bwMode="gray">
          <a:xfrm>
            <a:off x="11760000" y="0"/>
            <a:ext cx="432000" cy="6858000"/>
          </a:xfrm>
          <a:prstGeom prst="rect">
            <a:avLst/>
          </a:prstGeom>
          <a:gradFill flip="none" rotWithShape="1">
            <a:gsLst>
              <a:gs pos="100000">
                <a:srgbClr val="0C5BA4"/>
              </a:gs>
              <a:gs pos="0">
                <a:srgbClr val="01296A"/>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Subtitle 2"/>
          <p:cNvSpPr>
            <a:spLocks noGrp="1"/>
          </p:cNvSpPr>
          <p:nvPr>
            <p:ph type="subTitle" idx="1" hasCustomPrompt="1"/>
          </p:nvPr>
        </p:nvSpPr>
        <p:spPr bwMode="gray">
          <a:xfrm>
            <a:off x="479426" y="4103398"/>
            <a:ext cx="10801349" cy="360000"/>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 Speaker / Subtitle (1 line)</a:t>
            </a:r>
          </a:p>
        </p:txBody>
      </p:sp>
      <p:sp>
        <p:nvSpPr>
          <p:cNvPr id="10" name="Titel 9"/>
          <p:cNvSpPr>
            <a:spLocks noGrp="1" noChangeAspect="1"/>
          </p:cNvSpPr>
          <p:nvPr>
            <p:ph type="ctrTitle" hasCustomPrompt="1"/>
          </p:nvPr>
        </p:nvSpPr>
        <p:spPr bwMode="gray">
          <a:xfrm>
            <a:off x="479426" y="1773238"/>
            <a:ext cx="10801350" cy="2167332"/>
          </a:xfrm>
          <a:custGeom>
            <a:avLst/>
            <a:gdLst>
              <a:gd name="connsiteX0" fmla="*/ 1 w 10944225"/>
              <a:gd name="connsiteY0" fmla="*/ 0 h 2187938"/>
              <a:gd name="connsiteX1" fmla="*/ 10944225 w 10944225"/>
              <a:gd name="connsiteY1" fmla="*/ 0 h 2187938"/>
              <a:gd name="connsiteX2" fmla="*/ 10944225 w 10944225"/>
              <a:gd name="connsiteY2" fmla="*/ 492360 h 2187938"/>
              <a:gd name="connsiteX3" fmla="*/ 10944225 w 10944225"/>
              <a:gd name="connsiteY3" fmla="*/ 1584325 h 2187938"/>
              <a:gd name="connsiteX4" fmla="*/ 10944225 w 10944225"/>
              <a:gd name="connsiteY4" fmla="*/ 1857707 h 2187938"/>
              <a:gd name="connsiteX5" fmla="*/ 10613994 w 10944225"/>
              <a:gd name="connsiteY5" fmla="*/ 2187938 h 2187938"/>
              <a:gd name="connsiteX6" fmla="*/ 0 w 10944225"/>
              <a:gd name="connsiteY6" fmla="*/ 2187938 h 2187938"/>
              <a:gd name="connsiteX7" fmla="*/ 0 w 10944225"/>
              <a:gd name="connsiteY7" fmla="*/ 492360 h 2187938"/>
              <a:gd name="connsiteX8" fmla="*/ 1 w 10944225"/>
              <a:gd name="connsiteY8" fmla="*/ 492360 h 218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4225" h="2187938">
                <a:moveTo>
                  <a:pt x="1" y="0"/>
                </a:moveTo>
                <a:lnTo>
                  <a:pt x="10944225" y="0"/>
                </a:lnTo>
                <a:lnTo>
                  <a:pt x="10944225" y="492360"/>
                </a:lnTo>
                <a:lnTo>
                  <a:pt x="10944225" y="1584325"/>
                </a:lnTo>
                <a:lnTo>
                  <a:pt x="10944225" y="1857707"/>
                </a:lnTo>
                <a:cubicBezTo>
                  <a:pt x="10944225" y="2040089"/>
                  <a:pt x="10796376" y="2187938"/>
                  <a:pt x="10613994" y="2187938"/>
                </a:cubicBezTo>
                <a:lnTo>
                  <a:pt x="0" y="2187938"/>
                </a:lnTo>
                <a:lnTo>
                  <a:pt x="0" y="492360"/>
                </a:lnTo>
                <a:lnTo>
                  <a:pt x="1" y="492360"/>
                </a:lnTo>
                <a:close/>
              </a:path>
            </a:pathLst>
          </a:custGeom>
          <a:solidFill>
            <a:schemeClr val="bg1">
              <a:alpha val="25000"/>
            </a:schemeClr>
          </a:solidFill>
        </p:spPr>
        <p:txBody>
          <a:bodyPr wrap="square" lIns="0" tIns="0" rIns="0" bIns="0" anchor="b">
            <a:noAutofit/>
          </a:bodyPr>
          <a:lstStyle>
            <a:lvl1pPr algn="l">
              <a:lnSpc>
                <a:spcPct val="80000"/>
              </a:lnSpc>
              <a:defRPr sz="6000">
                <a:solidFill>
                  <a:schemeClr val="tx1"/>
                </a:solidFill>
              </a:defRPr>
            </a:lvl1pPr>
          </a:lstStyle>
          <a:p>
            <a:r>
              <a:rPr lang="en-US" dirty="0"/>
              <a:t>Presentation title </a:t>
            </a:r>
            <a:br>
              <a:rPr lang="en-US" dirty="0"/>
            </a:br>
            <a:r>
              <a:rPr lang="en-US" dirty="0"/>
              <a:t>(1 or 2 lines)</a:t>
            </a:r>
          </a:p>
        </p:txBody>
      </p:sp>
      <p:pic>
        <p:nvPicPr>
          <p:cNvPr id="20" name="Grafik 1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79426" y="4626227"/>
            <a:ext cx="10801350" cy="1755524"/>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10041475" y="728528"/>
            <a:ext cx="1239300" cy="201747"/>
          </a:xfrm>
          <a:prstGeom prst="rect">
            <a:avLst/>
          </a:prstGeom>
        </p:spPr>
      </p:pic>
    </p:spTree>
    <p:extLst>
      <p:ext uri="{BB962C8B-B14F-4D97-AF65-F5344CB8AC3E}">
        <p14:creationId xmlns:p14="http://schemas.microsoft.com/office/powerpoint/2010/main" val="964623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with narrow image">
    <p:spTree>
      <p:nvGrpSpPr>
        <p:cNvPr id="1" name=""/>
        <p:cNvGrpSpPr/>
        <p:nvPr/>
      </p:nvGrpSpPr>
      <p:grpSpPr>
        <a:xfrm>
          <a:off x="0" y="0"/>
          <a:ext cx="0" cy="0"/>
          <a:chOff x="0" y="0"/>
          <a:chExt cx="0" cy="0"/>
        </a:xfrm>
      </p:grpSpPr>
      <p:sp>
        <p:nvSpPr>
          <p:cNvPr id="9" name="Rechteck 8"/>
          <p:cNvSpPr/>
          <p:nvPr userDrawn="1"/>
        </p:nvSpPr>
        <p:spPr bwMode="gray">
          <a:xfrm>
            <a:off x="11760000" y="0"/>
            <a:ext cx="432000" cy="6858000"/>
          </a:xfrm>
          <a:prstGeom prst="rect">
            <a:avLst/>
          </a:prstGeom>
          <a:gradFill flip="none" rotWithShape="1">
            <a:gsLst>
              <a:gs pos="100000">
                <a:srgbClr val="0C5BA4"/>
              </a:gs>
              <a:gs pos="0">
                <a:srgbClr val="01296A"/>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Subtitle 2"/>
          <p:cNvSpPr>
            <a:spLocks noGrp="1"/>
          </p:cNvSpPr>
          <p:nvPr>
            <p:ph type="subTitle" idx="1" hasCustomPrompt="1"/>
          </p:nvPr>
        </p:nvSpPr>
        <p:spPr bwMode="gray">
          <a:xfrm>
            <a:off x="479426" y="4103398"/>
            <a:ext cx="10801349" cy="360000"/>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 Speaker / Subtitle (1 line)</a:t>
            </a:r>
          </a:p>
        </p:txBody>
      </p:sp>
      <p:sp>
        <p:nvSpPr>
          <p:cNvPr id="10" name="Titel 9"/>
          <p:cNvSpPr>
            <a:spLocks noGrp="1" noChangeAspect="1"/>
          </p:cNvSpPr>
          <p:nvPr>
            <p:ph type="ctrTitle" hasCustomPrompt="1"/>
          </p:nvPr>
        </p:nvSpPr>
        <p:spPr bwMode="gray">
          <a:xfrm>
            <a:off x="479426" y="1773238"/>
            <a:ext cx="10801350" cy="2167332"/>
          </a:xfrm>
          <a:custGeom>
            <a:avLst/>
            <a:gdLst>
              <a:gd name="connsiteX0" fmla="*/ 1 w 10944225"/>
              <a:gd name="connsiteY0" fmla="*/ 0 h 2187938"/>
              <a:gd name="connsiteX1" fmla="*/ 10944225 w 10944225"/>
              <a:gd name="connsiteY1" fmla="*/ 0 h 2187938"/>
              <a:gd name="connsiteX2" fmla="*/ 10944225 w 10944225"/>
              <a:gd name="connsiteY2" fmla="*/ 492360 h 2187938"/>
              <a:gd name="connsiteX3" fmla="*/ 10944225 w 10944225"/>
              <a:gd name="connsiteY3" fmla="*/ 1584325 h 2187938"/>
              <a:gd name="connsiteX4" fmla="*/ 10944225 w 10944225"/>
              <a:gd name="connsiteY4" fmla="*/ 1857707 h 2187938"/>
              <a:gd name="connsiteX5" fmla="*/ 10613994 w 10944225"/>
              <a:gd name="connsiteY5" fmla="*/ 2187938 h 2187938"/>
              <a:gd name="connsiteX6" fmla="*/ 0 w 10944225"/>
              <a:gd name="connsiteY6" fmla="*/ 2187938 h 2187938"/>
              <a:gd name="connsiteX7" fmla="*/ 0 w 10944225"/>
              <a:gd name="connsiteY7" fmla="*/ 492360 h 2187938"/>
              <a:gd name="connsiteX8" fmla="*/ 1 w 10944225"/>
              <a:gd name="connsiteY8" fmla="*/ 492360 h 218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4225" h="2187938">
                <a:moveTo>
                  <a:pt x="1" y="0"/>
                </a:moveTo>
                <a:lnTo>
                  <a:pt x="10944225" y="0"/>
                </a:lnTo>
                <a:lnTo>
                  <a:pt x="10944225" y="492360"/>
                </a:lnTo>
                <a:lnTo>
                  <a:pt x="10944225" y="1584325"/>
                </a:lnTo>
                <a:lnTo>
                  <a:pt x="10944225" y="1857707"/>
                </a:lnTo>
                <a:cubicBezTo>
                  <a:pt x="10944225" y="2040089"/>
                  <a:pt x="10796376" y="2187938"/>
                  <a:pt x="10613994" y="2187938"/>
                </a:cubicBezTo>
                <a:lnTo>
                  <a:pt x="0" y="2187938"/>
                </a:lnTo>
                <a:lnTo>
                  <a:pt x="0" y="492360"/>
                </a:lnTo>
                <a:lnTo>
                  <a:pt x="1" y="492360"/>
                </a:lnTo>
                <a:close/>
              </a:path>
            </a:pathLst>
          </a:custGeom>
          <a:solidFill>
            <a:schemeClr val="bg1">
              <a:alpha val="25000"/>
            </a:schemeClr>
          </a:solidFill>
        </p:spPr>
        <p:txBody>
          <a:bodyPr wrap="square" lIns="0" tIns="0" rIns="0" bIns="0" anchor="b">
            <a:noAutofit/>
          </a:bodyPr>
          <a:lstStyle>
            <a:lvl1pPr algn="l">
              <a:lnSpc>
                <a:spcPct val="80000"/>
              </a:lnSpc>
              <a:defRPr sz="6000">
                <a:solidFill>
                  <a:schemeClr val="tx1"/>
                </a:solidFill>
              </a:defRPr>
            </a:lvl1pPr>
          </a:lstStyle>
          <a:p>
            <a:r>
              <a:rPr lang="en-US" dirty="0"/>
              <a:t>Presentation title </a:t>
            </a:r>
            <a:br>
              <a:rPr lang="en-US" dirty="0"/>
            </a:br>
            <a:r>
              <a:rPr lang="en-US" dirty="0"/>
              <a:t>(1 or 2 lines)</a:t>
            </a:r>
          </a:p>
        </p:txBody>
      </p:sp>
      <p:sp>
        <p:nvSpPr>
          <p:cNvPr id="12" name="Bildplatzhalter 11"/>
          <p:cNvSpPr>
            <a:spLocks noGrp="1"/>
          </p:cNvSpPr>
          <p:nvPr>
            <p:ph type="pic" sz="quarter" idx="12" hasCustomPrompt="1"/>
          </p:nvPr>
        </p:nvSpPr>
        <p:spPr bwMode="gray">
          <a:xfrm>
            <a:off x="479425" y="4626226"/>
            <a:ext cx="10801350" cy="1755524"/>
          </a:xfrm>
          <a:custGeom>
            <a:avLst/>
            <a:gdLst>
              <a:gd name="connsiteX0" fmla="*/ 0 w 10801350"/>
              <a:gd name="connsiteY0" fmla="*/ 0 h 1755524"/>
              <a:gd name="connsiteX1" fmla="*/ 10801350 w 10801350"/>
              <a:gd name="connsiteY1" fmla="*/ 0 h 1755524"/>
              <a:gd name="connsiteX2" fmla="*/ 10801350 w 10801350"/>
              <a:gd name="connsiteY2" fmla="*/ 83090 h 1755524"/>
              <a:gd name="connsiteX3" fmla="*/ 10801350 w 10801350"/>
              <a:gd name="connsiteY3" fmla="*/ 1283240 h 1755524"/>
              <a:gd name="connsiteX4" fmla="*/ 10801350 w 10801350"/>
              <a:gd name="connsiteY4" fmla="*/ 1462931 h 1755524"/>
              <a:gd name="connsiteX5" fmla="*/ 10508757 w 10801350"/>
              <a:gd name="connsiteY5" fmla="*/ 1755524 h 1755524"/>
              <a:gd name="connsiteX6" fmla="*/ 0 w 10801350"/>
              <a:gd name="connsiteY6" fmla="*/ 1755524 h 1755524"/>
              <a:gd name="connsiteX7" fmla="*/ 0 w 10801350"/>
              <a:gd name="connsiteY7" fmla="*/ 1283240 h 1755524"/>
              <a:gd name="connsiteX8" fmla="*/ 0 w 10801350"/>
              <a:gd name="connsiteY8" fmla="*/ 83090 h 17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0" h="1755524">
                <a:moveTo>
                  <a:pt x="0" y="0"/>
                </a:moveTo>
                <a:lnTo>
                  <a:pt x="10801350" y="0"/>
                </a:lnTo>
                <a:lnTo>
                  <a:pt x="10801350" y="83090"/>
                </a:lnTo>
                <a:lnTo>
                  <a:pt x="10801350" y="1283240"/>
                </a:lnTo>
                <a:lnTo>
                  <a:pt x="10801350" y="1462931"/>
                </a:lnTo>
                <a:cubicBezTo>
                  <a:pt x="10801350" y="1624526"/>
                  <a:pt x="10670352" y="1755524"/>
                  <a:pt x="10508757" y="1755524"/>
                </a:cubicBezTo>
                <a:lnTo>
                  <a:pt x="0" y="1755524"/>
                </a:lnTo>
                <a:lnTo>
                  <a:pt x="0" y="1283240"/>
                </a:lnTo>
                <a:lnTo>
                  <a:pt x="0" y="83090"/>
                </a:lnTo>
                <a:close/>
              </a:path>
            </a:pathLst>
          </a:custGeom>
        </p:spPr>
        <p:txBody>
          <a:bodyPr wrap="square">
            <a:noAutofit/>
          </a:bodyPr>
          <a:lstStyle>
            <a:lvl1pPr>
              <a:defRPr sz="2400"/>
            </a:lvl1pPr>
          </a:lstStyle>
          <a:p>
            <a:r>
              <a:rPr lang="en-US" dirty="0"/>
              <a:t>Please click on the image icon to insert your image</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10041475" y="728528"/>
            <a:ext cx="1239300" cy="201747"/>
          </a:xfrm>
          <a:prstGeom prst="rect">
            <a:avLst/>
          </a:prstGeom>
        </p:spPr>
      </p:pic>
      <p:sp>
        <p:nvSpPr>
          <p:cNvPr id="2" name="Datumsplatzhalter 1"/>
          <p:cNvSpPr>
            <a:spLocks noGrp="1"/>
          </p:cNvSpPr>
          <p:nvPr>
            <p:ph type="dt" sz="half" idx="13"/>
          </p:nvPr>
        </p:nvSpPr>
        <p:spPr/>
        <p:txBody>
          <a:bodyPr/>
          <a:lstStyle/>
          <a:p>
            <a:fld id="{DF3D395E-9884-4975-9252-A5C37D2EA05B}" type="datetime3">
              <a:rPr lang="de-DE" smtClean="0"/>
              <a:t>08/03/21</a:t>
            </a:fld>
            <a:endParaRPr lang="en-US" dirty="0"/>
          </a:p>
        </p:txBody>
      </p:sp>
      <p:sp>
        <p:nvSpPr>
          <p:cNvPr id="4" name="Fußzeilenplatzhalter 3"/>
          <p:cNvSpPr>
            <a:spLocks noGrp="1"/>
          </p:cNvSpPr>
          <p:nvPr>
            <p:ph type="ftr" sz="quarter" idx="14"/>
          </p:nvPr>
        </p:nvSpPr>
        <p:spPr/>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5"/>
          </p:nvPr>
        </p:nvSpPr>
        <p:spPr/>
        <p:txBody>
          <a:bodyPr/>
          <a:lstStyle/>
          <a:p>
            <a:fld id="{0108C813-F43A-4360-8CEF-49E0FD2B13D2}" type="slidenum">
              <a:rPr lang="en-US" smtClean="0"/>
              <a:pPr/>
              <a:t>‹#›</a:t>
            </a:fld>
            <a:endParaRPr lang="en-US" dirty="0"/>
          </a:p>
        </p:txBody>
      </p:sp>
    </p:spTree>
    <p:extLst>
      <p:ext uri="{BB962C8B-B14F-4D97-AF65-F5344CB8AC3E}">
        <p14:creationId xmlns:p14="http://schemas.microsoft.com/office/powerpoint/2010/main" val="166093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1 conten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6" y="260350"/>
            <a:ext cx="8233520" cy="756000"/>
          </a:xfrm>
        </p:spPr>
        <p:txBody>
          <a:bodyPr/>
          <a:lstStyle/>
          <a:p>
            <a:r>
              <a:rPr lang="en-US"/>
              <a:t>Click to edit Master title style</a:t>
            </a:r>
            <a:endParaRPr lang="en-US" dirty="0"/>
          </a:p>
        </p:txBody>
      </p:sp>
      <p:sp>
        <p:nvSpPr>
          <p:cNvPr id="9" name="Textplatzhalter 8"/>
          <p:cNvSpPr>
            <a:spLocks noGrp="1"/>
          </p:cNvSpPr>
          <p:nvPr>
            <p:ph type="body" sz="quarter" idx="14"/>
          </p:nvPr>
        </p:nvSpPr>
        <p:spPr bwMode="gray">
          <a:xfrm>
            <a:off x="478998" y="1241688"/>
            <a:ext cx="8233948" cy="288000"/>
          </a:xfrm>
        </p:spPr>
        <p:txBody>
          <a:bodyPr/>
          <a:lstStyle>
            <a:lvl1pPr marL="0" indent="0">
              <a:lnSpc>
                <a:spcPct val="100000"/>
              </a:lnSpc>
              <a:buFontTx/>
              <a:buNone/>
              <a:defRPr sz="2000">
                <a:solidFill>
                  <a:srgbClr val="115FA5"/>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dirty="0"/>
              <a:t>Click to edit Master text styles</a:t>
            </a:r>
          </a:p>
        </p:txBody>
      </p:sp>
      <p:sp>
        <p:nvSpPr>
          <p:cNvPr id="6" name="Datumsplatzhalter 5"/>
          <p:cNvSpPr>
            <a:spLocks noGrp="1"/>
          </p:cNvSpPr>
          <p:nvPr>
            <p:ph type="dt" sz="half" idx="15"/>
          </p:nvPr>
        </p:nvSpPr>
        <p:spPr bwMode="gray"/>
        <p:txBody>
          <a:bodyPr/>
          <a:lstStyle/>
          <a:p>
            <a:fld id="{38BE3846-785E-4725-9AED-160295C73D97}" type="datetime3">
              <a:rPr lang="de-DE" smtClean="0"/>
              <a:t>08/03/21</a:t>
            </a:fld>
            <a:endParaRPr lang="en-US" dirty="0"/>
          </a:p>
        </p:txBody>
      </p:sp>
      <p:sp>
        <p:nvSpPr>
          <p:cNvPr id="8" name="Fußzeilenplatzhalter 7"/>
          <p:cNvSpPr>
            <a:spLocks noGrp="1"/>
          </p:cNvSpPr>
          <p:nvPr>
            <p:ph type="ftr" sz="quarter" idx="16"/>
          </p:nvPr>
        </p:nvSpPr>
        <p:spPr bwMode="gray"/>
        <p:txBody>
          <a:bodyPr/>
          <a:lstStyle/>
          <a:p>
            <a:r>
              <a:rPr lang="en-US"/>
              <a:t>KISTERS UK Visit 2018 |  Author: Frank Schlaeger |  Creation date: 2018-03</a:t>
            </a:r>
            <a:endParaRPr lang="en-US" dirty="0"/>
          </a:p>
        </p:txBody>
      </p:sp>
      <p:sp>
        <p:nvSpPr>
          <p:cNvPr id="10" name="Foliennummernplatzhalter 9"/>
          <p:cNvSpPr>
            <a:spLocks noGrp="1"/>
          </p:cNvSpPr>
          <p:nvPr>
            <p:ph type="sldNum" sz="quarter" idx="17"/>
          </p:nvPr>
        </p:nvSpPr>
        <p:spPr bwMode="gray"/>
        <p:txBody>
          <a:bodyPr/>
          <a:lstStyle/>
          <a:p>
            <a:fld id="{0108C813-F43A-4360-8CEF-49E0FD2B13D2}" type="slidenum">
              <a:rPr lang="en-US" smtClean="0"/>
              <a:pPr/>
              <a:t>‹#›</a:t>
            </a:fld>
            <a:endParaRPr lang="en-US" dirty="0"/>
          </a:p>
        </p:txBody>
      </p:sp>
      <p:sp>
        <p:nvSpPr>
          <p:cNvPr id="4" name="Inhaltsplatzhalter 3"/>
          <p:cNvSpPr>
            <a:spLocks noGrp="1"/>
          </p:cNvSpPr>
          <p:nvPr>
            <p:ph sz="quarter" idx="18"/>
          </p:nvPr>
        </p:nvSpPr>
        <p:spPr>
          <a:xfrm>
            <a:off x="479425" y="1773239"/>
            <a:ext cx="10801350" cy="4608512"/>
          </a:xfrm>
        </p:spPr>
        <p:txBody>
          <a:bodyPr/>
          <a:lstStyle>
            <a:lvl2pPr>
              <a:buClr>
                <a:srgbClr val="0C5BA4"/>
              </a:buClr>
              <a:defRPr/>
            </a:lvl2pPr>
            <a:lvl3pPr>
              <a:buClr>
                <a:srgbClr val="0C5BA4"/>
              </a:buClr>
              <a:defRPr/>
            </a:lvl3pPr>
            <a:lvl4pPr>
              <a:buClr>
                <a:srgbClr val="0C5BA4"/>
              </a:buClr>
              <a:defRPr/>
            </a:lvl4pPr>
            <a:lvl5pPr>
              <a:buClr>
                <a:srgbClr val="0C5BA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Tree>
    <p:extLst>
      <p:ext uri="{BB962C8B-B14F-4D97-AF65-F5344CB8AC3E}">
        <p14:creationId xmlns:p14="http://schemas.microsoft.com/office/powerpoint/2010/main" val="426978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2 contents">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4" y="260350"/>
            <a:ext cx="8233521" cy="756000"/>
          </a:xfrm>
        </p:spPr>
        <p:txBody>
          <a:bodyPr anchor="b"/>
          <a:lstStyle>
            <a:lvl1pPr algn="l">
              <a:lnSpc>
                <a:spcPct val="80000"/>
              </a:lnSpc>
              <a:defRPr/>
            </a:lvl1pPr>
          </a:lstStyle>
          <a:p>
            <a:r>
              <a:rPr lang="en-US"/>
              <a:t>Click to edit Master title style</a:t>
            </a:r>
            <a:endParaRPr lang="en-US" dirty="0"/>
          </a:p>
        </p:txBody>
      </p:sp>
      <p:sp>
        <p:nvSpPr>
          <p:cNvPr id="6" name="Datumsplatzhalter 5"/>
          <p:cNvSpPr>
            <a:spLocks noGrp="1"/>
          </p:cNvSpPr>
          <p:nvPr>
            <p:ph type="dt" sz="half" idx="15"/>
          </p:nvPr>
        </p:nvSpPr>
        <p:spPr bwMode="gray"/>
        <p:txBody>
          <a:bodyPr/>
          <a:lstStyle/>
          <a:p>
            <a:fld id="{24887114-D032-474F-A716-220DF49647ED}" type="datetime3">
              <a:rPr lang="de-DE" smtClean="0"/>
              <a:t>08/03/21</a:t>
            </a:fld>
            <a:endParaRPr lang="en-US" dirty="0"/>
          </a:p>
        </p:txBody>
      </p:sp>
      <p:sp>
        <p:nvSpPr>
          <p:cNvPr id="8" name="Fußzeilenplatzhalter 7"/>
          <p:cNvSpPr>
            <a:spLocks noGrp="1"/>
          </p:cNvSpPr>
          <p:nvPr>
            <p:ph type="ftr" sz="quarter" idx="16"/>
          </p:nvPr>
        </p:nvSpPr>
        <p:spPr bwMode="gray">
          <a:xfrm>
            <a:off x="479425" y="6524626"/>
            <a:ext cx="5184776" cy="144462"/>
          </a:xfrm>
        </p:spPr>
        <p:txBody>
          <a:bodyPr/>
          <a:lstStyle/>
          <a:p>
            <a:r>
              <a:rPr lang="en-US"/>
              <a:t>KISTERS UK Visit 2018 |  Author: Frank Schlaeger |  Creation date: 2018-03</a:t>
            </a:r>
            <a:endParaRPr lang="en-US" dirty="0"/>
          </a:p>
        </p:txBody>
      </p:sp>
      <p:sp>
        <p:nvSpPr>
          <p:cNvPr id="10" name="Foliennummernplatzhalter 9"/>
          <p:cNvSpPr>
            <a:spLocks noGrp="1"/>
          </p:cNvSpPr>
          <p:nvPr>
            <p:ph type="sldNum" sz="quarter" idx="17"/>
          </p:nvPr>
        </p:nvSpPr>
        <p:spPr bwMode="gray"/>
        <p:txBody>
          <a:bodyPr/>
          <a:lstStyle/>
          <a:p>
            <a:fld id="{0108C813-F43A-4360-8CEF-49E0FD2B13D2}" type="slidenum">
              <a:rPr lang="en-US" smtClean="0"/>
              <a:pPr/>
              <a:t>‹#›</a:t>
            </a:fld>
            <a:endParaRPr lang="en-US" dirty="0"/>
          </a:p>
        </p:txBody>
      </p:sp>
      <p:sp>
        <p:nvSpPr>
          <p:cNvPr id="4" name="Inhaltsplatzhalter 3"/>
          <p:cNvSpPr>
            <a:spLocks noGrp="1"/>
          </p:cNvSpPr>
          <p:nvPr>
            <p:ph sz="quarter" idx="19"/>
          </p:nvPr>
        </p:nvSpPr>
        <p:spPr>
          <a:xfrm>
            <a:off x="479424" y="1773239"/>
            <a:ext cx="5184776"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3" name="Inhaltsplatzhalter 3"/>
          <p:cNvSpPr>
            <a:spLocks noGrp="1"/>
          </p:cNvSpPr>
          <p:nvPr>
            <p:ph sz="quarter" idx="20"/>
          </p:nvPr>
        </p:nvSpPr>
        <p:spPr>
          <a:xfrm>
            <a:off x="6096000" y="1773239"/>
            <a:ext cx="5184776"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9" name="Textplatzhalter 8"/>
          <p:cNvSpPr>
            <a:spLocks noGrp="1"/>
          </p:cNvSpPr>
          <p:nvPr>
            <p:ph type="body" sz="quarter" idx="14"/>
          </p:nvPr>
        </p:nvSpPr>
        <p:spPr bwMode="gray">
          <a:xfrm>
            <a:off x="478998" y="1241688"/>
            <a:ext cx="8233948" cy="288000"/>
          </a:xfrm>
        </p:spPr>
        <p:txBody>
          <a:bodyPr/>
          <a:lstStyle>
            <a:lvl1pPr marL="0" indent="0">
              <a:lnSpc>
                <a:spcPct val="100000"/>
              </a:lnSpc>
              <a:buFontTx/>
              <a:buNone/>
              <a:defRPr sz="2000">
                <a:solidFill>
                  <a:srgbClr val="01296A"/>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97372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1 content and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Datumsplatzhalter 2"/>
          <p:cNvSpPr>
            <a:spLocks noGrp="1"/>
          </p:cNvSpPr>
          <p:nvPr>
            <p:ph type="dt" sz="half" idx="10"/>
          </p:nvPr>
        </p:nvSpPr>
        <p:spPr bwMode="gray"/>
        <p:txBody>
          <a:bodyPr/>
          <a:lstStyle/>
          <a:p>
            <a:fld id="{5C7B5308-6A7F-4F84-83C3-2040CCB855F1}" type="datetime3">
              <a:rPr lang="de-DE" smtClean="0"/>
              <a:t>08/03/21</a:t>
            </a:fld>
            <a:endParaRPr lang="en-US" dirty="0"/>
          </a:p>
        </p:txBody>
      </p:sp>
      <p:sp>
        <p:nvSpPr>
          <p:cNvPr id="4" name="Fußzeilenplatzhalter 3"/>
          <p:cNvSpPr>
            <a:spLocks noGrp="1"/>
          </p:cNvSpPr>
          <p:nvPr>
            <p:ph type="ftr" sz="quarter" idx="11"/>
          </p:nvPr>
        </p:nvSpPr>
        <p:spPr bwMode="gray"/>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dirty="0"/>
          </a:p>
        </p:txBody>
      </p:sp>
      <p:sp>
        <p:nvSpPr>
          <p:cNvPr id="12" name="Bildplatzhalter 11"/>
          <p:cNvSpPr>
            <a:spLocks noGrp="1"/>
          </p:cNvSpPr>
          <p:nvPr>
            <p:ph type="pic" sz="quarter" idx="15" hasCustomPrompt="1"/>
          </p:nvPr>
        </p:nvSpPr>
        <p:spPr bwMode="gray">
          <a:xfrm>
            <a:off x="6095999" y="1773237"/>
            <a:ext cx="5184776" cy="4608512"/>
          </a:xfrm>
          <a:custGeom>
            <a:avLst/>
            <a:gdLst>
              <a:gd name="connsiteX0" fmla="*/ 0 w 5184776"/>
              <a:gd name="connsiteY0" fmla="*/ 0 h 4608512"/>
              <a:gd name="connsiteX1" fmla="*/ 5184776 w 5184776"/>
              <a:gd name="connsiteY1" fmla="*/ 0 h 4608512"/>
              <a:gd name="connsiteX2" fmla="*/ 5184776 w 5184776"/>
              <a:gd name="connsiteY2" fmla="*/ 1376362 h 4608512"/>
              <a:gd name="connsiteX3" fmla="*/ 5184776 w 5184776"/>
              <a:gd name="connsiteY3" fmla="*/ 3872819 h 4608512"/>
              <a:gd name="connsiteX4" fmla="*/ 5184776 w 5184776"/>
              <a:gd name="connsiteY4" fmla="*/ 4326992 h 4608512"/>
              <a:gd name="connsiteX5" fmla="*/ 4903256 w 5184776"/>
              <a:gd name="connsiteY5" fmla="*/ 4608512 h 4608512"/>
              <a:gd name="connsiteX6" fmla="*/ 0 w 5184776"/>
              <a:gd name="connsiteY6" fmla="*/ 4608512 h 4608512"/>
              <a:gd name="connsiteX7" fmla="*/ 0 w 5184776"/>
              <a:gd name="connsiteY7" fmla="*/ 3872819 h 4608512"/>
              <a:gd name="connsiteX8" fmla="*/ 0 w 5184776"/>
              <a:gd name="connsiteY8" fmla="*/ 1376362 h 46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4776" h="4608512">
                <a:moveTo>
                  <a:pt x="0" y="0"/>
                </a:moveTo>
                <a:lnTo>
                  <a:pt x="5184776" y="0"/>
                </a:lnTo>
                <a:lnTo>
                  <a:pt x="5184776" y="1376362"/>
                </a:lnTo>
                <a:lnTo>
                  <a:pt x="5184776" y="3872819"/>
                </a:lnTo>
                <a:lnTo>
                  <a:pt x="5184776" y="4326992"/>
                </a:lnTo>
                <a:cubicBezTo>
                  <a:pt x="5184776" y="4482471"/>
                  <a:pt x="5058735" y="4608512"/>
                  <a:pt x="4903256" y="4608512"/>
                </a:cubicBezTo>
                <a:lnTo>
                  <a:pt x="0" y="4608512"/>
                </a:lnTo>
                <a:lnTo>
                  <a:pt x="0" y="3872819"/>
                </a:lnTo>
                <a:lnTo>
                  <a:pt x="0" y="1376362"/>
                </a:lnTo>
                <a:close/>
              </a:path>
            </a:pathLst>
          </a:custGeom>
        </p:spPr>
        <p:txBody>
          <a:bodyPr wrap="square">
            <a:noAutofit/>
          </a:bodyPr>
          <a:lstStyle>
            <a:lvl1pPr>
              <a:defRPr sz="2400"/>
            </a:lvl1pPr>
          </a:lstStyle>
          <a:p>
            <a:r>
              <a:rPr lang="en-US" dirty="0"/>
              <a:t>Please click on the image icon to insert your image</a:t>
            </a:r>
          </a:p>
        </p:txBody>
      </p:sp>
      <p:sp>
        <p:nvSpPr>
          <p:cNvPr id="9" name="Inhaltsplatzhalter 3"/>
          <p:cNvSpPr>
            <a:spLocks noGrp="1"/>
          </p:cNvSpPr>
          <p:nvPr>
            <p:ph sz="quarter" idx="19"/>
          </p:nvPr>
        </p:nvSpPr>
        <p:spPr>
          <a:xfrm>
            <a:off x="479424" y="1773239"/>
            <a:ext cx="5184776"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0" name="Textplatzhalter 8"/>
          <p:cNvSpPr>
            <a:spLocks noGrp="1"/>
          </p:cNvSpPr>
          <p:nvPr>
            <p:ph type="body" sz="quarter" idx="14"/>
          </p:nvPr>
        </p:nvSpPr>
        <p:spPr bwMode="gray">
          <a:xfrm>
            <a:off x="478998" y="1241688"/>
            <a:ext cx="8233948" cy="288000"/>
          </a:xfrm>
        </p:spPr>
        <p:txBody>
          <a:bodyPr/>
          <a:lstStyle>
            <a:lvl1pPr marL="0" indent="0">
              <a:lnSpc>
                <a:spcPct val="100000"/>
              </a:lnSpc>
              <a:buFontTx/>
              <a:buNone/>
              <a:defRPr sz="2000">
                <a:solidFill>
                  <a:srgbClr val="01296A"/>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a:t>Click to edit Master text styles</a:t>
            </a:r>
          </a:p>
        </p:txBody>
      </p:sp>
    </p:spTree>
    <p:extLst>
      <p:ext uri="{BB962C8B-B14F-4D97-AF65-F5344CB8AC3E}">
        <p14:creationId xmlns:p14="http://schemas.microsoft.com/office/powerpoint/2010/main" val="87426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517723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2 contents with headlines">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4" y="260350"/>
            <a:ext cx="8233521" cy="756000"/>
          </a:xfrm>
        </p:spPr>
        <p:txBody>
          <a:bodyPr anchor="b"/>
          <a:lstStyle>
            <a:lvl1pPr algn="l">
              <a:lnSpc>
                <a:spcPct val="80000"/>
              </a:lnSpc>
              <a:defRPr/>
            </a:lvl1pPr>
          </a:lstStyle>
          <a:p>
            <a:r>
              <a:rPr lang="en-US"/>
              <a:t>Click to edit Master title style</a:t>
            </a:r>
            <a:endParaRPr lang="en-US" dirty="0"/>
          </a:p>
        </p:txBody>
      </p:sp>
      <p:sp>
        <p:nvSpPr>
          <p:cNvPr id="6" name="Datumsplatzhalter 5"/>
          <p:cNvSpPr>
            <a:spLocks noGrp="1"/>
          </p:cNvSpPr>
          <p:nvPr>
            <p:ph type="dt" sz="half" idx="15"/>
          </p:nvPr>
        </p:nvSpPr>
        <p:spPr bwMode="gray"/>
        <p:txBody>
          <a:bodyPr/>
          <a:lstStyle/>
          <a:p>
            <a:fld id="{09A6B273-3493-48C7-8C78-B498DCDC4E3E}" type="datetime3">
              <a:rPr lang="de-DE" smtClean="0"/>
              <a:t>08/03/21</a:t>
            </a:fld>
            <a:endParaRPr lang="en-US" dirty="0"/>
          </a:p>
        </p:txBody>
      </p:sp>
      <p:sp>
        <p:nvSpPr>
          <p:cNvPr id="8" name="Fußzeilenplatzhalter 7"/>
          <p:cNvSpPr>
            <a:spLocks noGrp="1"/>
          </p:cNvSpPr>
          <p:nvPr>
            <p:ph type="ftr" sz="quarter" idx="16"/>
          </p:nvPr>
        </p:nvSpPr>
        <p:spPr bwMode="gray">
          <a:xfrm>
            <a:off x="479425" y="6524626"/>
            <a:ext cx="5184776" cy="144462"/>
          </a:xfrm>
        </p:spPr>
        <p:txBody>
          <a:bodyPr/>
          <a:lstStyle/>
          <a:p>
            <a:r>
              <a:rPr lang="en-US"/>
              <a:t>KISTERS UK Visit 2018 |  Author: Frank Schlaeger |  Creation date: 2018-03</a:t>
            </a:r>
            <a:endParaRPr lang="en-US" dirty="0"/>
          </a:p>
        </p:txBody>
      </p:sp>
      <p:sp>
        <p:nvSpPr>
          <p:cNvPr id="10" name="Foliennummernplatzhalter 9"/>
          <p:cNvSpPr>
            <a:spLocks noGrp="1"/>
          </p:cNvSpPr>
          <p:nvPr>
            <p:ph type="sldNum" sz="quarter" idx="17"/>
          </p:nvPr>
        </p:nvSpPr>
        <p:spPr bwMode="gray"/>
        <p:txBody>
          <a:bodyPr/>
          <a:lstStyle/>
          <a:p>
            <a:fld id="{0108C813-F43A-4360-8CEF-49E0FD2B13D2}" type="slidenum">
              <a:rPr lang="en-US" smtClean="0"/>
              <a:pPr/>
              <a:t>‹#›</a:t>
            </a:fld>
            <a:endParaRPr lang="en-US" dirty="0"/>
          </a:p>
        </p:txBody>
      </p:sp>
      <p:sp>
        <p:nvSpPr>
          <p:cNvPr id="4" name="Textplatzhalter 3"/>
          <p:cNvSpPr>
            <a:spLocks noGrp="1"/>
          </p:cNvSpPr>
          <p:nvPr>
            <p:ph type="body" sz="quarter" idx="19"/>
          </p:nvPr>
        </p:nvSpPr>
        <p:spPr bwMode="gray">
          <a:xfrm>
            <a:off x="479424" y="1773238"/>
            <a:ext cx="5184776" cy="382587"/>
          </a:xfrm>
        </p:spPr>
        <p:txBody>
          <a:bodyPr/>
          <a:lstStyle>
            <a:lvl1pPr>
              <a:defRPr b="1"/>
            </a:lvl1pPr>
          </a:lstStyle>
          <a:p>
            <a:pPr lvl="0"/>
            <a:r>
              <a:rPr lang="en-US"/>
              <a:t>Click to edit Master text styles</a:t>
            </a:r>
          </a:p>
        </p:txBody>
      </p:sp>
      <p:sp>
        <p:nvSpPr>
          <p:cNvPr id="13" name="Textplatzhalter 3"/>
          <p:cNvSpPr>
            <a:spLocks noGrp="1"/>
          </p:cNvSpPr>
          <p:nvPr>
            <p:ph type="body" sz="quarter" idx="20"/>
          </p:nvPr>
        </p:nvSpPr>
        <p:spPr bwMode="gray">
          <a:xfrm>
            <a:off x="6096000" y="1773238"/>
            <a:ext cx="5184776" cy="382587"/>
          </a:xfrm>
        </p:spPr>
        <p:txBody>
          <a:bodyPr/>
          <a:lstStyle>
            <a:lvl1pPr>
              <a:defRPr b="1"/>
            </a:lvl1pPr>
          </a:lstStyle>
          <a:p>
            <a:pPr lvl="0"/>
            <a:r>
              <a:rPr lang="en-US"/>
              <a:t>Click to edit Master text styles</a:t>
            </a:r>
          </a:p>
        </p:txBody>
      </p:sp>
      <p:sp>
        <p:nvSpPr>
          <p:cNvPr id="14" name="Inhaltsplatzhalter 3"/>
          <p:cNvSpPr>
            <a:spLocks noGrp="1"/>
          </p:cNvSpPr>
          <p:nvPr>
            <p:ph sz="quarter" idx="21"/>
          </p:nvPr>
        </p:nvSpPr>
        <p:spPr>
          <a:xfrm>
            <a:off x="479424" y="2177143"/>
            <a:ext cx="5184776" cy="420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5" name="Inhaltsplatzhalter 3"/>
          <p:cNvSpPr>
            <a:spLocks noGrp="1"/>
          </p:cNvSpPr>
          <p:nvPr>
            <p:ph sz="quarter" idx="22"/>
          </p:nvPr>
        </p:nvSpPr>
        <p:spPr>
          <a:xfrm>
            <a:off x="6096000" y="2177143"/>
            <a:ext cx="5184775" cy="4204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extplatzhalter 8"/>
          <p:cNvSpPr>
            <a:spLocks noGrp="1"/>
          </p:cNvSpPr>
          <p:nvPr>
            <p:ph type="body" sz="quarter" idx="14"/>
          </p:nvPr>
        </p:nvSpPr>
        <p:spPr bwMode="gray">
          <a:xfrm>
            <a:off x="478998" y="1241688"/>
            <a:ext cx="8233948" cy="288000"/>
          </a:xfrm>
        </p:spPr>
        <p:txBody>
          <a:bodyPr/>
          <a:lstStyle>
            <a:lvl1pPr marL="0" indent="0">
              <a:lnSpc>
                <a:spcPct val="100000"/>
              </a:lnSpc>
              <a:buFontTx/>
              <a:buNone/>
              <a:defRPr sz="2000">
                <a:solidFill>
                  <a:srgbClr val="01296A"/>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dirty="0"/>
              <a:t>Click to edit Master text styles</a:t>
            </a:r>
          </a:p>
        </p:txBody>
      </p:sp>
    </p:spTree>
    <p:extLst>
      <p:ext uri="{BB962C8B-B14F-4D97-AF65-F5344CB8AC3E}">
        <p14:creationId xmlns:p14="http://schemas.microsoft.com/office/powerpoint/2010/main" val="1701983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a:t>Click to edit Master title style</a:t>
            </a:r>
            <a:endParaRPr lang="en-US" dirty="0"/>
          </a:p>
        </p:txBody>
      </p:sp>
      <p:sp>
        <p:nvSpPr>
          <p:cNvPr id="3" name="Datumsplatzhalter 2"/>
          <p:cNvSpPr>
            <a:spLocks noGrp="1"/>
          </p:cNvSpPr>
          <p:nvPr>
            <p:ph type="dt" sz="half" idx="10"/>
          </p:nvPr>
        </p:nvSpPr>
        <p:spPr bwMode="gray"/>
        <p:txBody>
          <a:bodyPr/>
          <a:lstStyle/>
          <a:p>
            <a:fld id="{BDE1B0ED-EE05-441A-974A-F3E39CEF4A65}" type="datetime3">
              <a:rPr lang="de-DE" smtClean="0"/>
              <a:t>08/03/21</a:t>
            </a:fld>
            <a:endParaRPr lang="en-US" dirty="0"/>
          </a:p>
        </p:txBody>
      </p:sp>
      <p:sp>
        <p:nvSpPr>
          <p:cNvPr id="4" name="Fußzeilenplatzhalter 3"/>
          <p:cNvSpPr>
            <a:spLocks noGrp="1"/>
          </p:cNvSpPr>
          <p:nvPr>
            <p:ph type="ftr" sz="quarter" idx="11"/>
          </p:nvPr>
        </p:nvSpPr>
        <p:spPr bwMode="gray"/>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dirty="0"/>
          </a:p>
        </p:txBody>
      </p:sp>
      <p:sp>
        <p:nvSpPr>
          <p:cNvPr id="7" name="Textplatzhalter 8"/>
          <p:cNvSpPr>
            <a:spLocks noGrp="1"/>
          </p:cNvSpPr>
          <p:nvPr>
            <p:ph type="body" sz="quarter" idx="14"/>
          </p:nvPr>
        </p:nvSpPr>
        <p:spPr bwMode="gray">
          <a:xfrm>
            <a:off x="478998" y="1241688"/>
            <a:ext cx="8233948" cy="288000"/>
          </a:xfrm>
        </p:spPr>
        <p:txBody>
          <a:bodyPr/>
          <a:lstStyle>
            <a:lvl1pPr marL="0" indent="0">
              <a:lnSpc>
                <a:spcPct val="100000"/>
              </a:lnSpc>
              <a:buFontTx/>
              <a:buNone/>
              <a:defRPr sz="2000">
                <a:solidFill>
                  <a:srgbClr val="01296A"/>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dirty="0"/>
              <a:t>Click to edit Master text styles</a:t>
            </a:r>
          </a:p>
        </p:txBody>
      </p:sp>
    </p:spTree>
    <p:extLst>
      <p:ext uri="{BB962C8B-B14F-4D97-AF65-F5344CB8AC3E}">
        <p14:creationId xmlns:p14="http://schemas.microsoft.com/office/powerpoint/2010/main" val="2240177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2 contents and colored box">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6" y="260350"/>
            <a:ext cx="8233520" cy="756000"/>
          </a:xfrm>
        </p:spPr>
        <p:txBody>
          <a:bodyPr/>
          <a:lstStyle/>
          <a:p>
            <a:r>
              <a:rPr lang="en-US"/>
              <a:t>Click to edit Master title style</a:t>
            </a:r>
            <a:endParaRPr lang="en-US" dirty="0"/>
          </a:p>
        </p:txBody>
      </p:sp>
      <p:sp>
        <p:nvSpPr>
          <p:cNvPr id="3" name="Datumsplatzhalter 2"/>
          <p:cNvSpPr>
            <a:spLocks noGrp="1"/>
          </p:cNvSpPr>
          <p:nvPr>
            <p:ph type="dt" sz="half" idx="10"/>
          </p:nvPr>
        </p:nvSpPr>
        <p:spPr bwMode="gray"/>
        <p:txBody>
          <a:bodyPr/>
          <a:lstStyle/>
          <a:p>
            <a:fld id="{60D4437B-66A5-40E6-A740-9C817A35F4A7}" type="datetime3">
              <a:rPr lang="de-DE" smtClean="0"/>
              <a:t>08/03/21</a:t>
            </a:fld>
            <a:endParaRPr lang="en-US" dirty="0"/>
          </a:p>
        </p:txBody>
      </p:sp>
      <p:sp>
        <p:nvSpPr>
          <p:cNvPr id="4" name="Fußzeilenplatzhalter 3"/>
          <p:cNvSpPr>
            <a:spLocks noGrp="1"/>
          </p:cNvSpPr>
          <p:nvPr>
            <p:ph type="ftr" sz="quarter" idx="11"/>
          </p:nvPr>
        </p:nvSpPr>
        <p:spPr bwMode="gray"/>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dirty="0"/>
          </a:p>
        </p:txBody>
      </p:sp>
      <p:sp>
        <p:nvSpPr>
          <p:cNvPr id="14" name="Inhaltsplatzhalter 13"/>
          <p:cNvSpPr>
            <a:spLocks noGrp="1"/>
          </p:cNvSpPr>
          <p:nvPr>
            <p:ph sz="quarter" idx="16"/>
          </p:nvPr>
        </p:nvSpPr>
        <p:spPr bwMode="gray">
          <a:xfrm>
            <a:off x="6096000" y="1773239"/>
            <a:ext cx="5184775" cy="205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platzhalter 23"/>
          <p:cNvSpPr>
            <a:spLocks noGrp="1" noChangeAspect="1"/>
          </p:cNvSpPr>
          <p:nvPr>
            <p:ph type="body" sz="quarter" idx="15"/>
          </p:nvPr>
        </p:nvSpPr>
        <p:spPr bwMode="gray">
          <a:xfrm>
            <a:off x="6096000" y="4197246"/>
            <a:ext cx="5184776" cy="2184502"/>
          </a:xfrm>
          <a:custGeom>
            <a:avLst/>
            <a:gdLst>
              <a:gd name="connsiteX0" fmla="*/ 0 w 4968875"/>
              <a:gd name="connsiteY0" fmla="*/ 0 h 2093536"/>
              <a:gd name="connsiteX1" fmla="*/ 4968875 w 4968875"/>
              <a:gd name="connsiteY1" fmla="*/ 0 h 2093536"/>
              <a:gd name="connsiteX2" fmla="*/ 4968875 w 4968875"/>
              <a:gd name="connsiteY2" fmla="*/ 51615 h 2093536"/>
              <a:gd name="connsiteX3" fmla="*/ 4968875 w 4968875"/>
              <a:gd name="connsiteY3" fmla="*/ 274050 h 2093536"/>
              <a:gd name="connsiteX4" fmla="*/ 4968875 w 4968875"/>
              <a:gd name="connsiteY4" fmla="*/ 1180353 h 2093536"/>
              <a:gd name="connsiteX5" fmla="*/ 4968875 w 4968875"/>
              <a:gd name="connsiteY5" fmla="*/ 1565284 h 2093536"/>
              <a:gd name="connsiteX6" fmla="*/ 4968875 w 4968875"/>
              <a:gd name="connsiteY6" fmla="*/ 1781233 h 2093536"/>
              <a:gd name="connsiteX7" fmla="*/ 4656572 w 4968875"/>
              <a:gd name="connsiteY7" fmla="*/ 2093536 h 2093536"/>
              <a:gd name="connsiteX8" fmla="*/ 4352078 w 4968875"/>
              <a:gd name="connsiteY8" fmla="*/ 2093536 h 2093536"/>
              <a:gd name="connsiteX9" fmla="*/ 4055692 w 4968875"/>
              <a:gd name="connsiteY9" fmla="*/ 2093536 h 2093536"/>
              <a:gd name="connsiteX10" fmla="*/ 0 w 4968875"/>
              <a:gd name="connsiteY10" fmla="*/ 2093536 h 2093536"/>
              <a:gd name="connsiteX11" fmla="*/ 0 w 4968875"/>
              <a:gd name="connsiteY11" fmla="*/ 274050 h 2093536"/>
              <a:gd name="connsiteX12" fmla="*/ 0 w 4968875"/>
              <a:gd name="connsiteY12" fmla="*/ 51615 h 209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875" h="2093536">
                <a:moveTo>
                  <a:pt x="0" y="0"/>
                </a:moveTo>
                <a:lnTo>
                  <a:pt x="4968875" y="0"/>
                </a:lnTo>
                <a:lnTo>
                  <a:pt x="4968875" y="51615"/>
                </a:lnTo>
                <a:lnTo>
                  <a:pt x="4968875" y="274050"/>
                </a:lnTo>
                <a:lnTo>
                  <a:pt x="4968875" y="1180353"/>
                </a:lnTo>
                <a:lnTo>
                  <a:pt x="4968875" y="1565284"/>
                </a:lnTo>
                <a:lnTo>
                  <a:pt x="4968875" y="1781233"/>
                </a:lnTo>
                <a:cubicBezTo>
                  <a:pt x="4968875" y="1953713"/>
                  <a:pt x="4829052" y="2093536"/>
                  <a:pt x="4656572" y="2093536"/>
                </a:cubicBezTo>
                <a:lnTo>
                  <a:pt x="4352078" y="2093536"/>
                </a:lnTo>
                <a:lnTo>
                  <a:pt x="4055692" y="2093536"/>
                </a:lnTo>
                <a:lnTo>
                  <a:pt x="0" y="2093536"/>
                </a:lnTo>
                <a:lnTo>
                  <a:pt x="0" y="274050"/>
                </a:lnTo>
                <a:lnTo>
                  <a:pt x="0" y="51615"/>
                </a:lnTo>
                <a:close/>
              </a:path>
            </a:pathLst>
          </a:custGeom>
          <a:solidFill>
            <a:schemeClr val="bg2"/>
          </a:solidFill>
          <a:ln>
            <a:noFill/>
          </a:ln>
        </p:spPr>
        <p:txBody>
          <a:bodyPr wrap="square" lIns="108000" tIns="72000" rIns="108000" bIns="72000" anchor="ctr">
            <a:noAutofit/>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Inhaltsplatzhalter 3"/>
          <p:cNvSpPr>
            <a:spLocks noGrp="1"/>
          </p:cNvSpPr>
          <p:nvPr>
            <p:ph sz="quarter" idx="19"/>
          </p:nvPr>
        </p:nvSpPr>
        <p:spPr>
          <a:xfrm>
            <a:off x="479424" y="1773239"/>
            <a:ext cx="5184776"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extplatzhalter 8"/>
          <p:cNvSpPr>
            <a:spLocks noGrp="1"/>
          </p:cNvSpPr>
          <p:nvPr>
            <p:ph type="body" sz="quarter" idx="14"/>
          </p:nvPr>
        </p:nvSpPr>
        <p:spPr bwMode="gray">
          <a:xfrm>
            <a:off x="478998" y="1241688"/>
            <a:ext cx="8233948" cy="288000"/>
          </a:xfrm>
        </p:spPr>
        <p:txBody>
          <a:bodyPr/>
          <a:lstStyle>
            <a:lvl1pPr marL="0" indent="0">
              <a:lnSpc>
                <a:spcPct val="100000"/>
              </a:lnSpc>
              <a:buFontTx/>
              <a:buNone/>
              <a:defRPr sz="2000">
                <a:solidFill>
                  <a:srgbClr val="01296A"/>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dirty="0"/>
              <a:t>Click to edit Master text styles</a:t>
            </a:r>
          </a:p>
        </p:txBody>
      </p:sp>
    </p:spTree>
    <p:extLst>
      <p:ext uri="{BB962C8B-B14F-4D97-AF65-F5344CB8AC3E}">
        <p14:creationId xmlns:p14="http://schemas.microsoft.com/office/powerpoint/2010/main" val="2565532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ation">
    <p:spTree>
      <p:nvGrpSpPr>
        <p:cNvPr id="1" name=""/>
        <p:cNvGrpSpPr/>
        <p:nvPr/>
      </p:nvGrpSpPr>
      <p:grpSpPr>
        <a:xfrm>
          <a:off x="0" y="0"/>
          <a:ext cx="0" cy="0"/>
          <a:chOff x="0" y="0"/>
          <a:chExt cx="0" cy="0"/>
        </a:xfrm>
      </p:grpSpPr>
      <p:sp>
        <p:nvSpPr>
          <p:cNvPr id="6" name="Rechteck 5"/>
          <p:cNvSpPr/>
          <p:nvPr/>
        </p:nvSpPr>
        <p:spPr bwMode="gray">
          <a:xfrm>
            <a:off x="0" y="0"/>
            <a:ext cx="12192000" cy="6858000"/>
          </a:xfrm>
          <a:prstGeom prst="rect">
            <a:avLst/>
          </a:prstGeom>
          <a:gradFill>
            <a:gsLst>
              <a:gs pos="4000">
                <a:schemeClr val="accent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platzhalter 7"/>
          <p:cNvSpPr>
            <a:spLocks noGrp="1"/>
          </p:cNvSpPr>
          <p:nvPr>
            <p:ph type="body" sz="quarter" idx="10"/>
          </p:nvPr>
        </p:nvSpPr>
        <p:spPr bwMode="gray">
          <a:xfrm>
            <a:off x="1638300" y="1773238"/>
            <a:ext cx="8896350" cy="3427412"/>
          </a:xfrm>
        </p:spPr>
        <p:txBody>
          <a:bodyPr anchor="ctr"/>
          <a:lstStyle>
            <a:lvl1pPr algn="ctr">
              <a:defRPr sz="3600" i="1">
                <a:solidFill>
                  <a:schemeClr val="bg1"/>
                </a:solidFill>
                <a:latin typeface="+mj-lt"/>
              </a:defRPr>
            </a:lvl1pPr>
            <a:lvl2pPr algn="ctr">
              <a:defRPr sz="3200">
                <a:solidFill>
                  <a:schemeClr val="bg1"/>
                </a:solidFill>
                <a:latin typeface="+mj-lt"/>
              </a:defRPr>
            </a:lvl2pPr>
            <a:lvl3pPr algn="ctr">
              <a:defRPr sz="3200">
                <a:solidFill>
                  <a:schemeClr val="bg1"/>
                </a:solidFill>
                <a:latin typeface="+mj-lt"/>
              </a:defRPr>
            </a:lvl3pPr>
            <a:lvl4pPr algn="ctr">
              <a:defRPr sz="3200">
                <a:solidFill>
                  <a:schemeClr val="bg1"/>
                </a:solidFill>
                <a:latin typeface="+mj-lt"/>
              </a:defRPr>
            </a:lvl4pPr>
            <a:lvl5pPr algn="ctr">
              <a:defRPr sz="3200">
                <a:solidFill>
                  <a:schemeClr val="bg1"/>
                </a:solidFill>
                <a:latin typeface="+mj-lt"/>
              </a:defRPr>
            </a:lvl5pPr>
          </a:lstStyle>
          <a:p>
            <a:pPr lvl="0"/>
            <a:r>
              <a:rPr lang="en-US"/>
              <a:t>Click to edit Master text styles</a:t>
            </a:r>
          </a:p>
        </p:txBody>
      </p:sp>
      <p:sp>
        <p:nvSpPr>
          <p:cNvPr id="9" name="Textplatzhalter 7"/>
          <p:cNvSpPr>
            <a:spLocks noGrp="1"/>
          </p:cNvSpPr>
          <p:nvPr>
            <p:ph type="body" sz="quarter" idx="11"/>
          </p:nvPr>
        </p:nvSpPr>
        <p:spPr bwMode="gray">
          <a:xfrm>
            <a:off x="4133850" y="5448300"/>
            <a:ext cx="6400800" cy="438150"/>
          </a:xfrm>
        </p:spPr>
        <p:txBody>
          <a:bodyPr anchor="ctr"/>
          <a:lstStyle>
            <a:lvl1pPr algn="r">
              <a:defRPr sz="2000" i="0">
                <a:solidFill>
                  <a:schemeClr val="bg1"/>
                </a:solidFill>
                <a:latin typeface="+mj-lt"/>
              </a:defRPr>
            </a:lvl1pPr>
            <a:lvl2pPr algn="ctr">
              <a:defRPr sz="3200">
                <a:solidFill>
                  <a:schemeClr val="bg1"/>
                </a:solidFill>
                <a:latin typeface="+mj-lt"/>
              </a:defRPr>
            </a:lvl2pPr>
            <a:lvl3pPr algn="ctr">
              <a:defRPr sz="3200">
                <a:solidFill>
                  <a:schemeClr val="bg1"/>
                </a:solidFill>
                <a:latin typeface="+mj-lt"/>
              </a:defRPr>
            </a:lvl3pPr>
            <a:lvl4pPr algn="ctr">
              <a:defRPr sz="3200">
                <a:solidFill>
                  <a:schemeClr val="bg1"/>
                </a:solidFill>
                <a:latin typeface="+mj-lt"/>
              </a:defRPr>
            </a:lvl4pPr>
            <a:lvl5pPr algn="ctr">
              <a:defRPr sz="320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4238959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reenshot, 16:9">
    <p:spTree>
      <p:nvGrpSpPr>
        <p:cNvPr id="1" name=""/>
        <p:cNvGrpSpPr/>
        <p:nvPr/>
      </p:nvGrpSpPr>
      <p:grpSpPr>
        <a:xfrm>
          <a:off x="0" y="0"/>
          <a:ext cx="0" cy="0"/>
          <a:chOff x="0" y="0"/>
          <a:chExt cx="0" cy="0"/>
        </a:xfrm>
      </p:grpSpPr>
      <p:sp>
        <p:nvSpPr>
          <p:cNvPr id="11" name="Freeform 5"/>
          <p:cNvSpPr>
            <a:spLocks/>
          </p:cNvSpPr>
          <p:nvPr/>
        </p:nvSpPr>
        <p:spPr bwMode="gray">
          <a:xfrm>
            <a:off x="2217120" y="1773239"/>
            <a:ext cx="7341050" cy="4608512"/>
          </a:xfrm>
          <a:custGeom>
            <a:avLst/>
            <a:gdLst>
              <a:gd name="T0" fmla="*/ 1905 w 1905"/>
              <a:gd name="T1" fmla="*/ 1052 h 1195"/>
              <a:gd name="T2" fmla="*/ 1905 w 1905"/>
              <a:gd name="T3" fmla="*/ 57 h 1195"/>
              <a:gd name="T4" fmla="*/ 1848 w 1905"/>
              <a:gd name="T5" fmla="*/ 0 h 1195"/>
              <a:gd name="T6" fmla="*/ 57 w 1905"/>
              <a:gd name="T7" fmla="*/ 0 h 1195"/>
              <a:gd name="T8" fmla="*/ 0 w 1905"/>
              <a:gd name="T9" fmla="*/ 57 h 1195"/>
              <a:gd name="T10" fmla="*/ 0 w 1905"/>
              <a:gd name="T11" fmla="*/ 1052 h 1195"/>
              <a:gd name="T12" fmla="*/ 57 w 1905"/>
              <a:gd name="T13" fmla="*/ 1109 h 1195"/>
              <a:gd name="T14" fmla="*/ 789 w 1905"/>
              <a:gd name="T15" fmla="*/ 1109 h 1195"/>
              <a:gd name="T16" fmla="*/ 789 w 1905"/>
              <a:gd name="T17" fmla="*/ 1145 h 1195"/>
              <a:gd name="T18" fmla="*/ 679 w 1905"/>
              <a:gd name="T19" fmla="*/ 1173 h 1195"/>
              <a:gd name="T20" fmla="*/ 682 w 1905"/>
              <a:gd name="T21" fmla="*/ 1195 h 1195"/>
              <a:gd name="T22" fmla="*/ 1223 w 1905"/>
              <a:gd name="T23" fmla="*/ 1195 h 1195"/>
              <a:gd name="T24" fmla="*/ 1226 w 1905"/>
              <a:gd name="T25" fmla="*/ 1173 h 1195"/>
              <a:gd name="T26" fmla="*/ 1116 w 1905"/>
              <a:gd name="T27" fmla="*/ 1145 h 1195"/>
              <a:gd name="T28" fmla="*/ 1116 w 1905"/>
              <a:gd name="T29" fmla="*/ 1109 h 1195"/>
              <a:gd name="T30" fmla="*/ 1848 w 1905"/>
              <a:gd name="T31" fmla="*/ 1109 h 1195"/>
              <a:gd name="T32" fmla="*/ 1905 w 1905"/>
              <a:gd name="T33" fmla="*/ 1052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5" h="1195">
                <a:moveTo>
                  <a:pt x="1905" y="1052"/>
                </a:moveTo>
                <a:cubicBezTo>
                  <a:pt x="1905" y="57"/>
                  <a:pt x="1905" y="57"/>
                  <a:pt x="1905" y="57"/>
                </a:cubicBezTo>
                <a:cubicBezTo>
                  <a:pt x="1905" y="57"/>
                  <a:pt x="1905" y="0"/>
                  <a:pt x="1848" y="0"/>
                </a:cubicBezTo>
                <a:cubicBezTo>
                  <a:pt x="57" y="0"/>
                  <a:pt x="57" y="0"/>
                  <a:pt x="57" y="0"/>
                </a:cubicBezTo>
                <a:cubicBezTo>
                  <a:pt x="57" y="0"/>
                  <a:pt x="0" y="0"/>
                  <a:pt x="0" y="57"/>
                </a:cubicBezTo>
                <a:cubicBezTo>
                  <a:pt x="0" y="1052"/>
                  <a:pt x="0" y="1052"/>
                  <a:pt x="0" y="1052"/>
                </a:cubicBezTo>
                <a:cubicBezTo>
                  <a:pt x="0" y="1052"/>
                  <a:pt x="0" y="1109"/>
                  <a:pt x="57" y="1109"/>
                </a:cubicBezTo>
                <a:cubicBezTo>
                  <a:pt x="789" y="1109"/>
                  <a:pt x="789" y="1109"/>
                  <a:pt x="789" y="1109"/>
                </a:cubicBezTo>
                <a:cubicBezTo>
                  <a:pt x="789" y="1145"/>
                  <a:pt x="789" y="1145"/>
                  <a:pt x="789" y="1145"/>
                </a:cubicBezTo>
                <a:cubicBezTo>
                  <a:pt x="679" y="1173"/>
                  <a:pt x="679" y="1173"/>
                  <a:pt x="679" y="1173"/>
                </a:cubicBezTo>
                <a:cubicBezTo>
                  <a:pt x="679" y="1173"/>
                  <a:pt x="591" y="1195"/>
                  <a:pt x="682" y="1195"/>
                </a:cubicBezTo>
                <a:cubicBezTo>
                  <a:pt x="1223" y="1195"/>
                  <a:pt x="1223" y="1195"/>
                  <a:pt x="1223" y="1195"/>
                </a:cubicBezTo>
                <a:cubicBezTo>
                  <a:pt x="1223" y="1195"/>
                  <a:pt x="1314" y="1195"/>
                  <a:pt x="1226" y="1173"/>
                </a:cubicBezTo>
                <a:cubicBezTo>
                  <a:pt x="1116" y="1145"/>
                  <a:pt x="1116" y="1145"/>
                  <a:pt x="1116" y="1145"/>
                </a:cubicBezTo>
                <a:cubicBezTo>
                  <a:pt x="1116" y="1109"/>
                  <a:pt x="1116" y="1109"/>
                  <a:pt x="1116" y="1109"/>
                </a:cubicBezTo>
                <a:cubicBezTo>
                  <a:pt x="1848" y="1109"/>
                  <a:pt x="1848" y="1109"/>
                  <a:pt x="1848" y="1109"/>
                </a:cubicBezTo>
                <a:cubicBezTo>
                  <a:pt x="1848" y="1109"/>
                  <a:pt x="1905" y="1109"/>
                  <a:pt x="1905" y="105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el 1"/>
          <p:cNvSpPr>
            <a:spLocks noGrp="1"/>
          </p:cNvSpPr>
          <p:nvPr>
            <p:ph type="title"/>
          </p:nvPr>
        </p:nvSpPr>
        <p:spPr bwMode="gray"/>
        <p:txBody>
          <a:bodyPr/>
          <a:lstStyle/>
          <a:p>
            <a:r>
              <a:rPr lang="en-US"/>
              <a:t>Click to edit Master title style</a:t>
            </a:r>
            <a:endParaRPr lang="en-US" dirty="0"/>
          </a:p>
        </p:txBody>
      </p:sp>
      <p:sp>
        <p:nvSpPr>
          <p:cNvPr id="3" name="Datumsplatzhalter 2"/>
          <p:cNvSpPr>
            <a:spLocks noGrp="1"/>
          </p:cNvSpPr>
          <p:nvPr>
            <p:ph type="dt" sz="half" idx="10"/>
          </p:nvPr>
        </p:nvSpPr>
        <p:spPr bwMode="gray"/>
        <p:txBody>
          <a:bodyPr/>
          <a:lstStyle/>
          <a:p>
            <a:fld id="{E6FC7738-4BF5-4E10-8487-AC3A268F1BC8}" type="datetime3">
              <a:rPr lang="de-DE" smtClean="0"/>
              <a:t>08/03/21</a:t>
            </a:fld>
            <a:endParaRPr lang="en-US" dirty="0"/>
          </a:p>
        </p:txBody>
      </p:sp>
      <p:sp>
        <p:nvSpPr>
          <p:cNvPr id="4" name="Fußzeilenplatzhalter 3"/>
          <p:cNvSpPr>
            <a:spLocks noGrp="1"/>
          </p:cNvSpPr>
          <p:nvPr>
            <p:ph type="ftr" sz="quarter" idx="11"/>
          </p:nvPr>
        </p:nvSpPr>
        <p:spPr bwMode="gray"/>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dirty="0"/>
          </a:p>
        </p:txBody>
      </p:sp>
      <p:sp>
        <p:nvSpPr>
          <p:cNvPr id="7" name="Bildplatzhalter 6"/>
          <p:cNvSpPr>
            <a:spLocks noGrp="1"/>
          </p:cNvSpPr>
          <p:nvPr>
            <p:ph type="pic" sz="quarter" idx="13" hasCustomPrompt="1"/>
          </p:nvPr>
        </p:nvSpPr>
        <p:spPr bwMode="gray">
          <a:xfrm>
            <a:off x="2387629" y="1939990"/>
            <a:ext cx="7000032" cy="3937518"/>
          </a:xfrm>
          <a:solidFill>
            <a:schemeClr val="bg2"/>
          </a:solidFill>
        </p:spPr>
        <p:txBody>
          <a:bodyPr/>
          <a:lstStyle>
            <a:lvl1pPr>
              <a:defRPr sz="2400">
                <a:solidFill>
                  <a:schemeClr val="tx1"/>
                </a:solidFill>
              </a:defRPr>
            </a:lvl1pPr>
          </a:lstStyle>
          <a:p>
            <a:r>
              <a:rPr lang="en-US" dirty="0"/>
              <a:t>Please click on the image icon to insert your image</a:t>
            </a:r>
          </a:p>
        </p:txBody>
      </p:sp>
      <p:sp>
        <p:nvSpPr>
          <p:cNvPr id="9" name="Textplatzhalter 8"/>
          <p:cNvSpPr>
            <a:spLocks noGrp="1"/>
          </p:cNvSpPr>
          <p:nvPr>
            <p:ph type="body" sz="quarter" idx="14"/>
          </p:nvPr>
        </p:nvSpPr>
        <p:spPr bwMode="gray">
          <a:xfrm>
            <a:off x="478998" y="1241688"/>
            <a:ext cx="8233948" cy="288000"/>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a:t>Click to edit Master text styles</a:t>
            </a:r>
          </a:p>
        </p:txBody>
      </p:sp>
    </p:spTree>
    <p:extLst>
      <p:ext uri="{BB962C8B-B14F-4D97-AF65-F5344CB8AC3E}">
        <p14:creationId xmlns:p14="http://schemas.microsoft.com/office/powerpoint/2010/main" val="49948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creenshot, 4:3">
    <p:spTree>
      <p:nvGrpSpPr>
        <p:cNvPr id="1" name=""/>
        <p:cNvGrpSpPr/>
        <p:nvPr/>
      </p:nvGrpSpPr>
      <p:grpSpPr>
        <a:xfrm>
          <a:off x="0" y="0"/>
          <a:ext cx="0" cy="0"/>
          <a:chOff x="0" y="0"/>
          <a:chExt cx="0" cy="0"/>
        </a:xfrm>
      </p:grpSpPr>
      <p:grpSp>
        <p:nvGrpSpPr>
          <p:cNvPr id="15" name="Gruppieren 14"/>
          <p:cNvGrpSpPr/>
          <p:nvPr/>
        </p:nvGrpSpPr>
        <p:grpSpPr bwMode="gray">
          <a:xfrm rot="5400000">
            <a:off x="5791087" y="873403"/>
            <a:ext cx="4608513" cy="6408188"/>
            <a:chOff x="6879383" y="5100474"/>
            <a:chExt cx="4349750" cy="6048375"/>
          </a:xfrm>
        </p:grpSpPr>
        <p:sp>
          <p:nvSpPr>
            <p:cNvPr id="10" name="Freeform 5"/>
            <p:cNvSpPr>
              <a:spLocks/>
            </p:cNvSpPr>
            <p:nvPr/>
          </p:nvSpPr>
          <p:spPr bwMode="gray">
            <a:xfrm>
              <a:off x="6879383" y="5100474"/>
              <a:ext cx="4349750" cy="6048375"/>
            </a:xfrm>
            <a:custGeom>
              <a:avLst/>
              <a:gdLst>
                <a:gd name="T0" fmla="*/ 57 w 1157"/>
                <a:gd name="T1" fmla="*/ 0 h 1610"/>
                <a:gd name="T2" fmla="*/ 0 w 1157"/>
                <a:gd name="T3" fmla="*/ 57 h 1610"/>
                <a:gd name="T4" fmla="*/ 0 w 1157"/>
                <a:gd name="T5" fmla="*/ 1553 h 1610"/>
                <a:gd name="T6" fmla="*/ 57 w 1157"/>
                <a:gd name="T7" fmla="*/ 1610 h 1610"/>
                <a:gd name="T8" fmla="*/ 1100 w 1157"/>
                <a:gd name="T9" fmla="*/ 1610 h 1610"/>
                <a:gd name="T10" fmla="*/ 1157 w 1157"/>
                <a:gd name="T11" fmla="*/ 1553 h 1610"/>
                <a:gd name="T12" fmla="*/ 1157 w 1157"/>
                <a:gd name="T13" fmla="*/ 57 h 1610"/>
                <a:gd name="T14" fmla="*/ 1100 w 1157"/>
                <a:gd name="T15" fmla="*/ 0 h 1610"/>
                <a:gd name="T16" fmla="*/ 57 w 1157"/>
                <a:gd name="T17" fmla="*/ 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7" h="1610">
                  <a:moveTo>
                    <a:pt x="57" y="0"/>
                  </a:moveTo>
                  <a:cubicBezTo>
                    <a:pt x="57" y="0"/>
                    <a:pt x="0" y="0"/>
                    <a:pt x="0" y="57"/>
                  </a:cubicBezTo>
                  <a:cubicBezTo>
                    <a:pt x="0" y="1553"/>
                    <a:pt x="0" y="1553"/>
                    <a:pt x="0" y="1553"/>
                  </a:cubicBezTo>
                  <a:cubicBezTo>
                    <a:pt x="0" y="1553"/>
                    <a:pt x="0" y="1610"/>
                    <a:pt x="57" y="1610"/>
                  </a:cubicBezTo>
                  <a:cubicBezTo>
                    <a:pt x="1100" y="1610"/>
                    <a:pt x="1100" y="1610"/>
                    <a:pt x="1100" y="1610"/>
                  </a:cubicBezTo>
                  <a:cubicBezTo>
                    <a:pt x="1100" y="1610"/>
                    <a:pt x="1157" y="1610"/>
                    <a:pt x="1157" y="1553"/>
                  </a:cubicBezTo>
                  <a:cubicBezTo>
                    <a:pt x="1157" y="57"/>
                    <a:pt x="1157" y="57"/>
                    <a:pt x="1157" y="57"/>
                  </a:cubicBezTo>
                  <a:cubicBezTo>
                    <a:pt x="1157" y="57"/>
                    <a:pt x="1157" y="0"/>
                    <a:pt x="1100" y="0"/>
                  </a:cubicBezTo>
                  <a:lnTo>
                    <a:pt x="5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p:cNvSpPr>
            <p:nvPr/>
          </p:nvSpPr>
          <p:spPr bwMode="gray">
            <a:xfrm>
              <a:off x="8845502" y="10938770"/>
              <a:ext cx="417513" cy="103162"/>
            </a:xfrm>
            <a:custGeom>
              <a:avLst/>
              <a:gdLst>
                <a:gd name="T0" fmla="*/ 20 w 181"/>
                <a:gd name="T1" fmla="*/ 0 h 45"/>
                <a:gd name="T2" fmla="*/ 0 w 181"/>
                <a:gd name="T3" fmla="*/ 20 h 45"/>
                <a:gd name="T4" fmla="*/ 0 w 181"/>
                <a:gd name="T5" fmla="*/ 25 h 45"/>
                <a:gd name="T6" fmla="*/ 20 w 181"/>
                <a:gd name="T7" fmla="*/ 45 h 45"/>
                <a:gd name="T8" fmla="*/ 161 w 181"/>
                <a:gd name="T9" fmla="*/ 45 h 45"/>
                <a:gd name="T10" fmla="*/ 181 w 181"/>
                <a:gd name="T11" fmla="*/ 25 h 45"/>
                <a:gd name="T12" fmla="*/ 181 w 181"/>
                <a:gd name="T13" fmla="*/ 20 h 45"/>
                <a:gd name="T14" fmla="*/ 161 w 181"/>
                <a:gd name="T15" fmla="*/ 0 h 45"/>
                <a:gd name="T16" fmla="*/ 20 w 18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5">
                  <a:moveTo>
                    <a:pt x="20" y="0"/>
                  </a:moveTo>
                  <a:cubicBezTo>
                    <a:pt x="20" y="0"/>
                    <a:pt x="0" y="0"/>
                    <a:pt x="0" y="20"/>
                  </a:cubicBezTo>
                  <a:cubicBezTo>
                    <a:pt x="0" y="25"/>
                    <a:pt x="0" y="25"/>
                    <a:pt x="0" y="25"/>
                  </a:cubicBezTo>
                  <a:cubicBezTo>
                    <a:pt x="0" y="25"/>
                    <a:pt x="0" y="45"/>
                    <a:pt x="20" y="45"/>
                  </a:cubicBezTo>
                  <a:cubicBezTo>
                    <a:pt x="161" y="45"/>
                    <a:pt x="161" y="45"/>
                    <a:pt x="161" y="45"/>
                  </a:cubicBezTo>
                  <a:cubicBezTo>
                    <a:pt x="161" y="45"/>
                    <a:pt x="181" y="45"/>
                    <a:pt x="181" y="25"/>
                  </a:cubicBezTo>
                  <a:cubicBezTo>
                    <a:pt x="181" y="20"/>
                    <a:pt x="181" y="20"/>
                    <a:pt x="181" y="20"/>
                  </a:cubicBezTo>
                  <a:cubicBezTo>
                    <a:pt x="181" y="20"/>
                    <a:pt x="181" y="0"/>
                    <a:pt x="161" y="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Oval 8"/>
            <p:cNvSpPr>
              <a:spLocks noChangeArrowheads="1"/>
            </p:cNvSpPr>
            <p:nvPr/>
          </p:nvSpPr>
          <p:spPr bwMode="gray">
            <a:xfrm>
              <a:off x="8976471" y="5207821"/>
              <a:ext cx="150813"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Titel 1"/>
          <p:cNvSpPr>
            <a:spLocks noGrp="1"/>
          </p:cNvSpPr>
          <p:nvPr>
            <p:ph type="title"/>
          </p:nvPr>
        </p:nvSpPr>
        <p:spPr bwMode="gray"/>
        <p:txBody>
          <a:bodyPr/>
          <a:lstStyle/>
          <a:p>
            <a:r>
              <a:rPr lang="en-US"/>
              <a:t>Click to edit Master title style</a:t>
            </a:r>
            <a:endParaRPr lang="en-US" dirty="0"/>
          </a:p>
        </p:txBody>
      </p:sp>
      <p:sp>
        <p:nvSpPr>
          <p:cNvPr id="3" name="Datumsplatzhalter 2"/>
          <p:cNvSpPr>
            <a:spLocks noGrp="1"/>
          </p:cNvSpPr>
          <p:nvPr>
            <p:ph type="dt" sz="half" idx="10"/>
          </p:nvPr>
        </p:nvSpPr>
        <p:spPr bwMode="gray"/>
        <p:txBody>
          <a:bodyPr/>
          <a:lstStyle/>
          <a:p>
            <a:fld id="{E49BE862-8310-49A5-B957-BEC562A9CBC3}" type="datetime3">
              <a:rPr lang="de-DE" smtClean="0"/>
              <a:t>08/03/21</a:t>
            </a:fld>
            <a:endParaRPr lang="en-US" dirty="0"/>
          </a:p>
        </p:txBody>
      </p:sp>
      <p:sp>
        <p:nvSpPr>
          <p:cNvPr id="4" name="Fußzeilenplatzhalter 3"/>
          <p:cNvSpPr>
            <a:spLocks noGrp="1"/>
          </p:cNvSpPr>
          <p:nvPr>
            <p:ph type="ftr" sz="quarter" idx="11"/>
          </p:nvPr>
        </p:nvSpPr>
        <p:spPr bwMode="gray"/>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dirty="0"/>
          </a:p>
        </p:txBody>
      </p:sp>
      <p:sp>
        <p:nvSpPr>
          <p:cNvPr id="7" name="Bildplatzhalter 6"/>
          <p:cNvSpPr>
            <a:spLocks noGrp="1" noChangeAspect="1"/>
          </p:cNvSpPr>
          <p:nvPr>
            <p:ph type="pic" sz="quarter" idx="13" hasCustomPrompt="1"/>
          </p:nvPr>
        </p:nvSpPr>
        <p:spPr bwMode="gray">
          <a:xfrm>
            <a:off x="5239343" y="1935497"/>
            <a:ext cx="5712000" cy="4284000"/>
          </a:xfrm>
          <a:solidFill>
            <a:schemeClr val="bg2"/>
          </a:solidFill>
        </p:spPr>
        <p:txBody>
          <a:bodyPr/>
          <a:lstStyle>
            <a:lvl1pPr>
              <a:defRPr sz="2400">
                <a:solidFill>
                  <a:schemeClr val="tx1"/>
                </a:solidFill>
              </a:defRPr>
            </a:lvl1pPr>
          </a:lstStyle>
          <a:p>
            <a:r>
              <a:rPr lang="en-US" dirty="0"/>
              <a:t>Please click on the image icon to insert your image</a:t>
            </a:r>
          </a:p>
        </p:txBody>
      </p:sp>
      <p:sp>
        <p:nvSpPr>
          <p:cNvPr id="17" name="Textplatzhalter 16"/>
          <p:cNvSpPr>
            <a:spLocks noGrp="1"/>
          </p:cNvSpPr>
          <p:nvPr>
            <p:ph type="body" sz="quarter" idx="14"/>
          </p:nvPr>
        </p:nvSpPr>
        <p:spPr bwMode="gray">
          <a:xfrm>
            <a:off x="479425" y="1773238"/>
            <a:ext cx="3961888"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platzhalter 8"/>
          <p:cNvSpPr>
            <a:spLocks noGrp="1"/>
          </p:cNvSpPr>
          <p:nvPr>
            <p:ph type="body" sz="quarter" idx="15"/>
          </p:nvPr>
        </p:nvSpPr>
        <p:spPr bwMode="gray">
          <a:xfrm>
            <a:off x="478998" y="1241688"/>
            <a:ext cx="8233948" cy="288000"/>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en-US"/>
              <a:t>Click to edit Master text styles</a:t>
            </a:r>
          </a:p>
        </p:txBody>
      </p:sp>
    </p:spTree>
    <p:extLst>
      <p:ext uri="{BB962C8B-B14F-4D97-AF65-F5344CB8AC3E}">
        <p14:creationId xmlns:p14="http://schemas.microsoft.com/office/powerpoint/2010/main" val="3032670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hapter slide with splash">
    <p:spTree>
      <p:nvGrpSpPr>
        <p:cNvPr id="1" name=""/>
        <p:cNvGrpSpPr/>
        <p:nvPr/>
      </p:nvGrpSpPr>
      <p:grpSpPr>
        <a:xfrm>
          <a:off x="0" y="0"/>
          <a:ext cx="0" cy="0"/>
          <a:chOff x="0" y="0"/>
          <a:chExt cx="0" cy="0"/>
        </a:xfrm>
      </p:grpSpPr>
      <p:sp>
        <p:nvSpPr>
          <p:cNvPr id="2" name="Title 1"/>
          <p:cNvSpPr>
            <a:spLocks noGrp="1" noChangeAspect="1"/>
          </p:cNvSpPr>
          <p:nvPr>
            <p:ph type="title"/>
          </p:nvPr>
        </p:nvSpPr>
        <p:spPr bwMode="gray">
          <a:xfrm>
            <a:off x="479424" y="1773238"/>
            <a:ext cx="10801351" cy="2167332"/>
          </a:xfrm>
        </p:spPr>
        <p:txBody>
          <a:bodyPr anchor="b">
            <a:noAutofit/>
          </a:bodyPr>
          <a:lstStyle>
            <a:lvl1pPr>
              <a:lnSpc>
                <a:spcPct val="80000"/>
              </a:lnSpc>
              <a:defRPr sz="6000"/>
            </a:lvl1pPr>
          </a:lstStyle>
          <a:p>
            <a:r>
              <a:rPr lang="en-US"/>
              <a:t>Click to edit Master title style</a:t>
            </a:r>
            <a:endParaRPr lang="en-US" dirty="0"/>
          </a:p>
        </p:txBody>
      </p:sp>
      <p:sp>
        <p:nvSpPr>
          <p:cNvPr id="3" name="Text Placeholder 2"/>
          <p:cNvSpPr>
            <a:spLocks noGrp="1"/>
          </p:cNvSpPr>
          <p:nvPr>
            <p:ph type="body" idx="1"/>
          </p:nvPr>
        </p:nvSpPr>
        <p:spPr bwMode="gray">
          <a:xfrm>
            <a:off x="479424" y="4103999"/>
            <a:ext cx="10801351" cy="360000"/>
          </a:xfrm>
        </p:spPr>
        <p:txBody>
          <a:bodyPr anchor="ct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79426" y="4626227"/>
            <a:ext cx="10801350" cy="1755524"/>
          </a:xfrm>
          <a:prstGeom prst="rect">
            <a:avLst/>
          </a:prstGeom>
        </p:spPr>
      </p:pic>
      <p:sp>
        <p:nvSpPr>
          <p:cNvPr id="8" name="Rechteck 7"/>
          <p:cNvSpPr/>
          <p:nvPr/>
        </p:nvSpPr>
        <p:spPr bwMode="gray">
          <a:xfrm>
            <a:off x="11760000" y="0"/>
            <a:ext cx="432000" cy="6858000"/>
          </a:xfrm>
          <a:prstGeom prst="rect">
            <a:avLst/>
          </a:prstGeom>
          <a:gradFill flip="none" rotWithShape="1">
            <a:gsLst>
              <a:gs pos="5000">
                <a:schemeClr val="accent2"/>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10041475" y="728528"/>
            <a:ext cx="1239300" cy="201747"/>
          </a:xfrm>
          <a:prstGeom prst="rect">
            <a:avLst/>
          </a:prstGeom>
        </p:spPr>
      </p:pic>
    </p:spTree>
    <p:extLst>
      <p:ext uri="{BB962C8B-B14F-4D97-AF65-F5344CB8AC3E}">
        <p14:creationId xmlns:p14="http://schemas.microsoft.com/office/powerpoint/2010/main" val="2879142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hapter slide with image">
    <p:spTree>
      <p:nvGrpSpPr>
        <p:cNvPr id="1" name=""/>
        <p:cNvGrpSpPr/>
        <p:nvPr/>
      </p:nvGrpSpPr>
      <p:grpSpPr>
        <a:xfrm>
          <a:off x="0" y="0"/>
          <a:ext cx="0" cy="0"/>
          <a:chOff x="0" y="0"/>
          <a:chExt cx="0" cy="0"/>
        </a:xfrm>
      </p:grpSpPr>
      <p:sp>
        <p:nvSpPr>
          <p:cNvPr id="2" name="Title 1"/>
          <p:cNvSpPr>
            <a:spLocks noGrp="1" noChangeAspect="1"/>
          </p:cNvSpPr>
          <p:nvPr>
            <p:ph type="title"/>
          </p:nvPr>
        </p:nvSpPr>
        <p:spPr bwMode="gray">
          <a:xfrm>
            <a:off x="479424" y="1773238"/>
            <a:ext cx="10801351" cy="2167332"/>
          </a:xfrm>
        </p:spPr>
        <p:txBody>
          <a:bodyPr anchor="b">
            <a:noAutofit/>
          </a:bodyPr>
          <a:lstStyle>
            <a:lvl1pPr>
              <a:lnSpc>
                <a:spcPct val="80000"/>
              </a:lnSpc>
              <a:defRPr sz="6000"/>
            </a:lvl1pPr>
          </a:lstStyle>
          <a:p>
            <a:r>
              <a:rPr lang="en-US"/>
              <a:t>Click to edit Master title style</a:t>
            </a:r>
            <a:endParaRPr lang="en-US" dirty="0"/>
          </a:p>
        </p:txBody>
      </p:sp>
      <p:sp>
        <p:nvSpPr>
          <p:cNvPr id="3" name="Text Placeholder 2"/>
          <p:cNvSpPr>
            <a:spLocks noGrp="1"/>
          </p:cNvSpPr>
          <p:nvPr>
            <p:ph type="body" idx="1"/>
          </p:nvPr>
        </p:nvSpPr>
        <p:spPr bwMode="gray">
          <a:xfrm>
            <a:off x="479424" y="4103999"/>
            <a:ext cx="10801351" cy="360000"/>
          </a:xfrm>
        </p:spPr>
        <p:txBody>
          <a:bodyPr anchor="ct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Bildplatzhalter 7"/>
          <p:cNvSpPr>
            <a:spLocks noGrp="1"/>
          </p:cNvSpPr>
          <p:nvPr>
            <p:ph type="pic" sz="quarter" idx="12" hasCustomPrompt="1"/>
          </p:nvPr>
        </p:nvSpPr>
        <p:spPr bwMode="gray">
          <a:xfrm>
            <a:off x="479425" y="4626226"/>
            <a:ext cx="10801350" cy="1755524"/>
          </a:xfrm>
          <a:custGeom>
            <a:avLst/>
            <a:gdLst>
              <a:gd name="connsiteX0" fmla="*/ 0 w 10801350"/>
              <a:gd name="connsiteY0" fmla="*/ 0 h 1755524"/>
              <a:gd name="connsiteX1" fmla="*/ 10801350 w 10801350"/>
              <a:gd name="connsiteY1" fmla="*/ 0 h 1755524"/>
              <a:gd name="connsiteX2" fmla="*/ 10801350 w 10801350"/>
              <a:gd name="connsiteY2" fmla="*/ 83090 h 1755524"/>
              <a:gd name="connsiteX3" fmla="*/ 10801350 w 10801350"/>
              <a:gd name="connsiteY3" fmla="*/ 1283240 h 1755524"/>
              <a:gd name="connsiteX4" fmla="*/ 10801350 w 10801350"/>
              <a:gd name="connsiteY4" fmla="*/ 1462931 h 1755524"/>
              <a:gd name="connsiteX5" fmla="*/ 10508757 w 10801350"/>
              <a:gd name="connsiteY5" fmla="*/ 1755524 h 1755524"/>
              <a:gd name="connsiteX6" fmla="*/ 0 w 10801350"/>
              <a:gd name="connsiteY6" fmla="*/ 1755524 h 1755524"/>
              <a:gd name="connsiteX7" fmla="*/ 0 w 10801350"/>
              <a:gd name="connsiteY7" fmla="*/ 1283240 h 1755524"/>
              <a:gd name="connsiteX8" fmla="*/ 0 w 10801350"/>
              <a:gd name="connsiteY8" fmla="*/ 83090 h 17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0" h="1755524">
                <a:moveTo>
                  <a:pt x="0" y="0"/>
                </a:moveTo>
                <a:lnTo>
                  <a:pt x="10801350" y="0"/>
                </a:lnTo>
                <a:lnTo>
                  <a:pt x="10801350" y="83090"/>
                </a:lnTo>
                <a:lnTo>
                  <a:pt x="10801350" y="1283240"/>
                </a:lnTo>
                <a:lnTo>
                  <a:pt x="10801350" y="1462931"/>
                </a:lnTo>
                <a:cubicBezTo>
                  <a:pt x="10801350" y="1624526"/>
                  <a:pt x="10670352" y="1755524"/>
                  <a:pt x="10508757" y="1755524"/>
                </a:cubicBezTo>
                <a:lnTo>
                  <a:pt x="0" y="1755524"/>
                </a:lnTo>
                <a:lnTo>
                  <a:pt x="0" y="1283240"/>
                </a:lnTo>
                <a:lnTo>
                  <a:pt x="0" y="83090"/>
                </a:lnTo>
                <a:close/>
              </a:path>
            </a:pathLst>
          </a:custGeom>
        </p:spPr>
        <p:txBody>
          <a:bodyPr wrap="square">
            <a:noAutofit/>
          </a:bodyPr>
          <a:lstStyle>
            <a:lvl1pPr>
              <a:defRPr sz="2400"/>
            </a:lvl1pPr>
          </a:lstStyle>
          <a:p>
            <a:r>
              <a:rPr lang="en-US" dirty="0"/>
              <a:t>Please click on the image icon to insert your image</a:t>
            </a: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10041475" y="728528"/>
            <a:ext cx="1239300" cy="201747"/>
          </a:xfrm>
          <a:prstGeom prst="rect">
            <a:avLst/>
          </a:prstGeom>
        </p:spPr>
      </p:pic>
      <p:sp>
        <p:nvSpPr>
          <p:cNvPr id="10" name="Rechteck 8"/>
          <p:cNvSpPr/>
          <p:nvPr userDrawn="1"/>
        </p:nvSpPr>
        <p:spPr bwMode="gray">
          <a:xfrm>
            <a:off x="11760000" y="0"/>
            <a:ext cx="432000" cy="6858000"/>
          </a:xfrm>
          <a:prstGeom prst="rect">
            <a:avLst/>
          </a:prstGeom>
          <a:gradFill flip="none" rotWithShape="1">
            <a:gsLst>
              <a:gs pos="100000">
                <a:srgbClr val="0C5BA4"/>
              </a:gs>
              <a:gs pos="0">
                <a:srgbClr val="01296A"/>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8064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genda white">
    <p:spTree>
      <p:nvGrpSpPr>
        <p:cNvPr id="1" name=""/>
        <p:cNvGrpSpPr/>
        <p:nvPr/>
      </p:nvGrpSpPr>
      <p:grpSpPr>
        <a:xfrm>
          <a:off x="0" y="0"/>
          <a:ext cx="0" cy="0"/>
          <a:chOff x="0" y="0"/>
          <a:chExt cx="0" cy="0"/>
        </a:xfrm>
      </p:grpSpPr>
      <p:sp>
        <p:nvSpPr>
          <p:cNvPr id="23" name="Titel 22"/>
          <p:cNvSpPr>
            <a:spLocks noGrp="1"/>
          </p:cNvSpPr>
          <p:nvPr>
            <p:ph type="title"/>
          </p:nvPr>
        </p:nvSpPr>
        <p:spPr bwMode="gray"/>
        <p:txBody>
          <a:bodyPr/>
          <a:lstStyle>
            <a:lvl1pPr>
              <a:defRPr>
                <a:solidFill>
                  <a:schemeClr val="tx1"/>
                </a:solidFill>
              </a:defRPr>
            </a:lvl1pPr>
          </a:lstStyle>
          <a:p>
            <a:r>
              <a:rPr lang="en-US"/>
              <a:t>Click to edit Master title style</a:t>
            </a:r>
            <a:endParaRPr lang="en-US" dirty="0"/>
          </a:p>
        </p:txBody>
      </p:sp>
      <p:sp>
        <p:nvSpPr>
          <p:cNvPr id="3" name="Textplatzhalter 2"/>
          <p:cNvSpPr>
            <a:spLocks noGrp="1"/>
          </p:cNvSpPr>
          <p:nvPr>
            <p:ph type="body" sz="quarter" idx="24"/>
          </p:nvPr>
        </p:nvSpPr>
        <p:spPr bwMode="gray">
          <a:xfrm>
            <a:off x="334800" y="1773239"/>
            <a:ext cx="10944000" cy="341312"/>
          </a:xfrm>
        </p:spPr>
        <p:txBody>
          <a:bodyPr lIns="144000" anchor="ctr"/>
          <a:lstStyle/>
          <a:p>
            <a:pPr lvl="0"/>
            <a:r>
              <a:rPr lang="en-US"/>
              <a:t>Click to edit Master text styles</a:t>
            </a:r>
          </a:p>
        </p:txBody>
      </p:sp>
      <p:sp>
        <p:nvSpPr>
          <p:cNvPr id="19" name="Textplatzhalter 2"/>
          <p:cNvSpPr>
            <a:spLocks noGrp="1"/>
          </p:cNvSpPr>
          <p:nvPr>
            <p:ph type="body" sz="quarter" idx="25"/>
          </p:nvPr>
        </p:nvSpPr>
        <p:spPr bwMode="gray">
          <a:xfrm>
            <a:off x="334800" y="2198803"/>
            <a:ext cx="10944000" cy="341312"/>
          </a:xfrm>
        </p:spPr>
        <p:txBody>
          <a:bodyPr lIns="144000" anchor="ctr"/>
          <a:lstStyle/>
          <a:p>
            <a:pPr lvl="0"/>
            <a:r>
              <a:rPr lang="en-US"/>
              <a:t>Click to edit Master text styles</a:t>
            </a:r>
          </a:p>
        </p:txBody>
      </p:sp>
      <p:sp>
        <p:nvSpPr>
          <p:cNvPr id="24" name="Textplatzhalter 2"/>
          <p:cNvSpPr>
            <a:spLocks noGrp="1"/>
          </p:cNvSpPr>
          <p:nvPr>
            <p:ph type="body" sz="quarter" idx="26"/>
          </p:nvPr>
        </p:nvSpPr>
        <p:spPr bwMode="gray">
          <a:xfrm>
            <a:off x="334800" y="2624367"/>
            <a:ext cx="10944000" cy="341312"/>
          </a:xfrm>
        </p:spPr>
        <p:txBody>
          <a:bodyPr lIns="144000" anchor="ctr"/>
          <a:lstStyle/>
          <a:p>
            <a:pPr lvl="0"/>
            <a:r>
              <a:rPr lang="en-US"/>
              <a:t>Click to edit Master text styles</a:t>
            </a:r>
          </a:p>
        </p:txBody>
      </p:sp>
      <p:sp>
        <p:nvSpPr>
          <p:cNvPr id="25" name="Textplatzhalter 2"/>
          <p:cNvSpPr>
            <a:spLocks noGrp="1"/>
          </p:cNvSpPr>
          <p:nvPr>
            <p:ph type="body" sz="quarter" idx="27"/>
          </p:nvPr>
        </p:nvSpPr>
        <p:spPr bwMode="gray">
          <a:xfrm>
            <a:off x="334800" y="3049931"/>
            <a:ext cx="10944000" cy="341312"/>
          </a:xfrm>
        </p:spPr>
        <p:txBody>
          <a:bodyPr lIns="144000" anchor="ctr"/>
          <a:lstStyle/>
          <a:p>
            <a:pPr lvl="0"/>
            <a:r>
              <a:rPr lang="en-US"/>
              <a:t>Click to edit Master text styles</a:t>
            </a:r>
          </a:p>
        </p:txBody>
      </p:sp>
      <p:sp>
        <p:nvSpPr>
          <p:cNvPr id="26" name="Textplatzhalter 2"/>
          <p:cNvSpPr>
            <a:spLocks noGrp="1"/>
          </p:cNvSpPr>
          <p:nvPr>
            <p:ph type="body" sz="quarter" idx="28"/>
          </p:nvPr>
        </p:nvSpPr>
        <p:spPr bwMode="gray">
          <a:xfrm>
            <a:off x="334800" y="3475495"/>
            <a:ext cx="10944000" cy="341312"/>
          </a:xfrm>
        </p:spPr>
        <p:txBody>
          <a:bodyPr lIns="144000" anchor="ctr"/>
          <a:lstStyle/>
          <a:p>
            <a:pPr lvl="0"/>
            <a:r>
              <a:rPr lang="en-US"/>
              <a:t>Click to edit Master text styles</a:t>
            </a:r>
          </a:p>
        </p:txBody>
      </p:sp>
      <p:sp>
        <p:nvSpPr>
          <p:cNvPr id="27" name="Textplatzhalter 2"/>
          <p:cNvSpPr>
            <a:spLocks noGrp="1"/>
          </p:cNvSpPr>
          <p:nvPr>
            <p:ph type="body" sz="quarter" idx="29"/>
          </p:nvPr>
        </p:nvSpPr>
        <p:spPr bwMode="gray">
          <a:xfrm>
            <a:off x="334800" y="3901059"/>
            <a:ext cx="10944000" cy="341312"/>
          </a:xfrm>
        </p:spPr>
        <p:txBody>
          <a:bodyPr lIns="144000" anchor="ctr"/>
          <a:lstStyle/>
          <a:p>
            <a:pPr lvl="0"/>
            <a:r>
              <a:rPr lang="en-US"/>
              <a:t>Click to edit Master text styles</a:t>
            </a:r>
          </a:p>
        </p:txBody>
      </p:sp>
      <p:sp>
        <p:nvSpPr>
          <p:cNvPr id="28" name="Textplatzhalter 2"/>
          <p:cNvSpPr>
            <a:spLocks noGrp="1"/>
          </p:cNvSpPr>
          <p:nvPr>
            <p:ph type="body" sz="quarter" idx="30"/>
          </p:nvPr>
        </p:nvSpPr>
        <p:spPr bwMode="gray">
          <a:xfrm>
            <a:off x="334800" y="4326623"/>
            <a:ext cx="10944000" cy="341312"/>
          </a:xfrm>
        </p:spPr>
        <p:txBody>
          <a:bodyPr lIns="144000" anchor="ctr"/>
          <a:lstStyle/>
          <a:p>
            <a:pPr lvl="0"/>
            <a:r>
              <a:rPr lang="en-US"/>
              <a:t>Click to edit Master text styles</a:t>
            </a:r>
          </a:p>
        </p:txBody>
      </p:sp>
      <p:sp>
        <p:nvSpPr>
          <p:cNvPr id="29" name="Textplatzhalter 2"/>
          <p:cNvSpPr>
            <a:spLocks noGrp="1"/>
          </p:cNvSpPr>
          <p:nvPr>
            <p:ph type="body" sz="quarter" idx="31"/>
          </p:nvPr>
        </p:nvSpPr>
        <p:spPr bwMode="gray">
          <a:xfrm>
            <a:off x="334800" y="4752187"/>
            <a:ext cx="10944000" cy="341312"/>
          </a:xfrm>
        </p:spPr>
        <p:txBody>
          <a:bodyPr lIns="144000" anchor="ctr"/>
          <a:lstStyle/>
          <a:p>
            <a:pPr lvl="0"/>
            <a:r>
              <a:rPr lang="en-US"/>
              <a:t>Click to edit Master text styles</a:t>
            </a:r>
          </a:p>
        </p:txBody>
      </p:sp>
      <p:sp>
        <p:nvSpPr>
          <p:cNvPr id="30" name="Textplatzhalter 2"/>
          <p:cNvSpPr>
            <a:spLocks noGrp="1"/>
          </p:cNvSpPr>
          <p:nvPr>
            <p:ph type="body" sz="quarter" idx="32"/>
          </p:nvPr>
        </p:nvSpPr>
        <p:spPr bwMode="gray">
          <a:xfrm>
            <a:off x="334800" y="5177751"/>
            <a:ext cx="10944000" cy="341312"/>
          </a:xfrm>
        </p:spPr>
        <p:txBody>
          <a:bodyPr lIns="144000" anchor="ctr"/>
          <a:lstStyle/>
          <a:p>
            <a:pPr lvl="0"/>
            <a:r>
              <a:rPr lang="en-US"/>
              <a:t>Click to edit Master text styles</a:t>
            </a:r>
          </a:p>
        </p:txBody>
      </p:sp>
      <p:sp>
        <p:nvSpPr>
          <p:cNvPr id="31" name="Textplatzhalter 2"/>
          <p:cNvSpPr>
            <a:spLocks noGrp="1"/>
          </p:cNvSpPr>
          <p:nvPr>
            <p:ph type="body" sz="quarter" idx="33"/>
          </p:nvPr>
        </p:nvSpPr>
        <p:spPr bwMode="gray">
          <a:xfrm>
            <a:off x="334800" y="5603315"/>
            <a:ext cx="10944000" cy="341312"/>
          </a:xfrm>
        </p:spPr>
        <p:txBody>
          <a:bodyPr lIns="144000" anchor="ctr"/>
          <a:lstStyle/>
          <a:p>
            <a:pPr lvl="0"/>
            <a:r>
              <a:rPr lang="en-US"/>
              <a:t>Click to edit Master text styles</a:t>
            </a:r>
          </a:p>
        </p:txBody>
      </p:sp>
      <p:sp>
        <p:nvSpPr>
          <p:cNvPr id="32" name="Textplatzhalter 2"/>
          <p:cNvSpPr>
            <a:spLocks noGrp="1"/>
          </p:cNvSpPr>
          <p:nvPr>
            <p:ph type="body" sz="quarter" idx="34"/>
          </p:nvPr>
        </p:nvSpPr>
        <p:spPr bwMode="gray">
          <a:xfrm>
            <a:off x="334800" y="6028879"/>
            <a:ext cx="10944000" cy="341312"/>
          </a:xfrm>
        </p:spPr>
        <p:txBody>
          <a:bodyPr lIns="144000" anchor="ctr"/>
          <a:lstStyle/>
          <a:p>
            <a:pPr lvl="0"/>
            <a:r>
              <a:rPr lang="en-US"/>
              <a:t>Click to edit Master text styles</a:t>
            </a:r>
          </a:p>
        </p:txBody>
      </p:sp>
      <p:sp>
        <p:nvSpPr>
          <p:cNvPr id="4" name="Datumsplatzhalter 3"/>
          <p:cNvSpPr>
            <a:spLocks noGrp="1"/>
          </p:cNvSpPr>
          <p:nvPr>
            <p:ph type="dt" sz="half" idx="35"/>
          </p:nvPr>
        </p:nvSpPr>
        <p:spPr bwMode="gray"/>
        <p:txBody>
          <a:bodyPr/>
          <a:lstStyle/>
          <a:p>
            <a:fld id="{436E2CD3-0F26-40F0-A951-B0F9061FED9D}" type="datetime3">
              <a:rPr lang="de-DE" smtClean="0"/>
              <a:t>08/03/21</a:t>
            </a:fld>
            <a:endParaRPr lang="en-US" dirty="0"/>
          </a:p>
        </p:txBody>
      </p:sp>
      <p:sp>
        <p:nvSpPr>
          <p:cNvPr id="5" name="Fußzeilenplatzhalter 4"/>
          <p:cNvSpPr>
            <a:spLocks noGrp="1"/>
          </p:cNvSpPr>
          <p:nvPr>
            <p:ph type="ftr" sz="quarter" idx="36"/>
          </p:nvPr>
        </p:nvSpPr>
        <p:spPr bwMode="gray"/>
        <p:txBody>
          <a:bodyPr/>
          <a:lstStyle/>
          <a:p>
            <a:r>
              <a:rPr lang="en-US"/>
              <a:t>KISTERS UK Visit 2018 |  Author: Frank Schlaeger |  Creation date: 2018-03</a:t>
            </a:r>
            <a:endParaRPr lang="en-US" dirty="0"/>
          </a:p>
        </p:txBody>
      </p:sp>
      <p:sp>
        <p:nvSpPr>
          <p:cNvPr id="6" name="Foliennummernplatzhalter 5"/>
          <p:cNvSpPr>
            <a:spLocks noGrp="1"/>
          </p:cNvSpPr>
          <p:nvPr>
            <p:ph type="sldNum" sz="quarter" idx="37"/>
          </p:nvPr>
        </p:nvSpPr>
        <p:spPr bwMode="gray"/>
        <p:txBody>
          <a:bodyPr/>
          <a:lstStyle/>
          <a:p>
            <a:fld id="{0108C813-F43A-4360-8CEF-49E0FD2B13D2}" type="slidenum">
              <a:rPr lang="en-US" smtClean="0"/>
              <a:pPr/>
              <a:t>‹#›</a:t>
            </a:fld>
            <a:endParaRPr lang="en-US" dirty="0"/>
          </a:p>
        </p:txBody>
      </p:sp>
    </p:spTree>
    <p:extLst>
      <p:ext uri="{BB962C8B-B14F-4D97-AF65-F5344CB8AC3E}">
        <p14:creationId xmlns:p14="http://schemas.microsoft.com/office/powerpoint/2010/main" val="311252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osing slide with splash">
    <p:spTree>
      <p:nvGrpSpPr>
        <p:cNvPr id="1" name=""/>
        <p:cNvGrpSpPr/>
        <p:nvPr/>
      </p:nvGrpSpPr>
      <p:grpSpPr>
        <a:xfrm>
          <a:off x="0" y="0"/>
          <a:ext cx="0" cy="0"/>
          <a:chOff x="0" y="0"/>
          <a:chExt cx="0" cy="0"/>
        </a:xfrm>
      </p:grpSpPr>
      <p:sp>
        <p:nvSpPr>
          <p:cNvPr id="17" name="Text Placeholder 2"/>
          <p:cNvSpPr txBox="1">
            <a:spLocks/>
          </p:cNvSpPr>
          <p:nvPr/>
        </p:nvSpPr>
        <p:spPr bwMode="gray">
          <a:xfrm>
            <a:off x="6120560" y="3205540"/>
            <a:ext cx="1207342" cy="1210342"/>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chor="b">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lumMod val="75000"/>
                    <a:lumOff val="25000"/>
                  </a:schemeClr>
                </a:solidFill>
              </a:rPr>
              <a:t>File name:</a:t>
            </a:r>
          </a:p>
          <a:p>
            <a:r>
              <a:rPr lang="en-US" sz="1200" dirty="0">
                <a:solidFill>
                  <a:schemeClr val="tx1">
                    <a:lumMod val="75000"/>
                    <a:lumOff val="25000"/>
                  </a:schemeClr>
                </a:solidFill>
              </a:rPr>
              <a:t>Creation date:</a:t>
            </a:r>
          </a:p>
          <a:p>
            <a:r>
              <a:rPr lang="en-US" sz="1200" dirty="0">
                <a:solidFill>
                  <a:schemeClr val="tx1">
                    <a:lumMod val="75000"/>
                    <a:lumOff val="25000"/>
                  </a:schemeClr>
                </a:solidFill>
              </a:rPr>
              <a:t>Presentation date: </a:t>
            </a:r>
          </a:p>
          <a:p>
            <a:r>
              <a:rPr lang="en-US" sz="1200" dirty="0">
                <a:solidFill>
                  <a:schemeClr val="tx1">
                    <a:lumMod val="75000"/>
                    <a:lumOff val="25000"/>
                  </a:schemeClr>
                </a:solidFill>
              </a:rPr>
              <a:t>Author:</a:t>
            </a:r>
          </a:p>
          <a:p>
            <a:r>
              <a:rPr lang="en-US" sz="1200" dirty="0">
                <a:solidFill>
                  <a:schemeClr val="tx1">
                    <a:lumMod val="75000"/>
                    <a:lumOff val="25000"/>
                  </a:schemeClr>
                </a:solidFill>
              </a:rPr>
              <a:t>Speaker:</a:t>
            </a:r>
          </a:p>
        </p:txBody>
      </p:sp>
      <p:sp>
        <p:nvSpPr>
          <p:cNvPr id="2" name="Titel 1"/>
          <p:cNvSpPr>
            <a:spLocks noGrp="1"/>
          </p:cNvSpPr>
          <p:nvPr>
            <p:ph type="title" hasCustomPrompt="1"/>
          </p:nvPr>
        </p:nvSpPr>
        <p:spPr bwMode="gray"/>
        <p:txBody>
          <a:bodyPr/>
          <a:lstStyle>
            <a:lvl1pPr>
              <a:defRPr/>
            </a:lvl1pPr>
          </a:lstStyle>
          <a:p>
            <a:r>
              <a:rPr lang="en-US" dirty="0"/>
              <a:t>Contact us</a:t>
            </a:r>
          </a:p>
        </p:txBody>
      </p:sp>
      <p:sp>
        <p:nvSpPr>
          <p:cNvPr id="3" name="Datumsplatzhalter 2"/>
          <p:cNvSpPr>
            <a:spLocks noGrp="1"/>
          </p:cNvSpPr>
          <p:nvPr>
            <p:ph type="dt" sz="half" idx="10"/>
          </p:nvPr>
        </p:nvSpPr>
        <p:spPr bwMode="gray"/>
        <p:txBody>
          <a:bodyPr/>
          <a:lstStyle/>
          <a:p>
            <a:fld id="{28F4B1F4-E8C7-4914-BF7B-B367A6667CA9}" type="datetime3">
              <a:rPr lang="de-DE" smtClean="0"/>
              <a:t>08/03/21</a:t>
            </a:fld>
            <a:endParaRPr lang="en-US" dirty="0"/>
          </a:p>
        </p:txBody>
      </p:sp>
      <p:sp>
        <p:nvSpPr>
          <p:cNvPr id="4" name="Fußzeilenplatzhalter 3"/>
          <p:cNvSpPr>
            <a:spLocks noGrp="1"/>
          </p:cNvSpPr>
          <p:nvPr>
            <p:ph type="ftr" sz="quarter" idx="11"/>
          </p:nvPr>
        </p:nvSpPr>
        <p:spPr bwMode="gray"/>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79426" y="4626227"/>
            <a:ext cx="10801350" cy="1755524"/>
          </a:xfrm>
          <a:prstGeom prst="rect">
            <a:avLst/>
          </a:prstGeom>
        </p:spPr>
      </p:pic>
      <p:sp>
        <p:nvSpPr>
          <p:cNvPr id="11" name="Text Placeholder 2"/>
          <p:cNvSpPr txBox="1">
            <a:spLocks/>
          </p:cNvSpPr>
          <p:nvPr/>
        </p:nvSpPr>
        <p:spPr bwMode="gray">
          <a:xfrm>
            <a:off x="479426" y="2167981"/>
            <a:ext cx="5184774" cy="224790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KISTERS AG</a:t>
            </a:r>
          </a:p>
          <a:p>
            <a:r>
              <a:rPr lang="en-US" dirty="0" err="1"/>
              <a:t>Pascalstraße</a:t>
            </a:r>
            <a:r>
              <a:rPr lang="en-US" dirty="0"/>
              <a:t> 8+10</a:t>
            </a:r>
            <a:br>
              <a:rPr lang="en-US" dirty="0"/>
            </a:br>
            <a:r>
              <a:rPr lang="en-US" dirty="0"/>
              <a:t>D-52076 Aachen	</a:t>
            </a:r>
          </a:p>
          <a:p>
            <a:r>
              <a:rPr lang="en-US" dirty="0"/>
              <a:t>Phone +49 2408 9385-0</a:t>
            </a:r>
            <a:br>
              <a:rPr lang="en-US" dirty="0"/>
            </a:br>
            <a:r>
              <a:rPr lang="en-US" dirty="0"/>
              <a:t>Fax +49 2408 9385-555</a:t>
            </a:r>
            <a:br>
              <a:rPr lang="en-US" dirty="0"/>
            </a:br>
            <a:r>
              <a:rPr lang="en-US" dirty="0"/>
              <a:t>info@kisters.de</a:t>
            </a:r>
          </a:p>
          <a:p>
            <a:r>
              <a:rPr lang="en-US" dirty="0"/>
              <a:t>www.kisters.de</a:t>
            </a:r>
          </a:p>
        </p:txBody>
      </p:sp>
      <p:sp>
        <p:nvSpPr>
          <p:cNvPr id="19" name="Textplatzhalter 18"/>
          <p:cNvSpPr>
            <a:spLocks noGrp="1"/>
          </p:cNvSpPr>
          <p:nvPr>
            <p:ph type="body" sz="quarter" idx="13" hasCustomPrompt="1"/>
          </p:nvPr>
        </p:nvSpPr>
        <p:spPr bwMode="gray">
          <a:xfrm>
            <a:off x="7327901" y="4238042"/>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Enter here</a:t>
            </a:r>
          </a:p>
        </p:txBody>
      </p:sp>
      <p:sp>
        <p:nvSpPr>
          <p:cNvPr id="20" name="Textplatzhalter 18"/>
          <p:cNvSpPr>
            <a:spLocks noGrp="1"/>
          </p:cNvSpPr>
          <p:nvPr>
            <p:ph type="body" sz="quarter" idx="14" hasCustomPrompt="1"/>
          </p:nvPr>
        </p:nvSpPr>
        <p:spPr bwMode="gray">
          <a:xfrm>
            <a:off x="7327901" y="3979917"/>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Enter here</a:t>
            </a:r>
          </a:p>
        </p:txBody>
      </p:sp>
      <p:sp>
        <p:nvSpPr>
          <p:cNvPr id="22" name="Textplatzhalter 18"/>
          <p:cNvSpPr>
            <a:spLocks noGrp="1"/>
          </p:cNvSpPr>
          <p:nvPr>
            <p:ph type="body" sz="quarter" idx="16" hasCustomPrompt="1"/>
          </p:nvPr>
        </p:nvSpPr>
        <p:spPr bwMode="gray">
          <a:xfrm>
            <a:off x="7327901" y="3463666"/>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Enter here</a:t>
            </a:r>
          </a:p>
        </p:txBody>
      </p:sp>
      <p:sp>
        <p:nvSpPr>
          <p:cNvPr id="23" name="Textplatzhalter 18"/>
          <p:cNvSpPr>
            <a:spLocks noGrp="1"/>
          </p:cNvSpPr>
          <p:nvPr>
            <p:ph type="body" sz="quarter" idx="17" hasCustomPrompt="1"/>
          </p:nvPr>
        </p:nvSpPr>
        <p:spPr bwMode="gray">
          <a:xfrm>
            <a:off x="7327901" y="3205540"/>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Enter here</a:t>
            </a:r>
          </a:p>
        </p:txBody>
      </p:sp>
      <p:sp>
        <p:nvSpPr>
          <p:cNvPr id="7" name="Textfeld 6"/>
          <p:cNvSpPr txBox="1"/>
          <p:nvPr/>
        </p:nvSpPr>
        <p:spPr bwMode="gray">
          <a:xfrm>
            <a:off x="7327901" y="3721791"/>
            <a:ext cx="3952874" cy="184666"/>
          </a:xfrm>
          <a:prstGeom prst="rect">
            <a:avLst/>
          </a:prstGeom>
          <a:noFill/>
        </p:spPr>
        <p:txBody>
          <a:bodyPr wrap="square" lIns="0" tIns="0" rIns="0" bIns="0" rtlCol="0">
            <a:spAutoFit/>
          </a:bodyPr>
          <a:lstStyle/>
          <a:p>
            <a:fld id="{137D0CA0-4225-4EE7-8566-A42DCDAE7941}" type="datetime1">
              <a:rPr lang="en-GB" sz="1200" kern="1200" smtClean="0">
                <a:solidFill>
                  <a:schemeClr val="tx1">
                    <a:lumMod val="75000"/>
                    <a:lumOff val="25000"/>
                  </a:schemeClr>
                </a:solidFill>
                <a:latin typeface="+mn-lt"/>
                <a:ea typeface="+mn-ea"/>
                <a:cs typeface="+mn-cs"/>
              </a:rPr>
              <a:t>08/03/2021</a:t>
            </a:fld>
            <a:endParaRPr lang="en-US" sz="1200" kern="1200" dirty="0">
              <a:solidFill>
                <a:schemeClr val="tx1">
                  <a:lumMod val="75000"/>
                  <a:lumOff val="25000"/>
                </a:schemeClr>
              </a:solidFill>
              <a:latin typeface="+mn-lt"/>
              <a:ea typeface="+mn-ea"/>
              <a:cs typeface="+mn-cs"/>
            </a:endParaRPr>
          </a:p>
        </p:txBody>
      </p:sp>
    </p:spTree>
    <p:extLst>
      <p:ext uri="{BB962C8B-B14F-4D97-AF65-F5344CB8AC3E}">
        <p14:creationId xmlns:p14="http://schemas.microsoft.com/office/powerpoint/2010/main" val="265698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665746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losing slide with image">
    <p:spTree>
      <p:nvGrpSpPr>
        <p:cNvPr id="1" name=""/>
        <p:cNvGrpSpPr/>
        <p:nvPr/>
      </p:nvGrpSpPr>
      <p:grpSpPr>
        <a:xfrm>
          <a:off x="0" y="0"/>
          <a:ext cx="0" cy="0"/>
          <a:chOff x="0" y="0"/>
          <a:chExt cx="0" cy="0"/>
        </a:xfrm>
      </p:grpSpPr>
      <p:sp>
        <p:nvSpPr>
          <p:cNvPr id="17" name="Text Placeholder 2"/>
          <p:cNvSpPr txBox="1">
            <a:spLocks/>
          </p:cNvSpPr>
          <p:nvPr/>
        </p:nvSpPr>
        <p:spPr bwMode="gray">
          <a:xfrm>
            <a:off x="6120560" y="3205540"/>
            <a:ext cx="1207342" cy="1210342"/>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chor="b">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lumMod val="75000"/>
                    <a:lumOff val="25000"/>
                  </a:schemeClr>
                </a:solidFill>
              </a:rPr>
              <a:t>File name:</a:t>
            </a:r>
          </a:p>
          <a:p>
            <a:r>
              <a:rPr lang="en-US" sz="1200" dirty="0">
                <a:solidFill>
                  <a:schemeClr val="tx1">
                    <a:lumMod val="75000"/>
                    <a:lumOff val="25000"/>
                  </a:schemeClr>
                </a:solidFill>
              </a:rPr>
              <a:t>Creation date:</a:t>
            </a:r>
          </a:p>
          <a:p>
            <a:r>
              <a:rPr lang="en-US" sz="1200" dirty="0">
                <a:solidFill>
                  <a:schemeClr val="tx1">
                    <a:lumMod val="75000"/>
                    <a:lumOff val="25000"/>
                  </a:schemeClr>
                </a:solidFill>
              </a:rPr>
              <a:t>Presentation date: </a:t>
            </a:r>
          </a:p>
          <a:p>
            <a:r>
              <a:rPr lang="en-US" sz="1200" dirty="0">
                <a:solidFill>
                  <a:schemeClr val="tx1">
                    <a:lumMod val="75000"/>
                    <a:lumOff val="25000"/>
                  </a:schemeClr>
                </a:solidFill>
              </a:rPr>
              <a:t>Author:</a:t>
            </a:r>
          </a:p>
          <a:p>
            <a:r>
              <a:rPr lang="en-US" sz="1200" dirty="0">
                <a:solidFill>
                  <a:schemeClr val="tx1">
                    <a:lumMod val="75000"/>
                    <a:lumOff val="25000"/>
                  </a:schemeClr>
                </a:solidFill>
              </a:rPr>
              <a:t>Speaker:</a:t>
            </a:r>
          </a:p>
        </p:txBody>
      </p:sp>
      <p:sp>
        <p:nvSpPr>
          <p:cNvPr id="2" name="Titel 1"/>
          <p:cNvSpPr>
            <a:spLocks noGrp="1"/>
          </p:cNvSpPr>
          <p:nvPr>
            <p:ph type="title" hasCustomPrompt="1"/>
          </p:nvPr>
        </p:nvSpPr>
        <p:spPr bwMode="gray"/>
        <p:txBody>
          <a:bodyPr/>
          <a:lstStyle>
            <a:lvl1pPr>
              <a:defRPr/>
            </a:lvl1pPr>
          </a:lstStyle>
          <a:p>
            <a:r>
              <a:rPr lang="en-US" dirty="0"/>
              <a:t>Contact us</a:t>
            </a:r>
          </a:p>
        </p:txBody>
      </p:sp>
      <p:sp>
        <p:nvSpPr>
          <p:cNvPr id="3" name="Datumsplatzhalter 2"/>
          <p:cNvSpPr>
            <a:spLocks noGrp="1"/>
          </p:cNvSpPr>
          <p:nvPr>
            <p:ph type="dt" sz="half" idx="10"/>
          </p:nvPr>
        </p:nvSpPr>
        <p:spPr bwMode="gray"/>
        <p:txBody>
          <a:bodyPr/>
          <a:lstStyle/>
          <a:p>
            <a:fld id="{B4F4B35B-BF7C-4472-8137-09DA5D029D8A}" type="datetime3">
              <a:rPr lang="de-DE" smtClean="0"/>
              <a:t>08/03/21</a:t>
            </a:fld>
            <a:endParaRPr lang="en-US" dirty="0"/>
          </a:p>
        </p:txBody>
      </p:sp>
      <p:sp>
        <p:nvSpPr>
          <p:cNvPr id="4" name="Fußzeilenplatzhalter 3"/>
          <p:cNvSpPr>
            <a:spLocks noGrp="1"/>
          </p:cNvSpPr>
          <p:nvPr>
            <p:ph type="ftr" sz="quarter" idx="11"/>
          </p:nvPr>
        </p:nvSpPr>
        <p:spPr bwMode="gray"/>
        <p:txBody>
          <a:bodyPr/>
          <a:lstStyle/>
          <a:p>
            <a:r>
              <a:rPr lang="en-US"/>
              <a:t>KISTERS UK Visit 2018 |  Author: Frank Schlaeger |  Creation date: 2018-03</a:t>
            </a:r>
            <a:endParaRPr lang="en-US" dirty="0"/>
          </a:p>
        </p:txBody>
      </p:sp>
      <p:sp>
        <p:nvSpPr>
          <p:cNvPr id="5" name="Foliennummernplatzhalter 4"/>
          <p:cNvSpPr>
            <a:spLocks noGrp="1"/>
          </p:cNvSpPr>
          <p:nvPr>
            <p:ph type="sldNum" sz="quarter" idx="12"/>
          </p:nvPr>
        </p:nvSpPr>
        <p:spPr bwMode="gray"/>
        <p:txBody>
          <a:bodyPr/>
          <a:lstStyle/>
          <a:p>
            <a:fld id="{0108C813-F43A-4360-8CEF-49E0FD2B13D2}" type="slidenum">
              <a:rPr lang="en-US" smtClean="0"/>
              <a:pPr/>
              <a:t>‹#›</a:t>
            </a:fld>
            <a:endParaRPr lang="en-US" dirty="0"/>
          </a:p>
        </p:txBody>
      </p:sp>
      <p:sp>
        <p:nvSpPr>
          <p:cNvPr id="11" name="Text Placeholder 2"/>
          <p:cNvSpPr txBox="1">
            <a:spLocks/>
          </p:cNvSpPr>
          <p:nvPr/>
        </p:nvSpPr>
        <p:spPr bwMode="gray">
          <a:xfrm>
            <a:off x="479426" y="2167981"/>
            <a:ext cx="5184774" cy="224790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oAutofit/>
          </a:bodyPr>
          <a:lstStyle>
            <a:lvl1pPr marL="0" indent="0" algn="l" defTabSz="914400" rtl="0" eaLnBrk="1" latinLnBrk="0" hangingPunct="1">
              <a:lnSpc>
                <a:spcPct val="100000"/>
              </a:lnSpc>
              <a:spcBef>
                <a:spcPts val="600"/>
              </a:spcBef>
              <a:buClr>
                <a:schemeClr val="accent1"/>
              </a:buClr>
              <a:buFontTx/>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KISTERS AG</a:t>
            </a:r>
          </a:p>
          <a:p>
            <a:r>
              <a:rPr lang="en-US" dirty="0" err="1"/>
              <a:t>Pascalstraße</a:t>
            </a:r>
            <a:r>
              <a:rPr lang="en-US" dirty="0"/>
              <a:t> 8+10</a:t>
            </a:r>
            <a:br>
              <a:rPr lang="en-US" dirty="0"/>
            </a:br>
            <a:r>
              <a:rPr lang="en-US" dirty="0"/>
              <a:t>D-52076 Aachen	</a:t>
            </a:r>
          </a:p>
          <a:p>
            <a:r>
              <a:rPr lang="en-US" dirty="0"/>
              <a:t>Phone +49 2408 9385-0</a:t>
            </a:r>
            <a:br>
              <a:rPr lang="en-US" dirty="0"/>
            </a:br>
            <a:r>
              <a:rPr lang="en-US" dirty="0"/>
              <a:t>Fax +49 2408 9385-555</a:t>
            </a:r>
            <a:br>
              <a:rPr lang="en-US" dirty="0"/>
            </a:br>
            <a:r>
              <a:rPr lang="en-US" dirty="0"/>
              <a:t>info@kisters.de</a:t>
            </a:r>
          </a:p>
          <a:p>
            <a:r>
              <a:rPr lang="en-US" dirty="0"/>
              <a:t>www.kisters.de</a:t>
            </a:r>
          </a:p>
        </p:txBody>
      </p:sp>
      <p:sp>
        <p:nvSpPr>
          <p:cNvPr id="20" name="Textplatzhalter 18"/>
          <p:cNvSpPr>
            <a:spLocks noGrp="1"/>
          </p:cNvSpPr>
          <p:nvPr>
            <p:ph type="body" sz="quarter" idx="14" hasCustomPrompt="1"/>
          </p:nvPr>
        </p:nvSpPr>
        <p:spPr bwMode="gray">
          <a:xfrm>
            <a:off x="7327901" y="3979915"/>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Enter here</a:t>
            </a:r>
          </a:p>
        </p:txBody>
      </p:sp>
      <p:sp>
        <p:nvSpPr>
          <p:cNvPr id="22" name="Textplatzhalter 18"/>
          <p:cNvSpPr>
            <a:spLocks noGrp="1"/>
          </p:cNvSpPr>
          <p:nvPr>
            <p:ph type="body" sz="quarter" idx="16" hasCustomPrompt="1"/>
          </p:nvPr>
        </p:nvSpPr>
        <p:spPr bwMode="gray">
          <a:xfrm>
            <a:off x="7327901" y="3463665"/>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Enter here</a:t>
            </a:r>
          </a:p>
        </p:txBody>
      </p:sp>
      <p:sp>
        <p:nvSpPr>
          <p:cNvPr id="23" name="Textplatzhalter 18"/>
          <p:cNvSpPr>
            <a:spLocks noGrp="1"/>
          </p:cNvSpPr>
          <p:nvPr>
            <p:ph type="body" sz="quarter" idx="17" hasCustomPrompt="1"/>
          </p:nvPr>
        </p:nvSpPr>
        <p:spPr bwMode="gray">
          <a:xfrm>
            <a:off x="7327901" y="3205540"/>
            <a:ext cx="3952874" cy="172494"/>
          </a:xfrm>
        </p:spPr>
        <p:txBody>
          <a:bodyPr anchor="b"/>
          <a:lstStyle>
            <a:lvl1pPr>
              <a:defRPr sz="1200">
                <a:solidFill>
                  <a:schemeClr val="tx1">
                    <a:lumMod val="75000"/>
                    <a:lumOff val="25000"/>
                  </a:schemeClr>
                </a:solidFill>
              </a:defRPr>
            </a:lvl1pPr>
            <a:lvl2pPr marL="0" indent="0">
              <a:buNone/>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Enter here</a:t>
            </a:r>
          </a:p>
        </p:txBody>
      </p:sp>
      <p:sp>
        <p:nvSpPr>
          <p:cNvPr id="14" name="Bildplatzhalter 13"/>
          <p:cNvSpPr>
            <a:spLocks noGrp="1"/>
          </p:cNvSpPr>
          <p:nvPr>
            <p:ph type="pic" sz="quarter" idx="18" hasCustomPrompt="1"/>
          </p:nvPr>
        </p:nvSpPr>
        <p:spPr bwMode="gray">
          <a:xfrm>
            <a:off x="479425" y="4626226"/>
            <a:ext cx="10801350" cy="1755524"/>
          </a:xfrm>
          <a:custGeom>
            <a:avLst/>
            <a:gdLst>
              <a:gd name="connsiteX0" fmla="*/ 0 w 10801350"/>
              <a:gd name="connsiteY0" fmla="*/ 0 h 1755524"/>
              <a:gd name="connsiteX1" fmla="*/ 10801350 w 10801350"/>
              <a:gd name="connsiteY1" fmla="*/ 0 h 1755524"/>
              <a:gd name="connsiteX2" fmla="*/ 10801350 w 10801350"/>
              <a:gd name="connsiteY2" fmla="*/ 83090 h 1755524"/>
              <a:gd name="connsiteX3" fmla="*/ 10801350 w 10801350"/>
              <a:gd name="connsiteY3" fmla="*/ 1283240 h 1755524"/>
              <a:gd name="connsiteX4" fmla="*/ 10801350 w 10801350"/>
              <a:gd name="connsiteY4" fmla="*/ 1462931 h 1755524"/>
              <a:gd name="connsiteX5" fmla="*/ 10508757 w 10801350"/>
              <a:gd name="connsiteY5" fmla="*/ 1755524 h 1755524"/>
              <a:gd name="connsiteX6" fmla="*/ 0 w 10801350"/>
              <a:gd name="connsiteY6" fmla="*/ 1755524 h 1755524"/>
              <a:gd name="connsiteX7" fmla="*/ 0 w 10801350"/>
              <a:gd name="connsiteY7" fmla="*/ 1283240 h 1755524"/>
              <a:gd name="connsiteX8" fmla="*/ 0 w 10801350"/>
              <a:gd name="connsiteY8" fmla="*/ 83090 h 17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0" h="1755524">
                <a:moveTo>
                  <a:pt x="0" y="0"/>
                </a:moveTo>
                <a:lnTo>
                  <a:pt x="10801350" y="0"/>
                </a:lnTo>
                <a:lnTo>
                  <a:pt x="10801350" y="83090"/>
                </a:lnTo>
                <a:lnTo>
                  <a:pt x="10801350" y="1283240"/>
                </a:lnTo>
                <a:lnTo>
                  <a:pt x="10801350" y="1462931"/>
                </a:lnTo>
                <a:cubicBezTo>
                  <a:pt x="10801350" y="1624526"/>
                  <a:pt x="10670352" y="1755524"/>
                  <a:pt x="10508757" y="1755524"/>
                </a:cubicBezTo>
                <a:lnTo>
                  <a:pt x="0" y="1755524"/>
                </a:lnTo>
                <a:lnTo>
                  <a:pt x="0" y="1283240"/>
                </a:lnTo>
                <a:lnTo>
                  <a:pt x="0" y="83090"/>
                </a:lnTo>
                <a:close/>
              </a:path>
            </a:pathLst>
          </a:custGeom>
        </p:spPr>
        <p:txBody>
          <a:bodyPr wrap="square">
            <a:noAutofit/>
          </a:bodyPr>
          <a:lstStyle>
            <a:lvl1pPr>
              <a:defRPr sz="2400"/>
            </a:lvl1pPr>
          </a:lstStyle>
          <a:p>
            <a:r>
              <a:rPr lang="en-US" dirty="0"/>
              <a:t>Please click on the image icon to insert your image</a:t>
            </a:r>
          </a:p>
        </p:txBody>
      </p:sp>
      <p:sp>
        <p:nvSpPr>
          <p:cNvPr id="15" name="Textfeld 14"/>
          <p:cNvSpPr txBox="1"/>
          <p:nvPr/>
        </p:nvSpPr>
        <p:spPr bwMode="gray">
          <a:xfrm>
            <a:off x="7327901" y="3721791"/>
            <a:ext cx="3952874" cy="184666"/>
          </a:xfrm>
          <a:prstGeom prst="rect">
            <a:avLst/>
          </a:prstGeom>
          <a:noFill/>
        </p:spPr>
        <p:txBody>
          <a:bodyPr wrap="square" lIns="0" tIns="0" rIns="0" bIns="0" rtlCol="0">
            <a:spAutoFit/>
          </a:bodyPr>
          <a:lstStyle/>
          <a:p>
            <a:fld id="{F35E26EC-EBEA-40C3-A9B2-F0101CD73A0C}" type="datetime1">
              <a:rPr lang="en-GB" sz="1200" kern="1200" smtClean="0">
                <a:solidFill>
                  <a:schemeClr val="tx1">
                    <a:lumMod val="75000"/>
                    <a:lumOff val="25000"/>
                  </a:schemeClr>
                </a:solidFill>
                <a:latin typeface="+mn-lt"/>
                <a:ea typeface="+mn-ea"/>
                <a:cs typeface="+mn-cs"/>
              </a:rPr>
              <a:t>08/03/2021</a:t>
            </a:fld>
            <a:endParaRPr lang="en-US" sz="1200" kern="1200" dirty="0">
              <a:solidFill>
                <a:schemeClr val="tx1">
                  <a:lumMod val="75000"/>
                  <a:lumOff val="25000"/>
                </a:schemeClr>
              </a:solidFill>
              <a:latin typeface="+mn-lt"/>
              <a:ea typeface="+mn-ea"/>
              <a:cs typeface="+mn-cs"/>
            </a:endParaRPr>
          </a:p>
        </p:txBody>
      </p:sp>
      <p:sp>
        <p:nvSpPr>
          <p:cNvPr id="7" name="Textplatzhalter 6"/>
          <p:cNvSpPr>
            <a:spLocks noGrp="1"/>
          </p:cNvSpPr>
          <p:nvPr>
            <p:ph type="body" sz="quarter" idx="19" hasCustomPrompt="1"/>
          </p:nvPr>
        </p:nvSpPr>
        <p:spPr bwMode="gray">
          <a:xfrm>
            <a:off x="7327901" y="4235768"/>
            <a:ext cx="3952874" cy="172494"/>
          </a:xfrm>
        </p:spPr>
        <p:txBody>
          <a:bodyPr/>
          <a:lstStyle>
            <a:lvl1pPr>
              <a:defRPr lang="en-US" sz="1200" kern="1200" dirty="0" smtClean="0">
                <a:solidFill>
                  <a:schemeClr val="tx1">
                    <a:lumMod val="75000"/>
                    <a:lumOff val="25000"/>
                  </a:schemeClr>
                </a:solidFill>
                <a:latin typeface="+mn-lt"/>
                <a:ea typeface="+mn-ea"/>
                <a:cs typeface="+mn-cs"/>
              </a:defRPr>
            </a:lvl1pPr>
          </a:lstStyle>
          <a:p>
            <a:pPr marL="0" lvl="0" indent="0" algn="l" defTabSz="914400" rtl="0" eaLnBrk="1" latinLnBrk="0" hangingPunct="1">
              <a:lnSpc>
                <a:spcPct val="100000"/>
              </a:lnSpc>
              <a:spcBef>
                <a:spcPts val="900"/>
              </a:spcBef>
              <a:spcAft>
                <a:spcPts val="0"/>
              </a:spcAft>
              <a:buClr>
                <a:schemeClr val="accent1"/>
              </a:buClr>
              <a:buFontTx/>
              <a:buNone/>
            </a:pPr>
            <a:r>
              <a:rPr lang="en-US" dirty="0"/>
              <a:t>Enter here</a:t>
            </a:r>
          </a:p>
        </p:txBody>
      </p:sp>
    </p:spTree>
    <p:extLst>
      <p:ext uri="{BB962C8B-B14F-4D97-AF65-F5344CB8AC3E}">
        <p14:creationId xmlns:p14="http://schemas.microsoft.com/office/powerpoint/2010/main" val="3046327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1 content">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79426" y="260350"/>
            <a:ext cx="8233520" cy="756000"/>
          </a:xfrm>
        </p:spPr>
        <p:txBody>
          <a:bodyPr/>
          <a:lstStyle/>
          <a:p>
            <a:r>
              <a:rPr lang="de-DE"/>
              <a:t>Titelmasterformat durch Klicken bearbeiten</a:t>
            </a:r>
            <a:endParaRPr lang="en-US" dirty="0"/>
          </a:p>
        </p:txBody>
      </p:sp>
      <p:sp>
        <p:nvSpPr>
          <p:cNvPr id="7" name="Inhaltsplatzhalter 6"/>
          <p:cNvSpPr>
            <a:spLocks noGrp="1"/>
          </p:cNvSpPr>
          <p:nvPr>
            <p:ph sz="quarter" idx="13"/>
          </p:nvPr>
        </p:nvSpPr>
        <p:spPr bwMode="gray">
          <a:xfrm>
            <a:off x="479425" y="1773239"/>
            <a:ext cx="10801350" cy="4608512"/>
          </a:xfrm>
        </p:spPr>
        <p:txBody>
          <a:bodyPr/>
          <a:lstStyle>
            <a:lvl4pPr>
              <a:defRPr sz="1400"/>
            </a:lvl4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extplatzhalter 8"/>
          <p:cNvSpPr>
            <a:spLocks noGrp="1"/>
          </p:cNvSpPr>
          <p:nvPr>
            <p:ph type="body" sz="quarter" idx="14"/>
          </p:nvPr>
        </p:nvSpPr>
        <p:spPr bwMode="gray">
          <a:xfrm>
            <a:off x="478998" y="1276524"/>
            <a:ext cx="8233948" cy="211138"/>
          </a:xfrm>
        </p:spPr>
        <p:txBody>
          <a:bodyPr/>
          <a:lstStyle>
            <a:lvl1pPr marL="0" indent="0">
              <a:lnSpc>
                <a:spcPct val="100000"/>
              </a:lnSpc>
              <a:buFontTx/>
              <a:buNone/>
              <a:defRPr sz="2000">
                <a:solidFill>
                  <a:schemeClr val="tx2"/>
                </a:solidFill>
              </a:defRPr>
            </a:lvl1pPr>
            <a:lvl2pPr marL="216000" indent="0">
              <a:buFontTx/>
              <a:buNone/>
              <a:defRPr/>
            </a:lvl2pPr>
            <a:lvl3pPr marL="432000" indent="0">
              <a:buFontTx/>
              <a:buNone/>
              <a:defRPr/>
            </a:lvl3pPr>
            <a:lvl4pPr marL="648000" indent="0">
              <a:buFontTx/>
              <a:buNone/>
              <a:defRPr/>
            </a:lvl4pPr>
            <a:lvl5pPr marL="864000" indent="0">
              <a:buFontTx/>
              <a:buNone/>
              <a:defRPr/>
            </a:lvl5pPr>
          </a:lstStyle>
          <a:p>
            <a:pPr lvl="0"/>
            <a:r>
              <a:rPr lang="de-DE"/>
              <a:t>Textmasterformat bearbeiten</a:t>
            </a:r>
          </a:p>
        </p:txBody>
      </p:sp>
      <p:sp>
        <p:nvSpPr>
          <p:cNvPr id="6" name="Datumsplatzhalter 5"/>
          <p:cNvSpPr>
            <a:spLocks noGrp="1"/>
          </p:cNvSpPr>
          <p:nvPr>
            <p:ph type="dt" sz="half" idx="15"/>
          </p:nvPr>
        </p:nvSpPr>
        <p:spPr bwMode="gray"/>
        <p:txBody>
          <a:bodyPr/>
          <a:lstStyle/>
          <a:p>
            <a:endParaRPr lang="en-US" dirty="0"/>
          </a:p>
        </p:txBody>
      </p:sp>
      <p:sp>
        <p:nvSpPr>
          <p:cNvPr id="8" name="Fußzeilenplatzhalter 7"/>
          <p:cNvSpPr>
            <a:spLocks noGrp="1"/>
          </p:cNvSpPr>
          <p:nvPr>
            <p:ph type="ftr" sz="quarter" idx="16"/>
          </p:nvPr>
        </p:nvSpPr>
        <p:spPr bwMode="gray"/>
        <p:txBody>
          <a:bodyPr/>
          <a:lstStyle/>
          <a:p>
            <a:r>
              <a:rPr lang="en-US"/>
              <a:t>Side visit of EGAT to ENTEGA |  Volker Bühner, KISTERS  |  12/03/2018</a:t>
            </a:r>
            <a:endParaRPr lang="en-US" dirty="0"/>
          </a:p>
        </p:txBody>
      </p:sp>
      <p:sp>
        <p:nvSpPr>
          <p:cNvPr id="10" name="Foliennummernplatzhalter 9"/>
          <p:cNvSpPr>
            <a:spLocks noGrp="1"/>
          </p:cNvSpPr>
          <p:nvPr>
            <p:ph type="sldNum" sz="quarter" idx="17"/>
          </p:nvPr>
        </p:nvSpPr>
        <p:spPr bwMode="gray"/>
        <p:txBody>
          <a:bodyPr/>
          <a:lstStyle/>
          <a:p>
            <a:fld id="{0108C813-F43A-4360-8CEF-49E0FD2B13D2}" type="slidenum">
              <a:rPr lang="en-US" smtClean="0"/>
              <a:pPr/>
              <a:t>‹#›</a:t>
            </a:fld>
            <a:endParaRPr lang="en-US" dirty="0"/>
          </a:p>
        </p:txBody>
      </p:sp>
    </p:spTree>
    <p:extLst>
      <p:ext uri="{BB962C8B-B14F-4D97-AF65-F5344CB8AC3E}">
        <p14:creationId xmlns:p14="http://schemas.microsoft.com/office/powerpoint/2010/main" val="1642860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3038"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169"/>
              </a:spcAft>
              <a:buNone/>
              <a:defRPr sz="1350" b="0" i="0">
                <a:solidFill>
                  <a:schemeClr val="bg1"/>
                </a:solidFill>
                <a:latin typeface="+mn-lt"/>
                <a:cs typeface="Avenir LT Std 65 Medium"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7993436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a:xfrm>
            <a:off x="914400" y="457205"/>
            <a:ext cx="9753600" cy="484631"/>
          </a:xfrm>
        </p:spPr>
        <p:txBody>
          <a:bodyPr anchor="t"/>
          <a:lstStyle>
            <a:lvl1pPr>
              <a:defRPr lang="en-US" sz="1688"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257175" rtl="0" eaLnBrk="1" fontAlgn="auto" latinLnBrk="0" hangingPunct="1">
              <a:lnSpc>
                <a:spcPct val="100000"/>
              </a:lnSpc>
              <a:spcBef>
                <a:spcPts val="169"/>
              </a:spcBef>
              <a:spcAft>
                <a:spcPts val="675"/>
              </a:spcAft>
              <a:buClrTx/>
              <a:buSzPct val="80000"/>
              <a:buFontTx/>
              <a:buNone/>
              <a:tabLst/>
              <a:defRPr lang="en-US" sz="1463" b="0" i="0" kern="1200">
                <a:solidFill>
                  <a:schemeClr val="tx1"/>
                </a:solidFill>
                <a:latin typeface="+mn-lt"/>
                <a:ea typeface="+mn-ea"/>
                <a:cs typeface="Avenir LT Std 65 Medium" pitchFamily="34" charset="0"/>
              </a:defRPr>
            </a:lvl1pPr>
            <a:lvl2pPr marL="97334" indent="-97334">
              <a:defRPr/>
            </a:lvl2pPr>
            <a:lvl3pPr>
              <a:buFontTx/>
              <a:buNone/>
              <a:defRPr lang="en-US" sz="1350" b="0" i="0" kern="1200">
                <a:solidFill>
                  <a:schemeClr val="tx1"/>
                </a:solidFill>
                <a:latin typeface="Avenir LT Std 55 Roman"/>
                <a:ea typeface="+mn-ea"/>
                <a:cs typeface="Avenir LT Std 55 Roman"/>
              </a:defRPr>
            </a:lvl3pPr>
            <a:lvl4pPr>
              <a:defRPr/>
            </a:lvl4pPr>
            <a:lvl5pPr>
              <a:lnSpc>
                <a:spcPts val="1013"/>
              </a:lnSpc>
              <a:defRPr/>
            </a:lvl5pPr>
          </a:lstStyle>
          <a:p>
            <a:pPr marL="0" marR="0" lvl="0" indent="0" algn="l" defTabSz="257175" rtl="0" eaLnBrk="1" fontAlgn="auto" latinLnBrk="0" hangingPunct="1">
              <a:lnSpc>
                <a:spcPct val="100000"/>
              </a:lnSpc>
              <a:spcBef>
                <a:spcPts val="169"/>
              </a:spcBef>
              <a:spcAft>
                <a:spcPts val="675"/>
              </a:spcAft>
              <a:buClrTx/>
              <a:buSzPct val="80000"/>
              <a:buFontTx/>
              <a:buNone/>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320038838"/>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p:txBody>
          <a:bodyPr/>
          <a:lstStyle>
            <a:lvl1pPr algn="l" defTabSz="257175" rtl="0" eaLnBrk="1" latinLnBrk="0" hangingPunct="1">
              <a:lnSpc>
                <a:spcPct val="100000"/>
              </a:lnSpc>
              <a:spcBef>
                <a:spcPct val="0"/>
              </a:spcBef>
              <a:buNone/>
              <a:defRPr lang="en-US" sz="1688"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226314" indent="-97727">
              <a:lnSpc>
                <a:spcPts val="1519"/>
              </a:lnSpc>
              <a:spcAft>
                <a:spcPts val="675"/>
              </a:spcAft>
              <a:defRPr sz="1350">
                <a:latin typeface="+mn-lt"/>
              </a:defRPr>
            </a:lvl2pPr>
            <a:lvl3pPr marL="320576" indent="-61616">
              <a:lnSpc>
                <a:spcPct val="100000"/>
              </a:lnSpc>
              <a:spcAft>
                <a:spcPts val="338"/>
              </a:spcAft>
              <a:defRPr sz="1350">
                <a:latin typeface="+mn-lt"/>
              </a:defRPr>
            </a:lvl3pPr>
            <a:lvl4pPr marL="450056" indent="-98227">
              <a:lnSpc>
                <a:spcPct val="100000"/>
              </a:lnSpc>
              <a:spcAft>
                <a:spcPts val="338"/>
              </a:spcAft>
              <a:defRPr sz="1350">
                <a:latin typeface="+mn-lt"/>
              </a:defRPr>
            </a:lvl4pPr>
            <a:lvl5pPr>
              <a:lnSpc>
                <a:spcPct val="100000"/>
              </a:lnSpc>
              <a:spcAft>
                <a:spcPts val="338"/>
              </a:spcAft>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74174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405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49702007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95548" indent="-95548">
              <a:lnSpc>
                <a:spcPts val="2081"/>
              </a:lnSpc>
              <a:spcAft>
                <a:spcPts val="169"/>
              </a:spcAft>
              <a:defRPr sz="1688"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169"/>
              </a:spcAft>
              <a:buFontTx/>
              <a:buNone/>
              <a:defRPr lang="en-US" sz="1463"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26482532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75534719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4"/>
            <a:ext cx="12192000" cy="3910751"/>
          </a:xfrm>
          <a:prstGeom prst="rect">
            <a:avLst/>
          </a:prstGeom>
          <a:noFill/>
        </p:spPr>
      </p:pic>
    </p:spTree>
    <p:extLst>
      <p:ext uri="{BB962C8B-B14F-4D97-AF65-F5344CB8AC3E}">
        <p14:creationId xmlns:p14="http://schemas.microsoft.com/office/powerpoint/2010/main" val="138092080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Tree>
    <p:extLst>
      <p:ext uri="{BB962C8B-B14F-4D97-AF65-F5344CB8AC3E}">
        <p14:creationId xmlns:p14="http://schemas.microsoft.com/office/powerpoint/2010/main" val="150867389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4227764166"/>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Tree>
    <p:extLst>
      <p:ext uri="{BB962C8B-B14F-4D97-AF65-F5344CB8AC3E}">
        <p14:creationId xmlns:p14="http://schemas.microsoft.com/office/powerpoint/2010/main" val="366244294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9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731"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80815234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CB9026DB-8994-4DE0-9201-8E1F33B7029B}" type="datetimeFigureOut">
              <a:rPr lang="en-US">
                <a:solidFill>
                  <a:prstClr val="black"/>
                </a:solidFill>
              </a:rPr>
              <a:pPr/>
              <a:t>3/8/2021</a:t>
            </a:fld>
            <a:endParaRPr lang="en-US">
              <a:solidFill>
                <a:prstClr val="black"/>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0262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91614142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145409150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222316229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37479308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Tree>
    <p:extLst>
      <p:ext uri="{BB962C8B-B14F-4D97-AF65-F5344CB8AC3E}">
        <p14:creationId xmlns:p14="http://schemas.microsoft.com/office/powerpoint/2010/main" val="377764130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034660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426" y="260350"/>
            <a:ext cx="8233520" cy="756000"/>
          </a:xfrm>
          <a:prstGeom prst="rect">
            <a:avLst/>
          </a:prstGeom>
        </p:spPr>
        <p:txBody>
          <a:bodyPr vert="horz" lIns="0" tIns="0" rIns="0" bIns="0" rtlCol="0" anchor="b">
            <a:noAutofit/>
          </a:bodyPr>
          <a:lstStyle/>
          <a:p>
            <a:r>
              <a:rPr lang="de-DE" dirty="0"/>
              <a:t>Titelmasterformat durch Klicken bearbeiten</a:t>
            </a:r>
            <a:endParaRPr lang="en-US" dirty="0"/>
          </a:p>
        </p:txBody>
      </p:sp>
      <p:sp>
        <p:nvSpPr>
          <p:cNvPr id="3" name="Text Placeholder 2"/>
          <p:cNvSpPr>
            <a:spLocks noGrp="1"/>
          </p:cNvSpPr>
          <p:nvPr>
            <p:ph type="body" idx="1"/>
          </p:nvPr>
        </p:nvSpPr>
        <p:spPr bwMode="gray">
          <a:xfrm>
            <a:off x="479426" y="1773238"/>
            <a:ext cx="10801350" cy="46085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bwMode="gray">
          <a:xfrm>
            <a:off x="9698110" y="6524624"/>
            <a:ext cx="1582665" cy="144463"/>
          </a:xfrm>
          <a:prstGeom prst="rect">
            <a:avLst/>
          </a:prstGeom>
        </p:spPr>
        <p:txBody>
          <a:bodyPr vert="horz" lIns="0" tIns="0" rIns="0" bIns="0" rtlCol="0" anchor="ctr"/>
          <a:lstStyle>
            <a:lvl1pPr algn="r">
              <a:defRPr sz="900">
                <a:solidFill>
                  <a:schemeClr val="tx1">
                    <a:lumMod val="75000"/>
                    <a:lumOff val="25000"/>
                  </a:schemeClr>
                </a:solidFill>
              </a:defRPr>
            </a:lvl1pPr>
          </a:lstStyle>
          <a:p>
            <a:fld id="{699E8B5C-404E-4904-9769-9FE37934C586}" type="datetime3">
              <a:rPr lang="de-DE" smtClean="0"/>
              <a:t>08/03/21</a:t>
            </a:fld>
            <a:endParaRPr lang="en-US" dirty="0"/>
          </a:p>
        </p:txBody>
      </p:sp>
      <p:sp>
        <p:nvSpPr>
          <p:cNvPr id="5" name="Footer Placeholder 4"/>
          <p:cNvSpPr>
            <a:spLocks noGrp="1"/>
          </p:cNvSpPr>
          <p:nvPr>
            <p:ph type="ftr" sz="quarter" idx="3"/>
          </p:nvPr>
        </p:nvSpPr>
        <p:spPr bwMode="gray">
          <a:xfrm>
            <a:off x="479425" y="6524626"/>
            <a:ext cx="5184776" cy="144462"/>
          </a:xfrm>
          <a:prstGeom prst="rect">
            <a:avLst/>
          </a:prstGeom>
        </p:spPr>
        <p:txBody>
          <a:bodyPr vert="horz" lIns="0" tIns="0" rIns="0" bIns="0" rtlCol="0" anchor="ctr"/>
          <a:lstStyle>
            <a:lvl1pPr algn="l">
              <a:defRPr sz="900">
                <a:solidFill>
                  <a:schemeClr val="tx1">
                    <a:lumMod val="75000"/>
                    <a:lumOff val="25000"/>
                  </a:schemeClr>
                </a:solidFill>
              </a:defRPr>
            </a:lvl1pPr>
          </a:lstStyle>
          <a:p>
            <a:r>
              <a:rPr lang="en-US"/>
              <a:t>KISTERS UK Visit 2018 |  Author: Frank Schlaeger |  Creation date: 2018-03</a:t>
            </a:r>
            <a:endParaRPr lang="en-US" dirty="0"/>
          </a:p>
        </p:txBody>
      </p:sp>
      <p:pic>
        <p:nvPicPr>
          <p:cNvPr id="7" name="Grafik 6"/>
          <p:cNvPicPr>
            <a:picLocks noChangeAspect="1"/>
          </p:cNvPicPr>
          <p:nvPr/>
        </p:nvPicPr>
        <p:blipFill rotWithShape="1">
          <a:blip r:embed="rId22" cstate="print">
            <a:extLst>
              <a:ext uri="{28A0092B-C50C-407E-A947-70E740481C1C}">
                <a14:useLocalDpi xmlns:a14="http://schemas.microsoft.com/office/drawing/2010/main" val="0"/>
              </a:ext>
            </a:extLst>
          </a:blip>
          <a:srcRect l="1" t="-2" r="-6671" b="-14131"/>
          <a:stretch/>
        </p:blipFill>
        <p:spPr bwMode="gray">
          <a:xfrm>
            <a:off x="10041475" y="728528"/>
            <a:ext cx="1321942" cy="230260"/>
          </a:xfrm>
          <a:prstGeom prst="rect">
            <a:avLst/>
          </a:prstGeom>
        </p:spPr>
      </p:pic>
      <p:sp>
        <p:nvSpPr>
          <p:cNvPr id="9" name="Rechteck 8"/>
          <p:cNvSpPr/>
          <p:nvPr/>
        </p:nvSpPr>
        <p:spPr bwMode="gray">
          <a:xfrm>
            <a:off x="11760000" y="0"/>
            <a:ext cx="432000" cy="6858000"/>
          </a:xfrm>
          <a:prstGeom prst="rect">
            <a:avLst/>
          </a:prstGeom>
          <a:gradFill flip="none" rotWithShape="1">
            <a:gsLst>
              <a:gs pos="100000">
                <a:srgbClr val="0C5BA4"/>
              </a:gs>
              <a:gs pos="0">
                <a:srgbClr val="01296A"/>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lide Number Placeholder 5"/>
          <p:cNvSpPr>
            <a:spLocks noGrp="1"/>
          </p:cNvSpPr>
          <p:nvPr>
            <p:ph type="sldNum" sz="quarter" idx="4"/>
          </p:nvPr>
        </p:nvSpPr>
        <p:spPr bwMode="gray">
          <a:xfrm>
            <a:off x="11796714" y="6524625"/>
            <a:ext cx="357186" cy="144462"/>
          </a:xfrm>
          <a:prstGeom prst="rect">
            <a:avLst/>
          </a:prstGeom>
        </p:spPr>
        <p:txBody>
          <a:bodyPr vert="horz" lIns="0" tIns="0" rIns="0" bIns="0" rtlCol="0" anchor="ctr"/>
          <a:lstStyle>
            <a:lvl1pPr algn="ctr">
              <a:defRPr sz="900">
                <a:solidFill>
                  <a:schemeClr val="bg1"/>
                </a:solidFill>
              </a:defRPr>
            </a:lvl1pPr>
          </a:lstStyle>
          <a:p>
            <a:fld id="{0108C813-F43A-4360-8CEF-49E0FD2B13D2}" type="slidenum">
              <a:rPr lang="en-US" smtClean="0"/>
              <a:pPr/>
              <a:t>‹#›</a:t>
            </a:fld>
            <a:endParaRPr lang="en-US" dirty="0"/>
          </a:p>
        </p:txBody>
      </p:sp>
    </p:spTree>
    <p:extLst>
      <p:ext uri="{BB962C8B-B14F-4D97-AF65-F5344CB8AC3E}">
        <p14:creationId xmlns:p14="http://schemas.microsoft.com/office/powerpoint/2010/main" val="2842700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dt="0"/>
  <p:txStyles>
    <p:titleStyle>
      <a:lvl1pPr algn="l" defTabSz="914400" rtl="0" eaLnBrk="1" latinLnBrk="0" hangingPunct="1">
        <a:lnSpc>
          <a:spcPct val="80000"/>
        </a:lnSpc>
        <a:spcBef>
          <a:spcPct val="0"/>
        </a:spcBef>
        <a:buNone/>
        <a:defRPr sz="32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900"/>
        </a:spcBef>
        <a:spcAft>
          <a:spcPts val="0"/>
        </a:spcAft>
        <a:buClr>
          <a:schemeClr val="accent1"/>
        </a:buClr>
        <a:buFontTx/>
        <a:buNone/>
        <a:defRPr sz="22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rgbClr val="01296A"/>
        </a:buClr>
        <a:buFont typeface="Wingdings" panose="05000000000000000000" pitchFamily="2" charset="2"/>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8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568">
          <p15:clr>
            <a:srgbClr val="F26B43"/>
          </p15:clr>
        </p15:guide>
        <p15:guide id="3" pos="302">
          <p15:clr>
            <a:srgbClr val="F26B43"/>
          </p15:clr>
        </p15:guide>
        <p15:guide id="4" pos="7106">
          <p15:clr>
            <a:srgbClr val="F26B43"/>
          </p15:clr>
        </p15:guide>
        <p15:guide id="5" orient="horz" pos="164">
          <p15:clr>
            <a:srgbClr val="F26B43"/>
          </p15:clr>
        </p15:guide>
        <p15:guide id="6" orient="horz" pos="935">
          <p15:clr>
            <a:srgbClr val="F26B43"/>
          </p15:clr>
        </p15:guide>
        <p15:guide id="7" orient="horz" pos="1117">
          <p15:clr>
            <a:srgbClr val="F26B43"/>
          </p15:clr>
        </p15:guide>
        <p15:guide id="8" orient="horz" pos="4110">
          <p15:clr>
            <a:srgbClr val="F26B43"/>
          </p15:clr>
        </p15:guide>
        <p15:guide id="9" orient="horz" pos="4020">
          <p15:clr>
            <a:srgbClr val="F26B43"/>
          </p15:clr>
        </p15:guide>
        <p15:guide id="10" orient="horz" pos="4201">
          <p15:clr>
            <a:srgbClr val="F26B43"/>
          </p15:clr>
        </p15:guide>
        <p15:guide id="11"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5"/>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0218271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med">
    <p:fade/>
  </p:transition>
  <p:txStyles>
    <p:titleStyle>
      <a:lvl1pPr algn="l" defTabSz="257175" rtl="0" eaLnBrk="1" latinLnBrk="0" hangingPunct="1">
        <a:lnSpc>
          <a:spcPct val="100000"/>
        </a:lnSpc>
        <a:spcBef>
          <a:spcPct val="0"/>
        </a:spcBef>
        <a:buNone/>
        <a:defRPr sz="1575" b="1" i="0" kern="1200">
          <a:solidFill>
            <a:schemeClr val="tx1"/>
          </a:solidFill>
          <a:latin typeface="+mj-lt"/>
          <a:ea typeface="+mj-ea"/>
          <a:cs typeface="Avenir LT Std 55 Roman" pitchFamily="34" charset="0"/>
        </a:defRPr>
      </a:lvl1pPr>
    </p:titleStyle>
    <p:body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0.jp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8.jpeg"/><Relationship Id="rId1" Type="http://schemas.openxmlformats.org/officeDocument/2006/relationships/slideLayout" Target="../slideLayouts/slideLayout31.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1.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0.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hyperlink" Target="https://apps3.txdot.gov/eventmap.html?RIA_RTE_ID=IH0020-LG|474.637|475.363|#0000FF|5|Flooded%20Road&amp;RIA_RTE_ID=IH0020-RG|474.467|475.191|#0000FF|5|Flooded%20Road&amp;RIA_RTE_ID=IH0020-KG|474.404|475.13|#0000FF|5|Flooded%20Roa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4.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hyperlink" Target="https://raw.githubusercontent.com/hobu/usgs-lidar/master/boundaries/boundaries.topojson" TargetMode="External"/><Relationship Id="rId5" Type="http://schemas.openxmlformats.org/officeDocument/2006/relationships/hyperlink" Target="https://usgs.entwine.io/" TargetMode="Externa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4.jpg"/><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0.jp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diagramLayout" Target="../diagrams/layout1.xml"/><Relationship Id="rId7" Type="http://schemas.openxmlformats.org/officeDocument/2006/relationships/image" Target="../media/image117.jpg"/><Relationship Id="rId12" Type="http://schemas.openxmlformats.org/officeDocument/2006/relationships/image" Target="../media/image122.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21.jpg"/><Relationship Id="rId5" Type="http://schemas.openxmlformats.org/officeDocument/2006/relationships/diagramColors" Target="../diagrams/colors1.xml"/><Relationship Id="rId15" Type="http://schemas.openxmlformats.org/officeDocument/2006/relationships/image" Target="../media/image125.png"/><Relationship Id="rId10" Type="http://schemas.openxmlformats.org/officeDocument/2006/relationships/image" Target="../media/image120.gif"/><Relationship Id="rId4" Type="http://schemas.openxmlformats.org/officeDocument/2006/relationships/diagramQuickStyle" Target="../diagrams/quickStyle1.xml"/><Relationship Id="rId9" Type="http://schemas.openxmlformats.org/officeDocument/2006/relationships/image" Target="../media/image119.jpg"/><Relationship Id="rId14" Type="http://schemas.openxmlformats.org/officeDocument/2006/relationships/image" Target="../media/image124.png"/></Relationships>
</file>

<file path=ppt/slides/_rels/slide58.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10" Type="http://schemas.openxmlformats.org/officeDocument/2006/relationships/image" Target="../media/image125.png"/><Relationship Id="rId4" Type="http://schemas.openxmlformats.org/officeDocument/2006/relationships/image" Target="../media/image128.jpeg"/><Relationship Id="rId9" Type="http://schemas.openxmlformats.org/officeDocument/2006/relationships/image" Target="../media/image133.jpeg"/></Relationships>
</file>

<file path=ppt/slides/_rels/slide5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7.jpeg"/><Relationship Id="rId7"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jpg"/><Relationship Id="rId4" Type="http://schemas.openxmlformats.org/officeDocument/2006/relationships/image" Target="../media/image134.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2" y="457200"/>
            <a:ext cx="7312991" cy="811763"/>
          </a:xfrm>
        </p:spPr>
        <p:txBody>
          <a:bodyPr>
            <a:normAutofit fontScale="90000"/>
          </a:bodyPr>
          <a:lstStyle/>
          <a:p>
            <a:pPr algn="ctr"/>
            <a:r>
              <a:rPr lang="en-US" sz="2700" dirty="0">
                <a:solidFill>
                  <a:srgbClr val="0070C0"/>
                </a:solidFill>
              </a:rPr>
              <a:t>Evaluate Improved Streamflow Measurement at TxDOT Bridges</a:t>
            </a:r>
            <a:r>
              <a:rPr lang="en-US" b="1" dirty="0"/>
              <a:t/>
            </a:r>
            <a:br>
              <a:rPr lang="en-US" b="1" dirty="0"/>
            </a:br>
            <a:r>
              <a:rPr lang="en-US" b="1" dirty="0"/>
              <a:t/>
            </a:r>
            <a:br>
              <a:rPr lang="en-US" b="1" dirty="0"/>
            </a:br>
            <a:r>
              <a:rPr lang="en-US" sz="2200" dirty="0"/>
              <a:t>Project 0-7095</a:t>
            </a:r>
            <a:r>
              <a:rPr lang="en-US" b="1" dirty="0"/>
              <a:t/>
            </a:r>
            <a:br>
              <a:rPr lang="en-US" b="1" dirty="0"/>
            </a:br>
            <a:r>
              <a:rPr lang="en-US" b="1" dirty="0"/>
              <a:t/>
            </a:r>
            <a:br>
              <a:rPr lang="en-US" b="1" dirty="0"/>
            </a:br>
            <a:r>
              <a:rPr lang="en-US" b="1" dirty="0"/>
              <a:t/>
            </a:r>
            <a:br>
              <a:rPr lang="en-US" b="1" dirty="0"/>
            </a:br>
            <a:r>
              <a:rPr lang="en-US" sz="2200" dirty="0"/>
              <a:t>Being conducted for TxDOT </a:t>
            </a:r>
            <a:br>
              <a:rPr lang="en-US" sz="2200" dirty="0"/>
            </a:br>
            <a:r>
              <a:rPr lang="en-US" sz="2200" dirty="0"/>
              <a:t>by UT Austin and US Geological Survey</a:t>
            </a:r>
            <a:br>
              <a:rPr lang="en-US" sz="2200" dirty="0"/>
            </a:br>
            <a:r>
              <a:rPr lang="en-US" sz="2200" dirty="0"/>
              <a:t>with the support of </a:t>
            </a:r>
            <a:br>
              <a:rPr lang="en-US" sz="2200" dirty="0"/>
            </a:br>
            <a:r>
              <a:rPr lang="en-US" sz="2200" dirty="0"/>
              <a:t>Kisters North America and Aqua Strategies</a:t>
            </a:r>
            <a:br>
              <a:rPr lang="en-US" sz="2200" dirty="0"/>
            </a:br>
            <a:r>
              <a:rPr lang="en-US" sz="2200" dirty="0"/>
              <a:t/>
            </a:r>
            <a:br>
              <a:rPr lang="en-US" sz="2200" dirty="0"/>
            </a:br>
            <a:r>
              <a:rPr lang="en-US" sz="2200" dirty="0"/>
              <a:t>September 2020 to August 2023</a:t>
            </a:r>
          </a:p>
        </p:txBody>
      </p:sp>
      <p:sp>
        <p:nvSpPr>
          <p:cNvPr id="3" name="TextBox 2"/>
          <p:cNvSpPr txBox="1"/>
          <p:nvPr/>
        </p:nvSpPr>
        <p:spPr>
          <a:xfrm>
            <a:off x="1707252" y="4622054"/>
            <a:ext cx="8643713"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a:rPr>
              <a:t>Presentation for </a:t>
            </a:r>
            <a:r>
              <a:rPr kumimoji="0" lang="en-US" sz="2000" b="0" i="0" u="none" strike="noStrike" kern="1200" cap="none" spc="0" normalizeH="0" baseline="0" noProof="0" dirty="0" smtClean="0">
                <a:ln>
                  <a:noFill/>
                </a:ln>
                <a:solidFill>
                  <a:prstClr val="black"/>
                </a:solidFill>
                <a:effectLst/>
                <a:uLnTx/>
                <a:uFillTx/>
                <a:latin typeface="Arial"/>
                <a:ea typeface="ＭＳ Ｐゴシック"/>
              </a:rPr>
              <a:t>Second Quarterly Review Meeting</a:t>
            </a:r>
            <a:r>
              <a:rPr kumimoji="0" lang="en-US" sz="2000" b="0" i="0" u="none" strike="noStrike" kern="1200" cap="none" spc="0" normalizeH="0" baseline="0" noProof="0" dirty="0">
                <a:ln>
                  <a:noFill/>
                </a:ln>
                <a:solidFill>
                  <a:prstClr val="black"/>
                </a:solidFill>
                <a:effectLst/>
                <a:uLnTx/>
                <a:uFillTx/>
                <a:latin typeface="Arial"/>
                <a:ea typeface="ＭＳ Ｐゴシック"/>
              </a:rPr>
              <a:t>, </a:t>
            </a:r>
            <a:r>
              <a:rPr kumimoji="0" lang="en-US" sz="2000" b="0" i="0" u="none" strike="noStrike" kern="1200" cap="none" spc="0" normalizeH="0" baseline="0" noProof="0" dirty="0" smtClean="0">
                <a:ln>
                  <a:noFill/>
                </a:ln>
                <a:solidFill>
                  <a:prstClr val="black"/>
                </a:solidFill>
                <a:effectLst/>
                <a:uLnTx/>
                <a:uFillTx/>
                <a:latin typeface="Arial"/>
                <a:ea typeface="ＭＳ Ｐゴシック"/>
              </a:rPr>
              <a:t>Monday 8 March 2021</a:t>
            </a: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p:txBody>
      </p:sp>
      <p:sp>
        <p:nvSpPr>
          <p:cNvPr id="4" name="TextBox 3"/>
          <p:cNvSpPr txBox="1"/>
          <p:nvPr/>
        </p:nvSpPr>
        <p:spPr>
          <a:xfrm>
            <a:off x="5571908" y="5592671"/>
            <a:ext cx="914400" cy="914400"/>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Acknowledgements</a:t>
            </a:r>
            <a:r>
              <a:rPr kumimoji="0" lang="en-US" sz="1400" b="0" i="0" u="none" strike="noStrike" kern="1200" cap="none" spc="0" normalizeH="0" baseline="0" noProof="0" dirty="0">
                <a:ln>
                  <a:noFill/>
                </a:ln>
                <a:solidFill>
                  <a:prstClr val="black"/>
                </a:solidFill>
                <a:effectLst/>
                <a:uLnTx/>
                <a:uFillTx/>
                <a:latin typeface="Arial"/>
                <a:ea typeface="ＭＳ Ｐゴシック"/>
              </a:rPr>
              <a:t>: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Shelley </a:t>
            </a:r>
            <a:r>
              <a:rPr kumimoji="0" lang="en-US" sz="1400" b="0" i="0" u="none" strike="noStrike" kern="1200" cap="none" spc="0" normalizeH="0" baseline="0" noProof="0" dirty="0" err="1" smtClean="0">
                <a:ln>
                  <a:noFill/>
                </a:ln>
                <a:solidFill>
                  <a:prstClr val="black"/>
                </a:solidFill>
                <a:effectLst/>
                <a:uLnTx/>
                <a:uFillTx/>
                <a:latin typeface="Arial"/>
                <a:ea typeface="ＭＳ Ｐゴシック"/>
              </a:rPr>
              <a:t>Pridgen</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(RTI Project </a:t>
            </a:r>
            <a:r>
              <a:rPr kumimoji="0" lang="en-US" sz="1400" b="0" i="0" u="none" strike="noStrike" kern="1200" cap="none" spc="0" normalizeH="0" baseline="0" noProof="0" dirty="0">
                <a:ln>
                  <a:noFill/>
                </a:ln>
                <a:solidFill>
                  <a:prstClr val="black"/>
                </a:solidFill>
                <a:effectLst/>
                <a:uLnTx/>
                <a:uFillTx/>
                <a:latin typeface="Arial"/>
                <a:ea typeface="ＭＳ Ｐゴシック"/>
              </a:rPr>
              <a:t>Manager), Rose Marie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Klee (H&amp;H Director, TxDOT), </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Trent Ellis (BRG, TxDOT), Michael </a:t>
            </a:r>
            <a:r>
              <a:rPr kumimoji="0" lang="en-US" sz="1400" b="0" i="0" u="none" strike="noStrike" kern="1200" cap="none" spc="0" normalizeH="0" baseline="0" noProof="0" dirty="0">
                <a:ln>
                  <a:noFill/>
                </a:ln>
                <a:solidFill>
                  <a:prstClr val="black"/>
                </a:solidFill>
                <a:effectLst/>
                <a:uLnTx/>
                <a:uFillTx/>
                <a:latin typeface="Arial"/>
                <a:ea typeface="ＭＳ Ｐゴシック"/>
              </a:rPr>
              <a:t>Cunningham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(TPP, TxDOT</a:t>
            </a:r>
            <a:r>
              <a:rPr kumimoji="0" lang="en-US" sz="1400" b="0" i="0" u="none" strike="noStrike" kern="1200" cap="none" spc="0" normalizeH="0" baseline="0" noProof="0" dirty="0">
                <a:ln>
                  <a:noFill/>
                </a:ln>
                <a:solidFill>
                  <a:prstClr val="black"/>
                </a:solidFill>
                <a:effectLst/>
                <a:uLnTx/>
                <a:uFillTx/>
                <a:latin typeface="Arial"/>
                <a:ea typeface="ＭＳ Ｐゴシック"/>
              </a:rPr>
              <a:t>)</a:t>
            </a:r>
          </a:p>
        </p:txBody>
      </p:sp>
    </p:spTree>
    <p:extLst>
      <p:ext uri="{BB962C8B-B14F-4D97-AF65-F5344CB8AC3E}">
        <p14:creationId xmlns:p14="http://schemas.microsoft.com/office/powerpoint/2010/main" val="344010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a:t>
            </a:r>
            <a:r>
              <a:rPr kumimoji="0" lang="en-US" sz="1400" b="1" i="0" u="none" strike="noStrike" kern="1200" cap="none" spc="0" normalizeH="0" baseline="0" noProof="0" dirty="0">
                <a:ln>
                  <a:noFill/>
                </a:ln>
                <a:solidFill>
                  <a:prstClr val="black"/>
                </a:solidFill>
                <a:effectLst/>
                <a:uLnTx/>
                <a:uFillTx/>
                <a:latin typeface="Arial"/>
                <a:ea typeface="ＭＳ Ｐゴシック"/>
              </a:rPr>
              <a:t>.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 Site Selection and gauge installation</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3</a:t>
            </a:r>
            <a:r>
              <a:rPr kumimoji="0" lang="en-US" sz="1400" b="1" i="0" u="none" strike="noStrike" kern="1200" cap="none" spc="0" normalizeH="0" baseline="0" noProof="0" dirty="0">
                <a:ln>
                  <a:noFill/>
                </a:ln>
                <a:solidFill>
                  <a:prstClr val="black"/>
                </a:solidFill>
                <a:effectLst/>
                <a:uLnTx/>
                <a:uFillTx/>
                <a:latin typeface="Arial"/>
                <a:ea typeface="ＭＳ Ｐゴシック"/>
              </a:rPr>
              <a:t>. Data Assembly and Prediction Testbed</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4. Streams to Roads and Bridges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5. NWS Briefings and Flood Maps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6. Concluding Comments from Committee</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   Moderated by Rose Marie Klee (TxDOT)</a:t>
            </a: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E0ED5717-49B9-45DB-B77E-3F81E40C1D21}"/>
              </a:ext>
            </a:extLst>
          </p:cNvPr>
          <p:cNvPicPr>
            <a:picLocks noChangeAspect="1"/>
          </p:cNvPicPr>
          <p:nvPr/>
        </p:nvPicPr>
        <p:blipFill>
          <a:blip r:embed="rId3"/>
          <a:stretch>
            <a:fillRect/>
          </a:stretch>
        </p:blipFill>
        <p:spPr>
          <a:xfrm>
            <a:off x="368174" y="1134094"/>
            <a:ext cx="2426799" cy="1811647"/>
          </a:xfrm>
          <a:prstGeom prst="rect">
            <a:avLst/>
          </a:prstGeom>
        </p:spPr>
      </p:pic>
      <p:pic>
        <p:nvPicPr>
          <p:cNvPr id="8" name="Picture 7"/>
          <p:cNvPicPr>
            <a:picLocks noChangeAspect="1"/>
          </p:cNvPicPr>
          <p:nvPr/>
        </p:nvPicPr>
        <p:blipFill>
          <a:blip r:embed="rId4"/>
          <a:stretch>
            <a:fillRect/>
          </a:stretch>
        </p:blipFill>
        <p:spPr>
          <a:xfrm>
            <a:off x="5421085" y="4376985"/>
            <a:ext cx="2770209" cy="1914273"/>
          </a:xfrm>
          <a:prstGeom prst="rect">
            <a:avLst/>
          </a:prstGeom>
          <a:ln w="3175">
            <a:solidFill>
              <a:schemeClr val="bg1">
                <a:lumMod val="85000"/>
              </a:schemeClr>
            </a:solidFill>
          </a:ln>
        </p:spPr>
      </p:pic>
      <p:pic>
        <p:nvPicPr>
          <p:cNvPr id="9" name="Picture 8"/>
          <p:cNvPicPr>
            <a:picLocks noChangeAspect="1"/>
          </p:cNvPicPr>
          <p:nvPr/>
        </p:nvPicPr>
        <p:blipFill>
          <a:blip r:embed="rId5"/>
          <a:stretch>
            <a:fillRect/>
          </a:stretch>
        </p:blipFill>
        <p:spPr>
          <a:xfrm>
            <a:off x="8458829" y="3174649"/>
            <a:ext cx="2820167" cy="2080182"/>
          </a:xfrm>
          <a:prstGeom prst="rect">
            <a:avLst/>
          </a:prstGeom>
          <a:ln w="3175">
            <a:solidFill>
              <a:schemeClr val="bg1">
                <a:lumMod val="65000"/>
              </a:schemeClr>
            </a:solidFill>
          </a:ln>
        </p:spPr>
      </p:pic>
      <p:pic>
        <p:nvPicPr>
          <p:cNvPr id="11" name="Picture 10">
            <a:extLst>
              <a:ext uri="{FF2B5EF4-FFF2-40B4-BE49-F238E27FC236}">
                <a16:creationId xmlns:a16="http://schemas.microsoft.com/office/drawing/2014/main" id="{3CEF9B4C-0E2F-4BE8-9A56-BDA5F40B0813}"/>
              </a:ext>
            </a:extLst>
          </p:cNvPr>
          <p:cNvPicPr>
            <a:picLocks noChangeAspect="1"/>
          </p:cNvPicPr>
          <p:nvPr/>
        </p:nvPicPr>
        <p:blipFill>
          <a:blip r:embed="rId6"/>
          <a:stretch>
            <a:fillRect/>
          </a:stretch>
        </p:blipFill>
        <p:spPr>
          <a:xfrm>
            <a:off x="8458829" y="3174649"/>
            <a:ext cx="1815312" cy="866044"/>
          </a:xfrm>
          <a:prstGeom prst="rect">
            <a:avLst/>
          </a:prstGeom>
        </p:spPr>
      </p:pic>
      <p:sp>
        <p:nvSpPr>
          <p:cNvPr id="13" name="TextBox 12"/>
          <p:cNvSpPr txBox="1"/>
          <p:nvPr/>
        </p:nvSpPr>
        <p:spPr>
          <a:xfrm>
            <a:off x="6470072" y="630640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Paola Passalacqua (UT Austin)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and Dirk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Schwanenberg</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(Kisters)</a:t>
            </a:r>
          </a:p>
        </p:txBody>
      </p:sp>
      <p:sp>
        <p:nvSpPr>
          <p:cNvPr id="16" name="TextBox 15"/>
          <p:cNvSpPr txBox="1"/>
          <p:nvPr/>
        </p:nvSpPr>
        <p:spPr>
          <a:xfrm>
            <a:off x="1173678" y="2999629"/>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Mark Null (Aqua Strategies)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Harry Evans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81" y="951931"/>
            <a:ext cx="1338976" cy="388224"/>
          </a:xfrm>
          <a:prstGeom prst="rect">
            <a:avLst/>
          </a:prstGeom>
          <a:ln w="3175">
            <a:solidFill>
              <a:schemeClr val="bg1">
                <a:lumMod val="65000"/>
              </a:schemeClr>
            </a:solidFill>
          </a:ln>
        </p:spPr>
      </p:pic>
      <p:sp>
        <p:nvSpPr>
          <p:cNvPr id="19" name="TextBox 18"/>
          <p:cNvSpPr txBox="1"/>
          <p:nvPr/>
        </p:nvSpPr>
        <p:spPr>
          <a:xfrm>
            <a:off x="1299125" y="606514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Scott Grzyb (USGS),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David Arctur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Tim Whiteaker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grpSp>
        <p:nvGrpSpPr>
          <p:cNvPr id="17" name="Group 16"/>
          <p:cNvGrpSpPr/>
          <p:nvPr/>
        </p:nvGrpSpPr>
        <p:grpSpPr>
          <a:xfrm>
            <a:off x="420183" y="3956504"/>
            <a:ext cx="2322777" cy="2050587"/>
            <a:chOff x="328936" y="3864283"/>
            <a:chExt cx="2432266" cy="2272683"/>
          </a:xfrm>
        </p:grpSpPr>
        <p:pic>
          <p:nvPicPr>
            <p:cNvPr id="20" name="Picture 19">
              <a:extLst>
                <a:ext uri="{FF2B5EF4-FFF2-40B4-BE49-F238E27FC236}">
                  <a16:creationId xmlns:a16="http://schemas.microsoft.com/office/drawing/2014/main" id="{C85D1EE8-62A2-4384-B5CE-D0AF6E3084D4}"/>
                </a:ext>
              </a:extLst>
            </p:cNvPr>
            <p:cNvPicPr>
              <a:picLocks noChangeAspect="1"/>
            </p:cNvPicPr>
            <p:nvPr/>
          </p:nvPicPr>
          <p:blipFill>
            <a:blip r:embed="rId8"/>
            <a:stretch>
              <a:fillRect/>
            </a:stretch>
          </p:blipFill>
          <p:spPr>
            <a:xfrm>
              <a:off x="328936" y="3864283"/>
              <a:ext cx="2432266" cy="2272683"/>
            </a:xfrm>
            <a:prstGeom prst="rect">
              <a:avLst/>
            </a:prstGeom>
            <a:ln w="3175">
              <a:solidFill>
                <a:schemeClr val="bg1">
                  <a:lumMod val="65000"/>
                </a:schemeClr>
              </a:solid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
        <p:nvSpPr>
          <p:cNvPr id="22" name="TextBox 21"/>
          <p:cNvSpPr txBox="1"/>
          <p:nvPr/>
        </p:nvSpPr>
        <p:spPr>
          <a:xfrm>
            <a:off x="9496301" y="5254831"/>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Andy Carter and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David Maidment (UT Austin)</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92924443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Tasks</a:t>
            </a:r>
          </a:p>
        </p:txBody>
      </p:sp>
      <p:sp>
        <p:nvSpPr>
          <p:cNvPr id="3" name="Content Placeholder 2"/>
          <p:cNvSpPr>
            <a:spLocks noGrp="1"/>
          </p:cNvSpPr>
          <p:nvPr>
            <p:ph sz="half" idx="4294967295"/>
          </p:nvPr>
        </p:nvSpPr>
        <p:spPr>
          <a:xfrm>
            <a:off x="844140" y="941833"/>
            <a:ext cx="7648575" cy="4351338"/>
          </a:xfrm>
        </p:spPr>
        <p:txBody>
          <a:bodyPr/>
          <a:lstStyle/>
          <a:p>
            <a:r>
              <a:rPr lang="en-US" sz="1800" dirty="0">
                <a:solidFill>
                  <a:srgbClr val="0070C0"/>
                </a:solidFill>
              </a:rPr>
              <a:t>Task 1 Project Management </a:t>
            </a:r>
            <a:br>
              <a:rPr lang="en-US" sz="1800" dirty="0">
                <a:solidFill>
                  <a:srgbClr val="0070C0"/>
                </a:solidFill>
              </a:rPr>
            </a:br>
            <a:r>
              <a:rPr lang="en-US" sz="1800" dirty="0"/>
              <a:t/>
            </a:r>
            <a:br>
              <a:rPr lang="en-US" sz="1800" dirty="0"/>
            </a:br>
            <a:endParaRPr lang="en-US" sz="1800" dirty="0"/>
          </a:p>
          <a:p>
            <a:r>
              <a:rPr lang="en-US" sz="1800" dirty="0" smtClean="0">
                <a:solidFill>
                  <a:srgbClr val="0070C0"/>
                </a:solidFill>
              </a:rPr>
              <a:t>Task 2 Watershed Selection and Site Evaluation </a:t>
            </a:r>
            <a:br>
              <a:rPr lang="en-US" sz="1800" dirty="0" smtClean="0">
                <a:solidFill>
                  <a:srgbClr val="0070C0"/>
                </a:solidFill>
              </a:rPr>
            </a:br>
            <a:r>
              <a:rPr lang="en-US" sz="1800" dirty="0" smtClean="0"/>
              <a:t/>
            </a:r>
            <a:br>
              <a:rPr lang="en-US" sz="1800" dirty="0" smtClean="0"/>
            </a:br>
            <a:endParaRPr lang="en-US" sz="1800" dirty="0" smtClean="0"/>
          </a:p>
          <a:p>
            <a:r>
              <a:rPr lang="en-US" sz="1800" dirty="0" smtClean="0">
                <a:solidFill>
                  <a:srgbClr val="0070C0"/>
                </a:solidFill>
              </a:rPr>
              <a:t>Task 3 Gauge Installation, Operation and Maintenance </a:t>
            </a:r>
            <a:br>
              <a:rPr lang="en-US" sz="1800" dirty="0" smtClean="0">
                <a:solidFill>
                  <a:srgbClr val="0070C0"/>
                </a:solidFill>
              </a:rPr>
            </a:br>
            <a:r>
              <a:rPr lang="en-US" sz="1800" dirty="0" smtClean="0"/>
              <a:t/>
            </a:r>
            <a:br>
              <a:rPr lang="en-US" sz="1800" dirty="0" smtClean="0"/>
            </a:br>
            <a:endParaRPr lang="en-US" sz="1800" dirty="0" smtClean="0"/>
          </a:p>
          <a:p>
            <a:r>
              <a:rPr lang="en-US" sz="1800" dirty="0" smtClean="0">
                <a:solidFill>
                  <a:srgbClr val="0070C0"/>
                </a:solidFill>
              </a:rPr>
              <a:t>Task </a:t>
            </a:r>
            <a:r>
              <a:rPr lang="en-US" sz="1800" dirty="0">
                <a:solidFill>
                  <a:srgbClr val="0070C0"/>
                </a:solidFill>
              </a:rPr>
              <a:t>4 Flood Forecast System Operation </a:t>
            </a:r>
            <a:br>
              <a:rPr lang="en-US" sz="1800" dirty="0">
                <a:solidFill>
                  <a:srgbClr val="0070C0"/>
                </a:solidFill>
              </a:rPr>
            </a:br>
            <a:r>
              <a:rPr lang="en-US" sz="1800" dirty="0"/>
              <a:t/>
            </a:r>
            <a:br>
              <a:rPr lang="en-US" sz="1800" dirty="0"/>
            </a:br>
            <a:endParaRPr lang="en-US" sz="1800" dirty="0"/>
          </a:p>
          <a:p>
            <a:r>
              <a:rPr lang="en-US" sz="1800" dirty="0">
                <a:solidFill>
                  <a:srgbClr val="0070C0"/>
                </a:solidFill>
              </a:rPr>
              <a:t>Task 5 Forecast Model Assessment </a:t>
            </a:r>
            <a:br>
              <a:rPr lang="en-US" sz="1800" dirty="0">
                <a:solidFill>
                  <a:srgbClr val="0070C0"/>
                </a:solidFill>
              </a:rPr>
            </a:br>
            <a:r>
              <a:rPr lang="en-US" sz="1800" dirty="0"/>
              <a:t/>
            </a:r>
            <a:br>
              <a:rPr lang="en-US" sz="1800" dirty="0"/>
            </a:br>
            <a:endParaRPr lang="en-US" sz="1800" dirty="0"/>
          </a:p>
          <a:p>
            <a:r>
              <a:rPr lang="en-US" sz="1800" dirty="0">
                <a:solidFill>
                  <a:srgbClr val="0070C0"/>
                </a:solidFill>
              </a:rPr>
              <a:t>Task 6 Flood Manual and Training </a:t>
            </a:r>
            <a:br>
              <a:rPr lang="en-US" sz="1800" dirty="0">
                <a:solidFill>
                  <a:srgbClr val="0070C0"/>
                </a:solidFill>
              </a:rPr>
            </a:br>
            <a:endParaRPr lang="en-US" sz="1800" dirty="0"/>
          </a:p>
        </p:txBody>
      </p:sp>
      <p:sp>
        <p:nvSpPr>
          <p:cNvPr id="10" name="TextBox 9"/>
          <p:cNvSpPr txBox="1"/>
          <p:nvPr/>
        </p:nvSpPr>
        <p:spPr>
          <a:xfrm>
            <a:off x="7322005" y="957388"/>
            <a:ext cx="914400" cy="1111691"/>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Project </a:t>
            </a:r>
            <a:r>
              <a:rPr kumimoji="0" lang="en-US" sz="1800" b="1" i="0" u="none" strike="noStrike" kern="1200" cap="none" spc="0" normalizeH="0" baseline="0" noProof="0" dirty="0">
                <a:ln>
                  <a:noFill/>
                </a:ln>
                <a:solidFill>
                  <a:prstClr val="black"/>
                </a:solidFill>
                <a:effectLst/>
                <a:uLnTx/>
                <a:uFillTx/>
                <a:latin typeface="Arial"/>
                <a:ea typeface="ＭＳ Ｐゴシック"/>
              </a:rPr>
              <a:t>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Site Selection and gauge installation</a:t>
            </a:r>
            <a:br>
              <a:rPr kumimoji="0" lang="en-US" sz="1800" b="1" i="0" u="none" strike="noStrike" kern="1200" cap="none" spc="0" normalizeH="0" baseline="0" noProof="0" dirty="0" smtClean="0">
                <a:ln>
                  <a:noFill/>
                </a:ln>
                <a:solidFill>
                  <a:prstClr val="black"/>
                </a:solidFill>
                <a:effectLst/>
                <a:uLnTx/>
                <a:uFillTx/>
                <a:latin typeface="Arial"/>
                <a:ea typeface="ＭＳ Ｐゴシック"/>
              </a:rPr>
            </a:br>
            <a:r>
              <a:rPr kumimoji="0" lang="en-US" sz="1800" b="1" i="0" u="none" strike="noStrike" kern="1200" cap="none" spc="0" normalizeH="0" baseline="0" noProof="0" dirty="0" smtClean="0">
                <a:ln>
                  <a:noFill/>
                </a:ln>
                <a:solidFill>
                  <a:prstClr val="black"/>
                </a:solidFill>
                <a:effectLst/>
                <a:uLnTx/>
                <a:uFillTx/>
                <a:latin typeface="Arial"/>
                <a:ea typeface="ＭＳ Ｐゴシック"/>
              </a:rPr>
              <a:t/>
            </a:r>
            <a:br>
              <a:rPr kumimoji="0" lang="en-US" sz="1800" b="1" i="0" u="none" strike="noStrike" kern="1200" cap="none" spc="0" normalizeH="0" baseline="0" noProof="0" dirty="0" smtClean="0">
                <a:ln>
                  <a:noFill/>
                </a:ln>
                <a:solidFill>
                  <a:prstClr val="black"/>
                </a:solidFill>
                <a:effectLst/>
                <a:uLnTx/>
                <a:uFillTx/>
                <a:latin typeface="Arial"/>
                <a:ea typeface="ＭＳ Ｐゴシック"/>
              </a:rPr>
            </a:b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Data </a:t>
            </a:r>
            <a:r>
              <a:rPr kumimoji="0" lang="en-US" sz="1800" b="1" i="0" u="none" strike="noStrike" kern="1200" cap="none" spc="0" normalizeH="0" baseline="0" noProof="0" dirty="0">
                <a:ln>
                  <a:noFill/>
                </a:ln>
                <a:solidFill>
                  <a:prstClr val="black"/>
                </a:solidFill>
                <a:effectLst/>
                <a:uLnTx/>
                <a:uFillTx/>
                <a:latin typeface="Arial"/>
                <a:ea typeface="ＭＳ Ｐゴシック"/>
              </a:rPr>
              <a:t>Assembly and Prediction Testbed</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
            </a:r>
            <a:br>
              <a:rPr kumimoji="0" lang="en-US" sz="1800" b="1" i="0" u="none" strike="noStrike" kern="1200" cap="none" spc="0" normalizeH="0" baseline="0" noProof="0" dirty="0" smtClean="0">
                <a:ln>
                  <a:noFill/>
                </a:ln>
                <a:solidFill>
                  <a:prstClr val="black"/>
                </a:solidFill>
                <a:effectLst/>
                <a:uLnTx/>
                <a:uFillTx/>
                <a:latin typeface="Arial"/>
                <a:ea typeface="ＭＳ Ｐゴシック"/>
              </a:rPr>
            </a:br>
            <a:r>
              <a:rPr kumimoji="0" lang="en-US" sz="1800" b="1" i="0" u="none" strike="noStrike" kern="1200" cap="none" spc="0" normalizeH="0" baseline="0" noProof="0" dirty="0" smtClean="0">
                <a:ln>
                  <a:noFill/>
                </a:ln>
                <a:solidFill>
                  <a:prstClr val="black"/>
                </a:solidFill>
                <a:effectLst/>
                <a:uLnTx/>
                <a:uFillTx/>
                <a:latin typeface="Arial"/>
                <a:ea typeface="ＭＳ Ｐゴシック"/>
              </a:rPr>
              <a:t/>
            </a:r>
            <a:br>
              <a:rPr kumimoji="0" lang="en-US" sz="1800" b="1" i="0" u="none" strike="noStrike" kern="1200" cap="none" spc="0" normalizeH="0" baseline="0" noProof="0" dirty="0" smtClean="0">
                <a:ln>
                  <a:noFill/>
                </a:ln>
                <a:solidFill>
                  <a:prstClr val="black"/>
                </a:solidFill>
                <a:effectLst/>
                <a:uLnTx/>
                <a:uFillTx/>
                <a:latin typeface="Arial"/>
                <a:ea typeface="ＭＳ Ｐゴシック"/>
              </a:rPr>
            </a:b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Streams to Roads and Bridges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NWS Briefings and Flood Maps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5" name="Right Brace 4"/>
          <p:cNvSpPr/>
          <p:nvPr/>
        </p:nvSpPr>
        <p:spPr bwMode="auto">
          <a:xfrm>
            <a:off x="6477990" y="1947553"/>
            <a:ext cx="546265" cy="1306286"/>
          </a:xfrm>
          <a:prstGeom prst="righ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6" name="TextBox 5"/>
          <p:cNvSpPr txBox="1"/>
          <p:nvPr/>
        </p:nvSpPr>
        <p:spPr>
          <a:xfrm>
            <a:off x="7178634" y="52251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cs typeface="+mn-cs"/>
              </a:rPr>
              <a:t>Topics Reported on during this Review:</a:t>
            </a:r>
          </a:p>
        </p:txBody>
      </p:sp>
      <p:pic>
        <p:nvPicPr>
          <p:cNvPr id="8" name="Picture 7"/>
          <p:cNvPicPr>
            <a:picLocks noChangeAspect="1"/>
          </p:cNvPicPr>
          <p:nvPr/>
        </p:nvPicPr>
        <p:blipFill>
          <a:blip r:embed="rId2"/>
          <a:stretch>
            <a:fillRect/>
          </a:stretch>
        </p:blipFill>
        <p:spPr>
          <a:xfrm>
            <a:off x="7398958" y="1265094"/>
            <a:ext cx="802630" cy="886307"/>
          </a:xfrm>
          <a:prstGeom prst="rect">
            <a:avLst/>
          </a:prstGeom>
          <a:ln w="3175">
            <a:solidFill>
              <a:schemeClr val="bg1">
                <a:lumMod val="65000"/>
              </a:schemeClr>
            </a:solidFill>
          </a:ln>
        </p:spPr>
      </p:pic>
      <p:pic>
        <p:nvPicPr>
          <p:cNvPr id="9" name="Picture 8"/>
          <p:cNvPicPr>
            <a:picLocks noChangeAspect="1"/>
          </p:cNvPicPr>
          <p:nvPr/>
        </p:nvPicPr>
        <p:blipFill>
          <a:blip r:embed="rId3"/>
          <a:stretch>
            <a:fillRect/>
          </a:stretch>
        </p:blipFill>
        <p:spPr>
          <a:xfrm>
            <a:off x="7409959" y="2839496"/>
            <a:ext cx="810378" cy="958268"/>
          </a:xfrm>
          <a:prstGeom prst="rect">
            <a:avLst/>
          </a:prstGeom>
          <a:ln w="3175">
            <a:solidFill>
              <a:schemeClr val="bg1">
                <a:lumMod val="65000"/>
              </a:schemeClr>
            </a:solidFill>
          </a:ln>
        </p:spPr>
      </p:pic>
      <p:pic>
        <p:nvPicPr>
          <p:cNvPr id="11" name="Picture 10"/>
          <p:cNvPicPr>
            <a:picLocks noChangeAspect="1"/>
          </p:cNvPicPr>
          <p:nvPr/>
        </p:nvPicPr>
        <p:blipFill>
          <a:blip r:embed="rId4"/>
          <a:stretch>
            <a:fillRect/>
          </a:stretch>
        </p:blipFill>
        <p:spPr>
          <a:xfrm>
            <a:off x="5159328" y="5781490"/>
            <a:ext cx="795547" cy="1034799"/>
          </a:xfrm>
          <a:prstGeom prst="rect">
            <a:avLst/>
          </a:prstGeom>
          <a:ln w="3175">
            <a:solidFill>
              <a:schemeClr val="bg1">
                <a:lumMod val="65000"/>
              </a:schemeClr>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708" y="4370859"/>
            <a:ext cx="962760" cy="1086956"/>
          </a:xfrm>
          <a:prstGeom prst="rect">
            <a:avLst/>
          </a:prstGeom>
          <a:ln w="3175">
            <a:solidFill>
              <a:schemeClr val="bg1">
                <a:lumMod val="65000"/>
              </a:schemeClr>
            </a:solidFill>
          </a:ln>
        </p:spPr>
      </p:pic>
      <p:pic>
        <p:nvPicPr>
          <p:cNvPr id="14" name="Picture 13" descr="A person wearing glasses and smiling at the camera&#10;&#10;Description automatically generated">
            <a:extLst>
              <a:ext uri="{FF2B5EF4-FFF2-40B4-BE49-F238E27FC236}">
                <a16:creationId xmlns:a16="http://schemas.microsoft.com/office/drawing/2014/main" id="{948DA35B-6C44-4FD4-A04E-9D6E9FCB5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8961" y="4500747"/>
            <a:ext cx="974147" cy="97414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1562" y="1522497"/>
            <a:ext cx="927304" cy="909342"/>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6102" y="1522497"/>
            <a:ext cx="905085" cy="918148"/>
          </a:xfrm>
          <a:prstGeom prst="rect">
            <a:avLst/>
          </a:prstGeom>
        </p:spPr>
      </p:pic>
      <p:sp>
        <p:nvSpPr>
          <p:cNvPr id="4" name="TextBox 3"/>
          <p:cNvSpPr txBox="1"/>
          <p:nvPr/>
        </p:nvSpPr>
        <p:spPr>
          <a:xfrm>
            <a:off x="997527" y="131816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David Maidment</a:t>
            </a:r>
          </a:p>
        </p:txBody>
      </p:sp>
      <p:sp>
        <p:nvSpPr>
          <p:cNvPr id="17" name="TextBox 16"/>
          <p:cNvSpPr txBox="1"/>
          <p:nvPr/>
        </p:nvSpPr>
        <p:spPr>
          <a:xfrm>
            <a:off x="997527" y="223256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Scott Grzyb, David Arctur, Tim Whiteaker</a:t>
            </a:r>
          </a:p>
        </p:txBody>
      </p:sp>
      <p:sp>
        <p:nvSpPr>
          <p:cNvPr id="18" name="TextBox 17"/>
          <p:cNvSpPr txBox="1"/>
          <p:nvPr/>
        </p:nvSpPr>
        <p:spPr>
          <a:xfrm>
            <a:off x="997527" y="316801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Scott Grzyb, …. USGS team</a:t>
            </a:r>
          </a:p>
        </p:txBody>
      </p:sp>
      <p:sp>
        <p:nvSpPr>
          <p:cNvPr id="19" name="TextBox 18"/>
          <p:cNvSpPr txBox="1"/>
          <p:nvPr/>
        </p:nvSpPr>
        <p:spPr>
          <a:xfrm>
            <a:off x="997527" y="417540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Matt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Ables</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Dirk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Schwanenberg</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 Kisters team</a:t>
            </a:r>
          </a:p>
        </p:txBody>
      </p:sp>
      <p:sp>
        <p:nvSpPr>
          <p:cNvPr id="20" name="TextBox 19"/>
          <p:cNvSpPr txBox="1"/>
          <p:nvPr/>
        </p:nvSpPr>
        <p:spPr>
          <a:xfrm>
            <a:off x="997527" y="508980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Paola Passalacqua, Andy Carter, David Maidment</a:t>
            </a:r>
          </a:p>
        </p:txBody>
      </p:sp>
      <p:sp>
        <p:nvSpPr>
          <p:cNvPr id="21" name="TextBox 20"/>
          <p:cNvSpPr txBox="1"/>
          <p:nvPr/>
        </p:nvSpPr>
        <p:spPr>
          <a:xfrm>
            <a:off x="1015340" y="611503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Harry Evans, Christine Thies, Mark Null</a:t>
            </a: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1335" y="3619074"/>
            <a:ext cx="952500" cy="1285875"/>
          </a:xfrm>
          <a:prstGeom prst="rect">
            <a:avLst/>
          </a:prstGeom>
          <a:ln w="3175">
            <a:solidFill>
              <a:schemeClr val="bg1">
                <a:lumMod val="65000"/>
              </a:schemeClr>
            </a:solidFill>
          </a:ln>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3835" y="5781490"/>
            <a:ext cx="1034799" cy="1034799"/>
          </a:xfrm>
          <a:prstGeom prst="rect">
            <a:avLst/>
          </a:prstGeom>
          <a:ln w="15875">
            <a:solidFill>
              <a:schemeClr val="bg1">
                <a:lumMod val="65000"/>
              </a:schemeClr>
            </a:solidFill>
          </a:ln>
        </p:spPr>
      </p:pic>
    </p:spTree>
    <p:extLst>
      <p:ext uri="{BB962C8B-B14F-4D97-AF65-F5344CB8AC3E}">
        <p14:creationId xmlns:p14="http://schemas.microsoft.com/office/powerpoint/2010/main" val="98138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II Overview Meeting Agenda</a:t>
            </a:r>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1.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2. Site Selection and gauge installation</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4" name="TextBox 3"/>
          <p:cNvSpPr txBox="1"/>
          <p:nvPr/>
        </p:nvSpPr>
        <p:spPr>
          <a:xfrm>
            <a:off x="1299125" y="606514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5" name="Rectangle 4"/>
          <p:cNvSpPr/>
          <p:nvPr/>
        </p:nvSpPr>
        <p:spPr bwMode="auto">
          <a:xfrm>
            <a:off x="8350250" y="768350"/>
            <a:ext cx="3505200" cy="4064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9" name="Rectangle 8"/>
          <p:cNvSpPr/>
          <p:nvPr/>
        </p:nvSpPr>
        <p:spPr bwMode="auto">
          <a:xfrm>
            <a:off x="222250" y="3829050"/>
            <a:ext cx="2645639" cy="234315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0" name="Picture 9"/>
          <p:cNvPicPr>
            <a:picLocks noChangeAspect="1"/>
          </p:cNvPicPr>
          <p:nvPr/>
        </p:nvPicPr>
        <p:blipFill>
          <a:blip r:embed="rId3"/>
          <a:stretch>
            <a:fillRect/>
          </a:stretch>
        </p:blipFill>
        <p:spPr>
          <a:xfrm>
            <a:off x="9598070" y="1377587"/>
            <a:ext cx="1009560" cy="1193800"/>
          </a:xfrm>
          <a:prstGeom prst="rect">
            <a:avLst/>
          </a:prstGeom>
          <a:ln w="3175">
            <a:solidFill>
              <a:schemeClr val="bg1">
                <a:lumMod val="65000"/>
              </a:schemeClr>
            </a:solidFill>
          </a:ln>
        </p:spPr>
      </p:pic>
      <p:sp>
        <p:nvSpPr>
          <p:cNvPr id="6" name="Rectangle 5"/>
          <p:cNvSpPr/>
          <p:nvPr/>
        </p:nvSpPr>
        <p:spPr>
          <a:xfrm>
            <a:off x="8297139" y="2649882"/>
            <a:ext cx="3898900" cy="553998"/>
          </a:xfrm>
          <a:prstGeom prst="rect">
            <a:avLst/>
          </a:prstGeom>
        </p:spPr>
        <p:txBody>
          <a:bodyPr wrap="square">
            <a:sp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Scott Grzyb (USGS)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David Arctur and Tim Whiteaker (UT Austin)</a:t>
            </a:r>
          </a:p>
        </p:txBody>
      </p:sp>
      <p:grpSp>
        <p:nvGrpSpPr>
          <p:cNvPr id="17" name="Group 16"/>
          <p:cNvGrpSpPr/>
          <p:nvPr/>
        </p:nvGrpSpPr>
        <p:grpSpPr>
          <a:xfrm>
            <a:off x="328936" y="3864283"/>
            <a:ext cx="2432266" cy="2272683"/>
            <a:chOff x="328936" y="3864283"/>
            <a:chExt cx="2432266" cy="2272683"/>
          </a:xfrm>
        </p:grpSpPr>
        <p:pic>
          <p:nvPicPr>
            <p:cNvPr id="11" name="Picture 10">
              <a:extLst>
                <a:ext uri="{FF2B5EF4-FFF2-40B4-BE49-F238E27FC236}">
                  <a16:creationId xmlns:a16="http://schemas.microsoft.com/office/drawing/2014/main" id="{C85D1EE8-62A2-4384-B5CE-D0AF6E3084D4}"/>
                </a:ext>
              </a:extLst>
            </p:cNvPr>
            <p:cNvPicPr>
              <a:picLocks noChangeAspect="1"/>
            </p:cNvPicPr>
            <p:nvPr/>
          </p:nvPicPr>
          <p:blipFill>
            <a:blip r:embed="rId4"/>
            <a:stretch>
              <a:fillRect/>
            </a:stretch>
          </p:blipFill>
          <p:spPr>
            <a:xfrm>
              <a:off x="328936" y="3864283"/>
              <a:ext cx="2432266" cy="2272683"/>
            </a:xfrm>
            <a:prstGeom prst="rect">
              <a:avLst/>
            </a:prstGeom>
            <a:ln w="3175">
              <a:solidFill>
                <a:schemeClr val="bg1">
                  <a:lumMod val="65000"/>
                </a:schemeClr>
              </a:solid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Tree>
    <p:extLst>
      <p:ext uri="{BB962C8B-B14F-4D97-AF65-F5344CB8AC3E}">
        <p14:creationId xmlns:p14="http://schemas.microsoft.com/office/powerpoint/2010/main" val="326936751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4488412" y="651171"/>
            <a:ext cx="3215176" cy="52448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cs typeface="+mn-cs"/>
              </a:rPr>
              <a:t>Progress Updates</a:t>
            </a:r>
          </a:p>
        </p:txBody>
      </p:sp>
      <p:pic>
        <p:nvPicPr>
          <p:cNvPr id="1026" name="Picture 2">
            <a:extLst>
              <a:ext uri="{FF2B5EF4-FFF2-40B4-BE49-F238E27FC236}">
                <a16:creationId xmlns:a16="http://schemas.microsoft.com/office/drawing/2014/main" id="{02DE63A6-9868-419C-BAD4-2C0156968A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48950" y="3363985"/>
            <a:ext cx="2091853" cy="2789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08A669-5A89-483A-967E-586E21DDD8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8766" y="3363985"/>
            <a:ext cx="2091853" cy="2789137"/>
          </a:xfrm>
          <a:prstGeom prst="rect">
            <a:avLst/>
          </a:prstGeom>
        </p:spPr>
      </p:pic>
      <p:pic>
        <p:nvPicPr>
          <p:cNvPr id="5" name="Picture 4" descr="A picture containing floor, indoor&#10;&#10;Description automatically generated">
            <a:extLst>
              <a:ext uri="{FF2B5EF4-FFF2-40B4-BE49-F238E27FC236}">
                <a16:creationId xmlns:a16="http://schemas.microsoft.com/office/drawing/2014/main" id="{FEA1DB26-1B87-409E-80F1-6401179C6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8582" y="1087583"/>
            <a:ext cx="3072512" cy="5462244"/>
          </a:xfrm>
          <a:prstGeom prst="rect">
            <a:avLst/>
          </a:prstGeom>
        </p:spPr>
      </p:pic>
      <p:sp>
        <p:nvSpPr>
          <p:cNvPr id="6" name="TextBox 5">
            <a:extLst>
              <a:ext uri="{FF2B5EF4-FFF2-40B4-BE49-F238E27FC236}">
                <a16:creationId xmlns:a16="http://schemas.microsoft.com/office/drawing/2014/main" id="{2A237140-D3DD-4AB9-B302-80DE762406ED}"/>
              </a:ext>
            </a:extLst>
          </p:cNvPr>
          <p:cNvSpPr txBox="1"/>
          <p:nvPr/>
        </p:nvSpPr>
        <p:spPr>
          <a:xfrm>
            <a:off x="1681120" y="1442906"/>
            <a:ext cx="6274965" cy="1921079"/>
          </a:xfrm>
          <a:prstGeom prst="rect">
            <a:avLst/>
          </a:prstGeom>
          <a:noFill/>
          <a:effectLst/>
        </p:spPr>
        <p:txBody>
          <a:bodyPr wrap="square" lIns="0" tIns="0" rIns="0" bIns="0" rtlCol="0">
            <a:noAutofit/>
          </a:bodyPr>
          <a:lstStyle/>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January - Equipment starts arriving</a:t>
            </a: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February - Equipment set-up training</a:t>
            </a: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Now - Data Collector Set-up for installations</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108115729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4488412" y="651171"/>
            <a:ext cx="3215176" cy="52448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cs typeface="+mn-cs"/>
              </a:rPr>
              <a:t>Progress Updates</a:t>
            </a:r>
          </a:p>
        </p:txBody>
      </p:sp>
      <p:pic>
        <p:nvPicPr>
          <p:cNvPr id="4" name="Picture 3">
            <a:extLst>
              <a:ext uri="{FF2B5EF4-FFF2-40B4-BE49-F238E27FC236}">
                <a16:creationId xmlns:a16="http://schemas.microsoft.com/office/drawing/2014/main" id="{D08DAD8F-D53E-42AC-8E2E-B7299D5A58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7838" y="3236053"/>
            <a:ext cx="3866310" cy="2899733"/>
          </a:xfrm>
          <a:prstGeom prst="rect">
            <a:avLst/>
          </a:prstGeom>
        </p:spPr>
      </p:pic>
      <p:pic>
        <p:nvPicPr>
          <p:cNvPr id="5" name="Picture 4">
            <a:extLst>
              <a:ext uri="{FF2B5EF4-FFF2-40B4-BE49-F238E27FC236}">
                <a16:creationId xmlns:a16="http://schemas.microsoft.com/office/drawing/2014/main" id="{83D538EF-BD10-4962-979B-06725B424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7851" y="3240915"/>
            <a:ext cx="3866311" cy="2899733"/>
          </a:xfrm>
          <a:prstGeom prst="rect">
            <a:avLst/>
          </a:prstGeom>
        </p:spPr>
      </p:pic>
      <p:sp>
        <p:nvSpPr>
          <p:cNvPr id="6" name="TextBox 5">
            <a:extLst>
              <a:ext uri="{FF2B5EF4-FFF2-40B4-BE49-F238E27FC236}">
                <a16:creationId xmlns:a16="http://schemas.microsoft.com/office/drawing/2014/main" id="{64EBC8FC-D816-4A5B-A2FA-9CDE915A1898}"/>
              </a:ext>
            </a:extLst>
          </p:cNvPr>
          <p:cNvSpPr txBox="1"/>
          <p:nvPr/>
        </p:nvSpPr>
        <p:spPr>
          <a:xfrm>
            <a:off x="1412542" y="1463373"/>
            <a:ext cx="9196251" cy="1175657"/>
          </a:xfrm>
          <a:prstGeom prst="rect">
            <a:avLst/>
          </a:prstGeom>
          <a:noFill/>
          <a:effectLst/>
        </p:spPr>
        <p:txBody>
          <a:bodyPr wrap="square" lIns="0" tIns="0" rIns="0" bIns="0" rtlCol="0">
            <a:noAutofit/>
          </a:bodyPr>
          <a:lstStyle/>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Structures for enclosure were designed and are being manufactured.</a:t>
            </a: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Redesigned for safer access and more robust attachments.</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t>
            </a: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14 stands completed and sent for galvanizing.</a:t>
            </a:r>
          </a:p>
        </p:txBody>
      </p:sp>
    </p:spTree>
    <p:extLst>
      <p:ext uri="{BB962C8B-B14F-4D97-AF65-F5344CB8AC3E}">
        <p14:creationId xmlns:p14="http://schemas.microsoft.com/office/powerpoint/2010/main" val="368319366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4488412" y="651171"/>
            <a:ext cx="3215176" cy="52448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cs typeface="+mn-cs"/>
              </a:rPr>
              <a:t>Progress Updates</a:t>
            </a:r>
          </a:p>
        </p:txBody>
      </p:sp>
      <p:sp>
        <p:nvSpPr>
          <p:cNvPr id="6" name="TextBox 5">
            <a:extLst>
              <a:ext uri="{FF2B5EF4-FFF2-40B4-BE49-F238E27FC236}">
                <a16:creationId xmlns:a16="http://schemas.microsoft.com/office/drawing/2014/main" id="{64EBC8FC-D816-4A5B-A2FA-9CDE915A1898}"/>
              </a:ext>
            </a:extLst>
          </p:cNvPr>
          <p:cNvSpPr txBox="1"/>
          <p:nvPr/>
        </p:nvSpPr>
        <p:spPr>
          <a:xfrm>
            <a:off x="1412542" y="1463373"/>
            <a:ext cx="9196251" cy="1175657"/>
          </a:xfrm>
          <a:prstGeom prst="rect">
            <a:avLst/>
          </a:prstGeom>
          <a:noFill/>
          <a:effectLst/>
        </p:spPr>
        <p:txBody>
          <a:bodyPr wrap="square" lIns="0" tIns="0" rIns="0" bIns="0" rtlCol="0">
            <a:noAutofit/>
          </a:bodyPr>
          <a:lstStyle/>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Initial bridge permit package (10 Sites) sent in early February</a:t>
            </a: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Remaining Streamflow I permits nearing completion</a:t>
            </a:r>
          </a:p>
          <a:p>
            <a:pPr marL="342900" marR="0" lvl="0" indent="-34290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p:txBody>
      </p:sp>
      <p:pic>
        <p:nvPicPr>
          <p:cNvPr id="2" name="Picture 1">
            <a:extLst>
              <a:ext uri="{FF2B5EF4-FFF2-40B4-BE49-F238E27FC236}">
                <a16:creationId xmlns:a16="http://schemas.microsoft.com/office/drawing/2014/main" id="{D94A2D20-3EC1-4F9C-A5FC-27CF46539BEC}"/>
              </a:ext>
            </a:extLst>
          </p:cNvPr>
          <p:cNvPicPr>
            <a:picLocks noChangeAspect="1"/>
          </p:cNvPicPr>
          <p:nvPr/>
        </p:nvPicPr>
        <p:blipFill>
          <a:blip r:embed="rId2"/>
          <a:stretch>
            <a:fillRect/>
          </a:stretch>
        </p:blipFill>
        <p:spPr>
          <a:xfrm>
            <a:off x="707333" y="2504471"/>
            <a:ext cx="5464167" cy="3429000"/>
          </a:xfrm>
          <a:prstGeom prst="rect">
            <a:avLst/>
          </a:prstGeom>
        </p:spPr>
      </p:pic>
      <p:pic>
        <p:nvPicPr>
          <p:cNvPr id="7" name="Picture 6">
            <a:extLst>
              <a:ext uri="{FF2B5EF4-FFF2-40B4-BE49-F238E27FC236}">
                <a16:creationId xmlns:a16="http://schemas.microsoft.com/office/drawing/2014/main" id="{49E6B4AC-3A3F-45F0-BD28-CD02243B95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39982" y="2651803"/>
            <a:ext cx="4944685" cy="3134336"/>
          </a:xfrm>
          <a:prstGeom prst="rect">
            <a:avLst/>
          </a:prstGeom>
        </p:spPr>
      </p:pic>
    </p:spTree>
    <p:extLst>
      <p:ext uri="{BB962C8B-B14F-4D97-AF65-F5344CB8AC3E}">
        <p14:creationId xmlns:p14="http://schemas.microsoft.com/office/powerpoint/2010/main" val="385687650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4488412" y="651171"/>
            <a:ext cx="3215176" cy="52448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cs typeface="+mn-cs"/>
              </a:rPr>
              <a:t>Progress Updates</a:t>
            </a:r>
          </a:p>
        </p:txBody>
      </p:sp>
      <p:pic>
        <p:nvPicPr>
          <p:cNvPr id="2" name="Picture 1">
            <a:extLst>
              <a:ext uri="{FF2B5EF4-FFF2-40B4-BE49-F238E27FC236}">
                <a16:creationId xmlns:a16="http://schemas.microsoft.com/office/drawing/2014/main" id="{BA3F739D-5D70-430B-8033-273F315D2AD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97038" y="2624556"/>
            <a:ext cx="7259637" cy="251099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41A272C-5CDF-4762-8F82-5FBB7975237B}"/>
              </a:ext>
            </a:extLst>
          </p:cNvPr>
          <p:cNvPicPr>
            <a:picLocks noChangeAspect="1"/>
          </p:cNvPicPr>
          <p:nvPr/>
        </p:nvPicPr>
        <p:blipFill>
          <a:blip r:embed="rId3"/>
          <a:stretch>
            <a:fillRect/>
          </a:stretch>
        </p:blipFill>
        <p:spPr>
          <a:xfrm>
            <a:off x="2029951" y="5381559"/>
            <a:ext cx="7193809" cy="554240"/>
          </a:xfrm>
          <a:prstGeom prst="rect">
            <a:avLst/>
          </a:prstGeom>
        </p:spPr>
      </p:pic>
      <p:sp>
        <p:nvSpPr>
          <p:cNvPr id="7" name="TextBox 6">
            <a:extLst>
              <a:ext uri="{FF2B5EF4-FFF2-40B4-BE49-F238E27FC236}">
                <a16:creationId xmlns:a16="http://schemas.microsoft.com/office/drawing/2014/main" id="{632C7AC5-CBD4-481E-AD7F-D78FDAD272E7}"/>
              </a:ext>
            </a:extLst>
          </p:cNvPr>
          <p:cNvSpPr txBox="1"/>
          <p:nvPr/>
        </p:nvSpPr>
        <p:spPr>
          <a:xfrm>
            <a:off x="1318355" y="1475265"/>
            <a:ext cx="9328557" cy="1149291"/>
          </a:xfrm>
          <a:prstGeom prst="rect">
            <a:avLst/>
          </a:prstGeom>
          <a:noFill/>
          <a:effectLst/>
        </p:spPr>
        <p:txBody>
          <a:bodyPr wrap="squar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13 sites set up in Aquarius program for USGS assessment.</a:t>
            </a:r>
          </a:p>
          <a:p>
            <a:pPr marL="285750" marR="0" lvl="0" indent="-28575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Automated entry developed to expedite remaining project sites. </a:t>
            </a:r>
          </a:p>
        </p:txBody>
      </p:sp>
      <p:sp>
        <p:nvSpPr>
          <p:cNvPr id="8" name="TextBox 7">
            <a:extLst>
              <a:ext uri="{FF2B5EF4-FFF2-40B4-BE49-F238E27FC236}">
                <a16:creationId xmlns:a16="http://schemas.microsoft.com/office/drawing/2014/main" id="{9F468A51-E2AF-45F4-8194-8579D1DB6832}"/>
              </a:ext>
            </a:extLst>
          </p:cNvPr>
          <p:cNvSpPr txBox="1"/>
          <p:nvPr/>
        </p:nvSpPr>
        <p:spPr>
          <a:xfrm>
            <a:off x="5754848" y="5996221"/>
            <a:ext cx="2625754" cy="22650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USGS Data</a:t>
            </a:r>
          </a:p>
        </p:txBody>
      </p:sp>
      <p:sp>
        <p:nvSpPr>
          <p:cNvPr id="10" name="TextBox 9">
            <a:extLst>
              <a:ext uri="{FF2B5EF4-FFF2-40B4-BE49-F238E27FC236}">
                <a16:creationId xmlns:a16="http://schemas.microsoft.com/office/drawing/2014/main" id="{459ADCDE-D5EE-4BBA-BE70-0A3C10DF5DDA}"/>
              </a:ext>
            </a:extLst>
          </p:cNvPr>
          <p:cNvSpPr txBox="1"/>
          <p:nvPr/>
        </p:nvSpPr>
        <p:spPr>
          <a:xfrm>
            <a:off x="2098646" y="5997104"/>
            <a:ext cx="2625754" cy="22650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TxDOT Project Data</a:t>
            </a:r>
          </a:p>
        </p:txBody>
      </p:sp>
    </p:spTree>
    <p:extLst>
      <p:ext uri="{BB962C8B-B14F-4D97-AF65-F5344CB8AC3E}">
        <p14:creationId xmlns:p14="http://schemas.microsoft.com/office/powerpoint/2010/main" val="126402483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3A6AFD-DC11-4BC9-960F-AD65DB538B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2" t="2869" r="1059" b="2174"/>
          <a:stretch/>
        </p:blipFill>
        <p:spPr>
          <a:xfrm>
            <a:off x="3184387" y="941832"/>
            <a:ext cx="6045675" cy="5683438"/>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a:t>Review: In Q1, we had prioritized watersheds for site selection</a:t>
            </a:r>
          </a:p>
        </p:txBody>
      </p:sp>
      <p:pic>
        <p:nvPicPr>
          <p:cNvPr id="6" name="Picture 5"/>
          <p:cNvPicPr>
            <a:picLocks noChangeAspect="1"/>
          </p:cNvPicPr>
          <p:nvPr/>
        </p:nvPicPr>
        <p:blipFill rotWithShape="1">
          <a:blip r:embed="rId3"/>
          <a:srcRect t="-5148" r="35367"/>
          <a:stretch/>
        </p:blipFill>
        <p:spPr>
          <a:xfrm>
            <a:off x="637092" y="1620455"/>
            <a:ext cx="1779701" cy="1493714"/>
          </a:xfrm>
          <a:prstGeom prst="rect">
            <a:avLst/>
          </a:prstGeom>
        </p:spPr>
      </p:pic>
    </p:spTree>
    <p:extLst>
      <p:ext uri="{BB962C8B-B14F-4D97-AF65-F5344CB8AC3E}">
        <p14:creationId xmlns:p14="http://schemas.microsoft.com/office/powerpoint/2010/main" val="127664385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On-System Bridges in Priority </a:t>
            </a:r>
            <a:br>
              <a:rPr lang="en-US" sz="3200" dirty="0"/>
            </a:br>
            <a:r>
              <a:rPr lang="en-US" sz="3200" dirty="0"/>
              <a:t>Watersheds with NBI and NHD </a:t>
            </a:r>
            <a:br>
              <a:rPr lang="en-US" sz="3200" dirty="0"/>
            </a:br>
            <a:r>
              <a:rPr lang="en-US" sz="3200" dirty="0"/>
              <a:t>attributes</a:t>
            </a:r>
          </a:p>
        </p:txBody>
      </p:sp>
      <p:pic>
        <p:nvPicPr>
          <p:cNvPr id="3" name="Picture 2"/>
          <p:cNvPicPr>
            <a:picLocks noChangeAspect="1"/>
          </p:cNvPicPr>
          <p:nvPr/>
        </p:nvPicPr>
        <p:blipFill>
          <a:blip r:embed="rId2"/>
          <a:stretch>
            <a:fillRect/>
          </a:stretch>
        </p:blipFill>
        <p:spPr>
          <a:xfrm>
            <a:off x="601814" y="4545302"/>
            <a:ext cx="11245722" cy="1819065"/>
          </a:xfrm>
          <a:prstGeom prst="rect">
            <a:avLst/>
          </a:prstGeom>
        </p:spPr>
      </p:pic>
      <p:sp>
        <p:nvSpPr>
          <p:cNvPr id="4" name="Right Brace 3"/>
          <p:cNvSpPr/>
          <p:nvPr/>
        </p:nvSpPr>
        <p:spPr>
          <a:xfrm rot="16200000">
            <a:off x="4785585" y="453861"/>
            <a:ext cx="580678" cy="76022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5" name="TextBox 4"/>
          <p:cNvSpPr txBox="1"/>
          <p:nvPr/>
        </p:nvSpPr>
        <p:spPr>
          <a:xfrm>
            <a:off x="3477389" y="3595291"/>
            <a:ext cx="3325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National Bridge Inventory Criteria</a:t>
            </a:r>
          </a:p>
        </p:txBody>
      </p:sp>
      <p:sp>
        <p:nvSpPr>
          <p:cNvPr id="6" name="Right Brace 5"/>
          <p:cNvSpPr/>
          <p:nvPr/>
        </p:nvSpPr>
        <p:spPr>
          <a:xfrm rot="16200000">
            <a:off x="10071944" y="2769708"/>
            <a:ext cx="580678" cy="29705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7" name="TextBox 6"/>
          <p:cNvSpPr txBox="1"/>
          <p:nvPr/>
        </p:nvSpPr>
        <p:spPr>
          <a:xfrm>
            <a:off x="8442832" y="3579702"/>
            <a:ext cx="37491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National Hydrography Dataset Criteria</a:t>
            </a:r>
          </a:p>
        </p:txBody>
      </p:sp>
      <p:pic>
        <p:nvPicPr>
          <p:cNvPr id="8" name="Picture 7"/>
          <p:cNvPicPr>
            <a:picLocks noChangeAspect="1"/>
          </p:cNvPicPr>
          <p:nvPr/>
        </p:nvPicPr>
        <p:blipFill>
          <a:blip r:embed="rId3"/>
          <a:stretch>
            <a:fillRect/>
          </a:stretch>
        </p:blipFill>
        <p:spPr>
          <a:xfrm>
            <a:off x="7032139" y="265578"/>
            <a:ext cx="3874473" cy="3205091"/>
          </a:xfrm>
          <a:prstGeom prst="rect">
            <a:avLst/>
          </a:prstGeom>
          <a:ln w="3175">
            <a:solidFill>
              <a:schemeClr val="bg1">
                <a:lumMod val="65000"/>
              </a:schemeClr>
            </a:solidFill>
          </a:ln>
        </p:spPr>
      </p:pic>
      <p:pic>
        <p:nvPicPr>
          <p:cNvPr id="9" name="Picture 8"/>
          <p:cNvPicPr>
            <a:picLocks noChangeAspect="1"/>
          </p:cNvPicPr>
          <p:nvPr/>
        </p:nvPicPr>
        <p:blipFill>
          <a:blip r:embed="rId4"/>
          <a:stretch>
            <a:fillRect/>
          </a:stretch>
        </p:blipFill>
        <p:spPr>
          <a:xfrm>
            <a:off x="5075924" y="2072643"/>
            <a:ext cx="1895475" cy="428625"/>
          </a:xfrm>
          <a:prstGeom prst="rect">
            <a:avLst/>
          </a:prstGeom>
          <a:ln w="3175">
            <a:solidFill>
              <a:schemeClr val="bg1">
                <a:lumMod val="65000"/>
              </a:schemeClr>
            </a:solidFill>
          </a:ln>
        </p:spPr>
      </p:pic>
      <p:sp>
        <p:nvSpPr>
          <p:cNvPr id="10" name="TextBox 9"/>
          <p:cNvSpPr txBox="1"/>
          <p:nvPr/>
        </p:nvSpPr>
        <p:spPr>
          <a:xfrm>
            <a:off x="7175036" y="2642989"/>
            <a:ext cx="1452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5,355 bridges</a:t>
            </a:r>
          </a:p>
        </p:txBody>
      </p:sp>
    </p:spTree>
    <p:extLst>
      <p:ext uri="{BB962C8B-B14F-4D97-AF65-F5344CB8AC3E}">
        <p14:creationId xmlns:p14="http://schemas.microsoft.com/office/powerpoint/2010/main" val="379218932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Ranking of USGS HUC8 </a:t>
            </a:r>
            <a:r>
              <a:rPr lang="en-US" dirty="0" err="1"/>
              <a:t>Subwatersheds</a:t>
            </a:r>
            <a:r>
              <a:rPr lang="en-US" dirty="0"/>
              <a:t> in Priority Zone</a:t>
            </a:r>
          </a:p>
        </p:txBody>
      </p:sp>
      <p:pic>
        <p:nvPicPr>
          <p:cNvPr id="4" name="Picture 3"/>
          <p:cNvPicPr>
            <a:picLocks noChangeAspect="1"/>
          </p:cNvPicPr>
          <p:nvPr/>
        </p:nvPicPr>
        <p:blipFill>
          <a:blip r:embed="rId2"/>
          <a:stretch>
            <a:fillRect/>
          </a:stretch>
        </p:blipFill>
        <p:spPr>
          <a:xfrm>
            <a:off x="2454966" y="3673927"/>
            <a:ext cx="1281791" cy="1763933"/>
          </a:xfrm>
          <a:prstGeom prst="rect">
            <a:avLst/>
          </a:prstGeom>
          <a:ln w="3175">
            <a:solidFill>
              <a:schemeClr val="bg1">
                <a:lumMod val="65000"/>
              </a:schemeClr>
            </a:solidFill>
          </a:ln>
        </p:spPr>
      </p:pic>
      <p:pic>
        <p:nvPicPr>
          <p:cNvPr id="6" name="Picture 5"/>
          <p:cNvPicPr>
            <a:picLocks noChangeAspect="1"/>
          </p:cNvPicPr>
          <p:nvPr/>
        </p:nvPicPr>
        <p:blipFill>
          <a:blip r:embed="rId3"/>
          <a:stretch>
            <a:fillRect/>
          </a:stretch>
        </p:blipFill>
        <p:spPr>
          <a:xfrm>
            <a:off x="2020511" y="2373853"/>
            <a:ext cx="2130530" cy="1099168"/>
          </a:xfrm>
          <a:prstGeom prst="rect">
            <a:avLst/>
          </a:prstGeom>
        </p:spPr>
      </p:pic>
      <p:sp>
        <p:nvSpPr>
          <p:cNvPr id="7" name="TextBox 6"/>
          <p:cNvSpPr txBox="1"/>
          <p:nvPr/>
        </p:nvSpPr>
        <p:spPr>
          <a:xfrm>
            <a:off x="2536295" y="1425133"/>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Same weighting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scheme applied to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HUC8 </a:t>
            </a:r>
            <a:r>
              <a:rPr kumimoji="0" lang="en-US" sz="1400" b="1" i="0" u="none" strike="noStrike" kern="1200" cap="none" spc="0" normalizeH="0" baseline="0" noProof="0" dirty="0" err="1">
                <a:ln>
                  <a:noFill/>
                </a:ln>
                <a:solidFill>
                  <a:prstClr val="black"/>
                </a:solidFill>
                <a:effectLst/>
                <a:uLnTx/>
                <a:uFillTx/>
                <a:latin typeface="Arial"/>
                <a:ea typeface="ＭＳ Ｐゴシック"/>
              </a:rPr>
              <a:t>subwatersheds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8" name="Picture 7"/>
          <p:cNvPicPr>
            <a:picLocks noChangeAspect="1"/>
          </p:cNvPicPr>
          <p:nvPr/>
        </p:nvPicPr>
        <p:blipFill>
          <a:blip r:embed="rId4"/>
          <a:stretch>
            <a:fillRect/>
          </a:stretch>
        </p:blipFill>
        <p:spPr>
          <a:xfrm>
            <a:off x="5231176" y="995220"/>
            <a:ext cx="5433881" cy="5405580"/>
          </a:xfrm>
          <a:prstGeom prst="rect">
            <a:avLst/>
          </a:prstGeom>
          <a:ln w="3175">
            <a:solidFill>
              <a:schemeClr val="bg1">
                <a:lumMod val="65000"/>
              </a:schemeClr>
            </a:solidFill>
          </a:ln>
        </p:spPr>
      </p:pic>
    </p:spTree>
    <p:extLst>
      <p:ext uri="{BB962C8B-B14F-4D97-AF65-F5344CB8AC3E}">
        <p14:creationId xmlns:p14="http://schemas.microsoft.com/office/powerpoint/2010/main" val="213502713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TxDOT Priorities </a:t>
            </a:r>
            <a:endParaRPr lang="en-US" sz="2800" dirty="0"/>
          </a:p>
        </p:txBody>
      </p:sp>
      <p:sp>
        <p:nvSpPr>
          <p:cNvPr id="3" name="Content Placeholder 2">
            <a:extLst>
              <a:ext uri="{FF2B5EF4-FFF2-40B4-BE49-F238E27FC236}">
                <a16:creationId xmlns:a16="http://schemas.microsoft.com/office/drawing/2014/main" id="{B7891724-59BD-48C4-8EBF-36171E4F336F}"/>
              </a:ext>
            </a:extLst>
          </p:cNvPr>
          <p:cNvSpPr txBox="1">
            <a:spLocks/>
          </p:cNvSpPr>
          <p:nvPr/>
        </p:nvSpPr>
        <p:spPr>
          <a:xfrm>
            <a:off x="620785" y="1512277"/>
            <a:ext cx="10813409" cy="4754300"/>
          </a:xfrm>
          <a:prstGeom prst="rect">
            <a:avLst/>
          </a:prstGeom>
        </p:spPr>
        <p:txBody>
          <a:bodyPr vert="horz" lIns="51435" tIns="25718" rIns="51435" bIns="25718" rtlCol="0" anchor="t">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SAFETY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Our staff, our community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Emergency response</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CONNECTIVITY</a:t>
            </a:r>
          </a:p>
          <a:p>
            <a:pPr marL="968478" marR="0" lvl="4" indent="-457200" algn="l" defTabSz="257175" rtl="0" eaLnBrk="1" fontAlgn="auto" latinLnBrk="0" hangingPunct="1">
              <a:lnSpc>
                <a:spcPct val="100000"/>
              </a:lnSpc>
              <a:spcBef>
                <a:spcPts val="0"/>
              </a:spcBef>
              <a:spcAft>
                <a:spcPts val="338"/>
              </a:spcAft>
              <a:buClr>
                <a:prstClr val="black">
                  <a:lumMod val="65000"/>
                </a:prstClr>
              </a:buClr>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Reliability of the transportation network</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Asset management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*BRIDGES*</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a:t>
            </a: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fficiency and efficacy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TxDOT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other/all jurisdictions</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3200" b="0" i="0" u="none" strike="noStrike" kern="1200" cap="none" spc="0" normalizeH="0" baseline="0" noProof="0" dirty="0">
              <a:ln>
                <a:noFill/>
              </a:ln>
              <a:solidFill>
                <a:prstClr val="black"/>
              </a:solidFill>
              <a:effectLst/>
              <a:uLnTx/>
              <a:uFillTx/>
              <a:latin typeface="Arial"/>
              <a:ea typeface="ＭＳ Ｐゴシック"/>
            </a:endParaRPr>
          </a:p>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endParaRPr kumimoji="0" lang="en-US" sz="1900" b="0"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a:extLst>
              <a:ext uri="{FF2B5EF4-FFF2-40B4-BE49-F238E27FC236}">
                <a16:creationId xmlns:a16="http://schemas.microsoft.com/office/drawing/2014/main" id="{943A5964-8D60-4CDB-9C72-EE2EFA004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125" y="281512"/>
            <a:ext cx="5215876" cy="4616049"/>
          </a:xfrm>
          <a:prstGeom prst="rect">
            <a:avLst/>
          </a:prstGeom>
        </p:spPr>
      </p:pic>
      <p:pic>
        <p:nvPicPr>
          <p:cNvPr id="9" name="Picture 8">
            <a:extLst>
              <a:ext uri="{FF2B5EF4-FFF2-40B4-BE49-F238E27FC236}">
                <a16:creationId xmlns:a16="http://schemas.microsoft.com/office/drawing/2014/main" id="{00218E4E-A33A-4A84-8659-59B4AE685635}"/>
              </a:ext>
            </a:extLst>
          </p:cNvPr>
          <p:cNvPicPr>
            <a:picLocks noChangeAspect="1"/>
          </p:cNvPicPr>
          <p:nvPr/>
        </p:nvPicPr>
        <p:blipFill rotWithShape="1">
          <a:blip r:embed="rId3">
            <a:extLst>
              <a:ext uri="{28A0092B-C50C-407E-A947-70E740481C1C}">
                <a14:useLocalDpi xmlns:a14="http://schemas.microsoft.com/office/drawing/2010/main" val="0"/>
              </a:ext>
            </a:extLst>
          </a:blip>
          <a:srcRect t="24487" b="27512"/>
          <a:stretch/>
        </p:blipFill>
        <p:spPr>
          <a:xfrm>
            <a:off x="5394378" y="4897561"/>
            <a:ext cx="6797622" cy="1960439"/>
          </a:xfrm>
          <a:prstGeom prst="rect">
            <a:avLst/>
          </a:prstGeom>
        </p:spPr>
      </p:pic>
      <p:pic>
        <p:nvPicPr>
          <p:cNvPr id="11" name="Picture 10">
            <a:extLst>
              <a:ext uri="{FF2B5EF4-FFF2-40B4-BE49-F238E27FC236}">
                <a16:creationId xmlns:a16="http://schemas.microsoft.com/office/drawing/2014/main" id="{AA79B391-8986-49FA-80AA-77C80C7EDF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93088" y="99427"/>
            <a:ext cx="2198912" cy="499886"/>
          </a:xfrm>
          <a:prstGeom prst="rect">
            <a:avLst/>
          </a:prstGeom>
        </p:spPr>
      </p:pic>
      <p:pic>
        <p:nvPicPr>
          <p:cNvPr id="13" name="Picture 12">
            <a:extLst>
              <a:ext uri="{FF2B5EF4-FFF2-40B4-BE49-F238E27FC236}">
                <a16:creationId xmlns:a16="http://schemas.microsoft.com/office/drawing/2014/main" id="{773E7D8E-A7A2-48C1-A458-87682D28D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125" y="3955874"/>
            <a:ext cx="1905846" cy="700527"/>
          </a:xfrm>
          <a:prstGeom prst="rect">
            <a:avLst/>
          </a:prstGeom>
        </p:spPr>
      </p:pic>
      <p:sp>
        <p:nvSpPr>
          <p:cNvPr id="4" name="TextBox 3">
            <a:extLst>
              <a:ext uri="{FF2B5EF4-FFF2-40B4-BE49-F238E27FC236}">
                <a16:creationId xmlns:a16="http://schemas.microsoft.com/office/drawing/2014/main" id="{D4A859C3-1186-42FA-8F8B-79D778FB1E61}"/>
              </a:ext>
            </a:extLst>
          </p:cNvPr>
          <p:cNvSpPr txBox="1"/>
          <p:nvPr/>
        </p:nvSpPr>
        <p:spPr>
          <a:xfrm>
            <a:off x="834890" y="626514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Slide: Rose Marie Klee, TxDOT</a:t>
            </a:r>
          </a:p>
        </p:txBody>
      </p:sp>
    </p:spTree>
    <p:extLst>
      <p:ext uri="{BB962C8B-B14F-4D97-AF65-F5344CB8AC3E}">
        <p14:creationId xmlns:p14="http://schemas.microsoft.com/office/powerpoint/2010/main" val="316449104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8BF30F3-81CF-431E-98DC-D5829A1D40E7}"/>
              </a:ext>
            </a:extLst>
          </p:cNvPr>
          <p:cNvGrpSpPr/>
          <p:nvPr/>
        </p:nvGrpSpPr>
        <p:grpSpPr>
          <a:xfrm>
            <a:off x="615639" y="1120650"/>
            <a:ext cx="11145657" cy="5316935"/>
            <a:chOff x="505665" y="514475"/>
            <a:chExt cx="11145657" cy="5316935"/>
          </a:xfrm>
        </p:grpSpPr>
        <p:sp>
          <p:nvSpPr>
            <p:cNvPr id="3" name="Rectangle 2">
              <a:extLst>
                <a:ext uri="{FF2B5EF4-FFF2-40B4-BE49-F238E27FC236}">
                  <a16:creationId xmlns:a16="http://schemas.microsoft.com/office/drawing/2014/main" id="{E5E07C09-B264-41A9-8E1D-876D8AA11CE5}"/>
                </a:ext>
              </a:extLst>
            </p:cNvPr>
            <p:cNvSpPr/>
            <p:nvPr/>
          </p:nvSpPr>
          <p:spPr bwMode="auto">
            <a:xfrm>
              <a:off x="8577209" y="514475"/>
              <a:ext cx="2291138" cy="821933"/>
            </a:xfrm>
            <a:prstGeom prst="rect">
              <a:avLst/>
            </a:prstGeom>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USGS / RQ-30 needs</a:t>
              </a:r>
            </a:p>
          </p:txBody>
        </p:sp>
        <p:cxnSp>
          <p:nvCxnSpPr>
            <p:cNvPr id="8" name="Straight Arrow Connector 7">
              <a:extLst>
                <a:ext uri="{FF2B5EF4-FFF2-40B4-BE49-F238E27FC236}">
                  <a16:creationId xmlns:a16="http://schemas.microsoft.com/office/drawing/2014/main" id="{1A6BE50D-C940-46DA-BA6D-14E9336444F4}"/>
                </a:ext>
              </a:extLst>
            </p:cNvPr>
            <p:cNvCxnSpPr>
              <a:cxnSpLocks/>
              <a:endCxn id="25" idx="0"/>
            </p:cNvCxnSpPr>
            <p:nvPr/>
          </p:nvCxnSpPr>
          <p:spPr bwMode="auto">
            <a:xfrm>
              <a:off x="9722778" y="1364716"/>
              <a:ext cx="0" cy="628471"/>
            </a:xfrm>
            <a:prstGeom prst="straightConnector1">
              <a:avLst/>
            </a:prstGeom>
            <a:noFill/>
            <a:ln w="38100" cap="flat" cmpd="sng" algn="ctr">
              <a:solidFill>
                <a:schemeClr val="tx2"/>
              </a:solidFill>
              <a:prstDash val="solid"/>
              <a:round/>
              <a:headEnd type="none" w="med" len="med"/>
              <a:tailEnd type="triangle"/>
            </a:ln>
            <a:effectLst/>
          </p:spPr>
        </p:cxnSp>
        <p:grpSp>
          <p:nvGrpSpPr>
            <p:cNvPr id="21" name="Group 20">
              <a:extLst>
                <a:ext uri="{FF2B5EF4-FFF2-40B4-BE49-F238E27FC236}">
                  <a16:creationId xmlns:a16="http://schemas.microsoft.com/office/drawing/2014/main" id="{8A71D0FC-EB0E-4E0C-A256-9B3E95B6D935}"/>
                </a:ext>
              </a:extLst>
            </p:cNvPr>
            <p:cNvGrpSpPr/>
            <p:nvPr/>
          </p:nvGrpSpPr>
          <p:grpSpPr>
            <a:xfrm>
              <a:off x="7794234" y="3481143"/>
              <a:ext cx="3857088" cy="2350267"/>
              <a:chOff x="7810497" y="2238016"/>
              <a:chExt cx="3857088" cy="2350267"/>
            </a:xfrm>
          </p:grpSpPr>
          <p:sp>
            <p:nvSpPr>
              <p:cNvPr id="12" name="Rectangle 11">
                <a:extLst>
                  <a:ext uri="{FF2B5EF4-FFF2-40B4-BE49-F238E27FC236}">
                    <a16:creationId xmlns:a16="http://schemas.microsoft.com/office/drawing/2014/main" id="{0D853459-5FA9-4843-885D-49742202495F}"/>
                  </a:ext>
                </a:extLst>
              </p:cNvPr>
              <p:cNvSpPr/>
              <p:nvPr/>
            </p:nvSpPr>
            <p:spPr bwMode="auto">
              <a:xfrm>
                <a:off x="8577208" y="2238016"/>
                <a:ext cx="2323667" cy="720941"/>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Higher Bridge,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no Inundation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13" name="Straight Arrow Connector 12">
                <a:extLst>
                  <a:ext uri="{FF2B5EF4-FFF2-40B4-BE49-F238E27FC236}">
                    <a16:creationId xmlns:a16="http://schemas.microsoft.com/office/drawing/2014/main" id="{60B95E28-51B0-4334-B7B7-E2F90128B8D0}"/>
                  </a:ext>
                </a:extLst>
              </p:cNvPr>
              <p:cNvCxnSpPr/>
              <p:nvPr/>
            </p:nvCxnSpPr>
            <p:spPr bwMode="auto">
              <a:xfrm>
                <a:off x="8775843" y="2958957"/>
                <a:ext cx="0" cy="875050"/>
              </a:xfrm>
              <a:prstGeom prst="straightConnector1">
                <a:avLst/>
              </a:prstGeom>
              <a:noFill/>
              <a:ln w="38100" cap="flat" cmpd="sng" algn="ctr">
                <a:solidFill>
                  <a:schemeClr val="tx2"/>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081D2C4-3057-46DD-B4A2-D3AD8762F013}"/>
                  </a:ext>
                </a:extLst>
              </p:cNvPr>
              <p:cNvCxnSpPr/>
              <p:nvPr/>
            </p:nvCxnSpPr>
            <p:spPr bwMode="auto">
              <a:xfrm>
                <a:off x="9739041" y="2985515"/>
                <a:ext cx="0" cy="875050"/>
              </a:xfrm>
              <a:prstGeom prst="straightConnector1">
                <a:avLst/>
              </a:prstGeom>
              <a:noFill/>
              <a:ln w="38100" cap="flat" cmpd="sng" algn="ctr">
                <a:solidFill>
                  <a:schemeClr val="tx2"/>
                </a:solidFill>
                <a:prstDash val="solid"/>
                <a:round/>
                <a:headEnd type="none" w="med" len="med"/>
                <a:tailEnd type="triangle"/>
              </a:ln>
              <a:effectLst/>
            </p:spPr>
          </p:cxnSp>
          <p:sp>
            <p:nvSpPr>
              <p:cNvPr id="15" name="Rectangle 14">
                <a:extLst>
                  <a:ext uri="{FF2B5EF4-FFF2-40B4-BE49-F238E27FC236}">
                    <a16:creationId xmlns:a16="http://schemas.microsoft.com/office/drawing/2014/main" id="{79A62368-8068-454F-A41F-E8B477A8FBCB}"/>
                  </a:ext>
                </a:extLst>
              </p:cNvPr>
              <p:cNvSpPr/>
              <p:nvPr/>
            </p:nvSpPr>
            <p:spPr bwMode="auto">
              <a:xfrm>
                <a:off x="7810497" y="3832257"/>
                <a:ext cx="1127586" cy="75602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Generally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Straight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Reach</a:t>
                </a:r>
              </a:p>
            </p:txBody>
          </p:sp>
          <p:sp>
            <p:nvSpPr>
              <p:cNvPr id="17" name="Rectangle 16">
                <a:extLst>
                  <a:ext uri="{FF2B5EF4-FFF2-40B4-BE49-F238E27FC236}">
                    <a16:creationId xmlns:a16="http://schemas.microsoft.com/office/drawing/2014/main" id="{12F2A75C-A9B9-4C52-858A-D125A5AC5E4D}"/>
                  </a:ext>
                </a:extLst>
              </p:cNvPr>
              <p:cNvSpPr/>
              <p:nvPr/>
            </p:nvSpPr>
            <p:spPr bwMode="auto">
              <a:xfrm>
                <a:off x="9175248" y="3832257"/>
                <a:ext cx="1127586" cy="75602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Mostly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Contained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channel</a:t>
                </a:r>
              </a:p>
            </p:txBody>
          </p:sp>
          <p:sp>
            <p:nvSpPr>
              <p:cNvPr id="18" name="Rectangle 17">
                <a:extLst>
                  <a:ext uri="{FF2B5EF4-FFF2-40B4-BE49-F238E27FC236}">
                    <a16:creationId xmlns:a16="http://schemas.microsoft.com/office/drawing/2014/main" id="{F33EB360-B926-40DD-9B6D-0047EB499F00}"/>
                  </a:ext>
                </a:extLst>
              </p:cNvPr>
              <p:cNvSpPr/>
              <p:nvPr/>
            </p:nvSpPr>
            <p:spPr bwMode="auto">
              <a:xfrm>
                <a:off x="10539999" y="3832257"/>
                <a:ext cx="1127586" cy="75602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Velocity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&gt;1 ft/s</a:t>
                </a:r>
              </a:p>
            </p:txBody>
          </p:sp>
          <p:cxnSp>
            <p:nvCxnSpPr>
              <p:cNvPr id="19" name="Straight Arrow Connector 18">
                <a:extLst>
                  <a:ext uri="{FF2B5EF4-FFF2-40B4-BE49-F238E27FC236}">
                    <a16:creationId xmlns:a16="http://schemas.microsoft.com/office/drawing/2014/main" id="{BE8E6DA3-99BD-406A-A9D6-75C6AFC276A6}"/>
                  </a:ext>
                </a:extLst>
              </p:cNvPr>
              <p:cNvCxnSpPr/>
              <p:nvPr/>
            </p:nvCxnSpPr>
            <p:spPr bwMode="auto">
              <a:xfrm>
                <a:off x="10758756" y="2958957"/>
                <a:ext cx="0" cy="875050"/>
              </a:xfrm>
              <a:prstGeom prst="straightConnector1">
                <a:avLst/>
              </a:prstGeom>
              <a:noFill/>
              <a:ln w="38100" cap="flat" cmpd="sng" algn="ctr">
                <a:solidFill>
                  <a:schemeClr val="tx2"/>
                </a:solidFill>
                <a:prstDash val="solid"/>
                <a:round/>
                <a:headEnd type="none" w="med" len="med"/>
                <a:tailEnd type="triangle"/>
              </a:ln>
              <a:effectLst/>
            </p:spPr>
          </p:cxnSp>
        </p:grpSp>
        <p:sp>
          <p:nvSpPr>
            <p:cNvPr id="25" name="Rectangle 24">
              <a:extLst>
                <a:ext uri="{FF2B5EF4-FFF2-40B4-BE49-F238E27FC236}">
                  <a16:creationId xmlns:a16="http://schemas.microsoft.com/office/drawing/2014/main" id="{98AF2848-E446-4448-A263-C6A615653DE4}"/>
                </a:ext>
              </a:extLst>
            </p:cNvPr>
            <p:cNvSpPr/>
            <p:nvPr/>
          </p:nvSpPr>
          <p:spPr bwMode="auto">
            <a:xfrm>
              <a:off x="8577209" y="1993187"/>
              <a:ext cx="2291138" cy="821933"/>
            </a:xfrm>
            <a:prstGeom prst="rect">
              <a:avLst/>
            </a:prstGeom>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Ideal Measurement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Location</a:t>
              </a:r>
            </a:p>
          </p:txBody>
        </p:sp>
        <p:grpSp>
          <p:nvGrpSpPr>
            <p:cNvPr id="2" name="Group 1">
              <a:extLst>
                <a:ext uri="{FF2B5EF4-FFF2-40B4-BE49-F238E27FC236}">
                  <a16:creationId xmlns:a16="http://schemas.microsoft.com/office/drawing/2014/main" id="{C35EAFFB-2113-4A72-874B-D81550050F93}"/>
                </a:ext>
              </a:extLst>
            </p:cNvPr>
            <p:cNvGrpSpPr/>
            <p:nvPr/>
          </p:nvGrpSpPr>
          <p:grpSpPr>
            <a:xfrm>
              <a:off x="4847372" y="514475"/>
              <a:ext cx="2347643" cy="3786748"/>
              <a:chOff x="4586558" y="541034"/>
              <a:chExt cx="2347643" cy="3786748"/>
            </a:xfrm>
          </p:grpSpPr>
          <p:sp>
            <p:nvSpPr>
              <p:cNvPr id="5" name="Rectangle 4">
                <a:extLst>
                  <a:ext uri="{FF2B5EF4-FFF2-40B4-BE49-F238E27FC236}">
                    <a16:creationId xmlns:a16="http://schemas.microsoft.com/office/drawing/2014/main" id="{A1C369BB-E25A-4B99-A3AB-1B9DC6259727}"/>
                  </a:ext>
                </a:extLst>
              </p:cNvPr>
              <p:cNvSpPr/>
              <p:nvPr/>
            </p:nvSpPr>
            <p:spPr bwMode="auto">
              <a:xfrm>
                <a:off x="4643063" y="541034"/>
                <a:ext cx="2291138" cy="821933"/>
              </a:xfrm>
              <a:prstGeom prst="rect">
                <a:avLst/>
              </a:prstGeom>
              <a:ln w="19050">
                <a:solidFill>
                  <a:schemeClr val="tx1"/>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UT needs</a:t>
                </a:r>
              </a:p>
            </p:txBody>
          </p:sp>
          <p:cxnSp>
            <p:nvCxnSpPr>
              <p:cNvPr id="9" name="Straight Arrow Connector 8">
                <a:extLst>
                  <a:ext uri="{FF2B5EF4-FFF2-40B4-BE49-F238E27FC236}">
                    <a16:creationId xmlns:a16="http://schemas.microsoft.com/office/drawing/2014/main" id="{72EDAEF6-370E-4908-8660-BCE9D7A4276C}"/>
                  </a:ext>
                </a:extLst>
              </p:cNvPr>
              <p:cNvCxnSpPr>
                <a:cxnSpLocks/>
              </p:cNvCxnSpPr>
              <p:nvPr/>
            </p:nvCxnSpPr>
            <p:spPr bwMode="auto">
              <a:xfrm>
                <a:off x="5732124" y="1364716"/>
                <a:ext cx="0" cy="628471"/>
              </a:xfrm>
              <a:prstGeom prst="straightConnector1">
                <a:avLst/>
              </a:prstGeom>
              <a:noFill/>
              <a:ln w="38100" cap="flat" cmpd="sng" algn="ctr">
                <a:solidFill>
                  <a:schemeClr val="tx2"/>
                </a:solidFill>
                <a:prstDash val="solid"/>
                <a:round/>
                <a:headEnd type="none" w="med" len="med"/>
                <a:tailEnd type="triangle"/>
              </a:ln>
              <a:effectLst/>
            </p:spPr>
          </p:cxnSp>
          <p:sp>
            <p:nvSpPr>
              <p:cNvPr id="11" name="Rectangle 10">
                <a:extLst>
                  <a:ext uri="{FF2B5EF4-FFF2-40B4-BE49-F238E27FC236}">
                    <a16:creationId xmlns:a16="http://schemas.microsoft.com/office/drawing/2014/main" id="{AFB96D3F-5F34-48FF-B4E6-10021AD66965}"/>
                  </a:ext>
                </a:extLst>
              </p:cNvPr>
              <p:cNvSpPr/>
              <p:nvPr/>
            </p:nvSpPr>
            <p:spPr bwMode="auto">
              <a:xfrm>
                <a:off x="4594689" y="3500818"/>
                <a:ext cx="2291132" cy="826964"/>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Stream Network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Representation</a:t>
                </a:r>
              </a:p>
            </p:txBody>
          </p:sp>
          <p:sp>
            <p:nvSpPr>
              <p:cNvPr id="28" name="Rectangle 27">
                <a:extLst>
                  <a:ext uri="{FF2B5EF4-FFF2-40B4-BE49-F238E27FC236}">
                    <a16:creationId xmlns:a16="http://schemas.microsoft.com/office/drawing/2014/main" id="{990B5CF6-B615-4037-B3DB-343EE42D215F}"/>
                  </a:ext>
                </a:extLst>
              </p:cNvPr>
              <p:cNvSpPr/>
              <p:nvPr/>
            </p:nvSpPr>
            <p:spPr bwMode="auto">
              <a:xfrm>
                <a:off x="4586558" y="2043634"/>
                <a:ext cx="2291132" cy="826964"/>
              </a:xfrm>
              <a:prstGeom prst="rect">
                <a:avLst/>
              </a:prstGeom>
              <a:ln w="19050">
                <a:solidFill>
                  <a:schemeClr val="tx1"/>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Data For Forecast Model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Assimilation</a:t>
                </a:r>
              </a:p>
            </p:txBody>
          </p:sp>
          <p:cxnSp>
            <p:nvCxnSpPr>
              <p:cNvPr id="29" name="Straight Arrow Connector 28">
                <a:extLst>
                  <a:ext uri="{FF2B5EF4-FFF2-40B4-BE49-F238E27FC236}">
                    <a16:creationId xmlns:a16="http://schemas.microsoft.com/office/drawing/2014/main" id="{6F7DC23D-ACC0-4D3D-9BF1-3B9225AA9311}"/>
                  </a:ext>
                </a:extLst>
              </p:cNvPr>
              <p:cNvCxnSpPr>
                <a:cxnSpLocks/>
              </p:cNvCxnSpPr>
              <p:nvPr/>
            </p:nvCxnSpPr>
            <p:spPr bwMode="auto">
              <a:xfrm>
                <a:off x="5740255" y="2854810"/>
                <a:ext cx="0" cy="628471"/>
              </a:xfrm>
              <a:prstGeom prst="straightConnector1">
                <a:avLst/>
              </a:prstGeom>
              <a:noFill/>
              <a:ln w="38100" cap="flat" cmpd="sng" algn="ctr">
                <a:solidFill>
                  <a:schemeClr val="tx2"/>
                </a:solidFill>
                <a:prstDash val="solid"/>
                <a:round/>
                <a:headEnd type="none" w="med" len="med"/>
                <a:tailEnd type="triangle"/>
              </a:ln>
              <a:effectLst/>
            </p:spPr>
          </p:cxnSp>
        </p:grpSp>
        <p:cxnSp>
          <p:nvCxnSpPr>
            <p:cNvPr id="31" name="Straight Arrow Connector 30">
              <a:extLst>
                <a:ext uri="{FF2B5EF4-FFF2-40B4-BE49-F238E27FC236}">
                  <a16:creationId xmlns:a16="http://schemas.microsoft.com/office/drawing/2014/main" id="{CC2AA434-F1AC-4612-9ED9-E46EA1AAD7F1}"/>
                </a:ext>
              </a:extLst>
            </p:cNvPr>
            <p:cNvCxnSpPr>
              <a:cxnSpLocks/>
            </p:cNvCxnSpPr>
            <p:nvPr/>
          </p:nvCxnSpPr>
          <p:spPr bwMode="auto">
            <a:xfrm>
              <a:off x="9722778" y="2841522"/>
              <a:ext cx="0" cy="628471"/>
            </a:xfrm>
            <a:prstGeom prst="straightConnector1">
              <a:avLst/>
            </a:prstGeom>
            <a:noFill/>
            <a:ln w="38100" cap="flat" cmpd="sng" algn="ctr">
              <a:solidFill>
                <a:schemeClr val="tx2"/>
              </a:solidFill>
              <a:prstDash val="solid"/>
              <a:round/>
              <a:headEnd type="none" w="med" len="med"/>
              <a:tailEnd type="triangle"/>
            </a:ln>
            <a:effectLst/>
          </p:spPr>
        </p:cxnSp>
        <p:grpSp>
          <p:nvGrpSpPr>
            <p:cNvPr id="6" name="Group 5">
              <a:extLst>
                <a:ext uri="{FF2B5EF4-FFF2-40B4-BE49-F238E27FC236}">
                  <a16:creationId xmlns:a16="http://schemas.microsoft.com/office/drawing/2014/main" id="{1ECDCA12-D6A6-4EA3-A866-C537811062CB}"/>
                </a:ext>
              </a:extLst>
            </p:cNvPr>
            <p:cNvGrpSpPr/>
            <p:nvPr/>
          </p:nvGrpSpPr>
          <p:grpSpPr>
            <a:xfrm>
              <a:off x="505665" y="514475"/>
              <a:ext cx="3358382" cy="3681702"/>
              <a:chOff x="172304" y="514476"/>
              <a:chExt cx="3358382" cy="3681702"/>
            </a:xfrm>
          </p:grpSpPr>
          <p:sp>
            <p:nvSpPr>
              <p:cNvPr id="4" name="Rectangle 3">
                <a:extLst>
                  <a:ext uri="{FF2B5EF4-FFF2-40B4-BE49-F238E27FC236}">
                    <a16:creationId xmlns:a16="http://schemas.microsoft.com/office/drawing/2014/main" id="{96825D16-70D3-48B6-8397-EEBB290F2489}"/>
                  </a:ext>
                </a:extLst>
              </p:cNvPr>
              <p:cNvSpPr/>
              <p:nvPr/>
            </p:nvSpPr>
            <p:spPr bwMode="auto">
              <a:xfrm>
                <a:off x="708917" y="514476"/>
                <a:ext cx="2291138" cy="821933"/>
              </a:xfrm>
              <a:prstGeom prst="rect">
                <a:avLst/>
              </a:prstGeom>
              <a:solidFill>
                <a:schemeClr val="accent4">
                  <a:lumMod val="60000"/>
                  <a:lumOff val="40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TxDOT Needs</a:t>
                </a:r>
              </a:p>
            </p:txBody>
          </p:sp>
          <p:sp>
            <p:nvSpPr>
              <p:cNvPr id="10" name="Rectangle 9">
                <a:extLst>
                  <a:ext uri="{FF2B5EF4-FFF2-40B4-BE49-F238E27FC236}">
                    <a16:creationId xmlns:a16="http://schemas.microsoft.com/office/drawing/2014/main" id="{3057C0E3-2FB3-4D0D-85A9-6B151D0DC321}"/>
                  </a:ext>
                </a:extLst>
              </p:cNvPr>
              <p:cNvSpPr/>
              <p:nvPr/>
            </p:nvSpPr>
            <p:spPr bwMode="auto">
              <a:xfrm>
                <a:off x="172304" y="3371573"/>
                <a:ext cx="1451221" cy="821933"/>
              </a:xfrm>
              <a:prstGeom prst="rect">
                <a:avLst/>
              </a:prstGeom>
              <a:solidFill>
                <a:schemeClr val="accent4">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Bridge 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 Roadway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Inundation</a:t>
                </a:r>
              </a:p>
            </p:txBody>
          </p:sp>
          <p:sp>
            <p:nvSpPr>
              <p:cNvPr id="16" name="Rectangle 15">
                <a:extLst>
                  <a:ext uri="{FF2B5EF4-FFF2-40B4-BE49-F238E27FC236}">
                    <a16:creationId xmlns:a16="http://schemas.microsoft.com/office/drawing/2014/main" id="{5F4D2CD5-E729-4673-8DD3-308A7C6A99AB}"/>
                  </a:ext>
                </a:extLst>
              </p:cNvPr>
              <p:cNvSpPr/>
              <p:nvPr/>
            </p:nvSpPr>
            <p:spPr bwMode="auto">
              <a:xfrm>
                <a:off x="650237" y="1985120"/>
                <a:ext cx="2408497" cy="753459"/>
              </a:xfrm>
              <a:prstGeom prst="rect">
                <a:avLst/>
              </a:prstGeom>
              <a:solidFill>
                <a:schemeClr val="accent4">
                  <a:lumMod val="60000"/>
                  <a:lumOff val="40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Early Warning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 and Actionable Notification</a:t>
                </a:r>
              </a:p>
            </p:txBody>
          </p:sp>
          <p:cxnSp>
            <p:nvCxnSpPr>
              <p:cNvPr id="32" name="Straight Arrow Connector 31">
                <a:extLst>
                  <a:ext uri="{FF2B5EF4-FFF2-40B4-BE49-F238E27FC236}">
                    <a16:creationId xmlns:a16="http://schemas.microsoft.com/office/drawing/2014/main" id="{20810DB1-ACF9-4861-933B-78D84DC9D2E8}"/>
                  </a:ext>
                </a:extLst>
              </p:cNvPr>
              <p:cNvCxnSpPr>
                <a:cxnSpLocks/>
              </p:cNvCxnSpPr>
              <p:nvPr/>
            </p:nvCxnSpPr>
            <p:spPr bwMode="auto">
              <a:xfrm>
                <a:off x="1828798" y="1362967"/>
                <a:ext cx="0" cy="630220"/>
              </a:xfrm>
              <a:prstGeom prst="straightConnector1">
                <a:avLst/>
              </a:prstGeom>
              <a:noFill/>
              <a:ln w="38100" cap="flat" cmpd="sng" algn="ctr">
                <a:solidFill>
                  <a:schemeClr val="tx2"/>
                </a:solidFill>
                <a:prstDash val="solid"/>
                <a:round/>
                <a:headEnd type="none" w="med" len="med"/>
                <a:tailEnd type="triangle"/>
              </a:ln>
              <a:effectLst/>
            </p:spPr>
          </p:cxnSp>
          <p:sp>
            <p:nvSpPr>
              <p:cNvPr id="34" name="Rectangle 33">
                <a:extLst>
                  <a:ext uri="{FF2B5EF4-FFF2-40B4-BE49-F238E27FC236}">
                    <a16:creationId xmlns:a16="http://schemas.microsoft.com/office/drawing/2014/main" id="{CA9E299E-B4B7-4A1C-910B-936D42424DBC}"/>
                  </a:ext>
                </a:extLst>
              </p:cNvPr>
              <p:cNvSpPr/>
              <p:nvPr/>
            </p:nvSpPr>
            <p:spPr bwMode="auto">
              <a:xfrm>
                <a:off x="2079465" y="3374245"/>
                <a:ext cx="1451221" cy="821933"/>
              </a:xfrm>
              <a:prstGeom prst="rect">
                <a:avLst/>
              </a:prstGeom>
              <a:solidFill>
                <a:schemeClr val="accent4">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Bridge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Inspection</a:t>
                </a:r>
              </a:p>
            </p:txBody>
          </p:sp>
          <p:cxnSp>
            <p:nvCxnSpPr>
              <p:cNvPr id="36" name="Straight Arrow Connector 35">
                <a:extLst>
                  <a:ext uri="{FF2B5EF4-FFF2-40B4-BE49-F238E27FC236}">
                    <a16:creationId xmlns:a16="http://schemas.microsoft.com/office/drawing/2014/main" id="{4B9F723D-65CA-4642-BC19-90A92F32F9D2}"/>
                  </a:ext>
                </a:extLst>
              </p:cNvPr>
              <p:cNvCxnSpPr>
                <a:cxnSpLocks/>
              </p:cNvCxnSpPr>
              <p:nvPr/>
            </p:nvCxnSpPr>
            <p:spPr bwMode="auto">
              <a:xfrm>
                <a:off x="2461087" y="2739479"/>
                <a:ext cx="0" cy="628471"/>
              </a:xfrm>
              <a:prstGeom prst="straightConnector1">
                <a:avLst/>
              </a:prstGeom>
              <a:noFill/>
              <a:ln w="38100" cap="flat" cmpd="sng" algn="ctr">
                <a:solidFill>
                  <a:schemeClr val="tx2"/>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1D77165B-FE6C-4441-8108-E5B58DB70E7D}"/>
                  </a:ext>
                </a:extLst>
              </p:cNvPr>
              <p:cNvCxnSpPr>
                <a:cxnSpLocks/>
              </p:cNvCxnSpPr>
              <p:nvPr/>
            </p:nvCxnSpPr>
            <p:spPr bwMode="auto">
              <a:xfrm>
                <a:off x="1228187" y="2739479"/>
                <a:ext cx="0" cy="628471"/>
              </a:xfrm>
              <a:prstGeom prst="straightConnector1">
                <a:avLst/>
              </a:prstGeom>
              <a:noFill/>
              <a:ln w="38100" cap="flat" cmpd="sng" algn="ctr">
                <a:solidFill>
                  <a:schemeClr val="tx2"/>
                </a:solidFill>
                <a:prstDash val="solid"/>
                <a:round/>
                <a:headEnd type="none" w="med" len="med"/>
                <a:tailEnd type="triangle"/>
              </a:ln>
              <a:effectLst/>
            </p:spPr>
          </p:cxnSp>
        </p:grpSp>
      </p:grpSp>
      <p:sp>
        <p:nvSpPr>
          <p:cNvPr id="20" name="TextBox 19">
            <a:extLst>
              <a:ext uri="{FF2B5EF4-FFF2-40B4-BE49-F238E27FC236}">
                <a16:creationId xmlns:a16="http://schemas.microsoft.com/office/drawing/2014/main" id="{D05EB443-04E8-49E4-AE14-AB636963816D}"/>
              </a:ext>
            </a:extLst>
          </p:cNvPr>
          <p:cNvSpPr txBox="1"/>
          <p:nvPr/>
        </p:nvSpPr>
        <p:spPr>
          <a:xfrm>
            <a:off x="3641250" y="478978"/>
            <a:ext cx="4909500" cy="41096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a:cs typeface="+mn-cs"/>
              </a:rPr>
              <a:t>Information Needs</a:t>
            </a:r>
          </a:p>
        </p:txBody>
      </p:sp>
      <p:sp>
        <p:nvSpPr>
          <p:cNvPr id="22" name="Rectangle 21">
            <a:extLst>
              <a:ext uri="{FF2B5EF4-FFF2-40B4-BE49-F238E27FC236}">
                <a16:creationId xmlns:a16="http://schemas.microsoft.com/office/drawing/2014/main" id="{A8D5C1E2-E957-4DA1-B31A-375757907609}"/>
              </a:ext>
            </a:extLst>
          </p:cNvPr>
          <p:cNvSpPr/>
          <p:nvPr/>
        </p:nvSpPr>
        <p:spPr bwMode="auto">
          <a:xfrm>
            <a:off x="430715" y="2301411"/>
            <a:ext cx="11268125" cy="1448656"/>
          </a:xfrm>
          <a:prstGeom prst="rect">
            <a:avLst/>
          </a:prstGeom>
          <a:noFill/>
          <a:ln w="762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47210046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1A6BE50D-C940-46DA-BA6D-14E9336444F4}"/>
              </a:ext>
            </a:extLst>
          </p:cNvPr>
          <p:cNvCxnSpPr>
            <a:cxnSpLocks/>
          </p:cNvCxnSpPr>
          <p:nvPr/>
        </p:nvCxnSpPr>
        <p:spPr bwMode="auto">
          <a:xfrm>
            <a:off x="4120921" y="1541122"/>
            <a:ext cx="821703" cy="0"/>
          </a:xfrm>
          <a:prstGeom prst="straightConnector1">
            <a:avLst/>
          </a:prstGeom>
          <a:noFill/>
          <a:ln w="38100" cap="flat" cmpd="sng" algn="ctr">
            <a:solidFill>
              <a:schemeClr val="tx2"/>
            </a:solidFill>
            <a:prstDash val="solid"/>
            <a:round/>
            <a:headEnd type="none" w="med" len="med"/>
            <a:tailEnd type="triangle"/>
          </a:ln>
          <a:effectLst/>
        </p:spPr>
      </p:cxnSp>
      <p:grpSp>
        <p:nvGrpSpPr>
          <p:cNvPr id="21" name="Group 20">
            <a:extLst>
              <a:ext uri="{FF2B5EF4-FFF2-40B4-BE49-F238E27FC236}">
                <a16:creationId xmlns:a16="http://schemas.microsoft.com/office/drawing/2014/main" id="{8A71D0FC-EB0E-4E0C-A256-9B3E95B6D935}"/>
              </a:ext>
            </a:extLst>
          </p:cNvPr>
          <p:cNvGrpSpPr/>
          <p:nvPr/>
        </p:nvGrpSpPr>
        <p:grpSpPr>
          <a:xfrm>
            <a:off x="1027199" y="2675745"/>
            <a:ext cx="3857088" cy="2350267"/>
            <a:chOff x="7810497" y="2238016"/>
            <a:chExt cx="3857088" cy="2350267"/>
          </a:xfrm>
        </p:grpSpPr>
        <p:sp>
          <p:nvSpPr>
            <p:cNvPr id="12" name="Rectangle 11">
              <a:extLst>
                <a:ext uri="{FF2B5EF4-FFF2-40B4-BE49-F238E27FC236}">
                  <a16:creationId xmlns:a16="http://schemas.microsoft.com/office/drawing/2014/main" id="{0D853459-5FA9-4843-885D-49742202495F}"/>
                </a:ext>
              </a:extLst>
            </p:cNvPr>
            <p:cNvSpPr/>
            <p:nvPr/>
          </p:nvSpPr>
          <p:spPr bwMode="auto">
            <a:xfrm>
              <a:off x="8577208" y="2238016"/>
              <a:ext cx="2323667" cy="720941"/>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Higher Bridge,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no Inundation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13" name="Straight Arrow Connector 12">
              <a:extLst>
                <a:ext uri="{FF2B5EF4-FFF2-40B4-BE49-F238E27FC236}">
                  <a16:creationId xmlns:a16="http://schemas.microsoft.com/office/drawing/2014/main" id="{60B95E28-51B0-4334-B7B7-E2F90128B8D0}"/>
                </a:ext>
              </a:extLst>
            </p:cNvPr>
            <p:cNvCxnSpPr/>
            <p:nvPr/>
          </p:nvCxnSpPr>
          <p:spPr bwMode="auto">
            <a:xfrm>
              <a:off x="8775843" y="2958957"/>
              <a:ext cx="0" cy="875050"/>
            </a:xfrm>
            <a:prstGeom prst="straightConnector1">
              <a:avLst/>
            </a:prstGeom>
            <a:noFill/>
            <a:ln w="38100" cap="flat" cmpd="sng" algn="ctr">
              <a:solidFill>
                <a:schemeClr val="tx2"/>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081D2C4-3057-46DD-B4A2-D3AD8762F013}"/>
                </a:ext>
              </a:extLst>
            </p:cNvPr>
            <p:cNvCxnSpPr/>
            <p:nvPr/>
          </p:nvCxnSpPr>
          <p:spPr bwMode="auto">
            <a:xfrm>
              <a:off x="9739041" y="2985515"/>
              <a:ext cx="0" cy="875050"/>
            </a:xfrm>
            <a:prstGeom prst="straightConnector1">
              <a:avLst/>
            </a:prstGeom>
            <a:noFill/>
            <a:ln w="38100" cap="flat" cmpd="sng" algn="ctr">
              <a:solidFill>
                <a:schemeClr val="tx2"/>
              </a:solidFill>
              <a:prstDash val="solid"/>
              <a:round/>
              <a:headEnd type="none" w="med" len="med"/>
              <a:tailEnd type="triangle"/>
            </a:ln>
            <a:effectLst/>
          </p:spPr>
        </p:cxnSp>
        <p:sp>
          <p:nvSpPr>
            <p:cNvPr id="15" name="Rectangle 14">
              <a:extLst>
                <a:ext uri="{FF2B5EF4-FFF2-40B4-BE49-F238E27FC236}">
                  <a16:creationId xmlns:a16="http://schemas.microsoft.com/office/drawing/2014/main" id="{79A62368-8068-454F-A41F-E8B477A8FBCB}"/>
                </a:ext>
              </a:extLst>
            </p:cNvPr>
            <p:cNvSpPr/>
            <p:nvPr/>
          </p:nvSpPr>
          <p:spPr bwMode="auto">
            <a:xfrm>
              <a:off x="7810497" y="3832257"/>
              <a:ext cx="1127586" cy="75602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Generally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Straight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Reach</a:t>
              </a:r>
            </a:p>
          </p:txBody>
        </p:sp>
        <p:sp>
          <p:nvSpPr>
            <p:cNvPr id="17" name="Rectangle 16">
              <a:extLst>
                <a:ext uri="{FF2B5EF4-FFF2-40B4-BE49-F238E27FC236}">
                  <a16:creationId xmlns:a16="http://schemas.microsoft.com/office/drawing/2014/main" id="{12F2A75C-A9B9-4C52-858A-D125A5AC5E4D}"/>
                </a:ext>
              </a:extLst>
            </p:cNvPr>
            <p:cNvSpPr/>
            <p:nvPr/>
          </p:nvSpPr>
          <p:spPr bwMode="auto">
            <a:xfrm>
              <a:off x="9175248" y="3832257"/>
              <a:ext cx="1127586" cy="75602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Mostly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Contained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channel</a:t>
              </a:r>
            </a:p>
          </p:txBody>
        </p:sp>
        <p:sp>
          <p:nvSpPr>
            <p:cNvPr id="18" name="Rectangle 17">
              <a:extLst>
                <a:ext uri="{FF2B5EF4-FFF2-40B4-BE49-F238E27FC236}">
                  <a16:creationId xmlns:a16="http://schemas.microsoft.com/office/drawing/2014/main" id="{F33EB360-B926-40DD-9B6D-0047EB499F00}"/>
                </a:ext>
              </a:extLst>
            </p:cNvPr>
            <p:cNvSpPr/>
            <p:nvPr/>
          </p:nvSpPr>
          <p:spPr bwMode="auto">
            <a:xfrm>
              <a:off x="10539999" y="3832257"/>
              <a:ext cx="1127586" cy="75602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Velocity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&gt;1 ft/s</a:t>
              </a:r>
            </a:p>
          </p:txBody>
        </p:sp>
        <p:cxnSp>
          <p:nvCxnSpPr>
            <p:cNvPr id="19" name="Straight Arrow Connector 18">
              <a:extLst>
                <a:ext uri="{FF2B5EF4-FFF2-40B4-BE49-F238E27FC236}">
                  <a16:creationId xmlns:a16="http://schemas.microsoft.com/office/drawing/2014/main" id="{BE8E6DA3-99BD-406A-A9D6-75C6AFC276A6}"/>
                </a:ext>
              </a:extLst>
            </p:cNvPr>
            <p:cNvCxnSpPr/>
            <p:nvPr/>
          </p:nvCxnSpPr>
          <p:spPr bwMode="auto">
            <a:xfrm>
              <a:off x="10758756" y="2958957"/>
              <a:ext cx="0" cy="875050"/>
            </a:xfrm>
            <a:prstGeom prst="straightConnector1">
              <a:avLst/>
            </a:prstGeom>
            <a:noFill/>
            <a:ln w="38100" cap="flat" cmpd="sng" algn="ctr">
              <a:solidFill>
                <a:schemeClr val="tx2"/>
              </a:solidFill>
              <a:prstDash val="solid"/>
              <a:round/>
              <a:headEnd type="none" w="med" len="med"/>
              <a:tailEnd type="triangle"/>
            </a:ln>
            <a:effectLst/>
          </p:spPr>
        </p:cxnSp>
      </p:grpSp>
      <p:sp>
        <p:nvSpPr>
          <p:cNvPr id="25" name="Rectangle 24">
            <a:extLst>
              <a:ext uri="{FF2B5EF4-FFF2-40B4-BE49-F238E27FC236}">
                <a16:creationId xmlns:a16="http://schemas.microsoft.com/office/drawing/2014/main" id="{98AF2848-E446-4448-A263-C6A615653DE4}"/>
              </a:ext>
            </a:extLst>
          </p:cNvPr>
          <p:cNvSpPr/>
          <p:nvPr/>
        </p:nvSpPr>
        <p:spPr bwMode="auto">
          <a:xfrm>
            <a:off x="1820681" y="1142177"/>
            <a:ext cx="2291138" cy="821933"/>
          </a:xfrm>
          <a:prstGeom prst="rect">
            <a:avLst/>
          </a:prstGeom>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Ideal Measurement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Location</a:t>
            </a:r>
          </a:p>
        </p:txBody>
      </p:sp>
      <p:cxnSp>
        <p:nvCxnSpPr>
          <p:cNvPr id="9" name="Straight Arrow Connector 8">
            <a:extLst>
              <a:ext uri="{FF2B5EF4-FFF2-40B4-BE49-F238E27FC236}">
                <a16:creationId xmlns:a16="http://schemas.microsoft.com/office/drawing/2014/main" id="{72EDAEF6-370E-4908-8660-BCE9D7A4276C}"/>
              </a:ext>
            </a:extLst>
          </p:cNvPr>
          <p:cNvCxnSpPr>
            <a:cxnSpLocks/>
            <a:endCxn id="16" idx="1"/>
          </p:cNvCxnSpPr>
          <p:nvPr/>
        </p:nvCxnSpPr>
        <p:spPr bwMode="auto">
          <a:xfrm>
            <a:off x="7241566" y="1616166"/>
            <a:ext cx="1091676" cy="0"/>
          </a:xfrm>
          <a:prstGeom prst="straightConnector1">
            <a:avLst/>
          </a:prstGeom>
          <a:noFill/>
          <a:ln w="38100" cap="flat" cmpd="sng" algn="ctr">
            <a:solidFill>
              <a:schemeClr val="tx2"/>
            </a:solidFill>
            <a:prstDash val="solid"/>
            <a:round/>
            <a:headEnd type="none" w="med" len="med"/>
            <a:tailEnd type="triangle"/>
          </a:ln>
          <a:effectLst/>
        </p:spPr>
      </p:cxnSp>
      <p:sp>
        <p:nvSpPr>
          <p:cNvPr id="11" name="Rectangle 10">
            <a:extLst>
              <a:ext uri="{FF2B5EF4-FFF2-40B4-BE49-F238E27FC236}">
                <a16:creationId xmlns:a16="http://schemas.microsoft.com/office/drawing/2014/main" id="{AFB96D3F-5F34-48FF-B4E6-10021AD66965}"/>
              </a:ext>
            </a:extLst>
          </p:cNvPr>
          <p:cNvSpPr/>
          <p:nvPr/>
        </p:nvSpPr>
        <p:spPr bwMode="auto">
          <a:xfrm>
            <a:off x="4925196" y="2599361"/>
            <a:ext cx="2316370" cy="826964"/>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Stream Network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Representation</a:t>
            </a:r>
          </a:p>
        </p:txBody>
      </p:sp>
      <p:sp>
        <p:nvSpPr>
          <p:cNvPr id="28" name="Rectangle 27">
            <a:extLst>
              <a:ext uri="{FF2B5EF4-FFF2-40B4-BE49-F238E27FC236}">
                <a16:creationId xmlns:a16="http://schemas.microsoft.com/office/drawing/2014/main" id="{990B5CF6-B615-4037-B3DB-343EE42D215F}"/>
              </a:ext>
            </a:extLst>
          </p:cNvPr>
          <p:cNvSpPr/>
          <p:nvPr/>
        </p:nvSpPr>
        <p:spPr bwMode="auto">
          <a:xfrm>
            <a:off x="4925196" y="1142177"/>
            <a:ext cx="2316370" cy="826964"/>
          </a:xfrm>
          <a:prstGeom prst="rect">
            <a:avLst/>
          </a:prstGeom>
          <a:ln w="19050">
            <a:solidFill>
              <a:schemeClr val="tx1"/>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Data For Forecast Model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Assimilation</a:t>
            </a:r>
          </a:p>
        </p:txBody>
      </p:sp>
      <p:sp>
        <p:nvSpPr>
          <p:cNvPr id="10" name="Rectangle 9">
            <a:extLst>
              <a:ext uri="{FF2B5EF4-FFF2-40B4-BE49-F238E27FC236}">
                <a16:creationId xmlns:a16="http://schemas.microsoft.com/office/drawing/2014/main" id="{3057C0E3-2FB3-4D0D-85A9-6B151D0DC321}"/>
              </a:ext>
            </a:extLst>
          </p:cNvPr>
          <p:cNvSpPr/>
          <p:nvPr/>
        </p:nvSpPr>
        <p:spPr bwMode="auto">
          <a:xfrm>
            <a:off x="9756367" y="2680453"/>
            <a:ext cx="1467207" cy="821933"/>
          </a:xfrm>
          <a:prstGeom prst="rect">
            <a:avLst/>
          </a:prstGeom>
          <a:solidFill>
            <a:schemeClr val="accent4">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Bridge 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 Roadway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Inundation</a:t>
            </a:r>
          </a:p>
        </p:txBody>
      </p:sp>
      <p:sp>
        <p:nvSpPr>
          <p:cNvPr id="16" name="Rectangle 15">
            <a:extLst>
              <a:ext uri="{FF2B5EF4-FFF2-40B4-BE49-F238E27FC236}">
                <a16:creationId xmlns:a16="http://schemas.microsoft.com/office/drawing/2014/main" id="{5F4D2CD5-E729-4673-8DD3-308A7C6A99AB}"/>
              </a:ext>
            </a:extLst>
          </p:cNvPr>
          <p:cNvSpPr/>
          <p:nvPr/>
        </p:nvSpPr>
        <p:spPr bwMode="auto">
          <a:xfrm>
            <a:off x="8333242" y="1239436"/>
            <a:ext cx="2435028" cy="753459"/>
          </a:xfrm>
          <a:prstGeom prst="rect">
            <a:avLst/>
          </a:prstGeom>
          <a:solidFill>
            <a:schemeClr val="accent4">
              <a:lumMod val="60000"/>
              <a:lumOff val="40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Early Warning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 and Actionable Notification</a:t>
            </a:r>
          </a:p>
        </p:txBody>
      </p:sp>
      <p:cxnSp>
        <p:nvCxnSpPr>
          <p:cNvPr id="32" name="Straight Arrow Connector 31">
            <a:extLst>
              <a:ext uri="{FF2B5EF4-FFF2-40B4-BE49-F238E27FC236}">
                <a16:creationId xmlns:a16="http://schemas.microsoft.com/office/drawing/2014/main" id="{20810DB1-ACF9-4861-933B-78D84DC9D2E8}"/>
              </a:ext>
            </a:extLst>
          </p:cNvPr>
          <p:cNvCxnSpPr>
            <a:cxnSpLocks/>
          </p:cNvCxnSpPr>
          <p:nvPr/>
        </p:nvCxnSpPr>
        <p:spPr bwMode="auto">
          <a:xfrm>
            <a:off x="2955743" y="1992895"/>
            <a:ext cx="0" cy="630220"/>
          </a:xfrm>
          <a:prstGeom prst="straightConnector1">
            <a:avLst/>
          </a:prstGeom>
          <a:noFill/>
          <a:ln w="38100" cap="flat" cmpd="sng" algn="ctr">
            <a:solidFill>
              <a:schemeClr val="tx2"/>
            </a:solidFill>
            <a:prstDash val="solid"/>
            <a:round/>
            <a:headEnd type="none" w="med" len="med"/>
            <a:tailEnd type="triangle"/>
          </a:ln>
          <a:effectLst/>
        </p:spPr>
      </p:cxnSp>
      <p:sp>
        <p:nvSpPr>
          <p:cNvPr id="34" name="Rectangle 33">
            <a:extLst>
              <a:ext uri="{FF2B5EF4-FFF2-40B4-BE49-F238E27FC236}">
                <a16:creationId xmlns:a16="http://schemas.microsoft.com/office/drawing/2014/main" id="{CA9E299E-B4B7-4A1C-910B-936D42424DBC}"/>
              </a:ext>
            </a:extLst>
          </p:cNvPr>
          <p:cNvSpPr/>
          <p:nvPr/>
        </p:nvSpPr>
        <p:spPr bwMode="auto">
          <a:xfrm>
            <a:off x="7894121" y="2690082"/>
            <a:ext cx="1467207" cy="821933"/>
          </a:xfrm>
          <a:prstGeom prst="rect">
            <a:avLst/>
          </a:prstGeom>
          <a:solidFill>
            <a:schemeClr val="accent4">
              <a:lumMod val="60000"/>
              <a:lumOff val="40000"/>
            </a:schemeClr>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Bridge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Inspection</a:t>
            </a:r>
          </a:p>
        </p:txBody>
      </p:sp>
      <p:sp>
        <p:nvSpPr>
          <p:cNvPr id="20" name="TextBox 19">
            <a:extLst>
              <a:ext uri="{FF2B5EF4-FFF2-40B4-BE49-F238E27FC236}">
                <a16:creationId xmlns:a16="http://schemas.microsoft.com/office/drawing/2014/main" id="{D05EB443-04E8-49E4-AE14-AB636963816D}"/>
              </a:ext>
            </a:extLst>
          </p:cNvPr>
          <p:cNvSpPr txBox="1"/>
          <p:nvPr/>
        </p:nvSpPr>
        <p:spPr>
          <a:xfrm>
            <a:off x="3641250" y="478978"/>
            <a:ext cx="4909500" cy="41096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a:cs typeface="+mn-cs"/>
              </a:rPr>
              <a:t>Information Needs</a:t>
            </a:r>
          </a:p>
        </p:txBody>
      </p:sp>
      <p:cxnSp>
        <p:nvCxnSpPr>
          <p:cNvPr id="33" name="Straight Connector 32">
            <a:extLst>
              <a:ext uri="{FF2B5EF4-FFF2-40B4-BE49-F238E27FC236}">
                <a16:creationId xmlns:a16="http://schemas.microsoft.com/office/drawing/2014/main" id="{23B4E08B-DE95-41DF-99F9-0923877573ED}"/>
              </a:ext>
            </a:extLst>
          </p:cNvPr>
          <p:cNvCxnSpPr>
            <a:cxnSpLocks/>
          </p:cNvCxnSpPr>
          <p:nvPr/>
        </p:nvCxnSpPr>
        <p:spPr bwMode="auto">
          <a:xfrm>
            <a:off x="6096000" y="1969141"/>
            <a:ext cx="0" cy="630220"/>
          </a:xfrm>
          <a:prstGeom prst="line">
            <a:avLst/>
          </a:prstGeom>
          <a:noFill/>
          <a:ln w="19050" cap="flat" cmpd="sng" algn="ctr">
            <a:solidFill>
              <a:schemeClr val="tx2"/>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FC06D531-3E6B-4F1F-815F-C54D040F333A}"/>
              </a:ext>
            </a:extLst>
          </p:cNvPr>
          <p:cNvCxnSpPr>
            <a:cxnSpLocks/>
          </p:cNvCxnSpPr>
          <p:nvPr/>
        </p:nvCxnSpPr>
        <p:spPr bwMode="auto">
          <a:xfrm>
            <a:off x="9550756" y="2045525"/>
            <a:ext cx="0" cy="1105147"/>
          </a:xfrm>
          <a:prstGeom prst="line">
            <a:avLst/>
          </a:prstGeom>
          <a:noFill/>
          <a:ln w="19050" cap="flat" cmpd="sng" algn="ctr">
            <a:solidFill>
              <a:schemeClr val="tx2"/>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CA50AA08-64E6-4018-A0ED-B2CAD859AC22}"/>
              </a:ext>
            </a:extLst>
          </p:cNvPr>
          <p:cNvCxnSpPr>
            <a:cxnSpLocks/>
          </p:cNvCxnSpPr>
          <p:nvPr/>
        </p:nvCxnSpPr>
        <p:spPr bwMode="auto">
          <a:xfrm>
            <a:off x="9353237" y="3150672"/>
            <a:ext cx="395039" cy="0"/>
          </a:xfrm>
          <a:prstGeom prst="line">
            <a:avLst/>
          </a:prstGeom>
          <a:noFill/>
          <a:ln w="19050"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891950368"/>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5860F2-8FBC-4F60-8679-44AD4495660E}"/>
              </a:ext>
            </a:extLst>
          </p:cNvPr>
          <p:cNvGrpSpPr/>
          <p:nvPr/>
        </p:nvGrpSpPr>
        <p:grpSpPr>
          <a:xfrm>
            <a:off x="1597959" y="187660"/>
            <a:ext cx="8996082" cy="6482680"/>
            <a:chOff x="312306" y="187660"/>
            <a:chExt cx="8996082" cy="6482680"/>
          </a:xfrm>
        </p:grpSpPr>
        <p:pic>
          <p:nvPicPr>
            <p:cNvPr id="3" name="Picture 2">
              <a:extLst>
                <a:ext uri="{FF2B5EF4-FFF2-40B4-BE49-F238E27FC236}">
                  <a16:creationId xmlns:a16="http://schemas.microsoft.com/office/drawing/2014/main" id="{F1E9CC0E-2931-49B7-856D-EA911147F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306" y="187660"/>
              <a:ext cx="8996082" cy="5550456"/>
            </a:xfrm>
            <a:prstGeom prst="rect">
              <a:avLst/>
            </a:prstGeom>
          </p:spPr>
        </p:pic>
        <p:cxnSp>
          <p:nvCxnSpPr>
            <p:cNvPr id="6" name="Straight Arrow Connector 5">
              <a:extLst>
                <a:ext uri="{FF2B5EF4-FFF2-40B4-BE49-F238E27FC236}">
                  <a16:creationId xmlns:a16="http://schemas.microsoft.com/office/drawing/2014/main" id="{7AEB9595-4543-4DDB-A069-106244C3148D}"/>
                </a:ext>
              </a:extLst>
            </p:cNvPr>
            <p:cNvCxnSpPr/>
            <p:nvPr/>
          </p:nvCxnSpPr>
          <p:spPr bwMode="auto">
            <a:xfrm>
              <a:off x="3688422" y="4048018"/>
              <a:ext cx="1777430" cy="544530"/>
            </a:xfrm>
            <a:prstGeom prst="straightConnector1">
              <a:avLst/>
            </a:prstGeom>
            <a:noFill/>
            <a:ln w="76200" cap="flat" cmpd="sng" algn="ctr">
              <a:solidFill>
                <a:srgbClr val="FF0000"/>
              </a:solidFill>
              <a:prstDash val="solid"/>
              <a:round/>
              <a:headEnd type="none" w="med" len="med"/>
              <a:tailEnd type="triangle"/>
            </a:ln>
            <a:effectLst/>
          </p:spPr>
        </p:cxnSp>
        <p:pic>
          <p:nvPicPr>
            <p:cNvPr id="7" name="Picture 6">
              <a:extLst>
                <a:ext uri="{FF2B5EF4-FFF2-40B4-BE49-F238E27FC236}">
                  <a16:creationId xmlns:a16="http://schemas.microsoft.com/office/drawing/2014/main" id="{BBB1BEF3-A0B3-4318-9919-1033D7C017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0340" y="2670959"/>
              <a:ext cx="2947485" cy="30671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C31708C6-3EE2-45CC-99DF-A93397FA1A28}"/>
                </a:ext>
              </a:extLst>
            </p:cNvPr>
            <p:cNvPicPr>
              <a:picLocks noChangeAspect="1"/>
            </p:cNvPicPr>
            <p:nvPr/>
          </p:nvPicPr>
          <p:blipFill>
            <a:blip r:embed="rId4"/>
            <a:stretch>
              <a:fillRect/>
            </a:stretch>
          </p:blipFill>
          <p:spPr>
            <a:xfrm>
              <a:off x="312306" y="6020656"/>
              <a:ext cx="5460857" cy="649684"/>
            </a:xfrm>
            <a:prstGeom prst="rect">
              <a:avLst/>
            </a:prstGeom>
          </p:spPr>
        </p:pic>
      </p:grpSp>
    </p:spTree>
    <p:extLst>
      <p:ext uri="{BB962C8B-B14F-4D97-AF65-F5344CB8AC3E}">
        <p14:creationId xmlns:p14="http://schemas.microsoft.com/office/powerpoint/2010/main" val="3579661236"/>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F5DC6A-B8AC-4F14-B3E4-4FE9088E000C}"/>
              </a:ext>
            </a:extLst>
          </p:cNvPr>
          <p:cNvPicPr>
            <a:picLocks noChangeAspect="1"/>
          </p:cNvPicPr>
          <p:nvPr/>
        </p:nvPicPr>
        <p:blipFill>
          <a:blip r:embed="rId3"/>
          <a:stretch>
            <a:fillRect/>
          </a:stretch>
        </p:blipFill>
        <p:spPr>
          <a:xfrm>
            <a:off x="8847502" y="1839075"/>
            <a:ext cx="3204039" cy="334487"/>
          </a:xfrm>
          <a:prstGeom prst="rect">
            <a:avLst/>
          </a:prstGeom>
        </p:spPr>
      </p:pic>
      <p:pic>
        <p:nvPicPr>
          <p:cNvPr id="3" name="Picture 2">
            <a:extLst>
              <a:ext uri="{FF2B5EF4-FFF2-40B4-BE49-F238E27FC236}">
                <a16:creationId xmlns:a16="http://schemas.microsoft.com/office/drawing/2014/main" id="{6CFCB818-601E-4F51-9DDE-BFBD17058CD2}"/>
              </a:ext>
            </a:extLst>
          </p:cNvPr>
          <p:cNvPicPr>
            <a:picLocks noChangeAspect="1"/>
          </p:cNvPicPr>
          <p:nvPr/>
        </p:nvPicPr>
        <p:blipFill>
          <a:blip r:embed="rId4"/>
          <a:stretch>
            <a:fillRect/>
          </a:stretch>
        </p:blipFill>
        <p:spPr>
          <a:xfrm>
            <a:off x="1911026" y="496332"/>
            <a:ext cx="6736586" cy="5508227"/>
          </a:xfrm>
          <a:prstGeom prst="rect">
            <a:avLst/>
          </a:prstGeom>
        </p:spPr>
      </p:pic>
    </p:spTree>
    <p:extLst>
      <p:ext uri="{BB962C8B-B14F-4D97-AF65-F5344CB8AC3E}">
        <p14:creationId xmlns:p14="http://schemas.microsoft.com/office/powerpoint/2010/main" val="289225145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2A41D-58D1-41C1-8192-183BDE68D38D}"/>
              </a:ext>
            </a:extLst>
          </p:cNvPr>
          <p:cNvPicPr>
            <a:picLocks noChangeAspect="1"/>
          </p:cNvPicPr>
          <p:nvPr/>
        </p:nvPicPr>
        <p:blipFill>
          <a:blip r:embed="rId3"/>
          <a:stretch>
            <a:fillRect/>
          </a:stretch>
        </p:blipFill>
        <p:spPr>
          <a:xfrm>
            <a:off x="8769444" y="2044558"/>
            <a:ext cx="2213367" cy="394632"/>
          </a:xfrm>
          <a:prstGeom prst="rect">
            <a:avLst/>
          </a:prstGeom>
        </p:spPr>
      </p:pic>
      <p:pic>
        <p:nvPicPr>
          <p:cNvPr id="5" name="Picture 4">
            <a:extLst>
              <a:ext uri="{FF2B5EF4-FFF2-40B4-BE49-F238E27FC236}">
                <a16:creationId xmlns:a16="http://schemas.microsoft.com/office/drawing/2014/main" id="{4B513F68-4C41-4A33-B4C1-709ECC61E860}"/>
              </a:ext>
            </a:extLst>
          </p:cNvPr>
          <p:cNvPicPr>
            <a:picLocks noChangeAspect="1"/>
          </p:cNvPicPr>
          <p:nvPr/>
        </p:nvPicPr>
        <p:blipFill>
          <a:blip r:embed="rId4"/>
          <a:stretch>
            <a:fillRect/>
          </a:stretch>
        </p:blipFill>
        <p:spPr>
          <a:xfrm>
            <a:off x="2855842" y="165655"/>
            <a:ext cx="5404581" cy="6526689"/>
          </a:xfrm>
          <a:prstGeom prst="rect">
            <a:avLst/>
          </a:prstGeom>
        </p:spPr>
      </p:pic>
      <p:pic>
        <p:nvPicPr>
          <p:cNvPr id="7" name="Picture 6">
            <a:extLst>
              <a:ext uri="{FF2B5EF4-FFF2-40B4-BE49-F238E27FC236}">
                <a16:creationId xmlns:a16="http://schemas.microsoft.com/office/drawing/2014/main" id="{A7F35206-6A7A-4243-92D2-D3A9B087D7D4}"/>
              </a:ext>
            </a:extLst>
          </p:cNvPr>
          <p:cNvPicPr>
            <a:picLocks noChangeAspect="1"/>
          </p:cNvPicPr>
          <p:nvPr/>
        </p:nvPicPr>
        <p:blipFill>
          <a:blip r:embed="rId5"/>
          <a:stretch>
            <a:fillRect/>
          </a:stretch>
        </p:blipFill>
        <p:spPr>
          <a:xfrm>
            <a:off x="8629850" y="2684514"/>
            <a:ext cx="2774466" cy="342304"/>
          </a:xfrm>
          <a:prstGeom prst="rect">
            <a:avLst/>
          </a:prstGeom>
        </p:spPr>
      </p:pic>
      <p:pic>
        <p:nvPicPr>
          <p:cNvPr id="2" name="Picture 1">
            <a:extLst>
              <a:ext uri="{FF2B5EF4-FFF2-40B4-BE49-F238E27FC236}">
                <a16:creationId xmlns:a16="http://schemas.microsoft.com/office/drawing/2014/main" id="{28367749-860E-4E06-8FB6-FE3ECBF07DF6}"/>
              </a:ext>
            </a:extLst>
          </p:cNvPr>
          <p:cNvPicPr>
            <a:picLocks noChangeAspect="1"/>
          </p:cNvPicPr>
          <p:nvPr/>
        </p:nvPicPr>
        <p:blipFill>
          <a:blip r:embed="rId6"/>
          <a:stretch>
            <a:fillRect/>
          </a:stretch>
        </p:blipFill>
        <p:spPr>
          <a:xfrm>
            <a:off x="9294749" y="2718499"/>
            <a:ext cx="438139" cy="308319"/>
          </a:xfrm>
          <a:prstGeom prst="rect">
            <a:avLst/>
          </a:prstGeom>
        </p:spPr>
      </p:pic>
      <p:pic>
        <p:nvPicPr>
          <p:cNvPr id="1026" name="Picture 2">
            <a:extLst>
              <a:ext uri="{FF2B5EF4-FFF2-40B4-BE49-F238E27FC236}">
                <a16:creationId xmlns:a16="http://schemas.microsoft.com/office/drawing/2014/main" id="{B7BE7709-2556-4AF7-96A7-800A667931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6158" y="2044558"/>
            <a:ext cx="294868" cy="330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11B2A5-32EA-4DF0-9747-CD14870276AE}"/>
              </a:ext>
            </a:extLst>
          </p:cNvPr>
          <p:cNvPicPr>
            <a:picLocks noChangeAspect="1"/>
          </p:cNvPicPr>
          <p:nvPr/>
        </p:nvPicPr>
        <p:blipFill>
          <a:blip r:embed="rId8"/>
          <a:stretch>
            <a:fillRect/>
          </a:stretch>
        </p:blipFill>
        <p:spPr>
          <a:xfrm>
            <a:off x="10340858" y="2483639"/>
            <a:ext cx="1276190" cy="342857"/>
          </a:xfrm>
          <a:prstGeom prst="rect">
            <a:avLst/>
          </a:prstGeom>
        </p:spPr>
      </p:pic>
      <p:pic>
        <p:nvPicPr>
          <p:cNvPr id="6" name="Picture 5">
            <a:extLst>
              <a:ext uri="{FF2B5EF4-FFF2-40B4-BE49-F238E27FC236}">
                <a16:creationId xmlns:a16="http://schemas.microsoft.com/office/drawing/2014/main" id="{7CD8E5F5-DF88-4368-BF77-5AEEDF11B305}"/>
              </a:ext>
            </a:extLst>
          </p:cNvPr>
          <p:cNvPicPr>
            <a:picLocks noChangeAspect="1"/>
          </p:cNvPicPr>
          <p:nvPr/>
        </p:nvPicPr>
        <p:blipFill>
          <a:blip r:embed="rId8"/>
          <a:stretch>
            <a:fillRect/>
          </a:stretch>
        </p:blipFill>
        <p:spPr>
          <a:xfrm>
            <a:off x="10273335" y="1825488"/>
            <a:ext cx="1276190" cy="342857"/>
          </a:xfrm>
          <a:prstGeom prst="rect">
            <a:avLst/>
          </a:prstGeom>
        </p:spPr>
      </p:pic>
      <p:pic>
        <p:nvPicPr>
          <p:cNvPr id="8" name="Picture 7">
            <a:extLst>
              <a:ext uri="{FF2B5EF4-FFF2-40B4-BE49-F238E27FC236}">
                <a16:creationId xmlns:a16="http://schemas.microsoft.com/office/drawing/2014/main" id="{E6821859-5F44-4AE8-AB35-CD2879F309F1}"/>
              </a:ext>
            </a:extLst>
          </p:cNvPr>
          <p:cNvPicPr>
            <a:picLocks noChangeAspect="1"/>
          </p:cNvPicPr>
          <p:nvPr/>
        </p:nvPicPr>
        <p:blipFill>
          <a:blip r:embed="rId8"/>
          <a:stretch>
            <a:fillRect/>
          </a:stretch>
        </p:blipFill>
        <p:spPr>
          <a:xfrm rot="5559107">
            <a:off x="8129798" y="2790816"/>
            <a:ext cx="827186" cy="222229"/>
          </a:xfrm>
          <a:prstGeom prst="rect">
            <a:avLst/>
          </a:prstGeom>
        </p:spPr>
      </p:pic>
    </p:spTree>
    <p:extLst>
      <p:ext uri="{BB962C8B-B14F-4D97-AF65-F5344CB8AC3E}">
        <p14:creationId xmlns:p14="http://schemas.microsoft.com/office/powerpoint/2010/main" val="421746819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F180D1-7DE9-4D97-AC76-3CD275CEEB2A}"/>
              </a:ext>
            </a:extLst>
          </p:cNvPr>
          <p:cNvPicPr>
            <a:picLocks noChangeAspect="1"/>
          </p:cNvPicPr>
          <p:nvPr/>
        </p:nvPicPr>
        <p:blipFill>
          <a:blip r:embed="rId3"/>
          <a:stretch>
            <a:fillRect/>
          </a:stretch>
        </p:blipFill>
        <p:spPr>
          <a:xfrm>
            <a:off x="365019" y="1076586"/>
            <a:ext cx="3653032" cy="4411481"/>
          </a:xfrm>
          <a:prstGeom prst="rect">
            <a:avLst/>
          </a:prstGeom>
        </p:spPr>
      </p:pic>
      <p:pic>
        <p:nvPicPr>
          <p:cNvPr id="2" name="Picture 1">
            <a:extLst>
              <a:ext uri="{FF2B5EF4-FFF2-40B4-BE49-F238E27FC236}">
                <a16:creationId xmlns:a16="http://schemas.microsoft.com/office/drawing/2014/main" id="{38A8943B-D7C0-4B77-983A-AEAD1A2358ED}"/>
              </a:ext>
            </a:extLst>
          </p:cNvPr>
          <p:cNvPicPr>
            <a:picLocks noChangeAspect="1"/>
          </p:cNvPicPr>
          <p:nvPr/>
        </p:nvPicPr>
        <p:blipFill>
          <a:blip r:embed="rId4"/>
          <a:stretch>
            <a:fillRect/>
          </a:stretch>
        </p:blipFill>
        <p:spPr>
          <a:xfrm>
            <a:off x="4689091" y="551353"/>
            <a:ext cx="3355574" cy="2926747"/>
          </a:xfrm>
          <a:prstGeom prst="rect">
            <a:avLst/>
          </a:prstGeom>
        </p:spPr>
      </p:pic>
      <p:cxnSp>
        <p:nvCxnSpPr>
          <p:cNvPr id="6" name="Straight Arrow Connector 5">
            <a:extLst>
              <a:ext uri="{FF2B5EF4-FFF2-40B4-BE49-F238E27FC236}">
                <a16:creationId xmlns:a16="http://schemas.microsoft.com/office/drawing/2014/main" id="{85B0A630-D7D3-4A8D-B8EA-28CEF443EE3F}"/>
              </a:ext>
            </a:extLst>
          </p:cNvPr>
          <p:cNvCxnSpPr>
            <a:cxnSpLocks/>
          </p:cNvCxnSpPr>
          <p:nvPr/>
        </p:nvCxnSpPr>
        <p:spPr bwMode="auto">
          <a:xfrm flipV="1">
            <a:off x="2311685" y="2465799"/>
            <a:ext cx="3143893" cy="158107"/>
          </a:xfrm>
          <a:prstGeom prst="straightConnector1">
            <a:avLst/>
          </a:prstGeom>
          <a:noFill/>
          <a:ln w="76200"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1189C5B8-F558-4F82-B8FF-7ED98AD2AB5E}"/>
              </a:ext>
            </a:extLst>
          </p:cNvPr>
          <p:cNvCxnSpPr>
            <a:cxnSpLocks/>
          </p:cNvCxnSpPr>
          <p:nvPr/>
        </p:nvCxnSpPr>
        <p:spPr bwMode="auto">
          <a:xfrm>
            <a:off x="2311685" y="2691038"/>
            <a:ext cx="5897367" cy="1123029"/>
          </a:xfrm>
          <a:prstGeom prst="straightConnector1">
            <a:avLst/>
          </a:prstGeom>
          <a:noFill/>
          <a:ln w="76200" cap="flat" cmpd="sng" algn="ctr">
            <a:solidFill>
              <a:srgbClr val="FF0000"/>
            </a:solidFill>
            <a:prstDash val="solid"/>
            <a:round/>
            <a:headEnd type="none" w="med" len="med"/>
            <a:tailEnd type="triangle"/>
          </a:ln>
          <a:effectLst/>
        </p:spPr>
      </p:cxnSp>
      <p:pic>
        <p:nvPicPr>
          <p:cNvPr id="11" name="Picture 10">
            <a:extLst>
              <a:ext uri="{FF2B5EF4-FFF2-40B4-BE49-F238E27FC236}">
                <a16:creationId xmlns:a16="http://schemas.microsoft.com/office/drawing/2014/main" id="{B71C16E7-FCDB-4A9C-A318-EC9FB341BD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0354" y="1577907"/>
            <a:ext cx="3614774" cy="2589055"/>
          </a:xfrm>
          <a:prstGeom prst="rect">
            <a:avLst/>
          </a:prstGeom>
        </p:spPr>
      </p:pic>
      <p:pic>
        <p:nvPicPr>
          <p:cNvPr id="13" name="Picture 12">
            <a:extLst>
              <a:ext uri="{FF2B5EF4-FFF2-40B4-BE49-F238E27FC236}">
                <a16:creationId xmlns:a16="http://schemas.microsoft.com/office/drawing/2014/main" id="{DECA9211-C20D-4239-A8E5-406C5C99618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0013" y="4166962"/>
            <a:ext cx="5464647" cy="2556105"/>
          </a:xfrm>
          <a:prstGeom prst="rect">
            <a:avLst/>
          </a:prstGeom>
        </p:spPr>
      </p:pic>
      <p:cxnSp>
        <p:nvCxnSpPr>
          <p:cNvPr id="15" name="Straight Arrow Connector 14">
            <a:extLst>
              <a:ext uri="{FF2B5EF4-FFF2-40B4-BE49-F238E27FC236}">
                <a16:creationId xmlns:a16="http://schemas.microsoft.com/office/drawing/2014/main" id="{8D49585E-C39C-4DC5-8846-A4581BC33E78}"/>
              </a:ext>
            </a:extLst>
          </p:cNvPr>
          <p:cNvCxnSpPr>
            <a:cxnSpLocks/>
          </p:cNvCxnSpPr>
          <p:nvPr/>
        </p:nvCxnSpPr>
        <p:spPr bwMode="auto">
          <a:xfrm>
            <a:off x="2311685" y="2763748"/>
            <a:ext cx="2580526" cy="2175971"/>
          </a:xfrm>
          <a:prstGeom prst="straightConnector1">
            <a:avLst/>
          </a:prstGeom>
          <a:noFill/>
          <a:ln w="76200" cap="flat" cmpd="sng" algn="ctr">
            <a:solidFill>
              <a:srgbClr val="FF0000"/>
            </a:solidFill>
            <a:prstDash val="solid"/>
            <a:round/>
            <a:headEnd type="none" w="med" len="med"/>
            <a:tailEnd type="triangle"/>
          </a:ln>
          <a:effectLst/>
        </p:spPr>
      </p:cxnSp>
      <p:pic>
        <p:nvPicPr>
          <p:cNvPr id="17" name="Picture 16">
            <a:extLst>
              <a:ext uri="{FF2B5EF4-FFF2-40B4-BE49-F238E27FC236}">
                <a16:creationId xmlns:a16="http://schemas.microsoft.com/office/drawing/2014/main" id="{EB8BA30C-A5C5-4A49-B9D9-A09E828EE971}"/>
              </a:ext>
            </a:extLst>
          </p:cNvPr>
          <p:cNvPicPr>
            <a:picLocks noChangeAspect="1"/>
          </p:cNvPicPr>
          <p:nvPr/>
        </p:nvPicPr>
        <p:blipFill>
          <a:blip r:embed="rId7"/>
          <a:stretch>
            <a:fillRect/>
          </a:stretch>
        </p:blipFill>
        <p:spPr>
          <a:xfrm>
            <a:off x="807256" y="5948738"/>
            <a:ext cx="3624913" cy="614660"/>
          </a:xfrm>
          <a:prstGeom prst="rect">
            <a:avLst/>
          </a:prstGeom>
        </p:spPr>
      </p:pic>
      <p:pic>
        <p:nvPicPr>
          <p:cNvPr id="18" name="Picture 17">
            <a:extLst>
              <a:ext uri="{FF2B5EF4-FFF2-40B4-BE49-F238E27FC236}">
                <a16:creationId xmlns:a16="http://schemas.microsoft.com/office/drawing/2014/main" id="{D31D7D9F-8244-4EAE-8A1C-562651EA49FB}"/>
              </a:ext>
            </a:extLst>
          </p:cNvPr>
          <p:cNvPicPr>
            <a:picLocks noChangeAspect="1"/>
          </p:cNvPicPr>
          <p:nvPr/>
        </p:nvPicPr>
        <p:blipFill>
          <a:blip r:embed="rId8"/>
          <a:stretch>
            <a:fillRect/>
          </a:stretch>
        </p:blipFill>
        <p:spPr>
          <a:xfrm>
            <a:off x="8678130" y="821934"/>
            <a:ext cx="2795973" cy="509304"/>
          </a:xfrm>
          <a:prstGeom prst="rect">
            <a:avLst/>
          </a:prstGeom>
        </p:spPr>
      </p:pic>
    </p:spTree>
    <p:extLst>
      <p:ext uri="{BB962C8B-B14F-4D97-AF65-F5344CB8AC3E}">
        <p14:creationId xmlns:p14="http://schemas.microsoft.com/office/powerpoint/2010/main" val="71704747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2002775" y="440803"/>
            <a:ext cx="7289310" cy="380144"/>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cs typeface="+mn-cs"/>
              </a:rPr>
              <a:t>Proposed gauge locations for field recon</a:t>
            </a:r>
          </a:p>
        </p:txBody>
      </p:sp>
      <p:pic>
        <p:nvPicPr>
          <p:cNvPr id="2" name="Picture 1">
            <a:extLst>
              <a:ext uri="{FF2B5EF4-FFF2-40B4-BE49-F238E27FC236}">
                <a16:creationId xmlns:a16="http://schemas.microsoft.com/office/drawing/2014/main" id="{C85D1EE8-62A2-4384-B5CE-D0AF6E3084D4}"/>
              </a:ext>
            </a:extLst>
          </p:cNvPr>
          <p:cNvPicPr>
            <a:picLocks noChangeAspect="1"/>
          </p:cNvPicPr>
          <p:nvPr/>
        </p:nvPicPr>
        <p:blipFill>
          <a:blip r:embed="rId3"/>
          <a:stretch>
            <a:fillRect/>
          </a:stretch>
        </p:blipFill>
        <p:spPr>
          <a:xfrm>
            <a:off x="2760244" y="943652"/>
            <a:ext cx="5774372" cy="5395510"/>
          </a:xfrm>
          <a:prstGeom prst="rect">
            <a:avLst/>
          </a:prstGeom>
        </p:spPr>
      </p:pic>
      <p:pic>
        <p:nvPicPr>
          <p:cNvPr id="4" name="Picture 3">
            <a:extLst>
              <a:ext uri="{FF2B5EF4-FFF2-40B4-BE49-F238E27FC236}">
                <a16:creationId xmlns:a16="http://schemas.microsoft.com/office/drawing/2014/main" id="{5ADCA451-8430-47D6-9CD3-F37975BE374D}"/>
              </a:ext>
            </a:extLst>
          </p:cNvPr>
          <p:cNvPicPr>
            <a:picLocks noChangeAspect="1"/>
          </p:cNvPicPr>
          <p:nvPr/>
        </p:nvPicPr>
        <p:blipFill rotWithShape="1">
          <a:blip r:embed="rId4"/>
          <a:srcRect l="16253" t="16290" r="2915" b="8547"/>
          <a:stretch/>
        </p:blipFill>
        <p:spPr>
          <a:xfrm>
            <a:off x="9519364" y="2343176"/>
            <a:ext cx="1653461" cy="285724"/>
          </a:xfrm>
          <a:prstGeom prst="rect">
            <a:avLst/>
          </a:prstGeom>
        </p:spPr>
      </p:pic>
      <p:pic>
        <p:nvPicPr>
          <p:cNvPr id="5" name="Picture 4">
            <a:extLst>
              <a:ext uri="{FF2B5EF4-FFF2-40B4-BE49-F238E27FC236}">
                <a16:creationId xmlns:a16="http://schemas.microsoft.com/office/drawing/2014/main" id="{2D628E06-427A-4F8A-AC30-F8DE4C1B3AE2}"/>
              </a:ext>
            </a:extLst>
          </p:cNvPr>
          <p:cNvPicPr>
            <a:picLocks noChangeAspect="1"/>
          </p:cNvPicPr>
          <p:nvPr/>
        </p:nvPicPr>
        <p:blipFill rotWithShape="1">
          <a:blip r:embed="rId5"/>
          <a:srcRect l="27639" b="-12798"/>
          <a:stretch/>
        </p:blipFill>
        <p:spPr>
          <a:xfrm>
            <a:off x="9610725" y="2805137"/>
            <a:ext cx="1109538" cy="461937"/>
          </a:xfrm>
          <a:prstGeom prst="rect">
            <a:avLst/>
          </a:prstGeom>
        </p:spPr>
      </p:pic>
      <p:pic>
        <p:nvPicPr>
          <p:cNvPr id="6" name="Picture 5">
            <a:extLst>
              <a:ext uri="{FF2B5EF4-FFF2-40B4-BE49-F238E27FC236}">
                <a16:creationId xmlns:a16="http://schemas.microsoft.com/office/drawing/2014/main" id="{9E5DA4C1-7FF1-4F66-B3D2-D57E669F9C5F}"/>
              </a:ext>
            </a:extLst>
          </p:cNvPr>
          <p:cNvPicPr>
            <a:picLocks noChangeAspect="1"/>
          </p:cNvPicPr>
          <p:nvPr/>
        </p:nvPicPr>
        <p:blipFill>
          <a:blip r:embed="rId6"/>
          <a:stretch>
            <a:fillRect/>
          </a:stretch>
        </p:blipFill>
        <p:spPr>
          <a:xfrm>
            <a:off x="9064805" y="2867038"/>
            <a:ext cx="454560" cy="285724"/>
          </a:xfrm>
          <a:prstGeom prst="rect">
            <a:avLst/>
          </a:prstGeom>
        </p:spPr>
      </p:pic>
      <p:pic>
        <p:nvPicPr>
          <p:cNvPr id="8" name="Picture 7">
            <a:extLst>
              <a:ext uri="{FF2B5EF4-FFF2-40B4-BE49-F238E27FC236}">
                <a16:creationId xmlns:a16="http://schemas.microsoft.com/office/drawing/2014/main" id="{58C67D72-67E7-4666-BC76-9C6FD92D16A3}"/>
              </a:ext>
            </a:extLst>
          </p:cNvPr>
          <p:cNvPicPr>
            <a:picLocks noChangeAspect="1"/>
          </p:cNvPicPr>
          <p:nvPr/>
        </p:nvPicPr>
        <p:blipFill>
          <a:blip r:embed="rId7"/>
          <a:stretch>
            <a:fillRect/>
          </a:stretch>
        </p:blipFill>
        <p:spPr>
          <a:xfrm>
            <a:off x="9128454" y="2281249"/>
            <a:ext cx="367166" cy="477317"/>
          </a:xfrm>
          <a:prstGeom prst="rect">
            <a:avLst/>
          </a:prstGeom>
        </p:spPr>
      </p:pic>
    </p:spTree>
    <p:extLst>
      <p:ext uri="{BB962C8B-B14F-4D97-AF65-F5344CB8AC3E}">
        <p14:creationId xmlns:p14="http://schemas.microsoft.com/office/powerpoint/2010/main" val="2947953655"/>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4488412" y="651171"/>
            <a:ext cx="3215176" cy="52448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cs typeface="+mn-cs"/>
              </a:rPr>
              <a:t>Field Recon Pilot</a:t>
            </a:r>
          </a:p>
        </p:txBody>
      </p:sp>
      <p:sp>
        <p:nvSpPr>
          <p:cNvPr id="7" name="TextBox 6">
            <a:extLst>
              <a:ext uri="{FF2B5EF4-FFF2-40B4-BE49-F238E27FC236}">
                <a16:creationId xmlns:a16="http://schemas.microsoft.com/office/drawing/2014/main" id="{632C7AC5-CBD4-481E-AD7F-D78FDAD272E7}"/>
              </a:ext>
            </a:extLst>
          </p:cNvPr>
          <p:cNvSpPr txBox="1"/>
          <p:nvPr/>
        </p:nvSpPr>
        <p:spPr>
          <a:xfrm>
            <a:off x="1275127" y="1430988"/>
            <a:ext cx="9328557" cy="1149291"/>
          </a:xfrm>
          <a:prstGeom prst="rect">
            <a:avLst/>
          </a:prstGeom>
          <a:noFill/>
          <a:effectLst/>
        </p:spPr>
        <p:txBody>
          <a:bodyPr wrap="squar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Proved usefulness of office recon Procedures</a:t>
            </a:r>
          </a:p>
        </p:txBody>
      </p:sp>
      <p:pic>
        <p:nvPicPr>
          <p:cNvPr id="2050" name="Picture 2">
            <a:extLst>
              <a:ext uri="{FF2B5EF4-FFF2-40B4-BE49-F238E27FC236}">
                <a16:creationId xmlns:a16="http://schemas.microsoft.com/office/drawing/2014/main" id="{AA06CE5F-E107-4AD4-926A-09F87F22B1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24240" y="1824533"/>
            <a:ext cx="3964894" cy="43166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32F8491-0C7A-4F89-9F7B-55552818C2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9166" y="1890211"/>
            <a:ext cx="3365363" cy="4316618"/>
          </a:xfrm>
          <a:prstGeom prst="rect">
            <a:avLst/>
          </a:prstGeom>
        </p:spPr>
      </p:pic>
    </p:spTree>
    <p:extLst>
      <p:ext uri="{BB962C8B-B14F-4D97-AF65-F5344CB8AC3E}">
        <p14:creationId xmlns:p14="http://schemas.microsoft.com/office/powerpoint/2010/main" val="188816809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3255255" y="973935"/>
            <a:ext cx="5616175" cy="614740"/>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rPr>
              <a:t>Sharing the site selection process using a </a:t>
            </a:r>
            <a:r>
              <a:rPr kumimoji="0" lang="en-US" sz="2800" b="1" i="0" u="none" strike="noStrike" kern="1200" cap="none" spc="0" normalizeH="0" baseline="0" noProof="0" dirty="0" err="1">
                <a:ln>
                  <a:noFill/>
                </a:ln>
                <a:solidFill>
                  <a:prstClr val="black"/>
                </a:solidFill>
                <a:effectLst/>
                <a:uLnTx/>
                <a:uFillTx/>
                <a:latin typeface="Arial"/>
                <a:ea typeface="ＭＳ Ｐゴシック"/>
              </a:rPr>
              <a:t>StoryMap</a:t>
            </a:r>
            <a:endParaRPr kumimoji="0" lang="en-US" sz="28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 name="TextBox 1"/>
          <p:cNvSpPr txBox="1"/>
          <p:nvPr/>
        </p:nvSpPr>
        <p:spPr>
          <a:xfrm>
            <a:off x="5231493" y="213813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Demo by Tim Whiteaker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2303" y="2508743"/>
            <a:ext cx="1697726" cy="1664840"/>
          </a:xfrm>
          <a:prstGeom prst="rect">
            <a:avLst/>
          </a:prstGeom>
        </p:spPr>
      </p:pic>
      <p:sp>
        <p:nvSpPr>
          <p:cNvPr id="5" name="TextBox 4"/>
          <p:cNvSpPr txBox="1"/>
          <p:nvPr/>
        </p:nvSpPr>
        <p:spPr>
          <a:xfrm>
            <a:off x="2383971" y="540149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Credit: </a:t>
            </a: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StoryMap</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prepared by David Arctur (UT Austin)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029" y="4672267"/>
            <a:ext cx="1620240" cy="1643624"/>
          </a:xfrm>
          <a:prstGeom prst="rect">
            <a:avLst/>
          </a:prstGeom>
        </p:spPr>
      </p:pic>
    </p:spTree>
    <p:extLst>
      <p:ext uri="{BB962C8B-B14F-4D97-AF65-F5344CB8AC3E}">
        <p14:creationId xmlns:p14="http://schemas.microsoft.com/office/powerpoint/2010/main" val="2662897210"/>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62" y="0"/>
            <a:ext cx="12182475" cy="6858000"/>
          </a:xfrm>
          <a:prstGeom prst="rect">
            <a:avLst/>
          </a:prstGeom>
        </p:spPr>
      </p:pic>
    </p:spTree>
    <p:extLst>
      <p:ext uri="{BB962C8B-B14F-4D97-AF65-F5344CB8AC3E}">
        <p14:creationId xmlns:p14="http://schemas.microsoft.com/office/powerpoint/2010/main" val="6763393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1ABA-9C31-4568-8DFC-051D62804E11}"/>
              </a:ext>
            </a:extLst>
          </p:cNvPr>
          <p:cNvSpPr>
            <a:spLocks noGrp="1"/>
          </p:cNvSpPr>
          <p:nvPr>
            <p:ph type="title"/>
          </p:nvPr>
        </p:nvSpPr>
        <p:spPr/>
        <p:txBody>
          <a:bodyPr/>
          <a:lstStyle/>
          <a:p>
            <a:r>
              <a:rPr lang="en-US" dirty="0"/>
              <a:t>TxDOT Project Management Committee</a:t>
            </a:r>
          </a:p>
        </p:txBody>
      </p:sp>
      <p:pic>
        <p:nvPicPr>
          <p:cNvPr id="4" name="Picture 3">
            <a:extLst>
              <a:ext uri="{FF2B5EF4-FFF2-40B4-BE49-F238E27FC236}">
                <a16:creationId xmlns:a16="http://schemas.microsoft.com/office/drawing/2014/main" id="{D2ADC5E1-0CC1-4B7B-86EC-F84C2AFF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878" y="1225324"/>
            <a:ext cx="1419367" cy="2022217"/>
          </a:xfrm>
          <a:prstGeom prst="rect">
            <a:avLst/>
          </a:prstGeom>
          <a:ln w="3175">
            <a:solidFill>
              <a:schemeClr val="bg1">
                <a:lumMod val="65000"/>
              </a:schemeClr>
            </a:solidFill>
          </a:ln>
        </p:spPr>
      </p:pic>
      <p:pic>
        <p:nvPicPr>
          <p:cNvPr id="8" name="Picture 7">
            <a:extLst>
              <a:ext uri="{FF2B5EF4-FFF2-40B4-BE49-F238E27FC236}">
                <a16:creationId xmlns:a16="http://schemas.microsoft.com/office/drawing/2014/main" id="{38BE7C66-6E45-4671-8898-D4D2325ED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394" y="3938454"/>
            <a:ext cx="1576748" cy="1965679"/>
          </a:xfrm>
          <a:prstGeom prst="rect">
            <a:avLst/>
          </a:prstGeom>
          <a:ln w="3175">
            <a:solidFill>
              <a:schemeClr val="bg1">
                <a:lumMod val="65000"/>
              </a:schemeClr>
            </a:solidFill>
          </a:ln>
        </p:spPr>
      </p:pic>
      <p:pic>
        <p:nvPicPr>
          <p:cNvPr id="14" name="Picture 13">
            <a:extLst>
              <a:ext uri="{FF2B5EF4-FFF2-40B4-BE49-F238E27FC236}">
                <a16:creationId xmlns:a16="http://schemas.microsoft.com/office/drawing/2014/main" id="{76399CB0-1777-435E-B8C2-A0AE7ACFF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752" y="3897358"/>
            <a:ext cx="1632638" cy="2035356"/>
          </a:xfrm>
          <a:prstGeom prst="rect">
            <a:avLst/>
          </a:prstGeom>
          <a:ln w="15875">
            <a:solidFill>
              <a:schemeClr val="bg1">
                <a:lumMod val="65000"/>
              </a:schemeClr>
            </a:solidFill>
          </a:ln>
        </p:spPr>
      </p:pic>
      <p:pic>
        <p:nvPicPr>
          <p:cNvPr id="16" name="Picture 15">
            <a:extLst>
              <a:ext uri="{FF2B5EF4-FFF2-40B4-BE49-F238E27FC236}">
                <a16:creationId xmlns:a16="http://schemas.microsoft.com/office/drawing/2014/main" id="{8EA45176-10D5-4BF0-B825-39BEAAF12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4460" y="1252400"/>
            <a:ext cx="1578661" cy="1968065"/>
          </a:xfrm>
          <a:prstGeom prst="rect">
            <a:avLst/>
          </a:prstGeom>
          <a:ln w="0">
            <a:solidFill>
              <a:schemeClr val="bg1">
                <a:lumMod val="65000"/>
              </a:schemeClr>
            </a:solidFill>
          </a:ln>
        </p:spPr>
      </p:pic>
      <p:pic>
        <p:nvPicPr>
          <p:cNvPr id="18" name="Picture 17">
            <a:extLst>
              <a:ext uri="{FF2B5EF4-FFF2-40B4-BE49-F238E27FC236}">
                <a16:creationId xmlns:a16="http://schemas.microsoft.com/office/drawing/2014/main" id="{7CD0A33F-8D54-4D15-B940-7CAACDB6C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0977" y="1249976"/>
            <a:ext cx="1582549" cy="1972912"/>
          </a:xfrm>
          <a:prstGeom prst="rect">
            <a:avLst/>
          </a:prstGeom>
          <a:ln w="3175">
            <a:solidFill>
              <a:schemeClr val="bg1">
                <a:lumMod val="65000"/>
              </a:schemeClr>
            </a:solidFill>
          </a:ln>
        </p:spPr>
      </p:pic>
      <p:sp>
        <p:nvSpPr>
          <p:cNvPr id="19" name="Rectangle 18">
            <a:extLst>
              <a:ext uri="{FF2B5EF4-FFF2-40B4-BE49-F238E27FC236}">
                <a16:creationId xmlns:a16="http://schemas.microsoft.com/office/drawing/2014/main" id="{94F891CE-CDF6-485C-A0A9-8EAA893464D0}"/>
              </a:ext>
            </a:extLst>
          </p:cNvPr>
          <p:cNvSpPr/>
          <p:nvPr/>
        </p:nvSpPr>
        <p:spPr>
          <a:xfrm>
            <a:off x="3513874" y="3208995"/>
            <a:ext cx="2091791" cy="58477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Rose Marie Klee</a:t>
            </a:r>
            <a:b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4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H&amp;H Section Director, </a:t>
            </a: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DES</a:t>
            </a:r>
          </a:p>
        </p:txBody>
      </p:sp>
      <p:sp>
        <p:nvSpPr>
          <p:cNvPr id="20" name="Rectangle 19">
            <a:extLst>
              <a:ext uri="{FF2B5EF4-FFF2-40B4-BE49-F238E27FC236}">
                <a16:creationId xmlns:a16="http://schemas.microsoft.com/office/drawing/2014/main" id="{C3ACC3E1-904A-43EF-A211-127F9B2E4ACA}"/>
              </a:ext>
            </a:extLst>
          </p:cNvPr>
          <p:cNvSpPr/>
          <p:nvPr/>
        </p:nvSpPr>
        <p:spPr>
          <a:xfrm>
            <a:off x="6000536" y="3208995"/>
            <a:ext cx="30530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Abderrahmane</a:t>
            </a: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r>
              <a:rPr kumimoji="0" lang="en-US" sz="18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Maamar</a:t>
            </a: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-Tayeb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H&amp;H Section Team Lead, </a:t>
            </a: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DES</a:t>
            </a:r>
            <a:endParaRPr kumimoji="0" lang="en-US" sz="1400" b="0" i="0" u="none" strike="noStrike" kern="1200" cap="none" spc="0" normalizeH="0" baseline="0" noProof="0" dirty="0">
              <a:ln>
                <a:noFill/>
              </a:ln>
              <a:solidFill>
                <a:srgbClr val="0070C0"/>
              </a:solidFill>
              <a:effectLst/>
              <a:uLnTx/>
              <a:uFillTx/>
              <a:latin typeface="Arial"/>
              <a:ea typeface="ＭＳ Ｐゴシック"/>
            </a:endParaRPr>
          </a:p>
        </p:txBody>
      </p:sp>
      <p:sp>
        <p:nvSpPr>
          <p:cNvPr id="21" name="Rectangle 20">
            <a:extLst>
              <a:ext uri="{FF2B5EF4-FFF2-40B4-BE49-F238E27FC236}">
                <a16:creationId xmlns:a16="http://schemas.microsoft.com/office/drawing/2014/main" id="{0D20CF29-C614-44B5-9AC9-BDFD47BFEC81}"/>
              </a:ext>
            </a:extLst>
          </p:cNvPr>
          <p:cNvSpPr/>
          <p:nvPr/>
        </p:nvSpPr>
        <p:spPr>
          <a:xfrm>
            <a:off x="145327" y="5958215"/>
            <a:ext cx="2985241" cy="58477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Adam Jack </a:t>
            </a:r>
            <a:b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Dir of Trans Plan &amp; Development, BMT</a:t>
            </a:r>
          </a:p>
        </p:txBody>
      </p:sp>
      <p:sp>
        <p:nvSpPr>
          <p:cNvPr id="22" name="Rectangle 21">
            <a:extLst>
              <a:ext uri="{FF2B5EF4-FFF2-40B4-BE49-F238E27FC236}">
                <a16:creationId xmlns:a16="http://schemas.microsoft.com/office/drawing/2014/main" id="{AA9738F7-6308-4E08-9486-5C9D36059185}"/>
              </a:ext>
            </a:extLst>
          </p:cNvPr>
          <p:cNvSpPr/>
          <p:nvPr/>
        </p:nvSpPr>
        <p:spPr>
          <a:xfrm>
            <a:off x="3376308" y="5958215"/>
            <a:ext cx="2312171" cy="58477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Andrew Lee </a:t>
            </a:r>
            <a:b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400" b="0"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cs typeface="Calibri" panose="020F0502020204030204" pitchFamily="34" charset="0"/>
              </a:rPr>
              <a:t>District </a:t>
            </a: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cs typeface="Calibri" panose="020F0502020204030204" pitchFamily="34" charset="0"/>
              </a:rPr>
              <a:t>Bridge Engineer</a:t>
            </a:r>
            <a:r>
              <a:rPr kumimoji="0" lang="en-US" sz="14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 </a:t>
            </a: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BMT</a:t>
            </a:r>
          </a:p>
        </p:txBody>
      </p:sp>
      <p:sp>
        <p:nvSpPr>
          <p:cNvPr id="23" name="Rectangle 22">
            <a:extLst>
              <a:ext uri="{FF2B5EF4-FFF2-40B4-BE49-F238E27FC236}">
                <a16:creationId xmlns:a16="http://schemas.microsoft.com/office/drawing/2014/main" id="{220EC15E-AB9D-4FD5-A885-D6C0029EF55B}"/>
              </a:ext>
            </a:extLst>
          </p:cNvPr>
          <p:cNvSpPr/>
          <p:nvPr/>
        </p:nvSpPr>
        <p:spPr>
          <a:xfrm>
            <a:off x="9007015" y="5947329"/>
            <a:ext cx="2489399" cy="58477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Jared Browder </a:t>
            </a:r>
            <a:b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4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Maintenance Assess Spec, </a:t>
            </a: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MNT</a:t>
            </a:r>
          </a:p>
        </p:txBody>
      </p:sp>
      <p:sp>
        <p:nvSpPr>
          <p:cNvPr id="24" name="Rectangle 23">
            <a:extLst>
              <a:ext uri="{FF2B5EF4-FFF2-40B4-BE49-F238E27FC236}">
                <a16:creationId xmlns:a16="http://schemas.microsoft.com/office/drawing/2014/main" id="{D410C77C-B1E6-40BE-9CA8-394935DBBFC5}"/>
              </a:ext>
            </a:extLst>
          </p:cNvPr>
          <p:cNvSpPr/>
          <p:nvPr/>
        </p:nvSpPr>
        <p:spPr>
          <a:xfrm>
            <a:off x="8835462" y="3208995"/>
            <a:ext cx="2396555" cy="58477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Trent Ellis</a:t>
            </a:r>
            <a:b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4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Bridge Scour Coordinator, </a:t>
            </a: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BRG</a:t>
            </a:r>
          </a:p>
        </p:txBody>
      </p:sp>
      <p:sp>
        <p:nvSpPr>
          <p:cNvPr id="25" name="Rectangle 24">
            <a:extLst>
              <a:ext uri="{FF2B5EF4-FFF2-40B4-BE49-F238E27FC236}">
                <a16:creationId xmlns:a16="http://schemas.microsoft.com/office/drawing/2014/main" id="{9F1B465C-05C2-408F-92AB-46A0907F3A17}"/>
              </a:ext>
            </a:extLst>
          </p:cNvPr>
          <p:cNvSpPr/>
          <p:nvPr/>
        </p:nvSpPr>
        <p:spPr>
          <a:xfrm>
            <a:off x="405521" y="3208995"/>
            <a:ext cx="2398349" cy="58477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Shelley </a:t>
            </a:r>
            <a:r>
              <a:rPr kumimoji="0" lang="en-US" sz="1800" b="0" i="0" u="none" strike="noStrike" kern="1200" cap="none" spc="0" normalizeH="0" baseline="0" noProof="0" dirty="0" err="1" smtClean="0">
                <a:ln>
                  <a:noFill/>
                </a:ln>
                <a:solidFill>
                  <a:srgbClr val="0070C0"/>
                </a:solidFill>
                <a:effectLst/>
                <a:uLnTx/>
                <a:uFillTx/>
                <a:latin typeface="Calibri" panose="020F0502020204030204" pitchFamily="34" charset="0"/>
                <a:ea typeface="Calibri" panose="020F0502020204030204" pitchFamily="34" charset="0"/>
              </a:rPr>
              <a:t>Pridgen</a:t>
            </a: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Research Project Manager, RTI</a:t>
            </a:r>
          </a:p>
        </p:txBody>
      </p:sp>
      <p:sp>
        <p:nvSpPr>
          <p:cNvPr id="26" name="Rectangle 25">
            <a:extLst>
              <a:ext uri="{FF2B5EF4-FFF2-40B4-BE49-F238E27FC236}">
                <a16:creationId xmlns:a16="http://schemas.microsoft.com/office/drawing/2014/main" id="{ACC74D0C-AA3D-4B90-9F08-7BBD95B066B5}"/>
              </a:ext>
            </a:extLst>
          </p:cNvPr>
          <p:cNvSpPr/>
          <p:nvPr/>
        </p:nvSpPr>
        <p:spPr>
          <a:xfrm>
            <a:off x="6424849" y="5958215"/>
            <a:ext cx="238078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Joseph </a:t>
            </a:r>
            <a:r>
              <a:rPr kumimoji="0" lang="en-US" sz="18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Goessling</a:t>
            </a: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Lead Hydraulics Engineer, </a:t>
            </a: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AUS</a:t>
            </a:r>
            <a:endParaRPr kumimoji="0" lang="en-US" sz="1400" b="0" i="0" u="none" strike="noStrike" kern="1200" cap="none" spc="0" normalizeH="0" baseline="0" noProof="0" dirty="0">
              <a:ln>
                <a:noFill/>
              </a:ln>
              <a:solidFill>
                <a:srgbClr val="0070C0"/>
              </a:solidFill>
              <a:effectLst/>
              <a:uLnTx/>
              <a:uFillTx/>
              <a:latin typeface="Arial"/>
              <a:ea typeface="ＭＳ Ｐゴシック"/>
            </a:endParaRPr>
          </a:p>
        </p:txBody>
      </p:sp>
      <p:pic>
        <p:nvPicPr>
          <p:cNvPr id="27" name="Picture 26">
            <a:extLst>
              <a:ext uri="{FF2B5EF4-FFF2-40B4-BE49-F238E27FC236}">
                <a16:creationId xmlns:a16="http://schemas.microsoft.com/office/drawing/2014/main" id="{3D0E30A0-AF0E-4BBA-A284-0DCE1E8C463E}"/>
              </a:ext>
            </a:extLst>
          </p:cNvPr>
          <p:cNvPicPr>
            <a:picLocks noChangeAspect="1"/>
          </p:cNvPicPr>
          <p:nvPr/>
        </p:nvPicPr>
        <p:blipFill>
          <a:blip r:embed="rId7"/>
          <a:stretch>
            <a:fillRect/>
          </a:stretch>
        </p:blipFill>
        <p:spPr>
          <a:xfrm>
            <a:off x="9310977" y="3936922"/>
            <a:ext cx="1616158" cy="1995792"/>
          </a:xfrm>
          <a:prstGeom prst="rect">
            <a:avLst/>
          </a:prstGeom>
          <a:ln w="3175">
            <a:solidFill>
              <a:schemeClr val="bg1">
                <a:lumMod val="65000"/>
              </a:schemeClr>
            </a:solidFill>
          </a:ln>
        </p:spPr>
      </p:pic>
      <p:pic>
        <p:nvPicPr>
          <p:cNvPr id="28" name="Picture 27">
            <a:extLst>
              <a:ext uri="{FF2B5EF4-FFF2-40B4-BE49-F238E27FC236}">
                <a16:creationId xmlns:a16="http://schemas.microsoft.com/office/drawing/2014/main" id="{8AEF3614-EC6C-4080-B788-4A5F426B3CD6}"/>
              </a:ext>
            </a:extLst>
          </p:cNvPr>
          <p:cNvPicPr>
            <a:picLocks noChangeAspect="1"/>
          </p:cNvPicPr>
          <p:nvPr/>
        </p:nvPicPr>
        <p:blipFill>
          <a:blip r:embed="rId8"/>
          <a:stretch>
            <a:fillRect/>
          </a:stretch>
        </p:blipFill>
        <p:spPr>
          <a:xfrm>
            <a:off x="838645" y="3905754"/>
            <a:ext cx="1514200" cy="1983389"/>
          </a:xfrm>
          <a:prstGeom prst="rect">
            <a:avLst/>
          </a:prstGeom>
          <a:ln w="3175">
            <a:solidFill>
              <a:schemeClr val="bg1">
                <a:lumMod val="65000"/>
              </a:schemeClr>
            </a:solidFill>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645" y="1249976"/>
            <a:ext cx="1701754" cy="2009432"/>
          </a:xfrm>
          <a:prstGeom prst="rect">
            <a:avLst/>
          </a:prstGeom>
        </p:spPr>
      </p:pic>
    </p:spTree>
    <p:extLst>
      <p:ext uri="{BB962C8B-B14F-4D97-AF65-F5344CB8AC3E}">
        <p14:creationId xmlns:p14="http://schemas.microsoft.com/office/powerpoint/2010/main" val="83191170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62" y="0"/>
            <a:ext cx="12182475" cy="6858000"/>
          </a:xfrm>
          <a:prstGeom prst="rect">
            <a:avLst/>
          </a:prstGeom>
        </p:spPr>
      </p:pic>
    </p:spTree>
    <p:extLst>
      <p:ext uri="{BB962C8B-B14F-4D97-AF65-F5344CB8AC3E}">
        <p14:creationId xmlns:p14="http://schemas.microsoft.com/office/powerpoint/2010/main" val="233805501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62" y="0"/>
            <a:ext cx="12182475" cy="6858000"/>
          </a:xfrm>
          <a:prstGeom prst="rect">
            <a:avLst/>
          </a:prstGeom>
        </p:spPr>
      </p:pic>
    </p:spTree>
    <p:extLst>
      <p:ext uri="{BB962C8B-B14F-4D97-AF65-F5344CB8AC3E}">
        <p14:creationId xmlns:p14="http://schemas.microsoft.com/office/powerpoint/2010/main" val="220241140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2818-D87E-48F5-9DAE-1B4CA628A46B}"/>
              </a:ext>
            </a:extLst>
          </p:cNvPr>
          <p:cNvSpPr txBox="1"/>
          <p:nvPr/>
        </p:nvSpPr>
        <p:spPr>
          <a:xfrm>
            <a:off x="4821045" y="969323"/>
            <a:ext cx="3569920" cy="712275"/>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a:rPr>
              <a:t>Discussion</a:t>
            </a:r>
            <a:endParaRPr kumimoji="0" lang="en-US" sz="28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 name="TextBox 6">
            <a:extLst>
              <a:ext uri="{FF2B5EF4-FFF2-40B4-BE49-F238E27FC236}">
                <a16:creationId xmlns:a16="http://schemas.microsoft.com/office/drawing/2014/main" id="{632C7AC5-CBD4-481E-AD7F-D78FDAD272E7}"/>
              </a:ext>
            </a:extLst>
          </p:cNvPr>
          <p:cNvSpPr txBox="1"/>
          <p:nvPr/>
        </p:nvSpPr>
        <p:spPr>
          <a:xfrm>
            <a:off x="700383" y="1445250"/>
            <a:ext cx="9328557" cy="1149291"/>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Is this process reasonable?</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Is the format of the permit applications appropriate or could it be improved?</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How does TxDOT want to be involved in site selection?</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5" name="Picture 4"/>
          <p:cNvPicPr>
            <a:picLocks noChangeAspect="1"/>
          </p:cNvPicPr>
          <p:nvPr/>
        </p:nvPicPr>
        <p:blipFill>
          <a:blip r:embed="rId2"/>
          <a:stretch>
            <a:fillRect/>
          </a:stretch>
        </p:blipFill>
        <p:spPr>
          <a:xfrm>
            <a:off x="613663" y="3225800"/>
            <a:ext cx="2878844" cy="2863850"/>
          </a:xfrm>
          <a:prstGeom prst="rect">
            <a:avLst/>
          </a:prstGeom>
          <a:ln w="3175">
            <a:solidFill>
              <a:schemeClr val="bg1">
                <a:lumMod val="65000"/>
              </a:schemeClr>
            </a:solidFill>
          </a:ln>
        </p:spPr>
      </p:pic>
      <p:pic>
        <p:nvPicPr>
          <p:cNvPr id="6" name="Picture 5"/>
          <p:cNvPicPr>
            <a:picLocks noChangeAspect="1"/>
          </p:cNvPicPr>
          <p:nvPr/>
        </p:nvPicPr>
        <p:blipFill>
          <a:blip r:embed="rId3"/>
          <a:stretch>
            <a:fillRect/>
          </a:stretch>
        </p:blipFill>
        <p:spPr>
          <a:xfrm>
            <a:off x="7267663" y="3507486"/>
            <a:ext cx="3948024" cy="2222500"/>
          </a:xfrm>
          <a:prstGeom prst="rect">
            <a:avLst/>
          </a:prstGeom>
        </p:spPr>
      </p:pic>
      <p:grpSp>
        <p:nvGrpSpPr>
          <p:cNvPr id="8" name="Group 7"/>
          <p:cNvGrpSpPr/>
          <p:nvPr/>
        </p:nvGrpSpPr>
        <p:grpSpPr>
          <a:xfrm>
            <a:off x="3659656" y="3225800"/>
            <a:ext cx="3061184" cy="2863850"/>
            <a:chOff x="328936" y="3864283"/>
            <a:chExt cx="2432266" cy="2272683"/>
          </a:xfrm>
        </p:grpSpPr>
        <p:pic>
          <p:nvPicPr>
            <p:cNvPr id="9" name="Picture 8">
              <a:extLst>
                <a:ext uri="{FF2B5EF4-FFF2-40B4-BE49-F238E27FC236}">
                  <a16:creationId xmlns:a16="http://schemas.microsoft.com/office/drawing/2014/main" id="{C85D1EE8-62A2-4384-B5CE-D0AF6E3084D4}"/>
                </a:ext>
              </a:extLst>
            </p:cNvPr>
            <p:cNvPicPr>
              <a:picLocks noChangeAspect="1"/>
            </p:cNvPicPr>
            <p:nvPr/>
          </p:nvPicPr>
          <p:blipFill>
            <a:blip r:embed="rId4"/>
            <a:stretch>
              <a:fillRect/>
            </a:stretch>
          </p:blipFill>
          <p:spPr>
            <a:xfrm>
              <a:off x="328936" y="3864283"/>
              <a:ext cx="2432266" cy="2272683"/>
            </a:xfrm>
            <a:prstGeom prst="rect">
              <a:avLst/>
            </a:prstGeom>
            <a:ln w="3175">
              <a:solidFill>
                <a:schemeClr val="bg1">
                  <a:lumMod val="65000"/>
                </a:schemeClr>
              </a:solid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Tree>
    <p:extLst>
      <p:ext uri="{BB962C8B-B14F-4D97-AF65-F5344CB8AC3E}">
        <p14:creationId xmlns:p14="http://schemas.microsoft.com/office/powerpoint/2010/main" val="244440679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2" name="Title 1"/>
          <p:cNvSpPr>
            <a:spLocks noGrp="1"/>
          </p:cNvSpPr>
          <p:nvPr>
            <p:ph type="title"/>
          </p:nvPr>
        </p:nvSpPr>
        <p:spPr/>
        <p:txBody>
          <a:bodyPr/>
          <a:lstStyle/>
          <a:p>
            <a:r>
              <a:rPr lang="en-US" dirty="0"/>
              <a:t>Streamflow II Overview Meeting Agenda</a:t>
            </a:r>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1</a:t>
            </a:r>
            <a:r>
              <a:rPr kumimoji="0" lang="en-US" sz="1400" b="1" i="0" u="none" strike="noStrike" kern="1200" cap="none" spc="0" normalizeH="0" baseline="0" noProof="0" dirty="0">
                <a:ln>
                  <a:noFill/>
                </a:ln>
                <a:solidFill>
                  <a:prstClr val="black"/>
                </a:solidFill>
                <a:effectLst/>
                <a:uLnTx/>
                <a:uFillTx/>
                <a:latin typeface="Arial"/>
                <a:ea typeface="ＭＳ Ｐゴシック"/>
              </a:rPr>
              <a:t>.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2. Site Selection and gauge installation</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3</a:t>
            </a:r>
            <a:r>
              <a:rPr kumimoji="0" lang="en-US" sz="1400" b="1" i="0" u="none" strike="noStrike" kern="1200" cap="none" spc="0" normalizeH="0" baseline="0" noProof="0" dirty="0">
                <a:ln>
                  <a:noFill/>
                </a:ln>
                <a:solidFill>
                  <a:prstClr val="black"/>
                </a:solidFill>
                <a:effectLst/>
                <a:uLnTx/>
                <a:uFillTx/>
                <a:latin typeface="Arial"/>
                <a:ea typeface="ＭＳ Ｐゴシック"/>
              </a:rPr>
              <a:t>. Data Assembly and Prediction Testbed</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8" name="Picture 7"/>
          <p:cNvPicPr>
            <a:picLocks noChangeAspect="1"/>
          </p:cNvPicPr>
          <p:nvPr/>
        </p:nvPicPr>
        <p:blipFill>
          <a:blip r:embed="rId3"/>
          <a:stretch>
            <a:fillRect/>
          </a:stretch>
        </p:blipFill>
        <p:spPr>
          <a:xfrm>
            <a:off x="5421085" y="4376985"/>
            <a:ext cx="2770209" cy="1914273"/>
          </a:xfrm>
          <a:prstGeom prst="rect">
            <a:avLst/>
          </a:prstGeom>
          <a:ln w="3175">
            <a:solidFill>
              <a:schemeClr val="bg1">
                <a:lumMod val="85000"/>
              </a:schemeClr>
            </a:solidFill>
          </a:ln>
        </p:spPr>
      </p:pic>
      <p:sp>
        <p:nvSpPr>
          <p:cNvPr id="12" name="TextBox 11"/>
          <p:cNvSpPr txBox="1"/>
          <p:nvPr/>
        </p:nvSpPr>
        <p:spPr>
          <a:xfrm>
            <a:off x="9750657" y="1682156"/>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Paola Passalacqua (UT Austin)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and Dirk Schwanenberg (KISTERS)</a:t>
            </a:r>
          </a:p>
        </p:txBody>
      </p:sp>
      <p:grpSp>
        <p:nvGrpSpPr>
          <p:cNvPr id="15" name="Group 14"/>
          <p:cNvGrpSpPr/>
          <p:nvPr/>
        </p:nvGrpSpPr>
        <p:grpSpPr>
          <a:xfrm>
            <a:off x="420183" y="3956504"/>
            <a:ext cx="2322777" cy="2050587"/>
            <a:chOff x="328936" y="3864283"/>
            <a:chExt cx="2432266" cy="2272683"/>
          </a:xfrm>
        </p:grpSpPr>
        <p:pic>
          <p:nvPicPr>
            <p:cNvPr id="17" name="Picture 16">
              <a:extLst>
                <a:ext uri="{FF2B5EF4-FFF2-40B4-BE49-F238E27FC236}">
                  <a16:creationId xmlns:a16="http://schemas.microsoft.com/office/drawing/2014/main" id="{C85D1EE8-62A2-4384-B5CE-D0AF6E3084D4}"/>
                </a:ext>
              </a:extLst>
            </p:cNvPr>
            <p:cNvPicPr>
              <a:picLocks noChangeAspect="1"/>
            </p:cNvPicPr>
            <p:nvPr/>
          </p:nvPicPr>
          <p:blipFill>
            <a:blip r:embed="rId4"/>
            <a:stretch>
              <a:fillRect/>
            </a:stretch>
          </p:blipFill>
          <p:spPr>
            <a:xfrm>
              <a:off x="328936" y="3864283"/>
              <a:ext cx="2432266" cy="2272683"/>
            </a:xfrm>
            <a:prstGeom prst="rect">
              <a:avLst/>
            </a:prstGeom>
            <a:ln w="3175">
              <a:solidFill>
                <a:schemeClr val="bg1">
                  <a:lumMod val="65000"/>
                </a:schemeClr>
              </a:solidFill>
            </a:ln>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
        <p:nvSpPr>
          <p:cNvPr id="19" name="Rectangle 18"/>
          <p:cNvSpPr/>
          <p:nvPr/>
        </p:nvSpPr>
        <p:spPr bwMode="auto">
          <a:xfrm>
            <a:off x="8360229" y="1168400"/>
            <a:ext cx="3600228" cy="4064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0" name="Rectangle 19"/>
          <p:cNvSpPr/>
          <p:nvPr/>
        </p:nvSpPr>
        <p:spPr bwMode="auto">
          <a:xfrm>
            <a:off x="5315240" y="4310743"/>
            <a:ext cx="2981899" cy="2063931"/>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1393" y="2340609"/>
            <a:ext cx="1138950" cy="1285875"/>
          </a:xfrm>
          <a:prstGeom prst="rect">
            <a:avLst/>
          </a:prstGeom>
          <a:ln w="3175">
            <a:solidFill>
              <a:schemeClr val="bg1">
                <a:lumMod val="65000"/>
              </a:schemeClr>
            </a:solidFill>
          </a:ln>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1572" y="2340608"/>
            <a:ext cx="952500" cy="1285875"/>
          </a:xfrm>
          <a:prstGeom prst="rect">
            <a:avLst/>
          </a:prstGeom>
          <a:ln w="3175">
            <a:solidFill>
              <a:schemeClr val="bg1">
                <a:lumMod val="65000"/>
              </a:schemeClr>
            </a:solidFill>
          </a:ln>
        </p:spPr>
      </p:pic>
    </p:spTree>
    <p:extLst>
      <p:ext uri="{BB962C8B-B14F-4D97-AF65-F5344CB8AC3E}">
        <p14:creationId xmlns:p14="http://schemas.microsoft.com/office/powerpoint/2010/main" val="244942567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Basin Prediction Testbed</a:t>
            </a:r>
          </a:p>
        </p:txBody>
      </p:sp>
      <p:pic>
        <p:nvPicPr>
          <p:cNvPr id="4" name="Picture 3"/>
          <p:cNvPicPr>
            <a:picLocks noChangeAspect="1"/>
          </p:cNvPicPr>
          <p:nvPr/>
        </p:nvPicPr>
        <p:blipFill>
          <a:blip r:embed="rId2"/>
          <a:stretch>
            <a:fillRect/>
          </a:stretch>
        </p:blipFill>
        <p:spPr>
          <a:xfrm>
            <a:off x="914402" y="1037546"/>
            <a:ext cx="6726382" cy="4648072"/>
          </a:xfrm>
          <a:prstGeom prst="rect">
            <a:avLst/>
          </a:prstGeom>
          <a:ln w="3175">
            <a:solidFill>
              <a:schemeClr val="bg1">
                <a:lumMod val="85000"/>
              </a:schemeClr>
            </a:solidFill>
          </a:ln>
        </p:spPr>
      </p:pic>
      <p:sp>
        <p:nvSpPr>
          <p:cNvPr id="5" name="TextBox 4"/>
          <p:cNvSpPr txBox="1"/>
          <p:nvPr/>
        </p:nvSpPr>
        <p:spPr>
          <a:xfrm>
            <a:off x="1133316" y="4622017"/>
            <a:ext cx="414607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75 USGS Stream gauges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50 LCRA (Lower Colorado River Authority) </a:t>
            </a:r>
            <a:b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gauges separate from USGS</a:t>
            </a:r>
          </a:p>
        </p:txBody>
      </p:sp>
      <p:pic>
        <p:nvPicPr>
          <p:cNvPr id="6" name="Picture 5"/>
          <p:cNvPicPr>
            <a:picLocks noChangeAspect="1"/>
          </p:cNvPicPr>
          <p:nvPr/>
        </p:nvPicPr>
        <p:blipFill>
          <a:blip r:embed="rId3"/>
          <a:stretch>
            <a:fillRect/>
          </a:stretch>
        </p:blipFill>
        <p:spPr>
          <a:xfrm>
            <a:off x="914402" y="3535153"/>
            <a:ext cx="1495425" cy="923925"/>
          </a:xfrm>
          <a:prstGeom prst="rect">
            <a:avLst/>
          </a:prstGeom>
          <a:ln w="3175">
            <a:solidFill>
              <a:schemeClr val="bg1">
                <a:lumMod val="85000"/>
              </a:schemeClr>
            </a:solidFill>
          </a:ln>
        </p:spPr>
      </p:pic>
      <p:pic>
        <p:nvPicPr>
          <p:cNvPr id="7" name="Picture 6"/>
          <p:cNvPicPr>
            <a:picLocks noChangeAspect="1"/>
          </p:cNvPicPr>
          <p:nvPr/>
        </p:nvPicPr>
        <p:blipFill>
          <a:blip r:embed="rId4"/>
          <a:stretch>
            <a:fillRect/>
          </a:stretch>
        </p:blipFill>
        <p:spPr>
          <a:xfrm>
            <a:off x="6930285" y="1037546"/>
            <a:ext cx="4638372" cy="3038536"/>
          </a:xfrm>
          <a:prstGeom prst="rect">
            <a:avLst/>
          </a:prstGeom>
          <a:ln w="3175">
            <a:solidFill>
              <a:schemeClr val="bg1">
                <a:lumMod val="85000"/>
              </a:schemeClr>
            </a:solidFill>
          </a:ln>
        </p:spPr>
      </p:pic>
      <p:sp>
        <p:nvSpPr>
          <p:cNvPr id="8" name="Rectangle 7"/>
          <p:cNvSpPr/>
          <p:nvPr/>
        </p:nvSpPr>
        <p:spPr>
          <a:xfrm>
            <a:off x="6864743" y="2885909"/>
            <a:ext cx="21813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247 LCRA rain gauges</a:t>
            </a:r>
          </a:p>
        </p:txBody>
      </p:sp>
      <p:sp>
        <p:nvSpPr>
          <p:cNvPr id="3" name="TextBox 2"/>
          <p:cNvSpPr txBox="1"/>
          <p:nvPr/>
        </p:nvSpPr>
        <p:spPr>
          <a:xfrm>
            <a:off x="6010607" y="3479471"/>
            <a:ext cx="7784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Austin</a:t>
            </a:r>
          </a:p>
        </p:txBody>
      </p:sp>
      <p:cxnSp>
        <p:nvCxnSpPr>
          <p:cNvPr id="10" name="Straight Arrow Connector 9"/>
          <p:cNvCxnSpPr/>
          <p:nvPr/>
        </p:nvCxnSpPr>
        <p:spPr>
          <a:xfrm flipH="1">
            <a:off x="6159048" y="3801506"/>
            <a:ext cx="160317" cy="274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69193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06FE4F29-8C4A-4001-816E-567D8E38CDB5}"/>
              </a:ext>
            </a:extLst>
          </p:cNvPr>
          <p:cNvSpPr>
            <a:spLocks noGrp="1"/>
          </p:cNvSpPr>
          <p:nvPr>
            <p:ph type="title"/>
          </p:nvPr>
        </p:nvSpPr>
        <p:spPr>
          <a:xfrm>
            <a:off x="479426" y="260350"/>
            <a:ext cx="8233520" cy="756000"/>
          </a:xfrm>
        </p:spPr>
        <p:txBody>
          <a:bodyPr/>
          <a:lstStyle/>
          <a:p>
            <a:r>
              <a:rPr lang="en-US" dirty="0"/>
              <a:t>Data Assembly and Prediction Testbed</a:t>
            </a:r>
            <a:endParaRPr lang="de-DE" dirty="0"/>
          </a:p>
        </p:txBody>
      </p:sp>
      <p:sp>
        <p:nvSpPr>
          <p:cNvPr id="28" name="Text Placeholder 2">
            <a:extLst>
              <a:ext uri="{FF2B5EF4-FFF2-40B4-BE49-F238E27FC236}">
                <a16:creationId xmlns:a16="http://schemas.microsoft.com/office/drawing/2014/main" id="{F8A3115E-04E8-47D8-BA9A-39E0712A4C58}"/>
              </a:ext>
            </a:extLst>
          </p:cNvPr>
          <p:cNvSpPr>
            <a:spLocks noGrp="1"/>
          </p:cNvSpPr>
          <p:nvPr>
            <p:ph type="body" sz="quarter" idx="14"/>
          </p:nvPr>
        </p:nvSpPr>
        <p:spPr>
          <a:xfrm>
            <a:off x="502647" y="1154975"/>
            <a:ext cx="8233948" cy="288000"/>
          </a:xfrm>
        </p:spPr>
        <p:txBody>
          <a:bodyPr>
            <a:noAutofit/>
          </a:bodyPr>
          <a:lstStyle/>
          <a:p>
            <a:r>
              <a:rPr lang="en-US" sz="2400" dirty="0"/>
              <a:t>UT Austin and KISTERS team</a:t>
            </a:r>
            <a:endParaRPr lang="de-DE" sz="2400" dirty="0"/>
          </a:p>
        </p:txBody>
      </p:sp>
      <p:sp>
        <p:nvSpPr>
          <p:cNvPr id="29" name="Content Placeholder 5">
            <a:extLst>
              <a:ext uri="{FF2B5EF4-FFF2-40B4-BE49-F238E27FC236}">
                <a16:creationId xmlns:a16="http://schemas.microsoft.com/office/drawing/2014/main" id="{F05B3AF6-46A6-4DEC-9D10-FF2CC0D20A1F}"/>
              </a:ext>
            </a:extLst>
          </p:cNvPr>
          <p:cNvSpPr txBox="1">
            <a:spLocks/>
          </p:cNvSpPr>
          <p:nvPr/>
        </p:nvSpPr>
        <p:spPr>
          <a:xfrm>
            <a:off x="441325" y="1854090"/>
            <a:ext cx="10801350" cy="4487075"/>
          </a:xfrm>
          <a:prstGeom prst="rect">
            <a:avLst/>
          </a:prstGeom>
        </p:spPr>
        <p:txBody>
          <a:bodyPr>
            <a:normAutofit/>
          </a:bodyPr>
          <a:lstStyle>
            <a:lvl1pPr marL="0" indent="0" algn="l" defTabSz="914400" rtl="0" eaLnBrk="1" latinLnBrk="0" hangingPunct="1">
              <a:lnSpc>
                <a:spcPct val="100000"/>
              </a:lnSpc>
              <a:spcBef>
                <a:spcPts val="900"/>
              </a:spcBef>
              <a:spcAft>
                <a:spcPts val="0"/>
              </a:spcAft>
              <a:buClr>
                <a:schemeClr val="accent1"/>
              </a:buClr>
              <a:buFontTx/>
              <a:buNone/>
              <a:defRPr sz="22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rgbClr val="01296A"/>
              </a:buClr>
              <a:buFont typeface="Wingdings" panose="05000000000000000000" pitchFamily="2" charset="2"/>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8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UT Austin</a:t>
            </a:r>
            <a:b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br>
            <a:endPar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KISTERS </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rPr>
              <a:t>is an international IT company with about 600 employees and its head office in Aachen, Germany</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rPr>
              <a:t>KISTERS North America has been founded in 2004 and is the 2</a:t>
            </a:r>
            <a:r>
              <a:rPr kumimoji="0" lang="en-US" sz="2000" b="0" i="0" u="none" strike="noStrike" kern="1200" cap="none" spc="0" normalizeH="0" baseline="30000" noProof="0" dirty="0">
                <a:ln>
                  <a:noFill/>
                </a:ln>
                <a:solidFill>
                  <a:srgbClr val="1D1D1B"/>
                </a:solidFill>
                <a:effectLst/>
                <a:uLnTx/>
                <a:uFillTx/>
                <a:latin typeface="Calibri" panose="020F0502020204030204"/>
                <a:ea typeface="+mn-ea"/>
                <a:cs typeface="+mn-cs"/>
              </a:rPr>
              <a:t>nd</a:t>
            </a: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rPr>
              <a:t> largest water entity</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rPr>
              <a:t>The KISTERS TxDOT team supplied the </a:t>
            </a:r>
            <a:r>
              <a:rPr kumimoji="0" lang="en-US" sz="2000" b="0" i="0" u="none" strike="noStrike" kern="1200" cap="none" spc="0" normalizeH="0" baseline="0" noProof="0" dirty="0" err="1">
                <a:ln>
                  <a:noFill/>
                </a:ln>
                <a:solidFill>
                  <a:srgbClr val="1D1D1B"/>
                </a:solidFill>
                <a:effectLst/>
                <a:uLnTx/>
                <a:uFillTx/>
                <a:latin typeface="Calibri" panose="020F0502020204030204"/>
                <a:ea typeface="+mn-ea"/>
                <a:cs typeface="+mn-cs"/>
              </a:rPr>
              <a:t>hydromet</a:t>
            </a: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rPr>
              <a:t> tech stack for various international organizations including the European Flood Awareness System, national </a:t>
            </a:r>
            <a:r>
              <a:rPr kumimoji="0" lang="en-US" sz="2000" b="0" i="0" u="none" strike="noStrike" kern="1200" cap="none" spc="0" normalizeH="0" baseline="0" noProof="0" dirty="0" err="1">
                <a:ln>
                  <a:noFill/>
                </a:ln>
                <a:solidFill>
                  <a:srgbClr val="1D1D1B"/>
                </a:solidFill>
                <a:effectLst/>
                <a:uLnTx/>
                <a:uFillTx/>
                <a:latin typeface="Calibri" panose="020F0502020204030204"/>
                <a:ea typeface="+mn-ea"/>
                <a:cs typeface="+mn-cs"/>
              </a:rPr>
              <a:t>hydromet</a:t>
            </a: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rPr>
              <a:t> systems for UK, Sweden, Spain, Germany, among others</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rPr>
              <a:t>Lower Colorado River Authority, City of Austin, Harris County Flood Control District, ...</a:t>
            </a:r>
            <a:endParaRPr kumimoji="0" lang="de-DE" sz="2000" b="0" i="0" u="none" strike="noStrike" kern="1200" cap="none" spc="0" normalizeH="0" baseline="0" noProof="0" dirty="0">
              <a:ln>
                <a:noFill/>
              </a:ln>
              <a:solidFill>
                <a:srgbClr val="1D1D1B"/>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800"/>
              </a:spcBef>
              <a:spcAft>
                <a:spcPts val="0"/>
              </a:spcAft>
              <a:buClr>
                <a:srgbClr val="01296A"/>
              </a:buClr>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1D1D1B"/>
              </a:solidFill>
              <a:effectLst/>
              <a:uLnTx/>
              <a:uFillTx/>
              <a:latin typeface="Calibri" panose="020F0502020204030204"/>
              <a:ea typeface="+mn-ea"/>
              <a:cs typeface="+mn-cs"/>
            </a:endParaRPr>
          </a:p>
        </p:txBody>
      </p:sp>
      <p:sp>
        <p:nvSpPr>
          <p:cNvPr id="30" name="Footer Placeholder 3">
            <a:extLst>
              <a:ext uri="{FF2B5EF4-FFF2-40B4-BE49-F238E27FC236}">
                <a16:creationId xmlns:a16="http://schemas.microsoft.com/office/drawing/2014/main" id="{D84AEC15-F0E4-4958-8286-61F7B7C8EA8A}"/>
              </a:ext>
            </a:extLst>
          </p:cNvPr>
          <p:cNvSpPr>
            <a:spLocks noGrp="1"/>
          </p:cNvSpPr>
          <p:nvPr>
            <p:ph type="ftr" sz="quarter" idx="16"/>
          </p:nvPr>
        </p:nvSpPr>
        <p:spPr>
          <a:xfrm>
            <a:off x="211408" y="6406385"/>
            <a:ext cx="5763720" cy="2703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D1D1B">
                    <a:lumMod val="75000"/>
                    <a:lumOff val="25000"/>
                  </a:srgbClr>
                </a:solidFill>
                <a:effectLst/>
                <a:uLnTx/>
                <a:uFillTx/>
                <a:latin typeface="Calibri" panose="020F0502020204030204"/>
                <a:ea typeface="+mn-ea"/>
                <a:cs typeface="+mn-cs"/>
              </a:rPr>
              <a:t>TxDot</a:t>
            </a:r>
            <a:r>
              <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rPr>
              <a:t> Streamflow II Second Quarterly Review | Author: Dirk Schwanenberg |  Creation date: 2021-03</a:t>
            </a:r>
          </a:p>
        </p:txBody>
      </p:sp>
      <p:pic>
        <p:nvPicPr>
          <p:cNvPr id="3" name="Picture 2">
            <a:extLst>
              <a:ext uri="{FF2B5EF4-FFF2-40B4-BE49-F238E27FC236}">
                <a16:creationId xmlns:a16="http://schemas.microsoft.com/office/drawing/2014/main" id="{737D70C1-4B05-4925-9AD4-BDDE4EA3A6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625" y="1379054"/>
            <a:ext cx="2931381" cy="2198536"/>
          </a:xfrm>
          <a:prstGeom prst="rect">
            <a:avLst/>
          </a:prstGeom>
          <a:ln>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513" y="1854091"/>
            <a:ext cx="1138950" cy="1285875"/>
          </a:xfrm>
          <a:prstGeom prst="rect">
            <a:avLst/>
          </a:prstGeom>
          <a:ln w="3175">
            <a:solidFill>
              <a:schemeClr val="bg1">
                <a:lumMod val="6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692" y="1854090"/>
            <a:ext cx="952500" cy="1285875"/>
          </a:xfrm>
          <a:prstGeom prst="rect">
            <a:avLst/>
          </a:prstGeom>
          <a:ln w="3175">
            <a:solidFill>
              <a:schemeClr val="bg1">
                <a:lumMod val="65000"/>
              </a:schemeClr>
            </a:solidFill>
          </a:ln>
        </p:spPr>
      </p:pic>
      <p:sp>
        <p:nvSpPr>
          <p:cNvPr id="2" name="TextBox 1"/>
          <p:cNvSpPr txBox="1"/>
          <p:nvPr/>
        </p:nvSpPr>
        <p:spPr>
          <a:xfrm>
            <a:off x="1899362" y="3205185"/>
            <a:ext cx="5408660" cy="338554"/>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Research collaboration initiated in Streamflow I</a:t>
            </a:r>
          </a:p>
        </p:txBody>
      </p:sp>
    </p:spTree>
    <p:extLst>
      <p:ext uri="{BB962C8B-B14F-4D97-AF65-F5344CB8AC3E}">
        <p14:creationId xmlns:p14="http://schemas.microsoft.com/office/powerpoint/2010/main" val="1241656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06FE4F29-8C4A-4001-816E-567D8E38CDB5}"/>
              </a:ext>
            </a:extLst>
          </p:cNvPr>
          <p:cNvSpPr>
            <a:spLocks noGrp="1"/>
          </p:cNvSpPr>
          <p:nvPr>
            <p:ph type="title"/>
          </p:nvPr>
        </p:nvSpPr>
        <p:spPr>
          <a:xfrm>
            <a:off x="479426" y="260350"/>
            <a:ext cx="8233520" cy="756000"/>
          </a:xfrm>
        </p:spPr>
        <p:txBody>
          <a:bodyPr/>
          <a:lstStyle/>
          <a:p>
            <a:r>
              <a:rPr lang="en-US" dirty="0"/>
              <a:t>Data Assembly and Prediction Testbed</a:t>
            </a:r>
            <a:endParaRPr lang="de-DE" dirty="0"/>
          </a:p>
        </p:txBody>
      </p:sp>
      <p:sp>
        <p:nvSpPr>
          <p:cNvPr id="28" name="Text Placeholder 2">
            <a:extLst>
              <a:ext uri="{FF2B5EF4-FFF2-40B4-BE49-F238E27FC236}">
                <a16:creationId xmlns:a16="http://schemas.microsoft.com/office/drawing/2014/main" id="{F8A3115E-04E8-47D8-BA9A-39E0712A4C58}"/>
              </a:ext>
            </a:extLst>
          </p:cNvPr>
          <p:cNvSpPr>
            <a:spLocks noGrp="1"/>
          </p:cNvSpPr>
          <p:nvPr>
            <p:ph type="body" sz="quarter" idx="14"/>
          </p:nvPr>
        </p:nvSpPr>
        <p:spPr>
          <a:xfrm>
            <a:off x="502647" y="1154975"/>
            <a:ext cx="8233948" cy="288000"/>
          </a:xfrm>
        </p:spPr>
        <p:txBody>
          <a:bodyPr>
            <a:noAutofit/>
          </a:bodyPr>
          <a:lstStyle/>
          <a:p>
            <a:r>
              <a:rPr lang="en-US" sz="2400" dirty="0"/>
              <a:t>Improve forecasts on local scale based on NWM input</a:t>
            </a:r>
            <a:endParaRPr lang="de-DE" sz="2400" dirty="0"/>
          </a:p>
        </p:txBody>
      </p:sp>
      <p:sp>
        <p:nvSpPr>
          <p:cNvPr id="29" name="Content Placeholder 5">
            <a:extLst>
              <a:ext uri="{FF2B5EF4-FFF2-40B4-BE49-F238E27FC236}">
                <a16:creationId xmlns:a16="http://schemas.microsoft.com/office/drawing/2014/main" id="{F05B3AF6-46A6-4DEC-9D10-FF2CC0D20A1F}"/>
              </a:ext>
            </a:extLst>
          </p:cNvPr>
          <p:cNvSpPr txBox="1">
            <a:spLocks/>
          </p:cNvSpPr>
          <p:nvPr/>
        </p:nvSpPr>
        <p:spPr>
          <a:xfrm>
            <a:off x="441325" y="1854090"/>
            <a:ext cx="10801350" cy="4487075"/>
          </a:xfrm>
          <a:prstGeom prst="rect">
            <a:avLst/>
          </a:prstGeom>
        </p:spPr>
        <p:txBody>
          <a:bodyPr>
            <a:normAutofit/>
          </a:bodyPr>
          <a:lstStyle>
            <a:lvl1pPr marL="0" indent="0" algn="l" defTabSz="914400" rtl="0" eaLnBrk="1" latinLnBrk="0" hangingPunct="1">
              <a:lnSpc>
                <a:spcPct val="100000"/>
              </a:lnSpc>
              <a:spcBef>
                <a:spcPts val="900"/>
              </a:spcBef>
              <a:spcAft>
                <a:spcPts val="0"/>
              </a:spcAft>
              <a:buClr>
                <a:schemeClr val="accent1"/>
              </a:buClr>
              <a:buFontTx/>
              <a:buNone/>
              <a:defRPr sz="22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rgbClr val="01296A"/>
              </a:buClr>
              <a:buFont typeface="Wingdings" panose="05000000000000000000" pitchFamily="2" charset="2"/>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8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srgbClr val="287793"/>
              </a:buClr>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Baseline:</a:t>
            </a:r>
          </a:p>
          <a:p>
            <a:pPr marL="0" marR="0" lvl="0" indent="0" algn="l" defTabSz="914400" rtl="0" eaLnBrk="1" fontAlgn="auto" latinLnBrk="0" hangingPunct="1">
              <a:lnSpc>
                <a:spcPct val="100000"/>
              </a:lnSpc>
              <a:spcBef>
                <a:spcPts val="900"/>
              </a:spcBef>
              <a:spcAft>
                <a:spcPts val="0"/>
              </a:spcAft>
              <a:buClr>
                <a:srgbClr val="287793"/>
              </a:buClr>
              <a:buSzTx/>
              <a:buFontTx/>
              <a:buNone/>
              <a:tabLst/>
              <a:defRPr/>
            </a:pP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rPr>
              <a:t>NWM is an excellent start, but national scale.</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On </a:t>
            </a: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rPr>
              <a:t>local scale </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we may improve it in </a:t>
            </a:r>
            <a:b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b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several ways:</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Acquire and collect </a:t>
            </a: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rPr>
              <a:t>local data</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Make use of </a:t>
            </a: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rPr>
              <a:t>local/regional models</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with higher degree of detail (nested into the NWM), e.g. the approaching HEC-RAS models for Texas </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Make use of more enhanced </a:t>
            </a: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rPr>
              <a:t>data assimilation</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techniques (you cannot afford on national scale) to improve the skill of forecasts</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Run models more frequently, more </a:t>
            </a: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rPr>
              <a:t>real-time</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(model execution cycle for local models in the order of 2-5 min instead of 1-1.5 hours for the national NWM)</a:t>
            </a:r>
          </a:p>
          <a:p>
            <a:pPr marL="0" marR="0" lvl="0" indent="0" algn="l" defTabSz="914400" rtl="0" eaLnBrk="1" fontAlgn="auto" latinLnBrk="0" hangingPunct="1">
              <a:lnSpc>
                <a:spcPct val="100000"/>
              </a:lnSpc>
              <a:spcBef>
                <a:spcPts val="900"/>
              </a:spcBef>
              <a:spcAft>
                <a:spcPts val="0"/>
              </a:spcAft>
              <a:buClr>
                <a:srgbClr val="287793"/>
              </a:buClr>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a:t>
            </a: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more accurate, more timely forecasts with higher spatial resolution</a:t>
            </a:r>
            <a:endParaRPr kumimoji="0" lang="de-DE" sz="2200" b="0" i="0" u="none" strike="noStrike" kern="1200" cap="none" spc="0" normalizeH="0" baseline="0" noProof="0" dirty="0">
              <a:ln>
                <a:noFill/>
              </a:ln>
              <a:solidFill>
                <a:srgbClr val="1D1D1B"/>
              </a:solidFill>
              <a:effectLst/>
              <a:uLnTx/>
              <a:uFillTx/>
              <a:latin typeface="Calibri" panose="020F0502020204030204"/>
              <a:ea typeface="+mn-ea"/>
              <a:cs typeface="+mn-cs"/>
            </a:endParaRPr>
          </a:p>
        </p:txBody>
      </p:sp>
      <p:sp>
        <p:nvSpPr>
          <p:cNvPr id="30" name="Footer Placeholder 3">
            <a:extLst>
              <a:ext uri="{FF2B5EF4-FFF2-40B4-BE49-F238E27FC236}">
                <a16:creationId xmlns:a16="http://schemas.microsoft.com/office/drawing/2014/main" id="{D84AEC15-F0E4-4958-8286-61F7B7C8EA8A}"/>
              </a:ext>
            </a:extLst>
          </p:cNvPr>
          <p:cNvSpPr>
            <a:spLocks noGrp="1"/>
          </p:cNvSpPr>
          <p:nvPr>
            <p:ph type="ftr" sz="quarter" idx="16"/>
          </p:nvPr>
        </p:nvSpPr>
        <p:spPr>
          <a:xfrm>
            <a:off x="211408" y="6406385"/>
            <a:ext cx="5763720" cy="2703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D1D1B">
                    <a:lumMod val="75000"/>
                    <a:lumOff val="25000"/>
                  </a:srgbClr>
                </a:solidFill>
                <a:effectLst/>
                <a:uLnTx/>
                <a:uFillTx/>
                <a:latin typeface="Calibri" panose="020F0502020204030204"/>
                <a:ea typeface="+mn-ea"/>
                <a:cs typeface="+mn-cs"/>
              </a:rPr>
              <a:t>TxDot</a:t>
            </a:r>
            <a:r>
              <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rPr>
              <a:t> Streamflow II Second Quarterly Review | Author: Dirk Schwanenberg |  Creation date: 2021-03</a:t>
            </a:r>
          </a:p>
        </p:txBody>
      </p:sp>
    </p:spTree>
    <p:extLst>
      <p:ext uri="{BB962C8B-B14F-4D97-AF65-F5344CB8AC3E}">
        <p14:creationId xmlns:p14="http://schemas.microsoft.com/office/powerpoint/2010/main" val="287505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06FE4F29-8C4A-4001-816E-567D8E38CDB5}"/>
              </a:ext>
            </a:extLst>
          </p:cNvPr>
          <p:cNvSpPr>
            <a:spLocks noGrp="1"/>
          </p:cNvSpPr>
          <p:nvPr>
            <p:ph type="title"/>
          </p:nvPr>
        </p:nvSpPr>
        <p:spPr>
          <a:xfrm>
            <a:off x="479426" y="260350"/>
            <a:ext cx="8233520" cy="756000"/>
          </a:xfrm>
        </p:spPr>
        <p:txBody>
          <a:bodyPr/>
          <a:lstStyle/>
          <a:p>
            <a:r>
              <a:rPr lang="en-US" dirty="0"/>
              <a:t>Data Assembly and Prediction Testbed</a:t>
            </a:r>
            <a:endParaRPr lang="de-DE" dirty="0"/>
          </a:p>
        </p:txBody>
      </p:sp>
      <p:sp>
        <p:nvSpPr>
          <p:cNvPr id="28" name="Text Placeholder 2">
            <a:extLst>
              <a:ext uri="{FF2B5EF4-FFF2-40B4-BE49-F238E27FC236}">
                <a16:creationId xmlns:a16="http://schemas.microsoft.com/office/drawing/2014/main" id="{F8A3115E-04E8-47D8-BA9A-39E0712A4C58}"/>
              </a:ext>
            </a:extLst>
          </p:cNvPr>
          <p:cNvSpPr>
            <a:spLocks noGrp="1"/>
          </p:cNvSpPr>
          <p:nvPr>
            <p:ph type="body" sz="quarter" idx="14"/>
          </p:nvPr>
        </p:nvSpPr>
        <p:spPr>
          <a:xfrm>
            <a:off x="502647" y="1154975"/>
            <a:ext cx="8233948" cy="288000"/>
          </a:xfrm>
        </p:spPr>
        <p:txBody>
          <a:bodyPr>
            <a:noAutofit/>
          </a:bodyPr>
          <a:lstStyle/>
          <a:p>
            <a:r>
              <a:rPr lang="en-US" sz="2400" dirty="0"/>
              <a:t>Technology Stack / Approach</a:t>
            </a:r>
            <a:endParaRPr lang="de-DE" sz="2400" dirty="0"/>
          </a:p>
        </p:txBody>
      </p:sp>
      <p:sp>
        <p:nvSpPr>
          <p:cNvPr id="29" name="Content Placeholder 5">
            <a:extLst>
              <a:ext uri="{FF2B5EF4-FFF2-40B4-BE49-F238E27FC236}">
                <a16:creationId xmlns:a16="http://schemas.microsoft.com/office/drawing/2014/main" id="{F05B3AF6-46A6-4DEC-9D10-FF2CC0D20A1F}"/>
              </a:ext>
            </a:extLst>
          </p:cNvPr>
          <p:cNvSpPr txBox="1">
            <a:spLocks/>
          </p:cNvSpPr>
          <p:nvPr/>
        </p:nvSpPr>
        <p:spPr>
          <a:xfrm>
            <a:off x="441325" y="1854090"/>
            <a:ext cx="10801350" cy="4487075"/>
          </a:xfrm>
          <a:prstGeom prst="rect">
            <a:avLst/>
          </a:prstGeom>
        </p:spPr>
        <p:txBody>
          <a:bodyPr>
            <a:normAutofit/>
          </a:bodyPr>
          <a:lstStyle>
            <a:lvl1pPr marL="0" indent="0" algn="l" defTabSz="914400" rtl="0" eaLnBrk="1" latinLnBrk="0" hangingPunct="1">
              <a:lnSpc>
                <a:spcPct val="100000"/>
              </a:lnSpc>
              <a:spcBef>
                <a:spcPts val="900"/>
              </a:spcBef>
              <a:spcAft>
                <a:spcPts val="0"/>
              </a:spcAft>
              <a:buClr>
                <a:schemeClr val="accent1"/>
              </a:buClr>
              <a:buFontTx/>
              <a:buNone/>
              <a:defRPr sz="22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rgbClr val="01296A"/>
              </a:buClr>
              <a:buFont typeface="Wingdings" panose="05000000000000000000" pitchFamily="2" charset="2"/>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8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Clone of the </a:t>
            </a: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rPr>
              <a:t>NWM routing scheme + enhanced data assimilation</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a:r>
            <a:b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b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model schematization comes for free from NWM, highly scalable approach</a:t>
            </a:r>
            <a:r>
              <a:rPr kumimoji="0" lang="de-DE"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a:r>
            <a:br>
              <a:rPr kumimoji="0" lang="de-DE"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br>
            <a:r>
              <a:rPr kumimoji="0" lang="de-DE"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pilot model available for Colorado River, setup of DA and integration in p</a:t>
            </a:r>
            <a:r>
              <a:rPr kumimoji="0" lang="en-US" sz="2200" b="0" i="0" u="none" strike="noStrike" kern="1200" cap="none" spc="0" normalizeH="0" baseline="0" noProof="0" dirty="0" err="1">
                <a:ln>
                  <a:noFill/>
                </a:ln>
                <a:solidFill>
                  <a:srgbClr val="1D1D1B"/>
                </a:solidFill>
                <a:effectLst/>
                <a:uLnTx/>
                <a:uFillTx/>
                <a:latin typeface="Calibri" panose="020F0502020204030204"/>
                <a:ea typeface="+mn-ea"/>
                <a:cs typeface="+mn-cs"/>
                <a:sym typeface="Wingdings" panose="05000000000000000000" pitchFamily="2" charset="2"/>
              </a:rPr>
              <a:t>rogress</a:t>
            </a:r>
            <a:endPar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sng"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HEC-RAS model integration</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a:r>
            <a:b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b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pilot model for Guadalupe River</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sng" strike="noStrike" kern="1200" cap="none" spc="0" normalizeH="0" baseline="0" noProof="0" dirty="0" err="1">
                <a:ln>
                  <a:noFill/>
                </a:ln>
                <a:solidFill>
                  <a:srgbClr val="1D1D1B"/>
                </a:solidFill>
                <a:effectLst/>
                <a:uLnTx/>
                <a:uFillTx/>
                <a:latin typeface="Calibri" panose="020F0502020204030204"/>
                <a:ea typeface="+mn-ea"/>
                <a:cs typeface="+mn-cs"/>
                <a:sym typeface="Wingdings" panose="05000000000000000000" pitchFamily="2" charset="2"/>
              </a:rPr>
              <a:t>datasphere</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as next generation cloud platform to</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integrate all scalar and raster data products</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structure and share data, provide alarming and </a:t>
            </a:r>
            <a:b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b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notification features</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disseminate data through API and web widgets, </a:t>
            </a:r>
            <a:b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br>
            <a:r>
              <a:rPr kumimoji="0" lang="en-US" sz="2000" b="0" i="0" u="none" strike="noStrike" kern="1200" cap="none" spc="0" normalizeH="0" baseline="0" noProof="0" dirty="0" err="1">
                <a:ln>
                  <a:noFill/>
                </a:ln>
                <a:solidFill>
                  <a:srgbClr val="1D1D1B"/>
                </a:solidFill>
                <a:effectLst/>
                <a:uLnTx/>
                <a:uFillTx/>
                <a:latin typeface="Calibri" panose="020F0502020204030204"/>
                <a:ea typeface="+mn-ea"/>
                <a:cs typeface="+mn-cs"/>
                <a:sym typeface="Wingdings" panose="05000000000000000000" pitchFamily="2" charset="2"/>
              </a:rPr>
              <a:t>e.g</a:t>
            </a: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for integration into inundation mapping or </a:t>
            </a:r>
            <a:b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b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ESRI products </a:t>
            </a:r>
          </a:p>
        </p:txBody>
      </p:sp>
      <p:sp>
        <p:nvSpPr>
          <p:cNvPr id="30" name="Footer Placeholder 3">
            <a:extLst>
              <a:ext uri="{FF2B5EF4-FFF2-40B4-BE49-F238E27FC236}">
                <a16:creationId xmlns:a16="http://schemas.microsoft.com/office/drawing/2014/main" id="{D84AEC15-F0E4-4958-8286-61F7B7C8EA8A}"/>
              </a:ext>
            </a:extLst>
          </p:cNvPr>
          <p:cNvSpPr>
            <a:spLocks noGrp="1"/>
          </p:cNvSpPr>
          <p:nvPr>
            <p:ph type="ftr" sz="quarter" idx="16"/>
          </p:nvPr>
        </p:nvSpPr>
        <p:spPr>
          <a:xfrm>
            <a:off x="211408" y="6406385"/>
            <a:ext cx="5763720" cy="2703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D1D1B">
                    <a:lumMod val="75000"/>
                    <a:lumOff val="25000"/>
                  </a:srgbClr>
                </a:solidFill>
                <a:effectLst/>
                <a:uLnTx/>
                <a:uFillTx/>
                <a:latin typeface="Calibri" panose="020F0502020204030204"/>
                <a:ea typeface="+mn-ea"/>
                <a:cs typeface="+mn-cs"/>
              </a:rPr>
              <a:t>TxDot</a:t>
            </a:r>
            <a:r>
              <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rPr>
              <a:t> Streamflow II Second Quarterly Review | Author: Dirk Schwanenberg |  Creation date: 2021-03</a:t>
            </a:r>
          </a:p>
        </p:txBody>
      </p:sp>
      <p:pic>
        <p:nvPicPr>
          <p:cNvPr id="3074" name="Picture 1" descr="image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8927" y="3267453"/>
            <a:ext cx="5436169" cy="305784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28314" y="594918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Credit: Wilken Steiner, KISTERS</a:t>
            </a:r>
          </a:p>
        </p:txBody>
      </p:sp>
    </p:spTree>
    <p:extLst>
      <p:ext uri="{BB962C8B-B14F-4D97-AF65-F5344CB8AC3E}">
        <p14:creationId xmlns:p14="http://schemas.microsoft.com/office/powerpoint/2010/main" val="1629162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3" descr="C:\Users\becker\AppData\Local\Microsoft\Windows\Temporary Internet Files\Content.IE5\RBMB1TU6\apple_led_cinema_screen_by_fisshy94-d38e3o5[1].png">
            <a:extLst>
              <a:ext uri="{FF2B5EF4-FFF2-40B4-BE49-F238E27FC236}">
                <a16:creationId xmlns:a16="http://schemas.microsoft.com/office/drawing/2014/main" id="{FDD3644A-C51B-B340-89A1-F09FD3FEE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0171" y="3454469"/>
            <a:ext cx="1507564" cy="1039987"/>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a:extLst>
              <a:ext uri="{FF2B5EF4-FFF2-40B4-BE49-F238E27FC236}">
                <a16:creationId xmlns:a16="http://schemas.microsoft.com/office/drawing/2014/main" id="{1D3F869F-B71D-5C42-96E8-D930C07E411C}"/>
              </a:ext>
            </a:extLst>
          </p:cNvPr>
          <p:cNvSpPr/>
          <p:nvPr/>
        </p:nvSpPr>
        <p:spPr>
          <a:xfrm>
            <a:off x="487067" y="1636141"/>
            <a:ext cx="1801354" cy="1209001"/>
          </a:xfrm>
          <a:prstGeom prst="can">
            <a:avLst/>
          </a:prstGeom>
          <a:solidFill>
            <a:srgbClr val="4EABC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FFFFFF"/>
                </a:solidFill>
                <a:effectLst/>
                <a:uLnTx/>
                <a:uFillTx/>
                <a:latin typeface="Calibri" panose="020F0502020204030204"/>
                <a:ea typeface="+mn-ea"/>
                <a:cs typeface="+mn-cs"/>
              </a:rPr>
              <a:t>datasphere</a:t>
            </a:r>
            <a:endPar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Time series 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Raster storage</a:t>
            </a:r>
          </a:p>
        </p:txBody>
      </p:sp>
      <p:sp>
        <p:nvSpPr>
          <p:cNvPr id="15" name="TextBox 14">
            <a:extLst>
              <a:ext uri="{FF2B5EF4-FFF2-40B4-BE49-F238E27FC236}">
                <a16:creationId xmlns:a16="http://schemas.microsoft.com/office/drawing/2014/main" id="{ABE87CEC-2601-684A-B1B2-5996EA3C2204}"/>
              </a:ext>
            </a:extLst>
          </p:cNvPr>
          <p:cNvSpPr txBox="1"/>
          <p:nvPr/>
        </p:nvSpPr>
        <p:spPr>
          <a:xfrm>
            <a:off x="4084923" y="3586117"/>
            <a:ext cx="15406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D1D1B"/>
                </a:solidFill>
                <a:effectLst/>
                <a:uLnTx/>
                <a:uFillTx/>
                <a:latin typeface="Calibri" panose="020F0502020204030204"/>
                <a:ea typeface="+mn-ea"/>
                <a:cs typeface="+mn-cs"/>
              </a:rPr>
              <a:t>datasphere</a:t>
            </a:r>
            <a:endParaRPr kumimoji="0" lang="en-GB" sz="1600" b="0" i="0" u="none" strike="noStrike" kern="1200" cap="none" spc="0" normalizeH="0" baseline="0" noProof="0" dirty="0">
              <a:ln>
                <a:noFill/>
              </a:ln>
              <a:solidFill>
                <a:srgbClr val="1D1D1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D1D1B"/>
                </a:solidFill>
                <a:effectLst/>
                <a:uLnTx/>
                <a:uFillTx/>
                <a:latin typeface="Calibri" panose="020F0502020204030204"/>
                <a:ea typeface="+mn-ea"/>
                <a:cs typeface="+mn-cs"/>
              </a:rPr>
              <a:t>(cloud platform)</a:t>
            </a:r>
          </a:p>
        </p:txBody>
      </p:sp>
      <p:sp>
        <p:nvSpPr>
          <p:cNvPr id="16" name="Can 15">
            <a:extLst>
              <a:ext uri="{FF2B5EF4-FFF2-40B4-BE49-F238E27FC236}">
                <a16:creationId xmlns:a16="http://schemas.microsoft.com/office/drawing/2014/main" id="{F1DD4087-0643-E04B-B983-EA870C5DCF67}"/>
              </a:ext>
            </a:extLst>
          </p:cNvPr>
          <p:cNvSpPr/>
          <p:nvPr/>
        </p:nvSpPr>
        <p:spPr>
          <a:xfrm>
            <a:off x="5569045" y="1663379"/>
            <a:ext cx="2018919" cy="1140215"/>
          </a:xfrm>
          <a:prstGeom prst="can">
            <a:avLst/>
          </a:prstGeom>
          <a:solidFill>
            <a:srgbClr val="4EABC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Network 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Model schematization</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cxnSp>
        <p:nvCxnSpPr>
          <p:cNvPr id="17" name="Elbow Connector 16">
            <a:extLst>
              <a:ext uri="{FF2B5EF4-FFF2-40B4-BE49-F238E27FC236}">
                <a16:creationId xmlns:a16="http://schemas.microsoft.com/office/drawing/2014/main" id="{81C15B85-3059-1F45-883E-A4474CD14BFC}"/>
              </a:ext>
            </a:extLst>
          </p:cNvPr>
          <p:cNvCxnSpPr>
            <a:cxnSpLocks/>
            <a:stCxn id="14" idx="3"/>
            <a:endCxn id="13" idx="1"/>
          </p:cNvCxnSpPr>
          <p:nvPr/>
        </p:nvCxnSpPr>
        <p:spPr>
          <a:xfrm rot="16200000" flipH="1">
            <a:off x="2179297" y="2053588"/>
            <a:ext cx="1129321" cy="2712427"/>
          </a:xfrm>
          <a:prstGeom prst="bentConnector2">
            <a:avLst/>
          </a:prstGeom>
          <a:ln w="254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E305D89F-1DD1-DC47-8B31-C8FB73844278}"/>
              </a:ext>
            </a:extLst>
          </p:cNvPr>
          <p:cNvCxnSpPr>
            <a:cxnSpLocks/>
            <a:stCxn id="16" idx="3"/>
            <a:endCxn id="13" idx="3"/>
          </p:cNvCxnSpPr>
          <p:nvPr/>
        </p:nvCxnSpPr>
        <p:spPr>
          <a:xfrm rot="5400000">
            <a:off x="5507686" y="2903643"/>
            <a:ext cx="1170869" cy="970770"/>
          </a:xfrm>
          <a:prstGeom prst="bentConnector2">
            <a:avLst/>
          </a:prstGeom>
          <a:ln w="254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949772BD-FA75-3245-9787-6B42BDECFABA}"/>
              </a:ext>
            </a:extLst>
          </p:cNvPr>
          <p:cNvSpPr/>
          <p:nvPr/>
        </p:nvSpPr>
        <p:spPr>
          <a:xfrm>
            <a:off x="2883239" y="2353731"/>
            <a:ext cx="2064997" cy="646074"/>
          </a:xfrm>
          <a:prstGeom prst="roundRect">
            <a:avLst/>
          </a:prstGeom>
          <a:solidFill>
            <a:srgbClr val="EF7D00"/>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Data Assimilation</a:t>
            </a:r>
            <a:b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(Hydraulic) </a:t>
            </a:r>
          </a:p>
        </p:txBody>
      </p:sp>
      <p:cxnSp>
        <p:nvCxnSpPr>
          <p:cNvPr id="20" name="Straight Arrow Connector 19">
            <a:extLst>
              <a:ext uri="{FF2B5EF4-FFF2-40B4-BE49-F238E27FC236}">
                <a16:creationId xmlns:a16="http://schemas.microsoft.com/office/drawing/2014/main" id="{0E4A5A92-84BB-4F42-9128-9D3EF81D96D1}"/>
              </a:ext>
            </a:extLst>
          </p:cNvPr>
          <p:cNvCxnSpPr>
            <a:cxnSpLocks/>
            <a:stCxn id="19" idx="3"/>
            <a:endCxn id="16" idx="2"/>
          </p:cNvCxnSpPr>
          <p:nvPr/>
        </p:nvCxnSpPr>
        <p:spPr>
          <a:xfrm flipV="1">
            <a:off x="4948236" y="2233487"/>
            <a:ext cx="620809" cy="443281"/>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2657BC8-70F2-C946-98CD-BB9EAA77F377}"/>
              </a:ext>
            </a:extLst>
          </p:cNvPr>
          <p:cNvCxnSpPr>
            <a:cxnSpLocks/>
            <a:stCxn id="19" idx="1"/>
            <a:endCxn id="14" idx="4"/>
          </p:cNvCxnSpPr>
          <p:nvPr/>
        </p:nvCxnSpPr>
        <p:spPr>
          <a:xfrm flipH="1" flipV="1">
            <a:off x="2288421" y="2240642"/>
            <a:ext cx="594818" cy="436126"/>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0731E0EF-1C5D-FD4E-A78D-DA6C113752B2}"/>
              </a:ext>
            </a:extLst>
          </p:cNvPr>
          <p:cNvSpPr/>
          <p:nvPr/>
        </p:nvSpPr>
        <p:spPr>
          <a:xfrm>
            <a:off x="8384514" y="1409717"/>
            <a:ext cx="2652056" cy="679269"/>
          </a:xfrm>
          <a:prstGeom prst="roundRect">
            <a:avLst/>
          </a:prstGeom>
          <a:solidFill>
            <a:srgbClr val="5182B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NWM</a:t>
            </a:r>
            <a:b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en-GB" sz="1600" b="1" i="0" u="none" strike="noStrike" kern="1200" cap="none" spc="0" normalizeH="0" baseline="0" noProof="0" dirty="0" err="1">
                <a:ln>
                  <a:noFill/>
                </a:ln>
                <a:solidFill>
                  <a:srgbClr val="FFFFFF"/>
                </a:solidFill>
                <a:effectLst/>
                <a:uLnTx/>
                <a:uFillTx/>
                <a:latin typeface="Calibri" panose="020F0502020204030204"/>
                <a:ea typeface="+mn-ea"/>
                <a:cs typeface="+mn-cs"/>
              </a:rPr>
              <a:t>Muskingum-Cunge</a:t>
            </a: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 routing)</a:t>
            </a:r>
          </a:p>
        </p:txBody>
      </p:sp>
      <p:cxnSp>
        <p:nvCxnSpPr>
          <p:cNvPr id="23" name="Straight Arrow Connector 22">
            <a:extLst>
              <a:ext uri="{FF2B5EF4-FFF2-40B4-BE49-F238E27FC236}">
                <a16:creationId xmlns:a16="http://schemas.microsoft.com/office/drawing/2014/main" id="{96F80BF5-72A4-9240-8C5C-6EFD452C8119}"/>
              </a:ext>
            </a:extLst>
          </p:cNvPr>
          <p:cNvCxnSpPr>
            <a:cxnSpLocks/>
            <a:stCxn id="22" idx="1"/>
            <a:endCxn id="16" idx="4"/>
          </p:cNvCxnSpPr>
          <p:nvPr/>
        </p:nvCxnSpPr>
        <p:spPr>
          <a:xfrm flipH="1">
            <a:off x="7587964" y="1749352"/>
            <a:ext cx="796550" cy="484135"/>
          </a:xfrm>
          <a:prstGeom prst="straightConnector1">
            <a:avLst/>
          </a:prstGeom>
          <a:ln w="25400">
            <a:headEnd type="none"/>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A374F06E-E1FB-FF47-A0C4-0309026EA061}"/>
              </a:ext>
            </a:extLst>
          </p:cNvPr>
          <p:cNvSpPr/>
          <p:nvPr/>
        </p:nvSpPr>
        <p:spPr>
          <a:xfrm>
            <a:off x="2892583" y="1514221"/>
            <a:ext cx="2074109" cy="637854"/>
          </a:xfrm>
          <a:prstGeom prst="roundRect">
            <a:avLst/>
          </a:prstGeom>
          <a:solidFill>
            <a:srgbClr val="EF7D00"/>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Data Assimilation</a:t>
            </a:r>
            <a:b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en-GB" sz="1600" b="1" i="0" u="none" strike="noStrike" kern="1200" cap="none" spc="0" normalizeH="0" baseline="0" noProof="0" dirty="0" err="1">
                <a:ln>
                  <a:noFill/>
                </a:ln>
                <a:solidFill>
                  <a:srgbClr val="FFFFFF"/>
                </a:solidFill>
                <a:effectLst/>
                <a:uLnTx/>
                <a:uFillTx/>
                <a:latin typeface="Calibri" panose="020F0502020204030204"/>
                <a:ea typeface="+mn-ea"/>
                <a:cs typeface="+mn-cs"/>
              </a:rPr>
              <a:t>Muskingum-Cunge</a:t>
            </a: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00474068-E449-4B49-A2CC-7FD94578D72C}"/>
              </a:ext>
            </a:extLst>
          </p:cNvPr>
          <p:cNvCxnSpPr>
            <a:cxnSpLocks/>
            <a:stCxn id="24" idx="3"/>
            <a:endCxn id="16" idx="2"/>
          </p:cNvCxnSpPr>
          <p:nvPr/>
        </p:nvCxnSpPr>
        <p:spPr>
          <a:xfrm>
            <a:off x="4966692" y="1833148"/>
            <a:ext cx="602353" cy="400339"/>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7848F77-369C-624A-A99A-DDC730DCE55D}"/>
              </a:ext>
            </a:extLst>
          </p:cNvPr>
          <p:cNvCxnSpPr>
            <a:cxnSpLocks/>
            <a:stCxn id="24" idx="1"/>
            <a:endCxn id="14" idx="4"/>
          </p:cNvCxnSpPr>
          <p:nvPr/>
        </p:nvCxnSpPr>
        <p:spPr>
          <a:xfrm flipH="1">
            <a:off x="2288421" y="1833148"/>
            <a:ext cx="604162" cy="407494"/>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714" y="5316229"/>
            <a:ext cx="2759281" cy="1440000"/>
          </a:xfrm>
          <a:prstGeom prst="rect">
            <a:avLst/>
          </a:prstGeom>
          <a:ln>
            <a:solidFill>
              <a:schemeClr val="tx1"/>
            </a:solidFill>
          </a:ln>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2645" y="5318988"/>
            <a:ext cx="2759281" cy="1440000"/>
          </a:xfrm>
          <a:prstGeom prst="rect">
            <a:avLst/>
          </a:prstGeom>
          <a:ln>
            <a:solidFill>
              <a:schemeClr val="tx1"/>
            </a:solidFill>
          </a:ln>
        </p:spPr>
      </p:pic>
      <p:sp>
        <p:nvSpPr>
          <p:cNvPr id="60" name="Rounded Rectangle 59">
            <a:extLst>
              <a:ext uri="{FF2B5EF4-FFF2-40B4-BE49-F238E27FC236}">
                <a16:creationId xmlns:a16="http://schemas.microsoft.com/office/drawing/2014/main" id="{0731E0EF-1C5D-FD4E-A78D-DA6C113752B2}"/>
              </a:ext>
            </a:extLst>
          </p:cNvPr>
          <p:cNvSpPr/>
          <p:nvPr/>
        </p:nvSpPr>
        <p:spPr>
          <a:xfrm>
            <a:off x="8388862" y="2241386"/>
            <a:ext cx="2656416" cy="679269"/>
          </a:xfrm>
          <a:prstGeom prst="roundRect">
            <a:avLst/>
          </a:prstGeom>
          <a:solidFill>
            <a:srgbClr val="5182B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HEC-RAS</a:t>
            </a:r>
            <a:b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(Hydraulic routing)</a:t>
            </a:r>
          </a:p>
        </p:txBody>
      </p:sp>
      <p:cxnSp>
        <p:nvCxnSpPr>
          <p:cNvPr id="62" name="Straight Arrow Connector 61">
            <a:extLst>
              <a:ext uri="{FF2B5EF4-FFF2-40B4-BE49-F238E27FC236}">
                <a16:creationId xmlns:a16="http://schemas.microsoft.com/office/drawing/2014/main" id="{96F80BF5-72A4-9240-8C5C-6EFD452C8119}"/>
              </a:ext>
            </a:extLst>
          </p:cNvPr>
          <p:cNvCxnSpPr>
            <a:cxnSpLocks/>
            <a:stCxn id="60" idx="1"/>
            <a:endCxn id="16" idx="4"/>
          </p:cNvCxnSpPr>
          <p:nvPr/>
        </p:nvCxnSpPr>
        <p:spPr>
          <a:xfrm flipH="1" flipV="1">
            <a:off x="7587964" y="2233487"/>
            <a:ext cx="800898" cy="347534"/>
          </a:xfrm>
          <a:prstGeom prst="straightConnector1">
            <a:avLst/>
          </a:prstGeom>
          <a:ln w="25400">
            <a:headEnd type="none"/>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925089" y="4542022"/>
            <a:ext cx="5936762" cy="677108"/>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Out-of-the-box visualization of (forecast) time series and model schematization</a:t>
            </a:r>
          </a:p>
        </p:txBody>
      </p:sp>
      <p:sp>
        <p:nvSpPr>
          <p:cNvPr id="2" name="TextBox 1">
            <a:extLst>
              <a:ext uri="{FF2B5EF4-FFF2-40B4-BE49-F238E27FC236}">
                <a16:creationId xmlns:a16="http://schemas.microsoft.com/office/drawing/2014/main" id="{00FAB79D-AC31-4B73-8F2A-1C82FE427046}"/>
              </a:ext>
            </a:extLst>
          </p:cNvPr>
          <p:cNvSpPr txBox="1"/>
          <p:nvPr/>
        </p:nvSpPr>
        <p:spPr>
          <a:xfrm>
            <a:off x="7870783" y="3187695"/>
            <a:ext cx="3761773" cy="338554"/>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National and regional modelling</a:t>
            </a:r>
          </a:p>
        </p:txBody>
      </p:sp>
      <p:sp>
        <p:nvSpPr>
          <p:cNvPr id="27" name="TextBox 26">
            <a:extLst>
              <a:ext uri="{FF2B5EF4-FFF2-40B4-BE49-F238E27FC236}">
                <a16:creationId xmlns:a16="http://schemas.microsoft.com/office/drawing/2014/main" id="{CD904006-98F9-4FDC-B579-3B7625C10B4A}"/>
              </a:ext>
            </a:extLst>
          </p:cNvPr>
          <p:cNvSpPr txBox="1"/>
          <p:nvPr/>
        </p:nvSpPr>
        <p:spPr>
          <a:xfrm>
            <a:off x="2015921" y="573746"/>
            <a:ext cx="5358913" cy="677108"/>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Assimilation of local data into regional models (NWM clone, HEC-RAS) to improve forecasts</a:t>
            </a:r>
          </a:p>
        </p:txBody>
      </p:sp>
    </p:spTree>
    <p:extLst>
      <p:ext uri="{BB962C8B-B14F-4D97-AF65-F5344CB8AC3E}">
        <p14:creationId xmlns:p14="http://schemas.microsoft.com/office/powerpoint/2010/main" val="3605015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4C9E-605F-4E4A-9110-5C1323EE61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150326-B551-4611-8B7C-2D4E15DADB16}"/>
              </a:ext>
            </a:extLst>
          </p:cNvPr>
          <p:cNvSpPr>
            <a:spLocks noGrp="1"/>
          </p:cNvSpPr>
          <p:nvPr>
            <p:ph sz="quarter" idx="13"/>
          </p:nvPr>
        </p:nvSpPr>
        <p:spPr/>
        <p:txBody>
          <a:bodyPr/>
          <a:lstStyle/>
          <a:p>
            <a:endParaRPr lang="en-US"/>
          </a:p>
        </p:txBody>
      </p:sp>
      <p:sp>
        <p:nvSpPr>
          <p:cNvPr id="4" name="Text Placeholder 3">
            <a:extLst>
              <a:ext uri="{FF2B5EF4-FFF2-40B4-BE49-F238E27FC236}">
                <a16:creationId xmlns:a16="http://schemas.microsoft.com/office/drawing/2014/main" id="{8B27D483-B285-4716-9FBE-29BA08F3B1DF}"/>
              </a:ext>
            </a:extLst>
          </p:cNvPr>
          <p:cNvSpPr>
            <a:spLocks noGrp="1"/>
          </p:cNvSpPr>
          <p:nvPr>
            <p:ph type="body" sz="quarter" idx="14"/>
          </p:nvPr>
        </p:nvSpPr>
        <p:spPr/>
        <p:txBody>
          <a:bodyPr/>
          <a:lstStyle/>
          <a:p>
            <a:endParaRPr lang="en-US"/>
          </a:p>
        </p:txBody>
      </p:sp>
      <p:sp>
        <p:nvSpPr>
          <p:cNvPr id="5" name="Footer Placeholder 4">
            <a:extLst>
              <a:ext uri="{FF2B5EF4-FFF2-40B4-BE49-F238E27FC236}">
                <a16:creationId xmlns:a16="http://schemas.microsoft.com/office/drawing/2014/main" id="{5E5285BB-6B9A-4807-86A5-518D894CA37F}"/>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D1D1B">
                    <a:lumMod val="75000"/>
                    <a:lumOff val="25000"/>
                  </a:srgbClr>
                </a:solidFill>
                <a:effectLst/>
                <a:uLnTx/>
                <a:uFillTx/>
                <a:latin typeface="Calibri" panose="020F0502020204030204"/>
                <a:ea typeface="+mn-ea"/>
                <a:cs typeface="+mn-cs"/>
              </a:rPr>
              <a:t>Side visit of EGAT to ENTEGA |  Volker Bühner, KISTERS  |  12/03/2018</a:t>
            </a:r>
            <a:endPar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D01DA8-5628-48E6-8746-B306BD1AD46F}"/>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9655863-A6B5-42AE-8D3D-5EB8AB2EBABF}"/>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8D4869B-3AD1-4D8C-B816-FC562E1D3BF9}"/>
              </a:ext>
            </a:extLst>
          </p:cNvPr>
          <p:cNvSpPr txBox="1"/>
          <p:nvPr/>
        </p:nvSpPr>
        <p:spPr>
          <a:xfrm>
            <a:off x="2352267" y="1127493"/>
            <a:ext cx="2071868" cy="1910880"/>
          </a:xfrm>
          <a:prstGeom prst="rect">
            <a:avLst/>
          </a:prstGeom>
          <a:solidFill>
            <a:schemeClr val="bg2"/>
          </a:solidFill>
          <a:ln>
            <a:solidFill>
              <a:schemeClr val="accent1"/>
            </a:solidFill>
          </a:ln>
        </p:spPr>
        <p:txBody>
          <a:bodyPr vert="horz" wrap="square" lIns="108000"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Sharing concept for private and public data, 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 USGS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 LCRA</a:t>
            </a:r>
          </a:p>
        </p:txBody>
      </p:sp>
      <p:sp>
        <p:nvSpPr>
          <p:cNvPr id="9" name="TextBox 8">
            <a:extLst>
              <a:ext uri="{FF2B5EF4-FFF2-40B4-BE49-F238E27FC236}">
                <a16:creationId xmlns:a16="http://schemas.microsoft.com/office/drawing/2014/main" id="{5A486432-AD9B-4E43-ADCA-23C29C51FF91}"/>
              </a:ext>
            </a:extLst>
          </p:cNvPr>
          <p:cNvSpPr txBox="1"/>
          <p:nvPr/>
        </p:nvSpPr>
        <p:spPr>
          <a:xfrm>
            <a:off x="7964435" y="569680"/>
            <a:ext cx="3398982" cy="1233772"/>
          </a:xfrm>
          <a:prstGeom prst="rect">
            <a:avLst/>
          </a:prstGeom>
          <a:solidFill>
            <a:schemeClr val="bg2"/>
          </a:solidFill>
          <a:ln>
            <a:solidFill>
              <a:schemeClr val="accent1"/>
            </a:solidFill>
          </a:ln>
        </p:spPr>
        <p:txBody>
          <a:bodyPr vert="horz" wrap="square" lIns="108000"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1D1D1B"/>
                </a:solidFill>
                <a:effectLst/>
                <a:uLnTx/>
                <a:uFillTx/>
                <a:latin typeface="Calibri" panose="020F0502020204030204"/>
                <a:ea typeface="+mn-ea"/>
                <a:cs typeface="+mn-cs"/>
              </a:rPr>
              <a:t>datasphere</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for visualization of time series data, alarming and notifications </a:t>
            </a:r>
          </a:p>
        </p:txBody>
      </p:sp>
    </p:spTree>
    <p:extLst>
      <p:ext uri="{BB962C8B-B14F-4D97-AF65-F5344CB8AC3E}">
        <p14:creationId xmlns:p14="http://schemas.microsoft.com/office/powerpoint/2010/main" val="345014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D5DD-2C56-4C90-A469-6481453C9741}"/>
              </a:ext>
            </a:extLst>
          </p:cNvPr>
          <p:cNvSpPr>
            <a:spLocks noGrp="1"/>
          </p:cNvSpPr>
          <p:nvPr>
            <p:ph type="title"/>
          </p:nvPr>
        </p:nvSpPr>
        <p:spPr>
          <a:xfrm>
            <a:off x="665020" y="617160"/>
            <a:ext cx="9750655" cy="484632"/>
          </a:xfrm>
        </p:spPr>
        <p:txBody>
          <a:bodyPr/>
          <a:lstStyle/>
          <a:p>
            <a:r>
              <a:rPr lang="en-US" sz="2400" dirty="0" smtClean="0"/>
              <a:t>Project Advisory Committee</a:t>
            </a:r>
            <a:endParaRPr lang="en-US" sz="2400" dirty="0"/>
          </a:p>
        </p:txBody>
      </p:sp>
      <p:sp>
        <p:nvSpPr>
          <p:cNvPr id="3" name="Rectangle 2">
            <a:extLst>
              <a:ext uri="{FF2B5EF4-FFF2-40B4-BE49-F238E27FC236}">
                <a16:creationId xmlns:a16="http://schemas.microsoft.com/office/drawing/2014/main" id="{C7075EDE-24BD-4D6B-9AA8-F12FDD96B4F8}"/>
              </a:ext>
            </a:extLst>
          </p:cNvPr>
          <p:cNvSpPr/>
          <p:nvPr/>
        </p:nvSpPr>
        <p:spPr>
          <a:xfrm>
            <a:off x="570290" y="1303081"/>
            <a:ext cx="8288701" cy="4893647"/>
          </a:xfrm>
          <a:prstGeom prst="rect">
            <a:avLst/>
          </a:prstGeom>
        </p:spPr>
        <p:txBody>
          <a:bodyPr wrap="square">
            <a:spAutoFit/>
          </a:bodyPr>
          <a:lstStyle/>
          <a:p>
            <a:pPr fontAlgn="base">
              <a:defRPr/>
            </a:pPr>
            <a:r>
              <a:rPr lang="en-US" sz="2400" b="1" dirty="0">
                <a:solidFill>
                  <a:srgbClr val="0070C0"/>
                </a:solidFill>
                <a:latin typeface="Calibri" panose="020F0502020204030204" pitchFamily="34" charset="0"/>
              </a:rPr>
              <a:t>Jason Johnson</a:t>
            </a:r>
            <a:r>
              <a:rPr lang="en-US" sz="2400" dirty="0">
                <a:solidFill>
                  <a:srgbClr val="0070C0"/>
                </a:solidFill>
                <a:latin typeface="Calibri" panose="020F0502020204030204" pitchFamily="34" charset="0"/>
              </a:rPr>
              <a:t>, NOAA National Weather Service </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a:r>
            <a:b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br>
            <a:r>
              <a:rPr kumimoji="0" lang="en-US" sz="2400" b="1"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Mark </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Lenz</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NOAA National Weather Service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Paul </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Yura</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NOAA National Weather Service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Sam Marie Hermitte</a:t>
            </a:r>
            <a:r>
              <a:rPr kumimoji="0" lang="en-US" sz="2400" b="0"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 Texas Water Development Board</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Jorge Urquidi</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City of Austin, Flood Early Warning </a:t>
            </a:r>
            <a:r>
              <a:rPr kumimoji="0" lang="en-US" sz="2400" b="0"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System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Justin Terry, </a:t>
            </a:r>
            <a:r>
              <a:rPr kumimoji="0" lang="en-US" sz="2400" b="0"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Harris County Flood Control District</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Randy Charbeneau</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UT Professor Emeritus of Civil Engineering </a:t>
            </a:r>
            <a:r>
              <a:rPr kumimoji="0" lang="en-US" sz="2400" b="1"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Peter Smith</a:t>
            </a:r>
            <a:r>
              <a:rPr kumimoji="0" lang="en-US" sz="2400" b="0"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rPr>
              <a:t>, former TxDOT Dir of Trans Planning and Programs</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lvl="0" fontAlgn="base">
              <a:defRPr/>
            </a:pPr>
            <a:r>
              <a:rPr lang="en-US" sz="2400" b="1" dirty="0" err="1" smtClean="0">
                <a:solidFill>
                  <a:srgbClr val="0070C0"/>
                </a:solidFill>
                <a:latin typeface="Calibri" panose="020F0502020204030204" pitchFamily="34" charset="0"/>
              </a:rPr>
              <a:t>Sauda</a:t>
            </a:r>
            <a:r>
              <a:rPr lang="en-US" sz="2400" b="1" dirty="0">
                <a:solidFill>
                  <a:srgbClr val="0070C0"/>
                </a:solidFill>
                <a:latin typeface="Calibri" panose="020F0502020204030204" pitchFamily="34" charset="0"/>
              </a:rPr>
              <a:t> Ahmed</a:t>
            </a:r>
            <a:r>
              <a:rPr lang="en-US" sz="2400" dirty="0">
                <a:solidFill>
                  <a:srgbClr val="0070C0"/>
                </a:solidFill>
                <a:latin typeface="Calibri" panose="020F0502020204030204" pitchFamily="34" charset="0"/>
              </a:rPr>
              <a:t>, H&amp;H section, TxDOT Design Division</a:t>
            </a:r>
            <a:br>
              <a:rPr lang="en-US" sz="2400" dirty="0">
                <a:solidFill>
                  <a:srgbClr val="0070C0"/>
                </a:solidFill>
                <a:latin typeface="Calibri" panose="020F0502020204030204" pitchFamily="34" charset="0"/>
              </a:rPr>
            </a:br>
            <a:r>
              <a:rPr lang="en-US" sz="2400" b="1" dirty="0" err="1">
                <a:solidFill>
                  <a:srgbClr val="0070C0"/>
                </a:solidFill>
                <a:latin typeface="Calibri" panose="020F0502020204030204" pitchFamily="34" charset="0"/>
              </a:rPr>
              <a:t>Hiruy</a:t>
            </a:r>
            <a:r>
              <a:rPr lang="en-US" sz="2400" b="1" dirty="0">
                <a:solidFill>
                  <a:srgbClr val="0070C0"/>
                </a:solidFill>
                <a:latin typeface="Calibri" panose="020F0502020204030204" pitchFamily="34" charset="0"/>
              </a:rPr>
              <a:t> </a:t>
            </a:r>
            <a:r>
              <a:rPr lang="en-US" sz="2400" b="1" dirty="0" err="1">
                <a:solidFill>
                  <a:srgbClr val="0070C0"/>
                </a:solidFill>
                <a:latin typeface="Calibri" panose="020F0502020204030204" pitchFamily="34" charset="0"/>
              </a:rPr>
              <a:t>Berhe</a:t>
            </a:r>
            <a:r>
              <a:rPr lang="en-US" sz="2400" dirty="0">
                <a:solidFill>
                  <a:srgbClr val="0070C0"/>
                </a:solidFill>
                <a:latin typeface="Calibri" panose="020F0502020204030204" pitchFamily="34" charset="0"/>
              </a:rPr>
              <a:t>,   H&amp;H section, TxDOT Design Division </a:t>
            </a:r>
          </a:p>
          <a:p>
            <a:pPr lvl="0" fontAlgn="base">
              <a:defRPr/>
            </a:pPr>
            <a:r>
              <a:rPr lang="en-US" sz="2400" b="1" dirty="0">
                <a:solidFill>
                  <a:srgbClr val="0070C0"/>
                </a:solidFill>
                <a:latin typeface="Calibri" panose="020F0502020204030204" pitchFamily="34" charset="0"/>
              </a:rPr>
              <a:t>Lucinda Soto</a:t>
            </a:r>
            <a:r>
              <a:rPr lang="en-US" sz="2400" dirty="0">
                <a:solidFill>
                  <a:srgbClr val="0070C0"/>
                </a:solidFill>
                <a:latin typeface="Calibri" panose="020F0502020204030204" pitchFamily="34" charset="0"/>
              </a:rPr>
              <a:t>,   H&amp;H section, TxDOT Design Division </a:t>
            </a:r>
          </a:p>
          <a:p>
            <a:pPr lvl="0" fontAlgn="base">
              <a:defRPr/>
            </a:pPr>
            <a:r>
              <a:rPr lang="en-US" sz="2400" b="1" dirty="0">
                <a:solidFill>
                  <a:srgbClr val="0070C0"/>
                </a:solidFill>
                <a:latin typeface="Calibri" panose="020F0502020204030204" pitchFamily="34" charset="0"/>
              </a:rPr>
              <a:t>Jaime </a:t>
            </a:r>
            <a:r>
              <a:rPr lang="en-US" sz="2400" b="1" dirty="0" err="1">
                <a:solidFill>
                  <a:srgbClr val="0070C0"/>
                </a:solidFill>
                <a:latin typeface="Calibri" panose="020F0502020204030204" pitchFamily="34" charset="0"/>
              </a:rPr>
              <a:t>Villena</a:t>
            </a:r>
            <a:r>
              <a:rPr lang="en-US" sz="2400" b="1" dirty="0">
                <a:solidFill>
                  <a:srgbClr val="0070C0"/>
                </a:solidFill>
                <a:latin typeface="Calibri" panose="020F0502020204030204" pitchFamily="34" charset="0"/>
              </a:rPr>
              <a:t>-Morales</a:t>
            </a:r>
            <a:r>
              <a:rPr lang="en-US" sz="2400" dirty="0">
                <a:solidFill>
                  <a:srgbClr val="0070C0"/>
                </a:solidFill>
                <a:latin typeface="Calibri" panose="020F0502020204030204" pitchFamily="34" charset="0"/>
              </a:rPr>
              <a:t>, H&amp;H section, TxDOT Design Division</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p:txBody>
      </p:sp>
      <p:sp>
        <p:nvSpPr>
          <p:cNvPr id="4" name="Right Brace 3">
            <a:extLst>
              <a:ext uri="{FF2B5EF4-FFF2-40B4-BE49-F238E27FC236}">
                <a16:creationId xmlns:a16="http://schemas.microsoft.com/office/drawing/2014/main" id="{10B7667A-D2E8-4216-BE8F-A2F59F92BA47}"/>
              </a:ext>
            </a:extLst>
          </p:cNvPr>
          <p:cNvSpPr/>
          <p:nvPr/>
        </p:nvSpPr>
        <p:spPr bwMode="auto">
          <a:xfrm>
            <a:off x="8769272" y="1303081"/>
            <a:ext cx="413468" cy="4420825"/>
          </a:xfrm>
          <a:prstGeom prst="righ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Arial"/>
              <a:ea typeface="ＭＳ Ｐゴシック"/>
            </a:endParaRPr>
          </a:p>
        </p:txBody>
      </p:sp>
      <p:sp>
        <p:nvSpPr>
          <p:cNvPr id="5" name="TextBox 4">
            <a:extLst>
              <a:ext uri="{FF2B5EF4-FFF2-40B4-BE49-F238E27FC236}">
                <a16:creationId xmlns:a16="http://schemas.microsoft.com/office/drawing/2014/main" id="{305F2038-DB63-4466-B075-D4D0755B23CF}"/>
              </a:ext>
            </a:extLst>
          </p:cNvPr>
          <p:cNvSpPr txBox="1"/>
          <p:nvPr/>
        </p:nvSpPr>
        <p:spPr>
          <a:xfrm>
            <a:off x="9377870" y="3483929"/>
            <a:ext cx="2317133" cy="379675"/>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cs typeface="+mn-cs"/>
              </a:rPr>
              <a:t>Welcome to </a:t>
            </a:r>
            <a:endPar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rPr>
              <a:t>the </a:t>
            </a:r>
            <a:r>
              <a:rPr kumimoji="0" lang="en-US" sz="2400" b="1" i="0" u="none" strike="noStrike" kern="1200" cap="none" spc="0" normalizeH="0" baseline="0" noProof="0" dirty="0">
                <a:ln>
                  <a:noFill/>
                </a:ln>
                <a:solidFill>
                  <a:prstClr val="black"/>
                </a:solidFill>
                <a:effectLst/>
                <a:uLnTx/>
                <a:uFillTx/>
                <a:latin typeface="Arial"/>
                <a:ea typeface="ＭＳ Ｐゴシック"/>
                <a:cs typeface="+mn-cs"/>
              </a:rPr>
              <a:t>Discussion!</a:t>
            </a:r>
          </a:p>
        </p:txBody>
      </p:sp>
    </p:spTree>
    <p:extLst>
      <p:ext uri="{BB962C8B-B14F-4D97-AF65-F5344CB8AC3E}">
        <p14:creationId xmlns:p14="http://schemas.microsoft.com/office/powerpoint/2010/main" val="2085115839"/>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DED4-5C52-4870-A459-81A3D970C3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4F7D23-E391-4EFE-80A8-B360AE797A02}"/>
              </a:ext>
            </a:extLst>
          </p:cNvPr>
          <p:cNvSpPr>
            <a:spLocks noGrp="1"/>
          </p:cNvSpPr>
          <p:nvPr>
            <p:ph sz="quarter" idx="13"/>
          </p:nvPr>
        </p:nvSpPr>
        <p:spPr/>
        <p:txBody>
          <a:bodyPr/>
          <a:lstStyle/>
          <a:p>
            <a:endParaRPr lang="en-US"/>
          </a:p>
        </p:txBody>
      </p:sp>
      <p:sp>
        <p:nvSpPr>
          <p:cNvPr id="4" name="Text Placeholder 3">
            <a:extLst>
              <a:ext uri="{FF2B5EF4-FFF2-40B4-BE49-F238E27FC236}">
                <a16:creationId xmlns:a16="http://schemas.microsoft.com/office/drawing/2014/main" id="{EF51CFE2-7F4C-45F1-969F-A5AE73650845}"/>
              </a:ext>
            </a:extLst>
          </p:cNvPr>
          <p:cNvSpPr>
            <a:spLocks noGrp="1"/>
          </p:cNvSpPr>
          <p:nvPr>
            <p:ph type="body" sz="quarter" idx="14"/>
          </p:nvPr>
        </p:nvSpPr>
        <p:spPr/>
        <p:txBody>
          <a:bodyPr/>
          <a:lstStyle/>
          <a:p>
            <a:endParaRPr lang="en-US"/>
          </a:p>
        </p:txBody>
      </p:sp>
      <p:sp>
        <p:nvSpPr>
          <p:cNvPr id="5" name="Footer Placeholder 4">
            <a:extLst>
              <a:ext uri="{FF2B5EF4-FFF2-40B4-BE49-F238E27FC236}">
                <a16:creationId xmlns:a16="http://schemas.microsoft.com/office/drawing/2014/main" id="{371D53FF-BCA8-4585-A7C5-62DFA8D5A6DC}"/>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D1D1B">
                    <a:lumMod val="75000"/>
                    <a:lumOff val="25000"/>
                  </a:srgbClr>
                </a:solidFill>
                <a:effectLst/>
                <a:uLnTx/>
                <a:uFillTx/>
                <a:latin typeface="Calibri" panose="020F0502020204030204"/>
                <a:ea typeface="+mn-ea"/>
                <a:cs typeface="+mn-cs"/>
              </a:rPr>
              <a:t>Side visit of EGAT to ENTEGA |  Volker Bühner, KISTERS  |  12/03/2018</a:t>
            </a:r>
            <a:endPar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5E8080-D6B8-4FF8-9487-1AB67006271F}"/>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C7CF809-203E-4861-8945-179E23774AD3}"/>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67E326D-E280-4619-A57F-CFBDA770E56F}"/>
              </a:ext>
            </a:extLst>
          </p:cNvPr>
          <p:cNvSpPr txBox="1"/>
          <p:nvPr/>
        </p:nvSpPr>
        <p:spPr>
          <a:xfrm>
            <a:off x="9171747" y="689345"/>
            <a:ext cx="2562225" cy="1572326"/>
          </a:xfrm>
          <a:prstGeom prst="rect">
            <a:avLst/>
          </a:prstGeom>
          <a:solidFill>
            <a:schemeClr val="bg2"/>
          </a:solidFill>
          <a:ln>
            <a:solidFill>
              <a:schemeClr val="accent1"/>
            </a:solidFill>
          </a:ln>
        </p:spPr>
        <p:txBody>
          <a:bodyPr vert="horz" wrap="square" lIns="108000"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Raster data including the full extend of the NWM forcing and results</a:t>
            </a:r>
          </a:p>
        </p:txBody>
      </p:sp>
      <p:sp>
        <p:nvSpPr>
          <p:cNvPr id="9" name="TextBox 8">
            <a:extLst>
              <a:ext uri="{FF2B5EF4-FFF2-40B4-BE49-F238E27FC236}">
                <a16:creationId xmlns:a16="http://schemas.microsoft.com/office/drawing/2014/main" id="{230836FC-34B7-4FFC-B761-271239ABDB52}"/>
              </a:ext>
            </a:extLst>
          </p:cNvPr>
          <p:cNvSpPr txBox="1"/>
          <p:nvPr/>
        </p:nvSpPr>
        <p:spPr>
          <a:xfrm>
            <a:off x="8519077" y="4340316"/>
            <a:ext cx="3219036" cy="556664"/>
          </a:xfrm>
          <a:prstGeom prst="rect">
            <a:avLst/>
          </a:prstGeom>
          <a:solidFill>
            <a:schemeClr val="bg2"/>
          </a:solidFill>
          <a:ln>
            <a:solidFill>
              <a:schemeClr val="accent1"/>
            </a:solidFill>
          </a:ln>
        </p:spPr>
        <p:txBody>
          <a:bodyPr vert="horz" wrap="square" lIns="108000"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live demonstration</a:t>
            </a:r>
            <a:endPar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FAB3F12-B498-4908-8F4F-E11C2021E909}"/>
              </a:ext>
            </a:extLst>
          </p:cNvPr>
          <p:cNvSpPr txBox="1"/>
          <p:nvPr/>
        </p:nvSpPr>
        <p:spPr>
          <a:xfrm>
            <a:off x="3081716" y="356615"/>
            <a:ext cx="3398982" cy="895218"/>
          </a:xfrm>
          <a:prstGeom prst="rect">
            <a:avLst/>
          </a:prstGeom>
          <a:solidFill>
            <a:schemeClr val="bg2"/>
          </a:solidFill>
          <a:ln>
            <a:solidFill>
              <a:schemeClr val="accent1"/>
            </a:solidFill>
          </a:ln>
        </p:spPr>
        <p:txBody>
          <a:bodyPr vert="horz" wrap="square" lIns="108000" tIns="108000" r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1D1D1B"/>
                </a:solidFill>
                <a:effectLst/>
                <a:uLnTx/>
                <a:uFillTx/>
                <a:latin typeface="Calibri" panose="020F0502020204030204"/>
                <a:ea typeface="+mn-ea"/>
                <a:cs typeface="+mn-cs"/>
              </a:rPr>
              <a:t>datasphere</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rPr>
              <a:t> for visualization of time-varying raster data </a:t>
            </a:r>
          </a:p>
        </p:txBody>
      </p:sp>
    </p:spTree>
    <p:extLst>
      <p:ext uri="{BB962C8B-B14F-4D97-AF65-F5344CB8AC3E}">
        <p14:creationId xmlns:p14="http://schemas.microsoft.com/office/powerpoint/2010/main" val="885970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06FE4F29-8C4A-4001-816E-567D8E38CDB5}"/>
              </a:ext>
            </a:extLst>
          </p:cNvPr>
          <p:cNvSpPr>
            <a:spLocks noGrp="1"/>
          </p:cNvSpPr>
          <p:nvPr>
            <p:ph type="title"/>
          </p:nvPr>
        </p:nvSpPr>
        <p:spPr>
          <a:xfrm>
            <a:off x="479426" y="260350"/>
            <a:ext cx="8233520" cy="756000"/>
          </a:xfrm>
        </p:spPr>
        <p:txBody>
          <a:bodyPr/>
          <a:lstStyle/>
          <a:p>
            <a:r>
              <a:rPr lang="en-US" dirty="0"/>
              <a:t>Data Assembly and Prediction Testbed</a:t>
            </a:r>
            <a:endParaRPr lang="de-DE" dirty="0"/>
          </a:p>
        </p:txBody>
      </p:sp>
      <p:sp>
        <p:nvSpPr>
          <p:cNvPr id="28" name="Text Placeholder 2">
            <a:extLst>
              <a:ext uri="{FF2B5EF4-FFF2-40B4-BE49-F238E27FC236}">
                <a16:creationId xmlns:a16="http://schemas.microsoft.com/office/drawing/2014/main" id="{F8A3115E-04E8-47D8-BA9A-39E0712A4C58}"/>
              </a:ext>
            </a:extLst>
          </p:cNvPr>
          <p:cNvSpPr>
            <a:spLocks noGrp="1"/>
          </p:cNvSpPr>
          <p:nvPr>
            <p:ph type="body" sz="quarter" idx="14"/>
          </p:nvPr>
        </p:nvSpPr>
        <p:spPr>
          <a:xfrm>
            <a:off x="502647" y="1154975"/>
            <a:ext cx="8233948" cy="288000"/>
          </a:xfrm>
        </p:spPr>
        <p:txBody>
          <a:bodyPr>
            <a:noAutofit/>
          </a:bodyPr>
          <a:lstStyle/>
          <a:p>
            <a:r>
              <a:rPr lang="en-US" sz="2400" dirty="0"/>
              <a:t>Roadmap</a:t>
            </a:r>
            <a:endParaRPr lang="de-DE" sz="2400" dirty="0"/>
          </a:p>
        </p:txBody>
      </p:sp>
      <p:sp>
        <p:nvSpPr>
          <p:cNvPr id="29" name="Content Placeholder 5">
            <a:extLst>
              <a:ext uri="{FF2B5EF4-FFF2-40B4-BE49-F238E27FC236}">
                <a16:creationId xmlns:a16="http://schemas.microsoft.com/office/drawing/2014/main" id="{F05B3AF6-46A6-4DEC-9D10-FF2CC0D20A1F}"/>
              </a:ext>
            </a:extLst>
          </p:cNvPr>
          <p:cNvSpPr txBox="1">
            <a:spLocks/>
          </p:cNvSpPr>
          <p:nvPr/>
        </p:nvSpPr>
        <p:spPr>
          <a:xfrm>
            <a:off x="441325" y="1854090"/>
            <a:ext cx="10801350" cy="4487075"/>
          </a:xfrm>
          <a:prstGeom prst="rect">
            <a:avLst/>
          </a:prstGeom>
        </p:spPr>
        <p:txBody>
          <a:bodyPr>
            <a:normAutofit/>
          </a:bodyPr>
          <a:lstStyle>
            <a:lvl1pPr marL="0" indent="0" algn="l" defTabSz="914400" rtl="0" eaLnBrk="1" latinLnBrk="0" hangingPunct="1">
              <a:lnSpc>
                <a:spcPct val="100000"/>
              </a:lnSpc>
              <a:spcBef>
                <a:spcPts val="900"/>
              </a:spcBef>
              <a:spcAft>
                <a:spcPts val="0"/>
              </a:spcAft>
              <a:buClr>
                <a:schemeClr val="accent1"/>
              </a:buClr>
              <a:buFontTx/>
              <a:buNone/>
              <a:defRPr sz="22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rgbClr val="01296A"/>
              </a:buClr>
              <a:buFont typeface="Wingdings" panose="05000000000000000000" pitchFamily="2" charset="2"/>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8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next 1-2 months:</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remaining data integration tasks</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NWM streamflow reaches integrated as separate layer, all NWM forecasts (short-range, medium-range ensemble) fully supported in the cloud app</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NWM routing clone and HEC-RAS pilot models both integrated (without data assimilation)</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sng"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discussion of </a:t>
            </a:r>
            <a:r>
              <a:rPr kumimoji="0" lang="en-US" sz="2000" b="0" i="0" u="sng" strike="noStrike" kern="1200" cap="none" spc="0" normalizeH="0" baseline="0" noProof="0" dirty="0" smtClean="0">
                <a:ln>
                  <a:noFill/>
                </a:ln>
                <a:solidFill>
                  <a:srgbClr val="1D1D1B"/>
                </a:solidFill>
                <a:effectLst/>
                <a:uLnTx/>
                <a:uFillTx/>
                <a:latin typeface="Calibri" panose="020F0502020204030204"/>
                <a:ea typeface="+mn-ea"/>
                <a:cs typeface="+mn-cs"/>
                <a:sym typeface="Wingdings" panose="05000000000000000000" pitchFamily="2" charset="2"/>
              </a:rPr>
              <a:t>TxDOT </a:t>
            </a:r>
            <a:r>
              <a:rPr kumimoji="0" lang="en-US" sz="2000" b="0" i="0" u="sng"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user experience, setup and customization options</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until June/July 2021:</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NWM routing clone operational including data assimilation</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customization such as the integration of the TxDOT Statewide Planning Map as map layer</a:t>
            </a:r>
          </a:p>
          <a:p>
            <a:pPr marL="558900" marR="0" lvl="1" indent="-342900" algn="l" defTabSz="914400" rtl="0" eaLnBrk="1" fontAlgn="auto" latinLnBrk="0" hangingPunct="1">
              <a:lnSpc>
                <a:spcPct val="100000"/>
              </a:lnSpc>
              <a:spcBef>
                <a:spcPts val="800"/>
              </a:spcBef>
              <a:spcAft>
                <a:spcPts val="0"/>
              </a:spcAft>
              <a:buClr>
                <a:srgbClr val="01296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various other fine-tuning tasks regarding usability</a:t>
            </a:r>
          </a:p>
        </p:txBody>
      </p:sp>
      <p:sp>
        <p:nvSpPr>
          <p:cNvPr id="30" name="Footer Placeholder 3">
            <a:extLst>
              <a:ext uri="{FF2B5EF4-FFF2-40B4-BE49-F238E27FC236}">
                <a16:creationId xmlns:a16="http://schemas.microsoft.com/office/drawing/2014/main" id="{D84AEC15-F0E4-4958-8286-61F7B7C8EA8A}"/>
              </a:ext>
            </a:extLst>
          </p:cNvPr>
          <p:cNvSpPr>
            <a:spLocks noGrp="1"/>
          </p:cNvSpPr>
          <p:nvPr>
            <p:ph type="ftr" sz="quarter" idx="16"/>
          </p:nvPr>
        </p:nvSpPr>
        <p:spPr>
          <a:xfrm>
            <a:off x="211408" y="6406385"/>
            <a:ext cx="5763720" cy="2703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D1D1B">
                    <a:lumMod val="75000"/>
                    <a:lumOff val="25000"/>
                  </a:srgbClr>
                </a:solidFill>
                <a:effectLst/>
                <a:uLnTx/>
                <a:uFillTx/>
                <a:latin typeface="Calibri" panose="020F0502020204030204"/>
                <a:ea typeface="+mn-ea"/>
                <a:cs typeface="+mn-cs"/>
              </a:rPr>
              <a:t>TxDot</a:t>
            </a:r>
            <a:r>
              <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rPr>
              <a:t> Streamflow II Second Quarterly Review | Author: Dirk Schwanenberg |  Creation date: 2021-03</a:t>
            </a:r>
          </a:p>
        </p:txBody>
      </p:sp>
    </p:spTree>
    <p:extLst>
      <p:ext uri="{BB962C8B-B14F-4D97-AF65-F5344CB8AC3E}">
        <p14:creationId xmlns:p14="http://schemas.microsoft.com/office/powerpoint/2010/main" val="3698318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08C813-F43A-4360-8CEF-49E0FD2B13D2}"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06FE4F29-8C4A-4001-816E-567D8E38CDB5}"/>
              </a:ext>
            </a:extLst>
          </p:cNvPr>
          <p:cNvSpPr>
            <a:spLocks noGrp="1"/>
          </p:cNvSpPr>
          <p:nvPr>
            <p:ph type="title"/>
          </p:nvPr>
        </p:nvSpPr>
        <p:spPr>
          <a:xfrm>
            <a:off x="479426" y="260350"/>
            <a:ext cx="8233520" cy="756000"/>
          </a:xfrm>
        </p:spPr>
        <p:txBody>
          <a:bodyPr/>
          <a:lstStyle/>
          <a:p>
            <a:r>
              <a:rPr lang="en-US" dirty="0"/>
              <a:t>Data Assembly and Prediction Testbed</a:t>
            </a:r>
            <a:endParaRPr lang="de-DE" dirty="0"/>
          </a:p>
        </p:txBody>
      </p:sp>
      <p:sp>
        <p:nvSpPr>
          <p:cNvPr id="28" name="Text Placeholder 2">
            <a:extLst>
              <a:ext uri="{FF2B5EF4-FFF2-40B4-BE49-F238E27FC236}">
                <a16:creationId xmlns:a16="http://schemas.microsoft.com/office/drawing/2014/main" id="{F8A3115E-04E8-47D8-BA9A-39E0712A4C58}"/>
              </a:ext>
            </a:extLst>
          </p:cNvPr>
          <p:cNvSpPr>
            <a:spLocks noGrp="1"/>
          </p:cNvSpPr>
          <p:nvPr>
            <p:ph type="body" sz="quarter" idx="14"/>
          </p:nvPr>
        </p:nvSpPr>
        <p:spPr>
          <a:xfrm>
            <a:off x="502647" y="1154975"/>
            <a:ext cx="8233948" cy="288000"/>
          </a:xfrm>
        </p:spPr>
        <p:txBody>
          <a:bodyPr>
            <a:noAutofit/>
          </a:bodyPr>
          <a:lstStyle/>
          <a:p>
            <a:r>
              <a:rPr lang="en-US" sz="2400" dirty="0"/>
              <a:t>Questions for discussion</a:t>
            </a:r>
            <a:endParaRPr lang="de-DE" sz="2400" dirty="0"/>
          </a:p>
        </p:txBody>
      </p:sp>
      <p:sp>
        <p:nvSpPr>
          <p:cNvPr id="29" name="Content Placeholder 5">
            <a:extLst>
              <a:ext uri="{FF2B5EF4-FFF2-40B4-BE49-F238E27FC236}">
                <a16:creationId xmlns:a16="http://schemas.microsoft.com/office/drawing/2014/main" id="{F05B3AF6-46A6-4DEC-9D10-FF2CC0D20A1F}"/>
              </a:ext>
            </a:extLst>
          </p:cNvPr>
          <p:cNvSpPr txBox="1">
            <a:spLocks/>
          </p:cNvSpPr>
          <p:nvPr/>
        </p:nvSpPr>
        <p:spPr>
          <a:xfrm>
            <a:off x="441325" y="1854090"/>
            <a:ext cx="5756275" cy="4487075"/>
          </a:xfrm>
          <a:prstGeom prst="rect">
            <a:avLst/>
          </a:prstGeom>
        </p:spPr>
        <p:txBody>
          <a:bodyPr>
            <a:normAutofit lnSpcReduction="10000"/>
          </a:bodyPr>
          <a:lstStyle>
            <a:lvl1pPr marL="0" indent="0" algn="l" defTabSz="914400" rtl="0" eaLnBrk="1" latinLnBrk="0" hangingPunct="1">
              <a:lnSpc>
                <a:spcPct val="100000"/>
              </a:lnSpc>
              <a:spcBef>
                <a:spcPts val="900"/>
              </a:spcBef>
              <a:spcAft>
                <a:spcPts val="0"/>
              </a:spcAft>
              <a:buClr>
                <a:schemeClr val="accent1"/>
              </a:buClr>
              <a:buFontTx/>
              <a:buNone/>
              <a:defRPr sz="2200" kern="1200">
                <a:solidFill>
                  <a:schemeClr val="tx1"/>
                </a:solidFill>
                <a:latin typeface="+mn-lt"/>
                <a:ea typeface="+mn-ea"/>
                <a:cs typeface="+mn-cs"/>
              </a:defRPr>
            </a:lvl1pPr>
            <a:lvl2pPr marL="216000" indent="-216000" algn="l" defTabSz="914400" rtl="0" eaLnBrk="1" latinLnBrk="0" hangingPunct="1">
              <a:lnSpc>
                <a:spcPct val="100000"/>
              </a:lnSpc>
              <a:spcBef>
                <a:spcPts val="800"/>
              </a:spcBef>
              <a:spcAft>
                <a:spcPts val="0"/>
              </a:spcAft>
              <a:buClr>
                <a:srgbClr val="01296A"/>
              </a:buClr>
              <a:buFont typeface="Wingdings" panose="05000000000000000000" pitchFamily="2" charset="2"/>
              <a:buChar char="§"/>
              <a:defRPr sz="2000" kern="1200">
                <a:solidFill>
                  <a:schemeClr val="tx1"/>
                </a:solidFill>
                <a:latin typeface="+mn-lt"/>
                <a:ea typeface="+mn-ea"/>
                <a:cs typeface="+mn-cs"/>
              </a:defRPr>
            </a:lvl2pPr>
            <a:lvl3pPr marL="432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800" kern="1200">
                <a:solidFill>
                  <a:schemeClr val="tx1"/>
                </a:solidFill>
                <a:latin typeface="+mn-lt"/>
                <a:ea typeface="+mn-ea"/>
                <a:cs typeface="+mn-cs"/>
              </a:defRPr>
            </a:lvl3pPr>
            <a:lvl4pPr marL="648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600" kern="1200">
                <a:solidFill>
                  <a:schemeClr val="tx1"/>
                </a:solidFill>
                <a:latin typeface="+mn-lt"/>
                <a:ea typeface="+mn-ea"/>
                <a:cs typeface="+mn-cs"/>
              </a:defRPr>
            </a:lvl4pPr>
            <a:lvl5pPr marL="864000" indent="-216000" algn="l" defTabSz="914400" rtl="0" eaLnBrk="1" latinLnBrk="0" hangingPunct="1">
              <a:lnSpc>
                <a:spcPct val="100000"/>
              </a:lnSpc>
              <a:spcBef>
                <a:spcPts val="300"/>
              </a:spcBef>
              <a:spcAft>
                <a:spcPts val="0"/>
              </a:spcAft>
              <a:buClr>
                <a:srgbClr val="01296A"/>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What expectations does TxDOT have </a:t>
            </a:r>
            <a:r>
              <a:rPr kumimoji="0" lang="en-US" sz="2200" b="0" i="0" u="none" strike="noStrike" kern="1200" cap="none" spc="0" normalizeH="0" baseline="0" noProof="0" dirty="0" err="1">
                <a:ln>
                  <a:noFill/>
                </a:ln>
                <a:solidFill>
                  <a:srgbClr val="1D1D1B"/>
                </a:solidFill>
                <a:effectLst/>
                <a:uLnTx/>
                <a:uFillTx/>
                <a:latin typeface="Calibri" panose="020F0502020204030204"/>
                <a:ea typeface="+mn-ea"/>
                <a:cs typeface="+mn-cs"/>
                <a:sym typeface="Wingdings" panose="05000000000000000000" pitchFamily="2" charset="2"/>
              </a:rPr>
              <a:t>fo</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r a flood data visualization system?</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Should the TxDOT state planning map be used as the background?</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Does TxDOT want this system to have “District-level” views or is one state-wide view sufficient?</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How should alarms be set and to whom should the messages be directed?</a:t>
            </a:r>
          </a:p>
          <a:p>
            <a:pPr marL="342900" marR="0" lvl="0" indent="-342900" algn="l" defTabSz="914400" rtl="0" eaLnBrk="1" fontAlgn="auto" latinLnBrk="0" hangingPunct="1">
              <a:lnSpc>
                <a:spcPct val="100000"/>
              </a:lnSpc>
              <a:spcBef>
                <a:spcPts val="900"/>
              </a:spcBef>
              <a:spcAft>
                <a:spcPts val="0"/>
              </a:spcAft>
              <a:buClr>
                <a:srgbClr val="287793"/>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Which data are most needed: current conditions, short-range forecast (18 </a:t>
            </a:r>
            <a:r>
              <a:rPr kumimoji="0" lang="en-US" sz="2200" b="0" i="0" u="none" strike="noStrike" kern="1200" cap="none" spc="0" normalizeH="0" baseline="0" noProof="0" dirty="0" err="1">
                <a:ln>
                  <a:noFill/>
                </a:ln>
                <a:solidFill>
                  <a:srgbClr val="1D1D1B"/>
                </a:solidFill>
                <a:effectLst/>
                <a:uLnTx/>
                <a:uFillTx/>
                <a:latin typeface="Calibri" panose="020F0502020204030204"/>
                <a:ea typeface="+mn-ea"/>
                <a:cs typeface="+mn-cs"/>
                <a:sym typeface="Wingdings" panose="05000000000000000000" pitchFamily="2" charset="2"/>
              </a:rPr>
              <a:t>hrs</a:t>
            </a:r>
            <a:r>
              <a:rPr kumimoji="0" lang="en-US" sz="2200" b="0" i="0" u="none" strike="noStrike" kern="1200" cap="none" spc="0" normalizeH="0" baseline="0" noProof="0" dirty="0">
                <a:ln>
                  <a:noFill/>
                </a:ln>
                <a:solidFill>
                  <a:srgbClr val="1D1D1B"/>
                </a:solidFill>
                <a:effectLst/>
                <a:uLnTx/>
                <a:uFillTx/>
                <a:latin typeface="Calibri" panose="020F0502020204030204"/>
                <a:ea typeface="+mn-ea"/>
                <a:cs typeface="+mn-cs"/>
                <a:sym typeface="Wingdings" panose="05000000000000000000" pitchFamily="2" charset="2"/>
              </a:rPr>
              <a:t>), medium range forecast (10 days)?</a:t>
            </a:r>
          </a:p>
        </p:txBody>
      </p:sp>
      <p:sp>
        <p:nvSpPr>
          <p:cNvPr id="30" name="Footer Placeholder 3">
            <a:extLst>
              <a:ext uri="{FF2B5EF4-FFF2-40B4-BE49-F238E27FC236}">
                <a16:creationId xmlns:a16="http://schemas.microsoft.com/office/drawing/2014/main" id="{D84AEC15-F0E4-4958-8286-61F7B7C8EA8A}"/>
              </a:ext>
            </a:extLst>
          </p:cNvPr>
          <p:cNvSpPr>
            <a:spLocks noGrp="1"/>
          </p:cNvSpPr>
          <p:nvPr>
            <p:ph type="ftr" sz="quarter" idx="16"/>
          </p:nvPr>
        </p:nvSpPr>
        <p:spPr>
          <a:xfrm>
            <a:off x="211408" y="6406385"/>
            <a:ext cx="5763720" cy="2703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1D1D1B">
                    <a:lumMod val="75000"/>
                    <a:lumOff val="25000"/>
                  </a:srgbClr>
                </a:solidFill>
                <a:effectLst/>
                <a:uLnTx/>
                <a:uFillTx/>
                <a:latin typeface="Calibri" panose="020F0502020204030204"/>
                <a:ea typeface="+mn-ea"/>
                <a:cs typeface="+mn-cs"/>
              </a:rPr>
              <a:t>TxDot</a:t>
            </a:r>
            <a:r>
              <a:rPr kumimoji="0" lang="en-US" sz="900" b="0" i="0" u="none" strike="noStrike" kern="1200" cap="none" spc="0" normalizeH="0" baseline="0" noProof="0" dirty="0">
                <a:ln>
                  <a:noFill/>
                </a:ln>
                <a:solidFill>
                  <a:srgbClr val="1D1D1B">
                    <a:lumMod val="75000"/>
                    <a:lumOff val="25000"/>
                  </a:srgbClr>
                </a:solidFill>
                <a:effectLst/>
                <a:uLnTx/>
                <a:uFillTx/>
                <a:latin typeface="Calibri" panose="020F0502020204030204"/>
                <a:ea typeface="+mn-ea"/>
                <a:cs typeface="+mn-cs"/>
              </a:rPr>
              <a:t> Streamflow II Second Quarterly Review | Author: Dirk Schwanenberg |  Creation date: 2021-03</a:t>
            </a:r>
          </a:p>
        </p:txBody>
      </p:sp>
      <p:pic>
        <p:nvPicPr>
          <p:cNvPr id="7" name="Picture 6">
            <a:extLst>
              <a:ext uri="{FF2B5EF4-FFF2-40B4-BE49-F238E27FC236}">
                <a16:creationId xmlns:a16="http://schemas.microsoft.com/office/drawing/2014/main" id="{29655863-A6B5-42AE-8D3D-5EB8AB2EBABF}"/>
              </a:ext>
            </a:extLst>
          </p:cNvPr>
          <p:cNvPicPr>
            <a:picLocks noChangeAspect="1"/>
          </p:cNvPicPr>
          <p:nvPr/>
        </p:nvPicPr>
        <p:blipFill>
          <a:blip r:embed="rId2"/>
          <a:stretch>
            <a:fillRect/>
          </a:stretch>
        </p:blipFill>
        <p:spPr>
          <a:xfrm>
            <a:off x="6447447" y="1442975"/>
            <a:ext cx="4120444" cy="2317750"/>
          </a:xfrm>
          <a:prstGeom prst="rect">
            <a:avLst/>
          </a:prstGeom>
          <a:ln w="3175">
            <a:solidFill>
              <a:schemeClr val="bg1">
                <a:lumMod val="65000"/>
              </a:schemeClr>
            </a:solidFill>
          </a:ln>
        </p:spPr>
      </p:pic>
      <p:pic>
        <p:nvPicPr>
          <p:cNvPr id="8" name="Picture 7">
            <a:extLst>
              <a:ext uri="{FF2B5EF4-FFF2-40B4-BE49-F238E27FC236}">
                <a16:creationId xmlns:a16="http://schemas.microsoft.com/office/drawing/2014/main" id="{7C7CF809-203E-4861-8945-179E23774AD3}"/>
              </a:ext>
            </a:extLst>
          </p:cNvPr>
          <p:cNvPicPr>
            <a:picLocks noChangeAspect="1"/>
          </p:cNvPicPr>
          <p:nvPr/>
        </p:nvPicPr>
        <p:blipFill>
          <a:blip r:embed="rId3"/>
          <a:stretch>
            <a:fillRect/>
          </a:stretch>
        </p:blipFill>
        <p:spPr>
          <a:xfrm>
            <a:off x="6447447" y="3973530"/>
            <a:ext cx="4120444" cy="2317750"/>
          </a:xfrm>
          <a:prstGeom prst="rect">
            <a:avLst/>
          </a:prstGeom>
          <a:ln w="3175">
            <a:solidFill>
              <a:schemeClr val="bg1">
                <a:lumMod val="65000"/>
              </a:schemeClr>
            </a:solidFill>
          </a:ln>
        </p:spPr>
      </p:pic>
    </p:spTree>
    <p:extLst>
      <p:ext uri="{BB962C8B-B14F-4D97-AF65-F5344CB8AC3E}">
        <p14:creationId xmlns:p14="http://schemas.microsoft.com/office/powerpoint/2010/main" val="71382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pic>
        <p:nvPicPr>
          <p:cNvPr id="11" name="Picture 10"/>
          <p:cNvPicPr>
            <a:picLocks noChangeAspect="1"/>
          </p:cNvPicPr>
          <p:nvPr/>
        </p:nvPicPr>
        <p:blipFill>
          <a:blip r:embed="rId3"/>
          <a:stretch>
            <a:fillRect/>
          </a:stretch>
        </p:blipFill>
        <p:spPr>
          <a:xfrm>
            <a:off x="8458829" y="3174649"/>
            <a:ext cx="2820167" cy="2080182"/>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a:t>Streamflow II Overview Meeting Agenda</a:t>
            </a:r>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1</a:t>
            </a:r>
            <a:r>
              <a:rPr kumimoji="0" lang="en-US" sz="1400" b="1" i="0" u="none" strike="noStrike" kern="1200" cap="none" spc="0" normalizeH="0" baseline="0" noProof="0" dirty="0">
                <a:ln>
                  <a:noFill/>
                </a:ln>
                <a:solidFill>
                  <a:prstClr val="black"/>
                </a:solidFill>
                <a:effectLst/>
                <a:uLnTx/>
                <a:uFillTx/>
                <a:latin typeface="Arial"/>
                <a:ea typeface="ＭＳ Ｐゴシック"/>
              </a:rPr>
              <a:t>.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2. Site Selection and gauge installation</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3</a:t>
            </a:r>
            <a:r>
              <a:rPr kumimoji="0" lang="en-US" sz="1400" b="1" i="0" u="none" strike="noStrike" kern="1200" cap="none" spc="0" normalizeH="0" baseline="0" noProof="0" dirty="0">
                <a:ln>
                  <a:noFill/>
                </a:ln>
                <a:solidFill>
                  <a:prstClr val="black"/>
                </a:solidFill>
                <a:effectLst/>
                <a:uLnTx/>
                <a:uFillTx/>
                <a:latin typeface="Arial"/>
                <a:ea typeface="ＭＳ Ｐゴシック"/>
              </a:rPr>
              <a:t>. Data Assembly and Prediction Testbed</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4. Streams to Roads and Bridges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8" name="Picture 7"/>
          <p:cNvPicPr>
            <a:picLocks noChangeAspect="1"/>
          </p:cNvPicPr>
          <p:nvPr/>
        </p:nvPicPr>
        <p:blipFill>
          <a:blip r:embed="rId4"/>
          <a:stretch>
            <a:fillRect/>
          </a:stretch>
        </p:blipFill>
        <p:spPr>
          <a:xfrm>
            <a:off x="5421085" y="4376985"/>
            <a:ext cx="2770209" cy="1914273"/>
          </a:xfrm>
          <a:prstGeom prst="rect">
            <a:avLst/>
          </a:prstGeom>
          <a:ln w="3175">
            <a:solidFill>
              <a:schemeClr val="bg1">
                <a:lumMod val="85000"/>
              </a:schemeClr>
            </a:solidFill>
          </a:ln>
        </p:spPr>
      </p:pic>
      <p:pic>
        <p:nvPicPr>
          <p:cNvPr id="9" name="Picture 8">
            <a:extLst>
              <a:ext uri="{FF2B5EF4-FFF2-40B4-BE49-F238E27FC236}">
                <a16:creationId xmlns:a16="http://schemas.microsoft.com/office/drawing/2014/main" id="{3CEF9B4C-0E2F-4BE8-9A56-BDA5F40B0813}"/>
              </a:ext>
            </a:extLst>
          </p:cNvPr>
          <p:cNvPicPr>
            <a:picLocks noChangeAspect="1"/>
          </p:cNvPicPr>
          <p:nvPr/>
        </p:nvPicPr>
        <p:blipFill>
          <a:blip r:embed="rId5"/>
          <a:stretch>
            <a:fillRect/>
          </a:stretch>
        </p:blipFill>
        <p:spPr>
          <a:xfrm>
            <a:off x="8458829" y="3174649"/>
            <a:ext cx="1815312" cy="866044"/>
          </a:xfrm>
          <a:prstGeom prst="rect">
            <a:avLst/>
          </a:prstGeom>
        </p:spPr>
      </p:pic>
      <p:sp>
        <p:nvSpPr>
          <p:cNvPr id="14" name="TextBox 13"/>
          <p:cNvSpPr txBox="1"/>
          <p:nvPr/>
        </p:nvSpPr>
        <p:spPr>
          <a:xfrm>
            <a:off x="9548183" y="2182711"/>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Andy Carter and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David Maidment(UT Austin)</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 </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15" name="Group 14"/>
          <p:cNvGrpSpPr/>
          <p:nvPr/>
        </p:nvGrpSpPr>
        <p:grpSpPr>
          <a:xfrm>
            <a:off x="420183" y="3956504"/>
            <a:ext cx="2322777" cy="2050587"/>
            <a:chOff x="328936" y="3864283"/>
            <a:chExt cx="2432266" cy="2272683"/>
          </a:xfrm>
        </p:grpSpPr>
        <p:pic>
          <p:nvPicPr>
            <p:cNvPr id="17" name="Picture 16">
              <a:extLst>
                <a:ext uri="{FF2B5EF4-FFF2-40B4-BE49-F238E27FC236}">
                  <a16:creationId xmlns:a16="http://schemas.microsoft.com/office/drawing/2014/main" id="{C85D1EE8-62A2-4384-B5CE-D0AF6E3084D4}"/>
                </a:ext>
              </a:extLst>
            </p:cNvPr>
            <p:cNvPicPr>
              <a:picLocks noChangeAspect="1"/>
            </p:cNvPicPr>
            <p:nvPr/>
          </p:nvPicPr>
          <p:blipFill>
            <a:blip r:embed="rId6"/>
            <a:stretch>
              <a:fillRect/>
            </a:stretch>
          </p:blipFill>
          <p:spPr>
            <a:xfrm>
              <a:off x="328936" y="3864283"/>
              <a:ext cx="2432266" cy="2272683"/>
            </a:xfrm>
            <a:prstGeom prst="rect">
              <a:avLst/>
            </a:prstGeom>
            <a:ln w="3175">
              <a:solidFill>
                <a:schemeClr val="bg1">
                  <a:lumMod val="65000"/>
                </a:schemeClr>
              </a:solid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
        <p:nvSpPr>
          <p:cNvPr id="19" name="Rectangle 18"/>
          <p:cNvSpPr/>
          <p:nvPr/>
        </p:nvSpPr>
        <p:spPr bwMode="auto">
          <a:xfrm>
            <a:off x="8363418" y="1651840"/>
            <a:ext cx="3010988" cy="4064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0" name="Rectangle 19"/>
          <p:cNvSpPr/>
          <p:nvPr/>
        </p:nvSpPr>
        <p:spPr bwMode="auto">
          <a:xfrm>
            <a:off x="8363418" y="3065668"/>
            <a:ext cx="3010988" cy="2283572"/>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1" name="Picture 20" descr="A person wearing glasses and smiling at the camera&#10;&#10;Description automatically generated">
            <a:extLst>
              <a:ext uri="{FF2B5EF4-FFF2-40B4-BE49-F238E27FC236}">
                <a16:creationId xmlns:a16="http://schemas.microsoft.com/office/drawing/2014/main" id="{948DA35B-6C44-4FD4-A04E-9D6E9FCB5E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8945" y="5434810"/>
            <a:ext cx="974147" cy="974147"/>
          </a:xfrm>
          <a:prstGeom prst="rect">
            <a:avLst/>
          </a:prstGeom>
        </p:spPr>
      </p:pic>
      <p:pic>
        <p:nvPicPr>
          <p:cNvPr id="22" name="Picture 21"/>
          <p:cNvPicPr>
            <a:picLocks noChangeAspect="1"/>
          </p:cNvPicPr>
          <p:nvPr/>
        </p:nvPicPr>
        <p:blipFill>
          <a:blip r:embed="rId9"/>
          <a:stretch>
            <a:fillRect/>
          </a:stretch>
        </p:blipFill>
        <p:spPr>
          <a:xfrm>
            <a:off x="10151698" y="5426778"/>
            <a:ext cx="899480" cy="993254"/>
          </a:xfrm>
          <a:prstGeom prst="rect">
            <a:avLst/>
          </a:prstGeom>
          <a:ln w="3175">
            <a:solidFill>
              <a:schemeClr val="bg1">
                <a:lumMod val="65000"/>
              </a:schemeClr>
            </a:solidFill>
          </a:ln>
        </p:spPr>
      </p:pic>
    </p:spTree>
    <p:extLst>
      <p:ext uri="{BB962C8B-B14F-4D97-AF65-F5344CB8AC3E}">
        <p14:creationId xmlns:p14="http://schemas.microsoft.com/office/powerpoint/2010/main" val="573216740"/>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2442A-FADB-8E48-8AF0-6F9B3279AFDD}"/>
              </a:ext>
            </a:extLst>
          </p:cNvPr>
          <p:cNvPicPr>
            <a:picLocks noChangeAspect="1"/>
          </p:cNvPicPr>
          <p:nvPr/>
        </p:nvPicPr>
        <p:blipFill>
          <a:blip r:embed="rId2"/>
          <a:stretch>
            <a:fillRect/>
          </a:stretch>
        </p:blipFill>
        <p:spPr>
          <a:xfrm>
            <a:off x="0" y="477731"/>
            <a:ext cx="12192000" cy="6380269"/>
          </a:xfrm>
          <a:prstGeom prst="rect">
            <a:avLst/>
          </a:prstGeom>
        </p:spPr>
      </p:pic>
      <p:sp>
        <p:nvSpPr>
          <p:cNvPr id="4" name="TextBox 3">
            <a:extLst>
              <a:ext uri="{FF2B5EF4-FFF2-40B4-BE49-F238E27FC236}">
                <a16:creationId xmlns:a16="http://schemas.microsoft.com/office/drawing/2014/main" id="{6DD04CDD-6489-A545-A7D6-5E93440D644B}"/>
              </a:ext>
            </a:extLst>
          </p:cNvPr>
          <p:cNvSpPr txBox="1"/>
          <p:nvPr/>
        </p:nvSpPr>
        <p:spPr>
          <a:xfrm>
            <a:off x="130627" y="13545"/>
            <a:ext cx="105164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TxDOT Emergency Response Application (</a:t>
            </a:r>
            <a:r>
              <a:rPr kumimoji="0" lang="en-US" sz="2800" b="1"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TxERA</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a:t>
            </a:r>
          </a:p>
        </p:txBody>
      </p:sp>
      <p:sp>
        <p:nvSpPr>
          <p:cNvPr id="5" name="Rectangle 4">
            <a:extLst>
              <a:ext uri="{FF2B5EF4-FFF2-40B4-BE49-F238E27FC236}">
                <a16:creationId xmlns:a16="http://schemas.microsoft.com/office/drawing/2014/main" id="{A120B14C-511F-B742-9146-4415AF95AEFF}"/>
              </a:ext>
            </a:extLst>
          </p:cNvPr>
          <p:cNvSpPr/>
          <p:nvPr/>
        </p:nvSpPr>
        <p:spPr>
          <a:xfrm>
            <a:off x="10208712" y="4809995"/>
            <a:ext cx="1615858" cy="588724"/>
          </a:xfrm>
          <a:prstGeom prst="rect">
            <a:avLst/>
          </a:prstGeom>
          <a:noFill/>
          <a:ln w="57150">
            <a:solidFill>
              <a:srgbClr val="FFFF0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 name="TextBox 1">
            <a:extLst>
              <a:ext uri="{FF2B5EF4-FFF2-40B4-BE49-F238E27FC236}">
                <a16:creationId xmlns:a16="http://schemas.microsoft.com/office/drawing/2014/main" id="{E71FC6AA-9B00-48ED-BF61-233B814FB878}"/>
              </a:ext>
            </a:extLst>
          </p:cNvPr>
          <p:cNvSpPr txBox="1"/>
          <p:nvPr/>
        </p:nvSpPr>
        <p:spPr>
          <a:xfrm>
            <a:off x="318052" y="3041401"/>
            <a:ext cx="2019632" cy="43732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AC15A">
                    <a:lumMod val="75000"/>
                  </a:srgbClr>
                </a:solidFill>
                <a:effectLst/>
                <a:uLnTx/>
                <a:uFillTx/>
                <a:latin typeface="Arial"/>
                <a:ea typeface="ＭＳ Ｐゴシック"/>
                <a:cs typeface="+mn-cs"/>
              </a:rPr>
              <a:t>Traffic Flow Chart</a:t>
            </a:r>
          </a:p>
        </p:txBody>
      </p:sp>
    </p:spTree>
    <p:extLst>
      <p:ext uri="{BB962C8B-B14F-4D97-AF65-F5344CB8AC3E}">
        <p14:creationId xmlns:p14="http://schemas.microsoft.com/office/powerpoint/2010/main" val="1995557128"/>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FC90-CAAA-4651-9BB9-EC52B87C92DB}"/>
              </a:ext>
            </a:extLst>
          </p:cNvPr>
          <p:cNvSpPr>
            <a:spLocks noGrp="1"/>
          </p:cNvSpPr>
          <p:nvPr>
            <p:ph type="title"/>
          </p:nvPr>
        </p:nvSpPr>
        <p:spPr/>
        <p:txBody>
          <a:bodyPr/>
          <a:lstStyle/>
          <a:p>
            <a:r>
              <a:rPr lang="en-US" dirty="0"/>
              <a:t>Streams to Roads and Bridges</a:t>
            </a:r>
          </a:p>
        </p:txBody>
      </p:sp>
      <p:pic>
        <p:nvPicPr>
          <p:cNvPr id="3" name="Picture 2">
            <a:extLst>
              <a:ext uri="{FF2B5EF4-FFF2-40B4-BE49-F238E27FC236}">
                <a16:creationId xmlns:a16="http://schemas.microsoft.com/office/drawing/2014/main" id="{D55A653F-84B0-48F8-B39C-B53ECFE91365}"/>
              </a:ext>
            </a:extLst>
          </p:cNvPr>
          <p:cNvPicPr>
            <a:picLocks noChangeAspect="1"/>
          </p:cNvPicPr>
          <p:nvPr/>
        </p:nvPicPr>
        <p:blipFill>
          <a:blip r:embed="rId2"/>
          <a:stretch>
            <a:fillRect/>
          </a:stretch>
        </p:blipFill>
        <p:spPr>
          <a:xfrm>
            <a:off x="914402" y="1777297"/>
            <a:ext cx="4445436" cy="3303405"/>
          </a:xfrm>
          <a:prstGeom prst="rect">
            <a:avLst/>
          </a:prstGeom>
          <a:ln w="3175">
            <a:solidFill>
              <a:schemeClr val="bg1">
                <a:lumMod val="85000"/>
              </a:schemeClr>
            </a:solidFill>
          </a:ln>
        </p:spPr>
      </p:pic>
      <p:pic>
        <p:nvPicPr>
          <p:cNvPr id="5" name="Picture 4">
            <a:extLst>
              <a:ext uri="{FF2B5EF4-FFF2-40B4-BE49-F238E27FC236}">
                <a16:creationId xmlns:a16="http://schemas.microsoft.com/office/drawing/2014/main" id="{4470537B-AC67-4EDC-8D06-52D6A0F875EE}"/>
              </a:ext>
            </a:extLst>
          </p:cNvPr>
          <p:cNvPicPr>
            <a:picLocks noChangeAspect="1"/>
          </p:cNvPicPr>
          <p:nvPr/>
        </p:nvPicPr>
        <p:blipFill>
          <a:blip r:embed="rId3"/>
          <a:stretch>
            <a:fillRect/>
          </a:stretch>
        </p:blipFill>
        <p:spPr>
          <a:xfrm>
            <a:off x="6963656" y="1777297"/>
            <a:ext cx="4309740" cy="3303405"/>
          </a:xfrm>
          <a:prstGeom prst="rect">
            <a:avLst/>
          </a:prstGeom>
        </p:spPr>
      </p:pic>
      <p:sp>
        <p:nvSpPr>
          <p:cNvPr id="6" name="Arrow: Right 5">
            <a:extLst>
              <a:ext uri="{FF2B5EF4-FFF2-40B4-BE49-F238E27FC236}">
                <a16:creationId xmlns:a16="http://schemas.microsoft.com/office/drawing/2014/main" id="{9B53145D-6BCB-4E26-A74D-D1EC8F9567D7}"/>
              </a:ext>
            </a:extLst>
          </p:cNvPr>
          <p:cNvSpPr/>
          <p:nvPr/>
        </p:nvSpPr>
        <p:spPr bwMode="auto">
          <a:xfrm>
            <a:off x="5746355" y="3147321"/>
            <a:ext cx="877435" cy="550258"/>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 name="TextBox 6">
            <a:extLst>
              <a:ext uri="{FF2B5EF4-FFF2-40B4-BE49-F238E27FC236}">
                <a16:creationId xmlns:a16="http://schemas.microsoft.com/office/drawing/2014/main" id="{52681135-9BEF-40AB-A543-6D481F47FDEF}"/>
              </a:ext>
            </a:extLst>
          </p:cNvPr>
          <p:cNvSpPr txBox="1"/>
          <p:nvPr/>
        </p:nvSpPr>
        <p:spPr>
          <a:xfrm>
            <a:off x="2679920" y="1156680"/>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cs typeface="+mn-cs"/>
              </a:rPr>
              <a:t>Hydrology: Lines are streams and rivers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cs typeface="+mn-cs"/>
              </a:rPr>
              <a:t>Flows are water</a:t>
            </a:r>
          </a:p>
        </p:txBody>
      </p:sp>
      <p:sp>
        <p:nvSpPr>
          <p:cNvPr id="8" name="TextBox 7">
            <a:extLst>
              <a:ext uri="{FF2B5EF4-FFF2-40B4-BE49-F238E27FC236}">
                <a16:creationId xmlns:a16="http://schemas.microsoft.com/office/drawing/2014/main" id="{D0386FB9-52CF-4482-9402-1E088184F2BB}"/>
              </a:ext>
            </a:extLst>
          </p:cNvPr>
          <p:cNvSpPr txBox="1"/>
          <p:nvPr/>
        </p:nvSpPr>
        <p:spPr>
          <a:xfrm>
            <a:off x="8661326" y="1156680"/>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Transportation: Lines are roads and highways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Flows are traffic</a:t>
            </a:r>
          </a:p>
        </p:txBody>
      </p:sp>
      <p:sp>
        <p:nvSpPr>
          <p:cNvPr id="9" name="Arrow: Curved Up 8">
            <a:extLst>
              <a:ext uri="{FF2B5EF4-FFF2-40B4-BE49-F238E27FC236}">
                <a16:creationId xmlns:a16="http://schemas.microsoft.com/office/drawing/2014/main" id="{63A6DE0C-14A1-4911-8981-0BC4583F4406}"/>
              </a:ext>
            </a:extLst>
          </p:cNvPr>
          <p:cNvSpPr/>
          <p:nvPr/>
        </p:nvSpPr>
        <p:spPr bwMode="auto">
          <a:xfrm>
            <a:off x="4071303" y="5340262"/>
            <a:ext cx="5017062" cy="801112"/>
          </a:xfrm>
          <a:prstGeom prst="curvedUp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TextBox 9">
            <a:extLst>
              <a:ext uri="{FF2B5EF4-FFF2-40B4-BE49-F238E27FC236}">
                <a16:creationId xmlns:a16="http://schemas.microsoft.com/office/drawing/2014/main" id="{85F54A7F-483C-40BD-883B-F106315F4BDE}"/>
              </a:ext>
            </a:extLst>
          </p:cNvPr>
          <p:cNvSpPr txBox="1"/>
          <p:nvPr/>
        </p:nvSpPr>
        <p:spPr>
          <a:xfrm>
            <a:off x="5236555" y="5545396"/>
            <a:ext cx="2921225" cy="239928"/>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cs typeface="+mn-cs"/>
              </a:rPr>
              <a:t>Flood Information</a:t>
            </a:r>
          </a:p>
        </p:txBody>
      </p:sp>
    </p:spTree>
    <p:extLst>
      <p:ext uri="{BB962C8B-B14F-4D97-AF65-F5344CB8AC3E}">
        <p14:creationId xmlns:p14="http://schemas.microsoft.com/office/powerpoint/2010/main" val="2599094103"/>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Referencing using Measures for IH-20</a:t>
            </a:r>
          </a:p>
        </p:txBody>
      </p:sp>
      <p:grpSp>
        <p:nvGrpSpPr>
          <p:cNvPr id="8" name="Group 7"/>
          <p:cNvGrpSpPr/>
          <p:nvPr/>
        </p:nvGrpSpPr>
        <p:grpSpPr>
          <a:xfrm>
            <a:off x="454071" y="3059992"/>
            <a:ext cx="3314005" cy="2856805"/>
            <a:chOff x="665429" y="2011791"/>
            <a:chExt cx="3314005" cy="2856805"/>
          </a:xfrm>
        </p:grpSpPr>
        <p:pic>
          <p:nvPicPr>
            <p:cNvPr id="3" name="Picture 2"/>
            <p:cNvPicPr>
              <a:picLocks noChangeAspect="1"/>
            </p:cNvPicPr>
            <p:nvPr/>
          </p:nvPicPr>
          <p:blipFill>
            <a:blip r:embed="rId2"/>
            <a:stretch>
              <a:fillRect/>
            </a:stretch>
          </p:blipFill>
          <p:spPr>
            <a:xfrm>
              <a:off x="838200" y="2011791"/>
              <a:ext cx="3141234" cy="2359612"/>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665429" y="4087546"/>
              <a:ext cx="2838450" cy="781050"/>
            </a:xfrm>
            <a:prstGeom prst="rect">
              <a:avLst/>
            </a:prstGeom>
            <a:ln w="28575">
              <a:solidFill>
                <a:schemeClr val="tx1"/>
              </a:solidFill>
            </a:ln>
          </p:spPr>
        </p:pic>
      </p:grpSp>
      <p:pic>
        <p:nvPicPr>
          <p:cNvPr id="10" name="Picture 9"/>
          <p:cNvPicPr>
            <a:picLocks noChangeAspect="1"/>
          </p:cNvPicPr>
          <p:nvPr/>
        </p:nvPicPr>
        <p:blipFill>
          <a:blip r:embed="rId4"/>
          <a:stretch>
            <a:fillRect/>
          </a:stretch>
        </p:blipFill>
        <p:spPr>
          <a:xfrm>
            <a:off x="2197459" y="1106326"/>
            <a:ext cx="7021524" cy="1753939"/>
          </a:xfrm>
          <a:prstGeom prst="rect">
            <a:avLst/>
          </a:prstGeom>
          <a:ln w="28575">
            <a:solidFill>
              <a:schemeClr val="tx1"/>
            </a:solidFill>
          </a:ln>
        </p:spPr>
      </p:pic>
      <p:pic>
        <p:nvPicPr>
          <p:cNvPr id="11" name="Picture 10"/>
          <p:cNvPicPr>
            <a:picLocks noChangeAspect="1"/>
          </p:cNvPicPr>
          <p:nvPr/>
        </p:nvPicPr>
        <p:blipFill>
          <a:blip r:embed="rId5"/>
          <a:stretch>
            <a:fillRect/>
          </a:stretch>
        </p:blipFill>
        <p:spPr>
          <a:xfrm>
            <a:off x="8385129" y="3059991"/>
            <a:ext cx="2714486" cy="2531933"/>
          </a:xfrm>
          <a:prstGeom prst="rect">
            <a:avLst/>
          </a:prstGeom>
          <a:ln w="28575">
            <a:solidFill>
              <a:schemeClr val="tx1"/>
            </a:solidFill>
          </a:ln>
        </p:spPr>
      </p:pic>
      <p:pic>
        <p:nvPicPr>
          <p:cNvPr id="12" name="Picture 11"/>
          <p:cNvPicPr>
            <a:picLocks noChangeAspect="1"/>
          </p:cNvPicPr>
          <p:nvPr/>
        </p:nvPicPr>
        <p:blipFill>
          <a:blip r:embed="rId6"/>
          <a:stretch>
            <a:fillRect/>
          </a:stretch>
        </p:blipFill>
        <p:spPr>
          <a:xfrm>
            <a:off x="8696776" y="5419604"/>
            <a:ext cx="2981325" cy="609600"/>
          </a:xfrm>
          <a:prstGeom prst="rect">
            <a:avLst/>
          </a:prstGeom>
          <a:ln w="28575">
            <a:solidFill>
              <a:schemeClr val="tx1"/>
            </a:solidFill>
          </a:ln>
        </p:spPr>
      </p:pic>
      <p:grpSp>
        <p:nvGrpSpPr>
          <p:cNvPr id="19" name="Group 18"/>
          <p:cNvGrpSpPr/>
          <p:nvPr/>
        </p:nvGrpSpPr>
        <p:grpSpPr>
          <a:xfrm>
            <a:off x="1078866" y="5915958"/>
            <a:ext cx="1346536" cy="310645"/>
            <a:chOff x="1078866" y="6366808"/>
            <a:chExt cx="1346536" cy="310645"/>
          </a:xfrm>
        </p:grpSpPr>
        <p:sp>
          <p:nvSpPr>
            <p:cNvPr id="17" name="TextBox 16"/>
            <p:cNvSpPr txBox="1"/>
            <p:nvPr/>
          </p:nvSpPr>
          <p:spPr>
            <a:xfrm>
              <a:off x="1078866" y="6366808"/>
              <a:ext cx="5790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Long.</a:t>
              </a:r>
            </a:p>
          </p:txBody>
        </p:sp>
        <p:sp>
          <p:nvSpPr>
            <p:cNvPr id="18" name="TextBox 17"/>
            <p:cNvSpPr txBox="1"/>
            <p:nvPr/>
          </p:nvSpPr>
          <p:spPr>
            <a:xfrm>
              <a:off x="1974701" y="6369676"/>
              <a:ext cx="4507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Lat.</a:t>
              </a:r>
            </a:p>
          </p:txBody>
        </p:sp>
      </p:grpSp>
      <p:grpSp>
        <p:nvGrpSpPr>
          <p:cNvPr id="20" name="Group 19"/>
          <p:cNvGrpSpPr/>
          <p:nvPr/>
        </p:nvGrpSpPr>
        <p:grpSpPr>
          <a:xfrm>
            <a:off x="9360750" y="5968241"/>
            <a:ext cx="1346536" cy="310645"/>
            <a:chOff x="1078866" y="6366808"/>
            <a:chExt cx="1346536" cy="310645"/>
          </a:xfrm>
        </p:grpSpPr>
        <p:sp>
          <p:nvSpPr>
            <p:cNvPr id="21" name="TextBox 20"/>
            <p:cNvSpPr txBox="1"/>
            <p:nvPr/>
          </p:nvSpPr>
          <p:spPr>
            <a:xfrm>
              <a:off x="1078866" y="6366808"/>
              <a:ext cx="5790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Long.</a:t>
              </a:r>
            </a:p>
          </p:txBody>
        </p:sp>
        <p:sp>
          <p:nvSpPr>
            <p:cNvPr id="22" name="TextBox 21"/>
            <p:cNvSpPr txBox="1"/>
            <p:nvPr/>
          </p:nvSpPr>
          <p:spPr>
            <a:xfrm>
              <a:off x="1974701" y="6369676"/>
              <a:ext cx="4507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Lat.</a:t>
              </a:r>
            </a:p>
          </p:txBody>
        </p:sp>
      </p:grpSp>
      <p:sp>
        <p:nvSpPr>
          <p:cNvPr id="23" name="TextBox 22"/>
          <p:cNvSpPr txBox="1"/>
          <p:nvPr/>
        </p:nvSpPr>
        <p:spPr>
          <a:xfrm>
            <a:off x="2645055" y="5898802"/>
            <a:ext cx="11328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Measure (M)</a:t>
            </a:r>
          </a:p>
        </p:txBody>
      </p:sp>
      <p:sp>
        <p:nvSpPr>
          <p:cNvPr id="24" name="TextBox 23"/>
          <p:cNvSpPr txBox="1"/>
          <p:nvPr/>
        </p:nvSpPr>
        <p:spPr>
          <a:xfrm>
            <a:off x="10840170" y="5977783"/>
            <a:ext cx="11328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Measure (M)</a:t>
            </a:r>
          </a:p>
        </p:txBody>
      </p:sp>
      <p:cxnSp>
        <p:nvCxnSpPr>
          <p:cNvPr id="25" name="Straight Arrow Connector 24">
            <a:extLst>
              <a:ext uri="{FF2B5EF4-FFF2-40B4-BE49-F238E27FC236}">
                <a16:creationId xmlns:a16="http://schemas.microsoft.com/office/drawing/2014/main" id="{9F25C2E4-8D3E-417D-B4A5-CC0C9A91F0C9}"/>
              </a:ext>
            </a:extLst>
          </p:cNvPr>
          <p:cNvCxnSpPr>
            <a:cxnSpLocks/>
          </p:cNvCxnSpPr>
          <p:nvPr/>
        </p:nvCxnSpPr>
        <p:spPr bwMode="auto">
          <a:xfrm flipH="1" flipV="1">
            <a:off x="8623393" y="1838348"/>
            <a:ext cx="1824350" cy="2793894"/>
          </a:xfrm>
          <a:prstGeom prst="straightConnector1">
            <a:avLst/>
          </a:prstGeom>
          <a:noFill/>
          <a:ln w="57150" cap="flat" cmpd="sng" algn="ctr">
            <a:solidFill>
              <a:schemeClr val="tx2"/>
            </a:solidFill>
            <a:prstDash val="solid"/>
            <a:round/>
            <a:headEnd type="none" w="med" len="med"/>
            <a:tailEnd type="arrow" w="med" len="med"/>
          </a:ln>
          <a:effectLst/>
        </p:spPr>
      </p:cxnSp>
      <p:cxnSp>
        <p:nvCxnSpPr>
          <p:cNvPr id="29" name="Straight Arrow Connector 28">
            <a:extLst>
              <a:ext uri="{FF2B5EF4-FFF2-40B4-BE49-F238E27FC236}">
                <a16:creationId xmlns:a16="http://schemas.microsoft.com/office/drawing/2014/main" id="{D196DB49-31D0-467E-93E3-A03529BDD1CD}"/>
              </a:ext>
            </a:extLst>
          </p:cNvPr>
          <p:cNvCxnSpPr>
            <a:cxnSpLocks/>
          </p:cNvCxnSpPr>
          <p:nvPr/>
        </p:nvCxnSpPr>
        <p:spPr bwMode="auto">
          <a:xfrm flipH="1" flipV="1">
            <a:off x="10595531" y="4845966"/>
            <a:ext cx="533633" cy="1036583"/>
          </a:xfrm>
          <a:prstGeom prst="straightConnector1">
            <a:avLst/>
          </a:prstGeom>
          <a:noFill/>
          <a:ln w="57150" cap="flat" cmpd="sng" algn="ctr">
            <a:solidFill>
              <a:schemeClr val="tx2"/>
            </a:solidFill>
            <a:prstDash val="solid"/>
            <a:round/>
            <a:headEnd type="none" w="med" len="med"/>
            <a:tailEnd type="arrow" w="med" len="med"/>
          </a:ln>
          <a:effectLst/>
        </p:spPr>
      </p:cxnSp>
      <p:sp>
        <p:nvSpPr>
          <p:cNvPr id="32" name="TextBox 31">
            <a:extLst>
              <a:ext uri="{FF2B5EF4-FFF2-40B4-BE49-F238E27FC236}">
                <a16:creationId xmlns:a16="http://schemas.microsoft.com/office/drawing/2014/main" id="{B07F04C9-1F48-4374-8705-D98B3A679D2E}"/>
              </a:ext>
            </a:extLst>
          </p:cNvPr>
          <p:cNvSpPr txBox="1"/>
          <p:nvPr/>
        </p:nvSpPr>
        <p:spPr>
          <a:xfrm>
            <a:off x="10595530" y="4351684"/>
            <a:ext cx="887008" cy="338554"/>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634.692</a:t>
            </a:r>
          </a:p>
        </p:txBody>
      </p:sp>
      <p:sp>
        <p:nvSpPr>
          <p:cNvPr id="34" name="TextBox 33">
            <a:extLst>
              <a:ext uri="{FF2B5EF4-FFF2-40B4-BE49-F238E27FC236}">
                <a16:creationId xmlns:a16="http://schemas.microsoft.com/office/drawing/2014/main" id="{71DFB411-9A89-47DD-9041-9B3AAC52E49A}"/>
              </a:ext>
            </a:extLst>
          </p:cNvPr>
          <p:cNvSpPr txBox="1"/>
          <p:nvPr/>
        </p:nvSpPr>
        <p:spPr>
          <a:xfrm>
            <a:off x="865836" y="4632242"/>
            <a:ext cx="792035" cy="338554"/>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0.000</a:t>
            </a:r>
          </a:p>
        </p:txBody>
      </p:sp>
      <p:cxnSp>
        <p:nvCxnSpPr>
          <p:cNvPr id="35" name="Straight Arrow Connector 34">
            <a:extLst>
              <a:ext uri="{FF2B5EF4-FFF2-40B4-BE49-F238E27FC236}">
                <a16:creationId xmlns:a16="http://schemas.microsoft.com/office/drawing/2014/main" id="{96CFC8EC-4AC4-4753-B05D-BF1F4F825F18}"/>
              </a:ext>
            </a:extLst>
          </p:cNvPr>
          <p:cNvCxnSpPr>
            <a:cxnSpLocks/>
          </p:cNvCxnSpPr>
          <p:nvPr/>
        </p:nvCxnSpPr>
        <p:spPr bwMode="auto">
          <a:xfrm flipH="1" flipV="1">
            <a:off x="1767055" y="4862220"/>
            <a:ext cx="1055317" cy="557384"/>
          </a:xfrm>
          <a:prstGeom prst="straightConnector1">
            <a:avLst/>
          </a:prstGeom>
          <a:noFill/>
          <a:ln w="57150" cap="flat" cmpd="sng" algn="ctr">
            <a:solidFill>
              <a:schemeClr val="tx2"/>
            </a:solidFill>
            <a:prstDash val="solid"/>
            <a:round/>
            <a:headEnd type="none" w="med" len="med"/>
            <a:tailEnd type="arrow" w="med" len="med"/>
          </a:ln>
          <a:effectLst/>
        </p:spPr>
      </p:cxnSp>
      <p:cxnSp>
        <p:nvCxnSpPr>
          <p:cNvPr id="37" name="Straight Arrow Connector 36">
            <a:extLst>
              <a:ext uri="{FF2B5EF4-FFF2-40B4-BE49-F238E27FC236}">
                <a16:creationId xmlns:a16="http://schemas.microsoft.com/office/drawing/2014/main" id="{B2AA4405-C022-4549-B281-0CD68FF85FF2}"/>
              </a:ext>
            </a:extLst>
          </p:cNvPr>
          <p:cNvCxnSpPr>
            <a:cxnSpLocks/>
          </p:cNvCxnSpPr>
          <p:nvPr/>
        </p:nvCxnSpPr>
        <p:spPr bwMode="auto">
          <a:xfrm flipV="1">
            <a:off x="1767055" y="2632315"/>
            <a:ext cx="786062" cy="2102698"/>
          </a:xfrm>
          <a:prstGeom prst="straightConnector1">
            <a:avLst/>
          </a:prstGeom>
          <a:noFill/>
          <a:ln w="57150" cap="flat" cmpd="sng" algn="ctr">
            <a:solidFill>
              <a:schemeClr val="tx2"/>
            </a:solidFill>
            <a:prstDash val="solid"/>
            <a:round/>
            <a:headEnd type="none" w="med" len="med"/>
            <a:tailEnd type="arrow" w="med" len="med"/>
          </a:ln>
          <a:effectLst/>
        </p:spPr>
      </p:cxnSp>
      <p:sp>
        <p:nvSpPr>
          <p:cNvPr id="39" name="Rectangle 38">
            <a:extLst>
              <a:ext uri="{FF2B5EF4-FFF2-40B4-BE49-F238E27FC236}">
                <a16:creationId xmlns:a16="http://schemas.microsoft.com/office/drawing/2014/main" id="{8E52FC34-BBCB-4276-859D-B705156E998A}"/>
              </a:ext>
            </a:extLst>
          </p:cNvPr>
          <p:cNvSpPr/>
          <p:nvPr/>
        </p:nvSpPr>
        <p:spPr bwMode="auto">
          <a:xfrm>
            <a:off x="6835620" y="1493395"/>
            <a:ext cx="338903" cy="255431"/>
          </a:xfrm>
          <a:prstGeom prst="rect">
            <a:avLst/>
          </a:prstGeom>
          <a:noFill/>
          <a:ln w="28575">
            <a:solidFill>
              <a:srgbClr val="FF0000">
                <a:alpha val="30000"/>
              </a:srgb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solidFill>
                  <a:srgbClr val="FF0000"/>
                </a:solidFill>
              </a:ln>
              <a:solidFill>
                <a:srgbClr val="FF0000"/>
              </a:solidFill>
              <a:effectLst/>
              <a:uLnTx/>
              <a:uFillTx/>
              <a:latin typeface="Arial" charset="0"/>
              <a:ea typeface="ＭＳ Ｐゴシック" pitchFamily="16" charset="-128"/>
              <a:cs typeface="ＭＳ Ｐゴシック" pitchFamily="-97" charset="-128"/>
            </a:endParaRPr>
          </a:p>
        </p:txBody>
      </p:sp>
      <p:sp>
        <p:nvSpPr>
          <p:cNvPr id="40" name="TextBox 39">
            <a:extLst>
              <a:ext uri="{FF2B5EF4-FFF2-40B4-BE49-F238E27FC236}">
                <a16:creationId xmlns:a16="http://schemas.microsoft.com/office/drawing/2014/main" id="{53C88521-3AD7-42AE-90CC-786F41FD2E09}"/>
              </a:ext>
            </a:extLst>
          </p:cNvPr>
          <p:cNvSpPr txBox="1"/>
          <p:nvPr/>
        </p:nvSpPr>
        <p:spPr>
          <a:xfrm>
            <a:off x="3996992" y="3578078"/>
            <a:ext cx="4077464" cy="1323439"/>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4,746 vertices on IH-20 in Texas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Distance from Origin (DFO) ranges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M = 0.00 miles in West Texas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 M = 634.692 miles at TX/LA border</a:t>
            </a:r>
          </a:p>
        </p:txBody>
      </p:sp>
    </p:spTree>
    <p:extLst>
      <p:ext uri="{BB962C8B-B14F-4D97-AF65-F5344CB8AC3E}">
        <p14:creationId xmlns:p14="http://schemas.microsoft.com/office/powerpoint/2010/main" val="2573150557"/>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 Values Near Trinity River</a:t>
            </a:r>
          </a:p>
        </p:txBody>
      </p:sp>
      <p:pic>
        <p:nvPicPr>
          <p:cNvPr id="4" name="Picture 3"/>
          <p:cNvPicPr>
            <a:picLocks noChangeAspect="1"/>
          </p:cNvPicPr>
          <p:nvPr/>
        </p:nvPicPr>
        <p:blipFill>
          <a:blip r:embed="rId2"/>
          <a:stretch>
            <a:fillRect/>
          </a:stretch>
        </p:blipFill>
        <p:spPr>
          <a:xfrm>
            <a:off x="838200" y="2556673"/>
            <a:ext cx="10610850" cy="3543300"/>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4438417" y="2164800"/>
            <a:ext cx="3019425" cy="1333500"/>
          </a:xfrm>
          <a:prstGeom prst="rect">
            <a:avLst/>
          </a:prstGeom>
          <a:ln w="28575">
            <a:solidFill>
              <a:schemeClr val="tx1"/>
            </a:solidFill>
          </a:ln>
        </p:spPr>
      </p:pic>
      <p:sp>
        <p:nvSpPr>
          <p:cNvPr id="12" name="TextBox 11"/>
          <p:cNvSpPr txBox="1"/>
          <p:nvPr/>
        </p:nvSpPr>
        <p:spPr>
          <a:xfrm>
            <a:off x="7174828" y="4552838"/>
            <a:ext cx="3889270" cy="369332"/>
          </a:xfrm>
          <a:prstGeom prst="rect">
            <a:avLst/>
          </a:prstGeom>
          <a:solidFill>
            <a:schemeClr val="bg1"/>
          </a:solid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M = Distance from Origin (DFO) in miles</a:t>
            </a:r>
          </a:p>
        </p:txBody>
      </p:sp>
      <p:sp>
        <p:nvSpPr>
          <p:cNvPr id="18" name="Right Arrow 17"/>
          <p:cNvSpPr/>
          <p:nvPr/>
        </p:nvSpPr>
        <p:spPr>
          <a:xfrm>
            <a:off x="3443923" y="5125467"/>
            <a:ext cx="994494" cy="339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9" name="TextBox 18"/>
          <p:cNvSpPr txBox="1"/>
          <p:nvPr/>
        </p:nvSpPr>
        <p:spPr>
          <a:xfrm>
            <a:off x="2441913" y="5492652"/>
            <a:ext cx="35062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Measure increases going Eastwards</a:t>
            </a:r>
          </a:p>
        </p:txBody>
      </p:sp>
      <p:sp>
        <p:nvSpPr>
          <p:cNvPr id="17" name="TextBox 16">
            <a:extLst>
              <a:ext uri="{FF2B5EF4-FFF2-40B4-BE49-F238E27FC236}">
                <a16:creationId xmlns:a16="http://schemas.microsoft.com/office/drawing/2014/main" id="{6D57546D-3265-4491-BEC3-B7548316585C}"/>
              </a:ext>
            </a:extLst>
          </p:cNvPr>
          <p:cNvSpPr txBox="1"/>
          <p:nvPr/>
        </p:nvSpPr>
        <p:spPr>
          <a:xfrm>
            <a:off x="3614554" y="4566218"/>
            <a:ext cx="783921" cy="307777"/>
          </a:xfrm>
          <a:prstGeom prst="rect">
            <a:avLst/>
          </a:prstGeom>
          <a:solidFill>
            <a:srgbClr val="FFFF0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474.648</a:t>
            </a:r>
          </a:p>
        </p:txBody>
      </p:sp>
      <p:sp>
        <p:nvSpPr>
          <p:cNvPr id="21" name="TextBox 20">
            <a:extLst>
              <a:ext uri="{FF2B5EF4-FFF2-40B4-BE49-F238E27FC236}">
                <a16:creationId xmlns:a16="http://schemas.microsoft.com/office/drawing/2014/main" id="{62066D50-D197-41BD-A0EE-1F4729B2B4CA}"/>
              </a:ext>
            </a:extLst>
          </p:cNvPr>
          <p:cNvSpPr txBox="1"/>
          <p:nvPr/>
        </p:nvSpPr>
        <p:spPr>
          <a:xfrm>
            <a:off x="5104242" y="4390208"/>
            <a:ext cx="783921" cy="307777"/>
          </a:xfrm>
          <a:prstGeom prst="rect">
            <a:avLst/>
          </a:prstGeom>
          <a:solidFill>
            <a:srgbClr val="FFFF0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474.731</a:t>
            </a:r>
          </a:p>
        </p:txBody>
      </p:sp>
      <p:sp>
        <p:nvSpPr>
          <p:cNvPr id="22" name="TextBox 21">
            <a:extLst>
              <a:ext uri="{FF2B5EF4-FFF2-40B4-BE49-F238E27FC236}">
                <a16:creationId xmlns:a16="http://schemas.microsoft.com/office/drawing/2014/main" id="{A4246772-00C2-45B3-8188-2C0C5037B71B}"/>
              </a:ext>
            </a:extLst>
          </p:cNvPr>
          <p:cNvSpPr txBox="1"/>
          <p:nvPr/>
        </p:nvSpPr>
        <p:spPr>
          <a:xfrm>
            <a:off x="9664360" y="3945730"/>
            <a:ext cx="783921" cy="307777"/>
          </a:xfrm>
          <a:prstGeom prst="rect">
            <a:avLst/>
          </a:prstGeom>
          <a:solidFill>
            <a:srgbClr val="FFFF0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474.998</a:t>
            </a:r>
          </a:p>
        </p:txBody>
      </p:sp>
      <p:cxnSp>
        <p:nvCxnSpPr>
          <p:cNvPr id="23" name="Straight Arrow Connector 22">
            <a:extLst>
              <a:ext uri="{FF2B5EF4-FFF2-40B4-BE49-F238E27FC236}">
                <a16:creationId xmlns:a16="http://schemas.microsoft.com/office/drawing/2014/main" id="{83035E78-A1BE-4204-A13E-095CBD11D312}"/>
              </a:ext>
            </a:extLst>
          </p:cNvPr>
          <p:cNvCxnSpPr>
            <a:cxnSpLocks/>
          </p:cNvCxnSpPr>
          <p:nvPr/>
        </p:nvCxnSpPr>
        <p:spPr bwMode="auto">
          <a:xfrm flipV="1">
            <a:off x="4122923" y="2831551"/>
            <a:ext cx="2738274" cy="1558657"/>
          </a:xfrm>
          <a:prstGeom prst="straightConnector1">
            <a:avLst/>
          </a:prstGeom>
          <a:noFill/>
          <a:ln w="57150" cap="flat" cmpd="sng" algn="ctr">
            <a:solidFill>
              <a:schemeClr val="tx2">
                <a:alpha val="62000"/>
              </a:schemeClr>
            </a:solidFill>
            <a:prstDash val="solid"/>
            <a:round/>
            <a:headEnd type="none" w="med" len="med"/>
            <a:tailEnd type="arrow" w="med" len="med"/>
          </a:ln>
          <a:effectLst/>
        </p:spPr>
      </p:cxnSp>
      <p:cxnSp>
        <p:nvCxnSpPr>
          <p:cNvPr id="24" name="Straight Arrow Connector 23">
            <a:extLst>
              <a:ext uri="{FF2B5EF4-FFF2-40B4-BE49-F238E27FC236}">
                <a16:creationId xmlns:a16="http://schemas.microsoft.com/office/drawing/2014/main" id="{0319F126-4D1E-4C9D-98B6-05FED0EAC66A}"/>
              </a:ext>
            </a:extLst>
          </p:cNvPr>
          <p:cNvCxnSpPr>
            <a:cxnSpLocks/>
          </p:cNvCxnSpPr>
          <p:nvPr/>
        </p:nvCxnSpPr>
        <p:spPr bwMode="auto">
          <a:xfrm flipV="1">
            <a:off x="5492060" y="3059659"/>
            <a:ext cx="1401581" cy="1088248"/>
          </a:xfrm>
          <a:prstGeom prst="straightConnector1">
            <a:avLst/>
          </a:prstGeom>
          <a:noFill/>
          <a:ln w="57150" cap="flat" cmpd="sng" algn="ctr">
            <a:solidFill>
              <a:schemeClr val="tx2">
                <a:alpha val="62000"/>
              </a:schemeClr>
            </a:solidFill>
            <a:prstDash val="solid"/>
            <a:round/>
            <a:headEnd type="none" w="med" len="med"/>
            <a:tailEnd type="arrow" w="med" len="med"/>
          </a:ln>
          <a:effectLst/>
        </p:spPr>
      </p:cxnSp>
      <p:cxnSp>
        <p:nvCxnSpPr>
          <p:cNvPr id="25" name="Straight Arrow Connector 24">
            <a:extLst>
              <a:ext uri="{FF2B5EF4-FFF2-40B4-BE49-F238E27FC236}">
                <a16:creationId xmlns:a16="http://schemas.microsoft.com/office/drawing/2014/main" id="{EB04FEE5-9741-4C24-9148-FEE777AF48D6}"/>
              </a:ext>
            </a:extLst>
          </p:cNvPr>
          <p:cNvCxnSpPr>
            <a:cxnSpLocks/>
          </p:cNvCxnSpPr>
          <p:nvPr/>
        </p:nvCxnSpPr>
        <p:spPr bwMode="auto">
          <a:xfrm flipH="1" flipV="1">
            <a:off x="7354373" y="3230435"/>
            <a:ext cx="2569744" cy="542459"/>
          </a:xfrm>
          <a:prstGeom prst="straightConnector1">
            <a:avLst/>
          </a:prstGeom>
          <a:noFill/>
          <a:ln w="57150" cap="flat" cmpd="sng" algn="ctr">
            <a:solidFill>
              <a:schemeClr val="tx2">
                <a:alpha val="62000"/>
              </a:schemeClr>
            </a:solidFill>
            <a:prstDash val="solid"/>
            <a:round/>
            <a:headEnd type="none" w="med" len="med"/>
            <a:tailEnd type="arrow" w="med" len="med"/>
          </a:ln>
          <a:effectLst/>
        </p:spPr>
      </p:cxnSp>
      <p:sp>
        <p:nvSpPr>
          <p:cNvPr id="28" name="TextBox 27">
            <a:extLst>
              <a:ext uri="{FF2B5EF4-FFF2-40B4-BE49-F238E27FC236}">
                <a16:creationId xmlns:a16="http://schemas.microsoft.com/office/drawing/2014/main" id="{3658A828-BA70-4C23-9772-6046B8F87950}"/>
              </a:ext>
            </a:extLst>
          </p:cNvPr>
          <p:cNvSpPr txBox="1"/>
          <p:nvPr/>
        </p:nvSpPr>
        <p:spPr>
          <a:xfrm>
            <a:off x="7773336" y="1114668"/>
            <a:ext cx="3504489" cy="1077218"/>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This is feature type </a:t>
            </a:r>
            <a:r>
              <a:rPr kumimoji="0" lang="en-US" sz="1600" b="1" i="0" u="sng" strike="noStrike" kern="1200" cap="none" spc="0" normalizeH="0" baseline="0" noProof="0" dirty="0" err="1">
                <a:ln>
                  <a:noFill/>
                </a:ln>
                <a:solidFill>
                  <a:prstClr val="black"/>
                </a:solidFill>
                <a:effectLst/>
                <a:uLnTx/>
                <a:uFillTx/>
                <a:latin typeface="Calibri" panose="020F0502020204030204"/>
                <a:ea typeface="ＭＳ Ｐゴシック"/>
                <a:cs typeface="+mn-cs"/>
              </a:rPr>
              <a:t>PolylineM</a:t>
            </a: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in GIS.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We would like to use </a:t>
            </a:r>
            <a:r>
              <a:rPr kumimoji="0" lang="en-US" sz="1600" b="1" i="0" u="sng" strike="noStrike" kern="1200" cap="none" spc="0" normalizeH="0" baseline="0" noProof="0" dirty="0" err="1">
                <a:ln>
                  <a:noFill/>
                </a:ln>
                <a:solidFill>
                  <a:prstClr val="black"/>
                </a:solidFill>
                <a:effectLst/>
                <a:uLnTx/>
                <a:uFillTx/>
                <a:latin typeface="Calibri" panose="020F0502020204030204"/>
                <a:ea typeface="ＭＳ Ｐゴシック"/>
                <a:cs typeface="+mn-cs"/>
              </a:rPr>
              <a:t>PolylineMZ</a:t>
            </a: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which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also has a z-coordinate for each vertex</a:t>
            </a:r>
          </a:p>
        </p:txBody>
      </p:sp>
    </p:spTree>
    <p:extLst>
      <p:ext uri="{BB962C8B-B14F-4D97-AF65-F5344CB8AC3E}">
        <p14:creationId xmlns:p14="http://schemas.microsoft.com/office/powerpoint/2010/main" val="1328284469"/>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Referencing Demo</a:t>
            </a:r>
          </a:p>
        </p:txBody>
      </p:sp>
      <p:pic>
        <p:nvPicPr>
          <p:cNvPr id="3" name="Picture 2"/>
          <p:cNvPicPr>
            <a:picLocks noChangeAspect="1"/>
          </p:cNvPicPr>
          <p:nvPr/>
        </p:nvPicPr>
        <p:blipFill>
          <a:blip r:embed="rId2"/>
          <a:stretch>
            <a:fillRect/>
          </a:stretch>
        </p:blipFill>
        <p:spPr>
          <a:xfrm>
            <a:off x="426597" y="2096211"/>
            <a:ext cx="6695457" cy="3444670"/>
          </a:xfrm>
          <a:prstGeom prst="rect">
            <a:avLst/>
          </a:prstGeom>
          <a:ln w="38100">
            <a:solidFill>
              <a:schemeClr val="tx1"/>
            </a:solidFill>
          </a:ln>
        </p:spPr>
      </p:pic>
      <p:pic>
        <p:nvPicPr>
          <p:cNvPr id="4" name="Picture 3"/>
          <p:cNvPicPr>
            <a:picLocks noChangeAspect="1"/>
          </p:cNvPicPr>
          <p:nvPr/>
        </p:nvPicPr>
        <p:blipFill>
          <a:blip r:embed="rId3"/>
          <a:stretch>
            <a:fillRect/>
          </a:stretch>
        </p:blipFill>
        <p:spPr>
          <a:xfrm>
            <a:off x="6917377" y="2865810"/>
            <a:ext cx="4752247" cy="3505302"/>
          </a:xfrm>
          <a:prstGeom prst="rect">
            <a:avLst/>
          </a:prstGeom>
          <a:ln w="38100">
            <a:solidFill>
              <a:schemeClr val="tx1"/>
            </a:solidFill>
          </a:ln>
        </p:spPr>
      </p:pic>
      <p:sp>
        <p:nvSpPr>
          <p:cNvPr id="5" name="Rectangle 4"/>
          <p:cNvSpPr/>
          <p:nvPr/>
        </p:nvSpPr>
        <p:spPr>
          <a:xfrm>
            <a:off x="825106" y="1348926"/>
            <a:ext cx="107888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446">
                    <a:lumMod val="75000"/>
                    <a:lumOff val="25000"/>
                  </a:srgbClr>
                </a:solidFill>
                <a:effectLst/>
                <a:uLnTx/>
                <a:uFillTx/>
                <a:latin typeface="Calibri" panose="020F0502020204030204"/>
                <a:ea typeface="ＭＳ Ｐゴシック"/>
                <a:cs typeface="+mn-cs"/>
                <a:hlinkClick r:id="rId4">
                  <a:extLst>
                    <a:ext uri="{A12FA001-AC4F-418D-AE19-62706E023703}">
                      <ahyp:hlinkClr xmlns="" xmlns:ahyp="http://schemas.microsoft.com/office/drawing/2018/hyperlinkcolor" val="tx"/>
                    </a:ext>
                  </a:extLst>
                </a:hlinkClick>
              </a:rPr>
              <a:t>https://apps3.txdot.gov/eventmap.html?RIA_RTE_ID=IH0020-LG|474.637|475.363|#0000FF|5|Flooded%20Road&amp;RIA_RTE_ID=IH0020-RG|474.467|475.191|#0000FF|5|Flooded%20Road&amp;RIA_RTE_ID=IH0020-KG|474.404|475.13|#0000FF|5|Flooded%20Road</a:t>
            </a:r>
            <a:r>
              <a:rPr kumimoji="0" lang="en-US" sz="1400" b="0" i="0" u="none" strike="noStrike" kern="1200" cap="none" spc="0" normalizeH="0" baseline="0" noProof="0" dirty="0">
                <a:ln>
                  <a:noFill/>
                </a:ln>
                <a:solidFill>
                  <a:srgbClr val="001446">
                    <a:lumMod val="75000"/>
                    <a:lumOff val="25000"/>
                  </a:srgbClr>
                </a:solidFill>
                <a:effectLst/>
                <a:uLnTx/>
                <a:uFillTx/>
                <a:latin typeface="Calibri" panose="020F0502020204030204"/>
                <a:ea typeface="ＭＳ Ｐゴシック"/>
                <a:cs typeface="+mn-cs"/>
              </a:rPr>
              <a:t> </a:t>
            </a:r>
          </a:p>
        </p:txBody>
      </p:sp>
      <p:sp>
        <p:nvSpPr>
          <p:cNvPr id="7" name="TextBox 6"/>
          <p:cNvSpPr txBox="1"/>
          <p:nvPr/>
        </p:nvSpPr>
        <p:spPr>
          <a:xfrm>
            <a:off x="426597" y="579035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Credits: Michael Chamberlain, TxDOT TPP, Tim Whiteaker, UT Austin</a:t>
            </a:r>
          </a:p>
        </p:txBody>
      </p:sp>
      <p:sp>
        <p:nvSpPr>
          <p:cNvPr id="11" name="Rectangle 10"/>
          <p:cNvSpPr/>
          <p:nvPr/>
        </p:nvSpPr>
        <p:spPr>
          <a:xfrm>
            <a:off x="4426062" y="960713"/>
            <a:ext cx="69472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RIA_RTE_ID=</a:t>
            </a:r>
            <a:r>
              <a:rPr kumimoji="0" lang="en-US" sz="1800" b="1" i="0" u="none" strike="noStrike" kern="1200" cap="none" spc="0" normalizeH="0" baseline="0" noProof="0" dirty="0">
                <a:ln>
                  <a:noFill/>
                </a:ln>
                <a:solidFill>
                  <a:srgbClr val="ED982D">
                    <a:lumMod val="50000"/>
                  </a:srgbClr>
                </a:solidFill>
                <a:effectLst/>
                <a:uLnTx/>
                <a:uFillTx/>
                <a:latin typeface="Calibri" panose="020F0502020204030204"/>
                <a:ea typeface="ＭＳ Ｐゴシック"/>
              </a:rPr>
              <a:t>IH0020-KG</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a:t>
            </a:r>
            <a:r>
              <a:rPr kumimoji="0" lang="en-US" sz="1800" b="1" i="0" u="none" strike="noStrike" kern="1200" cap="none" spc="0" normalizeH="0" baseline="0" noProof="0" dirty="0">
                <a:ln>
                  <a:noFill/>
                </a:ln>
                <a:solidFill>
                  <a:srgbClr val="FF0000"/>
                </a:solidFill>
                <a:effectLst/>
                <a:uLnTx/>
                <a:uFillTx/>
                <a:latin typeface="Calibri" panose="020F0502020204030204"/>
                <a:ea typeface="ＭＳ Ｐゴシック"/>
              </a:rPr>
              <a:t>474.404</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a:t>
            </a:r>
            <a:r>
              <a:rPr kumimoji="0" lang="en-US" sz="1800" b="1" i="0" u="none" strike="noStrike" kern="1200" cap="none" spc="0" normalizeH="0" baseline="0" noProof="0" dirty="0">
                <a:ln>
                  <a:noFill/>
                </a:ln>
                <a:solidFill>
                  <a:srgbClr val="FF0000"/>
                </a:solidFill>
                <a:effectLst/>
                <a:uLnTx/>
                <a:uFillTx/>
                <a:latin typeface="Calibri" panose="020F0502020204030204"/>
                <a:ea typeface="ＭＳ Ｐゴシック"/>
              </a:rPr>
              <a:t>475.13</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|#0000FF|5|Flooded%20Road</a:t>
            </a:r>
          </a:p>
        </p:txBody>
      </p:sp>
      <p:sp>
        <p:nvSpPr>
          <p:cNvPr id="12" name="TextBox 11">
            <a:extLst>
              <a:ext uri="{FF2B5EF4-FFF2-40B4-BE49-F238E27FC236}">
                <a16:creationId xmlns:a16="http://schemas.microsoft.com/office/drawing/2014/main" id="{C8BDDD1A-8100-4615-9E2B-41C8765B1143}"/>
              </a:ext>
            </a:extLst>
          </p:cNvPr>
          <p:cNvSpPr txBox="1"/>
          <p:nvPr/>
        </p:nvSpPr>
        <p:spPr>
          <a:xfrm>
            <a:off x="2047888" y="2252132"/>
            <a:ext cx="3504489" cy="338554"/>
          </a:xfrm>
          <a:prstGeom prst="rect">
            <a:avLst/>
          </a:prstGeom>
          <a:solidFill>
            <a:srgbClr val="FFFF0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An arbitrary flood polygon on IH-20 ….</a:t>
            </a:r>
          </a:p>
        </p:txBody>
      </p:sp>
      <p:sp>
        <p:nvSpPr>
          <p:cNvPr id="13" name="TextBox 12">
            <a:extLst>
              <a:ext uri="{FF2B5EF4-FFF2-40B4-BE49-F238E27FC236}">
                <a16:creationId xmlns:a16="http://schemas.microsoft.com/office/drawing/2014/main" id="{C0B9842E-62AF-4947-957C-58BA10204E0A}"/>
              </a:ext>
            </a:extLst>
          </p:cNvPr>
          <p:cNvSpPr txBox="1"/>
          <p:nvPr/>
        </p:nvSpPr>
        <p:spPr>
          <a:xfrm>
            <a:off x="7562468" y="2129021"/>
            <a:ext cx="3305295" cy="584775"/>
          </a:xfrm>
          <a:prstGeom prst="rect">
            <a:avLst/>
          </a:prstGeom>
          <a:solidFill>
            <a:srgbClr val="FFFF0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is translated by route and measure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values in a TxDOT web app ….</a:t>
            </a:r>
          </a:p>
        </p:txBody>
      </p:sp>
      <p:sp>
        <p:nvSpPr>
          <p:cNvPr id="14" name="TextBox 13">
            <a:extLst>
              <a:ext uri="{FF2B5EF4-FFF2-40B4-BE49-F238E27FC236}">
                <a16:creationId xmlns:a16="http://schemas.microsoft.com/office/drawing/2014/main" id="{4EA94AC2-0D52-45D4-9E6A-E871891798F4}"/>
              </a:ext>
            </a:extLst>
          </p:cNvPr>
          <p:cNvSpPr txBox="1"/>
          <p:nvPr/>
        </p:nvSpPr>
        <p:spPr>
          <a:xfrm>
            <a:off x="7562468" y="3526158"/>
            <a:ext cx="3305295" cy="584775"/>
          </a:xfrm>
          <a:prstGeom prst="rect">
            <a:avLst/>
          </a:prstGeom>
          <a:solidFill>
            <a:srgbClr val="FFFF0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to be depicted on the TxDOT state planning map</a:t>
            </a:r>
          </a:p>
        </p:txBody>
      </p:sp>
      <p:sp>
        <p:nvSpPr>
          <p:cNvPr id="15" name="TextBox 14">
            <a:extLst>
              <a:ext uri="{FF2B5EF4-FFF2-40B4-BE49-F238E27FC236}">
                <a16:creationId xmlns:a16="http://schemas.microsoft.com/office/drawing/2014/main" id="{5A1789FB-87CD-4D27-AF81-A10CB2D497DB}"/>
              </a:ext>
            </a:extLst>
          </p:cNvPr>
          <p:cNvSpPr txBox="1"/>
          <p:nvPr/>
        </p:nvSpPr>
        <p:spPr>
          <a:xfrm>
            <a:off x="914402" y="4464572"/>
            <a:ext cx="783921" cy="307777"/>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ＭＳ Ｐゴシック"/>
                <a:cs typeface="+mn-cs"/>
              </a:rPr>
              <a:t>474.404</a:t>
            </a:r>
          </a:p>
        </p:txBody>
      </p:sp>
      <p:sp>
        <p:nvSpPr>
          <p:cNvPr id="16" name="TextBox 15">
            <a:extLst>
              <a:ext uri="{FF2B5EF4-FFF2-40B4-BE49-F238E27FC236}">
                <a16:creationId xmlns:a16="http://schemas.microsoft.com/office/drawing/2014/main" id="{942577D1-5160-4622-B9F2-F916360FDCC0}"/>
              </a:ext>
            </a:extLst>
          </p:cNvPr>
          <p:cNvSpPr txBox="1"/>
          <p:nvPr/>
        </p:nvSpPr>
        <p:spPr>
          <a:xfrm>
            <a:off x="5723555" y="3574684"/>
            <a:ext cx="683639" cy="307777"/>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ＭＳ Ｐゴシック"/>
                <a:cs typeface="+mn-cs"/>
              </a:rPr>
              <a:t>475.13</a:t>
            </a:r>
          </a:p>
        </p:txBody>
      </p:sp>
      <p:sp>
        <p:nvSpPr>
          <p:cNvPr id="17" name="Arrow: Right 16">
            <a:extLst>
              <a:ext uri="{FF2B5EF4-FFF2-40B4-BE49-F238E27FC236}">
                <a16:creationId xmlns:a16="http://schemas.microsoft.com/office/drawing/2014/main" id="{C59FEED0-0526-43B6-B164-A5D3A4F8185B}"/>
              </a:ext>
            </a:extLst>
          </p:cNvPr>
          <p:cNvSpPr/>
          <p:nvPr/>
        </p:nvSpPr>
        <p:spPr bwMode="auto">
          <a:xfrm>
            <a:off x="5678232" y="2314348"/>
            <a:ext cx="1784039" cy="211914"/>
          </a:xfrm>
          <a:prstGeom prst="rightArrow">
            <a:avLst/>
          </a:prstGeom>
          <a:solidFill>
            <a:srgbClr val="FFFF00"/>
          </a:solid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8" name="Arrow: Right 17">
            <a:extLst>
              <a:ext uri="{FF2B5EF4-FFF2-40B4-BE49-F238E27FC236}">
                <a16:creationId xmlns:a16="http://schemas.microsoft.com/office/drawing/2014/main" id="{B461A8BF-B700-45EB-A918-A6C796974960}"/>
              </a:ext>
            </a:extLst>
          </p:cNvPr>
          <p:cNvSpPr/>
          <p:nvPr/>
        </p:nvSpPr>
        <p:spPr bwMode="auto">
          <a:xfrm rot="5400000">
            <a:off x="8898749" y="3006679"/>
            <a:ext cx="632734" cy="211914"/>
          </a:xfrm>
          <a:prstGeom prst="rightArrow">
            <a:avLst/>
          </a:prstGeom>
          <a:solidFill>
            <a:srgbClr val="FFFF00"/>
          </a:solid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Arrow: Right 18">
            <a:extLst>
              <a:ext uri="{FF2B5EF4-FFF2-40B4-BE49-F238E27FC236}">
                <a16:creationId xmlns:a16="http://schemas.microsoft.com/office/drawing/2014/main" id="{4EEB5357-3213-47B3-8F8F-2842B1FDBAD2}"/>
              </a:ext>
            </a:extLst>
          </p:cNvPr>
          <p:cNvSpPr/>
          <p:nvPr/>
        </p:nvSpPr>
        <p:spPr bwMode="auto">
          <a:xfrm rot="5400000">
            <a:off x="8974592" y="4315041"/>
            <a:ext cx="481048" cy="211914"/>
          </a:xfrm>
          <a:prstGeom prst="rightArrow">
            <a:avLst/>
          </a:prstGeom>
          <a:solidFill>
            <a:srgbClr val="FFFF00"/>
          </a:solid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6" name="TextBox 5">
            <a:extLst>
              <a:ext uri="{FF2B5EF4-FFF2-40B4-BE49-F238E27FC236}">
                <a16:creationId xmlns:a16="http://schemas.microsoft.com/office/drawing/2014/main" id="{89053957-A634-4DE9-822C-9A116C2DB8C1}"/>
              </a:ext>
            </a:extLst>
          </p:cNvPr>
          <p:cNvSpPr txBox="1"/>
          <p:nvPr/>
        </p:nvSpPr>
        <p:spPr>
          <a:xfrm>
            <a:off x="5877304" y="72164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982D">
                    <a:lumMod val="50000"/>
                  </a:srgbClr>
                </a:solidFill>
                <a:effectLst/>
                <a:uLnTx/>
                <a:uFillTx/>
                <a:latin typeface="Arial"/>
                <a:ea typeface="ＭＳ Ｐゴシック"/>
                <a:cs typeface="+mn-cs"/>
              </a:rPr>
              <a:t>Route</a:t>
            </a:r>
          </a:p>
        </p:txBody>
      </p:sp>
      <p:sp>
        <p:nvSpPr>
          <p:cNvPr id="20" name="TextBox 19">
            <a:extLst>
              <a:ext uri="{FF2B5EF4-FFF2-40B4-BE49-F238E27FC236}">
                <a16:creationId xmlns:a16="http://schemas.microsoft.com/office/drawing/2014/main" id="{8422F5FD-722F-4B85-887E-3D07B699F3D9}"/>
              </a:ext>
            </a:extLst>
          </p:cNvPr>
          <p:cNvSpPr txBox="1"/>
          <p:nvPr/>
        </p:nvSpPr>
        <p:spPr>
          <a:xfrm>
            <a:off x="7259693" y="70884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ＭＳ Ｐゴシック"/>
                <a:cs typeface="+mn-cs"/>
              </a:rPr>
              <a:t>Measure</a:t>
            </a:r>
          </a:p>
        </p:txBody>
      </p:sp>
    </p:spTree>
    <p:extLst>
      <p:ext uri="{BB962C8B-B14F-4D97-AF65-F5344CB8AC3E}">
        <p14:creationId xmlns:p14="http://schemas.microsoft.com/office/powerpoint/2010/main" val="448856513"/>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Inundation Mapping (FIM)</a:t>
            </a:r>
          </a:p>
        </p:txBody>
      </p:sp>
      <p:pic>
        <p:nvPicPr>
          <p:cNvPr id="23" name="Picture 22">
            <a:extLst>
              <a:ext uri="{FF2B5EF4-FFF2-40B4-BE49-F238E27FC236}">
                <a16:creationId xmlns:a16="http://schemas.microsoft.com/office/drawing/2014/main" id="{E16204DA-9275-410B-BE8B-5AEEFBE0C42B}"/>
              </a:ext>
            </a:extLst>
          </p:cNvPr>
          <p:cNvPicPr>
            <a:picLocks noChangeAspect="1"/>
          </p:cNvPicPr>
          <p:nvPr/>
        </p:nvPicPr>
        <p:blipFill>
          <a:blip r:embed="rId2"/>
          <a:stretch>
            <a:fillRect/>
          </a:stretch>
        </p:blipFill>
        <p:spPr>
          <a:xfrm>
            <a:off x="609068" y="1424443"/>
            <a:ext cx="4184225" cy="2743133"/>
          </a:xfrm>
          <a:prstGeom prst="rect">
            <a:avLst/>
          </a:prstGeom>
          <a:ln w="38100">
            <a:solidFill>
              <a:schemeClr val="tx1"/>
            </a:solidFill>
          </a:ln>
        </p:spPr>
      </p:pic>
      <p:sp>
        <p:nvSpPr>
          <p:cNvPr id="28" name="Oval 27">
            <a:extLst>
              <a:ext uri="{FF2B5EF4-FFF2-40B4-BE49-F238E27FC236}">
                <a16:creationId xmlns:a16="http://schemas.microsoft.com/office/drawing/2014/main" id="{2FFC0FD3-88F2-4ADA-8D7D-064A9E5BF8C0}"/>
              </a:ext>
            </a:extLst>
          </p:cNvPr>
          <p:cNvSpPr/>
          <p:nvPr/>
        </p:nvSpPr>
        <p:spPr bwMode="auto">
          <a:xfrm>
            <a:off x="1871095" y="2402210"/>
            <a:ext cx="107950" cy="10795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0" name="Oval 29">
            <a:extLst>
              <a:ext uri="{FF2B5EF4-FFF2-40B4-BE49-F238E27FC236}">
                <a16:creationId xmlns:a16="http://schemas.microsoft.com/office/drawing/2014/main" id="{8D4A882D-DB89-4DDB-A254-6F9A74278246}"/>
              </a:ext>
            </a:extLst>
          </p:cNvPr>
          <p:cNvSpPr/>
          <p:nvPr/>
        </p:nvSpPr>
        <p:spPr bwMode="auto">
          <a:xfrm>
            <a:off x="4476152" y="2002318"/>
            <a:ext cx="107950" cy="10795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29" name="Freeform: Shape 1028">
            <a:extLst>
              <a:ext uri="{FF2B5EF4-FFF2-40B4-BE49-F238E27FC236}">
                <a16:creationId xmlns:a16="http://schemas.microsoft.com/office/drawing/2014/main" id="{D4DFC734-DB1B-4AFF-AC84-96E983B70A24}"/>
              </a:ext>
            </a:extLst>
          </p:cNvPr>
          <p:cNvSpPr/>
          <p:nvPr/>
        </p:nvSpPr>
        <p:spPr bwMode="auto">
          <a:xfrm>
            <a:off x="1942513" y="1771650"/>
            <a:ext cx="3223847" cy="570787"/>
          </a:xfrm>
          <a:custGeom>
            <a:avLst/>
            <a:gdLst>
              <a:gd name="connsiteX0" fmla="*/ 0 w 3359150"/>
              <a:gd name="connsiteY0" fmla="*/ 723900 h 723900"/>
              <a:gd name="connsiteX1" fmla="*/ 723900 w 3359150"/>
              <a:gd name="connsiteY1" fmla="*/ 165100 h 723900"/>
              <a:gd name="connsiteX2" fmla="*/ 3359150 w 3359150"/>
              <a:gd name="connsiteY2" fmla="*/ 0 h 723900"/>
            </a:gdLst>
            <a:ahLst/>
            <a:cxnLst>
              <a:cxn ang="0">
                <a:pos x="connsiteX0" y="connsiteY0"/>
              </a:cxn>
              <a:cxn ang="0">
                <a:pos x="connsiteX1" y="connsiteY1"/>
              </a:cxn>
              <a:cxn ang="0">
                <a:pos x="connsiteX2" y="connsiteY2"/>
              </a:cxn>
            </a:cxnLst>
            <a:rect l="l" t="t" r="r" b="b"/>
            <a:pathLst>
              <a:path w="3359150" h="723900">
                <a:moveTo>
                  <a:pt x="0" y="723900"/>
                </a:moveTo>
                <a:cubicBezTo>
                  <a:pt x="82021" y="504825"/>
                  <a:pt x="164042" y="285750"/>
                  <a:pt x="723900" y="165100"/>
                </a:cubicBezTo>
                <a:cubicBezTo>
                  <a:pt x="1283758" y="44450"/>
                  <a:pt x="2321454" y="22225"/>
                  <a:pt x="3359150" y="0"/>
                </a:cubicBezTo>
              </a:path>
            </a:pathLst>
          </a:custGeom>
          <a:noFill/>
          <a:ln w="38100">
            <a:solidFill>
              <a:schemeClr val="tx1"/>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75" name="Straight Arrow Connector 74">
            <a:extLst>
              <a:ext uri="{FF2B5EF4-FFF2-40B4-BE49-F238E27FC236}">
                <a16:creationId xmlns:a16="http://schemas.microsoft.com/office/drawing/2014/main" id="{582B6812-CF1B-4C5B-A61D-C77479C0A1FA}"/>
              </a:ext>
            </a:extLst>
          </p:cNvPr>
          <p:cNvCxnSpPr>
            <a:cxnSpLocks/>
          </p:cNvCxnSpPr>
          <p:nvPr/>
        </p:nvCxnSpPr>
        <p:spPr bwMode="auto">
          <a:xfrm flipV="1">
            <a:off x="1360166" y="3697375"/>
            <a:ext cx="549187" cy="2616391"/>
          </a:xfrm>
          <a:prstGeom prst="straightConnector1">
            <a:avLst/>
          </a:prstGeom>
          <a:noFill/>
          <a:ln w="38100" cap="flat" cmpd="sng" algn="ctr">
            <a:solidFill>
              <a:schemeClr val="tx2"/>
            </a:solidFill>
            <a:prstDash val="solid"/>
            <a:round/>
            <a:headEnd type="none" w="med" len="med"/>
            <a:tailEnd type="arrow" w="med" len="med"/>
          </a:ln>
          <a:effectLst/>
        </p:spPr>
      </p:cxnSp>
      <p:cxnSp>
        <p:nvCxnSpPr>
          <p:cNvPr id="79" name="Straight Arrow Connector 78">
            <a:extLst>
              <a:ext uri="{FF2B5EF4-FFF2-40B4-BE49-F238E27FC236}">
                <a16:creationId xmlns:a16="http://schemas.microsoft.com/office/drawing/2014/main" id="{9DD01BBC-0C37-4A10-AF5E-C860B4FD5CF1}"/>
              </a:ext>
            </a:extLst>
          </p:cNvPr>
          <p:cNvCxnSpPr>
            <a:cxnSpLocks/>
          </p:cNvCxnSpPr>
          <p:nvPr/>
        </p:nvCxnSpPr>
        <p:spPr bwMode="auto">
          <a:xfrm flipV="1">
            <a:off x="1942513" y="3697375"/>
            <a:ext cx="2560953" cy="1499658"/>
          </a:xfrm>
          <a:prstGeom prst="straightConnector1">
            <a:avLst/>
          </a:prstGeom>
          <a:noFill/>
          <a:ln w="38100" cap="flat" cmpd="sng" algn="ctr">
            <a:solidFill>
              <a:schemeClr val="tx2"/>
            </a:solidFill>
            <a:prstDash val="solid"/>
            <a:round/>
            <a:headEnd type="none" w="med" len="med"/>
            <a:tailEnd type="arrow" w="med" len="med"/>
          </a:ln>
          <a:effectLst/>
        </p:spPr>
      </p:cxnSp>
      <p:grpSp>
        <p:nvGrpSpPr>
          <p:cNvPr id="47" name="Group 46">
            <a:extLst>
              <a:ext uri="{FF2B5EF4-FFF2-40B4-BE49-F238E27FC236}">
                <a16:creationId xmlns:a16="http://schemas.microsoft.com/office/drawing/2014/main" id="{3A470BA7-8564-44D2-A44C-B4DC2AA60A9E}"/>
              </a:ext>
            </a:extLst>
          </p:cNvPr>
          <p:cNvGrpSpPr/>
          <p:nvPr/>
        </p:nvGrpSpPr>
        <p:grpSpPr>
          <a:xfrm>
            <a:off x="609068" y="5022423"/>
            <a:ext cx="4343585" cy="1734566"/>
            <a:chOff x="542830" y="4552658"/>
            <a:chExt cx="4343585" cy="1734566"/>
          </a:xfrm>
        </p:grpSpPr>
        <p:grpSp>
          <p:nvGrpSpPr>
            <p:cNvPr id="46" name="Group 45">
              <a:extLst>
                <a:ext uri="{FF2B5EF4-FFF2-40B4-BE49-F238E27FC236}">
                  <a16:creationId xmlns:a16="http://schemas.microsoft.com/office/drawing/2014/main" id="{E7906EDA-8D48-4BFD-8CFC-3B0FA457592B}"/>
                </a:ext>
              </a:extLst>
            </p:cNvPr>
            <p:cNvGrpSpPr/>
            <p:nvPr/>
          </p:nvGrpSpPr>
          <p:grpSpPr>
            <a:xfrm>
              <a:off x="2367316" y="4652486"/>
              <a:ext cx="2519099" cy="1562418"/>
              <a:chOff x="914402" y="4394200"/>
              <a:chExt cx="3327398" cy="2063750"/>
            </a:xfrm>
          </p:grpSpPr>
          <p:sp>
            <p:nvSpPr>
              <p:cNvPr id="45" name="Rectangle 44">
                <a:extLst>
                  <a:ext uri="{FF2B5EF4-FFF2-40B4-BE49-F238E27FC236}">
                    <a16:creationId xmlns:a16="http://schemas.microsoft.com/office/drawing/2014/main" id="{BADACCE1-1837-4AD4-A0F8-93C4F97636D1}"/>
                  </a:ext>
                </a:extLst>
              </p:cNvPr>
              <p:cNvSpPr/>
              <p:nvPr/>
            </p:nvSpPr>
            <p:spPr bwMode="auto">
              <a:xfrm>
                <a:off x="914402" y="4394200"/>
                <a:ext cx="3327398" cy="2063750"/>
              </a:xfrm>
              <a:prstGeom prst="rect">
                <a:avLst/>
              </a:prstGeom>
              <a:solidFill>
                <a:schemeClr val="bg1"/>
              </a:solidFill>
              <a:ln w="3810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nvGrpSpPr>
              <p:cNvPr id="44" name="Group 43">
                <a:extLst>
                  <a:ext uri="{FF2B5EF4-FFF2-40B4-BE49-F238E27FC236}">
                    <a16:creationId xmlns:a16="http://schemas.microsoft.com/office/drawing/2014/main" id="{0F10D8ED-7E6D-4A08-B4F4-716281D17D86}"/>
                  </a:ext>
                </a:extLst>
              </p:cNvPr>
              <p:cNvGrpSpPr/>
              <p:nvPr/>
            </p:nvGrpSpPr>
            <p:grpSpPr>
              <a:xfrm>
                <a:off x="1098194" y="4621767"/>
                <a:ext cx="2981033" cy="1665457"/>
                <a:chOff x="1098194" y="4621767"/>
                <a:chExt cx="2981033" cy="1665457"/>
              </a:xfrm>
              <a:solidFill>
                <a:schemeClr val="bg1"/>
              </a:solidFill>
            </p:grpSpPr>
            <p:pic>
              <p:nvPicPr>
                <p:cNvPr id="1026" name="Picture 2" descr="nws-logo">
                  <a:extLst>
                    <a:ext uri="{FF2B5EF4-FFF2-40B4-BE49-F238E27FC236}">
                      <a16:creationId xmlns:a16="http://schemas.microsoft.com/office/drawing/2014/main" id="{EA385235-D5E5-4CFE-A588-3D028CA0E74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79550" y="5309324"/>
                  <a:ext cx="977900" cy="977900"/>
                </a:xfrm>
                <a:prstGeom prst="rect">
                  <a:avLst/>
                </a:prstGeom>
                <a:grpFill/>
                <a:extLst/>
              </p:spPr>
            </p:pic>
            <p:pic>
              <p:nvPicPr>
                <p:cNvPr id="1028" name="Picture 4" descr="noaa-logo">
                  <a:extLst>
                    <a:ext uri="{FF2B5EF4-FFF2-40B4-BE49-F238E27FC236}">
                      <a16:creationId xmlns:a16="http://schemas.microsoft.com/office/drawing/2014/main" id="{48EEC208-3F67-486A-83DB-F5529EA36B8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645861" y="5309324"/>
                  <a:ext cx="977900" cy="977900"/>
                </a:xfrm>
                <a:prstGeom prst="rect">
                  <a:avLst/>
                </a:prstGeom>
                <a:grpFill/>
                <a:extLst/>
              </p:spPr>
            </p:pic>
            <p:pic>
              <p:nvPicPr>
                <p:cNvPr id="1030" name="Picture 6" descr="owp-logo">
                  <a:extLst>
                    <a:ext uri="{FF2B5EF4-FFF2-40B4-BE49-F238E27FC236}">
                      <a16:creationId xmlns:a16="http://schemas.microsoft.com/office/drawing/2014/main" id="{D0EC659A-0D8F-4108-B1DE-3DFEA4ADD2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98194" y="4621767"/>
                  <a:ext cx="2981033" cy="558764"/>
                </a:xfrm>
                <a:prstGeom prst="rect">
                  <a:avLst/>
                </a:prstGeom>
                <a:grpFill/>
                <a:extLst/>
              </p:spPr>
            </p:pic>
          </p:grpSp>
        </p:grpSp>
        <p:pic>
          <p:nvPicPr>
            <p:cNvPr id="1032" name="Picture 8" descr="Major NOAA computer upgrade ahead | MPR News">
              <a:extLst>
                <a:ext uri="{FF2B5EF4-FFF2-40B4-BE49-F238E27FC236}">
                  <a16:creationId xmlns:a16="http://schemas.microsoft.com/office/drawing/2014/main" id="{0BD4EFC2-C0EC-438A-9680-49F6202B6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30" y="4552658"/>
              <a:ext cx="1734566" cy="173456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59" name="TextBox 58">
            <a:extLst>
              <a:ext uri="{FF2B5EF4-FFF2-40B4-BE49-F238E27FC236}">
                <a16:creationId xmlns:a16="http://schemas.microsoft.com/office/drawing/2014/main" id="{852C906C-5D0C-4E2B-AF66-B7DF4F3AD5B0}"/>
              </a:ext>
            </a:extLst>
          </p:cNvPr>
          <p:cNvSpPr txBox="1"/>
          <p:nvPr/>
        </p:nvSpPr>
        <p:spPr>
          <a:xfrm>
            <a:off x="656933" y="5063704"/>
            <a:ext cx="1653541" cy="276999"/>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National Water Model</a:t>
            </a:r>
          </a:p>
        </p:txBody>
      </p:sp>
      <p:sp>
        <p:nvSpPr>
          <p:cNvPr id="85" name="TextBox 84">
            <a:extLst>
              <a:ext uri="{FF2B5EF4-FFF2-40B4-BE49-F238E27FC236}">
                <a16:creationId xmlns:a16="http://schemas.microsoft.com/office/drawing/2014/main" id="{680F0FB1-BAB1-41E7-9D05-84C58E804E66}"/>
              </a:ext>
            </a:extLst>
          </p:cNvPr>
          <p:cNvSpPr txBox="1"/>
          <p:nvPr/>
        </p:nvSpPr>
        <p:spPr>
          <a:xfrm rot="16885436">
            <a:off x="1327478" y="4221843"/>
            <a:ext cx="1315604" cy="246221"/>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Current Discharge</a:t>
            </a:r>
          </a:p>
        </p:txBody>
      </p:sp>
      <p:sp>
        <p:nvSpPr>
          <p:cNvPr id="86" name="TextBox 85">
            <a:extLst>
              <a:ext uri="{FF2B5EF4-FFF2-40B4-BE49-F238E27FC236}">
                <a16:creationId xmlns:a16="http://schemas.microsoft.com/office/drawing/2014/main" id="{4E06E9EF-E318-49BD-8BBB-5B4A38CFFBC0}"/>
              </a:ext>
            </a:extLst>
          </p:cNvPr>
          <p:cNvSpPr txBox="1"/>
          <p:nvPr/>
        </p:nvSpPr>
        <p:spPr>
          <a:xfrm rot="19811824">
            <a:off x="2564272" y="4405462"/>
            <a:ext cx="1718557" cy="246221"/>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Forward Looking </a:t>
            </a:r>
            <a:r>
              <a:rPr kumimoji="0" lang="en-US" sz="1000" b="1" i="0" u="none" strike="noStrike" kern="1200" cap="none" spc="0" normalizeH="0" baseline="0" noProof="0" dirty="0">
                <a:ln>
                  <a:noFill/>
                </a:ln>
                <a:solidFill>
                  <a:prstClr val="black"/>
                </a:solidFill>
                <a:effectLst/>
                <a:uLnTx/>
                <a:uFillTx/>
                <a:latin typeface="Calibri" panose="020F0502020204030204"/>
                <a:ea typeface="ＭＳ Ｐゴシック"/>
              </a:rPr>
              <a:t>Discharge</a:t>
            </a:r>
            <a:endParaRPr kumimoji="0" lang="en-US" sz="1000" b="1"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cxnSp>
        <p:nvCxnSpPr>
          <p:cNvPr id="1054" name="Straight Arrow Connector 1053">
            <a:extLst>
              <a:ext uri="{FF2B5EF4-FFF2-40B4-BE49-F238E27FC236}">
                <a16:creationId xmlns:a16="http://schemas.microsoft.com/office/drawing/2014/main" id="{93B54CB4-0182-4B1F-99C5-5D60C2C324CA}"/>
              </a:ext>
            </a:extLst>
          </p:cNvPr>
          <p:cNvCxnSpPr>
            <a:cxnSpLocks/>
          </p:cNvCxnSpPr>
          <p:nvPr/>
        </p:nvCxnSpPr>
        <p:spPr bwMode="auto">
          <a:xfrm flipV="1">
            <a:off x="1924654" y="2557460"/>
            <a:ext cx="0" cy="1083640"/>
          </a:xfrm>
          <a:prstGeom prst="straightConnector1">
            <a:avLst/>
          </a:prstGeom>
          <a:noFill/>
          <a:ln w="19050" cap="flat" cmpd="sng" algn="ctr">
            <a:solidFill>
              <a:schemeClr val="tx2"/>
            </a:solidFill>
            <a:prstDash val="sysDot"/>
            <a:round/>
            <a:headEnd type="none" w="med" len="med"/>
            <a:tailEnd type="triangle"/>
          </a:ln>
          <a:effectLst/>
        </p:spPr>
      </p:cxnSp>
      <p:cxnSp>
        <p:nvCxnSpPr>
          <p:cNvPr id="105" name="Straight Arrow Connector 104">
            <a:extLst>
              <a:ext uri="{FF2B5EF4-FFF2-40B4-BE49-F238E27FC236}">
                <a16:creationId xmlns:a16="http://schemas.microsoft.com/office/drawing/2014/main" id="{38F09116-2D8B-4BA7-9866-81CF467534D8}"/>
              </a:ext>
            </a:extLst>
          </p:cNvPr>
          <p:cNvCxnSpPr>
            <a:cxnSpLocks/>
          </p:cNvCxnSpPr>
          <p:nvPr/>
        </p:nvCxnSpPr>
        <p:spPr bwMode="auto">
          <a:xfrm flipV="1">
            <a:off x="4504727" y="2110268"/>
            <a:ext cx="0" cy="1530832"/>
          </a:xfrm>
          <a:prstGeom prst="straightConnector1">
            <a:avLst/>
          </a:prstGeom>
          <a:noFill/>
          <a:ln w="19050" cap="flat" cmpd="sng" algn="ctr">
            <a:solidFill>
              <a:schemeClr val="tx2"/>
            </a:solidFill>
            <a:prstDash val="sysDot"/>
            <a:round/>
            <a:headEnd type="none" w="med" len="med"/>
            <a:tailEnd type="triangle"/>
          </a:ln>
          <a:effectLst/>
        </p:spPr>
      </p:cxnSp>
      <p:pic>
        <p:nvPicPr>
          <p:cNvPr id="40" name="Picture 39">
            <a:extLst>
              <a:ext uri="{FF2B5EF4-FFF2-40B4-BE49-F238E27FC236}">
                <a16:creationId xmlns:a16="http://schemas.microsoft.com/office/drawing/2014/main" id="{5CF10D80-BCC8-45E7-B462-F3B7EFFC2393}"/>
              </a:ext>
            </a:extLst>
          </p:cNvPr>
          <p:cNvPicPr>
            <a:picLocks noChangeAspect="1"/>
          </p:cNvPicPr>
          <p:nvPr/>
        </p:nvPicPr>
        <p:blipFill>
          <a:blip r:embed="rId7"/>
          <a:stretch>
            <a:fillRect/>
          </a:stretch>
        </p:blipFill>
        <p:spPr>
          <a:xfrm>
            <a:off x="5210063" y="1424443"/>
            <a:ext cx="6817308" cy="5089237"/>
          </a:xfrm>
          <a:prstGeom prst="rect">
            <a:avLst/>
          </a:prstGeom>
        </p:spPr>
      </p:pic>
    </p:spTree>
    <p:extLst>
      <p:ext uri="{BB962C8B-B14F-4D97-AF65-F5344CB8AC3E}">
        <p14:creationId xmlns:p14="http://schemas.microsoft.com/office/powerpoint/2010/main" val="331807572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296544015"/>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6FA2ECA-D2D5-4525-8ABB-3B71031B85A1}"/>
              </a:ext>
            </a:extLst>
          </p:cNvPr>
          <p:cNvPicPr>
            <a:picLocks noChangeAspect="1"/>
          </p:cNvPicPr>
          <p:nvPr/>
        </p:nvPicPr>
        <p:blipFill>
          <a:blip r:embed="rId2"/>
          <a:stretch>
            <a:fillRect/>
          </a:stretch>
        </p:blipFill>
        <p:spPr>
          <a:xfrm>
            <a:off x="6367975" y="2067744"/>
            <a:ext cx="5624600" cy="3833091"/>
          </a:xfrm>
          <a:prstGeom prst="rect">
            <a:avLst/>
          </a:prstGeom>
          <a:ln w="28575">
            <a:solidFill>
              <a:schemeClr val="tx1"/>
            </a:solidFill>
          </a:ln>
        </p:spPr>
      </p:pic>
      <p:pic>
        <p:nvPicPr>
          <p:cNvPr id="9" name="Picture 8">
            <a:extLst>
              <a:ext uri="{FF2B5EF4-FFF2-40B4-BE49-F238E27FC236}">
                <a16:creationId xmlns:a16="http://schemas.microsoft.com/office/drawing/2014/main" id="{32A2C97C-8E24-4E83-943F-98E864BB1A2E}"/>
              </a:ext>
            </a:extLst>
          </p:cNvPr>
          <p:cNvPicPr>
            <a:picLocks noChangeAspect="1"/>
          </p:cNvPicPr>
          <p:nvPr/>
        </p:nvPicPr>
        <p:blipFill>
          <a:blip r:embed="rId3"/>
          <a:stretch>
            <a:fillRect/>
          </a:stretch>
        </p:blipFill>
        <p:spPr>
          <a:xfrm>
            <a:off x="342859" y="1828107"/>
            <a:ext cx="5779160" cy="4847038"/>
          </a:xfrm>
          <a:prstGeom prst="rect">
            <a:avLst/>
          </a:prstGeom>
          <a:ln w="38100">
            <a:solidFill>
              <a:schemeClr val="tx1"/>
            </a:solidFill>
          </a:ln>
        </p:spPr>
      </p:pic>
      <p:sp>
        <p:nvSpPr>
          <p:cNvPr id="2" name="Title 1"/>
          <p:cNvSpPr>
            <a:spLocks noGrp="1"/>
          </p:cNvSpPr>
          <p:nvPr>
            <p:ph type="title"/>
          </p:nvPr>
        </p:nvSpPr>
        <p:spPr/>
        <p:txBody>
          <a:bodyPr/>
          <a:lstStyle/>
          <a:p>
            <a:r>
              <a:rPr lang="en-US" dirty="0"/>
              <a:t>USGS Entwine LIDAR point cloud data service</a:t>
            </a:r>
          </a:p>
        </p:txBody>
      </p:sp>
      <p:pic>
        <p:nvPicPr>
          <p:cNvPr id="3" name="Picture 2"/>
          <p:cNvPicPr>
            <a:picLocks noChangeAspect="1"/>
          </p:cNvPicPr>
          <p:nvPr/>
        </p:nvPicPr>
        <p:blipFill rotWithShape="1">
          <a:blip r:embed="rId4"/>
          <a:srcRect b="78366"/>
          <a:stretch/>
        </p:blipFill>
        <p:spPr>
          <a:xfrm>
            <a:off x="203200" y="882885"/>
            <a:ext cx="3733800" cy="962334"/>
          </a:xfrm>
          <a:prstGeom prst="rect">
            <a:avLst/>
          </a:prstGeom>
          <a:solidFill>
            <a:schemeClr val="tx1"/>
          </a:solidFill>
          <a:ln w="38100">
            <a:solidFill>
              <a:schemeClr val="tx1"/>
            </a:solidFill>
          </a:ln>
        </p:spPr>
      </p:pic>
      <p:sp>
        <p:nvSpPr>
          <p:cNvPr id="14" name="Rectangle 13"/>
          <p:cNvSpPr/>
          <p:nvPr/>
        </p:nvSpPr>
        <p:spPr>
          <a:xfrm>
            <a:off x="7072840" y="1117830"/>
            <a:ext cx="367716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ＭＳ Ｐゴシック"/>
                <a:cs typeface="+mn-cs"/>
                <a:hlinkClick r:id="rId5">
                  <a:extLst>
                    <a:ext uri="{A12FA001-AC4F-418D-AE19-62706E023703}">
                      <ahyp:hlinkClr xmlns="" xmlns:ahyp="http://schemas.microsoft.com/office/drawing/2018/hyperlinkcolor" val="tx"/>
                    </a:ext>
                  </a:extLst>
                </a:hlinkClick>
              </a:rPr>
              <a:t>https://usgs.entwine.io/</a:t>
            </a:r>
            <a:r>
              <a:rPr kumimoji="0" lang="en-US" sz="2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 </a:t>
            </a:r>
          </a:p>
        </p:txBody>
      </p:sp>
      <p:sp>
        <p:nvSpPr>
          <p:cNvPr id="15" name="TextBox 14">
            <a:extLst>
              <a:ext uri="{FF2B5EF4-FFF2-40B4-BE49-F238E27FC236}">
                <a16:creationId xmlns:a16="http://schemas.microsoft.com/office/drawing/2014/main" id="{BDAAC605-A28C-491E-A77D-AB6B8BD76393}"/>
              </a:ext>
            </a:extLst>
          </p:cNvPr>
          <p:cNvSpPr txBox="1"/>
          <p:nvPr/>
        </p:nvSpPr>
        <p:spPr>
          <a:xfrm>
            <a:off x="485110" y="1978516"/>
            <a:ext cx="1458789" cy="830997"/>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3.77 trillion LIDAR points for Texas</a:t>
            </a:r>
          </a:p>
        </p:txBody>
      </p:sp>
      <p:sp>
        <p:nvSpPr>
          <p:cNvPr id="16" name="TextBox 15">
            <a:extLst>
              <a:ext uri="{FF2B5EF4-FFF2-40B4-BE49-F238E27FC236}">
                <a16:creationId xmlns:a16="http://schemas.microsoft.com/office/drawing/2014/main" id="{8ECC104E-1E16-4BC0-A449-07D73EDA3EAF}"/>
              </a:ext>
            </a:extLst>
          </p:cNvPr>
          <p:cNvSpPr txBox="1"/>
          <p:nvPr/>
        </p:nvSpPr>
        <p:spPr>
          <a:xfrm>
            <a:off x="4031934" y="1935828"/>
            <a:ext cx="1812897" cy="584775"/>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Only USGS 3DEP elevation data</a:t>
            </a:r>
          </a:p>
        </p:txBody>
      </p:sp>
      <p:sp>
        <p:nvSpPr>
          <p:cNvPr id="17" name="TextBox 16">
            <a:extLst>
              <a:ext uri="{FF2B5EF4-FFF2-40B4-BE49-F238E27FC236}">
                <a16:creationId xmlns:a16="http://schemas.microsoft.com/office/drawing/2014/main" id="{06B5F3DE-0FC0-4C9E-9FFB-2DBBFB954792}"/>
              </a:ext>
            </a:extLst>
          </p:cNvPr>
          <p:cNvSpPr txBox="1"/>
          <p:nvPr/>
        </p:nvSpPr>
        <p:spPr>
          <a:xfrm>
            <a:off x="4858328" y="6201739"/>
            <a:ext cx="6881091" cy="461665"/>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Source:  </a:t>
            </a:r>
            <a:r>
              <a:rPr kumimoji="0" lang="en-US" sz="1200" b="0" i="0" u="none" strike="noStrike" kern="1200" cap="none" spc="0" normalizeH="0" baseline="0" noProof="0" dirty="0">
                <a:ln>
                  <a:noFill/>
                </a:ln>
                <a:solidFill>
                  <a:srgbClr val="001446">
                    <a:lumMod val="50000"/>
                    <a:lumOff val="50000"/>
                  </a:srgbClr>
                </a:solidFill>
                <a:effectLst/>
                <a:uLnTx/>
                <a:uFillTx/>
                <a:latin typeface="Calibri" panose="020F0502020204030204"/>
                <a:ea typeface="ＭＳ Ｐゴシック"/>
                <a:cs typeface="+mn-cs"/>
                <a:hlinkClick r:id="rId6">
                  <a:extLst>
                    <a:ext uri="{A12FA001-AC4F-418D-AE19-62706E023703}">
                      <ahyp:hlinkClr xmlns="" xmlns:ahyp="http://schemas.microsoft.com/office/drawing/2018/hyperlinkcolor" val="tx"/>
                    </a:ext>
                  </a:extLst>
                </a:hlinkClick>
              </a:rPr>
              <a:t>https://raw.githubusercontent.com/hobu/usgs-lidar/master/boundaries/boundaries.topojson</a:t>
            </a:r>
            <a:endParaRPr kumimoji="0" lang="en-US" sz="1200" b="0" i="0" u="none" strike="noStrike" kern="1200" cap="none" spc="0" normalizeH="0" baseline="0" noProof="0" dirty="0">
              <a:ln>
                <a:noFill/>
              </a:ln>
              <a:solidFill>
                <a:srgbClr val="001446">
                  <a:lumMod val="50000"/>
                  <a:lumOff val="50000"/>
                </a:srgbClr>
              </a:solidFill>
              <a:effectLst/>
              <a:uLnTx/>
              <a:uFillTx/>
              <a:latin typeface="Calibri" panose="020F0502020204030204"/>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a:rPr>
              <a:t>Date pulled: 5 March 2021</a:t>
            </a: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cxnSp>
        <p:nvCxnSpPr>
          <p:cNvPr id="23" name="Straight Arrow Connector 22">
            <a:extLst>
              <a:ext uri="{FF2B5EF4-FFF2-40B4-BE49-F238E27FC236}">
                <a16:creationId xmlns:a16="http://schemas.microsoft.com/office/drawing/2014/main" id="{54EED8C6-1AC1-4297-8202-1C17F2C0DC22}"/>
              </a:ext>
            </a:extLst>
          </p:cNvPr>
          <p:cNvCxnSpPr>
            <a:cxnSpLocks/>
          </p:cNvCxnSpPr>
          <p:nvPr/>
        </p:nvCxnSpPr>
        <p:spPr bwMode="auto">
          <a:xfrm flipH="1" flipV="1">
            <a:off x="9231430" y="3384239"/>
            <a:ext cx="1429153" cy="1193968"/>
          </a:xfrm>
          <a:prstGeom prst="straightConnector1">
            <a:avLst/>
          </a:prstGeom>
          <a:noFill/>
          <a:ln w="57150" cap="flat" cmpd="sng" algn="ctr">
            <a:solidFill>
              <a:schemeClr val="tx1"/>
            </a:solidFill>
            <a:prstDash val="solid"/>
            <a:round/>
            <a:headEnd type="none" w="med" len="med"/>
            <a:tailEnd type="arrow" w="med" len="med"/>
          </a:ln>
          <a:effectLst/>
        </p:spPr>
      </p:cxnSp>
      <p:cxnSp>
        <p:nvCxnSpPr>
          <p:cNvPr id="24" name="Straight Arrow Connector 23">
            <a:extLst>
              <a:ext uri="{FF2B5EF4-FFF2-40B4-BE49-F238E27FC236}">
                <a16:creationId xmlns:a16="http://schemas.microsoft.com/office/drawing/2014/main" id="{82AD92C0-2826-403F-92B9-EFD3774E1338}"/>
              </a:ext>
            </a:extLst>
          </p:cNvPr>
          <p:cNvCxnSpPr>
            <a:cxnSpLocks/>
          </p:cNvCxnSpPr>
          <p:nvPr/>
        </p:nvCxnSpPr>
        <p:spPr bwMode="auto">
          <a:xfrm flipH="1" flipV="1">
            <a:off x="7256908" y="3825275"/>
            <a:ext cx="3242706" cy="752932"/>
          </a:xfrm>
          <a:prstGeom prst="straightConnector1">
            <a:avLst/>
          </a:prstGeom>
          <a:noFill/>
          <a:ln w="57150" cap="flat" cmpd="sng" algn="ctr">
            <a:solidFill>
              <a:schemeClr val="tx1"/>
            </a:solidFill>
            <a:prstDash val="solid"/>
            <a:round/>
            <a:headEnd type="none" w="med" len="med"/>
            <a:tailEnd type="arrow" w="med" len="med"/>
          </a:ln>
          <a:effectLst/>
        </p:spPr>
      </p:cxnSp>
      <p:cxnSp>
        <p:nvCxnSpPr>
          <p:cNvPr id="27" name="Straight Arrow Connector 26">
            <a:extLst>
              <a:ext uri="{FF2B5EF4-FFF2-40B4-BE49-F238E27FC236}">
                <a16:creationId xmlns:a16="http://schemas.microsoft.com/office/drawing/2014/main" id="{DDB56C72-48B1-429B-AD2E-DF9D3D9CE7A6}"/>
              </a:ext>
            </a:extLst>
          </p:cNvPr>
          <p:cNvCxnSpPr>
            <a:cxnSpLocks/>
          </p:cNvCxnSpPr>
          <p:nvPr/>
        </p:nvCxnSpPr>
        <p:spPr bwMode="auto">
          <a:xfrm flipV="1">
            <a:off x="10853562" y="3534018"/>
            <a:ext cx="129401" cy="980432"/>
          </a:xfrm>
          <a:prstGeom prst="straightConnector1">
            <a:avLst/>
          </a:prstGeom>
          <a:noFill/>
          <a:ln w="57150" cap="flat" cmpd="sng" algn="ctr">
            <a:solidFill>
              <a:schemeClr val="tx1"/>
            </a:solidFill>
            <a:prstDash val="solid"/>
            <a:round/>
            <a:headEnd type="none" w="med" len="med"/>
            <a:tailEnd type="arrow" w="med" len="med"/>
          </a:ln>
          <a:effectLst/>
        </p:spPr>
      </p:cxnSp>
      <p:sp>
        <p:nvSpPr>
          <p:cNvPr id="21" name="TextBox 20">
            <a:extLst>
              <a:ext uri="{FF2B5EF4-FFF2-40B4-BE49-F238E27FC236}">
                <a16:creationId xmlns:a16="http://schemas.microsoft.com/office/drawing/2014/main" id="{A2681670-80E6-482D-BF10-D6118F6DA2B9}"/>
              </a:ext>
            </a:extLst>
          </p:cNvPr>
          <p:cNvSpPr txBox="1"/>
          <p:nvPr/>
        </p:nvSpPr>
        <p:spPr>
          <a:xfrm>
            <a:off x="10368174" y="4408930"/>
            <a:ext cx="1076729" cy="338554"/>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Data Gaps</a:t>
            </a:r>
          </a:p>
        </p:txBody>
      </p:sp>
    </p:spTree>
    <p:extLst>
      <p:ext uri="{BB962C8B-B14F-4D97-AF65-F5344CB8AC3E}">
        <p14:creationId xmlns:p14="http://schemas.microsoft.com/office/powerpoint/2010/main" val="3401667638"/>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LIDAR Points for LBJ Freeway at Trinity River</a:t>
            </a:r>
          </a:p>
        </p:txBody>
      </p:sp>
      <p:pic>
        <p:nvPicPr>
          <p:cNvPr id="4" name="Picture 3">
            <a:extLst>
              <a:ext uri="{FF2B5EF4-FFF2-40B4-BE49-F238E27FC236}">
                <a16:creationId xmlns:a16="http://schemas.microsoft.com/office/drawing/2014/main" id="{339B58C5-C104-4387-965B-028DDED8E541}"/>
              </a:ext>
            </a:extLst>
          </p:cNvPr>
          <p:cNvPicPr>
            <a:picLocks noChangeAspect="1"/>
          </p:cNvPicPr>
          <p:nvPr/>
        </p:nvPicPr>
        <p:blipFill>
          <a:blip r:embed="rId2"/>
          <a:stretch>
            <a:fillRect/>
          </a:stretch>
        </p:blipFill>
        <p:spPr>
          <a:xfrm>
            <a:off x="536237" y="1082537"/>
            <a:ext cx="4586794" cy="1825812"/>
          </a:xfrm>
          <a:prstGeom prst="rect">
            <a:avLst/>
          </a:prstGeom>
          <a:ln w="28575">
            <a:solidFill>
              <a:schemeClr val="tx1"/>
            </a:solidFill>
          </a:ln>
        </p:spPr>
      </p:pic>
      <p:pic>
        <p:nvPicPr>
          <p:cNvPr id="6" name="Picture 5">
            <a:extLst>
              <a:ext uri="{FF2B5EF4-FFF2-40B4-BE49-F238E27FC236}">
                <a16:creationId xmlns:a16="http://schemas.microsoft.com/office/drawing/2014/main" id="{17340A58-CB4C-49CB-902D-91748EE794A9}"/>
              </a:ext>
            </a:extLst>
          </p:cNvPr>
          <p:cNvPicPr>
            <a:picLocks noChangeAspect="1"/>
          </p:cNvPicPr>
          <p:nvPr/>
        </p:nvPicPr>
        <p:blipFill>
          <a:blip r:embed="rId3"/>
          <a:stretch>
            <a:fillRect/>
          </a:stretch>
        </p:blipFill>
        <p:spPr>
          <a:xfrm>
            <a:off x="509991" y="3101395"/>
            <a:ext cx="2742091" cy="2931377"/>
          </a:xfrm>
          <a:prstGeom prst="rect">
            <a:avLst/>
          </a:prstGeom>
          <a:ln w="28575">
            <a:solidFill>
              <a:schemeClr val="tx1"/>
            </a:solidFill>
          </a:ln>
        </p:spPr>
      </p:pic>
      <p:sp>
        <p:nvSpPr>
          <p:cNvPr id="7" name="TextBox 6">
            <a:extLst>
              <a:ext uri="{FF2B5EF4-FFF2-40B4-BE49-F238E27FC236}">
                <a16:creationId xmlns:a16="http://schemas.microsoft.com/office/drawing/2014/main" id="{F3F235CF-16E2-4A1B-BE5F-3E0D7D599E9B}"/>
              </a:ext>
            </a:extLst>
          </p:cNvPr>
          <p:cNvSpPr txBox="1"/>
          <p:nvPr/>
        </p:nvSpPr>
        <p:spPr>
          <a:xfrm>
            <a:off x="445827" y="6145692"/>
            <a:ext cx="2870420" cy="461665"/>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Extraction of DEMs and LAS Point Clouds via Entwine pipeline (JSON) request</a:t>
            </a:r>
          </a:p>
        </p:txBody>
      </p:sp>
      <p:sp>
        <p:nvSpPr>
          <p:cNvPr id="8" name="TextBox 7">
            <a:extLst>
              <a:ext uri="{FF2B5EF4-FFF2-40B4-BE49-F238E27FC236}">
                <a16:creationId xmlns:a16="http://schemas.microsoft.com/office/drawing/2014/main" id="{BE9817C6-112E-41A5-8278-CBFEFE79C3A9}"/>
              </a:ext>
            </a:extLst>
          </p:cNvPr>
          <p:cNvSpPr txBox="1"/>
          <p:nvPr/>
        </p:nvSpPr>
        <p:spPr>
          <a:xfrm>
            <a:off x="3198815" y="2408100"/>
            <a:ext cx="1812897" cy="461665"/>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Bridge limits can be spatially queried</a:t>
            </a:r>
          </a:p>
        </p:txBody>
      </p:sp>
      <p:pic>
        <p:nvPicPr>
          <p:cNvPr id="10" name="Picture 9">
            <a:extLst>
              <a:ext uri="{FF2B5EF4-FFF2-40B4-BE49-F238E27FC236}">
                <a16:creationId xmlns:a16="http://schemas.microsoft.com/office/drawing/2014/main" id="{F657E89D-D4DD-481E-8AC9-F73E74D46524}"/>
              </a:ext>
            </a:extLst>
          </p:cNvPr>
          <p:cNvPicPr>
            <a:picLocks noChangeAspect="1"/>
          </p:cNvPicPr>
          <p:nvPr/>
        </p:nvPicPr>
        <p:blipFill>
          <a:blip r:embed="rId4"/>
          <a:stretch>
            <a:fillRect/>
          </a:stretch>
        </p:blipFill>
        <p:spPr>
          <a:xfrm>
            <a:off x="6469675" y="1041635"/>
            <a:ext cx="4797320" cy="2018858"/>
          </a:xfrm>
          <a:prstGeom prst="rect">
            <a:avLst/>
          </a:prstGeom>
        </p:spPr>
      </p:pic>
      <p:pic>
        <p:nvPicPr>
          <p:cNvPr id="12" name="Picture 11">
            <a:extLst>
              <a:ext uri="{FF2B5EF4-FFF2-40B4-BE49-F238E27FC236}">
                <a16:creationId xmlns:a16="http://schemas.microsoft.com/office/drawing/2014/main" id="{F1BCE47C-07FC-49DC-9A41-3061D5B9F569}"/>
              </a:ext>
            </a:extLst>
          </p:cNvPr>
          <p:cNvPicPr>
            <a:picLocks noChangeAspect="1"/>
          </p:cNvPicPr>
          <p:nvPr/>
        </p:nvPicPr>
        <p:blipFill>
          <a:blip r:embed="rId5"/>
          <a:stretch>
            <a:fillRect/>
          </a:stretch>
        </p:blipFill>
        <p:spPr>
          <a:xfrm>
            <a:off x="6469675" y="3171698"/>
            <a:ext cx="4797320" cy="1635423"/>
          </a:xfrm>
          <a:prstGeom prst="rect">
            <a:avLst/>
          </a:prstGeom>
        </p:spPr>
      </p:pic>
      <p:sp>
        <p:nvSpPr>
          <p:cNvPr id="13" name="TextBox 12">
            <a:extLst>
              <a:ext uri="{FF2B5EF4-FFF2-40B4-BE49-F238E27FC236}">
                <a16:creationId xmlns:a16="http://schemas.microsoft.com/office/drawing/2014/main" id="{C2CC6BE6-64E5-4AF1-96D0-DAA91B264B73}"/>
              </a:ext>
            </a:extLst>
          </p:cNvPr>
          <p:cNvSpPr txBox="1"/>
          <p:nvPr/>
        </p:nvSpPr>
        <p:spPr>
          <a:xfrm>
            <a:off x="9162963" y="2631350"/>
            <a:ext cx="2038184" cy="276999"/>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Point Cloud - Plan View</a:t>
            </a:r>
          </a:p>
        </p:txBody>
      </p:sp>
      <p:sp>
        <p:nvSpPr>
          <p:cNvPr id="14" name="TextBox 13">
            <a:extLst>
              <a:ext uri="{FF2B5EF4-FFF2-40B4-BE49-F238E27FC236}">
                <a16:creationId xmlns:a16="http://schemas.microsoft.com/office/drawing/2014/main" id="{A80B4AE1-9EF1-4A53-B501-1AEA7D5C1D5C}"/>
              </a:ext>
            </a:extLst>
          </p:cNvPr>
          <p:cNvSpPr txBox="1"/>
          <p:nvPr/>
        </p:nvSpPr>
        <p:spPr>
          <a:xfrm>
            <a:off x="8930047" y="4464707"/>
            <a:ext cx="2142876" cy="276999"/>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Point Cloud  - Profile View</a:t>
            </a:r>
          </a:p>
        </p:txBody>
      </p:sp>
      <p:pic>
        <p:nvPicPr>
          <p:cNvPr id="16" name="Picture 15">
            <a:extLst>
              <a:ext uri="{FF2B5EF4-FFF2-40B4-BE49-F238E27FC236}">
                <a16:creationId xmlns:a16="http://schemas.microsoft.com/office/drawing/2014/main" id="{3CEF9B4C-0E2F-4BE8-9A56-BDA5F40B0813}"/>
              </a:ext>
            </a:extLst>
          </p:cNvPr>
          <p:cNvPicPr>
            <a:picLocks noChangeAspect="1"/>
          </p:cNvPicPr>
          <p:nvPr/>
        </p:nvPicPr>
        <p:blipFill>
          <a:blip r:embed="rId6"/>
          <a:stretch>
            <a:fillRect/>
          </a:stretch>
        </p:blipFill>
        <p:spPr>
          <a:xfrm>
            <a:off x="6469676" y="4879027"/>
            <a:ext cx="4797320" cy="1829677"/>
          </a:xfrm>
          <a:prstGeom prst="rect">
            <a:avLst/>
          </a:prstGeom>
        </p:spPr>
      </p:pic>
      <p:sp>
        <p:nvSpPr>
          <p:cNvPr id="17" name="TextBox 16">
            <a:extLst>
              <a:ext uri="{FF2B5EF4-FFF2-40B4-BE49-F238E27FC236}">
                <a16:creationId xmlns:a16="http://schemas.microsoft.com/office/drawing/2014/main" id="{8C502B06-054F-484D-9691-D10175AD4E9C}"/>
              </a:ext>
            </a:extLst>
          </p:cNvPr>
          <p:cNvSpPr txBox="1"/>
          <p:nvPr/>
        </p:nvSpPr>
        <p:spPr>
          <a:xfrm>
            <a:off x="9693050" y="6169967"/>
            <a:ext cx="1508097" cy="461665"/>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Point Cloud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Orthographic View</a:t>
            </a:r>
          </a:p>
        </p:txBody>
      </p:sp>
      <p:sp>
        <p:nvSpPr>
          <p:cNvPr id="22" name="TextBox 21">
            <a:extLst>
              <a:ext uri="{FF2B5EF4-FFF2-40B4-BE49-F238E27FC236}">
                <a16:creationId xmlns:a16="http://schemas.microsoft.com/office/drawing/2014/main" id="{1D98CD03-FD3E-473B-8EF2-8E72BB97C0DB}"/>
              </a:ext>
            </a:extLst>
          </p:cNvPr>
          <p:cNvSpPr txBox="1"/>
          <p:nvPr/>
        </p:nvSpPr>
        <p:spPr>
          <a:xfrm>
            <a:off x="3824748" y="3989409"/>
            <a:ext cx="2271252" cy="1477328"/>
          </a:xfrm>
          <a:prstGeom prst="rect">
            <a:avLst/>
          </a:prstGeom>
          <a:solidFill>
            <a:schemeClr val="accent2">
              <a:lumMod val="60000"/>
              <a:lumOff val="40000"/>
            </a:schemeClr>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This bridge envelope is composed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258,000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[of the 3.77 trillion points in Texas]</a:t>
            </a:r>
          </a:p>
        </p:txBody>
      </p:sp>
    </p:spTree>
    <p:extLst>
      <p:ext uri="{BB962C8B-B14F-4D97-AF65-F5344CB8AC3E}">
        <p14:creationId xmlns:p14="http://schemas.microsoft.com/office/powerpoint/2010/main" val="795434557"/>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27527" y="961902"/>
            <a:ext cx="8795967" cy="2595944"/>
          </a:xfrm>
          <a:prstGeom prst="rect">
            <a:avLst/>
          </a:prstGeom>
          <a:ln w="38100">
            <a:solidFill>
              <a:schemeClr val="tx1"/>
            </a:solidFill>
          </a:ln>
        </p:spPr>
      </p:pic>
      <p:sp>
        <p:nvSpPr>
          <p:cNvPr id="2" name="Title 1">
            <a:extLst>
              <a:ext uri="{FF2B5EF4-FFF2-40B4-BE49-F238E27FC236}">
                <a16:creationId xmlns:a16="http://schemas.microsoft.com/office/drawing/2014/main" id="{EB1037D1-6072-4195-A148-0CAF3A0723A9}"/>
              </a:ext>
            </a:extLst>
          </p:cNvPr>
          <p:cNvSpPr>
            <a:spLocks noGrp="1"/>
          </p:cNvSpPr>
          <p:nvPr>
            <p:ph type="title"/>
          </p:nvPr>
        </p:nvSpPr>
        <p:spPr/>
        <p:txBody>
          <a:bodyPr>
            <a:normAutofit/>
          </a:bodyPr>
          <a:lstStyle/>
          <a:p>
            <a:r>
              <a:rPr lang="en-US" dirty="0"/>
              <a:t>Bridge Envelope for LBJ Freeway at Trinity River</a:t>
            </a:r>
          </a:p>
        </p:txBody>
      </p:sp>
      <p:pic>
        <p:nvPicPr>
          <p:cNvPr id="9" name="Picture 8">
            <a:extLst>
              <a:ext uri="{FF2B5EF4-FFF2-40B4-BE49-F238E27FC236}">
                <a16:creationId xmlns:a16="http://schemas.microsoft.com/office/drawing/2014/main" id="{49D08CC9-940E-44B5-8578-E8E56D23FEB7}"/>
              </a:ext>
            </a:extLst>
          </p:cNvPr>
          <p:cNvPicPr>
            <a:picLocks noChangeAspect="1"/>
          </p:cNvPicPr>
          <p:nvPr/>
        </p:nvPicPr>
        <p:blipFill>
          <a:blip r:embed="rId3"/>
          <a:stretch>
            <a:fillRect/>
          </a:stretch>
        </p:blipFill>
        <p:spPr>
          <a:xfrm>
            <a:off x="1093244" y="5763093"/>
            <a:ext cx="1901665" cy="955759"/>
          </a:xfrm>
          <a:prstGeom prst="rect">
            <a:avLst/>
          </a:prstGeom>
          <a:ln w="3175">
            <a:solidFill>
              <a:schemeClr val="bg1">
                <a:lumMod val="65000"/>
              </a:schemeClr>
            </a:solidFill>
          </a:ln>
        </p:spPr>
      </p:pic>
      <p:pic>
        <p:nvPicPr>
          <p:cNvPr id="10" name="Picture 9">
            <a:extLst>
              <a:ext uri="{FF2B5EF4-FFF2-40B4-BE49-F238E27FC236}">
                <a16:creationId xmlns:a16="http://schemas.microsoft.com/office/drawing/2014/main" id="{847F27A5-C084-416D-AF22-9E239AE2F37C}"/>
              </a:ext>
            </a:extLst>
          </p:cNvPr>
          <p:cNvPicPr>
            <a:picLocks noChangeAspect="1"/>
          </p:cNvPicPr>
          <p:nvPr/>
        </p:nvPicPr>
        <p:blipFill>
          <a:blip r:embed="rId4"/>
          <a:stretch>
            <a:fillRect/>
          </a:stretch>
        </p:blipFill>
        <p:spPr>
          <a:xfrm>
            <a:off x="2994909" y="5763094"/>
            <a:ext cx="9048750" cy="1000125"/>
          </a:xfrm>
          <a:prstGeom prst="rect">
            <a:avLst/>
          </a:prstGeom>
          <a:ln w="3175">
            <a:solidFill>
              <a:schemeClr val="bg1">
                <a:lumMod val="65000"/>
              </a:schemeClr>
            </a:solidFill>
          </a:ln>
        </p:spPr>
      </p:pic>
      <p:cxnSp>
        <p:nvCxnSpPr>
          <p:cNvPr id="19" name="Straight Arrow Connector 18">
            <a:extLst>
              <a:ext uri="{FF2B5EF4-FFF2-40B4-BE49-F238E27FC236}">
                <a16:creationId xmlns:a16="http://schemas.microsoft.com/office/drawing/2014/main" id="{D56DE679-1F4E-434B-ADD8-81F56450E3A5}"/>
              </a:ext>
            </a:extLst>
          </p:cNvPr>
          <p:cNvCxnSpPr>
            <a:cxnSpLocks/>
          </p:cNvCxnSpPr>
          <p:nvPr/>
        </p:nvCxnSpPr>
        <p:spPr bwMode="auto">
          <a:xfrm flipV="1">
            <a:off x="3467821" y="2512292"/>
            <a:ext cx="2027815" cy="843740"/>
          </a:xfrm>
          <a:prstGeom prst="straightConnector1">
            <a:avLst/>
          </a:prstGeom>
          <a:noFill/>
          <a:ln w="57150" cap="flat" cmpd="sng" algn="ctr">
            <a:solidFill>
              <a:schemeClr val="tx2"/>
            </a:solidFill>
            <a:prstDash val="solid"/>
            <a:round/>
            <a:headEnd type="none" w="med" len="med"/>
            <a:tailEnd type="arrow" w="med" len="med"/>
          </a:ln>
          <a:effectLst/>
        </p:spPr>
      </p:cxnSp>
      <p:cxnSp>
        <p:nvCxnSpPr>
          <p:cNvPr id="23" name="Straight Arrow Connector 22">
            <a:extLst>
              <a:ext uri="{FF2B5EF4-FFF2-40B4-BE49-F238E27FC236}">
                <a16:creationId xmlns:a16="http://schemas.microsoft.com/office/drawing/2014/main" id="{5BA239F5-5069-4C03-87FA-FDADED4ED68C}"/>
              </a:ext>
            </a:extLst>
          </p:cNvPr>
          <p:cNvCxnSpPr>
            <a:cxnSpLocks/>
          </p:cNvCxnSpPr>
          <p:nvPr/>
        </p:nvCxnSpPr>
        <p:spPr bwMode="auto">
          <a:xfrm flipH="1" flipV="1">
            <a:off x="6165710" y="2229949"/>
            <a:ext cx="2386189" cy="1325211"/>
          </a:xfrm>
          <a:prstGeom prst="straightConnector1">
            <a:avLst/>
          </a:prstGeom>
          <a:noFill/>
          <a:ln w="57150" cap="flat" cmpd="sng" algn="ctr">
            <a:solidFill>
              <a:schemeClr val="tx2"/>
            </a:solidFill>
            <a:prstDash val="solid"/>
            <a:round/>
            <a:headEnd type="none" w="med" len="med"/>
            <a:tailEnd type="arrow" w="med" len="med"/>
          </a:ln>
          <a:effectLst/>
        </p:spPr>
      </p:cxn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7908" y="3218213"/>
            <a:ext cx="3165734" cy="2445317"/>
          </a:xfrm>
          <a:prstGeom prst="rect">
            <a:avLst/>
          </a:prstGeom>
          <a:ln w="38100">
            <a:solidFill>
              <a:schemeClr val="tx1"/>
            </a:solidFill>
          </a:ln>
        </p:spPr>
      </p:pic>
      <p:cxnSp>
        <p:nvCxnSpPr>
          <p:cNvPr id="24" name="Straight Arrow Connector 23">
            <a:extLst>
              <a:ext uri="{FF2B5EF4-FFF2-40B4-BE49-F238E27FC236}">
                <a16:creationId xmlns:a16="http://schemas.microsoft.com/office/drawing/2014/main" id="{421246A7-547B-4EF3-B79B-2297D3914F2E}"/>
              </a:ext>
            </a:extLst>
          </p:cNvPr>
          <p:cNvCxnSpPr/>
          <p:nvPr/>
        </p:nvCxnSpPr>
        <p:spPr>
          <a:xfrm>
            <a:off x="8729886" y="4286751"/>
            <a:ext cx="2421852" cy="0"/>
          </a:xfrm>
          <a:prstGeom prst="straightConnector1">
            <a:avLst/>
          </a:prstGeom>
          <a:ln w="38100">
            <a:solidFill>
              <a:schemeClr val="bg1">
                <a:lumMod val="50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CB64868-B867-46A2-A5BA-A725FCBE3533}"/>
              </a:ext>
            </a:extLst>
          </p:cNvPr>
          <p:cNvCxnSpPr>
            <a:cxnSpLocks/>
          </p:cNvCxnSpPr>
          <p:nvPr/>
        </p:nvCxnSpPr>
        <p:spPr bwMode="auto">
          <a:xfrm flipV="1">
            <a:off x="7385538" y="4386316"/>
            <a:ext cx="1943189" cy="894242"/>
          </a:xfrm>
          <a:prstGeom prst="straightConnector1">
            <a:avLst/>
          </a:prstGeom>
          <a:noFill/>
          <a:ln w="57150" cap="flat" cmpd="sng" algn="ctr">
            <a:solidFill>
              <a:schemeClr val="tx2"/>
            </a:solidFill>
            <a:prstDash val="solid"/>
            <a:round/>
            <a:headEnd type="none" w="med" len="med"/>
            <a:tailEnd type="arrow" w="med" len="med"/>
          </a:ln>
          <a:effectLst/>
        </p:spPr>
      </p:cxn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458" y="3167149"/>
            <a:ext cx="3102946" cy="2396817"/>
          </a:xfrm>
          <a:prstGeom prst="rect">
            <a:avLst/>
          </a:prstGeom>
          <a:ln w="28575">
            <a:solidFill>
              <a:schemeClr val="tx1"/>
            </a:solidFill>
          </a:ln>
        </p:spPr>
      </p:pic>
      <p:cxnSp>
        <p:nvCxnSpPr>
          <p:cNvPr id="17" name="Straight Arrow Connector 16"/>
          <p:cNvCxnSpPr/>
          <p:nvPr/>
        </p:nvCxnSpPr>
        <p:spPr>
          <a:xfrm>
            <a:off x="1093244" y="4190248"/>
            <a:ext cx="2421852" cy="0"/>
          </a:xfrm>
          <a:prstGeom prst="straightConnector1">
            <a:avLst/>
          </a:prstGeom>
          <a:ln w="38100">
            <a:solidFill>
              <a:schemeClr val="bg1">
                <a:lumMod val="50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B57AFF-382D-4E6E-A833-3BCD6669B025}"/>
              </a:ext>
            </a:extLst>
          </p:cNvPr>
          <p:cNvCxnSpPr>
            <a:cxnSpLocks/>
          </p:cNvCxnSpPr>
          <p:nvPr/>
        </p:nvCxnSpPr>
        <p:spPr bwMode="auto">
          <a:xfrm flipH="1" flipV="1">
            <a:off x="2735227" y="4270760"/>
            <a:ext cx="1798407" cy="1106935"/>
          </a:xfrm>
          <a:prstGeom prst="straightConnector1">
            <a:avLst/>
          </a:prstGeom>
          <a:noFill/>
          <a:ln w="57150" cap="flat" cmpd="sng" algn="ctr">
            <a:solidFill>
              <a:schemeClr val="tx2"/>
            </a:solidFill>
            <a:prstDash val="solid"/>
            <a:round/>
            <a:headEnd type="none" w="med" len="med"/>
            <a:tailEnd type="arrow" w="med" len="med"/>
          </a:ln>
          <a:effectLst/>
        </p:spPr>
      </p:cxnSp>
      <p:sp>
        <p:nvSpPr>
          <p:cNvPr id="16" name="TextBox 15">
            <a:extLst>
              <a:ext uri="{FF2B5EF4-FFF2-40B4-BE49-F238E27FC236}">
                <a16:creationId xmlns:a16="http://schemas.microsoft.com/office/drawing/2014/main" id="{51498739-FF61-49DB-A839-8050864D7ADE}"/>
              </a:ext>
            </a:extLst>
          </p:cNvPr>
          <p:cNvSpPr txBox="1"/>
          <p:nvPr/>
        </p:nvSpPr>
        <p:spPr>
          <a:xfrm>
            <a:off x="4369193" y="4988170"/>
            <a:ext cx="3165733" cy="584775"/>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NBI Structure Length = 2400 ft  (732m)</a:t>
            </a:r>
          </a:p>
        </p:txBody>
      </p:sp>
    </p:spTree>
    <p:extLst>
      <p:ext uri="{BB962C8B-B14F-4D97-AF65-F5344CB8AC3E}">
        <p14:creationId xmlns:p14="http://schemas.microsoft.com/office/powerpoint/2010/main" val="1058807190"/>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4227978" y="1095220"/>
          <a:ext cx="6134100" cy="41243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Profile along Trinity River at LBJ Freeway</a:t>
            </a:r>
          </a:p>
        </p:txBody>
      </p:sp>
      <p:pic>
        <p:nvPicPr>
          <p:cNvPr id="3" name="Picture 2"/>
          <p:cNvPicPr>
            <a:picLocks noChangeAspect="1"/>
          </p:cNvPicPr>
          <p:nvPr/>
        </p:nvPicPr>
        <p:blipFill>
          <a:blip r:embed="rId3"/>
          <a:stretch>
            <a:fillRect/>
          </a:stretch>
        </p:blipFill>
        <p:spPr>
          <a:xfrm>
            <a:off x="838200" y="1827615"/>
            <a:ext cx="2955114" cy="541593"/>
          </a:xfrm>
          <a:prstGeom prst="rect">
            <a:avLst/>
          </a:prstGeom>
          <a:ln w="3175">
            <a:solidFill>
              <a:schemeClr val="bg1">
                <a:lumMod val="65000"/>
              </a:schemeClr>
            </a:solidFill>
          </a:ln>
        </p:spPr>
      </p:pic>
      <p:sp>
        <p:nvSpPr>
          <p:cNvPr id="7" name="TextBox 6"/>
          <p:cNvSpPr txBox="1"/>
          <p:nvPr/>
        </p:nvSpPr>
        <p:spPr>
          <a:xfrm>
            <a:off x="934707" y="2695717"/>
            <a:ext cx="193161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Bridge Deck 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Left = 70.9 </a:t>
            </a:r>
            <a:r>
              <a:rPr kumimoji="0" lang="en-US" sz="1800"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ft</a:t>
            </a: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Right = 70.9 </a:t>
            </a:r>
            <a:r>
              <a:rPr kumimoji="0" lang="en-US" sz="1800"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ft</a:t>
            </a: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pic>
        <p:nvPicPr>
          <p:cNvPr id="13" name="Picture 12"/>
          <p:cNvPicPr>
            <a:picLocks noChangeAspect="1"/>
          </p:cNvPicPr>
          <p:nvPr/>
        </p:nvPicPr>
        <p:blipFill>
          <a:blip r:embed="rId4"/>
          <a:stretch>
            <a:fillRect/>
          </a:stretch>
        </p:blipFill>
        <p:spPr>
          <a:xfrm>
            <a:off x="4098976" y="5372934"/>
            <a:ext cx="6614569" cy="1362534"/>
          </a:xfrm>
          <a:prstGeom prst="rect">
            <a:avLst/>
          </a:prstGeom>
          <a:ln w="38100">
            <a:solidFill>
              <a:schemeClr val="tx1"/>
            </a:solidFill>
          </a:ln>
        </p:spPr>
      </p:pic>
      <p:cxnSp>
        <p:nvCxnSpPr>
          <p:cNvPr id="14" name="Straight Arrow Connector 13">
            <a:extLst>
              <a:ext uri="{FF2B5EF4-FFF2-40B4-BE49-F238E27FC236}">
                <a16:creationId xmlns:a16="http://schemas.microsoft.com/office/drawing/2014/main" id="{B0EF4E40-992D-4084-BED4-78CC260EE2E4}"/>
              </a:ext>
            </a:extLst>
          </p:cNvPr>
          <p:cNvCxnSpPr>
            <a:cxnSpLocks/>
          </p:cNvCxnSpPr>
          <p:nvPr/>
        </p:nvCxnSpPr>
        <p:spPr bwMode="auto">
          <a:xfrm flipV="1">
            <a:off x="5712664" y="3632022"/>
            <a:ext cx="2190821" cy="2713606"/>
          </a:xfrm>
          <a:prstGeom prst="straightConnector1">
            <a:avLst/>
          </a:prstGeom>
          <a:noFill/>
          <a:ln w="57150" cap="flat" cmpd="sng" algn="ctr">
            <a:solidFill>
              <a:schemeClr val="tx2">
                <a:alpha val="70000"/>
              </a:schemeClr>
            </a:solidFill>
            <a:prstDash val="solid"/>
            <a:round/>
            <a:headEnd type="none" w="med" len="med"/>
            <a:tailEnd type="arrow" w="med" len="med"/>
          </a:ln>
          <a:effectLst/>
        </p:spPr>
      </p:cxnSp>
      <p:cxnSp>
        <p:nvCxnSpPr>
          <p:cNvPr id="15" name="Straight Arrow Connector 14">
            <a:extLst>
              <a:ext uri="{FF2B5EF4-FFF2-40B4-BE49-F238E27FC236}">
                <a16:creationId xmlns:a16="http://schemas.microsoft.com/office/drawing/2014/main" id="{457CEC3C-8BA6-408A-B380-91E1D726A335}"/>
              </a:ext>
            </a:extLst>
          </p:cNvPr>
          <p:cNvCxnSpPr>
            <a:cxnSpLocks/>
          </p:cNvCxnSpPr>
          <p:nvPr/>
        </p:nvCxnSpPr>
        <p:spPr bwMode="auto">
          <a:xfrm flipH="1" flipV="1">
            <a:off x="6679718" y="3639850"/>
            <a:ext cx="2617798" cy="2019201"/>
          </a:xfrm>
          <a:prstGeom prst="straightConnector1">
            <a:avLst/>
          </a:prstGeom>
          <a:noFill/>
          <a:ln w="57150" cap="flat" cmpd="sng" algn="ctr">
            <a:solidFill>
              <a:schemeClr val="tx2">
                <a:alpha val="52000"/>
              </a:schemeClr>
            </a:solidFill>
            <a:prstDash val="solid"/>
            <a:round/>
            <a:headEnd type="none" w="med" len="med"/>
            <a:tailEnd type="arrow" w="med" len="med"/>
          </a:ln>
          <a:effectLst/>
        </p:spPr>
      </p:cxnSp>
      <p:sp>
        <p:nvSpPr>
          <p:cNvPr id="20" name="TextBox 19">
            <a:extLst>
              <a:ext uri="{FF2B5EF4-FFF2-40B4-BE49-F238E27FC236}">
                <a16:creationId xmlns:a16="http://schemas.microsoft.com/office/drawing/2014/main" id="{280728C5-E0F7-4B6E-BD1B-7648008C752D}"/>
              </a:ext>
            </a:extLst>
          </p:cNvPr>
          <p:cNvSpPr txBox="1"/>
          <p:nvPr/>
        </p:nvSpPr>
        <p:spPr>
          <a:xfrm>
            <a:off x="1647773" y="1429928"/>
            <a:ext cx="1404594" cy="338554"/>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rPr>
              <a:t>NBI Attributes</a:t>
            </a:r>
            <a:endPar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22" name="TextBox 21">
            <a:extLst>
              <a:ext uri="{FF2B5EF4-FFF2-40B4-BE49-F238E27FC236}">
                <a16:creationId xmlns:a16="http://schemas.microsoft.com/office/drawing/2014/main" id="{324E5D49-205A-4DC6-93EC-0EDD00655E57}"/>
              </a:ext>
            </a:extLst>
          </p:cNvPr>
          <p:cNvSpPr txBox="1"/>
          <p:nvPr/>
        </p:nvSpPr>
        <p:spPr>
          <a:xfrm>
            <a:off x="5943194" y="1750786"/>
            <a:ext cx="1154595" cy="276999"/>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rPr>
              <a:t>Width = 21.6m</a:t>
            </a:r>
            <a:endPar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23" name="TextBox 22">
            <a:extLst>
              <a:ext uri="{FF2B5EF4-FFF2-40B4-BE49-F238E27FC236}">
                <a16:creationId xmlns:a16="http://schemas.microsoft.com/office/drawing/2014/main" id="{477C7DC9-78DA-410E-B5D6-EDB498951093}"/>
              </a:ext>
            </a:extLst>
          </p:cNvPr>
          <p:cNvSpPr txBox="1"/>
          <p:nvPr/>
        </p:nvSpPr>
        <p:spPr>
          <a:xfrm>
            <a:off x="7214615" y="1750786"/>
            <a:ext cx="1154595" cy="276999"/>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rPr>
              <a:t>Width = 21.6m</a:t>
            </a:r>
            <a:endPar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cxnSp>
        <p:nvCxnSpPr>
          <p:cNvPr id="24" name="Straight Arrow Connector 23">
            <a:extLst>
              <a:ext uri="{FF2B5EF4-FFF2-40B4-BE49-F238E27FC236}">
                <a16:creationId xmlns:a16="http://schemas.microsoft.com/office/drawing/2014/main" id="{278E3AD5-95DA-4811-88C8-3148BB05E798}"/>
              </a:ext>
            </a:extLst>
          </p:cNvPr>
          <p:cNvCxnSpPr>
            <a:cxnSpLocks/>
          </p:cNvCxnSpPr>
          <p:nvPr/>
        </p:nvCxnSpPr>
        <p:spPr>
          <a:xfrm>
            <a:off x="6331984" y="2905559"/>
            <a:ext cx="695468" cy="0"/>
          </a:xfrm>
          <a:prstGeom prst="straightConnector1">
            <a:avLst/>
          </a:prstGeom>
          <a:ln w="38100">
            <a:solidFill>
              <a:schemeClr val="bg1">
                <a:lumMod val="50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A63836-C0C0-437A-A78B-12598AA64FCC}"/>
              </a:ext>
            </a:extLst>
          </p:cNvPr>
          <p:cNvCxnSpPr>
            <a:cxnSpLocks/>
          </p:cNvCxnSpPr>
          <p:nvPr/>
        </p:nvCxnSpPr>
        <p:spPr>
          <a:xfrm>
            <a:off x="7347629" y="2913387"/>
            <a:ext cx="695468" cy="0"/>
          </a:xfrm>
          <a:prstGeom prst="straightConnector1">
            <a:avLst/>
          </a:prstGeom>
          <a:ln w="38100">
            <a:solidFill>
              <a:schemeClr val="bg1">
                <a:lumMod val="50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AEF4CEF-349A-4E90-8F64-F09F39E601BE}"/>
              </a:ext>
            </a:extLst>
          </p:cNvPr>
          <p:cNvSpPr txBox="1"/>
          <p:nvPr/>
        </p:nvSpPr>
        <p:spPr>
          <a:xfrm>
            <a:off x="690994" y="3777652"/>
            <a:ext cx="2945354" cy="830997"/>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rPr>
              <a:t>LIDAR measured width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rPr>
              <a:t>is close to that stored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ＭＳ Ｐゴシック"/>
              </a:rPr>
              <a:t>in National Bridge Inventory</a:t>
            </a:r>
          </a:p>
        </p:txBody>
      </p:sp>
      <p:cxnSp>
        <p:nvCxnSpPr>
          <p:cNvPr id="29" name="Straight Arrow Connector 28">
            <a:extLst>
              <a:ext uri="{FF2B5EF4-FFF2-40B4-BE49-F238E27FC236}">
                <a16:creationId xmlns:a16="http://schemas.microsoft.com/office/drawing/2014/main" id="{C2AAB197-0EB6-425C-A305-BFB95D94803A}"/>
              </a:ext>
            </a:extLst>
          </p:cNvPr>
          <p:cNvCxnSpPr>
            <a:cxnSpLocks/>
          </p:cNvCxnSpPr>
          <p:nvPr/>
        </p:nvCxnSpPr>
        <p:spPr bwMode="auto">
          <a:xfrm flipV="1">
            <a:off x="2666467" y="2353999"/>
            <a:ext cx="869006" cy="932725"/>
          </a:xfrm>
          <a:prstGeom prst="straightConnector1">
            <a:avLst/>
          </a:prstGeom>
          <a:noFill/>
          <a:ln w="57150" cap="flat" cmpd="sng" algn="ctr">
            <a:solidFill>
              <a:schemeClr val="tx2">
                <a:alpha val="52000"/>
              </a:schemeClr>
            </a:solidFill>
            <a:prstDash val="solid"/>
            <a:round/>
            <a:headEnd type="none" w="med" len="med"/>
            <a:tailEnd type="arrow" w="med" len="med"/>
          </a:ln>
          <a:effectLst/>
        </p:spPr>
      </p:cxnSp>
    </p:spTree>
    <p:extLst>
      <p:ext uri="{BB962C8B-B14F-4D97-AF65-F5344CB8AC3E}">
        <p14:creationId xmlns:p14="http://schemas.microsoft.com/office/powerpoint/2010/main" val="2710534066"/>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Streams to Roads and Bridges</a:t>
            </a:r>
          </a:p>
        </p:txBody>
      </p:sp>
      <p:sp>
        <p:nvSpPr>
          <p:cNvPr id="3" name="Rectangle 2"/>
          <p:cNvSpPr/>
          <p:nvPr/>
        </p:nvSpPr>
        <p:spPr>
          <a:xfrm>
            <a:off x="897647" y="1249197"/>
            <a:ext cx="6424749" cy="515160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Questions: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Is the linear referencing approach appropriate for relating flood inundation to the road network?</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Should we try to represent the road network in 3D?</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Is this an appropriate way of characterizing bridges?  What additional information about the bridge could be added to the Bridge Envelope?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How best can we present this information for flood decision-making at TxDOT? </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Create a flood water elevation line?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848378" y="899904"/>
            <a:ext cx="3104211" cy="2289695"/>
          </a:xfrm>
          <a:prstGeom prst="rect">
            <a:avLst/>
          </a:prstGeom>
          <a:ln w="28575">
            <a:solidFill>
              <a:schemeClr val="tx1"/>
            </a:solidFill>
          </a:ln>
        </p:spPr>
      </p:pic>
      <p:grpSp>
        <p:nvGrpSpPr>
          <p:cNvPr id="9" name="Group 8">
            <a:extLst>
              <a:ext uri="{FF2B5EF4-FFF2-40B4-BE49-F238E27FC236}">
                <a16:creationId xmlns:a16="http://schemas.microsoft.com/office/drawing/2014/main" id="{C3F134A8-4C9E-4D0E-9EEF-83E09999FD32}"/>
              </a:ext>
            </a:extLst>
          </p:cNvPr>
          <p:cNvGrpSpPr/>
          <p:nvPr/>
        </p:nvGrpSpPr>
        <p:grpSpPr>
          <a:xfrm>
            <a:off x="7849643" y="3429000"/>
            <a:ext cx="3102946" cy="2396817"/>
            <a:chOff x="7663527" y="1384067"/>
            <a:chExt cx="3102946" cy="239681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27" y="1384067"/>
              <a:ext cx="3102946" cy="2396817"/>
            </a:xfrm>
            <a:prstGeom prst="rect">
              <a:avLst/>
            </a:prstGeom>
            <a:ln w="28575">
              <a:solidFill>
                <a:schemeClr val="tx1"/>
              </a:solidFill>
            </a:ln>
          </p:spPr>
        </p:pic>
        <p:cxnSp>
          <p:nvCxnSpPr>
            <p:cNvPr id="7" name="Straight Connector 6">
              <a:extLst>
                <a:ext uri="{FF2B5EF4-FFF2-40B4-BE49-F238E27FC236}">
                  <a16:creationId xmlns:a16="http://schemas.microsoft.com/office/drawing/2014/main" id="{B44A96F3-D99A-42FD-BB8C-0BAA8BB1D7F9}"/>
                </a:ext>
              </a:extLst>
            </p:cNvPr>
            <p:cNvCxnSpPr/>
            <p:nvPr/>
          </p:nvCxnSpPr>
          <p:spPr bwMode="auto">
            <a:xfrm>
              <a:off x="8181048" y="2702740"/>
              <a:ext cx="2387150" cy="0"/>
            </a:xfrm>
            <a:prstGeom prst="line">
              <a:avLst/>
            </a:prstGeom>
            <a:noFill/>
            <a:ln w="28575" cap="flat" cmpd="sng" algn="ctr">
              <a:solidFill>
                <a:srgbClr val="0070C0"/>
              </a:solidFill>
              <a:prstDash val="solid"/>
              <a:round/>
              <a:headEnd type="none" w="med" len="med"/>
              <a:tailEnd type="none" w="med" len="med"/>
            </a:ln>
            <a:effectLst/>
          </p:spPr>
        </p:cxnSp>
        <p:sp>
          <p:nvSpPr>
            <p:cNvPr id="8" name="Isosceles Triangle 7">
              <a:extLst>
                <a:ext uri="{FF2B5EF4-FFF2-40B4-BE49-F238E27FC236}">
                  <a16:creationId xmlns:a16="http://schemas.microsoft.com/office/drawing/2014/main" id="{B74CDBE7-CA19-4787-A4A7-40C3281FEDA1}"/>
                </a:ext>
              </a:extLst>
            </p:cNvPr>
            <p:cNvSpPr/>
            <p:nvPr/>
          </p:nvSpPr>
          <p:spPr bwMode="auto">
            <a:xfrm flipV="1">
              <a:off x="9233012" y="2532807"/>
              <a:ext cx="202301" cy="169925"/>
            </a:xfrm>
            <a:prstGeom prst="triangle">
              <a:avLst/>
            </a:prstGeom>
            <a:noFill/>
            <a:ln w="28575">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spTree>
    <p:extLst>
      <p:ext uri="{BB962C8B-B14F-4D97-AF65-F5344CB8AC3E}">
        <p14:creationId xmlns:p14="http://schemas.microsoft.com/office/powerpoint/2010/main" val="1700386291"/>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a:t>
            </a:r>
            <a:r>
              <a:rPr kumimoji="0" lang="en-US" sz="1400" b="1" i="0" u="none" strike="noStrike" kern="1200" cap="none" spc="0" normalizeH="0" baseline="0" noProof="0" dirty="0">
                <a:ln>
                  <a:noFill/>
                </a:ln>
                <a:solidFill>
                  <a:prstClr val="black"/>
                </a:solidFill>
                <a:effectLst/>
                <a:uLnTx/>
                <a:uFillTx/>
                <a:latin typeface="Arial"/>
                <a:ea typeface="ＭＳ Ｐゴシック"/>
              </a:rPr>
              <a:t>.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 Site Selection and gage installation</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3</a:t>
            </a:r>
            <a:r>
              <a:rPr kumimoji="0" lang="en-US" sz="1400" b="1" i="0" u="none" strike="noStrike" kern="1200" cap="none" spc="0" normalizeH="0" baseline="0" noProof="0" dirty="0">
                <a:ln>
                  <a:noFill/>
                </a:ln>
                <a:solidFill>
                  <a:prstClr val="black"/>
                </a:solidFill>
                <a:effectLst/>
                <a:uLnTx/>
                <a:uFillTx/>
                <a:latin typeface="Arial"/>
                <a:ea typeface="ＭＳ Ｐゴシック"/>
              </a:rPr>
              <a:t>. Data Assembly and Prediction Testbed</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4. Streams to Roads and Bridges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5. NWS Briefings and Flood Maps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E0ED5717-49B9-45DB-B77E-3F81E40C1D21}"/>
              </a:ext>
            </a:extLst>
          </p:cNvPr>
          <p:cNvPicPr>
            <a:picLocks noChangeAspect="1"/>
          </p:cNvPicPr>
          <p:nvPr/>
        </p:nvPicPr>
        <p:blipFill>
          <a:blip r:embed="rId3"/>
          <a:stretch>
            <a:fillRect/>
          </a:stretch>
        </p:blipFill>
        <p:spPr>
          <a:xfrm>
            <a:off x="368174" y="1134094"/>
            <a:ext cx="2426799" cy="1811647"/>
          </a:xfrm>
          <a:prstGeom prst="rect">
            <a:avLst/>
          </a:prstGeom>
        </p:spPr>
      </p:pic>
      <p:pic>
        <p:nvPicPr>
          <p:cNvPr id="8" name="Picture 7"/>
          <p:cNvPicPr>
            <a:picLocks noChangeAspect="1"/>
          </p:cNvPicPr>
          <p:nvPr/>
        </p:nvPicPr>
        <p:blipFill>
          <a:blip r:embed="rId4"/>
          <a:stretch>
            <a:fillRect/>
          </a:stretch>
        </p:blipFill>
        <p:spPr>
          <a:xfrm>
            <a:off x="5421085" y="4376985"/>
            <a:ext cx="2770209" cy="1914273"/>
          </a:xfrm>
          <a:prstGeom prst="rect">
            <a:avLst/>
          </a:prstGeom>
          <a:ln w="3175">
            <a:solidFill>
              <a:schemeClr val="bg1">
                <a:lumMod val="85000"/>
              </a:schemeClr>
            </a:solidFill>
          </a:ln>
        </p:spPr>
      </p:pic>
      <p:pic>
        <p:nvPicPr>
          <p:cNvPr id="9" name="Picture 8"/>
          <p:cNvPicPr>
            <a:picLocks noChangeAspect="1"/>
          </p:cNvPicPr>
          <p:nvPr/>
        </p:nvPicPr>
        <p:blipFill>
          <a:blip r:embed="rId5"/>
          <a:stretch>
            <a:fillRect/>
          </a:stretch>
        </p:blipFill>
        <p:spPr>
          <a:xfrm>
            <a:off x="8458829" y="3174649"/>
            <a:ext cx="2820167" cy="2080182"/>
          </a:xfrm>
          <a:prstGeom prst="rect">
            <a:avLst/>
          </a:prstGeom>
          <a:ln w="3175">
            <a:solidFill>
              <a:schemeClr val="bg1">
                <a:lumMod val="65000"/>
              </a:schemeClr>
            </a:solidFill>
          </a:ln>
        </p:spPr>
      </p:pic>
      <p:pic>
        <p:nvPicPr>
          <p:cNvPr id="11" name="Picture 10">
            <a:extLst>
              <a:ext uri="{FF2B5EF4-FFF2-40B4-BE49-F238E27FC236}">
                <a16:creationId xmlns:a16="http://schemas.microsoft.com/office/drawing/2014/main" id="{3CEF9B4C-0E2F-4BE8-9A56-BDA5F40B0813}"/>
              </a:ext>
            </a:extLst>
          </p:cNvPr>
          <p:cNvPicPr>
            <a:picLocks noChangeAspect="1"/>
          </p:cNvPicPr>
          <p:nvPr/>
        </p:nvPicPr>
        <p:blipFill>
          <a:blip r:embed="rId6"/>
          <a:stretch>
            <a:fillRect/>
          </a:stretch>
        </p:blipFill>
        <p:spPr>
          <a:xfrm>
            <a:off x="8458829" y="3174649"/>
            <a:ext cx="1815312" cy="866044"/>
          </a:xfrm>
          <a:prstGeom prst="rect">
            <a:avLst/>
          </a:prstGeom>
        </p:spPr>
      </p:pic>
      <p:sp>
        <p:nvSpPr>
          <p:cNvPr id="15" name="TextBox 14"/>
          <p:cNvSpPr txBox="1"/>
          <p:nvPr/>
        </p:nvSpPr>
        <p:spPr>
          <a:xfrm>
            <a:off x="9433030" y="2564814"/>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Mark Null (Aqua Strategies)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Harry Evans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81" y="951931"/>
            <a:ext cx="1338976" cy="388224"/>
          </a:xfrm>
          <a:prstGeom prst="rect">
            <a:avLst/>
          </a:prstGeom>
          <a:ln w="3175">
            <a:solidFill>
              <a:schemeClr val="bg1">
                <a:lumMod val="65000"/>
              </a:schemeClr>
            </a:solidFill>
          </a:ln>
        </p:spPr>
      </p:pic>
      <p:grpSp>
        <p:nvGrpSpPr>
          <p:cNvPr id="17" name="Group 16"/>
          <p:cNvGrpSpPr/>
          <p:nvPr/>
        </p:nvGrpSpPr>
        <p:grpSpPr>
          <a:xfrm>
            <a:off x="420183" y="3956504"/>
            <a:ext cx="2322777" cy="2050587"/>
            <a:chOff x="328936" y="3864283"/>
            <a:chExt cx="2432266" cy="2272683"/>
          </a:xfrm>
        </p:grpSpPr>
        <p:pic>
          <p:nvPicPr>
            <p:cNvPr id="18" name="Picture 17">
              <a:extLst>
                <a:ext uri="{FF2B5EF4-FFF2-40B4-BE49-F238E27FC236}">
                  <a16:creationId xmlns:a16="http://schemas.microsoft.com/office/drawing/2014/main" id="{C85D1EE8-62A2-4384-B5CE-D0AF6E3084D4}"/>
                </a:ext>
              </a:extLst>
            </p:cNvPr>
            <p:cNvPicPr>
              <a:picLocks noChangeAspect="1"/>
            </p:cNvPicPr>
            <p:nvPr/>
          </p:nvPicPr>
          <p:blipFill>
            <a:blip r:embed="rId8"/>
            <a:stretch>
              <a:fillRect/>
            </a:stretch>
          </p:blipFill>
          <p:spPr>
            <a:xfrm>
              <a:off x="328936" y="3864283"/>
              <a:ext cx="2432266" cy="2272683"/>
            </a:xfrm>
            <a:prstGeom prst="rect">
              <a:avLst/>
            </a:prstGeom>
            <a:ln w="3175">
              <a:solidFill>
                <a:schemeClr val="bg1">
                  <a:lumMod val="65000"/>
                </a:schemeClr>
              </a:solidFill>
            </a:ln>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
        <p:nvSpPr>
          <p:cNvPr id="20" name="Rectangle 19"/>
          <p:cNvSpPr/>
          <p:nvPr/>
        </p:nvSpPr>
        <p:spPr bwMode="auto">
          <a:xfrm>
            <a:off x="8370055" y="2092860"/>
            <a:ext cx="3040351" cy="406400"/>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1" name="Rectangle 20"/>
          <p:cNvSpPr/>
          <p:nvPr/>
        </p:nvSpPr>
        <p:spPr bwMode="auto">
          <a:xfrm>
            <a:off x="126090" y="901865"/>
            <a:ext cx="2715081" cy="2128717"/>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22" name="Picture 21"/>
          <p:cNvPicPr>
            <a:picLocks noChangeAspect="1"/>
          </p:cNvPicPr>
          <p:nvPr/>
        </p:nvPicPr>
        <p:blipFill>
          <a:blip r:embed="rId10"/>
          <a:stretch>
            <a:fillRect/>
          </a:stretch>
        </p:blipFill>
        <p:spPr>
          <a:xfrm>
            <a:off x="4134394" y="873023"/>
            <a:ext cx="705195" cy="917274"/>
          </a:xfrm>
          <a:prstGeom prst="rect">
            <a:avLst/>
          </a:prstGeom>
          <a:ln w="3175">
            <a:solidFill>
              <a:schemeClr val="bg1">
                <a:lumMod val="65000"/>
              </a:schemeClr>
            </a:solidFill>
          </a:ln>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3255" y="890013"/>
            <a:ext cx="900284" cy="900284"/>
          </a:xfrm>
          <a:prstGeom prst="rect">
            <a:avLst/>
          </a:prstGeom>
          <a:ln w="15875">
            <a:solidFill>
              <a:schemeClr val="bg1">
                <a:lumMod val="65000"/>
              </a:schemeClr>
            </a:solidFill>
          </a:ln>
        </p:spPr>
      </p:pic>
    </p:spTree>
    <p:extLst>
      <p:ext uri="{BB962C8B-B14F-4D97-AF65-F5344CB8AC3E}">
        <p14:creationId xmlns:p14="http://schemas.microsoft.com/office/powerpoint/2010/main" val="3930482221"/>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47505" y="457673"/>
            <a:ext cx="9750655" cy="484632"/>
          </a:xfrm>
          <a:noFill/>
        </p:spPr>
        <p:txBody>
          <a:bodyPr>
            <a:normAutofit/>
          </a:bodyPr>
          <a:lstStyle/>
          <a:p>
            <a:pPr eaLnBrk="1" hangingPunct="1"/>
            <a:r>
              <a:rPr lang="en-US" b="1" dirty="0">
                <a:solidFill>
                  <a:schemeClr val="tx1"/>
                </a:solidFill>
                <a:effectLst>
                  <a:outerShdw blurRad="38100" dist="38100" dir="2700000" algn="tl">
                    <a:srgbClr val="000000">
                      <a:alpha val="43137"/>
                    </a:srgbClr>
                  </a:outerShdw>
                </a:effectLst>
                <a:latin typeface="+mn-lt"/>
              </a:rPr>
              <a:t>National Weather Service Offices</a:t>
            </a:r>
          </a:p>
        </p:txBody>
      </p:sp>
      <p:sp>
        <p:nvSpPr>
          <p:cNvPr id="7172" name="Rectangle 3"/>
          <p:cNvSpPr>
            <a:spLocks noGrp="1" noChangeArrowheads="1"/>
          </p:cNvSpPr>
          <p:nvPr>
            <p:ph idx="4294967295"/>
          </p:nvPr>
        </p:nvSpPr>
        <p:spPr>
          <a:xfrm>
            <a:off x="6584950" y="1068388"/>
            <a:ext cx="5607050" cy="1846262"/>
          </a:xfrm>
        </p:spPr>
        <p:txBody>
          <a:bodyPr>
            <a:normAutofit/>
          </a:bodyPr>
          <a:lstStyle/>
          <a:p>
            <a:pPr marL="0" indent="0">
              <a:buNone/>
              <a:defRPr/>
            </a:pPr>
            <a:r>
              <a:rPr lang="en-US" sz="2400" b="1" dirty="0">
                <a:highlight>
                  <a:srgbClr val="00FFFF"/>
                </a:highlight>
              </a:rPr>
              <a:t>122 Weather Forecast Offices (WFO)</a:t>
            </a:r>
          </a:p>
          <a:p>
            <a:pPr lvl="1" eaLnBrk="1" hangingPunct="1">
              <a:buFont typeface="Arial" panose="020B0604020202020204" pitchFamily="34" charset="0"/>
              <a:buChar char="•"/>
              <a:defRPr/>
            </a:pPr>
            <a:r>
              <a:rPr lang="en-US" sz="1800" dirty="0"/>
              <a:t>Responsible for </a:t>
            </a:r>
            <a:r>
              <a:rPr lang="en-US" sz="1800" u="sng" dirty="0"/>
              <a:t>issuing</a:t>
            </a:r>
            <a:r>
              <a:rPr lang="en-US" sz="1800" dirty="0"/>
              <a:t> Flood Watches, Flash Flood Watches, Flood Warnings, Flash Flood Warnings, and Flood Advisories for their local County Warning Area</a:t>
            </a:r>
          </a:p>
          <a:p>
            <a:pPr>
              <a:buFont typeface="Arial" panose="020B0604020202020204" pitchFamily="34" charset="0"/>
              <a:buChar char="•"/>
              <a:defRPr/>
            </a:pPr>
            <a:endParaRPr lang="en-US" dirty="0"/>
          </a:p>
        </p:txBody>
      </p:sp>
      <p:sp>
        <p:nvSpPr>
          <p:cNvPr id="4" name="Rectangle 3"/>
          <p:cNvSpPr/>
          <p:nvPr/>
        </p:nvSpPr>
        <p:spPr>
          <a:xfrm>
            <a:off x="287221" y="5215297"/>
            <a:ext cx="6437887"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highlight>
                  <a:srgbClr val="00FFFF"/>
                </a:highlight>
                <a:uLnTx/>
                <a:uFillTx/>
                <a:latin typeface="Arial"/>
                <a:ea typeface="+mn-ea"/>
                <a:cs typeface="+mn-cs"/>
              </a:rPr>
              <a:t>13 River Forecast Centers (RFC)</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Provides hydrologic forecasting, hydrometeorologic analysis and support (HAS) functions and products.</a:t>
            </a:r>
          </a:p>
        </p:txBody>
      </p:sp>
      <p:pic>
        <p:nvPicPr>
          <p:cNvPr id="1026" name="Picture 2" descr="Southern Region Headquarters">
            <a:extLst>
              <a:ext uri="{FF2B5EF4-FFF2-40B4-BE49-F238E27FC236}">
                <a16:creationId xmlns:a16="http://schemas.microsoft.com/office/drawing/2014/main" id="{3AB59129-0D68-495D-AE33-74D4F201F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108" y="2932856"/>
            <a:ext cx="5068671" cy="35856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outhern Region Headquarters">
            <a:extLst>
              <a:ext uri="{FF2B5EF4-FFF2-40B4-BE49-F238E27FC236}">
                <a16:creationId xmlns:a16="http://schemas.microsoft.com/office/drawing/2014/main" id="{B9C61521-21C9-430E-9FA1-6D2B468E9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21" y="1201293"/>
            <a:ext cx="5295614" cy="3887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109504-C8A1-4DF8-8506-3D385D912804}"/>
              </a:ext>
            </a:extLst>
          </p:cNvPr>
          <p:cNvPicPr>
            <a:picLocks noChangeAspect="1"/>
          </p:cNvPicPr>
          <p:nvPr/>
        </p:nvPicPr>
        <p:blipFill>
          <a:blip r:embed="rId5"/>
          <a:stretch>
            <a:fillRect/>
          </a:stretch>
        </p:blipFill>
        <p:spPr>
          <a:xfrm>
            <a:off x="126147" y="67424"/>
            <a:ext cx="1070828" cy="1070828"/>
          </a:xfrm>
          <a:prstGeom prst="rect">
            <a:avLst/>
          </a:prstGeom>
        </p:spPr>
      </p:pic>
    </p:spTree>
    <p:extLst>
      <p:ext uri="{BB962C8B-B14F-4D97-AF65-F5344CB8AC3E}">
        <p14:creationId xmlns:p14="http://schemas.microsoft.com/office/powerpoint/2010/main" val="610311806"/>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618475" y="696687"/>
          <a:ext cx="8749211" cy="5878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oogle Shape;188;p27" descr="Image result for City of Houston OEM"/>
          <p:cNvPicPr preferRelativeResize="0"/>
          <p:nvPr/>
        </p:nvPicPr>
        <p:blipFill rotWithShape="1">
          <a:blip r:embed="rId7">
            <a:alphaModFix/>
          </a:blip>
          <a:srcRect t="28651" b="29959"/>
          <a:stretch/>
        </p:blipFill>
        <p:spPr>
          <a:xfrm>
            <a:off x="2738451" y="5403273"/>
            <a:ext cx="1768896" cy="748453"/>
          </a:xfrm>
          <a:prstGeom prst="rect">
            <a:avLst/>
          </a:prstGeom>
          <a:noFill/>
          <a:ln>
            <a:noFill/>
          </a:ln>
        </p:spPr>
      </p:pic>
      <p:grpSp>
        <p:nvGrpSpPr>
          <p:cNvPr id="11" name="Google Shape;177;p27"/>
          <p:cNvGrpSpPr/>
          <p:nvPr/>
        </p:nvGrpSpPr>
        <p:grpSpPr>
          <a:xfrm>
            <a:off x="8421453" y="3012918"/>
            <a:ext cx="2374537" cy="1915886"/>
            <a:chOff x="8556171" y="3421190"/>
            <a:chExt cx="1735494" cy="1458720"/>
          </a:xfrm>
        </p:grpSpPr>
        <p:pic>
          <p:nvPicPr>
            <p:cNvPr id="12" name="Google Shape;178;p27"/>
            <p:cNvPicPr preferRelativeResize="0"/>
            <p:nvPr/>
          </p:nvPicPr>
          <p:blipFill rotWithShape="1">
            <a:blip r:embed="rId8">
              <a:alphaModFix/>
            </a:blip>
            <a:srcRect/>
            <a:stretch/>
          </p:blipFill>
          <p:spPr>
            <a:xfrm>
              <a:off x="8850052" y="3421190"/>
              <a:ext cx="1021735" cy="1021735"/>
            </a:xfrm>
            <a:prstGeom prst="rect">
              <a:avLst/>
            </a:prstGeom>
            <a:noFill/>
            <a:ln>
              <a:noFill/>
            </a:ln>
          </p:spPr>
        </p:pic>
        <p:sp>
          <p:nvSpPr>
            <p:cNvPr id="13" name="Google Shape;179;p27"/>
            <p:cNvSpPr txBox="1"/>
            <p:nvPr/>
          </p:nvSpPr>
          <p:spPr>
            <a:xfrm>
              <a:off x="8556171" y="4424230"/>
              <a:ext cx="1735494" cy="4556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1200"/>
                <a:buFont typeface="Cabin"/>
                <a:buNone/>
                <a:tabLst/>
                <a:defRPr/>
              </a:pPr>
              <a:r>
                <a:rPr kumimoji="0" lang="en-US" sz="1200" b="0" i="1" u="none" strike="noStrike" kern="1200" cap="none" spc="0" normalizeH="0" baseline="0" noProof="0" dirty="0">
                  <a:ln>
                    <a:noFill/>
                  </a:ln>
                  <a:solidFill>
                    <a:prstClr val="white"/>
                  </a:solidFill>
                  <a:effectLst/>
                  <a:uLnTx/>
                  <a:uFillTx/>
                  <a:latin typeface="Cabin"/>
                  <a:ea typeface="Cabin"/>
                  <a:cs typeface="Cabin"/>
                  <a:sym typeface="Cabin"/>
                </a:rPr>
                <a:t>Weather Forecast Office</a:t>
              </a:r>
              <a:endParaRPr kumimoji="0" sz="1200" b="0" i="1" u="none" strike="noStrike" kern="1200" cap="none" spc="0" normalizeH="0" baseline="0" noProof="0" dirty="0">
                <a:ln>
                  <a:noFill/>
                </a:ln>
                <a:solidFill>
                  <a:prstClr val="white"/>
                </a:solidFill>
                <a:effectLst/>
                <a:uLnTx/>
                <a:uFillTx/>
                <a:latin typeface="Cabin"/>
                <a:ea typeface="Cabin"/>
                <a:cs typeface="Cabin"/>
                <a:sym typeface="Cabin"/>
              </a:endParaRPr>
            </a:p>
          </p:txBody>
        </p:sp>
      </p:grpSp>
      <p:sp>
        <p:nvSpPr>
          <p:cNvPr id="16" name="TextBox 15"/>
          <p:cNvSpPr txBox="1"/>
          <p:nvPr/>
        </p:nvSpPr>
        <p:spPr>
          <a:xfrm>
            <a:off x="0" y="115003"/>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Emergency Management Decision Making</a:t>
            </a:r>
          </a:p>
        </p:txBody>
      </p:sp>
      <p:pic>
        <p:nvPicPr>
          <p:cNvPr id="9" name="Google Shape;175;p27"/>
          <p:cNvPicPr preferRelativeResize="0"/>
          <p:nvPr/>
        </p:nvPicPr>
        <p:blipFill rotWithShape="1">
          <a:blip r:embed="rId9">
            <a:alphaModFix/>
          </a:blip>
          <a:srcRect/>
          <a:stretch/>
        </p:blipFill>
        <p:spPr>
          <a:xfrm>
            <a:off x="653388" y="3064013"/>
            <a:ext cx="2341852" cy="1520661"/>
          </a:xfrm>
          <a:prstGeom prst="rect">
            <a:avLst/>
          </a:prstGeom>
          <a:noFill/>
          <a:ln>
            <a:noFill/>
          </a:ln>
        </p:spPr>
      </p:pic>
      <p:pic>
        <p:nvPicPr>
          <p:cNvPr id="14" name="Google Shape;181;p27" descr="Related image"/>
          <p:cNvPicPr preferRelativeResize="0"/>
          <p:nvPr/>
        </p:nvPicPr>
        <p:blipFill rotWithShape="1">
          <a:blip r:embed="rId10">
            <a:alphaModFix/>
          </a:blip>
          <a:srcRect/>
          <a:stretch/>
        </p:blipFill>
        <p:spPr>
          <a:xfrm>
            <a:off x="7848520" y="5144655"/>
            <a:ext cx="713589" cy="1179526"/>
          </a:xfrm>
          <a:prstGeom prst="rect">
            <a:avLst/>
          </a:prstGeom>
          <a:solidFill>
            <a:schemeClr val="lt1"/>
          </a:solidFill>
          <a:ln>
            <a:noFill/>
          </a:ln>
        </p:spPr>
      </p:pic>
      <p:pic>
        <p:nvPicPr>
          <p:cNvPr id="15" name="Google Shape;187;p27" descr="Image result for Harris county OEM"/>
          <p:cNvPicPr preferRelativeResize="0"/>
          <p:nvPr/>
        </p:nvPicPr>
        <p:blipFill rotWithShape="1">
          <a:blip r:embed="rId11">
            <a:alphaModFix/>
          </a:blip>
          <a:srcRect/>
          <a:stretch/>
        </p:blipFill>
        <p:spPr>
          <a:xfrm>
            <a:off x="9942512" y="5384799"/>
            <a:ext cx="974869" cy="916605"/>
          </a:xfrm>
          <a:prstGeom prst="rect">
            <a:avLst/>
          </a:prstGeom>
          <a:noFill/>
          <a:ln>
            <a:noFill/>
          </a:ln>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6914" y="5384800"/>
            <a:ext cx="1023972" cy="934062"/>
          </a:xfrm>
          <a:prstGeom prst="rect">
            <a:avLst/>
          </a:prstGeom>
        </p:spPr>
      </p:pic>
      <p:pic>
        <p:nvPicPr>
          <p:cNvPr id="18" name="Picture 17"/>
          <p:cNvPicPr>
            <a:picLocks noChangeAspect="1"/>
          </p:cNvPicPr>
          <p:nvPr/>
        </p:nvPicPr>
        <p:blipFill rotWithShape="1">
          <a:blip r:embed="rId13"/>
          <a:srcRect b="12959"/>
          <a:stretch/>
        </p:blipFill>
        <p:spPr>
          <a:xfrm>
            <a:off x="318222" y="5597088"/>
            <a:ext cx="2341852" cy="425022"/>
          </a:xfrm>
          <a:prstGeom prst="rect">
            <a:avLst/>
          </a:prstGeom>
        </p:spPr>
      </p:pic>
      <p:pic>
        <p:nvPicPr>
          <p:cNvPr id="19" name="Picture 18"/>
          <p:cNvPicPr>
            <a:picLocks noChangeAspect="1"/>
          </p:cNvPicPr>
          <p:nvPr/>
        </p:nvPicPr>
        <p:blipFill>
          <a:blip r:embed="rId14"/>
          <a:stretch>
            <a:fillRect/>
          </a:stretch>
        </p:blipFill>
        <p:spPr>
          <a:xfrm>
            <a:off x="137976" y="1281462"/>
            <a:ext cx="3195773" cy="707898"/>
          </a:xfrm>
          <a:prstGeom prst="rect">
            <a:avLst/>
          </a:prstGeom>
        </p:spPr>
      </p:pic>
      <p:pic>
        <p:nvPicPr>
          <p:cNvPr id="1026" name="39FCF8ED-FC34-4454-9DE7-E01A214B4007" descr="FD5CCBFD-3011-4B1D-9F00-77BF21847EE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54352" y="1117599"/>
            <a:ext cx="137636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54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160338"/>
            <a:ext cx="9750655" cy="494023"/>
          </a:xfrm>
        </p:spPr>
        <p:txBody>
          <a:bodyPr>
            <a:normAutofit/>
          </a:bodyPr>
          <a:lstStyle/>
          <a:p>
            <a:pPr algn="ctr"/>
            <a:r>
              <a:rPr lang="en-US"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Engagement With Emergency Managers</a:t>
            </a:r>
          </a:p>
        </p:txBody>
      </p:sp>
      <p:sp>
        <p:nvSpPr>
          <p:cNvPr id="9" name="Footer Placeholder 8"/>
          <p:cNvSpPr>
            <a:spLocks noGrp="1"/>
          </p:cNvSpPr>
          <p:nvPr>
            <p:ph type="ftr" sz="quarter" idx="4294967295"/>
          </p:nvPr>
        </p:nvSpPr>
        <p:spPr>
          <a:xfrm>
            <a:off x="0" y="6356350"/>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
                <a:srgbClr val="888888"/>
              </a:buClr>
              <a:buSzPts val="1400"/>
              <a:buFont typeface="Calibri"/>
              <a:buNone/>
              <a:tabLst/>
              <a:defRPr/>
            </a:pPr>
            <a:r>
              <a:rPr kumimoji="0" lang="en-US" sz="1200" b="0" i="0" u="none" strike="noStrike" kern="0" cap="none" spc="0" normalizeH="0" baseline="0" noProof="0" dirty="0">
                <a:ln>
                  <a:noFill/>
                </a:ln>
                <a:solidFill>
                  <a:srgbClr val="888888"/>
                </a:solidFill>
                <a:effectLst/>
                <a:uLnTx/>
                <a:uFillTx/>
                <a:latin typeface="Calibri"/>
                <a:cs typeface="Calibri"/>
                <a:sym typeface="Calibri"/>
              </a:rPr>
              <a:t>Add a footer</a:t>
            </a:r>
          </a:p>
        </p:txBody>
      </p:sp>
      <p:sp>
        <p:nvSpPr>
          <p:cNvPr id="7" name="Slide Number Placeholder 6"/>
          <p:cNvSpPr>
            <a:spLocks noGrp="1"/>
          </p:cNvSpPr>
          <p:nvPr>
            <p:ph type="sldNum" sz="quarter" idx="4294967295"/>
          </p:nvPr>
        </p:nvSpPr>
        <p:spPr>
          <a:xfrm>
            <a:off x="93472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9CD8D479-8942-46E8-A226-A4E01F7A105C}"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58</a:t>
            </a:fld>
            <a:endParaRPr kumimoji="0" lang="en-US" sz="1200"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3" name="AutoShape 4" descr="Image result for tdem so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4" name="Picture 6" descr="Image result for tdem so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8139" y="1672551"/>
            <a:ext cx="2262284" cy="16967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AutoShape 8" descr="Image result for tdem"/>
          <p:cNvSpPr>
            <a:spLocks noChangeAspect="1" noChangeArrowheads="1"/>
          </p:cNvSpPr>
          <p:nvPr/>
        </p:nvSpPr>
        <p:spPr bwMode="auto">
          <a:xfrm>
            <a:off x="559319" y="259282"/>
            <a:ext cx="53456" cy="534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60" name="Picture 12" descr="Image result for tdem"/>
          <p:cNvPicPr>
            <a:picLocks noChangeAspect="1" noChangeArrowheads="1"/>
          </p:cNvPicPr>
          <p:nvPr/>
        </p:nvPicPr>
        <p:blipFill>
          <a:blip r:embed="rId3">
            <a:clrChange>
              <a:clrFrom>
                <a:srgbClr val="F9FDFF"/>
              </a:clrFrom>
              <a:clrTo>
                <a:srgbClr val="F9FDFF">
                  <a:alpha val="0"/>
                </a:srgbClr>
              </a:clrTo>
            </a:clrChange>
            <a:extLst>
              <a:ext uri="{28A0092B-C50C-407E-A947-70E740481C1C}">
                <a14:useLocalDpi xmlns:a14="http://schemas.microsoft.com/office/drawing/2010/main" val="0"/>
              </a:ext>
            </a:extLst>
          </a:blip>
          <a:srcRect/>
          <a:stretch>
            <a:fillRect/>
          </a:stretch>
        </p:blipFill>
        <p:spPr bwMode="auto">
          <a:xfrm>
            <a:off x="2984660" y="1647684"/>
            <a:ext cx="1950296" cy="19227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5467" y="848999"/>
            <a:ext cx="558605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000000"/>
                </a:solidFill>
                <a:effectLst/>
                <a:uLnTx/>
                <a:uFillTx/>
                <a:latin typeface="Arial"/>
                <a:ea typeface="+mn-ea"/>
                <a:cs typeface="Arial"/>
                <a:sym typeface="Arial"/>
              </a:rPr>
              <a:t>State/Regional Level</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a:sym typeface="Arial"/>
              </a:rPr>
              <a:t>NWS ROC / WGRFC</a:t>
            </a:r>
          </a:p>
        </p:txBody>
      </p:sp>
      <p:sp>
        <p:nvSpPr>
          <p:cNvPr id="17" name="TextBox 16"/>
          <p:cNvSpPr txBox="1"/>
          <p:nvPr/>
        </p:nvSpPr>
        <p:spPr>
          <a:xfrm>
            <a:off x="187240" y="4935955"/>
            <a:ext cx="6030067" cy="1938992"/>
          </a:xfrm>
          <a:prstGeom prst="rect">
            <a:avLst/>
          </a:prstGeom>
          <a:solidFill>
            <a:schemeClr val="accent3">
              <a:lumMod val="40000"/>
              <a:lumOff val="60000"/>
            </a:schemeClr>
          </a:solidFill>
          <a:scene3d>
            <a:camera prst="orthographicFront"/>
            <a:lightRig rig="threePt" dir="t"/>
          </a:scene3d>
          <a:sp3d>
            <a:bevelT/>
          </a:sp3d>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Deployments to the State Operations Center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Morning Briefings (Technical and Executive)</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State </a:t>
            </a:r>
            <a:r>
              <a:rPr kumimoji="0" lang="en-US" sz="2000" b="0"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 Governor, TDEM</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FEMA</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“Deep” Core Partners</a:t>
            </a:r>
          </a:p>
          <a:p>
            <a:pPr marL="1200150" marR="0" lvl="2"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USACE, USGS, River Authorities</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068" name="Picture 20" descr="https://www.weather.gov/images/jetstream/nws/nws_hj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285" y="1708061"/>
            <a:ext cx="1971472" cy="25220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96000" y="855544"/>
            <a:ext cx="590704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000000"/>
                </a:solidFill>
                <a:effectLst/>
                <a:uLnTx/>
                <a:uFillTx/>
                <a:latin typeface="Arial"/>
                <a:ea typeface="+mn-ea"/>
                <a:cs typeface="Arial"/>
                <a:sym typeface="Arial"/>
              </a:rPr>
              <a:t>Local Level</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a:sym typeface="Arial"/>
              </a:rPr>
              <a:t>Weather Forecast Offices (WFOs) </a:t>
            </a:r>
          </a:p>
        </p:txBody>
      </p:sp>
      <p:sp>
        <p:nvSpPr>
          <p:cNvPr id="21" name="TextBox 20"/>
          <p:cNvSpPr txBox="1"/>
          <p:nvPr/>
        </p:nvSpPr>
        <p:spPr>
          <a:xfrm>
            <a:off x="6308686" y="5596595"/>
            <a:ext cx="6054685" cy="615553"/>
          </a:xfrm>
          <a:prstGeom prst="rect">
            <a:avLst/>
          </a:prstGeom>
          <a:solidFill>
            <a:srgbClr val="00B0F0"/>
          </a:solidFill>
          <a:scene3d>
            <a:camera prst="orthographicFront"/>
            <a:lightRig rig="threePt" dir="t"/>
          </a:scene3d>
          <a:sp3d>
            <a:bevelT/>
          </a:sp3d>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a:ea typeface="+mn-ea"/>
                <a:cs typeface="Arial"/>
                <a:sym typeface="Arial"/>
              </a:rPr>
              <a:t>Assist WFO’s with local EM briefings and discussions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a:ea typeface="+mn-ea"/>
                <a:cs typeface="Arial"/>
                <a:sym typeface="Arial"/>
              </a:rPr>
              <a:t>Outreach and training opportunities  (</a:t>
            </a:r>
            <a:r>
              <a:rPr kumimoji="0" lang="en-US" sz="1700" b="1" i="0" u="none" strike="noStrike" kern="0" cap="none" spc="0" normalizeH="0" baseline="0" noProof="0" dirty="0" err="1">
                <a:ln>
                  <a:noFill/>
                </a:ln>
                <a:solidFill>
                  <a:srgbClr val="000000"/>
                </a:solidFill>
                <a:effectLst/>
                <a:uLnTx/>
                <a:uFillTx/>
                <a:latin typeface="Arial"/>
                <a:ea typeface="+mn-ea"/>
                <a:cs typeface="Arial"/>
                <a:sym typeface="Arial"/>
              </a:rPr>
              <a:t>i.e</a:t>
            </a:r>
            <a:r>
              <a:rPr kumimoji="0" lang="en-US" sz="17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700" b="1" i="0" u="none" strike="noStrike" kern="0" cap="none" spc="0" normalizeH="0" baseline="0" noProof="0" dirty="0" err="1">
                <a:ln>
                  <a:noFill/>
                </a:ln>
                <a:solidFill>
                  <a:srgbClr val="000000"/>
                </a:solidFill>
                <a:effectLst/>
                <a:uLnTx/>
                <a:uFillTx/>
                <a:latin typeface="Arial"/>
                <a:ea typeface="+mn-ea"/>
                <a:cs typeface="Arial"/>
                <a:sym typeface="Arial"/>
              </a:rPr>
              <a:t>FloodAware</a:t>
            </a:r>
            <a:r>
              <a:rPr kumimoji="0" lang="en-US" sz="1700" b="1"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8409" y="3914803"/>
            <a:ext cx="1465058" cy="1465058"/>
          </a:xfrm>
          <a:prstGeom prst="rect">
            <a:avLst/>
          </a:prstGeom>
          <a:ln>
            <a:noFill/>
          </a:ln>
          <a:effectLst>
            <a:outerShdw blurRad="190500" algn="tl" rotWithShape="0">
              <a:srgbClr val="000000">
                <a:alpha val="70000"/>
              </a:srgbClr>
            </a:outerShdw>
          </a:effec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5317" b="15838"/>
          <a:stretch/>
        </p:blipFill>
        <p:spPr>
          <a:xfrm>
            <a:off x="2302953" y="3364545"/>
            <a:ext cx="2331371" cy="1555276"/>
          </a:xfrm>
          <a:prstGeom prst="rect">
            <a:avLst/>
          </a:prstGeom>
          <a:ln>
            <a:noFill/>
          </a:ln>
          <a:effectLst>
            <a:softEdge rad="112500"/>
          </a:effectLst>
        </p:spPr>
      </p:pic>
      <p:cxnSp>
        <p:nvCxnSpPr>
          <p:cNvPr id="12" name="Straight Connector 11"/>
          <p:cNvCxnSpPr/>
          <p:nvPr/>
        </p:nvCxnSpPr>
        <p:spPr>
          <a:xfrm>
            <a:off x="5982159" y="1057619"/>
            <a:ext cx="11017" cy="5266063"/>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0166" y="1587663"/>
            <a:ext cx="3357929" cy="3711394"/>
          </a:xfrm>
          <a:prstGeom prst="rect">
            <a:avLst/>
          </a:prstGeom>
          <a:ln>
            <a:solidFill>
              <a:schemeClr val="tx1"/>
            </a:solidFill>
          </a:ln>
        </p:spPr>
      </p:pic>
      <p:pic>
        <p:nvPicPr>
          <p:cNvPr id="27" name="Picture 4" descr="Image result for chief nim kid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440" y="3483333"/>
            <a:ext cx="2088902" cy="13926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76F5B5D-7946-4ADB-BDD3-9D348A3479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479993" y="3087112"/>
            <a:ext cx="1475744" cy="1475744"/>
          </a:xfrm>
          <a:prstGeom prst="rect">
            <a:avLst/>
          </a:prstGeom>
          <a:ln>
            <a:noFill/>
          </a:ln>
          <a:effectLst>
            <a:softEdge rad="112500"/>
          </a:effectLst>
        </p:spPr>
      </p:pic>
      <p:pic>
        <p:nvPicPr>
          <p:cNvPr id="2050" name="39FCF8ED-FC34-4454-9DE7-E01A214B4007" descr="FD5CCBFD-3011-4B1D-9F00-77BF21847EE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40" y="2002917"/>
            <a:ext cx="899055" cy="89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406764"/>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Image result for tdem">
            <a:extLst>
              <a:ext uri="{FF2B5EF4-FFF2-40B4-BE49-F238E27FC236}">
                <a16:creationId xmlns:a16="http://schemas.microsoft.com/office/drawing/2014/main" id="{BF8B0D09-29D8-4AC0-AF68-4F0405E4669A}"/>
              </a:ext>
            </a:extLst>
          </p:cNvPr>
          <p:cNvPicPr>
            <a:picLocks noChangeAspect="1" noChangeArrowheads="1"/>
          </p:cNvPicPr>
          <p:nvPr/>
        </p:nvPicPr>
        <p:blipFill>
          <a:blip r:embed="rId3">
            <a:clrChange>
              <a:clrFrom>
                <a:srgbClr val="F9FDFF"/>
              </a:clrFrom>
              <a:clrTo>
                <a:srgbClr val="F9FDFF">
                  <a:alpha val="0"/>
                </a:srgbClr>
              </a:clrTo>
            </a:clrChange>
            <a:extLst>
              <a:ext uri="{28A0092B-C50C-407E-A947-70E740481C1C}">
                <a14:useLocalDpi xmlns:a14="http://schemas.microsoft.com/office/drawing/2010/main" val="0"/>
              </a:ext>
            </a:extLst>
          </a:blip>
          <a:srcRect/>
          <a:stretch>
            <a:fillRect/>
          </a:stretch>
        </p:blipFill>
        <p:spPr bwMode="auto">
          <a:xfrm>
            <a:off x="7202914" y="4494675"/>
            <a:ext cx="1849019" cy="1822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44948E-997D-4535-9619-A8CA7C9820AD}"/>
              </a:ext>
            </a:extLst>
          </p:cNvPr>
          <p:cNvSpPr txBox="1"/>
          <p:nvPr/>
        </p:nvSpPr>
        <p:spPr>
          <a:xfrm>
            <a:off x="78238" y="185596"/>
            <a:ext cx="1256099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NWS Coordination with Texas Division of Emergency Management</a:t>
            </a:r>
          </a:p>
        </p:txBody>
      </p:sp>
      <p:pic>
        <p:nvPicPr>
          <p:cNvPr id="2050" name="Picture 2" descr="NWS Southern Region on Twitter: &quot;Morning ops briefing at NWS SR-ROC and  then planning the NWS SRH contingency plan for tropical ops. #nwssrh… &quot;">
            <a:extLst>
              <a:ext uri="{FF2B5EF4-FFF2-40B4-BE49-F238E27FC236}">
                <a16:creationId xmlns:a16="http://schemas.microsoft.com/office/drawing/2014/main" id="{2B9F345B-9CA4-4DED-AAE4-960AD72DCB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932" b="29223"/>
          <a:stretch/>
        </p:blipFill>
        <p:spPr bwMode="auto">
          <a:xfrm>
            <a:off x="239103" y="1830920"/>
            <a:ext cx="3854680" cy="24632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2B7B0E0-2313-4644-BBBD-D9660758010F}"/>
              </a:ext>
            </a:extLst>
          </p:cNvPr>
          <p:cNvSpPr txBox="1"/>
          <p:nvPr/>
        </p:nvSpPr>
        <p:spPr>
          <a:xfrm>
            <a:off x="138051" y="5185440"/>
            <a:ext cx="23489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Meteorology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EEB70BB-C169-496F-B875-94B46CAB9039}"/>
              </a:ext>
            </a:extLst>
          </p:cNvPr>
          <p:cNvSpPr txBox="1"/>
          <p:nvPr/>
        </p:nvSpPr>
        <p:spPr>
          <a:xfrm>
            <a:off x="2926804" y="5160602"/>
            <a:ext cx="2615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Hydrology Message</a:t>
            </a:r>
          </a:p>
        </p:txBody>
      </p:sp>
      <p:sp>
        <p:nvSpPr>
          <p:cNvPr id="10" name="TextBox 9">
            <a:extLst>
              <a:ext uri="{FF2B5EF4-FFF2-40B4-BE49-F238E27FC236}">
                <a16:creationId xmlns:a16="http://schemas.microsoft.com/office/drawing/2014/main" id="{E38AEFD0-FE7C-4958-80F0-11671FFFB8EB}"/>
              </a:ext>
            </a:extLst>
          </p:cNvPr>
          <p:cNvSpPr txBox="1"/>
          <p:nvPr/>
        </p:nvSpPr>
        <p:spPr>
          <a:xfrm>
            <a:off x="2775557" y="5533409"/>
            <a:ext cx="268308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WGRFC coordinates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Hydro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messaging across all impacted RFCs</a:t>
            </a:r>
          </a:p>
        </p:txBody>
      </p:sp>
      <p:sp>
        <p:nvSpPr>
          <p:cNvPr id="14" name="TextBox 13">
            <a:extLst>
              <a:ext uri="{FF2B5EF4-FFF2-40B4-BE49-F238E27FC236}">
                <a16:creationId xmlns:a16="http://schemas.microsoft.com/office/drawing/2014/main" id="{9742EB54-87BF-4704-A716-6FA337F81861}"/>
              </a:ext>
            </a:extLst>
          </p:cNvPr>
          <p:cNvSpPr txBox="1"/>
          <p:nvPr/>
        </p:nvSpPr>
        <p:spPr>
          <a:xfrm>
            <a:off x="78238" y="5508606"/>
            <a:ext cx="268308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SRH ROC coordinates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weather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messaging across all impacted WFOs</a:t>
            </a:r>
          </a:p>
        </p:txBody>
      </p:sp>
      <p:sp>
        <p:nvSpPr>
          <p:cNvPr id="15" name="Right Brace 14">
            <a:extLst>
              <a:ext uri="{FF2B5EF4-FFF2-40B4-BE49-F238E27FC236}">
                <a16:creationId xmlns:a16="http://schemas.microsoft.com/office/drawing/2014/main" id="{14918CA3-6DD4-482C-B94B-86250223D521}"/>
              </a:ext>
            </a:extLst>
          </p:cNvPr>
          <p:cNvSpPr/>
          <p:nvPr/>
        </p:nvSpPr>
        <p:spPr>
          <a:xfrm rot="16200000">
            <a:off x="1898217" y="2751957"/>
            <a:ext cx="646330" cy="4131767"/>
          </a:xfrm>
          <a:prstGeom prst="rightBrace">
            <a:avLst>
              <a:gd name="adj1" fmla="val 8333"/>
              <a:gd name="adj2" fmla="val 51218"/>
            </a:avLst>
          </a:prstGeom>
          <a:noFill/>
          <a:ln w="38100">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6DB00524-EEB8-45E4-BA24-663BF25D270A}"/>
              </a:ext>
            </a:extLst>
          </p:cNvPr>
          <p:cNvSpPr/>
          <p:nvPr/>
        </p:nvSpPr>
        <p:spPr>
          <a:xfrm>
            <a:off x="4133675" y="1873325"/>
            <a:ext cx="3792020" cy="1012479"/>
          </a:xfrm>
          <a:prstGeom prst="rightArrow">
            <a:avLst/>
          </a:prstGeom>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928A80D-C8D0-4B89-987B-5B6D15DAE879}"/>
              </a:ext>
            </a:extLst>
          </p:cNvPr>
          <p:cNvSpPr txBox="1"/>
          <p:nvPr/>
        </p:nvSpPr>
        <p:spPr>
          <a:xfrm>
            <a:off x="806196" y="1283163"/>
            <a:ext cx="4710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NWS Southern Region Headquarters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Regional Operations Center (Fort Worth)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46EDCB8-B42E-403A-B751-A0E8D2F29929}"/>
              </a:ext>
            </a:extLst>
          </p:cNvPr>
          <p:cNvSpPr txBox="1"/>
          <p:nvPr/>
        </p:nvSpPr>
        <p:spPr>
          <a:xfrm>
            <a:off x="8444923" y="1086050"/>
            <a:ext cx="4710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TDEM State Operations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Austin, TX</a:t>
            </a:r>
          </a:p>
        </p:txBody>
      </p:sp>
      <p:sp>
        <p:nvSpPr>
          <p:cNvPr id="20" name="AutoShape 6" descr="State Operations Center (SOC) – TDEM">
            <a:extLst>
              <a:ext uri="{FF2B5EF4-FFF2-40B4-BE49-F238E27FC236}">
                <a16:creationId xmlns:a16="http://schemas.microsoft.com/office/drawing/2014/main" id="{97002173-FA99-418E-B82B-9AD5BF90ED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utoShape 8" descr="Image of State Operation Center">
            <a:extLst>
              <a:ext uri="{FF2B5EF4-FFF2-40B4-BE49-F238E27FC236}">
                <a16:creationId xmlns:a16="http://schemas.microsoft.com/office/drawing/2014/main" id="{B971CFC4-3408-4F5F-9531-C29A3CB96E3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descr="A picture containing text, indoor, ceiling, room&#10;&#10;Description automatically generated">
            <a:extLst>
              <a:ext uri="{FF2B5EF4-FFF2-40B4-BE49-F238E27FC236}">
                <a16:creationId xmlns:a16="http://schemas.microsoft.com/office/drawing/2014/main" id="{A34FAFED-3BE9-4287-A82A-02C708C2D7F9}"/>
              </a:ext>
            </a:extLst>
          </p:cNvPr>
          <p:cNvPicPr>
            <a:picLocks noChangeAspect="1"/>
          </p:cNvPicPr>
          <p:nvPr/>
        </p:nvPicPr>
        <p:blipFill rotWithShape="1">
          <a:blip r:embed="rId5">
            <a:extLst>
              <a:ext uri="{28A0092B-C50C-407E-A947-70E740481C1C}">
                <a14:useLocalDpi xmlns:a14="http://schemas.microsoft.com/office/drawing/2010/main" val="0"/>
              </a:ext>
            </a:extLst>
          </a:blip>
          <a:srcRect l="12662" r="31523"/>
          <a:stretch/>
        </p:blipFill>
        <p:spPr>
          <a:xfrm>
            <a:off x="7939123" y="1597113"/>
            <a:ext cx="4156550" cy="2290995"/>
          </a:xfrm>
          <a:prstGeom prst="rect">
            <a:avLst/>
          </a:prstGeom>
        </p:spPr>
      </p:pic>
      <p:sp>
        <p:nvSpPr>
          <p:cNvPr id="24" name="TextBox 23">
            <a:extLst>
              <a:ext uri="{FF2B5EF4-FFF2-40B4-BE49-F238E27FC236}">
                <a16:creationId xmlns:a16="http://schemas.microsoft.com/office/drawing/2014/main" id="{DA3E617D-46BD-460C-BD2F-E0E8605A4C3F}"/>
              </a:ext>
            </a:extLst>
          </p:cNvPr>
          <p:cNvSpPr txBox="1"/>
          <p:nvPr/>
        </p:nvSpPr>
        <p:spPr>
          <a:xfrm>
            <a:off x="4339342" y="2202809"/>
            <a:ext cx="3318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Situational Weather Briefings</a:t>
            </a:r>
          </a:p>
        </p:txBody>
      </p:sp>
      <p:sp>
        <p:nvSpPr>
          <p:cNvPr id="25" name="TextBox 24">
            <a:extLst>
              <a:ext uri="{FF2B5EF4-FFF2-40B4-BE49-F238E27FC236}">
                <a16:creationId xmlns:a16="http://schemas.microsoft.com/office/drawing/2014/main" id="{8A76D9CF-E045-4CA4-8129-19366E2D6699}"/>
              </a:ext>
            </a:extLst>
          </p:cNvPr>
          <p:cNvSpPr txBox="1"/>
          <p:nvPr/>
        </p:nvSpPr>
        <p:spPr>
          <a:xfrm>
            <a:off x="4133675" y="2724541"/>
            <a:ext cx="3585238"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Daily high-level weather/hydro briefings to TDEM once SOC becomes activated.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Consolidated message across NWS offices. (One Forecast)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Deployments to the SOC as required</a:t>
            </a:r>
          </a:p>
        </p:txBody>
      </p:sp>
      <p:pic>
        <p:nvPicPr>
          <p:cNvPr id="6" name="Picture 5">
            <a:extLst>
              <a:ext uri="{FF2B5EF4-FFF2-40B4-BE49-F238E27FC236}">
                <a16:creationId xmlns:a16="http://schemas.microsoft.com/office/drawing/2014/main" id="{3D61C371-7FB3-4F34-9175-73A46A938457}"/>
              </a:ext>
            </a:extLst>
          </p:cNvPr>
          <p:cNvPicPr>
            <a:picLocks noChangeAspect="1"/>
          </p:cNvPicPr>
          <p:nvPr/>
        </p:nvPicPr>
        <p:blipFill>
          <a:blip r:embed="rId6"/>
          <a:stretch>
            <a:fillRect/>
          </a:stretch>
        </p:blipFill>
        <p:spPr>
          <a:xfrm>
            <a:off x="9136068" y="4021383"/>
            <a:ext cx="2880494" cy="2160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CDD3FFA0-B485-481B-A136-70C0DA6A15CA}"/>
              </a:ext>
            </a:extLst>
          </p:cNvPr>
          <p:cNvPicPr>
            <a:picLocks noChangeAspect="1"/>
          </p:cNvPicPr>
          <p:nvPr/>
        </p:nvPicPr>
        <p:blipFill>
          <a:blip r:embed="rId7"/>
          <a:stretch>
            <a:fillRect/>
          </a:stretch>
        </p:blipFill>
        <p:spPr>
          <a:xfrm>
            <a:off x="138051" y="1243352"/>
            <a:ext cx="685600" cy="685600"/>
          </a:xfrm>
          <a:prstGeom prst="rect">
            <a:avLst/>
          </a:prstGeom>
        </p:spPr>
      </p:pic>
      <p:pic>
        <p:nvPicPr>
          <p:cNvPr id="26" name="39FCF8ED-FC34-4454-9DE7-E01A214B4007" descr="FD5CCBFD-3011-4B1D-9F00-77BF21847EEC"/>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861562" y="1079127"/>
            <a:ext cx="660923" cy="66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38987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0183" y="3956504"/>
            <a:ext cx="2322777" cy="2050587"/>
            <a:chOff x="328936" y="3864283"/>
            <a:chExt cx="2432266" cy="2272683"/>
          </a:xfrm>
        </p:grpSpPr>
        <p:pic>
          <p:nvPicPr>
            <p:cNvPr id="10" name="Picture 9">
              <a:extLst>
                <a:ext uri="{FF2B5EF4-FFF2-40B4-BE49-F238E27FC236}">
                  <a16:creationId xmlns:a16="http://schemas.microsoft.com/office/drawing/2014/main" id="{C85D1EE8-62A2-4384-B5CE-D0AF6E3084D4}"/>
                </a:ext>
              </a:extLst>
            </p:cNvPr>
            <p:cNvPicPr>
              <a:picLocks noChangeAspect="1"/>
            </p:cNvPicPr>
            <p:nvPr/>
          </p:nvPicPr>
          <p:blipFill>
            <a:blip r:embed="rId2"/>
            <a:stretch>
              <a:fillRect/>
            </a:stretch>
          </p:blipFill>
          <p:spPr>
            <a:xfrm>
              <a:off x="328936" y="3864283"/>
              <a:ext cx="2432266" cy="2272683"/>
            </a:xfrm>
            <a:prstGeom prst="rect">
              <a:avLst/>
            </a:prstGeom>
            <a:ln w="3175">
              <a:solidFill>
                <a:schemeClr val="bg1">
                  <a:lumMod val="65000"/>
                </a:schemeClr>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 Site Selection and gauge installation</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4" name="TextBox 3"/>
          <p:cNvSpPr txBox="1"/>
          <p:nvPr/>
        </p:nvSpPr>
        <p:spPr>
          <a:xfrm>
            <a:off x="1299125" y="606514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Scott Grzyb (USGS),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David Arctur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Tim Whiteaker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Tree>
    <p:extLst>
      <p:ext uri="{BB962C8B-B14F-4D97-AF65-F5344CB8AC3E}">
        <p14:creationId xmlns:p14="http://schemas.microsoft.com/office/powerpoint/2010/main" val="2406683384"/>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p:nvPr/>
        </p:nvSpPr>
        <p:spPr>
          <a:xfrm>
            <a:off x="781877" y="124649"/>
            <a:ext cx="11532637" cy="52722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11111"/>
              </a:lnSpc>
              <a:spcBef>
                <a:spcPts val="0"/>
              </a:spcBef>
              <a:spcAft>
                <a:spcPts val="0"/>
              </a:spcAft>
              <a:buClr>
                <a:srgbClr val="FFFF00"/>
              </a:buClr>
              <a:buSzPts val="3600"/>
              <a:buFont typeface="Cabin"/>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Cabin"/>
                <a:cs typeface="Arial" panose="020B0604020202020204" pitchFamily="34" charset="0"/>
                <a:sym typeface="Cabin"/>
              </a:rPr>
              <a:t>Flood Messaging (Current and Future Services)</a:t>
            </a:r>
            <a:endParaRPr kumimoji="0"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267" name="Google Shape;267;p33"/>
          <p:cNvPicPr preferRelativeResize="0"/>
          <p:nvPr/>
        </p:nvPicPr>
        <p:blipFill rotWithShape="1">
          <a:blip r:embed="rId3">
            <a:alphaModFix/>
          </a:blip>
          <a:srcRect/>
          <a:stretch/>
        </p:blipFill>
        <p:spPr>
          <a:xfrm>
            <a:off x="82378" y="798128"/>
            <a:ext cx="4393139" cy="3046116"/>
          </a:xfrm>
          <a:prstGeom prst="rect">
            <a:avLst/>
          </a:prstGeom>
          <a:noFill/>
          <a:ln>
            <a:noFill/>
          </a:ln>
        </p:spPr>
      </p:pic>
      <p:pic>
        <p:nvPicPr>
          <p:cNvPr id="268" name="Google Shape;268;p33"/>
          <p:cNvPicPr preferRelativeResize="0"/>
          <p:nvPr/>
        </p:nvPicPr>
        <p:blipFill rotWithShape="1">
          <a:blip r:embed="rId4">
            <a:alphaModFix/>
          </a:blip>
          <a:srcRect/>
          <a:stretch/>
        </p:blipFill>
        <p:spPr>
          <a:xfrm>
            <a:off x="74141" y="4061254"/>
            <a:ext cx="4407243" cy="2290119"/>
          </a:xfrm>
          <a:prstGeom prst="rect">
            <a:avLst/>
          </a:prstGeom>
          <a:noFill/>
          <a:ln>
            <a:noFill/>
          </a:ln>
        </p:spPr>
      </p:pic>
      <p:sp>
        <p:nvSpPr>
          <p:cNvPr id="270" name="Google Shape;270;p33"/>
          <p:cNvSpPr/>
          <p:nvPr/>
        </p:nvSpPr>
        <p:spPr>
          <a:xfrm>
            <a:off x="4563762" y="3674076"/>
            <a:ext cx="444843" cy="477794"/>
          </a:xfrm>
          <a:prstGeom prst="rightArrow">
            <a:avLst>
              <a:gd name="adj1" fmla="val 50000"/>
              <a:gd name="adj2" fmla="val 50000"/>
            </a:avLst>
          </a:prstGeom>
          <a:solidFill>
            <a:schemeClr val="accent2"/>
          </a:solidFill>
          <a:ln w="12700" cap="flat" cmpd="sng">
            <a:solidFill>
              <a:srgbClr val="712016"/>
            </a:solidFill>
            <a:prstDash val="solid"/>
            <a:miter lim="800000"/>
            <a:headEnd type="none" w="sm" len="sm"/>
            <a:tailEnd type="none" w="sm" len="sm"/>
          </a:ln>
          <a:effectLst>
            <a:outerShdw blurRad="12700" dist="38100" dir="2700000" algn="tl" rotWithShape="0">
              <a:srgbClr val="000000">
                <a:alpha val="8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 name="TextBox 1"/>
          <p:cNvSpPr txBox="1"/>
          <p:nvPr/>
        </p:nvSpPr>
        <p:spPr>
          <a:xfrm>
            <a:off x="3675017" y="6212114"/>
            <a:ext cx="85169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101600">
                    <a:prstClr val="black">
                      <a:alpha val="60000"/>
                    </a:prstClr>
                  </a:glow>
                  <a:outerShdw blurRad="38100" dist="38100" dir="2700000" algn="tl">
                    <a:srgbClr val="000000">
                      <a:alpha val="43137"/>
                    </a:srgbClr>
                  </a:outerShdw>
                </a:effectLst>
                <a:uLnTx/>
                <a:uFillTx/>
                <a:latin typeface="Calibri" panose="020F0502020204030204"/>
                <a:ea typeface="+mn-ea"/>
                <a:cs typeface="+mn-cs"/>
              </a:rPr>
              <a:t>“This is a tool we just can’t afford to wait another 5 to 10 years to have…”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101600">
                    <a:prstClr val="black">
                      <a:alpha val="60000"/>
                    </a:prstClr>
                  </a:glow>
                  <a:outerShdw blurRad="38100" dist="38100" dir="2700000" algn="tl">
                    <a:srgbClr val="000000">
                      <a:alpha val="43137"/>
                    </a:srgbClr>
                  </a:outerShdw>
                </a:effectLst>
                <a:uLnTx/>
                <a:uFillTx/>
                <a:latin typeface="Calibri" panose="020F0502020204030204"/>
                <a:ea typeface="+mn-ea"/>
                <a:cs typeface="+mn-cs"/>
              </a:rPr>
              <a:t>– Houston Office of Emergency Management</a:t>
            </a:r>
          </a:p>
        </p:txBody>
      </p:sp>
      <p:pic>
        <p:nvPicPr>
          <p:cNvPr id="9" name="Picture 8">
            <a:extLst>
              <a:ext uri="{FF2B5EF4-FFF2-40B4-BE49-F238E27FC236}">
                <a16:creationId xmlns:a16="http://schemas.microsoft.com/office/drawing/2014/main" id="{E0ED5717-49B9-45DB-B77E-3F81E40C1D21}"/>
              </a:ext>
            </a:extLst>
          </p:cNvPr>
          <p:cNvPicPr>
            <a:picLocks noChangeAspect="1"/>
          </p:cNvPicPr>
          <p:nvPr/>
        </p:nvPicPr>
        <p:blipFill>
          <a:blip r:embed="rId5"/>
          <a:stretch>
            <a:fillRect/>
          </a:stretch>
        </p:blipFill>
        <p:spPr>
          <a:xfrm>
            <a:off x="5175105" y="997527"/>
            <a:ext cx="6817308" cy="5089237"/>
          </a:xfrm>
          <a:prstGeom prst="rect">
            <a:avLst/>
          </a:prstGeom>
        </p:spPr>
      </p:pic>
    </p:spTree>
    <p:extLst>
      <p:ext uri="{BB962C8B-B14F-4D97-AF65-F5344CB8AC3E}">
        <p14:creationId xmlns:p14="http://schemas.microsoft.com/office/powerpoint/2010/main" val="298084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a:stretch/>
        </p:blipFill>
        <p:spPr>
          <a:xfrm>
            <a:off x="-73378" y="558721"/>
            <a:ext cx="12265378" cy="6284940"/>
          </a:xfrm>
          <a:prstGeom prst="rect">
            <a:avLst/>
          </a:prstGeom>
          <a:noFill/>
          <a:ln>
            <a:noFill/>
          </a:ln>
        </p:spPr>
      </p:pic>
      <p:pic>
        <p:nvPicPr>
          <p:cNvPr id="360" name="Google Shape;360;p48"/>
          <p:cNvPicPr preferRelativeResize="0"/>
          <p:nvPr/>
        </p:nvPicPr>
        <p:blipFill rotWithShape="1">
          <a:blip r:embed="rId4">
            <a:alphaModFix/>
          </a:blip>
          <a:srcRect l="14797" t="7057" r="14730" b="11985"/>
          <a:stretch/>
        </p:blipFill>
        <p:spPr>
          <a:xfrm>
            <a:off x="8707434" y="619678"/>
            <a:ext cx="3393358" cy="2111495"/>
          </a:xfrm>
          <a:prstGeom prst="rect">
            <a:avLst/>
          </a:prstGeom>
          <a:noFill/>
          <a:ln w="9525" cap="flat" cmpd="sng">
            <a:solidFill>
              <a:schemeClr val="lt1"/>
            </a:solidFill>
            <a:prstDash val="solid"/>
            <a:round/>
            <a:headEnd type="none" w="sm" len="sm"/>
            <a:tailEnd type="none" w="sm" len="sm"/>
          </a:ln>
        </p:spPr>
      </p:pic>
      <p:sp>
        <p:nvSpPr>
          <p:cNvPr id="361" name="Google Shape;361;p48"/>
          <p:cNvSpPr/>
          <p:nvPr/>
        </p:nvSpPr>
        <p:spPr>
          <a:xfrm>
            <a:off x="91208" y="4249269"/>
            <a:ext cx="3932152" cy="1914862"/>
          </a:xfrm>
          <a:prstGeom prst="rect">
            <a:avLst/>
          </a:prstGeom>
          <a:solidFill>
            <a:schemeClr val="tx1">
              <a:alpha val="7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sym typeface="Arial"/>
              </a:rPr>
              <a:t>Inundation maps are more useful than a hydrograph</a:t>
            </a:r>
            <a:endParaRPr kumimoji="0"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sym typeface="Arial"/>
              </a:rPr>
              <a:t>Gaps are problematic</a:t>
            </a:r>
            <a:endParaRPr kumimoji="0"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sym typeface="Arial"/>
              </a:rPr>
              <a:t>Hatch areas that are not modeled </a:t>
            </a:r>
            <a:endParaRPr kumimoji="0"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Franklin Gothic Book" panose="020B0503020102020204" pitchFamily="34" charset="0"/>
              <a:ea typeface="+mn-ea"/>
              <a:cs typeface="+mn-cs"/>
              <a:sym typeface="Arial"/>
            </a:endParaRPr>
          </a:p>
        </p:txBody>
      </p:sp>
      <p:pic>
        <p:nvPicPr>
          <p:cNvPr id="362" name="Google Shape;362;p48" descr="https://lh6.googleusercontent.com/ktHawpgUr4DVv-6aClCOlmFvFVrDd3qC1eTNJ-fRn_ifQqkQANJ7sQrdQSTvUrImi4Csa4K0tu269-r27oGqoZXNmZw97NokAy551t2uVX1d-1lxME9Kh2vsSIqs5ZWToYTuRcEtC6o"/>
          <p:cNvPicPr preferRelativeResize="0"/>
          <p:nvPr/>
        </p:nvPicPr>
        <p:blipFill rotWithShape="1">
          <a:blip r:embed="rId5">
            <a:alphaModFix/>
          </a:blip>
          <a:srcRect/>
          <a:stretch/>
        </p:blipFill>
        <p:spPr>
          <a:xfrm>
            <a:off x="8707434" y="4009241"/>
            <a:ext cx="3393358" cy="2629854"/>
          </a:xfrm>
          <a:prstGeom prst="rect">
            <a:avLst/>
          </a:prstGeom>
          <a:noFill/>
          <a:ln>
            <a:noFill/>
          </a:ln>
        </p:spPr>
      </p:pic>
      <p:sp>
        <p:nvSpPr>
          <p:cNvPr id="364" name="Google Shape;364;p48"/>
          <p:cNvSpPr/>
          <p:nvPr/>
        </p:nvSpPr>
        <p:spPr>
          <a:xfrm>
            <a:off x="6" y="0"/>
            <a:ext cx="12191994"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Calibri Light" panose="020F0302020204030204"/>
                <a:ea typeface="Arial Black"/>
                <a:cs typeface="Arial Black"/>
                <a:sym typeface="Arial Black"/>
              </a:rPr>
              <a:t>Significant Finding #1: </a:t>
            </a:r>
            <a:r>
              <a:rPr kumimoji="0" lang="en-US" sz="2800" b="1" i="0" u="none" strike="noStrike" kern="120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Calibri Light" panose="020F0302020204030204"/>
                <a:ea typeface="Arial Black"/>
                <a:cs typeface="Arial Black"/>
                <a:sym typeface="Arial Black"/>
              </a:rPr>
              <a:t>This is an Improvement and is Needed Now</a:t>
            </a:r>
            <a:endParaRPr kumimoji="0" sz="3600" b="1" i="0" u="none" strike="noStrike" kern="120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Calibri Light" panose="020F0302020204030204"/>
              <a:sym typeface="Arial"/>
            </a:endParaRPr>
          </a:p>
        </p:txBody>
      </p:sp>
      <p:sp>
        <p:nvSpPr>
          <p:cNvPr id="5" name="Oval 4">
            <a:extLst>
              <a:ext uri="{FF2B5EF4-FFF2-40B4-BE49-F238E27FC236}">
                <a16:creationId xmlns:a16="http://schemas.microsoft.com/office/drawing/2014/main" id="{B01A16DC-0A44-4351-BACC-894961811025}"/>
              </a:ext>
            </a:extLst>
          </p:cNvPr>
          <p:cNvSpPr/>
          <p:nvPr/>
        </p:nvSpPr>
        <p:spPr>
          <a:xfrm>
            <a:off x="6886574" y="3124201"/>
            <a:ext cx="171451" cy="171450"/>
          </a:xfrm>
          <a:prstGeom prst="ellipse">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31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tx1"/>
                </a:solidFill>
              </a:rPr>
              <a:t>Homeland Security Exercise and Evaluation Program </a:t>
            </a:r>
            <a:br>
              <a:rPr lang="en-US" dirty="0">
                <a:solidFill>
                  <a:schemeClr val="tx1"/>
                </a:solidFill>
              </a:rPr>
            </a:br>
            <a:r>
              <a:rPr lang="en-US" dirty="0">
                <a:solidFill>
                  <a:schemeClr val="tx1"/>
                </a:solidFill>
              </a:rPr>
              <a:t>(HSEEP) Exercises</a:t>
            </a:r>
          </a:p>
        </p:txBody>
      </p:sp>
      <p:sp>
        <p:nvSpPr>
          <p:cNvPr id="8" name="TextBox 7"/>
          <p:cNvSpPr txBox="1"/>
          <p:nvPr/>
        </p:nvSpPr>
        <p:spPr>
          <a:xfrm>
            <a:off x="30931" y="1181273"/>
            <a:ext cx="12192000" cy="429191"/>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70C0"/>
                </a:solidFill>
                <a:effectLst/>
                <a:uLnTx/>
                <a:uFillTx/>
                <a:latin typeface="Arial"/>
                <a:ea typeface="ＭＳ Ｐゴシック"/>
              </a:rPr>
              <a:t>Scheduled for Sept 2021 and Sept 2022</a:t>
            </a:r>
          </a:p>
        </p:txBody>
      </p:sp>
      <p:sp>
        <p:nvSpPr>
          <p:cNvPr id="7" name="TextBox 6">
            <a:extLst>
              <a:ext uri="{FF2B5EF4-FFF2-40B4-BE49-F238E27FC236}">
                <a16:creationId xmlns:a16="http://schemas.microsoft.com/office/drawing/2014/main" id="{2B33BA9A-5B88-4F26-B217-2ECC012BC72A}"/>
              </a:ext>
            </a:extLst>
          </p:cNvPr>
          <p:cNvSpPr txBox="1"/>
          <p:nvPr/>
        </p:nvSpPr>
        <p:spPr>
          <a:xfrm>
            <a:off x="6047222" y="1881158"/>
            <a:ext cx="5922965" cy="429191"/>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a:ea typeface="ＭＳ Ｐゴシック"/>
              </a:rPr>
              <a:t>What will we be testing?</a:t>
            </a:r>
          </a:p>
        </p:txBody>
      </p:sp>
      <p:sp>
        <p:nvSpPr>
          <p:cNvPr id="9" name="TextBox 8">
            <a:extLst>
              <a:ext uri="{FF2B5EF4-FFF2-40B4-BE49-F238E27FC236}">
                <a16:creationId xmlns:a16="http://schemas.microsoft.com/office/drawing/2014/main" id="{377190AA-FF70-4A0C-91F8-D3264E6C6291}"/>
              </a:ext>
            </a:extLst>
          </p:cNvPr>
          <p:cNvSpPr txBox="1"/>
          <p:nvPr/>
        </p:nvSpPr>
        <p:spPr>
          <a:xfrm>
            <a:off x="372646" y="2245622"/>
            <a:ext cx="5120051" cy="147732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ea typeface="ＭＳ Ｐゴシック"/>
              </a:rPr>
              <a:t>HSEEP is an exercise to test a product or procedure. It provides a set of guiding principles to create an exercise which will evaluate, validate, and identify areas for improvement for preparedness. </a:t>
            </a:r>
            <a:endParaRPr kumimoji="0" lang="en-US" sz="1800" b="0" i="0" u="none" strike="noStrike" kern="1200" cap="none" spc="0" normalizeH="0" baseline="0" noProof="0" dirty="0">
              <a:ln>
                <a:noFill/>
              </a:ln>
              <a:solidFill>
                <a:prstClr val="black"/>
              </a:solidFill>
              <a:effectLst/>
              <a:uLnTx/>
              <a:uFillTx/>
              <a:ea typeface="ＭＳ Ｐゴシック"/>
            </a:endParaRPr>
          </a:p>
        </p:txBody>
      </p:sp>
      <p:sp>
        <p:nvSpPr>
          <p:cNvPr id="10" name="TextBox 9">
            <a:extLst>
              <a:ext uri="{FF2B5EF4-FFF2-40B4-BE49-F238E27FC236}">
                <a16:creationId xmlns:a16="http://schemas.microsoft.com/office/drawing/2014/main" id="{6899510E-8A37-4769-99C9-F5A563D698AD}"/>
              </a:ext>
            </a:extLst>
          </p:cNvPr>
          <p:cNvSpPr txBox="1"/>
          <p:nvPr/>
        </p:nvSpPr>
        <p:spPr>
          <a:xfrm>
            <a:off x="5924427" y="2265754"/>
            <a:ext cx="6045760" cy="147732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ea typeface="ＭＳ Ｐゴシック"/>
              </a:rPr>
              <a:t>We propose that </a:t>
            </a:r>
            <a:r>
              <a:rPr kumimoji="0" lang="en-US" sz="1800" b="0" i="0" u="none" strike="noStrike" kern="1200" cap="none" spc="0" normalizeH="0" baseline="0" noProof="0" dirty="0" smtClean="0">
                <a:ln>
                  <a:noFill/>
                </a:ln>
                <a:solidFill>
                  <a:srgbClr val="1B1B1B"/>
                </a:solidFill>
                <a:effectLst/>
                <a:uLnTx/>
                <a:uFillTx/>
                <a:ea typeface="ＭＳ Ｐゴシック"/>
              </a:rPr>
              <a:t>Exercise 1 </a:t>
            </a:r>
            <a:r>
              <a:rPr kumimoji="0" lang="en-US" sz="1800" b="0" i="0" u="none" strike="noStrike" kern="1200" cap="none" spc="0" normalizeH="0" baseline="0" noProof="0" dirty="0">
                <a:ln>
                  <a:noFill/>
                </a:ln>
                <a:solidFill>
                  <a:srgbClr val="1B1B1B"/>
                </a:solidFill>
                <a:effectLst/>
                <a:uLnTx/>
                <a:uFillTx/>
                <a:ea typeface="ＭＳ Ｐゴシック"/>
              </a:rPr>
              <a:t>will involve collaboration with the National Weather and build on previous NWS  flood inundation mapping exercises by adding TxDOT data and transportation information.  The scope with be defined in consultation with the Project Management Committee.</a:t>
            </a:r>
            <a:endParaRPr kumimoji="0" lang="en-US" sz="600" b="0" i="0" u="none" strike="noStrike" kern="1200" cap="none" spc="0" normalizeH="0" baseline="0" noProof="0" dirty="0">
              <a:ln>
                <a:noFill/>
              </a:ln>
              <a:solidFill>
                <a:srgbClr val="1B1B1B"/>
              </a:solidFill>
              <a:effectLst/>
              <a:uLnTx/>
              <a:uFillTx/>
              <a:ea typeface="ＭＳ Ｐゴシック"/>
            </a:endParaRPr>
          </a:p>
        </p:txBody>
      </p:sp>
      <p:sp>
        <p:nvSpPr>
          <p:cNvPr id="13" name="Rectangle 12">
            <a:extLst>
              <a:ext uri="{FF2B5EF4-FFF2-40B4-BE49-F238E27FC236}">
                <a16:creationId xmlns:a16="http://schemas.microsoft.com/office/drawing/2014/main" id="{D56060E6-4EEE-4D92-95B3-E8CC2E3ECFD0}"/>
              </a:ext>
            </a:extLst>
          </p:cNvPr>
          <p:cNvSpPr/>
          <p:nvPr/>
        </p:nvSpPr>
        <p:spPr bwMode="auto">
          <a:xfrm>
            <a:off x="268413" y="1689154"/>
            <a:ext cx="5328519" cy="2054304"/>
          </a:xfrm>
          <a:prstGeom prst="rect">
            <a:avLst/>
          </a:prstGeom>
          <a:noFill/>
          <a:ln>
            <a:solidFill>
              <a:srgbClr val="C0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4" name="Rectangle 13">
            <a:extLst>
              <a:ext uri="{FF2B5EF4-FFF2-40B4-BE49-F238E27FC236}">
                <a16:creationId xmlns:a16="http://schemas.microsoft.com/office/drawing/2014/main" id="{B8B6945D-AD42-4BC3-9BEA-2644E46D8120}"/>
              </a:ext>
            </a:extLst>
          </p:cNvPr>
          <p:cNvSpPr/>
          <p:nvPr/>
        </p:nvSpPr>
        <p:spPr bwMode="auto">
          <a:xfrm>
            <a:off x="5924427" y="1722871"/>
            <a:ext cx="6045760" cy="2054305"/>
          </a:xfrm>
          <a:prstGeom prst="rect">
            <a:avLst/>
          </a:prstGeom>
          <a:noFill/>
          <a:ln>
            <a:solidFill>
              <a:srgbClr val="C0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TextBox 15">
            <a:extLst>
              <a:ext uri="{FF2B5EF4-FFF2-40B4-BE49-F238E27FC236}">
                <a16:creationId xmlns:a16="http://schemas.microsoft.com/office/drawing/2014/main" id="{742C61D2-270D-4D05-B7D2-DBC9D9E86905}"/>
              </a:ext>
            </a:extLst>
          </p:cNvPr>
          <p:cNvSpPr txBox="1"/>
          <p:nvPr/>
        </p:nvSpPr>
        <p:spPr>
          <a:xfrm>
            <a:off x="3118781" y="4036064"/>
            <a:ext cx="5130915" cy="429191"/>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a:ea typeface="ＭＳ Ｐゴシック"/>
              </a:rPr>
              <a:t>What will </a:t>
            </a:r>
            <a:r>
              <a:rPr kumimoji="0" lang="en-US" sz="2400" b="1" i="1" u="none" strike="noStrike" kern="1200" cap="none" spc="0" normalizeH="0" baseline="0" noProof="0" dirty="0" smtClean="0">
                <a:ln>
                  <a:noFill/>
                </a:ln>
                <a:solidFill>
                  <a:prstClr val="black"/>
                </a:solidFill>
                <a:effectLst/>
                <a:uLnTx/>
                <a:uFillTx/>
                <a:latin typeface="Arial"/>
                <a:ea typeface="ＭＳ Ｐゴシック"/>
              </a:rPr>
              <a:t>Exercise </a:t>
            </a:r>
            <a:r>
              <a:rPr kumimoji="0" lang="en-US" sz="2400" b="1" i="1" u="none" strike="noStrike" kern="1200" cap="none" spc="0" normalizeH="0" baseline="0" noProof="0" dirty="0">
                <a:ln>
                  <a:noFill/>
                </a:ln>
                <a:solidFill>
                  <a:prstClr val="black"/>
                </a:solidFill>
                <a:effectLst/>
                <a:uLnTx/>
                <a:uFillTx/>
                <a:latin typeface="Arial"/>
                <a:ea typeface="ＭＳ Ｐゴシック"/>
              </a:rPr>
              <a:t>tell us?</a:t>
            </a:r>
          </a:p>
        </p:txBody>
      </p:sp>
      <p:sp>
        <p:nvSpPr>
          <p:cNvPr id="17" name="TextBox 16">
            <a:extLst>
              <a:ext uri="{FF2B5EF4-FFF2-40B4-BE49-F238E27FC236}">
                <a16:creationId xmlns:a16="http://schemas.microsoft.com/office/drawing/2014/main" id="{2C515EFC-0F68-4E57-9250-1B30D87B1F6C}"/>
              </a:ext>
            </a:extLst>
          </p:cNvPr>
          <p:cNvSpPr txBox="1"/>
          <p:nvPr/>
        </p:nvSpPr>
        <p:spPr>
          <a:xfrm>
            <a:off x="560842" y="4329177"/>
            <a:ext cx="11347483" cy="1292662"/>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ea typeface="ＭＳ Ｐゴシック"/>
              </a:rPr>
              <a:t>The </a:t>
            </a:r>
            <a:r>
              <a:rPr kumimoji="0" lang="en-US" sz="1800" b="0" i="0" u="none" strike="noStrike" kern="1200" cap="none" spc="0" normalizeH="0" baseline="0" noProof="0" dirty="0" smtClean="0">
                <a:ln>
                  <a:noFill/>
                </a:ln>
                <a:solidFill>
                  <a:srgbClr val="1B1B1B"/>
                </a:solidFill>
                <a:effectLst/>
                <a:uLnTx/>
                <a:uFillTx/>
                <a:ea typeface="ＭＳ Ｐゴシック"/>
              </a:rPr>
              <a:t>Exercise </a:t>
            </a:r>
            <a:r>
              <a:rPr kumimoji="0" lang="en-US" sz="1800" b="0" i="0" u="none" strike="noStrike" kern="1200" cap="none" spc="0" normalizeH="0" baseline="0" noProof="0" dirty="0">
                <a:ln>
                  <a:noFill/>
                </a:ln>
                <a:solidFill>
                  <a:srgbClr val="1B1B1B"/>
                </a:solidFill>
                <a:effectLst/>
                <a:uLnTx/>
                <a:uFillTx/>
                <a:ea typeface="ＭＳ Ｐゴシック"/>
              </a:rPr>
              <a:t>outcomes will allow us to document what worked, what needs improvements, and develop an improvement plan.  The improvement plan could be as simple as adding … to </a:t>
            </a:r>
            <a:r>
              <a:rPr kumimoji="0" lang="en-US" sz="1800" b="0" i="0" u="none" strike="noStrike" kern="1200" cap="none" spc="0" normalizeH="0" baseline="0" noProof="0" dirty="0" err="1">
                <a:ln>
                  <a:noFill/>
                </a:ln>
                <a:solidFill>
                  <a:srgbClr val="1B1B1B"/>
                </a:solidFill>
                <a:effectLst/>
                <a:uLnTx/>
                <a:uFillTx/>
                <a:ea typeface="ＭＳ Ｐゴシック"/>
              </a:rPr>
              <a:t>Datasphere</a:t>
            </a:r>
            <a:r>
              <a:rPr kumimoji="0" lang="en-US" sz="1800" b="0" i="0" u="none" strike="noStrike" kern="1200" cap="none" spc="0" normalizeH="0" baseline="0" noProof="0" dirty="0">
                <a:ln>
                  <a:noFill/>
                </a:ln>
                <a:solidFill>
                  <a:srgbClr val="1B1B1B"/>
                </a:solidFill>
                <a:effectLst/>
                <a:uLnTx/>
                <a:uFillTx/>
                <a:ea typeface="ＭＳ Ｐゴシック"/>
              </a:rPr>
              <a:t> or to the TxDOT Emergency Response Application, or as complex as updating operational guidelines within TxDOT’s emergency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1B1B1B"/>
              </a:solidFill>
              <a:effectLst/>
              <a:uLnTx/>
              <a:uFillTx/>
              <a:latin typeface="Source Sans Pro" panose="020B0503030403020204" pitchFamily="34" charset="0"/>
              <a:ea typeface="ＭＳ Ｐゴシック"/>
            </a:endParaRPr>
          </a:p>
        </p:txBody>
      </p:sp>
      <p:sp>
        <p:nvSpPr>
          <p:cNvPr id="18" name="Rectangle 17">
            <a:extLst>
              <a:ext uri="{FF2B5EF4-FFF2-40B4-BE49-F238E27FC236}">
                <a16:creationId xmlns:a16="http://schemas.microsoft.com/office/drawing/2014/main" id="{2E76B53B-A5DA-4197-8158-21B5668AE790}"/>
              </a:ext>
            </a:extLst>
          </p:cNvPr>
          <p:cNvSpPr/>
          <p:nvPr/>
        </p:nvSpPr>
        <p:spPr bwMode="auto">
          <a:xfrm>
            <a:off x="283675" y="3901366"/>
            <a:ext cx="11686512" cy="1649395"/>
          </a:xfrm>
          <a:prstGeom prst="rect">
            <a:avLst/>
          </a:prstGeom>
          <a:noFill/>
          <a:ln>
            <a:solidFill>
              <a:srgbClr val="C0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TextBox 18">
            <a:extLst>
              <a:ext uri="{FF2B5EF4-FFF2-40B4-BE49-F238E27FC236}">
                <a16:creationId xmlns:a16="http://schemas.microsoft.com/office/drawing/2014/main" id="{1573FD10-EC30-458F-B5E0-44C1FE088117}"/>
              </a:ext>
            </a:extLst>
          </p:cNvPr>
          <p:cNvSpPr txBox="1"/>
          <p:nvPr/>
        </p:nvSpPr>
        <p:spPr>
          <a:xfrm>
            <a:off x="283675" y="1886767"/>
            <a:ext cx="5328519" cy="429191"/>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a:ea typeface="ＭＳ Ｐゴシック"/>
              </a:rPr>
              <a:t>What is HSEEP?</a:t>
            </a:r>
          </a:p>
        </p:txBody>
      </p:sp>
      <p:sp>
        <p:nvSpPr>
          <p:cNvPr id="3" name="TextBox 2">
            <a:extLst>
              <a:ext uri="{FF2B5EF4-FFF2-40B4-BE49-F238E27FC236}">
                <a16:creationId xmlns:a16="http://schemas.microsoft.com/office/drawing/2014/main" id="{77E47BF1-932A-4299-ACD3-76CEA138D21F}"/>
              </a:ext>
            </a:extLst>
          </p:cNvPr>
          <p:cNvSpPr txBox="1"/>
          <p:nvPr/>
        </p:nvSpPr>
        <p:spPr>
          <a:xfrm>
            <a:off x="5653007" y="2971800"/>
            <a:ext cx="914400" cy="91440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4" name="TextBox 3">
            <a:extLst>
              <a:ext uri="{FF2B5EF4-FFF2-40B4-BE49-F238E27FC236}">
                <a16:creationId xmlns:a16="http://schemas.microsoft.com/office/drawing/2014/main" id="{DE1F2CA3-206B-404B-AAE5-C3F703D57BD1}"/>
              </a:ext>
            </a:extLst>
          </p:cNvPr>
          <p:cNvSpPr txBox="1"/>
          <p:nvPr/>
        </p:nvSpPr>
        <p:spPr>
          <a:xfrm>
            <a:off x="1526582" y="572899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We will present a more detailed plan for consideration at the June Quarterly Review</a:t>
            </a:r>
          </a:p>
        </p:txBody>
      </p:sp>
    </p:spTree>
    <p:extLst>
      <p:ext uri="{BB962C8B-B14F-4D97-AF65-F5344CB8AC3E}">
        <p14:creationId xmlns:p14="http://schemas.microsoft.com/office/powerpoint/2010/main" val="374242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tx1"/>
                </a:solidFill>
              </a:rPr>
              <a:t>Homeland Security Exercise and Evaluation Program </a:t>
            </a:r>
            <a:br>
              <a:rPr lang="en-US" dirty="0">
                <a:solidFill>
                  <a:schemeClr val="tx1"/>
                </a:solidFill>
              </a:rPr>
            </a:br>
            <a:r>
              <a:rPr lang="en-US" dirty="0">
                <a:solidFill>
                  <a:schemeClr val="tx1"/>
                </a:solidFill>
              </a:rPr>
              <a:t>(HSEEP) Exercises</a:t>
            </a:r>
          </a:p>
        </p:txBody>
      </p:sp>
      <p:sp>
        <p:nvSpPr>
          <p:cNvPr id="8" name="TextBox 7"/>
          <p:cNvSpPr txBox="1"/>
          <p:nvPr/>
        </p:nvSpPr>
        <p:spPr>
          <a:xfrm>
            <a:off x="30931" y="1181273"/>
            <a:ext cx="12192000" cy="429191"/>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70C0"/>
                </a:solidFill>
                <a:effectLst/>
                <a:uLnTx/>
                <a:uFillTx/>
                <a:latin typeface="Arial"/>
                <a:ea typeface="ＭＳ Ｐゴシック"/>
              </a:rPr>
              <a:t>Scheduled for Sept 2021 and Sept 2022</a:t>
            </a:r>
          </a:p>
        </p:txBody>
      </p:sp>
      <p:sp>
        <p:nvSpPr>
          <p:cNvPr id="3" name="TextBox 2">
            <a:extLst>
              <a:ext uri="{FF2B5EF4-FFF2-40B4-BE49-F238E27FC236}">
                <a16:creationId xmlns:a16="http://schemas.microsoft.com/office/drawing/2014/main" id="{51E611C9-AFDB-45AA-96AC-5339467DB9D5}"/>
              </a:ext>
            </a:extLst>
          </p:cNvPr>
          <p:cNvSpPr txBox="1"/>
          <p:nvPr/>
        </p:nvSpPr>
        <p:spPr>
          <a:xfrm>
            <a:off x="219391" y="3427882"/>
            <a:ext cx="1004834" cy="63639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Create HSEEP Exercise </a:t>
            </a:r>
          </a:p>
        </p:txBody>
      </p:sp>
      <p:sp>
        <p:nvSpPr>
          <p:cNvPr id="15" name="TextBox 14">
            <a:extLst>
              <a:ext uri="{FF2B5EF4-FFF2-40B4-BE49-F238E27FC236}">
                <a16:creationId xmlns:a16="http://schemas.microsoft.com/office/drawing/2014/main" id="{EA922F74-E78A-49B9-AB65-EFE54DFEAA8C}"/>
              </a:ext>
            </a:extLst>
          </p:cNvPr>
          <p:cNvSpPr txBox="1"/>
          <p:nvPr/>
        </p:nvSpPr>
        <p:spPr>
          <a:xfrm>
            <a:off x="1894954" y="3427882"/>
            <a:ext cx="1827123" cy="63639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Set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Exercise Date / Send out Invites</a:t>
            </a:r>
          </a:p>
        </p:txBody>
      </p:sp>
      <p:sp>
        <p:nvSpPr>
          <p:cNvPr id="20" name="TextBox 19">
            <a:extLst>
              <a:ext uri="{FF2B5EF4-FFF2-40B4-BE49-F238E27FC236}">
                <a16:creationId xmlns:a16="http://schemas.microsoft.com/office/drawing/2014/main" id="{D3F460C9-8CCF-49FA-983D-16A1A964A390}"/>
              </a:ext>
            </a:extLst>
          </p:cNvPr>
          <p:cNvSpPr txBox="1"/>
          <p:nvPr/>
        </p:nvSpPr>
        <p:spPr>
          <a:xfrm>
            <a:off x="4295686" y="3427882"/>
            <a:ext cx="1394200" cy="63639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Test Exercise</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ＭＳ Ｐゴシック"/>
              </a:rPr>
              <a:t>(2-4 tests)</a:t>
            </a:r>
            <a:endParaRPr kumimoji="0" lang="en-US" sz="1800" b="1" i="1"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3" name="TextBox 22">
            <a:extLst>
              <a:ext uri="{FF2B5EF4-FFF2-40B4-BE49-F238E27FC236}">
                <a16:creationId xmlns:a16="http://schemas.microsoft.com/office/drawing/2014/main" id="{71FCD1E6-F800-4B3F-9249-E644FD44A3EF}"/>
              </a:ext>
            </a:extLst>
          </p:cNvPr>
          <p:cNvSpPr txBox="1"/>
          <p:nvPr/>
        </p:nvSpPr>
        <p:spPr>
          <a:xfrm>
            <a:off x="6240815" y="3427882"/>
            <a:ext cx="1120385" cy="63639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Hold Exercise </a:t>
            </a:r>
            <a:r>
              <a:rPr kumimoji="0" lang="en-US" sz="1800" b="1" i="1" u="none" strike="noStrike" kern="1200" cap="none" spc="0" normalizeH="0" baseline="0" noProof="0" dirty="0">
                <a:ln>
                  <a:noFill/>
                </a:ln>
                <a:solidFill>
                  <a:prstClr val="black"/>
                </a:solidFill>
                <a:effectLst/>
                <a:uLnTx/>
                <a:uFillTx/>
                <a:latin typeface="Arial"/>
                <a:ea typeface="ＭＳ Ｐゴシック"/>
                <a:cs typeface="+mn-cs"/>
              </a:rPr>
              <a:t>(2-4 </a:t>
            </a:r>
            <a:r>
              <a:rPr kumimoji="0" lang="en-US" sz="1800" b="1" i="1" u="none" strike="noStrike" kern="1200" cap="none" spc="0" normalizeH="0" baseline="0" noProof="0" dirty="0" err="1">
                <a:ln>
                  <a:noFill/>
                </a:ln>
                <a:solidFill>
                  <a:prstClr val="black"/>
                </a:solidFill>
                <a:effectLst/>
                <a:uLnTx/>
                <a:uFillTx/>
                <a:latin typeface="Arial"/>
                <a:ea typeface="ＭＳ Ｐゴシック"/>
                <a:cs typeface="+mn-cs"/>
              </a:rPr>
              <a:t>hrs</a:t>
            </a:r>
            <a:r>
              <a:rPr kumimoji="0" lang="en-US" sz="1800" b="1" i="1"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26" name="TextBox 25">
            <a:extLst>
              <a:ext uri="{FF2B5EF4-FFF2-40B4-BE49-F238E27FC236}">
                <a16:creationId xmlns:a16="http://schemas.microsoft.com/office/drawing/2014/main" id="{0230E40D-D52A-4874-AA08-E3851EA62EE4}"/>
              </a:ext>
            </a:extLst>
          </p:cNvPr>
          <p:cNvSpPr txBox="1"/>
          <p:nvPr/>
        </p:nvSpPr>
        <p:spPr>
          <a:xfrm>
            <a:off x="8007752" y="3427882"/>
            <a:ext cx="1708220" cy="63639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Document Improvement Plan</a:t>
            </a:r>
          </a:p>
        </p:txBody>
      </p:sp>
      <p:sp>
        <p:nvSpPr>
          <p:cNvPr id="27" name="TextBox 26">
            <a:extLst>
              <a:ext uri="{FF2B5EF4-FFF2-40B4-BE49-F238E27FC236}">
                <a16:creationId xmlns:a16="http://schemas.microsoft.com/office/drawing/2014/main" id="{EA084A23-C96E-4A48-946E-398E3FBD372F}"/>
              </a:ext>
            </a:extLst>
          </p:cNvPr>
          <p:cNvSpPr txBox="1"/>
          <p:nvPr/>
        </p:nvSpPr>
        <p:spPr>
          <a:xfrm>
            <a:off x="10035791" y="3427882"/>
            <a:ext cx="1786935" cy="63639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Implement changes/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improvements</a:t>
            </a:r>
          </a:p>
        </p:txBody>
      </p:sp>
      <p:cxnSp>
        <p:nvCxnSpPr>
          <p:cNvPr id="5" name="Straight Arrow Connector 4">
            <a:extLst>
              <a:ext uri="{FF2B5EF4-FFF2-40B4-BE49-F238E27FC236}">
                <a16:creationId xmlns:a16="http://schemas.microsoft.com/office/drawing/2014/main" id="{F14C3670-95D6-4747-BF85-EEF8807EC0FC}"/>
              </a:ext>
            </a:extLst>
          </p:cNvPr>
          <p:cNvCxnSpPr>
            <a:cxnSpLocks/>
          </p:cNvCxnSpPr>
          <p:nvPr/>
        </p:nvCxnSpPr>
        <p:spPr bwMode="auto">
          <a:xfrm>
            <a:off x="1224225" y="3746080"/>
            <a:ext cx="670729"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05A64DAB-5454-48C9-82F9-01C6D175209F}"/>
              </a:ext>
            </a:extLst>
          </p:cNvPr>
          <p:cNvCxnSpPr>
            <a:cxnSpLocks/>
          </p:cNvCxnSpPr>
          <p:nvPr/>
        </p:nvCxnSpPr>
        <p:spPr bwMode="auto">
          <a:xfrm>
            <a:off x="3762269" y="3746080"/>
            <a:ext cx="670729"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0" name="Straight Arrow Connector 29">
            <a:extLst>
              <a:ext uri="{FF2B5EF4-FFF2-40B4-BE49-F238E27FC236}">
                <a16:creationId xmlns:a16="http://schemas.microsoft.com/office/drawing/2014/main" id="{ECF87B72-A152-4314-A4A5-C49579B2B6D7}"/>
              </a:ext>
            </a:extLst>
          </p:cNvPr>
          <p:cNvCxnSpPr>
            <a:cxnSpLocks/>
          </p:cNvCxnSpPr>
          <p:nvPr/>
        </p:nvCxnSpPr>
        <p:spPr bwMode="auto">
          <a:xfrm>
            <a:off x="5570086" y="3746080"/>
            <a:ext cx="670729"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1" name="Straight Arrow Connector 30">
            <a:extLst>
              <a:ext uri="{FF2B5EF4-FFF2-40B4-BE49-F238E27FC236}">
                <a16:creationId xmlns:a16="http://schemas.microsoft.com/office/drawing/2014/main" id="{7C5F00E2-92FD-4610-A86C-8C41CBF6E447}"/>
              </a:ext>
            </a:extLst>
          </p:cNvPr>
          <p:cNvCxnSpPr>
            <a:cxnSpLocks/>
          </p:cNvCxnSpPr>
          <p:nvPr/>
        </p:nvCxnSpPr>
        <p:spPr bwMode="auto">
          <a:xfrm>
            <a:off x="7361200" y="3746080"/>
            <a:ext cx="670729"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2" name="Straight Arrow Connector 31">
            <a:extLst>
              <a:ext uri="{FF2B5EF4-FFF2-40B4-BE49-F238E27FC236}">
                <a16:creationId xmlns:a16="http://schemas.microsoft.com/office/drawing/2014/main" id="{4BB1C42F-9025-404D-AA6B-2ADE2C5925E3}"/>
              </a:ext>
            </a:extLst>
          </p:cNvPr>
          <p:cNvCxnSpPr>
            <a:cxnSpLocks/>
          </p:cNvCxnSpPr>
          <p:nvPr/>
        </p:nvCxnSpPr>
        <p:spPr bwMode="auto">
          <a:xfrm>
            <a:off x="9633803" y="3746080"/>
            <a:ext cx="670729"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11" name="Connector: Curved 10">
            <a:extLst>
              <a:ext uri="{FF2B5EF4-FFF2-40B4-BE49-F238E27FC236}">
                <a16:creationId xmlns:a16="http://schemas.microsoft.com/office/drawing/2014/main" id="{BE30A137-450E-40B4-9227-3D0621E8604F}"/>
              </a:ext>
            </a:extLst>
          </p:cNvPr>
          <p:cNvCxnSpPr>
            <a:cxnSpLocks/>
            <a:stCxn id="27" idx="2"/>
            <a:endCxn id="3" idx="2"/>
          </p:cNvCxnSpPr>
          <p:nvPr/>
        </p:nvCxnSpPr>
        <p:spPr bwMode="auto">
          <a:xfrm rot="5400000">
            <a:off x="5825534" y="-1039447"/>
            <a:ext cx="12700" cy="10207451"/>
          </a:xfrm>
          <a:prstGeom prst="curvedConnector3">
            <a:avLst>
              <a:gd name="adj1" fmla="val 10661543"/>
            </a:avLst>
          </a:prstGeom>
          <a:ln w="28575">
            <a:prstDash val="dash"/>
            <a:headEnd type="none" w="med" len="med"/>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058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Briefings and Flood Mapping</a:t>
            </a:r>
            <a:endParaRPr lang="en-US" dirty="0"/>
          </a:p>
        </p:txBody>
      </p:sp>
      <p:sp>
        <p:nvSpPr>
          <p:cNvPr id="3" name="Rectangle 2"/>
          <p:cNvSpPr/>
          <p:nvPr/>
        </p:nvSpPr>
        <p:spPr>
          <a:xfrm>
            <a:off x="785949" y="1261678"/>
            <a:ext cx="6424749" cy="546111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Questions: </a:t>
            </a:r>
            <a:endPar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Could </a:t>
            </a:r>
            <a:r>
              <a:rPr lang="en-US"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TxDOT personnel be more fully engaged in the state-wide flood briefings that NWS presents to TDEM?</a:t>
            </a:r>
            <a:endPar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How best </a:t>
            </a:r>
            <a:r>
              <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could the</a:t>
            </a:r>
            <a:r>
              <a:rPr kumimoji="0" lang="en-US" sz="1800" b="1" i="0" u="none" strike="noStrike" kern="1200" cap="none" spc="0" normalizeH="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bridge hydraulics work being done in this project be connected with the NWS flood inundation mapping services?</a:t>
            </a:r>
            <a:endPar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We have a flood exercise scheduled for September 2021. Could this be focused on a joint effort between NWS and TxDOT for forecasting flood impact on the transportation system?</a:t>
            </a:r>
            <a:endParaRPr kumimoji="0" 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0ED5717-49B9-45DB-B77E-3F81E40C1D21}"/>
              </a:ext>
            </a:extLst>
          </p:cNvPr>
          <p:cNvPicPr>
            <a:picLocks noChangeAspect="1"/>
          </p:cNvPicPr>
          <p:nvPr/>
        </p:nvPicPr>
        <p:blipFill>
          <a:blip r:embed="rId2"/>
          <a:stretch>
            <a:fillRect/>
          </a:stretch>
        </p:blipFill>
        <p:spPr>
          <a:xfrm>
            <a:off x="7834715" y="3572692"/>
            <a:ext cx="3560219" cy="2657764"/>
          </a:xfrm>
          <a:prstGeom prst="rect">
            <a:avLst/>
          </a:prstGeom>
        </p:spPr>
      </p:pic>
      <p:pic>
        <p:nvPicPr>
          <p:cNvPr id="7" name="Picture 6" descr="A picture containing text, indoor, ceiling, room&#10;&#10;Description automatically generated">
            <a:extLst>
              <a:ext uri="{FF2B5EF4-FFF2-40B4-BE49-F238E27FC236}">
                <a16:creationId xmlns:a16="http://schemas.microsoft.com/office/drawing/2014/main" id="{A34FAFED-3BE9-4287-A82A-02C708C2D7F9}"/>
              </a:ext>
            </a:extLst>
          </p:cNvPr>
          <p:cNvPicPr>
            <a:picLocks noChangeAspect="1"/>
          </p:cNvPicPr>
          <p:nvPr/>
        </p:nvPicPr>
        <p:blipFill rotWithShape="1">
          <a:blip r:embed="rId3">
            <a:extLst>
              <a:ext uri="{28A0092B-C50C-407E-A947-70E740481C1C}">
                <a14:useLocalDpi xmlns:a14="http://schemas.microsoft.com/office/drawing/2010/main" val="0"/>
              </a:ext>
            </a:extLst>
          </a:blip>
          <a:srcRect l="12662" r="31523"/>
          <a:stretch/>
        </p:blipFill>
        <p:spPr>
          <a:xfrm>
            <a:off x="7824770" y="1319349"/>
            <a:ext cx="3570164" cy="1967793"/>
          </a:xfrm>
          <a:prstGeom prst="rect">
            <a:avLst/>
          </a:prstGeom>
        </p:spPr>
      </p:pic>
    </p:spTree>
    <p:extLst>
      <p:ext uri="{BB962C8B-B14F-4D97-AF65-F5344CB8AC3E}">
        <p14:creationId xmlns:p14="http://schemas.microsoft.com/office/powerpoint/2010/main" val="278928217"/>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a:t>
            </a:r>
            <a:r>
              <a:rPr kumimoji="0" lang="en-US" sz="1400" b="1" i="0" u="none" strike="noStrike" kern="1200" cap="none" spc="0" normalizeH="0" baseline="0" noProof="0" dirty="0">
                <a:ln>
                  <a:noFill/>
                </a:ln>
                <a:solidFill>
                  <a:prstClr val="black"/>
                </a:solidFill>
                <a:effectLst/>
                <a:uLnTx/>
                <a:uFillTx/>
                <a:latin typeface="Arial"/>
                <a:ea typeface="ＭＳ Ｐゴシック"/>
              </a:rPr>
              <a:t>.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 Site Selection and gauge installation</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3</a:t>
            </a:r>
            <a:r>
              <a:rPr kumimoji="0" lang="en-US" sz="1400" b="1" i="0" u="none" strike="noStrike" kern="1200" cap="none" spc="0" normalizeH="0" baseline="0" noProof="0" dirty="0">
                <a:ln>
                  <a:noFill/>
                </a:ln>
                <a:solidFill>
                  <a:prstClr val="black"/>
                </a:solidFill>
                <a:effectLst/>
                <a:uLnTx/>
                <a:uFillTx/>
                <a:latin typeface="Arial"/>
                <a:ea typeface="ＭＳ Ｐゴシック"/>
              </a:rPr>
              <a:t>. Data Assembly and Prediction Testbed</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4. Streams to Roads and Bridges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5. NWS Briefings and Flood Maps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6. Concluding Comments from Committee</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   Moderated by Rose Marie Klee (TxDOT)</a:t>
            </a: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E0ED5717-49B9-45DB-B77E-3F81E40C1D21}"/>
              </a:ext>
            </a:extLst>
          </p:cNvPr>
          <p:cNvPicPr>
            <a:picLocks noChangeAspect="1"/>
          </p:cNvPicPr>
          <p:nvPr/>
        </p:nvPicPr>
        <p:blipFill>
          <a:blip r:embed="rId3"/>
          <a:stretch>
            <a:fillRect/>
          </a:stretch>
        </p:blipFill>
        <p:spPr>
          <a:xfrm>
            <a:off x="368174" y="1134094"/>
            <a:ext cx="2426799" cy="1811647"/>
          </a:xfrm>
          <a:prstGeom prst="rect">
            <a:avLst/>
          </a:prstGeom>
        </p:spPr>
      </p:pic>
      <p:pic>
        <p:nvPicPr>
          <p:cNvPr id="8" name="Picture 7"/>
          <p:cNvPicPr>
            <a:picLocks noChangeAspect="1"/>
          </p:cNvPicPr>
          <p:nvPr/>
        </p:nvPicPr>
        <p:blipFill>
          <a:blip r:embed="rId4"/>
          <a:stretch>
            <a:fillRect/>
          </a:stretch>
        </p:blipFill>
        <p:spPr>
          <a:xfrm>
            <a:off x="5421085" y="4376985"/>
            <a:ext cx="2770209" cy="1914273"/>
          </a:xfrm>
          <a:prstGeom prst="rect">
            <a:avLst/>
          </a:prstGeom>
          <a:ln w="3175">
            <a:solidFill>
              <a:schemeClr val="bg1">
                <a:lumMod val="85000"/>
              </a:schemeClr>
            </a:solidFill>
          </a:ln>
        </p:spPr>
      </p:pic>
      <p:pic>
        <p:nvPicPr>
          <p:cNvPr id="9" name="Picture 8"/>
          <p:cNvPicPr>
            <a:picLocks noChangeAspect="1"/>
          </p:cNvPicPr>
          <p:nvPr/>
        </p:nvPicPr>
        <p:blipFill>
          <a:blip r:embed="rId5"/>
          <a:stretch>
            <a:fillRect/>
          </a:stretch>
        </p:blipFill>
        <p:spPr>
          <a:xfrm>
            <a:off x="8458829" y="3174649"/>
            <a:ext cx="2820167" cy="2080182"/>
          </a:xfrm>
          <a:prstGeom prst="rect">
            <a:avLst/>
          </a:prstGeom>
          <a:ln w="3175">
            <a:solidFill>
              <a:schemeClr val="bg1">
                <a:lumMod val="65000"/>
              </a:schemeClr>
            </a:solidFill>
          </a:ln>
        </p:spPr>
      </p:pic>
      <p:pic>
        <p:nvPicPr>
          <p:cNvPr id="11" name="Picture 10">
            <a:extLst>
              <a:ext uri="{FF2B5EF4-FFF2-40B4-BE49-F238E27FC236}">
                <a16:creationId xmlns:a16="http://schemas.microsoft.com/office/drawing/2014/main" id="{3CEF9B4C-0E2F-4BE8-9A56-BDA5F40B0813}"/>
              </a:ext>
            </a:extLst>
          </p:cNvPr>
          <p:cNvPicPr>
            <a:picLocks noChangeAspect="1"/>
          </p:cNvPicPr>
          <p:nvPr/>
        </p:nvPicPr>
        <p:blipFill>
          <a:blip r:embed="rId6"/>
          <a:stretch>
            <a:fillRect/>
          </a:stretch>
        </p:blipFill>
        <p:spPr>
          <a:xfrm>
            <a:off x="8458829" y="3174649"/>
            <a:ext cx="1815312" cy="86604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81" y="951931"/>
            <a:ext cx="1338976" cy="388224"/>
          </a:xfrm>
          <a:prstGeom prst="rect">
            <a:avLst/>
          </a:prstGeom>
          <a:ln w="3175">
            <a:solidFill>
              <a:schemeClr val="bg1">
                <a:lumMod val="65000"/>
              </a:schemeClr>
            </a:solidFill>
          </a:ln>
        </p:spPr>
      </p:pic>
      <p:grpSp>
        <p:nvGrpSpPr>
          <p:cNvPr id="17" name="Group 16"/>
          <p:cNvGrpSpPr/>
          <p:nvPr/>
        </p:nvGrpSpPr>
        <p:grpSpPr>
          <a:xfrm>
            <a:off x="420183" y="3956504"/>
            <a:ext cx="2322777" cy="2050587"/>
            <a:chOff x="328936" y="3864283"/>
            <a:chExt cx="2432266" cy="2272683"/>
          </a:xfrm>
        </p:grpSpPr>
        <p:pic>
          <p:nvPicPr>
            <p:cNvPr id="20" name="Picture 19">
              <a:extLst>
                <a:ext uri="{FF2B5EF4-FFF2-40B4-BE49-F238E27FC236}">
                  <a16:creationId xmlns:a16="http://schemas.microsoft.com/office/drawing/2014/main" id="{C85D1EE8-62A2-4384-B5CE-D0AF6E3084D4}"/>
                </a:ext>
              </a:extLst>
            </p:cNvPr>
            <p:cNvPicPr>
              <a:picLocks noChangeAspect="1"/>
            </p:cNvPicPr>
            <p:nvPr/>
          </p:nvPicPr>
          <p:blipFill>
            <a:blip r:embed="rId8"/>
            <a:stretch>
              <a:fillRect/>
            </a:stretch>
          </p:blipFill>
          <p:spPr>
            <a:xfrm>
              <a:off x="328936" y="3864283"/>
              <a:ext cx="2432266" cy="2272683"/>
            </a:xfrm>
            <a:prstGeom prst="rect">
              <a:avLst/>
            </a:prstGeom>
            <a:ln w="3175">
              <a:solidFill>
                <a:schemeClr val="bg1">
                  <a:lumMod val="65000"/>
                </a:schemeClr>
              </a:solid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
        <p:nvSpPr>
          <p:cNvPr id="22" name="Rectangle 21"/>
          <p:cNvSpPr/>
          <p:nvPr/>
        </p:nvSpPr>
        <p:spPr bwMode="auto">
          <a:xfrm>
            <a:off x="8422067" y="2677273"/>
            <a:ext cx="3641481" cy="438217"/>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649901582"/>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130" y="529216"/>
            <a:ext cx="9750655" cy="484632"/>
          </a:xfrm>
        </p:spPr>
        <p:txBody>
          <a:bodyPr/>
          <a:lstStyle/>
          <a:p>
            <a:r>
              <a:rPr lang="en-US" sz="3200" dirty="0"/>
              <a:t>Concluding Remarks by Committee Members </a:t>
            </a:r>
            <a:endParaRPr lang="en-US" sz="2800" dirty="0"/>
          </a:p>
        </p:txBody>
      </p:sp>
      <p:sp>
        <p:nvSpPr>
          <p:cNvPr id="3" name="Content Placeholder 2">
            <a:extLst>
              <a:ext uri="{FF2B5EF4-FFF2-40B4-BE49-F238E27FC236}">
                <a16:creationId xmlns:a16="http://schemas.microsoft.com/office/drawing/2014/main" id="{B7891724-59BD-48C4-8EBF-36171E4F336F}"/>
              </a:ext>
            </a:extLst>
          </p:cNvPr>
          <p:cNvSpPr txBox="1">
            <a:spLocks/>
          </p:cNvSpPr>
          <p:nvPr/>
        </p:nvSpPr>
        <p:spPr>
          <a:xfrm>
            <a:off x="620785" y="1244601"/>
            <a:ext cx="7587300" cy="5219700"/>
          </a:xfrm>
          <a:prstGeom prst="rect">
            <a:avLst/>
          </a:prstGeom>
        </p:spPr>
        <p:txBody>
          <a:bodyPr vert="horz" lIns="51435" tIns="25718" rIns="51435" bIns="25718" rtlCol="0" anchor="t">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97727" marR="0" lvl="0" indent="-97727" algn="l" defTabSz="257175" rtl="0" eaLnBrk="1" fontAlgn="auto" latinLnBrk="0" hangingPunct="1">
              <a:lnSpc>
                <a:spcPct val="100000"/>
              </a:lnSpc>
              <a:spcBef>
                <a:spcPts val="169"/>
              </a:spcBef>
              <a:spcAft>
                <a:spcPts val="675"/>
              </a:spcAft>
              <a:buClrTx/>
              <a:buSzPct val="8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Please introduce yourself and share how this project is relevant to the work that you do. </a:t>
            </a:r>
          </a:p>
          <a:p>
            <a:pPr marL="97727" marR="0" lvl="0" indent="-97727" algn="l" defTabSz="257175" rtl="0" eaLnBrk="1" fontAlgn="auto" latinLnBrk="0" hangingPunct="1">
              <a:lnSpc>
                <a:spcPct val="100000"/>
              </a:lnSpc>
              <a:spcBef>
                <a:spcPts val="169"/>
              </a:spcBef>
              <a:spcAft>
                <a:spcPts val="675"/>
              </a:spcAft>
              <a:buClrTx/>
              <a:buSzPct val="8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 What excites you most about the potential value?</a:t>
            </a:r>
          </a:p>
          <a:p>
            <a:pPr marL="97727" marR="0" lvl="0" indent="-97727" algn="l" defTabSz="257175" rtl="0" eaLnBrk="1" fontAlgn="auto" latinLnBrk="0" hangingPunct="1">
              <a:lnSpc>
                <a:spcPct val="100000"/>
              </a:lnSpc>
              <a:spcBef>
                <a:spcPts val="169"/>
              </a:spcBef>
              <a:spcAft>
                <a:spcPts val="675"/>
              </a:spcAft>
              <a:buClrTx/>
              <a:buSzPct val="8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 Are there any particular aspects of this project that you would like to be more involved with?</a:t>
            </a:r>
          </a:p>
          <a:p>
            <a:pPr marL="97727" marR="0" lvl="0" indent="-97727" algn="l" defTabSz="257175" rtl="0" eaLnBrk="1" fontAlgn="auto" latinLnBrk="0" hangingPunct="1">
              <a:lnSpc>
                <a:spcPct val="100000"/>
              </a:lnSpc>
              <a:spcBef>
                <a:spcPts val="169"/>
              </a:spcBef>
              <a:spcAft>
                <a:spcPts val="675"/>
              </a:spcAft>
              <a:buClrTx/>
              <a:buSzPct val="8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 Any comments, questions, words of wisdom, observations that you would offer to us?</a:t>
            </a: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320576" marR="0" lvl="3" indent="-393" algn="l" defTabSz="257175" rtl="0" eaLnBrk="1" fontAlgn="auto" latinLnBrk="0" hangingPunct="1">
              <a:lnSpc>
                <a:spcPct val="100000"/>
              </a:lnSpc>
              <a:spcBef>
                <a:spcPts val="169"/>
              </a:spcBef>
              <a:spcAft>
                <a:spcPts val="338"/>
              </a:spcAft>
              <a:buClrTx/>
              <a:buSzPct val="80000"/>
              <a:buFont typeface="Lucida Grande"/>
              <a:buNone/>
              <a:tabLst/>
              <a:defRPr/>
            </a:pPr>
            <a:r>
              <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AN ASK (not for discussion): would you be willing to share a headshot that we could include in future presentations and a brief bio? (if so, please email</a:t>
            </a:r>
            <a:r>
              <a:rPr kumimoji="0" lang="en-US"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a:ea typeface="ＭＳ Ｐゴシック"/>
              </a:rPr>
              <a:t>!)</a:t>
            </a:r>
            <a:endParaRPr kumimoji="0" lang="en-US" sz="3200" b="0" i="0" u="none" strike="noStrike" kern="1200" cap="none" spc="0" normalizeH="0" baseline="0" noProof="0" dirty="0">
              <a:ln>
                <a:noFill/>
              </a:ln>
              <a:solidFill>
                <a:prstClr val="black"/>
              </a:solidFill>
              <a:effectLst/>
              <a:uLnTx/>
              <a:uFillTx/>
              <a:latin typeface="Arial"/>
              <a:ea typeface="ＭＳ Ｐゴシック"/>
            </a:endParaRPr>
          </a:p>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endParaRPr kumimoji="0" lang="en-US" sz="1900" b="0" i="0" u="none" strike="noStrike" kern="1200" cap="none" spc="0" normalizeH="0" baseline="0" noProof="0" dirty="0">
              <a:ln>
                <a:noFill/>
              </a:ln>
              <a:solidFill>
                <a:prstClr val="black"/>
              </a:solidFill>
              <a:effectLst/>
              <a:uLnTx/>
              <a:uFillTx/>
              <a:latin typeface="Arial"/>
              <a:ea typeface="ＭＳ Ｐゴシック"/>
            </a:endParaRPr>
          </a:p>
        </p:txBody>
      </p:sp>
      <p:sp>
        <p:nvSpPr>
          <p:cNvPr id="6" name="TextBox 5">
            <a:extLst>
              <a:ext uri="{FF2B5EF4-FFF2-40B4-BE49-F238E27FC236}">
                <a16:creationId xmlns:a16="http://schemas.microsoft.com/office/drawing/2014/main" id="{95356C0C-484A-4751-8CA2-944E803F84EE}"/>
              </a:ext>
            </a:extLst>
          </p:cNvPr>
          <p:cNvSpPr txBox="1"/>
          <p:nvPr/>
        </p:nvSpPr>
        <p:spPr>
          <a:xfrm>
            <a:off x="8423238" y="1976120"/>
            <a:ext cx="3646842" cy="3668358"/>
          </a:xfrm>
          <a:prstGeom prst="rect">
            <a:avLst/>
          </a:prstGeom>
          <a:noFill/>
          <a:ln>
            <a:noFill/>
          </a:ln>
          <a:effectLst/>
        </p:spPr>
        <p:txBody>
          <a:bodyPr wrap="square" lIns="0" tIns="0" rIns="0" bIns="0" rtlCol="0">
            <a:noAutofit/>
          </a:bodyPr>
          <a:lstStyle/>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Randy Charbeneau – UT Professor Emeritus     </a:t>
            </a:r>
            <a:r>
              <a:rPr kumimoji="0" lang="en-US" sz="1400" b="1" i="0" u="none" strike="noStrike" kern="1200" cap="none" spc="0" normalizeH="0" baseline="0" noProof="0" dirty="0">
                <a:ln>
                  <a:noFill/>
                </a:ln>
                <a:solidFill>
                  <a:prstClr val="black"/>
                </a:solidFill>
                <a:effectLst/>
                <a:uLnTx/>
                <a:uFillTx/>
                <a:latin typeface="Arial"/>
                <a:ea typeface="ＭＳ Ｐゴシック"/>
              </a:rPr>
              <a:t>Sam Hermitte – TWDB </a:t>
            </a: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Jason Johnson – NOAA/NWS </a:t>
            </a: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Mark </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Lenz – NOAA/NWS</a:t>
            </a: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ＭＳ Ｐゴシック"/>
              </a:rPr>
              <a:t>Paul McKee* </a:t>
            </a:r>
            <a:r>
              <a:rPr kumimoji="0" lang="en-US" sz="1400" b="1" i="0" u="none" strike="noStrike" kern="1200" cap="none" spc="0" normalizeH="0" baseline="0" noProof="0" dirty="0">
                <a:ln>
                  <a:noFill/>
                </a:ln>
                <a:solidFill>
                  <a:prstClr val="black"/>
                </a:solidFill>
                <a:effectLst/>
                <a:uLnTx/>
                <a:uFillTx/>
                <a:latin typeface="Arial"/>
                <a:ea typeface="ＭＳ Ｐゴシック"/>
              </a:rPr>
              <a:t>– NOAA</a:t>
            </a:r>
            <a:r>
              <a:rPr kumimoji="0" lang="en-US" sz="1400" b="1" i="0" u="none" strike="noStrike" kern="1200" cap="none" spc="0" normalizeH="0" baseline="0" noProof="0">
                <a:ln>
                  <a:noFill/>
                </a:ln>
                <a:solidFill>
                  <a:prstClr val="black"/>
                </a:solidFill>
                <a:effectLst/>
                <a:uLnTx/>
                <a:uFillTx/>
                <a:latin typeface="Arial"/>
                <a:ea typeface="ＭＳ Ｐゴシック"/>
              </a:rPr>
              <a:t>/NWS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Peter Smith – TxDOT TPP, ret</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Justin Terry – HCFCD</a:t>
            </a: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Jorge Urquidi – City of Austin</a:t>
            </a: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Paul </a:t>
            </a:r>
            <a:r>
              <a:rPr kumimoji="0" lang="en-US" sz="1400" b="1" i="0" u="none" strike="noStrike" kern="1200" cap="none" spc="0" normalizeH="0" baseline="0" noProof="0" dirty="0" err="1">
                <a:ln>
                  <a:noFill/>
                </a:ln>
                <a:solidFill>
                  <a:prstClr val="black"/>
                </a:solidFill>
                <a:effectLst/>
                <a:uLnTx/>
                <a:uFillTx/>
                <a:latin typeface="Arial"/>
                <a:ea typeface="ＭＳ Ｐゴシック"/>
              </a:rPr>
              <a:t>Yura</a:t>
            </a:r>
            <a:r>
              <a:rPr kumimoji="0" lang="en-US" sz="1400" b="1" i="0" u="none" strike="noStrike" kern="1200" cap="none" spc="0" normalizeH="0" baseline="0" noProof="0" dirty="0">
                <a:ln>
                  <a:noFill/>
                </a:ln>
                <a:solidFill>
                  <a:prstClr val="black"/>
                </a:solidFill>
                <a:effectLst/>
                <a:uLnTx/>
                <a:uFillTx/>
                <a:latin typeface="Arial"/>
                <a:ea typeface="ＭＳ Ｐゴシック"/>
              </a:rPr>
              <a:t> – NOA/NWS</a:t>
            </a:r>
          </a:p>
          <a:p>
            <a:pPr marL="0" marR="0" lvl="0" indent="0" algn="l" defTabSz="914400" rtl="0" eaLnBrk="0" fontAlgn="auto" latinLnBrk="0" hangingPunct="0">
              <a:lnSpc>
                <a:spcPct val="15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    </a:t>
            </a:r>
            <a:r>
              <a:rPr kumimoji="0" lang="en-US" sz="1400" b="0" i="0" u="none" strike="noStrike" kern="1200" cap="none" spc="0" normalizeH="0" baseline="0" noProof="0" dirty="0">
                <a:ln>
                  <a:noFill/>
                </a:ln>
                <a:solidFill>
                  <a:prstClr val="black"/>
                </a:solidFill>
                <a:effectLst/>
                <a:uLnTx/>
                <a:uFillTx/>
                <a:latin typeface="Arial"/>
                <a:ea typeface="ＭＳ Ｐゴシック"/>
              </a:rPr>
              <a:t>*special guest</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52239829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 Site Selection</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3. Data Assembly and Prediction Testbed</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8" name="Picture 7"/>
          <p:cNvPicPr>
            <a:picLocks noChangeAspect="1"/>
          </p:cNvPicPr>
          <p:nvPr/>
        </p:nvPicPr>
        <p:blipFill>
          <a:blip r:embed="rId3"/>
          <a:stretch>
            <a:fillRect/>
          </a:stretch>
        </p:blipFill>
        <p:spPr>
          <a:xfrm>
            <a:off x="5421085" y="4376985"/>
            <a:ext cx="2770209" cy="1914273"/>
          </a:xfrm>
          <a:prstGeom prst="rect">
            <a:avLst/>
          </a:prstGeom>
          <a:ln w="3175">
            <a:solidFill>
              <a:schemeClr val="bg1">
                <a:lumMod val="85000"/>
              </a:schemeClr>
            </a:solidFill>
          </a:ln>
        </p:spPr>
      </p:pic>
      <p:sp>
        <p:nvSpPr>
          <p:cNvPr id="11" name="TextBox 10"/>
          <p:cNvSpPr txBox="1"/>
          <p:nvPr/>
        </p:nvSpPr>
        <p:spPr>
          <a:xfrm>
            <a:off x="6470072" y="630640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Paola Passalacqua (UT Austin)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and Dirk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Schwanenberg</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(Kisters)</a:t>
            </a:r>
          </a:p>
        </p:txBody>
      </p:sp>
      <p:sp>
        <p:nvSpPr>
          <p:cNvPr id="13" name="TextBox 12"/>
          <p:cNvSpPr txBox="1"/>
          <p:nvPr/>
        </p:nvSpPr>
        <p:spPr>
          <a:xfrm>
            <a:off x="1299125" y="606514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Scott Grzyb (USGS),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David Arctur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Tim Whiteaker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grpSp>
        <p:nvGrpSpPr>
          <p:cNvPr id="9" name="Group 8"/>
          <p:cNvGrpSpPr/>
          <p:nvPr/>
        </p:nvGrpSpPr>
        <p:grpSpPr>
          <a:xfrm>
            <a:off x="420183" y="3956504"/>
            <a:ext cx="2322777" cy="2050587"/>
            <a:chOff x="328936" y="3864283"/>
            <a:chExt cx="2432266" cy="2272683"/>
          </a:xfrm>
        </p:grpSpPr>
        <p:pic>
          <p:nvPicPr>
            <p:cNvPr id="12" name="Picture 11">
              <a:extLst>
                <a:ext uri="{FF2B5EF4-FFF2-40B4-BE49-F238E27FC236}">
                  <a16:creationId xmlns:a16="http://schemas.microsoft.com/office/drawing/2014/main" id="{C85D1EE8-62A2-4384-B5CE-D0AF6E3084D4}"/>
                </a:ext>
              </a:extLst>
            </p:cNvPr>
            <p:cNvPicPr>
              <a:picLocks noChangeAspect="1"/>
            </p:cNvPicPr>
            <p:nvPr/>
          </p:nvPicPr>
          <p:blipFill>
            <a:blip r:embed="rId4"/>
            <a:stretch>
              <a:fillRect/>
            </a:stretch>
          </p:blipFill>
          <p:spPr>
            <a:xfrm>
              <a:off x="328936" y="3864283"/>
              <a:ext cx="2432266" cy="2272683"/>
            </a:xfrm>
            <a:prstGeom prst="rect">
              <a:avLst/>
            </a:prstGeom>
            <a:ln w="3175">
              <a:solidFill>
                <a:schemeClr val="bg1">
                  <a:lumMod val="65000"/>
                </a:schemeClr>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Tree>
    <p:extLst>
      <p:ext uri="{BB962C8B-B14F-4D97-AF65-F5344CB8AC3E}">
        <p14:creationId xmlns:p14="http://schemas.microsoft.com/office/powerpoint/2010/main" val="153082328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pic>
        <p:nvPicPr>
          <p:cNvPr id="11" name="Picture 10"/>
          <p:cNvPicPr>
            <a:picLocks noChangeAspect="1"/>
          </p:cNvPicPr>
          <p:nvPr/>
        </p:nvPicPr>
        <p:blipFill>
          <a:blip r:embed="rId3"/>
          <a:stretch>
            <a:fillRect/>
          </a:stretch>
        </p:blipFill>
        <p:spPr>
          <a:xfrm>
            <a:off x="8458829" y="3174649"/>
            <a:ext cx="2820167" cy="2080182"/>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a:t>
            </a:r>
            <a:r>
              <a:rPr kumimoji="0" lang="en-US" sz="1400" b="1" i="0" u="none" strike="noStrike" kern="1200" cap="none" spc="0" normalizeH="0" baseline="0" noProof="0" dirty="0">
                <a:ln>
                  <a:noFill/>
                </a:ln>
                <a:solidFill>
                  <a:prstClr val="black"/>
                </a:solidFill>
                <a:effectLst/>
                <a:uLnTx/>
                <a:uFillTx/>
                <a:latin typeface="Arial"/>
                <a:ea typeface="ＭＳ Ｐゴシック"/>
              </a:rPr>
              <a:t>.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 Site Selection and gauge installation</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3</a:t>
            </a:r>
            <a:r>
              <a:rPr kumimoji="0" lang="en-US" sz="1400" b="1" i="0" u="none" strike="noStrike" kern="1200" cap="none" spc="0" normalizeH="0" baseline="0" noProof="0" dirty="0">
                <a:ln>
                  <a:noFill/>
                </a:ln>
                <a:solidFill>
                  <a:prstClr val="black"/>
                </a:solidFill>
                <a:effectLst/>
                <a:uLnTx/>
                <a:uFillTx/>
                <a:latin typeface="Arial"/>
                <a:ea typeface="ＭＳ Ｐゴシック"/>
              </a:rPr>
              <a:t>. Data Assembly and Prediction Testbed</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4. Streams to Roads and Bridges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8" name="Picture 7"/>
          <p:cNvPicPr>
            <a:picLocks noChangeAspect="1"/>
          </p:cNvPicPr>
          <p:nvPr/>
        </p:nvPicPr>
        <p:blipFill>
          <a:blip r:embed="rId4"/>
          <a:stretch>
            <a:fillRect/>
          </a:stretch>
        </p:blipFill>
        <p:spPr>
          <a:xfrm>
            <a:off x="5421085" y="4376985"/>
            <a:ext cx="2770209" cy="1914273"/>
          </a:xfrm>
          <a:prstGeom prst="rect">
            <a:avLst/>
          </a:prstGeom>
          <a:ln w="3175">
            <a:solidFill>
              <a:schemeClr val="bg1">
                <a:lumMod val="85000"/>
              </a:schemeClr>
            </a:solidFill>
          </a:ln>
        </p:spPr>
      </p:pic>
      <p:pic>
        <p:nvPicPr>
          <p:cNvPr id="9" name="Picture 8">
            <a:extLst>
              <a:ext uri="{FF2B5EF4-FFF2-40B4-BE49-F238E27FC236}">
                <a16:creationId xmlns:a16="http://schemas.microsoft.com/office/drawing/2014/main" id="{3CEF9B4C-0E2F-4BE8-9A56-BDA5F40B0813}"/>
              </a:ext>
            </a:extLst>
          </p:cNvPr>
          <p:cNvPicPr>
            <a:picLocks noChangeAspect="1"/>
          </p:cNvPicPr>
          <p:nvPr/>
        </p:nvPicPr>
        <p:blipFill>
          <a:blip r:embed="rId5"/>
          <a:stretch>
            <a:fillRect/>
          </a:stretch>
        </p:blipFill>
        <p:spPr>
          <a:xfrm>
            <a:off x="8458829" y="3174649"/>
            <a:ext cx="1815312" cy="866044"/>
          </a:xfrm>
          <a:prstGeom prst="rect">
            <a:avLst/>
          </a:prstGeom>
        </p:spPr>
      </p:pic>
      <p:sp>
        <p:nvSpPr>
          <p:cNvPr id="12" name="TextBox 11"/>
          <p:cNvSpPr txBox="1"/>
          <p:nvPr/>
        </p:nvSpPr>
        <p:spPr>
          <a:xfrm>
            <a:off x="6470072" y="630640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Paola Passalacqua (UT Austin)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and Dirk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Schwanenberg</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(Kisters)</a:t>
            </a:r>
          </a:p>
        </p:txBody>
      </p:sp>
      <p:sp>
        <p:nvSpPr>
          <p:cNvPr id="16" name="TextBox 15"/>
          <p:cNvSpPr txBox="1"/>
          <p:nvPr/>
        </p:nvSpPr>
        <p:spPr>
          <a:xfrm>
            <a:off x="1299125" y="606514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Scott Grzyb (USGS),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David Arctur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Tim Whiteaker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grpSp>
        <p:nvGrpSpPr>
          <p:cNvPr id="15" name="Group 14"/>
          <p:cNvGrpSpPr/>
          <p:nvPr/>
        </p:nvGrpSpPr>
        <p:grpSpPr>
          <a:xfrm>
            <a:off x="420183" y="3956504"/>
            <a:ext cx="2322777" cy="2050587"/>
            <a:chOff x="328936" y="3864283"/>
            <a:chExt cx="2432266" cy="2272683"/>
          </a:xfrm>
        </p:grpSpPr>
        <p:pic>
          <p:nvPicPr>
            <p:cNvPr id="17" name="Picture 16">
              <a:extLst>
                <a:ext uri="{FF2B5EF4-FFF2-40B4-BE49-F238E27FC236}">
                  <a16:creationId xmlns:a16="http://schemas.microsoft.com/office/drawing/2014/main" id="{C85D1EE8-62A2-4384-B5CE-D0AF6E3084D4}"/>
                </a:ext>
              </a:extLst>
            </p:cNvPr>
            <p:cNvPicPr>
              <a:picLocks noChangeAspect="1"/>
            </p:cNvPicPr>
            <p:nvPr/>
          </p:nvPicPr>
          <p:blipFill>
            <a:blip r:embed="rId6"/>
            <a:stretch>
              <a:fillRect/>
            </a:stretch>
          </p:blipFill>
          <p:spPr>
            <a:xfrm>
              <a:off x="328936" y="3864283"/>
              <a:ext cx="2432266" cy="2272683"/>
            </a:xfrm>
            <a:prstGeom prst="rect">
              <a:avLst/>
            </a:prstGeom>
            <a:ln w="3175">
              <a:solidFill>
                <a:schemeClr val="bg1">
                  <a:lumMod val="65000"/>
                </a:schemeClr>
              </a:solid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
        <p:nvSpPr>
          <p:cNvPr id="19" name="TextBox 18"/>
          <p:cNvSpPr txBox="1"/>
          <p:nvPr/>
        </p:nvSpPr>
        <p:spPr>
          <a:xfrm>
            <a:off x="9496301" y="5254831"/>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Andy Carter and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David Maidment (UT Austin)</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114875562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9" y="1825014"/>
            <a:ext cx="5429250" cy="3228975"/>
          </a:xfrm>
          <a:prstGeom prst="rect">
            <a:avLst/>
          </a:prstGeom>
        </p:spPr>
      </p:pic>
      <p:sp>
        <p:nvSpPr>
          <p:cNvPr id="2" name="Title 1"/>
          <p:cNvSpPr>
            <a:spLocks noGrp="1"/>
          </p:cNvSpPr>
          <p:nvPr>
            <p:ph type="title"/>
          </p:nvPr>
        </p:nvSpPr>
        <p:spPr/>
        <p:txBody>
          <a:bodyPr/>
          <a:lstStyle/>
          <a:p>
            <a:r>
              <a:rPr lang="en-US" dirty="0" smtClean="0"/>
              <a:t>Streamflow II Overview Meeting Agenda</a:t>
            </a:r>
            <a:endParaRPr lang="en-US" dirty="0"/>
          </a:p>
        </p:txBody>
      </p:sp>
      <p:sp>
        <p:nvSpPr>
          <p:cNvPr id="3" name="TextBox 2"/>
          <p:cNvSpPr txBox="1"/>
          <p:nvPr/>
        </p:nvSpPr>
        <p:spPr>
          <a:xfrm>
            <a:off x="8458829" y="38469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1</a:t>
            </a:r>
            <a:r>
              <a:rPr kumimoji="0" lang="en-US" sz="1400" b="1" i="0" u="none" strike="noStrike" kern="1200" cap="none" spc="0" normalizeH="0" baseline="0" noProof="0" dirty="0">
                <a:ln>
                  <a:noFill/>
                </a:ln>
                <a:solidFill>
                  <a:prstClr val="black"/>
                </a:solidFill>
                <a:effectLst/>
                <a:uLnTx/>
                <a:uFillTx/>
                <a:latin typeface="Arial"/>
                <a:ea typeface="ＭＳ Ｐゴシック"/>
              </a:rPr>
              <a:t>. Project Concept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 Site Selection and gage installation</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3</a:t>
            </a:r>
            <a:r>
              <a:rPr kumimoji="0" lang="en-US" sz="1400" b="1" i="0" u="none" strike="noStrike" kern="1200" cap="none" spc="0" normalizeH="0" baseline="0" noProof="0" dirty="0">
                <a:ln>
                  <a:noFill/>
                </a:ln>
                <a:solidFill>
                  <a:prstClr val="black"/>
                </a:solidFill>
                <a:effectLst/>
                <a:uLnTx/>
                <a:uFillTx/>
                <a:latin typeface="Arial"/>
                <a:ea typeface="ＭＳ Ｐゴシック"/>
              </a:rPr>
              <a:t>. Data Assembly and Prediction Testbed</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4. Streams to Roads and Bridges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5. NWS Briefings and Flood Maps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E0ED5717-49B9-45DB-B77E-3F81E40C1D21}"/>
              </a:ext>
            </a:extLst>
          </p:cNvPr>
          <p:cNvPicPr>
            <a:picLocks noChangeAspect="1"/>
          </p:cNvPicPr>
          <p:nvPr/>
        </p:nvPicPr>
        <p:blipFill>
          <a:blip r:embed="rId3"/>
          <a:stretch>
            <a:fillRect/>
          </a:stretch>
        </p:blipFill>
        <p:spPr>
          <a:xfrm>
            <a:off x="368174" y="1134094"/>
            <a:ext cx="2426799" cy="1811647"/>
          </a:xfrm>
          <a:prstGeom prst="rect">
            <a:avLst/>
          </a:prstGeom>
        </p:spPr>
      </p:pic>
      <p:pic>
        <p:nvPicPr>
          <p:cNvPr id="8" name="Picture 7"/>
          <p:cNvPicPr>
            <a:picLocks noChangeAspect="1"/>
          </p:cNvPicPr>
          <p:nvPr/>
        </p:nvPicPr>
        <p:blipFill>
          <a:blip r:embed="rId4"/>
          <a:stretch>
            <a:fillRect/>
          </a:stretch>
        </p:blipFill>
        <p:spPr>
          <a:xfrm>
            <a:off x="5421085" y="4376985"/>
            <a:ext cx="2770209" cy="1914273"/>
          </a:xfrm>
          <a:prstGeom prst="rect">
            <a:avLst/>
          </a:prstGeom>
          <a:ln w="3175">
            <a:solidFill>
              <a:schemeClr val="bg1">
                <a:lumMod val="85000"/>
              </a:schemeClr>
            </a:solidFill>
          </a:ln>
        </p:spPr>
      </p:pic>
      <p:pic>
        <p:nvPicPr>
          <p:cNvPr id="9" name="Picture 8"/>
          <p:cNvPicPr>
            <a:picLocks noChangeAspect="1"/>
          </p:cNvPicPr>
          <p:nvPr/>
        </p:nvPicPr>
        <p:blipFill>
          <a:blip r:embed="rId5"/>
          <a:stretch>
            <a:fillRect/>
          </a:stretch>
        </p:blipFill>
        <p:spPr>
          <a:xfrm>
            <a:off x="8458829" y="3174649"/>
            <a:ext cx="2820167" cy="2080182"/>
          </a:xfrm>
          <a:prstGeom prst="rect">
            <a:avLst/>
          </a:prstGeom>
          <a:ln w="3175">
            <a:solidFill>
              <a:schemeClr val="bg1">
                <a:lumMod val="65000"/>
              </a:schemeClr>
            </a:solidFill>
          </a:ln>
        </p:spPr>
      </p:pic>
      <p:pic>
        <p:nvPicPr>
          <p:cNvPr id="11" name="Picture 10">
            <a:extLst>
              <a:ext uri="{FF2B5EF4-FFF2-40B4-BE49-F238E27FC236}">
                <a16:creationId xmlns:a16="http://schemas.microsoft.com/office/drawing/2014/main" id="{3CEF9B4C-0E2F-4BE8-9A56-BDA5F40B0813}"/>
              </a:ext>
            </a:extLst>
          </p:cNvPr>
          <p:cNvPicPr>
            <a:picLocks noChangeAspect="1"/>
          </p:cNvPicPr>
          <p:nvPr/>
        </p:nvPicPr>
        <p:blipFill>
          <a:blip r:embed="rId6"/>
          <a:stretch>
            <a:fillRect/>
          </a:stretch>
        </p:blipFill>
        <p:spPr>
          <a:xfrm>
            <a:off x="8458829" y="3174649"/>
            <a:ext cx="1815312" cy="866044"/>
          </a:xfrm>
          <a:prstGeom prst="rect">
            <a:avLst/>
          </a:prstGeom>
        </p:spPr>
      </p:pic>
      <p:sp>
        <p:nvSpPr>
          <p:cNvPr id="12" name="TextBox 11"/>
          <p:cNvSpPr txBox="1"/>
          <p:nvPr/>
        </p:nvSpPr>
        <p:spPr>
          <a:xfrm>
            <a:off x="9496301" y="5254831"/>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Andy Carter and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David Maidment (UT Austin)</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13" name="TextBox 12"/>
          <p:cNvSpPr txBox="1"/>
          <p:nvPr/>
        </p:nvSpPr>
        <p:spPr>
          <a:xfrm>
            <a:off x="6470072" y="630640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Paola Passalacqua (UT Austin)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and Dirk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Schwanenberg</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(Kisters)</a:t>
            </a:r>
          </a:p>
        </p:txBody>
      </p:sp>
      <p:sp>
        <p:nvSpPr>
          <p:cNvPr id="15" name="TextBox 14"/>
          <p:cNvSpPr txBox="1"/>
          <p:nvPr/>
        </p:nvSpPr>
        <p:spPr>
          <a:xfrm>
            <a:off x="1173678" y="2999629"/>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Mark Null (Aqua Strategies)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Harry Evans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81" y="951931"/>
            <a:ext cx="1338976" cy="388224"/>
          </a:xfrm>
          <a:prstGeom prst="rect">
            <a:avLst/>
          </a:prstGeom>
          <a:ln w="3175">
            <a:solidFill>
              <a:schemeClr val="bg1">
                <a:lumMod val="65000"/>
              </a:schemeClr>
            </a:solidFill>
          </a:ln>
        </p:spPr>
      </p:pic>
      <p:sp>
        <p:nvSpPr>
          <p:cNvPr id="25" name="TextBox 24"/>
          <p:cNvSpPr txBox="1"/>
          <p:nvPr/>
        </p:nvSpPr>
        <p:spPr>
          <a:xfrm>
            <a:off x="1299125" y="606514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Scott Grzyb (USGS),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David Arctur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and Tim Whiteaker (UT Austin)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grpSp>
        <p:nvGrpSpPr>
          <p:cNvPr id="17" name="Group 16"/>
          <p:cNvGrpSpPr/>
          <p:nvPr/>
        </p:nvGrpSpPr>
        <p:grpSpPr>
          <a:xfrm>
            <a:off x="420183" y="3956504"/>
            <a:ext cx="2322777" cy="2050587"/>
            <a:chOff x="328936" y="3864283"/>
            <a:chExt cx="2432266" cy="2272683"/>
          </a:xfrm>
        </p:grpSpPr>
        <p:pic>
          <p:nvPicPr>
            <p:cNvPr id="18" name="Picture 17">
              <a:extLst>
                <a:ext uri="{FF2B5EF4-FFF2-40B4-BE49-F238E27FC236}">
                  <a16:creationId xmlns:a16="http://schemas.microsoft.com/office/drawing/2014/main" id="{C85D1EE8-62A2-4384-B5CE-D0AF6E3084D4}"/>
                </a:ext>
              </a:extLst>
            </p:cNvPr>
            <p:cNvPicPr>
              <a:picLocks noChangeAspect="1"/>
            </p:cNvPicPr>
            <p:nvPr/>
          </p:nvPicPr>
          <p:blipFill>
            <a:blip r:embed="rId8"/>
            <a:stretch>
              <a:fillRect/>
            </a:stretch>
          </p:blipFill>
          <p:spPr>
            <a:xfrm>
              <a:off x="328936" y="3864283"/>
              <a:ext cx="2432266" cy="2272683"/>
            </a:xfrm>
            <a:prstGeom prst="rect">
              <a:avLst/>
            </a:prstGeom>
            <a:ln w="3175">
              <a:solidFill>
                <a:schemeClr val="bg1">
                  <a:lumMod val="65000"/>
                </a:schemeClr>
              </a:solidFill>
            </a:ln>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936" y="5646429"/>
              <a:ext cx="1052512" cy="490537"/>
            </a:xfrm>
            <a:prstGeom prst="rect">
              <a:avLst/>
            </a:prstGeom>
            <a:ln w="3175">
              <a:solidFill>
                <a:schemeClr val="bg1">
                  <a:lumMod val="65000"/>
                </a:schemeClr>
              </a:solidFill>
            </a:ln>
          </p:spPr>
        </p:pic>
      </p:grpSp>
    </p:spTree>
    <p:extLst>
      <p:ext uri="{BB962C8B-B14F-4D97-AF65-F5344CB8AC3E}">
        <p14:creationId xmlns:p14="http://schemas.microsoft.com/office/powerpoint/2010/main" val="58780514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KISTERS">
  <a:themeElements>
    <a:clrScheme name="Custom 1">
      <a:dk1>
        <a:srgbClr val="1D1D1B"/>
      </a:dk1>
      <a:lt1>
        <a:srgbClr val="FFFFFF"/>
      </a:lt1>
      <a:dk2>
        <a:srgbClr val="287793"/>
      </a:dk2>
      <a:lt2>
        <a:srgbClr val="DDDDDD"/>
      </a:lt2>
      <a:accent1>
        <a:srgbClr val="287793"/>
      </a:accent1>
      <a:accent2>
        <a:srgbClr val="001C2C"/>
      </a:accent2>
      <a:accent3>
        <a:srgbClr val="D20535"/>
      </a:accent3>
      <a:accent4>
        <a:srgbClr val="00569F"/>
      </a:accent4>
      <a:accent5>
        <a:srgbClr val="0ABBEF"/>
      </a:accent5>
      <a:accent6>
        <a:srgbClr val="EA5B0C"/>
      </a:accent6>
      <a:hlink>
        <a:srgbClr val="FFFFFF"/>
      </a:hlink>
      <a:folHlink>
        <a:srgbClr val="1D1D1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08000" tIns="72000" rIns="108000" bIns="72000" rtlCol="0" anchor="ctr"/>
      <a:lstStyle>
        <a:defPPr algn="ctr">
          <a:defRPr sz="2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defRPr sz="2200" dirty="0" err="1" smtClean="0"/>
        </a:defPPr>
      </a:lstStyle>
    </a:txDef>
  </a:objectDefaults>
  <a:extraClrSchemeLst/>
  <a:custClrLst>
    <a:custClr>
      <a:srgbClr val="008067"/>
    </a:custClr>
    <a:custClr>
      <a:srgbClr val="76B837"/>
    </a:custClr>
    <a:custClr>
      <a:srgbClr val="EF7D00"/>
    </a:custClr>
  </a:custClrLst>
  <a:extLst>
    <a:ext uri="{05A4C25C-085E-4340-85A3-A5531E510DB2}">
      <thm15:themeFamily xmlns:thm15="http://schemas.microsoft.com/office/thememl/2012/main" name="KISTERS.potx" id="{E816A573-A149-4AFA-8A8B-2EBFB5147E81}" vid="{D9B7F52C-57CC-4A02-B626-B5DD1B71ADFE}"/>
    </a:ext>
  </a:extLst>
</a:theme>
</file>

<file path=ppt/theme/theme3.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3407</Words>
  <Application>Microsoft Office PowerPoint</Application>
  <PresentationFormat>Widescreen</PresentationFormat>
  <Paragraphs>556</Paragraphs>
  <Slides>66</Slides>
  <Notes>13</Notes>
  <HiddenSlides>3</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66</vt:i4>
      </vt:variant>
    </vt:vector>
  </HeadingPairs>
  <TitlesOfParts>
    <vt:vector size="84" baseType="lpstr">
      <vt:lpstr>ＭＳ Ｐゴシック</vt:lpstr>
      <vt:lpstr>Arial</vt:lpstr>
      <vt:lpstr>Arial Black</vt:lpstr>
      <vt:lpstr>Avenir LT Std 55 Roman</vt:lpstr>
      <vt:lpstr>Avenir LT Std 65 Medium</vt:lpstr>
      <vt:lpstr>Avenir LT Std 85 Heavy</vt:lpstr>
      <vt:lpstr>Cabin</vt:lpstr>
      <vt:lpstr>Calibri</vt:lpstr>
      <vt:lpstr>Calibri Light</vt:lpstr>
      <vt:lpstr>Franklin Gothic Book</vt:lpstr>
      <vt:lpstr>Lucida Grande</vt:lpstr>
      <vt:lpstr>Segoe UI</vt:lpstr>
      <vt:lpstr>Source Sans Pro</vt:lpstr>
      <vt:lpstr>Times New Roman</vt:lpstr>
      <vt:lpstr>Wingdings</vt:lpstr>
      <vt:lpstr>Optional_Corporate_PPT_Template-Arial</vt:lpstr>
      <vt:lpstr>KISTERS</vt:lpstr>
      <vt:lpstr>2_Optional_Corporate_PPT_Template-Arial</vt:lpstr>
      <vt:lpstr>Evaluate Improved Streamflow Measurement at TxDOT Bridges  Project 0-7095   Being conducted for TxDOT  by UT Austin and US Geological Survey with the support of  Kisters North America and Aqua Strategies  September 2020 to August 2023</vt:lpstr>
      <vt:lpstr>TxDOT Priorities </vt:lpstr>
      <vt:lpstr>TxDOT Project Management Committee</vt:lpstr>
      <vt:lpstr>Project Advisory Committee</vt:lpstr>
      <vt:lpstr>Streamflow II Overview Meeting Agenda</vt:lpstr>
      <vt:lpstr>Streamflow II Overview Meeting Agenda</vt:lpstr>
      <vt:lpstr>Streamflow II Overview Meeting Agenda</vt:lpstr>
      <vt:lpstr>Streamflow II Overview Meeting Agenda</vt:lpstr>
      <vt:lpstr>Streamflow II Overview Meeting Agenda</vt:lpstr>
      <vt:lpstr>Streamflow II Overview Meeting Agenda</vt:lpstr>
      <vt:lpstr>Project Tasks</vt:lpstr>
      <vt:lpstr>Streamflow II Overview Meeting Agenda</vt:lpstr>
      <vt:lpstr>PowerPoint Presentation</vt:lpstr>
      <vt:lpstr>PowerPoint Presentation</vt:lpstr>
      <vt:lpstr>PowerPoint Presentation</vt:lpstr>
      <vt:lpstr>PowerPoint Presentation</vt:lpstr>
      <vt:lpstr>Review: In Q1, we had prioritized watersheds for site selection</vt:lpstr>
      <vt:lpstr>On-System Bridges in Priority  Watersheds with NBI and NHD  attributes</vt:lpstr>
      <vt:lpstr>Ranking of USGS HUC8 Subwatersheds in Priority 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Streamflow II Overview Meeting Agenda</vt:lpstr>
      <vt:lpstr>Colorado Basin Prediction Testbed</vt:lpstr>
      <vt:lpstr>Data Assembly and Prediction Testbed</vt:lpstr>
      <vt:lpstr>Data Assembly and Prediction Testbed</vt:lpstr>
      <vt:lpstr>Data Assembly and Prediction Testbed</vt:lpstr>
      <vt:lpstr>PowerPoint Presentation</vt:lpstr>
      <vt:lpstr>PowerPoint Presentation</vt:lpstr>
      <vt:lpstr>PowerPoint Presentation</vt:lpstr>
      <vt:lpstr>Data Assembly and Prediction Testbed</vt:lpstr>
      <vt:lpstr>Data Assembly and Prediction Testbed</vt:lpstr>
      <vt:lpstr>Streamflow II Overview Meeting Agenda</vt:lpstr>
      <vt:lpstr>PowerPoint Presentation</vt:lpstr>
      <vt:lpstr>Streams to Roads and Bridges</vt:lpstr>
      <vt:lpstr>Linear Referencing using Measures for IH-20</vt:lpstr>
      <vt:lpstr>Measure Values Near Trinity River</vt:lpstr>
      <vt:lpstr>Linear Referencing Demo</vt:lpstr>
      <vt:lpstr>Flood Inundation Mapping (FIM)</vt:lpstr>
      <vt:lpstr>USGS Entwine LIDAR point cloud data service</vt:lpstr>
      <vt:lpstr>LIDAR Points for LBJ Freeway at Trinity River</vt:lpstr>
      <vt:lpstr>Bridge Envelope for LBJ Freeway at Trinity River</vt:lpstr>
      <vt:lpstr>Profile along Trinity River at LBJ Freeway</vt:lpstr>
      <vt:lpstr>Streams to Roads and Bridges</vt:lpstr>
      <vt:lpstr>Streamflow II Overview Meeting Agenda</vt:lpstr>
      <vt:lpstr>National Weather Service Offices</vt:lpstr>
      <vt:lpstr>PowerPoint Presentation</vt:lpstr>
      <vt:lpstr>Engagement With Emergency Managers</vt:lpstr>
      <vt:lpstr>PowerPoint Presentation</vt:lpstr>
      <vt:lpstr>PowerPoint Presentation</vt:lpstr>
      <vt:lpstr>PowerPoint Presentation</vt:lpstr>
      <vt:lpstr>Homeland Security Exercise and Evaluation Program  (HSEEP) Exercises</vt:lpstr>
      <vt:lpstr>Homeland Security Exercise and Evaluation Program  (HSEEP) Exercises</vt:lpstr>
      <vt:lpstr>NWS Briefings and Flood Mapping</vt:lpstr>
      <vt:lpstr>Streamflow II Overview Meeting Agenda</vt:lpstr>
      <vt:lpstr>Concluding Remarks by Committee Members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Grzyb, Scott</dc:creator>
  <cp:lastModifiedBy>Maidment, David R</cp:lastModifiedBy>
  <cp:revision>52</cp:revision>
  <cp:lastPrinted>2021-03-08T14:56:45Z</cp:lastPrinted>
  <dcterms:created xsi:type="dcterms:W3CDTF">2021-03-04T16:16:43Z</dcterms:created>
  <dcterms:modified xsi:type="dcterms:W3CDTF">2021-03-08T18:55:33Z</dcterms:modified>
</cp:coreProperties>
</file>