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2" r:id="rId5"/>
  </p:sldMasterIdLst>
  <p:notesMasterIdLst>
    <p:notesMasterId r:id="rId67"/>
  </p:notesMasterIdLst>
  <p:handoutMasterIdLst>
    <p:handoutMasterId r:id="rId68"/>
  </p:handoutMasterIdLst>
  <p:sldIdLst>
    <p:sldId id="291" r:id="rId6"/>
    <p:sldId id="292" r:id="rId7"/>
    <p:sldId id="293" r:id="rId8"/>
    <p:sldId id="364" r:id="rId9"/>
    <p:sldId id="331" r:id="rId10"/>
    <p:sldId id="358" r:id="rId11"/>
    <p:sldId id="270" r:id="rId12"/>
    <p:sldId id="271" r:id="rId13"/>
    <p:sldId id="275" r:id="rId14"/>
    <p:sldId id="301" r:id="rId15"/>
    <p:sldId id="258" r:id="rId16"/>
    <p:sldId id="274" r:id="rId17"/>
    <p:sldId id="259" r:id="rId18"/>
    <p:sldId id="298" r:id="rId19"/>
    <p:sldId id="260" r:id="rId20"/>
    <p:sldId id="287" r:id="rId21"/>
    <p:sldId id="337" r:id="rId22"/>
    <p:sldId id="276" r:id="rId23"/>
    <p:sldId id="277" r:id="rId24"/>
    <p:sldId id="278" r:id="rId25"/>
    <p:sldId id="280" r:id="rId26"/>
    <p:sldId id="282" r:id="rId27"/>
    <p:sldId id="357" r:id="rId28"/>
    <p:sldId id="345" r:id="rId29"/>
    <p:sldId id="300" r:id="rId30"/>
    <p:sldId id="283" r:id="rId31"/>
    <p:sldId id="285" r:id="rId32"/>
    <p:sldId id="286" r:id="rId33"/>
    <p:sldId id="284" r:id="rId34"/>
    <p:sldId id="297" r:id="rId35"/>
    <p:sldId id="299" r:id="rId36"/>
    <p:sldId id="370" r:id="rId37"/>
    <p:sldId id="311" r:id="rId38"/>
    <p:sldId id="303" r:id="rId39"/>
    <p:sldId id="304" r:id="rId40"/>
    <p:sldId id="371" r:id="rId41"/>
    <p:sldId id="372" r:id="rId42"/>
    <p:sldId id="307" r:id="rId43"/>
    <p:sldId id="309" r:id="rId44"/>
    <p:sldId id="308" r:id="rId45"/>
    <p:sldId id="359" r:id="rId46"/>
    <p:sldId id="362" r:id="rId47"/>
    <p:sldId id="360" r:id="rId48"/>
    <p:sldId id="361" r:id="rId49"/>
    <p:sldId id="346" r:id="rId50"/>
    <p:sldId id="347" r:id="rId51"/>
    <p:sldId id="348" r:id="rId52"/>
    <p:sldId id="349" r:id="rId53"/>
    <p:sldId id="350" r:id="rId54"/>
    <p:sldId id="351" r:id="rId55"/>
    <p:sldId id="365" r:id="rId56"/>
    <p:sldId id="366" r:id="rId57"/>
    <p:sldId id="367" r:id="rId58"/>
    <p:sldId id="368" r:id="rId59"/>
    <p:sldId id="369" r:id="rId60"/>
    <p:sldId id="325" r:id="rId61"/>
    <p:sldId id="326" r:id="rId62"/>
    <p:sldId id="327" r:id="rId63"/>
    <p:sldId id="328" r:id="rId64"/>
    <p:sldId id="334" r:id="rId65"/>
    <p:sldId id="324"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12" d="100"/>
          <a:sy n="112" d="100"/>
        </p:scale>
        <p:origin x="96"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70" baseline="0">
                <a:solidFill>
                  <a:schemeClr val="dk1">
                    <a:lumMod val="50000"/>
                    <a:lumOff val="50000"/>
                  </a:schemeClr>
                </a:solidFill>
                <a:latin typeface="+mn-lt"/>
                <a:ea typeface="+mn-ea"/>
                <a:cs typeface="+mn-cs"/>
              </a:defRPr>
            </a:pPr>
            <a:r>
              <a:rPr lang="en-US" sz="2800"/>
              <a:t>Peak</a:t>
            </a:r>
            <a:r>
              <a:rPr lang="en-US" sz="2800" baseline="0"/>
              <a:t> Initial Pulse Velocity vs Water Level</a:t>
            </a:r>
            <a:endParaRPr lang="en-US" sz="2800"/>
          </a:p>
        </c:rich>
      </c:tx>
      <c:layout/>
      <c:overlay val="0"/>
      <c:spPr>
        <a:noFill/>
        <a:ln>
          <a:noFill/>
        </a:ln>
        <a:effectLst/>
      </c:spPr>
      <c:txPr>
        <a:bodyPr rot="0" spcFirstLastPara="1" vertOverflow="ellipsis" vert="horz" wrap="square" anchor="ctr" anchorCtr="1"/>
        <a:lstStyle/>
        <a:p>
          <a:pPr>
            <a:defRPr sz="1600" b="0" i="0" u="none" strike="noStrike" kern="1200" spc="70" baseline="0">
              <a:solidFill>
                <a:schemeClr val="dk1">
                  <a:lumMod val="50000"/>
                  <a:lumOff val="50000"/>
                </a:schemeClr>
              </a:solidFill>
              <a:latin typeface="+mn-lt"/>
              <a:ea typeface="+mn-ea"/>
              <a:cs typeface="+mn-cs"/>
            </a:defRPr>
          </a:pPr>
          <a:endParaRPr lang="en-US"/>
        </a:p>
      </c:txPr>
    </c:title>
    <c:autoTitleDeleted val="0"/>
    <c:plotArea>
      <c:layout/>
      <c:scatterChart>
        <c:scatterStyle val="lineMarker"/>
        <c:varyColors val="0"/>
        <c:ser>
          <c:idx val="0"/>
          <c:order val="0"/>
          <c:spPr>
            <a:ln w="25400">
              <a:noFill/>
            </a:ln>
            <a:effectLst/>
          </c:spPr>
          <c:marker>
            <c:symbol val="circle"/>
            <c:size val="9"/>
            <c:spPr>
              <a:solidFill>
                <a:schemeClr val="accent1"/>
              </a:solidFill>
              <a:ln w="44450" cap="flat" cmpd="sng" algn="ctr">
                <a:solidFill>
                  <a:schemeClr val="accent1"/>
                </a:solidFill>
                <a:round/>
              </a:ln>
              <a:effectLst/>
            </c:spPr>
          </c:marker>
          <c:xVal>
            <c:numRef>
              <c:f>Sheet1!$A$1:$A$8</c:f>
              <c:numCache>
                <c:formatCode>General</c:formatCode>
                <c:ptCount val="8"/>
                <c:pt idx="0">
                  <c:v>2.11</c:v>
                </c:pt>
                <c:pt idx="1">
                  <c:v>2.11</c:v>
                </c:pt>
                <c:pt idx="2">
                  <c:v>2.2400000000000002</c:v>
                </c:pt>
                <c:pt idx="3">
                  <c:v>2.36</c:v>
                </c:pt>
                <c:pt idx="4">
                  <c:v>2.5499999999999998</c:v>
                </c:pt>
                <c:pt idx="5">
                  <c:v>2.78</c:v>
                </c:pt>
                <c:pt idx="6">
                  <c:v>2.09</c:v>
                </c:pt>
                <c:pt idx="7">
                  <c:v>2.0299999999999998</c:v>
                </c:pt>
              </c:numCache>
            </c:numRef>
          </c:xVal>
          <c:yVal>
            <c:numRef>
              <c:f>Sheet1!$B$1:$B$8</c:f>
              <c:numCache>
                <c:formatCode>General</c:formatCode>
                <c:ptCount val="8"/>
                <c:pt idx="0">
                  <c:v>156.78</c:v>
                </c:pt>
                <c:pt idx="1">
                  <c:v>156.44</c:v>
                </c:pt>
                <c:pt idx="2">
                  <c:v>162.02000000000001</c:v>
                </c:pt>
                <c:pt idx="3">
                  <c:v>160.1</c:v>
                </c:pt>
                <c:pt idx="4">
                  <c:v>162.84</c:v>
                </c:pt>
                <c:pt idx="5">
                  <c:v>164.1</c:v>
                </c:pt>
                <c:pt idx="6">
                  <c:v>156.15</c:v>
                </c:pt>
                <c:pt idx="7">
                  <c:v>156.44</c:v>
                </c:pt>
              </c:numCache>
            </c:numRef>
          </c:yVal>
          <c:smooth val="0"/>
          <c:extLst>
            <c:ext xmlns:c16="http://schemas.microsoft.com/office/drawing/2014/chart" uri="{C3380CC4-5D6E-409C-BE32-E72D297353CC}">
              <c16:uniqueId val="{00000000-860E-49E8-B188-26F017BDF113}"/>
            </c:ext>
          </c:extLst>
        </c:ser>
        <c:dLbls>
          <c:showLegendKey val="0"/>
          <c:showVal val="0"/>
          <c:showCatName val="0"/>
          <c:showSerName val="0"/>
          <c:showPercent val="0"/>
          <c:showBubbleSize val="0"/>
        </c:dLbls>
        <c:axId val="602430792"/>
        <c:axId val="602438008"/>
      </c:scatterChart>
      <c:valAx>
        <c:axId val="602430792"/>
        <c:scaling>
          <c:orientation val="minMax"/>
          <c:min val="1.9"/>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dk1">
                    <a:lumMod val="50000"/>
                    <a:lumOff val="50000"/>
                  </a:schemeClr>
                </a:solidFill>
                <a:latin typeface="+mn-lt"/>
                <a:ea typeface="+mn-ea"/>
                <a:cs typeface="+mn-cs"/>
              </a:defRPr>
            </a:pPr>
            <a:endParaRPr lang="en-US"/>
          </a:p>
        </c:txPr>
        <c:crossAx val="602438008"/>
        <c:crosses val="autoZero"/>
        <c:crossBetween val="midCat"/>
      </c:valAx>
      <c:valAx>
        <c:axId val="60243800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dk1">
                    <a:lumMod val="50000"/>
                    <a:lumOff val="50000"/>
                  </a:schemeClr>
                </a:solidFill>
                <a:latin typeface="+mn-lt"/>
                <a:ea typeface="+mn-ea"/>
                <a:cs typeface="+mn-cs"/>
              </a:defRPr>
            </a:pPr>
            <a:endParaRPr lang="en-US"/>
          </a:p>
        </c:txPr>
        <c:crossAx val="60243079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C9C752E-199E-49E2-AC08-2CCA700D063A}" type="datetimeFigureOut">
              <a:rPr lang="en-US" smtClean="0"/>
              <a:t>3/8/2022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86167F6-361F-4884-BF1E-381AFCCA7BBA}" type="slidenum">
              <a:rPr lang="en-US" smtClean="0"/>
              <a:t>‹#›</a:t>
            </a:fld>
            <a:endParaRPr lang="en-US"/>
          </a:p>
        </p:txBody>
      </p:sp>
    </p:spTree>
    <p:extLst>
      <p:ext uri="{BB962C8B-B14F-4D97-AF65-F5344CB8AC3E}">
        <p14:creationId xmlns:p14="http://schemas.microsoft.com/office/powerpoint/2010/main" val="2168024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C7518BA-97EC-4B03-8490-7C0BEFF05AFA}" type="datetimeFigureOut">
              <a:rPr lang="en-US" smtClean="0"/>
              <a:t>3/8/2022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0E36C-C56E-4C22-BD09-A0E7FF29CB31}" type="slidenum">
              <a:rPr lang="en-US" smtClean="0"/>
              <a:t>‹#›</a:t>
            </a:fld>
            <a:endParaRPr lang="en-US"/>
          </a:p>
        </p:txBody>
      </p:sp>
    </p:spTree>
    <p:extLst>
      <p:ext uri="{BB962C8B-B14F-4D97-AF65-F5344CB8AC3E}">
        <p14:creationId xmlns:p14="http://schemas.microsoft.com/office/powerpoint/2010/main" val="220230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6438"/>
            <a:ext cx="6286500" cy="35353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6333" fontAlgn="base">
              <a:spcBef>
                <a:spcPct val="0"/>
              </a:spcBef>
              <a:spcAft>
                <a:spcPct val="0"/>
              </a:spcAft>
              <a:defRPr/>
            </a:pPr>
            <a:fld id="{3E7143C0-4F23-B545-9533-520B5A87CA1E}" type="slidenum">
              <a:rPr lang="en-US">
                <a:solidFill>
                  <a:prstClr val="black"/>
                </a:solidFill>
                <a:latin typeface="Times New Roman" pitchFamily="18" charset="0"/>
              </a:rPr>
              <a:pPr defTabSz="946333" fontAlgn="base">
                <a:spcBef>
                  <a:spcPct val="0"/>
                </a:spcBef>
                <a:spcAft>
                  <a:spcPct val="0"/>
                </a:spcAft>
                <a:defRPr/>
              </a:pPr>
              <a:t>14</a:t>
            </a:fld>
            <a:endParaRPr lang="en-US" dirty="0">
              <a:solidFill>
                <a:prstClr val="black"/>
              </a:solidFill>
              <a:latin typeface="Times New Roman" pitchFamily="18" charset="0"/>
            </a:endParaRPr>
          </a:p>
        </p:txBody>
      </p:sp>
    </p:spTree>
    <p:extLst>
      <p:ext uri="{BB962C8B-B14F-4D97-AF65-F5344CB8AC3E}">
        <p14:creationId xmlns:p14="http://schemas.microsoft.com/office/powerpoint/2010/main" val="227158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EAB6B2B-2CD2-4E01-9BA4-3ADADC261D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2078" eaLnBrk="0" hangingPunct="0">
              <a:defRPr>
                <a:solidFill>
                  <a:schemeClr val="tx1"/>
                </a:solidFill>
                <a:latin typeface="Arial" panose="020B0604020202020204" pitchFamily="34" charset="0"/>
              </a:defRPr>
            </a:lvl1pPr>
            <a:lvl2pPr marL="800294" indent="-307805" defTabSz="1002078" eaLnBrk="0" hangingPunct="0">
              <a:defRPr>
                <a:solidFill>
                  <a:schemeClr val="tx1"/>
                </a:solidFill>
                <a:latin typeface="Arial" panose="020B0604020202020204" pitchFamily="34" charset="0"/>
              </a:defRPr>
            </a:lvl2pPr>
            <a:lvl3pPr marL="1231222" indent="-246244" defTabSz="1002078" eaLnBrk="0" hangingPunct="0">
              <a:defRPr>
                <a:solidFill>
                  <a:schemeClr val="tx1"/>
                </a:solidFill>
                <a:latin typeface="Arial" panose="020B0604020202020204" pitchFamily="34" charset="0"/>
              </a:defRPr>
            </a:lvl3pPr>
            <a:lvl4pPr marL="1723711" indent="-246244" defTabSz="1002078" eaLnBrk="0" hangingPunct="0">
              <a:defRPr>
                <a:solidFill>
                  <a:schemeClr val="tx1"/>
                </a:solidFill>
                <a:latin typeface="Arial" panose="020B0604020202020204" pitchFamily="34" charset="0"/>
              </a:defRPr>
            </a:lvl4pPr>
            <a:lvl5pPr marL="2216201" indent="-246244" defTabSz="1002078" eaLnBrk="0" hangingPunct="0">
              <a:defRPr>
                <a:solidFill>
                  <a:schemeClr val="tx1"/>
                </a:solidFill>
                <a:latin typeface="Arial" panose="020B0604020202020204" pitchFamily="34" charset="0"/>
              </a:defRPr>
            </a:lvl5pPr>
            <a:lvl6pPr marL="2708689" indent="-246244" defTabSz="1002078" eaLnBrk="0" fontAlgn="base" hangingPunct="0">
              <a:spcBef>
                <a:spcPct val="0"/>
              </a:spcBef>
              <a:spcAft>
                <a:spcPct val="0"/>
              </a:spcAft>
              <a:defRPr>
                <a:solidFill>
                  <a:schemeClr val="tx1"/>
                </a:solidFill>
                <a:latin typeface="Arial" panose="020B0604020202020204" pitchFamily="34" charset="0"/>
              </a:defRPr>
            </a:lvl6pPr>
            <a:lvl7pPr marL="3201178" indent="-246244" defTabSz="1002078" eaLnBrk="0" fontAlgn="base" hangingPunct="0">
              <a:spcBef>
                <a:spcPct val="0"/>
              </a:spcBef>
              <a:spcAft>
                <a:spcPct val="0"/>
              </a:spcAft>
              <a:defRPr>
                <a:solidFill>
                  <a:schemeClr val="tx1"/>
                </a:solidFill>
                <a:latin typeface="Arial" panose="020B0604020202020204" pitchFamily="34" charset="0"/>
              </a:defRPr>
            </a:lvl7pPr>
            <a:lvl8pPr marL="3693667" indent="-246244" defTabSz="1002078" eaLnBrk="0" fontAlgn="base" hangingPunct="0">
              <a:spcBef>
                <a:spcPct val="0"/>
              </a:spcBef>
              <a:spcAft>
                <a:spcPct val="0"/>
              </a:spcAft>
              <a:defRPr>
                <a:solidFill>
                  <a:schemeClr val="tx1"/>
                </a:solidFill>
                <a:latin typeface="Arial" panose="020B0604020202020204" pitchFamily="34" charset="0"/>
              </a:defRPr>
            </a:lvl8pPr>
            <a:lvl9pPr marL="4186156" indent="-246244" defTabSz="1002078"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EB0B2066-CB33-4744-9554-D094AAC226CB}" type="slidenum">
              <a:rPr lang="en-US" altLang="en-US" sz="1300">
                <a:solidFill>
                  <a:prstClr val="black"/>
                </a:solidFill>
              </a:rPr>
              <a:pPr eaLnBrk="1" hangingPunct="1">
                <a:defRPr/>
              </a:pPr>
              <a:t>18</a:t>
            </a:fld>
            <a:endParaRPr lang="en-US" altLang="en-US" sz="1300">
              <a:solidFill>
                <a:prstClr val="black"/>
              </a:solidFill>
            </a:endParaRPr>
          </a:p>
        </p:txBody>
      </p:sp>
      <p:sp>
        <p:nvSpPr>
          <p:cNvPr id="38915" name="Rectangle 2">
            <a:extLst>
              <a:ext uri="{FF2B5EF4-FFF2-40B4-BE49-F238E27FC236}">
                <a16:creationId xmlns:a16="http://schemas.microsoft.com/office/drawing/2014/main" id="{912A1AE3-74BA-46CA-A20D-9182C665D816}"/>
              </a:ext>
            </a:extLst>
          </p:cNvPr>
          <p:cNvSpPr>
            <a:spLocks noGrp="1" noRot="1" noChangeAspect="1" noChangeArrowheads="1" noTextEdit="1"/>
          </p:cNvSpPr>
          <p:nvPr>
            <p:ph type="sldImg"/>
          </p:nvPr>
        </p:nvSpPr>
        <p:spPr>
          <a:xfrm>
            <a:off x="431800" y="744538"/>
            <a:ext cx="6616700" cy="3722687"/>
          </a:xfrm>
          <a:ln/>
        </p:spPr>
      </p:sp>
      <p:sp>
        <p:nvSpPr>
          <p:cNvPr id="38916" name="Rectangle 3">
            <a:extLst>
              <a:ext uri="{FF2B5EF4-FFF2-40B4-BE49-F238E27FC236}">
                <a16:creationId xmlns:a16="http://schemas.microsoft.com/office/drawing/2014/main" id="{35C75869-636E-4892-B4E4-E5183E175F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Larry</a:t>
            </a:r>
          </a:p>
        </p:txBody>
      </p:sp>
      <p:sp>
        <p:nvSpPr>
          <p:cNvPr id="38917" name="Date Placeholder 4">
            <a:extLst>
              <a:ext uri="{FF2B5EF4-FFF2-40B4-BE49-F238E27FC236}">
                <a16:creationId xmlns:a16="http://schemas.microsoft.com/office/drawing/2014/main" id="{BFF26789-56E6-49C3-9494-1C53F62B7FB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2078" eaLnBrk="0" hangingPunct="0">
              <a:defRPr>
                <a:solidFill>
                  <a:schemeClr val="tx1"/>
                </a:solidFill>
                <a:latin typeface="Arial" panose="020B0604020202020204" pitchFamily="34" charset="0"/>
              </a:defRPr>
            </a:lvl1pPr>
            <a:lvl2pPr marL="800294" indent="-307805" defTabSz="1002078" eaLnBrk="0" hangingPunct="0">
              <a:defRPr>
                <a:solidFill>
                  <a:schemeClr val="tx1"/>
                </a:solidFill>
                <a:latin typeface="Arial" panose="020B0604020202020204" pitchFamily="34" charset="0"/>
              </a:defRPr>
            </a:lvl2pPr>
            <a:lvl3pPr marL="1231222" indent="-246244" defTabSz="1002078" eaLnBrk="0" hangingPunct="0">
              <a:defRPr>
                <a:solidFill>
                  <a:schemeClr val="tx1"/>
                </a:solidFill>
                <a:latin typeface="Arial" panose="020B0604020202020204" pitchFamily="34" charset="0"/>
              </a:defRPr>
            </a:lvl3pPr>
            <a:lvl4pPr marL="1723711" indent="-246244" defTabSz="1002078" eaLnBrk="0" hangingPunct="0">
              <a:defRPr>
                <a:solidFill>
                  <a:schemeClr val="tx1"/>
                </a:solidFill>
                <a:latin typeface="Arial" panose="020B0604020202020204" pitchFamily="34" charset="0"/>
              </a:defRPr>
            </a:lvl4pPr>
            <a:lvl5pPr marL="2216201" indent="-246244" defTabSz="1002078" eaLnBrk="0" hangingPunct="0">
              <a:defRPr>
                <a:solidFill>
                  <a:schemeClr val="tx1"/>
                </a:solidFill>
                <a:latin typeface="Arial" panose="020B0604020202020204" pitchFamily="34" charset="0"/>
              </a:defRPr>
            </a:lvl5pPr>
            <a:lvl6pPr marL="2708689" indent="-246244" defTabSz="1002078" eaLnBrk="0" fontAlgn="base" hangingPunct="0">
              <a:spcBef>
                <a:spcPct val="0"/>
              </a:spcBef>
              <a:spcAft>
                <a:spcPct val="0"/>
              </a:spcAft>
              <a:defRPr>
                <a:solidFill>
                  <a:schemeClr val="tx1"/>
                </a:solidFill>
                <a:latin typeface="Arial" panose="020B0604020202020204" pitchFamily="34" charset="0"/>
              </a:defRPr>
            </a:lvl6pPr>
            <a:lvl7pPr marL="3201178" indent="-246244" defTabSz="1002078" eaLnBrk="0" fontAlgn="base" hangingPunct="0">
              <a:spcBef>
                <a:spcPct val="0"/>
              </a:spcBef>
              <a:spcAft>
                <a:spcPct val="0"/>
              </a:spcAft>
              <a:defRPr>
                <a:solidFill>
                  <a:schemeClr val="tx1"/>
                </a:solidFill>
                <a:latin typeface="Arial" panose="020B0604020202020204" pitchFamily="34" charset="0"/>
              </a:defRPr>
            </a:lvl7pPr>
            <a:lvl8pPr marL="3693667" indent="-246244" defTabSz="1002078" eaLnBrk="0" fontAlgn="base" hangingPunct="0">
              <a:spcBef>
                <a:spcPct val="0"/>
              </a:spcBef>
              <a:spcAft>
                <a:spcPct val="0"/>
              </a:spcAft>
              <a:defRPr>
                <a:solidFill>
                  <a:schemeClr val="tx1"/>
                </a:solidFill>
                <a:latin typeface="Arial" panose="020B0604020202020204" pitchFamily="34" charset="0"/>
              </a:defRPr>
            </a:lvl8pPr>
            <a:lvl9pPr marL="4186156" indent="-246244" defTabSz="1002078"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300">
              <a:solidFill>
                <a:prstClr val="black"/>
              </a:solidFill>
            </a:endParaRPr>
          </a:p>
        </p:txBody>
      </p:sp>
    </p:spTree>
    <p:extLst>
      <p:ext uri="{BB962C8B-B14F-4D97-AF65-F5344CB8AC3E}">
        <p14:creationId xmlns:p14="http://schemas.microsoft.com/office/powerpoint/2010/main" val="127409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Larry</a:t>
            </a:r>
          </a:p>
        </p:txBody>
      </p:sp>
      <p:sp>
        <p:nvSpPr>
          <p:cNvPr id="4" name="Slide Number Placeholder 3"/>
          <p:cNvSpPr>
            <a:spLocks noGrp="1"/>
          </p:cNvSpPr>
          <p:nvPr>
            <p:ph type="sldNum" sz="quarter" idx="5"/>
          </p:nvPr>
        </p:nvSpPr>
        <p:spPr/>
        <p:txBody>
          <a:bodyPr/>
          <a:lstStyle/>
          <a:p>
            <a:pPr defTabSz="465887">
              <a:defRPr/>
            </a:pPr>
            <a:fld id="{7ECBAD07-F4CD-4406-9FE5-F5BEAEDB42FD}" type="slidenum">
              <a:rPr lang="en-US" sz="1300">
                <a:solidFill>
                  <a:prstClr val="black"/>
                </a:solidFill>
                <a:latin typeface="Calibri" panose="020F0502020204030204"/>
              </a:rPr>
              <a:pPr defTabSz="465887">
                <a:defRPr/>
              </a:pPr>
              <a:t>19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27573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Larry</a:t>
            </a:r>
          </a:p>
        </p:txBody>
      </p:sp>
      <p:sp>
        <p:nvSpPr>
          <p:cNvPr id="4" name="Slide Number Placeholder 3"/>
          <p:cNvSpPr>
            <a:spLocks noGrp="1"/>
          </p:cNvSpPr>
          <p:nvPr>
            <p:ph type="sldNum" sz="quarter" idx="5"/>
          </p:nvPr>
        </p:nvSpPr>
        <p:spPr/>
        <p:txBody>
          <a:bodyPr/>
          <a:lstStyle/>
          <a:p>
            <a:pPr defTabSz="465887">
              <a:defRPr/>
            </a:pPr>
            <a:fld id="{7ECBAD07-F4CD-4406-9FE5-F5BEAEDB42FD}" type="slidenum">
              <a:rPr lang="en-US" sz="1300">
                <a:solidFill>
                  <a:prstClr val="black"/>
                </a:solidFill>
                <a:latin typeface="Calibri" panose="020F0502020204030204"/>
              </a:rPr>
              <a:pPr defTabSz="465887">
                <a:defRPr/>
              </a:pPr>
              <a:t>20</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70753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Larry</a:t>
            </a:r>
          </a:p>
        </p:txBody>
      </p:sp>
      <p:sp>
        <p:nvSpPr>
          <p:cNvPr id="4" name="Slide Number Placeholder 3"/>
          <p:cNvSpPr>
            <a:spLocks noGrp="1"/>
          </p:cNvSpPr>
          <p:nvPr>
            <p:ph type="sldNum" sz="quarter" idx="5"/>
          </p:nvPr>
        </p:nvSpPr>
        <p:spPr/>
        <p:txBody>
          <a:bodyPr/>
          <a:lstStyle/>
          <a:p>
            <a:pPr defTabSz="465887">
              <a:defRPr/>
            </a:pPr>
            <a:fld id="{7ECBAD07-F4CD-4406-9FE5-F5BEAEDB42FD}" type="slidenum">
              <a:rPr lang="en-US" sz="1300">
                <a:solidFill>
                  <a:prstClr val="black"/>
                </a:solidFill>
                <a:latin typeface="Calibri" panose="020F0502020204030204"/>
              </a:rPr>
              <a:pPr defTabSz="465887">
                <a:defRPr/>
              </a:pPr>
              <a:t>21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5912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Larry</a:t>
            </a:r>
          </a:p>
        </p:txBody>
      </p:sp>
      <p:sp>
        <p:nvSpPr>
          <p:cNvPr id="4" name="Slide Number Placeholder 3"/>
          <p:cNvSpPr>
            <a:spLocks noGrp="1"/>
          </p:cNvSpPr>
          <p:nvPr>
            <p:ph type="sldNum" sz="quarter" idx="5"/>
          </p:nvPr>
        </p:nvSpPr>
        <p:spPr/>
        <p:txBody>
          <a:bodyPr/>
          <a:lstStyle/>
          <a:p>
            <a:pPr defTabSz="465887">
              <a:defRPr/>
            </a:pPr>
            <a:fld id="{7ECBAD07-F4CD-4406-9FE5-F5BEAEDB42FD}" type="slidenum">
              <a:rPr lang="en-US" sz="1300">
                <a:solidFill>
                  <a:prstClr val="black"/>
                </a:solidFill>
                <a:latin typeface="Calibri" panose="020F0502020204030204"/>
              </a:rPr>
              <a:pPr defTabSz="465887">
                <a:defRPr/>
              </a:pPr>
              <a:t>22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4160365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 Id="rId5" Type="http://schemas.microsoft.com/office/2007/relationships/hdphoto" Target="../media/hdphoto4.wdp"/><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28545794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6425990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4289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3038"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169"/>
              </a:spcAft>
              <a:buNone/>
              <a:defRPr sz="1350" b="0" i="0">
                <a:solidFill>
                  <a:schemeClr val="bg1"/>
                </a:solidFill>
                <a:latin typeface="+mn-lt"/>
                <a:cs typeface="Avenir LT Std 65 Medium"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1775324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a:xfrm>
            <a:off x="914400" y="457205"/>
            <a:ext cx="9753600" cy="484631"/>
          </a:xfrm>
        </p:spPr>
        <p:txBody>
          <a:bodyPr anchor="t"/>
          <a:lstStyle>
            <a:lvl1pPr>
              <a:defRPr lang="en-US" sz="1688"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257175" rtl="0" eaLnBrk="1" fontAlgn="auto" latinLnBrk="0" hangingPunct="1">
              <a:lnSpc>
                <a:spcPct val="100000"/>
              </a:lnSpc>
              <a:spcBef>
                <a:spcPts val="169"/>
              </a:spcBef>
              <a:spcAft>
                <a:spcPts val="675"/>
              </a:spcAft>
              <a:buClrTx/>
              <a:buSzPct val="80000"/>
              <a:buFontTx/>
              <a:buNone/>
              <a:tabLst/>
              <a:defRPr lang="en-US" sz="1463" b="0" i="0" kern="1200">
                <a:solidFill>
                  <a:schemeClr val="tx1"/>
                </a:solidFill>
                <a:latin typeface="+mn-lt"/>
                <a:ea typeface="+mn-ea"/>
                <a:cs typeface="Avenir LT Std 65 Medium" pitchFamily="34" charset="0"/>
              </a:defRPr>
            </a:lvl1pPr>
            <a:lvl2pPr marL="97334" indent="-97334">
              <a:defRPr/>
            </a:lvl2pPr>
            <a:lvl3pPr>
              <a:buFontTx/>
              <a:buNone/>
              <a:defRPr lang="en-US" sz="1350" b="0" i="0" kern="1200">
                <a:solidFill>
                  <a:schemeClr val="tx1"/>
                </a:solidFill>
                <a:latin typeface="Avenir LT Std 55 Roman"/>
                <a:ea typeface="+mn-ea"/>
                <a:cs typeface="Avenir LT Std 55 Roman"/>
              </a:defRPr>
            </a:lvl3pPr>
            <a:lvl4pPr>
              <a:defRPr/>
            </a:lvl4pPr>
            <a:lvl5pPr>
              <a:lnSpc>
                <a:spcPts val="1013"/>
              </a:lnSpc>
              <a:defRPr/>
            </a:lvl5pPr>
          </a:lstStyle>
          <a:p>
            <a:pPr marL="0" marR="0" lvl="0" indent="0" algn="l" defTabSz="257175" rtl="0" eaLnBrk="1" fontAlgn="auto" latinLnBrk="0" hangingPunct="1">
              <a:lnSpc>
                <a:spcPct val="100000"/>
              </a:lnSpc>
              <a:spcBef>
                <a:spcPts val="169"/>
              </a:spcBef>
              <a:spcAft>
                <a:spcPts val="675"/>
              </a:spcAft>
              <a:buClrTx/>
              <a:buSzPct val="80000"/>
              <a:buFontTx/>
              <a:buNone/>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88119445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p:txBody>
          <a:bodyPr/>
          <a:lstStyle>
            <a:lvl1pPr algn="l" defTabSz="257175" rtl="0" eaLnBrk="1" latinLnBrk="0" hangingPunct="1">
              <a:lnSpc>
                <a:spcPct val="100000"/>
              </a:lnSpc>
              <a:spcBef>
                <a:spcPct val="0"/>
              </a:spcBef>
              <a:buNone/>
              <a:defRPr lang="en-US" sz="1688"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226314" indent="-97727">
              <a:lnSpc>
                <a:spcPts val="1519"/>
              </a:lnSpc>
              <a:spcAft>
                <a:spcPts val="675"/>
              </a:spcAft>
              <a:defRPr sz="1350">
                <a:latin typeface="+mn-lt"/>
              </a:defRPr>
            </a:lvl2pPr>
            <a:lvl3pPr marL="320576" indent="-61616">
              <a:lnSpc>
                <a:spcPct val="100000"/>
              </a:lnSpc>
              <a:spcAft>
                <a:spcPts val="338"/>
              </a:spcAft>
              <a:defRPr sz="1350">
                <a:latin typeface="+mn-lt"/>
              </a:defRPr>
            </a:lvl3pPr>
            <a:lvl4pPr marL="450056" indent="-98227">
              <a:lnSpc>
                <a:spcPct val="100000"/>
              </a:lnSpc>
              <a:spcAft>
                <a:spcPts val="338"/>
              </a:spcAft>
              <a:defRPr sz="1350">
                <a:latin typeface="+mn-lt"/>
              </a:defRPr>
            </a:lvl4pPr>
            <a:lvl5pPr>
              <a:lnSpc>
                <a:spcPct val="100000"/>
              </a:lnSpc>
              <a:spcAft>
                <a:spcPts val="338"/>
              </a:spcAft>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717103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405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35437766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95548" indent="-95548">
              <a:lnSpc>
                <a:spcPts val="2081"/>
              </a:lnSpc>
              <a:spcAft>
                <a:spcPts val="169"/>
              </a:spcAft>
              <a:defRPr sz="1688"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169"/>
              </a:spcAft>
              <a:buFontTx/>
              <a:buNone/>
              <a:defRPr lang="en-US" sz="1463"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7920603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68533352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4"/>
            <a:ext cx="12192000" cy="3910751"/>
          </a:xfrm>
          <a:prstGeom prst="rect">
            <a:avLst/>
          </a:prstGeom>
          <a:noFill/>
        </p:spPr>
      </p:pic>
    </p:spTree>
    <p:extLst>
      <p:ext uri="{BB962C8B-B14F-4D97-AF65-F5344CB8AC3E}">
        <p14:creationId xmlns:p14="http://schemas.microsoft.com/office/powerpoint/2010/main" val="264288732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Tree>
    <p:extLst>
      <p:ext uri="{BB962C8B-B14F-4D97-AF65-F5344CB8AC3E}">
        <p14:creationId xmlns:p14="http://schemas.microsoft.com/office/powerpoint/2010/main" val="266611560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15362288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Tree>
    <p:extLst>
      <p:ext uri="{BB962C8B-B14F-4D97-AF65-F5344CB8AC3E}">
        <p14:creationId xmlns:p14="http://schemas.microsoft.com/office/powerpoint/2010/main" val="205228488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9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731"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76275390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CB9026DB-8994-4DE0-9201-8E1F33B7029B}" type="datetimeFigureOut">
              <a:rPr lang="en-US">
                <a:solidFill>
                  <a:prstClr val="black"/>
                </a:solidFill>
              </a:rPr>
              <a:pPr/>
              <a:t>3/8/2022</a:t>
            </a:fld>
            <a:endParaRPr lang="en-US">
              <a:solidFill>
                <a:prstClr val="black"/>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123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2FD75B-7C3F-42D1-BC24-B1EC15935D11}" type="datetime1">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55680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C52B7D-D586-4761-8B74-2BAB91BDA1A0}" type="datetime1">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8115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D852A818-C5C6-4218-BE0D-6F12E91AD3A3}" type="datetime1">
              <a:rPr lang="en-US" smtClean="0"/>
              <a:t>3/8/2022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spTree>
    <p:extLst>
      <p:ext uri="{BB962C8B-B14F-4D97-AF65-F5344CB8AC3E}">
        <p14:creationId xmlns:p14="http://schemas.microsoft.com/office/powerpoint/2010/main" val="4032569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CED141-90B0-4026-9A28-20C75EA8F231}" type="datetime1">
              <a:rPr lang="en-US" smtClean="0"/>
              <a:t>3/8/2022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1562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60C5B3-E4D5-4CA7-AC9E-9BF96DEC9988}" type="datetime1">
              <a:rPr lang="en-US" smtClean="0"/>
              <a:t>3/8/2022</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92745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7560EA-E301-4ADC-8C16-4FAC057A2F62}" type="datetime1">
              <a:rPr lang="en-US" smtClean="0"/>
              <a:t>3/8/2022</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2423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89BCE-1D0E-4BC7-8E82-2DAE233496BF}" type="datetime1">
              <a:rPr lang="en-US" smtClean="0"/>
              <a:t>3/8/2022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1927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433302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62CA73-F53D-4B01-8046-A5F134BDB314}" type="datetime1">
              <a:rPr lang="en-US" smtClean="0"/>
              <a:t>3/8/2022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Tree>
    <p:extLst>
      <p:ext uri="{BB962C8B-B14F-4D97-AF65-F5344CB8AC3E}">
        <p14:creationId xmlns:p14="http://schemas.microsoft.com/office/powerpoint/2010/main" val="4141286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5DCACA-0898-4D99-B408-B39AA6F11847}" type="datetime1">
              <a:rPr lang="en-US" smtClean="0"/>
              <a:t>3/8/2022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64F69532-8899-4109-A5AF-5F926142F9B8}" type="slidenum">
              <a:rPr lang="en-US" smtClean="0"/>
              <a:t>‹#›</a:t>
            </a:fld>
            <a:endParaRPr lang="en-US"/>
          </a:p>
        </p:txBody>
      </p:sp>
    </p:spTree>
    <p:extLst>
      <p:ext uri="{BB962C8B-B14F-4D97-AF65-F5344CB8AC3E}">
        <p14:creationId xmlns:p14="http://schemas.microsoft.com/office/powerpoint/2010/main" val="2947602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9D1E4A-CB09-44F1-8F49-D4399A63955F}" type="datetime1">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471383" y="5594054"/>
            <a:ext cx="640080" cy="365125"/>
          </a:xfrm>
          <a:prstGeom prst="rect">
            <a:avLst/>
          </a:prstGeom>
        </p:spPr>
        <p:txBody>
          <a:bodyPr/>
          <a:lstStyle/>
          <a:p>
            <a:fld id="{64F69532-8899-4109-A5AF-5F926142F9B8}" type="slidenum">
              <a:rPr lang="en-US" smtClean="0"/>
              <a:t>‹#›</a:t>
            </a:fld>
            <a:endParaRPr lang="en-US"/>
          </a:p>
        </p:txBody>
      </p:sp>
    </p:spTree>
    <p:extLst>
      <p:ext uri="{BB962C8B-B14F-4D97-AF65-F5344CB8AC3E}">
        <p14:creationId xmlns:p14="http://schemas.microsoft.com/office/powerpoint/2010/main" val="4286948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4E1558-C58F-4CC5-8B6E-DB213E2323FA}" type="datetime1">
              <a:rPr lang="en-US" smtClean="0"/>
              <a:t>3/8/2022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11128" y="6272784"/>
            <a:ext cx="640080" cy="365125"/>
          </a:xfrm>
          <a:prstGeom prst="rect">
            <a:avLst/>
          </a:prstGeom>
        </p:spPr>
        <p:txBody>
          <a:bodyPr/>
          <a:lstStyle/>
          <a:p>
            <a:fld id="{64F69532-8899-4109-A5AF-5F926142F9B8}" type="slidenum">
              <a:rPr lang="en-US" smtClean="0"/>
              <a:t>‹#›</a:t>
            </a:fld>
            <a:endParaRPr lang="en-US"/>
          </a:p>
        </p:txBody>
      </p:sp>
    </p:spTree>
    <p:extLst>
      <p:ext uri="{BB962C8B-B14F-4D97-AF65-F5344CB8AC3E}">
        <p14:creationId xmlns:p14="http://schemas.microsoft.com/office/powerpoint/2010/main" val="2972395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Oval 14"/>
          <p:cNvSpPr/>
          <p:nvPr userDrawn="1"/>
        </p:nvSpPr>
        <p:spPr bwMode="hidden">
          <a:xfrm rot="715083">
            <a:off x="-18487827" y="2345711"/>
            <a:ext cx="29615896"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9BCDFF"/>
              </a:solidFill>
              <a:ea typeface="ＭＳ Ｐゴシック" pitchFamily="16" charset="-128"/>
              <a:cs typeface="ＭＳ Ｐゴシック" pitchFamily="-97" charset="-128"/>
            </a:endParaRPr>
          </a:p>
        </p:txBody>
      </p:sp>
      <p:sp>
        <p:nvSpPr>
          <p:cNvPr id="14" name="Oval 13"/>
          <p:cNvSpPr/>
          <p:nvPr userDrawn="1"/>
        </p:nvSpPr>
        <p:spPr bwMode="hidden">
          <a:xfrm rot="211698">
            <a:off x="-26717073" y="1172144"/>
            <a:ext cx="396748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
        <p:nvSpPr>
          <p:cNvPr id="2" name="Title 1"/>
          <p:cNvSpPr>
            <a:spLocks noGrp="1"/>
          </p:cNvSpPr>
          <p:nvPr>
            <p:ph type="ctrTitle" hasCustomPrompt="1"/>
          </p:nvPr>
        </p:nvSpPr>
        <p:spPr>
          <a:xfrm>
            <a:off x="1828800" y="1645920"/>
            <a:ext cx="8534400" cy="1271016"/>
          </a:xfrm>
        </p:spPr>
        <p:txBody>
          <a:bodyPr rIns="0" anchor="b">
            <a:noAutofit/>
          </a:bodyPr>
          <a:lstStyle>
            <a:lvl1pPr algn="ctr">
              <a:defRPr sz="3000">
                <a:solidFill>
                  <a:schemeClr val="tx1"/>
                </a:solidFill>
              </a:defRPr>
            </a:lvl1pPr>
          </a:lstStyle>
          <a:p>
            <a:r>
              <a:rPr lang="en-US" dirty="0"/>
              <a:t>Presentation Title</a:t>
            </a:r>
          </a:p>
        </p:txBody>
      </p:sp>
      <p:sp>
        <p:nvSpPr>
          <p:cNvPr id="3" name="Subtitle 2"/>
          <p:cNvSpPr>
            <a:spLocks noGrp="1"/>
          </p:cNvSpPr>
          <p:nvPr>
            <p:ph type="subTitle" idx="1" hasCustomPrompt="1"/>
          </p:nvPr>
        </p:nvSpPr>
        <p:spPr>
          <a:xfrm>
            <a:off x="1828800" y="3090672"/>
            <a:ext cx="8534400" cy="758952"/>
          </a:xfrm>
        </p:spPr>
        <p:txBody>
          <a:bodyPr>
            <a:noAutofit/>
          </a:bodyPr>
          <a:lstStyle>
            <a:lvl1pPr marL="0" indent="0" algn="ctr">
              <a:buNone/>
              <a:defRPr b="0">
                <a:solidFill>
                  <a:srgbClr val="D1E3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black">
          <a:xfrm>
            <a:off x="1200157" y="687393"/>
            <a:ext cx="4933697" cy="755331"/>
          </a:xfrm>
          <a:prstGeom prst="rect">
            <a:avLst/>
          </a:prstGeom>
        </p:spPr>
      </p:pic>
      <p:pic>
        <p:nvPicPr>
          <p:cNvPr id="12" name="Picture 11" descr="esri logo_ppt_520px.png"/>
          <p:cNvPicPr>
            <a:picLocks noChangeAspect="1"/>
          </p:cNvPicPr>
          <p:nvPr userDrawn="1"/>
        </p:nvPicPr>
        <p:blipFill>
          <a:blip r:embed="rId4" cstate="screen">
            <a:extLst>
              <a:ext uri="{28A0092B-C50C-407E-A947-70E740481C1C}">
                <a14:useLocalDpi xmlns:a14="http://schemas.microsoft.com/office/drawing/2010/main"/>
              </a:ext>
            </a:extLst>
          </a:blip>
          <a:srcRect r="2655" b="10029"/>
          <a:stretch>
            <a:fillRect/>
          </a:stretch>
        </p:blipFill>
        <p:spPr bwMode="gray">
          <a:xfrm>
            <a:off x="8001000" y="111101"/>
            <a:ext cx="4191000" cy="1635174"/>
          </a:xfrm>
          <a:prstGeom prst="rect">
            <a:avLst/>
          </a:prstGeom>
        </p:spPr>
      </p:pic>
    </p:spTree>
    <p:extLst>
      <p:ext uri="{BB962C8B-B14F-4D97-AF65-F5344CB8AC3E}">
        <p14:creationId xmlns:p14="http://schemas.microsoft.com/office/powerpoint/2010/main" val="379419738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_grdnt-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gradFill flip="none" rotWithShape="1">
            <a:gsLst>
              <a:gs pos="30000">
                <a:srgbClr val="0067CD">
                  <a:alpha val="0"/>
                </a:srgbClr>
              </a:gs>
              <a:gs pos="100000">
                <a:schemeClr val="accent4">
                  <a:lumMod val="20000"/>
                  <a:lumOff val="80000"/>
                </a:schemeClr>
              </a:gs>
              <a:gs pos="65000">
                <a:srgbClr val="0067CD">
                  <a:alpha val="65000"/>
                </a:srgbClr>
              </a:gs>
            </a:gsLst>
            <a:path path="circle">
              <a:fillToRect t="100000" r="100000"/>
            </a:path>
            <a:tileRect l="-100000" b="-10000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sp>
        <p:nvSpPr>
          <p:cNvPr id="15" name="Oval 14"/>
          <p:cNvSpPr/>
          <p:nvPr userDrawn="1"/>
        </p:nvSpPr>
        <p:spPr bwMode="hidden">
          <a:xfrm rot="715083">
            <a:off x="-18487827" y="2345711"/>
            <a:ext cx="29615896"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9BCDFF"/>
              </a:solidFill>
              <a:ea typeface="ＭＳ Ｐゴシック" pitchFamily="16" charset="-128"/>
              <a:cs typeface="ＭＳ Ｐゴシック" pitchFamily="-97" charset="-128"/>
            </a:endParaRPr>
          </a:p>
        </p:txBody>
      </p:sp>
      <p:sp>
        <p:nvSpPr>
          <p:cNvPr id="14" name="Oval 13"/>
          <p:cNvSpPr/>
          <p:nvPr userDrawn="1"/>
        </p:nvSpPr>
        <p:spPr bwMode="hidden">
          <a:xfrm rot="211698">
            <a:off x="-26717073" y="1172144"/>
            <a:ext cx="396748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
        <p:nvSpPr>
          <p:cNvPr id="2" name="Title 1"/>
          <p:cNvSpPr>
            <a:spLocks noGrp="1"/>
          </p:cNvSpPr>
          <p:nvPr>
            <p:ph type="ctrTitle" hasCustomPrompt="1"/>
          </p:nvPr>
        </p:nvSpPr>
        <p:spPr>
          <a:xfrm>
            <a:off x="1828800" y="1645920"/>
            <a:ext cx="8534400" cy="1271016"/>
          </a:xfrm>
        </p:spPr>
        <p:txBody>
          <a:bodyPr rIns="0" anchor="b">
            <a:noAutofit/>
          </a:bodyPr>
          <a:lstStyle>
            <a:lvl1pPr algn="ctr">
              <a:defRPr sz="3000">
                <a:solidFill>
                  <a:srgbClr val="FFFFFF"/>
                </a:solidFill>
              </a:defRPr>
            </a:lvl1pPr>
          </a:lstStyle>
          <a:p>
            <a:r>
              <a:rPr lang="en-US" dirty="0"/>
              <a:t>Presentation Title</a:t>
            </a:r>
          </a:p>
        </p:txBody>
      </p:sp>
      <p:sp>
        <p:nvSpPr>
          <p:cNvPr id="3" name="Subtitle 2"/>
          <p:cNvSpPr>
            <a:spLocks noGrp="1"/>
          </p:cNvSpPr>
          <p:nvPr>
            <p:ph type="subTitle" idx="1" hasCustomPrompt="1"/>
          </p:nvPr>
        </p:nvSpPr>
        <p:spPr>
          <a:xfrm>
            <a:off x="1828800" y="3090672"/>
            <a:ext cx="8534400" cy="758952"/>
          </a:xfrm>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11" name="Picture 10" descr="esri-10GlobeLogo_No-r_s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9708" y="566649"/>
            <a:ext cx="2148517" cy="718965"/>
          </a:xfrm>
          <a:prstGeom prst="rect">
            <a:avLst/>
          </a:prstGeom>
        </p:spPr>
      </p:pic>
      <p:sp>
        <p:nvSpPr>
          <p:cNvPr id="4" name="TextBox 3"/>
          <p:cNvSpPr txBox="1"/>
          <p:nvPr userDrawn="1"/>
        </p:nvSpPr>
        <p:spPr>
          <a:xfrm>
            <a:off x="6600008" y="546100"/>
            <a:ext cx="2408525" cy="876300"/>
          </a:xfrm>
          <a:prstGeom prst="rect">
            <a:avLst/>
          </a:prstGeom>
          <a:noFill/>
          <a:effectLst/>
        </p:spPr>
        <p:txBody>
          <a:bodyPr wrap="square" lIns="0" tIns="0" rIns="0" bIns="0" rtlCol="0">
            <a:noAutofit/>
          </a:bodyPr>
          <a:lstStyle/>
          <a:p>
            <a:pPr defTabSz="457200" eaLnBrk="0" fontAlgn="auto" hangingPunct="0">
              <a:spcBef>
                <a:spcPts val="0"/>
              </a:spcBef>
              <a:spcAft>
                <a:spcPts val="0"/>
              </a:spcAft>
            </a:pPr>
            <a:r>
              <a:rPr lang="en-US" sz="4000" dirty="0">
                <a:solidFill>
                  <a:srgbClr val="5EB4E6">
                    <a:lumMod val="40000"/>
                    <a:lumOff val="60000"/>
                    <a:alpha val="60000"/>
                  </a:srgbClr>
                </a:solidFill>
                <a:latin typeface="Arial"/>
              </a:rPr>
              <a:t>2012</a:t>
            </a:r>
            <a:endParaRPr lang="en-US" sz="2800" dirty="0">
              <a:solidFill>
                <a:srgbClr val="5EB4E6">
                  <a:lumMod val="40000"/>
                  <a:lumOff val="60000"/>
                  <a:alpha val="60000"/>
                </a:srgbClr>
              </a:solidFill>
              <a:latin typeface="Arial"/>
            </a:endParaRPr>
          </a:p>
        </p:txBody>
      </p:sp>
      <p:pic>
        <p:nvPicPr>
          <p:cNvPr id="6" name="Picture 5"/>
          <p:cNvPicPr>
            <a:picLocks noChangeAspect="1"/>
          </p:cNvPicPr>
          <p:nvPr userDrawn="1"/>
        </p:nvPicPr>
        <p:blipFill rotWithShape="1">
          <a:blip r:embed="rId4">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b="61538"/>
          <a:stretch/>
        </p:blipFill>
        <p:spPr bwMode="black">
          <a:xfrm>
            <a:off x="1200154" y="801689"/>
            <a:ext cx="5268383" cy="310219"/>
          </a:xfrm>
          <a:prstGeom prst="rect">
            <a:avLst/>
          </a:prstGeom>
        </p:spPr>
      </p:pic>
    </p:spTree>
    <p:extLst>
      <p:ext uri="{BB962C8B-B14F-4D97-AF65-F5344CB8AC3E}">
        <p14:creationId xmlns:p14="http://schemas.microsoft.com/office/powerpoint/2010/main" val="215537611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idx="1"/>
          </p:nvPr>
        </p:nvSpPr>
        <p:spPr>
          <a:xfrm>
            <a:off x="1676400" y="1947672"/>
            <a:ext cx="8839200" cy="3429000"/>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lnSpc>
                <a:spcPts val="1800"/>
              </a:lnSpc>
              <a:buClr>
                <a:schemeClr val="accent4">
                  <a:lumMod val="60000"/>
                  <a:lumOff val="4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092029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1219200" y="1243584"/>
            <a:ext cx="97536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676400" y="1947672"/>
            <a:ext cx="8839200" cy="3429000"/>
          </a:xfrm>
        </p:spPr>
        <p:txBody>
          <a:bodyPr/>
          <a:lstStyle>
            <a:lvl1pPr>
              <a:buClr>
                <a:schemeClr val="accent4">
                  <a:lumMod val="60000"/>
                  <a:lumOff val="40000"/>
                </a:schemeClr>
              </a:buClr>
              <a:defRPr sz="2000"/>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90152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1676400" y="1947672"/>
            <a:ext cx="8839200" cy="3429000"/>
          </a:xfrm>
        </p:spPr>
        <p:txBody>
          <a:bodyPr/>
          <a:lstStyle>
            <a:lvl1pPr>
              <a:buClr>
                <a:schemeClr val="accent4">
                  <a:lumMod val="60000"/>
                  <a:lumOff val="40000"/>
                </a:schemeClr>
              </a:buClr>
              <a:defRPr sz="2000"/>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hasCustomPrompt="1"/>
          </p:nvPr>
        </p:nvSpPr>
        <p:spPr>
          <a:xfrm>
            <a:off x="2438400" y="5715005"/>
            <a:ext cx="8534400" cy="475487"/>
          </a:xfrm>
        </p:spPr>
        <p:txBody>
          <a:bodyPr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stStyle>
          <a:p>
            <a:pPr algn="r" rtl="0"/>
            <a:r>
              <a:rPr lang="en-US" sz="1400" i="1" kern="1200" baseline="0">
                <a:solidFill>
                  <a:srgbClr val="FFFF96"/>
                </a:solidFill>
              </a:rPr>
              <a:t>Click to Edit Tagline (optional)</a:t>
            </a:r>
          </a:p>
        </p:txBody>
      </p:sp>
    </p:spTree>
    <p:extLst>
      <p:ext uri="{BB962C8B-B14F-4D97-AF65-F5344CB8AC3E}">
        <p14:creationId xmlns:p14="http://schemas.microsoft.com/office/powerpoint/2010/main" val="134339445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1219200" y="1243584"/>
            <a:ext cx="97536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676400" y="1947672"/>
            <a:ext cx="8839200" cy="3429000"/>
          </a:xfrm>
        </p:spPr>
        <p:txBody>
          <a:bodyPr/>
          <a:lstStyle>
            <a:lvl1pPr>
              <a:defRPr sz="2000" b="1"/>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hasCustomPrompt="1"/>
          </p:nvPr>
        </p:nvSpPr>
        <p:spPr>
          <a:xfrm>
            <a:off x="2438400" y="5715005"/>
            <a:ext cx="85344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a:solidFill>
                  <a:srgbClr val="FFFF96"/>
                </a:solidFill>
              </a:rPr>
              <a:t>Click to Edit Tagline (optional)</a:t>
            </a:r>
          </a:p>
        </p:txBody>
      </p:sp>
    </p:spTree>
    <p:extLst>
      <p:ext uri="{BB962C8B-B14F-4D97-AF65-F5344CB8AC3E}">
        <p14:creationId xmlns:p14="http://schemas.microsoft.com/office/powerpoint/2010/main" val="317627241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29697631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6885055"/>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_User Screens">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gradFill>
            <a:gsLst>
              <a:gs pos="0">
                <a:srgbClr val="008000">
                  <a:alpha val="70000"/>
                </a:srgbClr>
              </a:gs>
              <a:gs pos="60000">
                <a:srgbClr val="008000">
                  <a:alpha val="0"/>
                </a:srgb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pic>
        <p:nvPicPr>
          <p:cNvPr id="6" name="Picture 5" descr="header-banner.png"/>
          <p:cNvPicPr>
            <a:picLocks noChangeAspect="1"/>
          </p:cNvPicPr>
          <p:nvPr/>
        </p:nvPicPr>
        <p:blipFill>
          <a:blip r:embed="rId2"/>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526223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481297070"/>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289260"/>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
        <p:cNvGrpSpPr/>
        <p:nvPr/>
      </p:nvGrpSpPr>
      <p:grpSpPr>
        <a:xfrm>
          <a:off x="0" y="0"/>
          <a:ext cx="0" cy="0"/>
          <a:chOff x="0" y="0"/>
          <a:chExt cx="0" cy="0"/>
        </a:xfrm>
      </p:grpSpPr>
      <p:sp>
        <p:nvSpPr>
          <p:cNvPr id="11" name="Oval 10"/>
          <p:cNvSpPr/>
          <p:nvPr userDrawn="1"/>
        </p:nvSpPr>
        <p:spPr bwMode="hidden">
          <a:xfrm rot="715083">
            <a:off x="-18487827" y="2345711"/>
            <a:ext cx="29615896"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9BCDFF"/>
              </a:solidFill>
              <a:ea typeface="ＭＳ Ｐゴシック" pitchFamily="16" charset="-128"/>
              <a:cs typeface="ＭＳ Ｐゴシック" pitchFamily="-97" charset="-128"/>
            </a:endParaRPr>
          </a:p>
        </p:txBody>
      </p:sp>
      <p:sp>
        <p:nvSpPr>
          <p:cNvPr id="12" name="Oval 11"/>
          <p:cNvSpPr/>
          <p:nvPr userDrawn="1"/>
        </p:nvSpPr>
        <p:spPr bwMode="hidden">
          <a:xfrm rot="211698">
            <a:off x="-26717073" y="1172144"/>
            <a:ext cx="396748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
        <p:nvSpPr>
          <p:cNvPr id="2" name="Title 1"/>
          <p:cNvSpPr>
            <a:spLocks noGrp="1"/>
          </p:cNvSpPr>
          <p:nvPr>
            <p:ph type="title" hasCustomPrompt="1"/>
          </p:nvPr>
        </p:nvSpPr>
        <p:spPr>
          <a:xfrm>
            <a:off x="1371600" y="1534291"/>
            <a:ext cx="9448800" cy="1028700"/>
          </a:xfrm>
        </p:spPr>
        <p:txBody>
          <a:bodyPr anchor="b">
            <a:noAutofit/>
          </a:bodyPr>
          <a:lstStyle>
            <a:lvl1pPr algn="ctr" defTabSz="457200" rtl="0" eaLnBrk="1" latinLnBrk="0" hangingPunct="1">
              <a:lnSpc>
                <a:spcPct val="100000"/>
              </a:lnSpc>
              <a:spcBef>
                <a:spcPct val="0"/>
              </a:spcBef>
              <a:buNone/>
              <a:defRPr kumimoji="0" lang="en-US" sz="36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828800" y="2766525"/>
            <a:ext cx="8534400" cy="320040"/>
          </a:xfrm>
        </p:spPr>
        <p:txBody>
          <a:bodyPr anchor="t">
            <a:noAutofit/>
          </a:bodyPr>
          <a:lstStyle>
            <a:lvl1pPr marL="0" indent="0" algn="ctr">
              <a:lnSpc>
                <a:spcPts val="2200"/>
              </a:lnSpc>
              <a:buNone/>
              <a:defRPr sz="2000" b="0">
                <a:solidFill>
                  <a:schemeClr val="accent4">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Tree>
    <p:extLst>
      <p:ext uri="{BB962C8B-B14F-4D97-AF65-F5344CB8AC3E}">
        <p14:creationId xmlns:p14="http://schemas.microsoft.com/office/powerpoint/2010/main" val="158262442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Title_white 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a typeface="ＭＳ Ｐゴシック" pitchFamily="16" charset="-128"/>
              <a:cs typeface="ＭＳ Ｐゴシック" pitchFamily="-97" charset="-128"/>
            </a:endParaRPr>
          </a:p>
        </p:txBody>
      </p:sp>
      <p:sp>
        <p:nvSpPr>
          <p:cNvPr id="11" name="Oval 10"/>
          <p:cNvSpPr/>
          <p:nvPr userDrawn="1"/>
        </p:nvSpPr>
        <p:spPr bwMode="hidden">
          <a:xfrm rot="715083">
            <a:off x="-18487827" y="2345711"/>
            <a:ext cx="29615896"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9BCDFF"/>
              </a:solidFill>
              <a:ea typeface="ＭＳ Ｐゴシック" pitchFamily="16" charset="-128"/>
              <a:cs typeface="ＭＳ Ｐゴシック" pitchFamily="-97" charset="-128"/>
            </a:endParaRPr>
          </a:p>
        </p:txBody>
      </p:sp>
      <p:sp>
        <p:nvSpPr>
          <p:cNvPr id="12" name="Oval 11"/>
          <p:cNvSpPr/>
          <p:nvPr userDrawn="1"/>
        </p:nvSpPr>
        <p:spPr bwMode="hidden">
          <a:xfrm rot="211698">
            <a:off x="-26717073" y="1172144"/>
            <a:ext cx="396748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r>
              <a:rPr lang="en-US" sz="1400" dirty="0">
                <a:solidFill>
                  <a:srgbClr val="000000"/>
                </a:solidFill>
                <a:latin typeface="Lucida Grande"/>
                <a:ea typeface="Lucida Grande"/>
                <a:cs typeface="Lucida Grande"/>
              </a:rPr>
              <a:t>1_Section Title</a:t>
            </a:r>
            <a:endParaRPr lang="en-US" sz="1400" b="1" dirty="0">
              <a:solidFill>
                <a:srgbClr val="000000"/>
              </a:solidFill>
              <a:ea typeface="ＭＳ Ｐゴシック" pitchFamily="16" charset="-128"/>
              <a:cs typeface="ＭＳ Ｐゴシック" pitchFamily="-97" charset="-128"/>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
        <p:nvSpPr>
          <p:cNvPr id="2" name="Title 1"/>
          <p:cNvSpPr>
            <a:spLocks noGrp="1"/>
          </p:cNvSpPr>
          <p:nvPr>
            <p:ph type="title" hasCustomPrompt="1"/>
          </p:nvPr>
        </p:nvSpPr>
        <p:spPr>
          <a:xfrm>
            <a:off x="1371600" y="1534291"/>
            <a:ext cx="9448800" cy="1028700"/>
          </a:xfrm>
        </p:spPr>
        <p:txBody>
          <a:bodyPr anchor="b">
            <a:noAutofit/>
          </a:bodyPr>
          <a:lstStyle>
            <a:lvl1pPr algn="ctr" defTabSz="457200" rtl="0" eaLnBrk="1" latinLnBrk="0" hangingPunct="1">
              <a:lnSpc>
                <a:spcPct val="100000"/>
              </a:lnSpc>
              <a:spcBef>
                <a:spcPct val="0"/>
              </a:spcBef>
              <a:buNone/>
              <a:defRPr kumimoji="0" lang="en-US" sz="3600" b="1" i="0" kern="1200" cap="none" baseline="0">
                <a:solidFill>
                  <a:srgbClr val="007AC2"/>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828800" y="2766525"/>
            <a:ext cx="8534400" cy="320040"/>
          </a:xfrm>
        </p:spPr>
        <p:txBody>
          <a:bodyPr anchor="t">
            <a:noAutofit/>
          </a:bodyPr>
          <a:lstStyle>
            <a:lvl1pPr marL="0" indent="0" algn="ctr">
              <a:lnSpc>
                <a:spcPts val="2200"/>
              </a:lnSpc>
              <a:buNone/>
              <a:defRPr sz="2000" b="0">
                <a:solidFill>
                  <a:srgbClr val="6E6E6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Tree>
    <p:extLst>
      <p:ext uri="{BB962C8B-B14F-4D97-AF65-F5344CB8AC3E}">
        <p14:creationId xmlns:p14="http://schemas.microsoft.com/office/powerpoint/2010/main" val="2468091582"/>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pic>
        <p:nvPicPr>
          <p:cNvPr id="15" name="Picture 14" descr="2011_demo_bg.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header-banner.png"/>
          <p:cNvPicPr>
            <a:picLocks/>
          </p:cNvPicPr>
          <p:nvPr/>
        </p:nvPicPr>
        <p:blipFill>
          <a:blip r:embed="rId3" cstate="screen">
            <a:extLst>
              <a:ext uri="{28A0092B-C50C-407E-A947-70E740481C1C}">
                <a14:useLocalDpi xmlns:a14="http://schemas.microsoft.com/office/drawing/2010/main"/>
              </a:ext>
            </a:extLst>
          </a:blip>
          <a:srcRect r="15741"/>
          <a:stretch>
            <a:fillRect/>
          </a:stretch>
        </p:blipFill>
        <p:spPr bwMode="hidden">
          <a:xfrm>
            <a:off x="3631258" y="1919126"/>
            <a:ext cx="8560745" cy="502920"/>
          </a:xfrm>
          <a:prstGeom prst="rect">
            <a:avLst/>
          </a:prstGeom>
        </p:spPr>
      </p:pic>
      <p:sp>
        <p:nvSpPr>
          <p:cNvPr id="5" name="Text Placeholder 2"/>
          <p:cNvSpPr>
            <a:spLocks noGrp="1"/>
          </p:cNvSpPr>
          <p:nvPr>
            <p:ph type="body" idx="1" hasCustomPrompt="1"/>
          </p:nvPr>
        </p:nvSpPr>
        <p:spPr>
          <a:xfrm>
            <a:off x="4267200" y="2428259"/>
            <a:ext cx="6705600" cy="292608"/>
          </a:xfrm>
        </p:spPr>
        <p:txBody>
          <a:bodyPr anchor="t">
            <a:noAutofit/>
          </a:bodyPr>
          <a:lstStyle>
            <a:lvl1pPr marL="0" indent="0" algn="r">
              <a:lnSpc>
                <a:spcPts val="2000"/>
              </a:lnSpc>
              <a:spcBef>
                <a:spcPts val="0"/>
              </a:spcBef>
              <a:buNone/>
              <a:defRPr sz="1800" b="0">
                <a:solidFill>
                  <a:schemeClr val="accent4">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4267200" y="1911774"/>
            <a:ext cx="6705600" cy="457200"/>
          </a:xfrm>
        </p:spPr>
        <p:txBody>
          <a:bodyPr wrap="square" anchor="t"/>
          <a:lstStyle>
            <a:lvl1pPr marL="0" indent="0" algn="r">
              <a:defRPr kumimoji="0" lang="en-US" sz="2800" b="1" i="0" u="none" strike="noStrike" kern="1200" cap="none" spc="0" normalizeH="0" baseline="0" noProof="0">
                <a:ln>
                  <a:noFill/>
                </a:ln>
                <a:solidFill>
                  <a:schemeClr val="tx1"/>
                </a:solidFill>
                <a:effectLst/>
                <a:uLnTx/>
                <a:uFillTx/>
                <a:latin typeface="+mj-lt"/>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a:t>Click to Edit Demo Title</a:t>
            </a:r>
          </a:p>
        </p:txBody>
      </p:sp>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ltGray">
          <a:xfrm>
            <a:off x="0" y="3574473"/>
            <a:ext cx="12187128" cy="3283528"/>
          </a:xfrm>
          <a:prstGeom prst="rect">
            <a:avLst/>
          </a:prstGeom>
        </p:spPr>
      </p:pic>
    </p:spTree>
    <p:extLst>
      <p:ext uri="{BB962C8B-B14F-4D97-AF65-F5344CB8AC3E}">
        <p14:creationId xmlns:p14="http://schemas.microsoft.com/office/powerpoint/2010/main" val="570327296"/>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Esri">
    <p:spTree>
      <p:nvGrpSpPr>
        <p:cNvPr id="1" name=""/>
        <p:cNvGrpSpPr/>
        <p:nvPr/>
      </p:nvGrpSpPr>
      <p:grpSpPr>
        <a:xfrm>
          <a:off x="0" y="0"/>
          <a:ext cx="0" cy="0"/>
          <a:chOff x="0" y="0"/>
          <a:chExt cx="0" cy="0"/>
        </a:xfrm>
      </p:grpSpPr>
      <p:pic>
        <p:nvPicPr>
          <p:cNvPr id="3" name="Picture 2" descr="esri logo_big_wht.png"/>
          <p:cNvPicPr>
            <a:picLocks noChangeAspect="1"/>
          </p:cNvPicPr>
          <p:nvPr/>
        </p:nvPicPr>
        <p:blipFill>
          <a:blip r:embed="rId2"/>
          <a:stretch>
            <a:fillRect/>
          </a:stretch>
        </p:blipFill>
        <p:spPr bwMode="gray">
          <a:xfrm>
            <a:off x="0" y="0"/>
            <a:ext cx="12192000" cy="6858000"/>
          </a:xfrm>
          <a:prstGeom prst="rect">
            <a:avLst/>
          </a:prstGeom>
        </p:spPr>
      </p:pic>
    </p:spTree>
    <p:extLst>
      <p:ext uri="{BB962C8B-B14F-4D97-AF65-F5344CB8AC3E}">
        <p14:creationId xmlns:p14="http://schemas.microsoft.com/office/powerpoint/2010/main" val="2014909956"/>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0.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alphaModFix amt="42000"/>
            <a:extLst>
              <a:ext uri="{28A0092B-C50C-407E-A947-70E740481C1C}">
                <a14:useLocalDpi xmlns:a14="http://schemas.microsoft.com/office/drawing/2010/main"/>
              </a:ext>
            </a:extLst>
          </a:blip>
          <a:srcRect/>
          <a:stretch/>
        </p:blipFill>
        <p:spPr>
          <a:xfrm>
            <a:off x="3" y="3576100"/>
            <a:ext cx="12191999" cy="3281905"/>
          </a:xfrm>
          <a:prstGeom prst="rect">
            <a:avLst/>
          </a:prstGeom>
        </p:spPr>
      </p:pic>
      <p:sp>
        <p:nvSpPr>
          <p:cNvPr id="9" name="TextBox 8"/>
          <p:cNvSpPr txBox="1"/>
          <p:nvPr userDrawn="1"/>
        </p:nvSpPr>
        <p:spPr>
          <a:xfrm>
            <a:off x="135469" y="-393700"/>
            <a:ext cx="6493899" cy="1899640"/>
          </a:xfrm>
          <a:prstGeom prst="rect">
            <a:avLst/>
          </a:prstGeom>
          <a:noFill/>
          <a:effectLst/>
        </p:spPr>
        <p:txBody>
          <a:bodyPr wrap="square" lIns="0" tIns="0" rIns="0" bIns="0" rtlCol="0" anchor="b">
            <a:noAutofit/>
          </a:bodyPr>
          <a:lstStyle/>
          <a:p>
            <a:pPr defTabSz="457200" eaLnBrk="0" fontAlgn="auto" hangingPunct="0">
              <a:spcBef>
                <a:spcPts val="0"/>
              </a:spcBef>
              <a:spcAft>
                <a:spcPts val="0"/>
              </a:spcAft>
            </a:pPr>
            <a:r>
              <a:rPr lang="en-US" sz="11500" b="1" spc="-10" dirty="0">
                <a:gradFill flip="none" rotWithShape="1">
                  <a:gsLst>
                    <a:gs pos="0">
                      <a:srgbClr val="5EB4E6">
                        <a:alpha val="35000"/>
                      </a:srgbClr>
                    </a:gs>
                    <a:gs pos="95000">
                      <a:srgbClr val="5EB4E6">
                        <a:alpha val="0"/>
                      </a:srgbClr>
                    </a:gs>
                  </a:gsLst>
                  <a:lin ang="5400000" scaled="0"/>
                  <a:tileRect/>
                </a:gradFill>
                <a:latin typeface="Arial"/>
              </a:rPr>
              <a:t>10.1</a:t>
            </a:r>
            <a:endParaRPr lang="en-US" sz="9600" b="1" spc="-10" dirty="0">
              <a:gradFill flip="none" rotWithShape="1">
                <a:gsLst>
                  <a:gs pos="0">
                    <a:srgbClr val="5EB4E6">
                      <a:alpha val="35000"/>
                    </a:srgbClr>
                  </a:gs>
                  <a:gs pos="95000">
                    <a:srgbClr val="5EB4E6">
                      <a:alpha val="0"/>
                    </a:srgbClr>
                  </a:gs>
                </a:gsLst>
                <a:lin ang="5400000" scaled="0"/>
                <a:tileRect/>
              </a:gradFill>
              <a:latin typeface="Arial"/>
            </a:endParaRPr>
          </a:p>
        </p:txBody>
      </p:sp>
      <p:pic>
        <p:nvPicPr>
          <p:cNvPr id="6" name="Picture 5" descr="header-banner.png"/>
          <p:cNvPicPr>
            <a:picLocks noChangeAspect="1"/>
          </p:cNvPicPr>
          <p:nvPr/>
        </p:nvPicPr>
        <p:blipFill>
          <a:blip r:embed="rId3"/>
          <a:stretch>
            <a:fillRect/>
          </a:stretch>
        </p:blipFill>
        <p:spPr bwMode="hidden">
          <a:xfrm>
            <a:off x="504" y="685800"/>
            <a:ext cx="12190992" cy="536404"/>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1219200" y="1243584"/>
            <a:ext cx="97536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676400" y="1947672"/>
            <a:ext cx="8839200" cy="3429000"/>
          </a:xfrm>
        </p:spPr>
        <p:txBody>
          <a:bodyPr/>
          <a:lstStyle>
            <a:lvl1pPr>
              <a:buClr>
                <a:schemeClr val="accent4">
                  <a:lumMod val="60000"/>
                  <a:lumOff val="40000"/>
                </a:schemeClr>
              </a:buClr>
              <a:defRPr sz="2000" b="1"/>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4" hasCustomPrompt="1"/>
          </p:nvPr>
        </p:nvSpPr>
        <p:spPr>
          <a:xfrm>
            <a:off x="2438400" y="5715005"/>
            <a:ext cx="85344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a:solidFill>
                  <a:srgbClr val="FFFF96"/>
                </a:solidFill>
              </a:rPr>
              <a:t>Click to Edit Tagline (optional)</a:t>
            </a:r>
          </a:p>
        </p:txBody>
      </p:sp>
    </p:spTree>
    <p:extLst>
      <p:ext uri="{BB962C8B-B14F-4D97-AF65-F5344CB8AC3E}">
        <p14:creationId xmlns:p14="http://schemas.microsoft.com/office/powerpoint/2010/main" val="198106558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88564050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859782759"/>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907409066"/>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649719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988909032"/>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812574207"/>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136016901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cstate="screen">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457983835"/>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Tree>
    <p:extLst>
      <p:ext uri="{BB962C8B-B14F-4D97-AF65-F5344CB8AC3E}">
        <p14:creationId xmlns:p14="http://schemas.microsoft.com/office/powerpoint/2010/main" val="46606390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Tree>
    <p:extLst>
      <p:ext uri="{BB962C8B-B14F-4D97-AF65-F5344CB8AC3E}">
        <p14:creationId xmlns:p14="http://schemas.microsoft.com/office/powerpoint/2010/main" val="1274598062"/>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94798977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37957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37365682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385736092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Tree>
    <p:extLst>
      <p:ext uri="{BB962C8B-B14F-4D97-AF65-F5344CB8AC3E}">
        <p14:creationId xmlns:p14="http://schemas.microsoft.com/office/powerpoint/2010/main" val="390102033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Tree>
    <p:extLst>
      <p:ext uri="{BB962C8B-B14F-4D97-AF65-F5344CB8AC3E}">
        <p14:creationId xmlns:p14="http://schemas.microsoft.com/office/powerpoint/2010/main" val="359094456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6.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520568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5"/>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40721783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257175" rtl="0" eaLnBrk="1" latinLnBrk="0" hangingPunct="1">
        <a:lnSpc>
          <a:spcPct val="100000"/>
        </a:lnSpc>
        <a:spcBef>
          <a:spcPct val="0"/>
        </a:spcBef>
        <a:buNone/>
        <a:defRPr sz="1575" b="1" i="0" kern="1200">
          <a:solidFill>
            <a:schemeClr val="tx1"/>
          </a:solidFill>
          <a:latin typeface="+mj-lt"/>
          <a:ea typeface="+mj-ea"/>
          <a:cs typeface="Avenir LT Std 55 Roman" pitchFamily="34" charset="0"/>
        </a:defRPr>
      </a:lvl1pPr>
    </p:titleStyle>
    <p:body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98315AE-1AC4-498E-81AF-2E4127E7988B}" type="datetime1">
              <a:rPr lang="en-US" smtClean="0"/>
              <a:t>3/8/2022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Tree>
    <p:extLst>
      <p:ext uri="{BB962C8B-B14F-4D97-AF65-F5344CB8AC3E}">
        <p14:creationId xmlns:p14="http://schemas.microsoft.com/office/powerpoint/2010/main" val="28181608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5400" kern="1200" cap="all" baseline="0">
          <a:blipFill>
            <a:blip r:embed="rId13">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722379"/>
            <a:ext cx="9753600" cy="48463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676400" y="1947672"/>
            <a:ext cx="8839200" cy="3429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8537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ransition spd="med">
    <p:fade/>
  </p:transition>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ts val="24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ts val="22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37597305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6.jpe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93.jpe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08.png"/><Relationship Id="rId3" Type="http://schemas.openxmlformats.org/officeDocument/2006/relationships/image" Target="../media/image59.png"/><Relationship Id="rId7" Type="http://schemas.openxmlformats.org/officeDocument/2006/relationships/image" Target="../media/image69.png"/><Relationship Id="rId12" Type="http://schemas.openxmlformats.org/officeDocument/2006/relationships/image" Target="../media/image107.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06.png"/><Relationship Id="rId5" Type="http://schemas.openxmlformats.org/officeDocument/2006/relationships/image" Target="../media/image72.png"/><Relationship Id="rId10" Type="http://schemas.openxmlformats.org/officeDocument/2006/relationships/image" Target="../media/image34.png"/><Relationship Id="rId4" Type="http://schemas.openxmlformats.org/officeDocument/2006/relationships/image" Target="../media/image71.png"/><Relationship Id="rId9"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12.png"/><Relationship Id="rId4" Type="http://schemas.openxmlformats.org/officeDocument/2006/relationships/image" Target="../media/image111.png"/></Relationships>
</file>

<file path=ppt/slides/_rels/slide2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11" Type="http://schemas.openxmlformats.org/officeDocument/2006/relationships/image" Target="../media/image29.jpe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jpeg"/><Relationship Id="rId14" Type="http://schemas.openxmlformats.org/officeDocument/2006/relationships/image" Target="../media/image32.jpeg"/></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5.xml"/><Relationship Id="rId4" Type="http://schemas.openxmlformats.org/officeDocument/2006/relationships/image" Target="../media/image120.jpeg"/></Relationships>
</file>

<file path=ppt/slides/_rels/slide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5.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6.png"/><Relationship Id="rId1" Type="http://schemas.openxmlformats.org/officeDocument/2006/relationships/slideLayout" Target="../slideLayouts/slideLayout55.xml"/><Relationship Id="rId4" Type="http://schemas.openxmlformats.org/officeDocument/2006/relationships/image" Target="../media/image127.jpe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5.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41.png"/><Relationship Id="rId4" Type="http://schemas.openxmlformats.org/officeDocument/2006/relationships/image" Target="../media/image140.png"/></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8.png"/></Relationships>
</file>

<file path=ppt/slides/_rels/slide4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gif"/><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1.png"/><Relationship Id="rId5" Type="http://schemas.openxmlformats.org/officeDocument/2006/relationships/image" Target="../media/image154.png"/><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png"/></Relationships>
</file>

<file path=ppt/slides/_rels/slide55.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5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2" y="457200"/>
            <a:ext cx="7312991" cy="811763"/>
          </a:xfrm>
        </p:spPr>
        <p:txBody>
          <a:bodyPr>
            <a:normAutofit fontScale="90000"/>
          </a:bodyPr>
          <a:lstStyle/>
          <a:p>
            <a:pPr algn="ctr"/>
            <a:r>
              <a:rPr lang="en-US" sz="2700" dirty="0">
                <a:solidFill>
                  <a:srgbClr val="0070C0"/>
                </a:solidFill>
              </a:rPr>
              <a:t>Evaluate Improved Streamflow Measurement at TxDOT Bridges</a:t>
            </a:r>
            <a:r>
              <a:rPr lang="en-US" b="1" dirty="0"/>
              <a:t/>
            </a:r>
            <a:br>
              <a:rPr lang="en-US" b="1" dirty="0"/>
            </a:br>
            <a:r>
              <a:rPr lang="en-US" b="1" dirty="0"/>
              <a:t/>
            </a:r>
            <a:br>
              <a:rPr lang="en-US" b="1" dirty="0"/>
            </a:br>
            <a:r>
              <a:rPr lang="en-US" sz="2200" dirty="0"/>
              <a:t>Project 0-7095</a:t>
            </a:r>
            <a:r>
              <a:rPr lang="en-US" b="1" dirty="0"/>
              <a:t/>
            </a:r>
            <a:br>
              <a:rPr lang="en-US" b="1" dirty="0"/>
            </a:br>
            <a:r>
              <a:rPr lang="en-US" b="1" dirty="0"/>
              <a:t/>
            </a:r>
            <a:br>
              <a:rPr lang="en-US" b="1" dirty="0"/>
            </a:br>
            <a:r>
              <a:rPr lang="en-US" b="1" dirty="0"/>
              <a:t/>
            </a:r>
            <a:br>
              <a:rPr lang="en-US" b="1" dirty="0"/>
            </a:br>
            <a:r>
              <a:rPr lang="en-US" sz="2200" dirty="0"/>
              <a:t>Being conducted for TxDOT </a:t>
            </a:r>
            <a:br>
              <a:rPr lang="en-US" sz="2200" dirty="0"/>
            </a:br>
            <a:r>
              <a:rPr lang="en-US" sz="2200" dirty="0"/>
              <a:t>by UT Austin and US Geological Survey</a:t>
            </a:r>
            <a:br>
              <a:rPr lang="en-US" sz="2200" dirty="0"/>
            </a:br>
            <a:r>
              <a:rPr lang="en-US" sz="2200" dirty="0"/>
              <a:t>with the support of </a:t>
            </a:r>
            <a:br>
              <a:rPr lang="en-US" sz="2200" dirty="0"/>
            </a:br>
            <a:r>
              <a:rPr lang="en-US" sz="2200" dirty="0"/>
              <a:t>Kisters North America and Aqua Strategies</a:t>
            </a:r>
            <a:br>
              <a:rPr lang="en-US" sz="2200" dirty="0"/>
            </a:br>
            <a:r>
              <a:rPr lang="en-US" sz="2200" dirty="0"/>
              <a:t/>
            </a:r>
            <a:br>
              <a:rPr lang="en-US" sz="2200" dirty="0"/>
            </a:br>
            <a:r>
              <a:rPr lang="en-US" sz="2200" dirty="0"/>
              <a:t>September 2020 to August 2023</a:t>
            </a:r>
          </a:p>
        </p:txBody>
      </p:sp>
      <p:sp>
        <p:nvSpPr>
          <p:cNvPr id="3" name="TextBox 2"/>
          <p:cNvSpPr txBox="1"/>
          <p:nvPr/>
        </p:nvSpPr>
        <p:spPr>
          <a:xfrm>
            <a:off x="1792863" y="4622054"/>
            <a:ext cx="8472512"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a:rPr>
              <a:t>Presentation for Sixth Quarterly Review Meeting, Tuesday 8 March, 2022</a:t>
            </a:r>
          </a:p>
        </p:txBody>
      </p:sp>
      <p:sp>
        <p:nvSpPr>
          <p:cNvPr id="4" name="TextBox 3"/>
          <p:cNvSpPr txBox="1"/>
          <p:nvPr/>
        </p:nvSpPr>
        <p:spPr>
          <a:xfrm>
            <a:off x="5571919" y="5358914"/>
            <a:ext cx="914400" cy="914400"/>
          </a:xfrm>
          <a:prstGeom prst="rect">
            <a:avLst/>
          </a:prstGeom>
          <a:noFill/>
          <a:effectLst/>
        </p:spPr>
        <p:txBody>
          <a:bodyPr wrap="none" lIns="0" tIns="0" rIns="0" bIns="0" rtlCol="0">
            <a:noAutofit/>
          </a:bodyPr>
          <a:lstStyle/>
          <a:p>
            <a:pPr lvl="0" algn="ctr" defTabSz="457200" eaLnBrk="0" hangingPunct="0">
              <a:lnSpc>
                <a:spcPts val="1800"/>
              </a:lnSpc>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Acknowledgements</a:t>
            </a:r>
            <a:r>
              <a:rPr kumimoji="0" lang="en-US" sz="1400" b="0" i="0" u="none" strike="noStrike" kern="1200" cap="none" spc="0" normalizeH="0" baseline="0" noProof="0" dirty="0">
                <a:ln>
                  <a:noFill/>
                </a:ln>
                <a:solidFill>
                  <a:prstClr val="black"/>
                </a:solidFill>
                <a:effectLst/>
                <a:uLnTx/>
                <a:uFillTx/>
                <a:latin typeface="Arial"/>
                <a:ea typeface="ＭＳ Ｐゴシック"/>
              </a:rPr>
              <a:t>: Rose Marie Klee (H&amp;H Director, TxDOT), </a:t>
            </a:r>
            <a:r>
              <a:rPr lang="en-US" sz="1400" dirty="0">
                <a:solidFill>
                  <a:prstClr val="black"/>
                </a:solidFill>
              </a:rPr>
              <a:t>Trenton Ellis (H&amp;H, TxDOT), Shelley </a:t>
            </a:r>
            <a:r>
              <a:rPr kumimoji="0" lang="en-US" sz="1400" b="0" i="0" u="none" strike="noStrike" kern="1200" cap="none" spc="0" normalizeH="0" baseline="0" noProof="0" dirty="0" err="1">
                <a:ln>
                  <a:noFill/>
                </a:ln>
                <a:solidFill>
                  <a:prstClr val="black"/>
                </a:solidFill>
                <a:effectLst/>
                <a:uLnTx/>
                <a:uFillTx/>
                <a:latin typeface="Arial"/>
                <a:ea typeface="ＭＳ Ｐゴシック"/>
              </a:rPr>
              <a:t>Pridgen</a:t>
            </a:r>
            <a:r>
              <a:rPr kumimoji="0" lang="en-US" sz="1400" b="0" i="0" u="none" strike="noStrike" kern="1200" cap="none" spc="0" normalizeH="0" baseline="0" noProof="0" dirty="0">
                <a:ln>
                  <a:noFill/>
                </a:ln>
                <a:solidFill>
                  <a:prstClr val="black"/>
                </a:solidFill>
                <a:effectLst/>
                <a:uLnTx/>
                <a:uFillTx/>
                <a:latin typeface="Arial"/>
                <a:ea typeface="ＭＳ Ｐゴシック"/>
              </a:rPr>
              <a:t> (RTI Project Manager, TxDOT), </a:t>
            </a:r>
          </a:p>
          <a:p>
            <a:pPr algn="ctr" defTabSz="457200" eaLnBrk="0" hangingPunct="0">
              <a:lnSpc>
                <a:spcPts val="1800"/>
              </a:lnSpc>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Matthew </a:t>
            </a:r>
            <a:r>
              <a:rPr kumimoji="0" lang="en-US" sz="1400" b="0" i="0" u="none" strike="noStrike" kern="1200" cap="none" spc="0" normalizeH="0" baseline="0" noProof="0" dirty="0" err="1">
                <a:ln>
                  <a:noFill/>
                </a:ln>
                <a:solidFill>
                  <a:prstClr val="black"/>
                </a:solidFill>
                <a:effectLst/>
                <a:uLnTx/>
                <a:uFillTx/>
                <a:latin typeface="Arial"/>
                <a:ea typeface="ＭＳ Ｐゴシック"/>
              </a:rPr>
              <a:t>Heinze</a:t>
            </a:r>
            <a:r>
              <a:rPr kumimoji="0" lang="en-US" sz="1400" b="0" i="0" u="none" strike="noStrike" kern="1200" cap="none" spc="0" normalizeH="0" baseline="0" noProof="0" dirty="0">
                <a:ln>
                  <a:noFill/>
                </a:ln>
                <a:solidFill>
                  <a:prstClr val="black"/>
                </a:solidFill>
                <a:effectLst/>
                <a:uLnTx/>
                <a:uFillTx/>
                <a:latin typeface="Arial"/>
                <a:ea typeface="ＭＳ Ｐゴシック"/>
              </a:rPr>
              <a:t> (MNT, TxDOT), </a:t>
            </a:r>
            <a:r>
              <a:rPr lang="en-US" sz="1400" dirty="0">
                <a:solidFill>
                  <a:prstClr val="black"/>
                </a:solidFill>
              </a:rPr>
              <a:t>Jared Browder (MNT, TxDOT), Chris Henry (BMT, TxDOT), Keith Horn (BMT, TxDOT)</a:t>
            </a:r>
          </a:p>
          <a:p>
            <a:pPr lvl="0" algn="ctr" defTabSz="457200" eaLnBrk="0" hangingPunct="0">
              <a:lnSpc>
                <a:spcPts val="1800"/>
              </a:lnSpc>
              <a:defRPr/>
            </a:pPr>
            <a:endParaRPr lang="en-US" sz="1400" dirty="0">
              <a:solidFill>
                <a:prstClr val="black"/>
              </a:solidFill>
            </a:endParaRPr>
          </a:p>
        </p:txBody>
      </p:sp>
    </p:spTree>
    <p:extLst>
      <p:ext uri="{BB962C8B-B14F-4D97-AF65-F5344CB8AC3E}">
        <p14:creationId xmlns:p14="http://schemas.microsoft.com/office/powerpoint/2010/main" val="42577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Why so much about Beaumont?</a:t>
            </a:r>
          </a:p>
        </p:txBody>
      </p:sp>
      <p:pic>
        <p:nvPicPr>
          <p:cNvPr id="3" name="Picture 2"/>
          <p:cNvPicPr>
            <a:picLocks noChangeAspect="1"/>
          </p:cNvPicPr>
          <p:nvPr/>
        </p:nvPicPr>
        <p:blipFill>
          <a:blip r:embed="rId2"/>
          <a:stretch>
            <a:fillRect/>
          </a:stretch>
        </p:blipFill>
        <p:spPr>
          <a:xfrm>
            <a:off x="2504660" y="2001078"/>
            <a:ext cx="7145012" cy="3945614"/>
          </a:xfrm>
          <a:prstGeom prst="rect">
            <a:avLst/>
          </a:prstGeom>
          <a:ln w="3175">
            <a:solidFill>
              <a:schemeClr val="bg1">
                <a:lumMod val="65000"/>
              </a:schemeClr>
            </a:solidFill>
          </a:ln>
        </p:spPr>
      </p:pic>
      <p:sp>
        <p:nvSpPr>
          <p:cNvPr id="4" name="Rectangle 3"/>
          <p:cNvSpPr/>
          <p:nvPr/>
        </p:nvSpPr>
        <p:spPr>
          <a:xfrm>
            <a:off x="4881665" y="6113850"/>
            <a:ext cx="6519734" cy="584775"/>
          </a:xfrm>
          <a:prstGeom prst="rect">
            <a:avLst/>
          </a:prstGeom>
        </p:spPr>
        <p:txBody>
          <a:bodyPr wrap="none">
            <a:spAutoFit/>
          </a:bodyPr>
          <a:lstStyle/>
          <a:p>
            <a:r>
              <a:rPr lang="en-US" b="1" dirty="0">
                <a:latin typeface="Nunito-ExtraBold"/>
              </a:rPr>
              <a:t>from “Excessive Rainfall Outlook High Risks (2010-2020)”</a:t>
            </a:r>
            <a:endParaRPr lang="en-US" dirty="0"/>
          </a:p>
          <a:p>
            <a:r>
              <a:rPr lang="en-US" sz="1400" b="1" i="1" dirty="0">
                <a:latin typeface="Nunito-ExtraBold"/>
              </a:rPr>
              <a:t>Source: Jonathan Brazzell, NWS Lake Charles WFO</a:t>
            </a:r>
          </a:p>
        </p:txBody>
      </p:sp>
      <p:sp>
        <p:nvSpPr>
          <p:cNvPr id="5" name="TextBox 4"/>
          <p:cNvSpPr txBox="1"/>
          <p:nvPr/>
        </p:nvSpPr>
        <p:spPr>
          <a:xfrm>
            <a:off x="914402" y="1086678"/>
            <a:ext cx="914400" cy="914400"/>
          </a:xfrm>
          <a:prstGeom prst="rect">
            <a:avLst/>
          </a:prstGeom>
          <a:noFill/>
          <a:effectLst/>
        </p:spPr>
        <p:txBody>
          <a:bodyPr wrap="none" lIns="0" tIns="0" rIns="0" bIns="0" rtlCol="0">
            <a:noAutofit/>
          </a:bodyPr>
          <a:lstStyle/>
          <a:p>
            <a:pPr algn="l" eaLnBrk="0" hangingPunct="0">
              <a:lnSpc>
                <a:spcPts val="1800"/>
              </a:lnSpc>
            </a:pPr>
            <a:r>
              <a:rPr lang="en-US" b="1" dirty="0">
                <a:solidFill>
                  <a:srgbClr val="0070C0"/>
                </a:solidFill>
                <a:ea typeface="+mn-ea"/>
                <a:cs typeface="+mn-cs"/>
              </a:rPr>
              <a:t>High risk of excessive rainfall causing flood deaths and damage</a:t>
            </a:r>
          </a:p>
          <a:p>
            <a:pPr algn="l" eaLnBrk="0" hangingPunct="0">
              <a:lnSpc>
                <a:spcPts val="1800"/>
              </a:lnSpc>
            </a:pPr>
            <a:endParaRPr lang="en-US" b="1" dirty="0">
              <a:solidFill>
                <a:srgbClr val="0070C0"/>
              </a:solidFill>
            </a:endParaRPr>
          </a:p>
          <a:p>
            <a:pPr algn="l" eaLnBrk="0" hangingPunct="0">
              <a:lnSpc>
                <a:spcPts val="1800"/>
              </a:lnSpc>
            </a:pPr>
            <a:r>
              <a:rPr lang="en-US" b="1" dirty="0">
                <a:solidFill>
                  <a:srgbClr val="0070C0"/>
                </a:solidFill>
                <a:ea typeface="+mn-ea"/>
                <a:cs typeface="+mn-cs"/>
              </a:rPr>
              <a:t>IH-10 closed </a:t>
            </a:r>
            <a:r>
              <a:rPr lang="en-US" b="1" dirty="0" smtClean="0">
                <a:solidFill>
                  <a:srgbClr val="0070C0"/>
                </a:solidFill>
                <a:ea typeface="+mn-ea"/>
                <a:cs typeface="+mn-cs"/>
              </a:rPr>
              <a:t>three </a:t>
            </a:r>
            <a:r>
              <a:rPr lang="en-US" b="1" dirty="0">
                <a:solidFill>
                  <a:srgbClr val="0070C0"/>
                </a:solidFill>
                <a:ea typeface="+mn-ea"/>
                <a:cs typeface="+mn-cs"/>
              </a:rPr>
              <a:t>times in 2016 – 2021</a:t>
            </a:r>
          </a:p>
          <a:p>
            <a:pPr algn="l" eaLnBrk="0" hangingPunct="0">
              <a:lnSpc>
                <a:spcPts val="1800"/>
              </a:lnSpc>
            </a:pPr>
            <a:endParaRPr lang="en-US" b="1" dirty="0">
              <a:solidFill>
                <a:srgbClr val="0070C0"/>
              </a:solidFill>
              <a:ea typeface="+mn-ea"/>
              <a:cs typeface="+mn-cs"/>
            </a:endParaRPr>
          </a:p>
        </p:txBody>
      </p:sp>
    </p:spTree>
    <p:extLst>
      <p:ext uri="{BB962C8B-B14F-4D97-AF65-F5344CB8AC3E}">
        <p14:creationId xmlns:p14="http://schemas.microsoft.com/office/powerpoint/2010/main" val="1033759589"/>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438817" y="3852458"/>
            <a:ext cx="3772522" cy="1732552"/>
          </a:xfrm>
          <a:prstGeom prst="rect">
            <a:avLst/>
          </a:prstGeom>
          <a:solidFill>
            <a:schemeClr val="bg1"/>
          </a:solidFill>
          <a:ln>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a:t>Districts, Maintenance Sections, Routes and Bridges</a:t>
            </a:r>
          </a:p>
        </p:txBody>
      </p:sp>
      <p:sp>
        <p:nvSpPr>
          <p:cNvPr id="4" name="TextBox 3"/>
          <p:cNvSpPr txBox="1"/>
          <p:nvPr/>
        </p:nvSpPr>
        <p:spPr>
          <a:xfrm>
            <a:off x="7438816" y="1892793"/>
            <a:ext cx="4138697" cy="4247317"/>
          </a:xfrm>
          <a:prstGeom prst="rect">
            <a:avLst/>
          </a:prstGeom>
          <a:noFill/>
        </p:spPr>
        <p:txBody>
          <a:bodyPr wrap="none" rtlCol="0">
            <a:spAutoFit/>
          </a:bodyPr>
          <a:lstStyle/>
          <a:p>
            <a:r>
              <a:rPr lang="en-US" dirty="0"/>
              <a:t>25 Districts</a:t>
            </a:r>
          </a:p>
          <a:p>
            <a:r>
              <a:rPr lang="en-US" dirty="0"/>
              <a:t>265 Maintenance Sections</a:t>
            </a:r>
          </a:p>
          <a:p>
            <a:r>
              <a:rPr lang="en-US" dirty="0"/>
              <a:t>13,784 Maintenance Routes</a:t>
            </a:r>
          </a:p>
          <a:p>
            <a:r>
              <a:rPr lang="en-US" dirty="0"/>
              <a:t>25,874 On-System Bridges over Water</a:t>
            </a:r>
          </a:p>
          <a:p>
            <a:r>
              <a:rPr lang="en-US" dirty="0"/>
              <a:t>101,187 miles of On-System Roads</a:t>
            </a:r>
            <a:br>
              <a:rPr lang="en-US" dirty="0"/>
            </a:br>
            <a:r>
              <a:rPr lang="en-US" dirty="0"/>
              <a:t>268,820 square miles of Area</a:t>
            </a:r>
          </a:p>
          <a:p>
            <a:endParaRPr lang="en-US" dirty="0"/>
          </a:p>
          <a:p>
            <a:r>
              <a:rPr lang="en-US" dirty="0"/>
              <a:t>An average Maintenance Section </a:t>
            </a:r>
          </a:p>
          <a:p>
            <a:r>
              <a:rPr lang="en-US" dirty="0"/>
              <a:t>is responsible for approximately:</a:t>
            </a:r>
          </a:p>
          <a:p>
            <a:pPr marL="285750" indent="-285750">
              <a:buFont typeface="Arial" panose="020B0604020202020204" pitchFamily="34" charset="0"/>
              <a:buChar char="•"/>
            </a:pPr>
            <a:r>
              <a:rPr lang="en-US" dirty="0"/>
              <a:t>50 Routes</a:t>
            </a:r>
          </a:p>
          <a:p>
            <a:pPr marL="285750" indent="-285750">
              <a:buFont typeface="Arial" panose="020B0604020202020204" pitchFamily="34" charset="0"/>
              <a:buChar char="•"/>
            </a:pPr>
            <a:r>
              <a:rPr lang="en-US" dirty="0"/>
              <a:t>100 Bridges</a:t>
            </a:r>
          </a:p>
          <a:p>
            <a:pPr marL="285750" indent="-285750">
              <a:buFont typeface="Arial" panose="020B0604020202020204" pitchFamily="34" charset="0"/>
              <a:buChar char="•"/>
            </a:pPr>
            <a:r>
              <a:rPr lang="en-US" dirty="0"/>
              <a:t>400 miles of Roads</a:t>
            </a:r>
          </a:p>
          <a:p>
            <a:pPr marL="285750" indent="-285750">
              <a:buFont typeface="Arial" panose="020B0604020202020204" pitchFamily="34" charset="0"/>
              <a:buChar char="•"/>
            </a:pPr>
            <a:r>
              <a:rPr lang="en-US" dirty="0"/>
              <a:t>1000 square miles in Area</a:t>
            </a:r>
            <a:br>
              <a:rPr lang="en-US" dirty="0"/>
            </a:br>
            <a:r>
              <a:rPr lang="en-US" dirty="0"/>
              <a:t/>
            </a:r>
            <a:br>
              <a:rPr lang="en-US" dirty="0"/>
            </a:br>
            <a:endParaRPr lang="en-US" dirty="0"/>
          </a:p>
        </p:txBody>
      </p:sp>
      <p:pic>
        <p:nvPicPr>
          <p:cNvPr id="6" name="Picture 5"/>
          <p:cNvPicPr>
            <a:picLocks noChangeAspect="1"/>
          </p:cNvPicPr>
          <p:nvPr/>
        </p:nvPicPr>
        <p:blipFill>
          <a:blip r:embed="rId2"/>
          <a:stretch>
            <a:fillRect/>
          </a:stretch>
        </p:blipFill>
        <p:spPr>
          <a:xfrm>
            <a:off x="1735140" y="1451582"/>
            <a:ext cx="5558396" cy="5129740"/>
          </a:xfrm>
          <a:prstGeom prst="rect">
            <a:avLst/>
          </a:prstGeom>
          <a:ln w="3175">
            <a:solidFill>
              <a:schemeClr val="bg1">
                <a:lumMod val="65000"/>
              </a:schemeClr>
            </a:solidFill>
          </a:ln>
        </p:spPr>
      </p:pic>
      <p:pic>
        <p:nvPicPr>
          <p:cNvPr id="8" name="Picture 7"/>
          <p:cNvPicPr>
            <a:picLocks noChangeAspect="1"/>
          </p:cNvPicPr>
          <p:nvPr/>
        </p:nvPicPr>
        <p:blipFill>
          <a:blip r:embed="rId3"/>
          <a:stretch>
            <a:fillRect/>
          </a:stretch>
        </p:blipFill>
        <p:spPr>
          <a:xfrm>
            <a:off x="1092944" y="1451582"/>
            <a:ext cx="1219200" cy="1866900"/>
          </a:xfrm>
          <a:prstGeom prst="rect">
            <a:avLst/>
          </a:prstGeom>
          <a:ln w="3175">
            <a:solidFill>
              <a:schemeClr val="bg1">
                <a:lumMod val="65000"/>
              </a:schemeClr>
            </a:solidFill>
          </a:ln>
        </p:spPr>
      </p:pic>
      <p:pic>
        <p:nvPicPr>
          <p:cNvPr id="9" name="Picture 2" descr="Image result for txdo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4218" y="699516"/>
            <a:ext cx="1558074" cy="1341882"/>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24309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2" y="457200"/>
            <a:ext cx="10504487" cy="484632"/>
          </a:xfrm>
        </p:spPr>
        <p:txBody>
          <a:bodyPr>
            <a:normAutofit/>
          </a:bodyPr>
          <a:lstStyle/>
          <a:p>
            <a:r>
              <a:rPr lang="en-US" sz="2800" dirty="0"/>
              <a:t>TxDOT Beaumont District Emergency Response Organization</a:t>
            </a:r>
          </a:p>
        </p:txBody>
      </p:sp>
      <p:grpSp>
        <p:nvGrpSpPr>
          <p:cNvPr id="5" name="Group 4"/>
          <p:cNvGrpSpPr/>
          <p:nvPr/>
        </p:nvGrpSpPr>
        <p:grpSpPr>
          <a:xfrm>
            <a:off x="8406210" y="1838932"/>
            <a:ext cx="3387874" cy="4013769"/>
            <a:chOff x="8734110" y="1566507"/>
            <a:chExt cx="3387874" cy="4013769"/>
          </a:xfrm>
        </p:grpSpPr>
        <p:pic>
          <p:nvPicPr>
            <p:cNvPr id="47" name="Picture 46"/>
            <p:cNvPicPr>
              <a:picLocks noChangeAspect="1"/>
            </p:cNvPicPr>
            <p:nvPr/>
          </p:nvPicPr>
          <p:blipFill>
            <a:blip r:embed="rId2"/>
            <a:stretch>
              <a:fillRect/>
            </a:stretch>
          </p:blipFill>
          <p:spPr>
            <a:xfrm>
              <a:off x="8741695" y="1566507"/>
              <a:ext cx="3380289" cy="4013769"/>
            </a:xfrm>
            <a:prstGeom prst="rect">
              <a:avLst/>
            </a:prstGeom>
            <a:ln w="3175">
              <a:solidFill>
                <a:schemeClr val="bg1">
                  <a:lumMod val="65000"/>
                </a:schemeClr>
              </a:solidFill>
            </a:ln>
          </p:spPr>
        </p:pic>
        <p:sp>
          <p:nvSpPr>
            <p:cNvPr id="51" name="TextBox 50"/>
            <p:cNvSpPr txBox="1"/>
            <p:nvPr/>
          </p:nvSpPr>
          <p:spPr>
            <a:xfrm>
              <a:off x="10135439" y="4035096"/>
              <a:ext cx="1043876"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Beaumont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(Kevin Emerson)</a:t>
              </a:r>
            </a:p>
          </p:txBody>
        </p:sp>
        <p:sp>
          <p:nvSpPr>
            <p:cNvPr id="52" name="TextBox 51"/>
            <p:cNvSpPr txBox="1"/>
            <p:nvPr/>
          </p:nvSpPr>
          <p:spPr>
            <a:xfrm>
              <a:off x="9865018" y="3320913"/>
              <a:ext cx="1133644"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Kountze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(Steven Singleton)</a:t>
              </a:r>
            </a:p>
          </p:txBody>
        </p:sp>
        <p:sp>
          <p:nvSpPr>
            <p:cNvPr id="59" name="TextBox 58"/>
            <p:cNvSpPr txBox="1"/>
            <p:nvPr/>
          </p:nvSpPr>
          <p:spPr>
            <a:xfrm>
              <a:off x="8734110" y="1571067"/>
              <a:ext cx="2467366" cy="553998"/>
            </a:xfrm>
            <a:prstGeom prst="rect">
              <a:avLst/>
            </a:prstGeom>
            <a:solidFill>
              <a:schemeClr val="bg1"/>
            </a:solidFill>
            <a:ln w="3175">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AC15A">
                      <a:lumMod val="75000"/>
                    </a:srgbClr>
                  </a:solidFill>
                  <a:effectLst/>
                  <a:uLnTx/>
                  <a:uFillTx/>
                  <a:latin typeface="Arial"/>
                  <a:ea typeface="ＭＳ Ｐゴシック"/>
                </a:rPr>
                <a:t>Maintenance Sections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(Maintenance Supervisor)</a:t>
              </a:r>
            </a:p>
          </p:txBody>
        </p:sp>
        <p:sp>
          <p:nvSpPr>
            <p:cNvPr id="56" name="TextBox 55"/>
            <p:cNvSpPr txBox="1"/>
            <p:nvPr/>
          </p:nvSpPr>
          <p:spPr>
            <a:xfrm>
              <a:off x="10933746" y="3729409"/>
              <a:ext cx="813043"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Orange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(Jody Hand)</a:t>
              </a:r>
            </a:p>
          </p:txBody>
        </p:sp>
        <p:sp>
          <p:nvSpPr>
            <p:cNvPr id="57" name="TextBox 56"/>
            <p:cNvSpPr txBox="1"/>
            <p:nvPr/>
          </p:nvSpPr>
          <p:spPr>
            <a:xfrm>
              <a:off x="10441151" y="4433147"/>
              <a:ext cx="919995"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Port Arthur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(Carl Ray)</a:t>
              </a:r>
            </a:p>
          </p:txBody>
        </p:sp>
        <p:sp>
          <p:nvSpPr>
            <p:cNvPr id="58" name="TextBox 57"/>
            <p:cNvSpPr txBox="1"/>
            <p:nvPr/>
          </p:nvSpPr>
          <p:spPr>
            <a:xfrm>
              <a:off x="9421140" y="4663103"/>
              <a:ext cx="857927"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Anahuac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(Jake Taylor)</a:t>
              </a:r>
            </a:p>
          </p:txBody>
        </p:sp>
        <p:sp>
          <p:nvSpPr>
            <p:cNvPr id="63" name="TextBox 62"/>
            <p:cNvSpPr txBox="1"/>
            <p:nvPr/>
          </p:nvSpPr>
          <p:spPr>
            <a:xfrm>
              <a:off x="9138741" y="3878923"/>
              <a:ext cx="1172117"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Liberty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(Tyrone Alexander)</a:t>
              </a:r>
            </a:p>
          </p:txBody>
        </p:sp>
        <p:sp>
          <p:nvSpPr>
            <p:cNvPr id="64" name="TextBox 63"/>
            <p:cNvSpPr txBox="1"/>
            <p:nvPr/>
          </p:nvSpPr>
          <p:spPr>
            <a:xfrm>
              <a:off x="10025049" y="2568131"/>
              <a:ext cx="1063113"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Woodville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(Jay Castleberry)</a:t>
              </a:r>
            </a:p>
          </p:txBody>
        </p:sp>
        <p:sp>
          <p:nvSpPr>
            <p:cNvPr id="65" name="TextBox 64"/>
            <p:cNvSpPr txBox="1"/>
            <p:nvPr/>
          </p:nvSpPr>
          <p:spPr>
            <a:xfrm>
              <a:off x="10679631" y="2156134"/>
              <a:ext cx="947696"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Jasper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a:t>
              </a:r>
              <a:r>
                <a:rPr kumimoji="0" lang="en-US" sz="900" b="0" i="0" u="none" strike="noStrike" kern="1200" cap="none" spc="0" normalizeH="0" baseline="0" noProof="0" dirty="0" err="1">
                  <a:ln>
                    <a:noFill/>
                  </a:ln>
                  <a:solidFill>
                    <a:prstClr val="black"/>
                  </a:solidFill>
                  <a:effectLst/>
                  <a:uLnTx/>
                  <a:uFillTx/>
                  <a:latin typeface="Arial"/>
                  <a:ea typeface="ＭＳ Ｐゴシック"/>
                </a:rPr>
                <a:t>JoEllen</a:t>
              </a:r>
              <a:r>
                <a:rPr kumimoji="0" lang="en-US" sz="900" b="0" i="0" u="none" strike="noStrike" kern="1200" cap="none" spc="0" normalizeH="0" baseline="0" noProof="0" dirty="0">
                  <a:ln>
                    <a:noFill/>
                  </a:ln>
                  <a:solidFill>
                    <a:prstClr val="black"/>
                  </a:solidFill>
                  <a:effectLst/>
                  <a:uLnTx/>
                  <a:uFillTx/>
                  <a:latin typeface="Arial"/>
                  <a:ea typeface="ＭＳ Ｐゴシック"/>
                </a:rPr>
                <a:t> Miller)</a:t>
              </a:r>
            </a:p>
          </p:txBody>
        </p:sp>
        <p:sp>
          <p:nvSpPr>
            <p:cNvPr id="66" name="TextBox 65"/>
            <p:cNvSpPr txBox="1"/>
            <p:nvPr/>
          </p:nvSpPr>
          <p:spPr>
            <a:xfrm>
              <a:off x="11270469" y="1691735"/>
              <a:ext cx="851515"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Newton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ＭＳ Ｐゴシック"/>
                </a:rPr>
                <a:t>(Cecil Wade)</a:t>
              </a:r>
            </a:p>
          </p:txBody>
        </p:sp>
      </p:grpSp>
      <p:sp>
        <p:nvSpPr>
          <p:cNvPr id="32" name="Rectangle 31"/>
          <p:cNvSpPr/>
          <p:nvPr/>
        </p:nvSpPr>
        <p:spPr bwMode="auto">
          <a:xfrm>
            <a:off x="8287405" y="1705049"/>
            <a:ext cx="3632738" cy="4280114"/>
          </a:xfrm>
          <a:prstGeom prst="rect">
            <a:avLst/>
          </a:prstGeom>
          <a:noFill/>
          <a:ln w="19050">
            <a:solidFill>
              <a:srgbClr val="0070C0"/>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4" name="Straight Connector 3"/>
          <p:cNvCxnSpPr/>
          <p:nvPr/>
        </p:nvCxnSpPr>
        <p:spPr>
          <a:xfrm>
            <a:off x="4086399" y="3209497"/>
            <a:ext cx="275253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50401" y="3214590"/>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097534" y="3204188"/>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27571" y="3209496"/>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50159" y="2962894"/>
            <a:ext cx="484" cy="2287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26860" y="3609254"/>
            <a:ext cx="10470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Logistics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(Keith Horn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Scott Estes)</a:t>
            </a:r>
          </a:p>
        </p:txBody>
      </p:sp>
      <p:sp>
        <p:nvSpPr>
          <p:cNvPr id="13" name="TextBox 12"/>
          <p:cNvSpPr txBox="1"/>
          <p:nvPr/>
        </p:nvSpPr>
        <p:spPr>
          <a:xfrm>
            <a:off x="4866748" y="4680604"/>
            <a:ext cx="116730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Operations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(Brad Murray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John </a:t>
            </a:r>
            <a:r>
              <a:rPr kumimoji="0" lang="en-US" sz="1200" b="0" i="0" u="none" strike="noStrike" kern="1200" cap="none" spc="0" normalizeH="0" baseline="0" noProof="0" dirty="0" err="1">
                <a:ln>
                  <a:noFill/>
                </a:ln>
                <a:solidFill>
                  <a:prstClr val="black"/>
                </a:solidFill>
                <a:effectLst/>
                <a:uLnTx/>
                <a:uFillTx/>
                <a:latin typeface="Arial"/>
                <a:ea typeface="ＭＳ Ｐゴシック"/>
              </a:rPr>
              <a:t>Sudela</a:t>
            </a:r>
            <a:r>
              <a:rPr kumimoji="0" lang="en-US" sz="1200" b="0" i="0" u="none" strike="noStrike" kern="1200" cap="none" spc="0" normalizeH="0" baseline="0" noProof="0" dirty="0">
                <a:ln>
                  <a:noFill/>
                </a:ln>
                <a:solidFill>
                  <a:prstClr val="black"/>
                </a:solidFill>
                <a:effectLst/>
                <a:uLnTx/>
                <a:uFillTx/>
                <a:latin typeface="Arial"/>
                <a:ea typeface="ＭＳ Ｐゴシック"/>
              </a:rPr>
              <a:t>)</a:t>
            </a:r>
          </a:p>
        </p:txBody>
      </p:sp>
      <p:sp>
        <p:nvSpPr>
          <p:cNvPr id="14" name="TextBox 13"/>
          <p:cNvSpPr txBox="1"/>
          <p:nvPr/>
        </p:nvSpPr>
        <p:spPr>
          <a:xfrm>
            <a:off x="3401719" y="3609254"/>
            <a:ext cx="1309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(Adam Jack)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ＭＳ Ｐゴシック"/>
            </a:endParaRPr>
          </a:p>
        </p:txBody>
      </p:sp>
      <p:sp>
        <p:nvSpPr>
          <p:cNvPr id="15" name="TextBox 14"/>
          <p:cNvSpPr txBox="1"/>
          <p:nvPr/>
        </p:nvSpPr>
        <p:spPr>
          <a:xfrm>
            <a:off x="6215236" y="3609254"/>
            <a:ext cx="13424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Administrative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(Heather Weeks)</a:t>
            </a:r>
          </a:p>
        </p:txBody>
      </p:sp>
      <p:sp>
        <p:nvSpPr>
          <p:cNvPr id="16" name="TextBox 15"/>
          <p:cNvSpPr txBox="1"/>
          <p:nvPr/>
        </p:nvSpPr>
        <p:spPr>
          <a:xfrm>
            <a:off x="4714462" y="2257616"/>
            <a:ext cx="147187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Incident Command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(Chris Henry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Kenneth </a:t>
            </a:r>
            <a:r>
              <a:rPr kumimoji="0" lang="en-US" sz="1200" b="0" i="0" u="none" strike="noStrike" kern="1200" cap="none" spc="0" normalizeH="0" baseline="0" noProof="0" dirty="0" err="1">
                <a:ln>
                  <a:noFill/>
                </a:ln>
                <a:solidFill>
                  <a:prstClr val="black"/>
                </a:solidFill>
                <a:effectLst/>
                <a:uLnTx/>
                <a:uFillTx/>
                <a:latin typeface="Arial"/>
                <a:ea typeface="ＭＳ Ｐゴシック"/>
              </a:rPr>
              <a:t>Wiemers</a:t>
            </a:r>
            <a:r>
              <a:rPr kumimoji="0" lang="en-US" sz="1200" b="0" i="0" u="none" strike="noStrike" kern="1200" cap="none" spc="0" normalizeH="0" baseline="0" noProof="0" dirty="0">
                <a:ln>
                  <a:noFill/>
                </a:ln>
                <a:solidFill>
                  <a:prstClr val="black"/>
                </a:solidFill>
                <a:effectLst/>
                <a:uLnTx/>
                <a:uFillTx/>
                <a:latin typeface="Arial"/>
                <a:ea typeface="ＭＳ Ｐゴシック"/>
              </a:rPr>
              <a:t>)</a:t>
            </a:r>
          </a:p>
        </p:txBody>
      </p:sp>
      <p:sp>
        <p:nvSpPr>
          <p:cNvPr id="62" name="TextBox 61"/>
          <p:cNvSpPr txBox="1"/>
          <p:nvPr/>
        </p:nvSpPr>
        <p:spPr>
          <a:xfrm>
            <a:off x="4234933" y="1918727"/>
            <a:ext cx="25731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District Engineer </a:t>
            </a:r>
            <a:r>
              <a:rPr kumimoji="0" lang="en-US" sz="1200" b="0" i="0" u="none" strike="noStrike" kern="1200" cap="none" spc="0" normalizeH="0" baseline="0" noProof="0" dirty="0">
                <a:ln>
                  <a:noFill/>
                </a:ln>
                <a:solidFill>
                  <a:prstClr val="black"/>
                </a:solidFill>
                <a:effectLst/>
                <a:uLnTx/>
                <a:uFillTx/>
                <a:latin typeface="Arial"/>
                <a:ea typeface="ＭＳ Ｐゴシック"/>
              </a:rPr>
              <a:t>(Martin Gonzalez)</a:t>
            </a:r>
          </a:p>
        </p:txBody>
      </p:sp>
      <p:cxnSp>
        <p:nvCxnSpPr>
          <p:cNvPr id="69" name="Straight Connector 68"/>
          <p:cNvCxnSpPr/>
          <p:nvPr/>
        </p:nvCxnSpPr>
        <p:spPr>
          <a:xfrm>
            <a:off x="5450401" y="4276773"/>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32103" y="2441141"/>
            <a:ext cx="100973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(Day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Night)</a:t>
            </a:r>
          </a:p>
        </p:txBody>
      </p:sp>
      <p:sp>
        <p:nvSpPr>
          <p:cNvPr id="26" name="Rectangle 25"/>
          <p:cNvSpPr/>
          <p:nvPr/>
        </p:nvSpPr>
        <p:spPr bwMode="auto">
          <a:xfrm>
            <a:off x="2724933" y="1702976"/>
            <a:ext cx="5389036" cy="3831679"/>
          </a:xfrm>
          <a:prstGeom prst="rect">
            <a:avLst/>
          </a:prstGeom>
          <a:noFill/>
          <a:ln w="19050">
            <a:solidFill>
              <a:srgbClr val="0070C0"/>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71" name="TextBox 70"/>
          <p:cNvSpPr txBox="1"/>
          <p:nvPr/>
        </p:nvSpPr>
        <p:spPr>
          <a:xfrm>
            <a:off x="2896745" y="2356462"/>
            <a:ext cx="1745991"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A3CA4B">
                    <a:lumMod val="75000"/>
                  </a:srgbClr>
                </a:solidFill>
                <a:effectLst/>
                <a:uLnTx/>
                <a:uFillTx/>
                <a:latin typeface="Arial"/>
                <a:ea typeface="ＭＳ Ｐゴシック"/>
              </a:rPr>
              <a:t>TxDOT Beaumont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A3CA4B">
                    <a:lumMod val="75000"/>
                  </a:srgbClr>
                </a:solidFill>
                <a:effectLst/>
                <a:uLnTx/>
                <a:uFillTx/>
                <a:latin typeface="Arial"/>
                <a:ea typeface="ＭＳ Ｐゴシック"/>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A3CA4B">
                    <a:lumMod val="75000"/>
                  </a:srgbClr>
                </a:solidFill>
                <a:effectLst/>
                <a:uLnTx/>
                <a:uFillTx/>
                <a:latin typeface="Arial"/>
                <a:ea typeface="ＭＳ Ｐゴシック"/>
              </a:rPr>
              <a:t>Operations Center</a:t>
            </a:r>
          </a:p>
        </p:txBody>
      </p:sp>
      <p:sp>
        <p:nvSpPr>
          <p:cNvPr id="38" name="TextBox 37"/>
          <p:cNvSpPr txBox="1"/>
          <p:nvPr/>
        </p:nvSpPr>
        <p:spPr>
          <a:xfrm>
            <a:off x="6750413" y="242855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41" name="Group 40"/>
          <p:cNvGrpSpPr/>
          <p:nvPr/>
        </p:nvGrpSpPr>
        <p:grpSpPr>
          <a:xfrm>
            <a:off x="3439362" y="5328131"/>
            <a:ext cx="3960178" cy="1048443"/>
            <a:chOff x="2104637" y="5351026"/>
            <a:chExt cx="3960178" cy="1048443"/>
          </a:xfrm>
        </p:grpSpPr>
        <p:sp>
          <p:nvSpPr>
            <p:cNvPr id="60" name="TextBox 59"/>
            <p:cNvSpPr txBox="1"/>
            <p:nvPr/>
          </p:nvSpPr>
          <p:spPr>
            <a:xfrm>
              <a:off x="3332603" y="6122470"/>
              <a:ext cx="1699070" cy="276999"/>
            </a:xfrm>
            <a:prstGeom prst="rect">
              <a:avLst/>
            </a:prstGeom>
            <a:solidFill>
              <a:schemeClr val="bg1"/>
            </a:solidFill>
            <a:ln w="3175">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AC15A">
                      <a:lumMod val="75000"/>
                    </a:srgbClr>
                  </a:solidFill>
                  <a:effectLst/>
                  <a:uLnTx/>
                  <a:uFillTx/>
                  <a:latin typeface="Arial"/>
                  <a:ea typeface="ＭＳ Ｐゴシック"/>
                </a:rPr>
                <a:t>Maintenance Sections</a:t>
              </a:r>
            </a:p>
          </p:txBody>
        </p:sp>
        <p:grpSp>
          <p:nvGrpSpPr>
            <p:cNvPr id="3" name="Group 2"/>
            <p:cNvGrpSpPr/>
            <p:nvPr/>
          </p:nvGrpSpPr>
          <p:grpSpPr>
            <a:xfrm>
              <a:off x="2104637" y="5785449"/>
              <a:ext cx="3960178" cy="233937"/>
              <a:chOff x="2455156" y="4417335"/>
              <a:chExt cx="3960178" cy="233937"/>
            </a:xfrm>
          </p:grpSpPr>
          <p:cxnSp>
            <p:nvCxnSpPr>
              <p:cNvPr id="19" name="Straight Connector 18"/>
              <p:cNvCxnSpPr/>
              <p:nvPr/>
            </p:nvCxnSpPr>
            <p:spPr>
              <a:xfrm>
                <a:off x="2455156" y="4417335"/>
                <a:ext cx="3960178" cy="160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50796"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04792"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45657"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019443"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63735"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438658"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476950"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20774"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472581" y="4433443"/>
                <a:ext cx="0" cy="217829"/>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3" name="Straight Connector 72"/>
            <p:cNvCxnSpPr/>
            <p:nvPr/>
          </p:nvCxnSpPr>
          <p:spPr>
            <a:xfrm>
              <a:off x="4127594" y="5351026"/>
              <a:ext cx="0" cy="433449"/>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224413" y="1374416"/>
            <a:ext cx="2317327" cy="1332188"/>
            <a:chOff x="184369" y="1374416"/>
            <a:chExt cx="2317327" cy="1332188"/>
          </a:xfrm>
        </p:grpSpPr>
        <p:sp>
          <p:nvSpPr>
            <p:cNvPr id="17" name="TextBox 16"/>
            <p:cNvSpPr txBox="1"/>
            <p:nvPr/>
          </p:nvSpPr>
          <p:spPr>
            <a:xfrm>
              <a:off x="457970" y="1770285"/>
              <a:ext cx="174599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A3CA4B">
                      <a:lumMod val="75000"/>
                    </a:srgbClr>
                  </a:solidFill>
                  <a:effectLst/>
                  <a:uLnTx/>
                  <a:uFillTx/>
                  <a:latin typeface="Arial"/>
                  <a:ea typeface="ＭＳ Ｐゴシック"/>
                </a:rPr>
                <a:t>TxDOT Austin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A3CA4B">
                      <a:lumMod val="75000"/>
                    </a:srgbClr>
                  </a:solidFill>
                  <a:effectLst/>
                  <a:uLnTx/>
                  <a:uFillTx/>
                  <a:latin typeface="Arial"/>
                  <a:ea typeface="ＭＳ Ｐゴシック"/>
                </a:rPr>
                <a:t>Emergency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A3CA4B">
                      <a:lumMod val="75000"/>
                    </a:srgbClr>
                  </a:solidFill>
                  <a:effectLst/>
                  <a:uLnTx/>
                  <a:uFillTx/>
                  <a:latin typeface="Arial"/>
                  <a:ea typeface="ＭＳ Ｐゴシック"/>
                </a:rPr>
                <a:t>Operations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(Matthew </a:t>
              </a:r>
              <a:r>
                <a:rPr kumimoji="0" lang="en-US" sz="1200" b="0" i="0" u="none" strike="noStrike" kern="1200" cap="none" spc="0" normalizeH="0" baseline="0" noProof="0" dirty="0" err="1">
                  <a:ln>
                    <a:noFill/>
                  </a:ln>
                  <a:solidFill>
                    <a:prstClr val="black"/>
                  </a:solidFill>
                  <a:effectLst/>
                  <a:uLnTx/>
                  <a:uFillTx/>
                  <a:latin typeface="Arial"/>
                  <a:ea typeface="ＭＳ Ｐゴシック"/>
                </a:rPr>
                <a:t>Heinze</a:t>
              </a:r>
              <a:r>
                <a:rPr kumimoji="0" lang="en-US" sz="1200" b="0" i="0" u="none" strike="noStrike" kern="1200" cap="none" spc="0" normalizeH="0" baseline="0" noProof="0" dirty="0">
                  <a:ln>
                    <a:noFill/>
                  </a:ln>
                  <a:solidFill>
                    <a:prstClr val="black"/>
                  </a:solidFill>
                  <a:effectLst/>
                  <a:uLnTx/>
                  <a:uFillTx/>
                  <a:latin typeface="Arial"/>
                  <a:ea typeface="ＭＳ Ｐゴシック"/>
                </a:rPr>
                <a:t>)</a:t>
              </a:r>
            </a:p>
          </p:txBody>
        </p:sp>
        <p:sp>
          <p:nvSpPr>
            <p:cNvPr id="70" name="Rectangle 69"/>
            <p:cNvSpPr/>
            <p:nvPr/>
          </p:nvSpPr>
          <p:spPr bwMode="auto">
            <a:xfrm>
              <a:off x="184369" y="1705049"/>
              <a:ext cx="2317327" cy="1001555"/>
            </a:xfrm>
            <a:prstGeom prst="rect">
              <a:avLst/>
            </a:prstGeom>
            <a:noFill/>
            <a:ln w="19050">
              <a:solidFill>
                <a:srgbClr val="0070C0"/>
              </a:solidFill>
              <a:prstDash val="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70C0"/>
                </a:solidFill>
                <a:effectLst/>
                <a:uLnTx/>
                <a:uFillTx/>
                <a:latin typeface="Arial" charset="0"/>
                <a:ea typeface="ＭＳ Ｐゴシック" pitchFamily="16" charset="-128"/>
                <a:cs typeface="ＭＳ Ｐゴシック" pitchFamily="-97" charset="-128"/>
              </a:endParaRPr>
            </a:p>
          </p:txBody>
        </p:sp>
        <p:sp>
          <p:nvSpPr>
            <p:cNvPr id="74" name="TextBox 73"/>
            <p:cNvSpPr txBox="1"/>
            <p:nvPr/>
          </p:nvSpPr>
          <p:spPr>
            <a:xfrm>
              <a:off x="1158699" y="1374416"/>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State</a:t>
              </a:r>
            </a:p>
          </p:txBody>
        </p:sp>
      </p:grpSp>
      <p:sp>
        <p:nvSpPr>
          <p:cNvPr id="75" name="TextBox 74"/>
          <p:cNvSpPr txBox="1"/>
          <p:nvPr/>
        </p:nvSpPr>
        <p:spPr>
          <a:xfrm>
            <a:off x="4993201" y="136006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District</a:t>
            </a:r>
          </a:p>
        </p:txBody>
      </p:sp>
      <p:sp>
        <p:nvSpPr>
          <p:cNvPr id="76" name="TextBox 75"/>
          <p:cNvSpPr txBox="1"/>
          <p:nvPr/>
        </p:nvSpPr>
        <p:spPr>
          <a:xfrm>
            <a:off x="9771505" y="140518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Local</a:t>
            </a:r>
          </a:p>
        </p:txBody>
      </p:sp>
      <p:sp>
        <p:nvSpPr>
          <p:cNvPr id="77" name="TextBox 76"/>
          <p:cNvSpPr txBox="1"/>
          <p:nvPr/>
        </p:nvSpPr>
        <p:spPr>
          <a:xfrm>
            <a:off x="7672162" y="1233606"/>
            <a:ext cx="914400" cy="268286"/>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Daytime Duty</a:t>
            </a:r>
          </a:p>
        </p:txBody>
      </p:sp>
      <p:sp>
        <p:nvSpPr>
          <p:cNvPr id="78" name="Rectangle 77"/>
          <p:cNvSpPr/>
          <p:nvPr/>
        </p:nvSpPr>
        <p:spPr>
          <a:xfrm>
            <a:off x="6838937" y="1360062"/>
            <a:ext cx="912429" cy="300531"/>
          </a:xfrm>
          <a:prstGeom prst="rect">
            <a:avLst/>
          </a:prstGeom>
        </p:spPr>
        <p:txBody>
          <a:bodyPr wrap="none">
            <a:sp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3CA4B">
                    <a:lumMod val="75000"/>
                  </a:srgbClr>
                </a:solidFill>
                <a:effectLst/>
                <a:uLnTx/>
                <a:uFillTx/>
                <a:latin typeface="Arial"/>
                <a:ea typeface="ＭＳ Ｐゴシック"/>
              </a:rPr>
              <a:t>(6 people)</a:t>
            </a:r>
          </a:p>
        </p:txBody>
      </p:sp>
      <p:sp>
        <p:nvSpPr>
          <p:cNvPr id="79" name="Rectangle 78"/>
          <p:cNvSpPr/>
          <p:nvPr/>
        </p:nvSpPr>
        <p:spPr>
          <a:xfrm>
            <a:off x="8511577" y="1384039"/>
            <a:ext cx="997389" cy="300531"/>
          </a:xfrm>
          <a:prstGeom prst="rect">
            <a:avLst/>
          </a:prstGeom>
        </p:spPr>
        <p:txBody>
          <a:bodyPr wrap="none">
            <a:sp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AC15A">
                    <a:lumMod val="75000"/>
                  </a:srgbClr>
                </a:solidFill>
                <a:effectLst/>
                <a:uLnTx/>
                <a:uFillTx/>
                <a:latin typeface="Arial"/>
                <a:ea typeface="ＭＳ Ｐゴシック"/>
              </a:rPr>
              <a:t>(60 people)</a:t>
            </a:r>
          </a:p>
        </p:txBody>
      </p:sp>
      <p:sp>
        <p:nvSpPr>
          <p:cNvPr id="61" name="TextBox 60"/>
          <p:cNvSpPr txBox="1"/>
          <p:nvPr/>
        </p:nvSpPr>
        <p:spPr>
          <a:xfrm>
            <a:off x="867529" y="4184396"/>
            <a:ext cx="3436454" cy="830997"/>
          </a:xfrm>
          <a:prstGeom prst="rect">
            <a:avLst/>
          </a:prstGeom>
          <a:solidFill>
            <a:schemeClr val="bg1"/>
          </a:solidFill>
          <a:ln>
            <a:solidFill>
              <a:srgbClr val="0070C0"/>
            </a:solidFill>
          </a:ln>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12 hour shifts 7AM – 7PM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Operational briefings 6AM, 6PM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TxDOT Statewide Event (Weather) Call, 8AM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NWS BMT Weather briefings 10AM, 4PM</a:t>
            </a:r>
          </a:p>
        </p:txBody>
      </p:sp>
      <p:sp>
        <p:nvSpPr>
          <p:cNvPr id="6" name="Left-Right Arrow 5"/>
          <p:cNvSpPr/>
          <p:nvPr/>
        </p:nvSpPr>
        <p:spPr bwMode="auto">
          <a:xfrm rot="1380000">
            <a:off x="2275001" y="2367966"/>
            <a:ext cx="731626" cy="174048"/>
          </a:xfrm>
          <a:prstGeom prst="lef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3" name="TextBox 32"/>
          <p:cNvSpPr txBox="1"/>
          <p:nvPr/>
        </p:nvSpPr>
        <p:spPr>
          <a:xfrm>
            <a:off x="2110002" y="1780426"/>
            <a:ext cx="1091875" cy="461665"/>
          </a:xfrm>
          <a:prstGeom prst="rect">
            <a:avLst/>
          </a:prstGeom>
          <a:solidFill>
            <a:schemeClr val="bg1"/>
          </a:solidFill>
          <a:ln w="9525">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Requests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Arial"/>
                <a:ea typeface="ＭＳ Ｐゴシック"/>
              </a:rPr>
              <a:t>assistance</a:t>
            </a:r>
          </a:p>
        </p:txBody>
      </p:sp>
      <p:grpSp>
        <p:nvGrpSpPr>
          <p:cNvPr id="67" name="Group 66"/>
          <p:cNvGrpSpPr/>
          <p:nvPr/>
        </p:nvGrpSpPr>
        <p:grpSpPr>
          <a:xfrm>
            <a:off x="304920" y="5678195"/>
            <a:ext cx="1811054" cy="899854"/>
            <a:chOff x="263967" y="5659318"/>
            <a:chExt cx="1811054" cy="899854"/>
          </a:xfrm>
        </p:grpSpPr>
        <p:pic>
          <p:nvPicPr>
            <p:cNvPr id="68" name="Picture 67"/>
            <p:cNvPicPr>
              <a:picLocks noChangeAspect="1"/>
            </p:cNvPicPr>
            <p:nvPr/>
          </p:nvPicPr>
          <p:blipFill>
            <a:blip r:embed="rId3"/>
            <a:stretch>
              <a:fillRect/>
            </a:stretch>
          </p:blipFill>
          <p:spPr>
            <a:xfrm>
              <a:off x="263967" y="5659318"/>
              <a:ext cx="1811054" cy="500351"/>
            </a:xfrm>
            <a:prstGeom prst="rect">
              <a:avLst/>
            </a:prstGeom>
          </p:spPr>
        </p:pic>
        <p:pic>
          <p:nvPicPr>
            <p:cNvPr id="72" name="Picture 71"/>
            <p:cNvPicPr>
              <a:picLocks noChangeAspect="1"/>
            </p:cNvPicPr>
            <p:nvPr/>
          </p:nvPicPr>
          <p:blipFill>
            <a:blip r:embed="rId4"/>
            <a:stretch>
              <a:fillRect/>
            </a:stretch>
          </p:blipFill>
          <p:spPr>
            <a:xfrm>
              <a:off x="694944" y="6159669"/>
              <a:ext cx="901848" cy="399503"/>
            </a:xfrm>
            <a:prstGeom prst="rect">
              <a:avLst/>
            </a:prstGeom>
          </p:spPr>
        </p:pic>
      </p:grpSp>
      <p:sp>
        <p:nvSpPr>
          <p:cNvPr id="80" name="TextBox 79"/>
          <p:cNvSpPr txBox="1"/>
          <p:nvPr/>
        </p:nvSpPr>
        <p:spPr>
          <a:xfrm>
            <a:off x="550977" y="542554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Organized within</a:t>
            </a:r>
          </a:p>
        </p:txBody>
      </p:sp>
    </p:spTree>
    <p:extLst>
      <p:ext uri="{BB962C8B-B14F-4D97-AF65-F5344CB8AC3E}">
        <p14:creationId xmlns:p14="http://schemas.microsoft.com/office/powerpoint/2010/main" val="200325107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7818544" y="1906040"/>
            <a:ext cx="3692022" cy="3295242"/>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a:t>Spatial Scales and Forecast Lead Times</a:t>
            </a:r>
          </a:p>
        </p:txBody>
      </p:sp>
      <p:sp>
        <p:nvSpPr>
          <p:cNvPr id="4" name="TextBox 3"/>
          <p:cNvSpPr txBox="1"/>
          <p:nvPr/>
        </p:nvSpPr>
        <p:spPr>
          <a:xfrm>
            <a:off x="609767" y="5280149"/>
            <a:ext cx="3697648" cy="369332"/>
          </a:xfrm>
          <a:prstGeom prst="rect">
            <a:avLst/>
          </a:prstGeom>
          <a:noFill/>
        </p:spPr>
        <p:txBody>
          <a:bodyPr wrap="square" rtlCol="0">
            <a:spAutoFit/>
          </a:bodyPr>
          <a:lstStyle/>
          <a:p>
            <a:pPr algn="ctr"/>
            <a:r>
              <a:rPr lang="en-US" dirty="0"/>
              <a:t>Decision units are </a:t>
            </a:r>
            <a:r>
              <a:rPr lang="en-US" dirty="0">
                <a:solidFill>
                  <a:srgbClr val="0070C0"/>
                </a:solidFill>
              </a:rPr>
              <a:t>Districts</a:t>
            </a:r>
          </a:p>
        </p:txBody>
      </p:sp>
      <p:sp>
        <p:nvSpPr>
          <p:cNvPr id="6" name="TextBox 5"/>
          <p:cNvSpPr txBox="1"/>
          <p:nvPr/>
        </p:nvSpPr>
        <p:spPr>
          <a:xfrm>
            <a:off x="4369256" y="5282529"/>
            <a:ext cx="3003507" cy="369332"/>
          </a:xfrm>
          <a:prstGeom prst="rect">
            <a:avLst/>
          </a:prstGeom>
          <a:noFill/>
        </p:spPr>
        <p:txBody>
          <a:bodyPr wrap="square" rtlCol="0">
            <a:spAutoFit/>
          </a:bodyPr>
          <a:lstStyle/>
          <a:p>
            <a:pPr algn="ctr"/>
            <a:r>
              <a:rPr lang="en-US" dirty="0"/>
              <a:t>Decision units are </a:t>
            </a:r>
            <a:r>
              <a:rPr lang="en-US" dirty="0">
                <a:solidFill>
                  <a:srgbClr val="0070C0"/>
                </a:solidFill>
              </a:rPr>
              <a:t>Sections</a:t>
            </a:r>
          </a:p>
        </p:txBody>
      </p:sp>
      <p:sp>
        <p:nvSpPr>
          <p:cNvPr id="8" name="TextBox 7"/>
          <p:cNvSpPr txBox="1"/>
          <p:nvPr/>
        </p:nvSpPr>
        <p:spPr>
          <a:xfrm>
            <a:off x="7546567" y="5280149"/>
            <a:ext cx="4091439" cy="369332"/>
          </a:xfrm>
          <a:prstGeom prst="rect">
            <a:avLst/>
          </a:prstGeom>
          <a:noFill/>
        </p:spPr>
        <p:txBody>
          <a:bodyPr wrap="square" rtlCol="0">
            <a:spAutoFit/>
          </a:bodyPr>
          <a:lstStyle/>
          <a:p>
            <a:pPr algn="ctr"/>
            <a:r>
              <a:rPr lang="en-US" dirty="0"/>
              <a:t>Decision units are </a:t>
            </a:r>
            <a:r>
              <a:rPr lang="en-US" dirty="0">
                <a:solidFill>
                  <a:srgbClr val="0070C0"/>
                </a:solidFill>
              </a:rPr>
              <a:t>Routes </a:t>
            </a:r>
            <a:r>
              <a:rPr lang="en-US" dirty="0"/>
              <a:t>and</a:t>
            </a:r>
            <a:r>
              <a:rPr lang="en-US" dirty="0">
                <a:solidFill>
                  <a:srgbClr val="0070C0"/>
                </a:solidFill>
              </a:rPr>
              <a:t> Bridges</a:t>
            </a:r>
          </a:p>
        </p:txBody>
      </p:sp>
      <p:pic>
        <p:nvPicPr>
          <p:cNvPr id="9" name="Picture 8"/>
          <p:cNvPicPr>
            <a:picLocks noChangeAspect="1"/>
          </p:cNvPicPr>
          <p:nvPr/>
        </p:nvPicPr>
        <p:blipFill>
          <a:blip r:embed="rId3"/>
          <a:stretch>
            <a:fillRect/>
          </a:stretch>
        </p:blipFill>
        <p:spPr>
          <a:xfrm>
            <a:off x="691251" y="1906040"/>
            <a:ext cx="3534681" cy="3297635"/>
          </a:xfrm>
          <a:prstGeom prst="rect">
            <a:avLst/>
          </a:prstGeom>
          <a:ln w="3175">
            <a:solidFill>
              <a:schemeClr val="bg1">
                <a:lumMod val="65000"/>
              </a:schemeClr>
            </a:solidFill>
          </a:ln>
        </p:spPr>
      </p:pic>
      <p:pic>
        <p:nvPicPr>
          <p:cNvPr id="11" name="Picture 10"/>
          <p:cNvPicPr>
            <a:picLocks noChangeAspect="1"/>
          </p:cNvPicPr>
          <p:nvPr/>
        </p:nvPicPr>
        <p:blipFill>
          <a:blip r:embed="rId4"/>
          <a:stretch>
            <a:fillRect/>
          </a:stretch>
        </p:blipFill>
        <p:spPr>
          <a:xfrm>
            <a:off x="4544920" y="1906953"/>
            <a:ext cx="2641683" cy="3296722"/>
          </a:xfrm>
          <a:prstGeom prst="rect">
            <a:avLst/>
          </a:prstGeom>
          <a:ln w="3175">
            <a:solidFill>
              <a:schemeClr val="bg1">
                <a:lumMod val="65000"/>
              </a:schemeClr>
            </a:solidFill>
          </a:ln>
        </p:spPr>
      </p:pic>
      <p:sp>
        <p:nvSpPr>
          <p:cNvPr id="12" name="TextBox 11"/>
          <p:cNvSpPr txBox="1"/>
          <p:nvPr/>
        </p:nvSpPr>
        <p:spPr>
          <a:xfrm>
            <a:off x="1023138" y="1184148"/>
            <a:ext cx="2809946" cy="646331"/>
          </a:xfrm>
          <a:prstGeom prst="rect">
            <a:avLst/>
          </a:prstGeom>
          <a:noFill/>
        </p:spPr>
        <p:txBody>
          <a:bodyPr wrap="square" rtlCol="0">
            <a:spAutoFit/>
          </a:bodyPr>
          <a:lstStyle/>
          <a:p>
            <a:pPr algn="ctr"/>
            <a:r>
              <a:rPr lang="en-US" dirty="0">
                <a:solidFill>
                  <a:srgbClr val="0070C0"/>
                </a:solidFill>
              </a:rPr>
              <a:t>State scale</a:t>
            </a:r>
            <a:r>
              <a:rPr lang="en-US" dirty="0"/>
              <a:t> </a:t>
            </a:r>
          </a:p>
          <a:p>
            <a:pPr algn="ctr"/>
            <a:r>
              <a:rPr lang="en-US" dirty="0"/>
              <a:t>24-48 hours in advance</a:t>
            </a:r>
          </a:p>
        </p:txBody>
      </p:sp>
      <p:sp>
        <p:nvSpPr>
          <p:cNvPr id="13" name="TextBox 12"/>
          <p:cNvSpPr txBox="1"/>
          <p:nvPr/>
        </p:nvSpPr>
        <p:spPr>
          <a:xfrm>
            <a:off x="4468184" y="1190677"/>
            <a:ext cx="2666806" cy="646331"/>
          </a:xfrm>
          <a:prstGeom prst="rect">
            <a:avLst/>
          </a:prstGeom>
          <a:noFill/>
        </p:spPr>
        <p:txBody>
          <a:bodyPr wrap="square" rtlCol="0">
            <a:spAutoFit/>
          </a:bodyPr>
          <a:lstStyle/>
          <a:p>
            <a:pPr algn="ctr"/>
            <a:r>
              <a:rPr lang="en-US" dirty="0">
                <a:solidFill>
                  <a:srgbClr val="0070C0"/>
                </a:solidFill>
              </a:rPr>
              <a:t>District scale</a:t>
            </a:r>
            <a:r>
              <a:rPr lang="en-US" dirty="0"/>
              <a:t> </a:t>
            </a:r>
          </a:p>
          <a:p>
            <a:pPr algn="ctr"/>
            <a:r>
              <a:rPr lang="en-US" dirty="0"/>
              <a:t>12-24 hours in advance</a:t>
            </a:r>
          </a:p>
        </p:txBody>
      </p:sp>
      <p:sp>
        <p:nvSpPr>
          <p:cNvPr id="15" name="TextBox 14"/>
          <p:cNvSpPr txBox="1"/>
          <p:nvPr/>
        </p:nvSpPr>
        <p:spPr>
          <a:xfrm>
            <a:off x="8130581" y="1222385"/>
            <a:ext cx="2923410" cy="646331"/>
          </a:xfrm>
          <a:prstGeom prst="rect">
            <a:avLst/>
          </a:prstGeom>
          <a:noFill/>
        </p:spPr>
        <p:txBody>
          <a:bodyPr wrap="square" rtlCol="0">
            <a:spAutoFit/>
          </a:bodyPr>
          <a:lstStyle/>
          <a:p>
            <a:pPr algn="ctr"/>
            <a:r>
              <a:rPr lang="en-US" dirty="0">
                <a:solidFill>
                  <a:srgbClr val="0070C0"/>
                </a:solidFill>
              </a:rPr>
              <a:t>Section scale</a:t>
            </a:r>
            <a:r>
              <a:rPr lang="en-US" dirty="0"/>
              <a:t> </a:t>
            </a:r>
          </a:p>
          <a:p>
            <a:pPr algn="ctr"/>
            <a:r>
              <a:rPr lang="en-US" dirty="0"/>
              <a:t>3-6 hours in advance</a:t>
            </a:r>
          </a:p>
        </p:txBody>
      </p:sp>
      <p:sp>
        <p:nvSpPr>
          <p:cNvPr id="16" name="Right Brace 15"/>
          <p:cNvSpPr/>
          <p:nvPr/>
        </p:nvSpPr>
        <p:spPr bwMode="auto">
          <a:xfrm rot="5400000">
            <a:off x="3829442" y="2946509"/>
            <a:ext cx="261471" cy="6349625"/>
          </a:xfrm>
          <a:prstGeom prst="rightBrace">
            <a:avLst/>
          </a:prstGeom>
          <a:noFill/>
          <a:ln w="19050" cap="flat" cmpd="sng" algn="ctr">
            <a:solidFill>
              <a:srgbClr val="0070C0"/>
            </a:solidFill>
            <a:prstDash val="solid"/>
            <a:round/>
            <a:headEnd type="none" w="med" len="med"/>
            <a:tailEnd type="none" w="med" len="med"/>
          </a:ln>
          <a:effectLst/>
        </p:spPr>
        <p:txBody>
          <a:bodyPr rtlCol="0" anchor="ctr"/>
          <a:lstStyle/>
          <a:p>
            <a:pPr algn="ctr"/>
            <a:endParaRPr lang="en-US"/>
          </a:p>
        </p:txBody>
      </p:sp>
      <p:sp>
        <p:nvSpPr>
          <p:cNvPr id="17" name="TextBox 16"/>
          <p:cNvSpPr txBox="1"/>
          <p:nvPr/>
        </p:nvSpPr>
        <p:spPr>
          <a:xfrm>
            <a:off x="1544191" y="6340974"/>
            <a:ext cx="914400" cy="914400"/>
          </a:xfrm>
          <a:prstGeom prst="rect">
            <a:avLst/>
          </a:prstGeom>
          <a:noFill/>
          <a:effectLst/>
        </p:spPr>
        <p:txBody>
          <a:bodyPr wrap="none" lIns="0" tIns="0" rIns="0" bIns="0" rtlCol="0">
            <a:noAutofit/>
          </a:bodyPr>
          <a:lstStyle/>
          <a:p>
            <a:pPr algn="l" eaLnBrk="0" hangingPunct="0">
              <a:lnSpc>
                <a:spcPts val="1800"/>
              </a:lnSpc>
            </a:pPr>
            <a:r>
              <a:rPr lang="en-US" sz="2000" dirty="0">
                <a:solidFill>
                  <a:srgbClr val="0070C0"/>
                </a:solidFill>
              </a:rPr>
              <a:t>Flood Risk: </a:t>
            </a:r>
            <a:r>
              <a:rPr lang="en-US" sz="2000" dirty="0">
                <a:solidFill>
                  <a:srgbClr val="0070C0"/>
                </a:solidFill>
                <a:ea typeface="+mn-ea"/>
                <a:cs typeface="+mn-cs"/>
              </a:rPr>
              <a:t>Regional Transportation System</a:t>
            </a:r>
          </a:p>
        </p:txBody>
      </p:sp>
      <p:sp>
        <p:nvSpPr>
          <p:cNvPr id="19" name="Right Brace 18"/>
          <p:cNvSpPr/>
          <p:nvPr/>
        </p:nvSpPr>
        <p:spPr bwMode="auto">
          <a:xfrm rot="5400000">
            <a:off x="7891256" y="2239447"/>
            <a:ext cx="252184" cy="7072258"/>
          </a:xfrm>
          <a:prstGeom prst="rightBrace">
            <a:avLst/>
          </a:prstGeom>
          <a:noFill/>
          <a:ln w="19050" cap="flat" cmpd="sng" algn="ctr">
            <a:solidFill>
              <a:srgbClr val="0070C0"/>
            </a:solidFill>
            <a:prstDash val="solid"/>
            <a:round/>
            <a:headEnd type="none" w="med" len="med"/>
            <a:tailEnd type="none" w="med" len="med"/>
          </a:ln>
          <a:effectLst/>
        </p:spPr>
        <p:txBody>
          <a:bodyPr rtlCol="0" anchor="ctr"/>
          <a:lstStyle/>
          <a:p>
            <a:pPr algn="ctr"/>
            <a:endParaRPr lang="en-US"/>
          </a:p>
        </p:txBody>
      </p:sp>
      <p:sp>
        <p:nvSpPr>
          <p:cNvPr id="20" name="TextBox 19"/>
          <p:cNvSpPr txBox="1"/>
          <p:nvPr/>
        </p:nvSpPr>
        <p:spPr>
          <a:xfrm>
            <a:off x="7361344" y="5959288"/>
            <a:ext cx="914400" cy="914400"/>
          </a:xfrm>
          <a:prstGeom prst="rect">
            <a:avLst/>
          </a:prstGeom>
          <a:noFill/>
          <a:effectLst/>
        </p:spPr>
        <p:txBody>
          <a:bodyPr wrap="none" lIns="0" tIns="0" rIns="0" bIns="0" rtlCol="0">
            <a:noAutofit/>
          </a:bodyPr>
          <a:lstStyle/>
          <a:p>
            <a:pPr algn="l" eaLnBrk="0" hangingPunct="0">
              <a:lnSpc>
                <a:spcPts val="1800"/>
              </a:lnSpc>
            </a:pPr>
            <a:r>
              <a:rPr lang="en-US" sz="2000" dirty="0">
                <a:solidFill>
                  <a:srgbClr val="0070C0"/>
                </a:solidFill>
                <a:ea typeface="+mn-ea"/>
                <a:cs typeface="+mn-cs"/>
              </a:rPr>
              <a:t>Flood Risk:</a:t>
            </a:r>
            <a:br>
              <a:rPr lang="en-US" sz="2000" dirty="0">
                <a:solidFill>
                  <a:srgbClr val="0070C0"/>
                </a:solidFill>
                <a:ea typeface="+mn-ea"/>
                <a:cs typeface="+mn-cs"/>
              </a:rPr>
            </a:br>
            <a:r>
              <a:rPr lang="en-US" sz="2000" dirty="0">
                <a:solidFill>
                  <a:srgbClr val="0070C0"/>
                </a:solidFill>
                <a:ea typeface="+mn-ea"/>
                <a:cs typeface="+mn-cs"/>
              </a:rPr>
              <a:t>Local Transportation Infrastructure</a:t>
            </a:r>
          </a:p>
        </p:txBody>
      </p:sp>
      <p:pic>
        <p:nvPicPr>
          <p:cNvPr id="22" name="Picture 21"/>
          <p:cNvPicPr>
            <a:picLocks noChangeAspect="1"/>
          </p:cNvPicPr>
          <p:nvPr/>
        </p:nvPicPr>
        <p:blipFill>
          <a:blip r:embed="rId5"/>
          <a:stretch>
            <a:fillRect/>
          </a:stretch>
        </p:blipFill>
        <p:spPr>
          <a:xfrm>
            <a:off x="7818544" y="1906038"/>
            <a:ext cx="914828" cy="1400831"/>
          </a:xfrm>
          <a:prstGeom prst="rect">
            <a:avLst/>
          </a:prstGeom>
          <a:ln w="3175">
            <a:solidFill>
              <a:schemeClr val="bg1">
                <a:lumMod val="65000"/>
              </a:schemeClr>
            </a:solidFill>
          </a:ln>
        </p:spPr>
      </p:pic>
    </p:spTree>
    <p:extLst>
      <p:ext uri="{BB962C8B-B14F-4D97-AF65-F5344CB8AC3E}">
        <p14:creationId xmlns:p14="http://schemas.microsoft.com/office/powerpoint/2010/main" val="328185051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p:nvPr/>
        </p:nvSpPr>
        <p:spPr bwMode="auto">
          <a:xfrm flipV="1">
            <a:off x="1524000" y="284676"/>
            <a:ext cx="9144000" cy="6573329"/>
          </a:xfrm>
          <a:prstGeom prst="rect">
            <a:avLst/>
          </a:prstGeom>
          <a:gradFill flip="none" rotWithShape="1">
            <a:gsLst>
              <a:gs pos="100000">
                <a:srgbClr val="2E90E6">
                  <a:alpha val="0"/>
                </a:srgbClr>
              </a:gs>
              <a:gs pos="10000">
                <a:srgbClr val="5AC3FA">
                  <a:alpha val="0"/>
                </a:srgbClr>
              </a:gs>
              <a:gs pos="75000">
                <a:srgbClr val="1A78B0">
                  <a:alpha val="80000"/>
                </a:srgbClr>
              </a:gs>
              <a:gs pos="35000">
                <a:srgbClr val="1A78B0">
                  <a:alpha val="80000"/>
                </a:srgb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pitchFamily="16" charset="-128"/>
              <a:cs typeface="ＭＳ Ｐゴシック" pitchFamily="-97" charset="-128"/>
            </a:endParaRPr>
          </a:p>
        </p:txBody>
      </p:sp>
      <p:pic>
        <p:nvPicPr>
          <p:cNvPr id="126" name="Picture 125" descr="blueswoosh-bg.png"/>
          <p:cNvPicPr>
            <a:picLocks noChangeAspect="1"/>
          </p:cNvPicPr>
          <p:nvPr/>
        </p:nvPicPr>
        <p:blipFill>
          <a:blip r:embed="rId3">
            <a:alphaModFix amt="52000"/>
          </a:blip>
          <a:stretch>
            <a:fillRect/>
          </a:stretch>
        </p:blipFill>
        <p:spPr>
          <a:xfrm>
            <a:off x="1524000" y="4"/>
            <a:ext cx="9144000" cy="6858001"/>
          </a:xfrm>
          <a:prstGeom prst="rect">
            <a:avLst/>
          </a:prstGeom>
          <a:noFill/>
          <a:ln>
            <a:noFill/>
          </a:ln>
        </p:spPr>
      </p:pic>
      <p:pic>
        <p:nvPicPr>
          <p:cNvPr id="127" name="Picture 126" descr="23102_cloud_bg.png"/>
          <p:cNvPicPr>
            <a:picLocks noChangeAspect="1"/>
          </p:cNvPicPr>
          <p:nvPr/>
        </p:nvPicPr>
        <p:blipFill rotWithShape="1">
          <a:blip r:embed="rId4" cstate="print">
            <a:alphaModFix amt="80000"/>
          </a:blip>
          <a:srcRect r="38983"/>
          <a:stretch/>
        </p:blipFill>
        <p:spPr>
          <a:xfrm>
            <a:off x="3194901" y="123265"/>
            <a:ext cx="7473100" cy="4381208"/>
          </a:xfrm>
          <a:prstGeom prst="rect">
            <a:avLst/>
          </a:prstGeom>
          <a:noFill/>
          <a:ln>
            <a:noFill/>
          </a:ln>
        </p:spPr>
      </p:pic>
      <p:sp>
        <p:nvSpPr>
          <p:cNvPr id="2" name="Title 1"/>
          <p:cNvSpPr>
            <a:spLocks noGrp="1"/>
          </p:cNvSpPr>
          <p:nvPr>
            <p:ph type="title"/>
          </p:nvPr>
        </p:nvSpPr>
        <p:spPr/>
        <p:txBody>
          <a:bodyPr/>
          <a:lstStyle/>
          <a:p>
            <a:r>
              <a:rPr lang="en-US" dirty="0"/>
              <a:t>Geospatial Systems Are Helping Us Understand</a:t>
            </a:r>
          </a:p>
        </p:txBody>
      </p:sp>
      <p:sp>
        <p:nvSpPr>
          <p:cNvPr id="8" name="Text Placeholder 7"/>
          <p:cNvSpPr>
            <a:spLocks noGrp="1"/>
          </p:cNvSpPr>
          <p:nvPr>
            <p:ph type="body" sz="quarter" idx="14"/>
          </p:nvPr>
        </p:nvSpPr>
        <p:spPr/>
        <p:txBody>
          <a:bodyPr/>
          <a:lstStyle/>
          <a:p>
            <a:r>
              <a:rPr lang="en-US" dirty="0"/>
              <a:t>. . . Helping Us Make Better Decisions</a:t>
            </a:r>
          </a:p>
        </p:txBody>
      </p:sp>
      <p:grpSp>
        <p:nvGrpSpPr>
          <p:cNvPr id="9" name="Group 8"/>
          <p:cNvGrpSpPr>
            <a:grpSpLocks noChangeAspect="1"/>
          </p:cNvGrpSpPr>
          <p:nvPr/>
        </p:nvGrpSpPr>
        <p:grpSpPr>
          <a:xfrm>
            <a:off x="2424113" y="1497125"/>
            <a:ext cx="7249644" cy="4572000"/>
            <a:chOff x="2667671" y="1497125"/>
            <a:chExt cx="6853482" cy="4322160"/>
          </a:xfrm>
        </p:grpSpPr>
        <p:cxnSp>
          <p:nvCxnSpPr>
            <p:cNvPr id="10" name="Straight Connector 9"/>
            <p:cNvCxnSpPr/>
            <p:nvPr/>
          </p:nvCxnSpPr>
          <p:spPr bwMode="ltGray">
            <a:xfrm flipH="1">
              <a:off x="2667672" y="5402198"/>
              <a:ext cx="263682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1" name="Straight Connector 10"/>
            <p:cNvCxnSpPr/>
            <p:nvPr/>
          </p:nvCxnSpPr>
          <p:spPr bwMode="ltGray">
            <a:xfrm flipH="1">
              <a:off x="2667673" y="4437439"/>
              <a:ext cx="385016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2" name="Straight Connector 11"/>
            <p:cNvCxnSpPr/>
            <p:nvPr/>
          </p:nvCxnSpPr>
          <p:spPr bwMode="ltGray">
            <a:xfrm flipH="1">
              <a:off x="2667671" y="3472681"/>
              <a:ext cx="491609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3" name="Straight Connector 12"/>
            <p:cNvCxnSpPr/>
            <p:nvPr/>
          </p:nvCxnSpPr>
          <p:spPr bwMode="ltGray">
            <a:xfrm flipH="1">
              <a:off x="2667672" y="2507923"/>
              <a:ext cx="538102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sp>
          <p:nvSpPr>
            <p:cNvPr id="14" name="Right Arrow 13"/>
            <p:cNvSpPr/>
            <p:nvPr/>
          </p:nvSpPr>
          <p:spPr bwMode="auto">
            <a:xfrm rot="16200000">
              <a:off x="1000729" y="3767719"/>
              <a:ext cx="3880721" cy="222412"/>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15" name="Freeform 14"/>
            <p:cNvSpPr/>
            <p:nvPr/>
          </p:nvSpPr>
          <p:spPr>
            <a:xfrm rot="19632813" flipH="1">
              <a:off x="3525892" y="3545007"/>
              <a:ext cx="5093684" cy="1444754"/>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151689 w 1800666"/>
                <a:gd name="connsiteY0" fmla="*/ 904178 h 1070759"/>
                <a:gd name="connsiteX1" fmla="*/ 1783562 w 1800666"/>
                <a:gd name="connsiteY1" fmla="*/ 0 h 1070759"/>
                <a:gd name="connsiteX2" fmla="*/ 1770733 w 1800666"/>
                <a:gd name="connsiteY2" fmla="*/ 641403 h 1070759"/>
                <a:gd name="connsiteX3" fmla="*/ 385 w 1800666"/>
                <a:gd name="connsiteY3" fmla="*/ 1051901 h 1070759"/>
                <a:gd name="connsiteX4" fmla="*/ 151689 w 1800666"/>
                <a:gd name="connsiteY4" fmla="*/ 904178 h 1070759"/>
                <a:gd name="connsiteX0" fmla="*/ 299830 w 1948807"/>
                <a:gd name="connsiteY0" fmla="*/ 904178 h 1070759"/>
                <a:gd name="connsiteX1" fmla="*/ 1931703 w 1948807"/>
                <a:gd name="connsiteY1" fmla="*/ 0 h 1070759"/>
                <a:gd name="connsiteX2" fmla="*/ 1918874 w 1948807"/>
                <a:gd name="connsiteY2" fmla="*/ 641403 h 1070759"/>
                <a:gd name="connsiteX3" fmla="*/ 148526 w 1948807"/>
                <a:gd name="connsiteY3" fmla="*/ 1051901 h 1070759"/>
                <a:gd name="connsiteX4" fmla="*/ 93604 w 1948807"/>
                <a:gd name="connsiteY4" fmla="*/ 934333 h 1070759"/>
                <a:gd name="connsiteX5" fmla="*/ 299830 w 1948807"/>
                <a:gd name="connsiteY5" fmla="*/ 904178 h 1070759"/>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55176 w 2204153"/>
                <a:gd name="connsiteY0" fmla="*/ 904178 h 1085521"/>
                <a:gd name="connsiteX1" fmla="*/ 2187049 w 2204153"/>
                <a:gd name="connsiteY1" fmla="*/ 0 h 1085521"/>
                <a:gd name="connsiteX2" fmla="*/ 2174220 w 2204153"/>
                <a:gd name="connsiteY2" fmla="*/ 641403 h 1085521"/>
                <a:gd name="connsiteX3" fmla="*/ 403872 w 2204153"/>
                <a:gd name="connsiteY3" fmla="*/ 1051901 h 1085521"/>
                <a:gd name="connsiteX4" fmla="*/ 113405 w 2204153"/>
                <a:gd name="connsiteY4" fmla="*/ 1055103 h 1085521"/>
                <a:gd name="connsiteX5" fmla="*/ 26305 w 2204153"/>
                <a:gd name="connsiteY5" fmla="*/ 999695 h 1085521"/>
                <a:gd name="connsiteX6" fmla="*/ 555176 w 2204153"/>
                <a:gd name="connsiteY6" fmla="*/ 904178 h 1085521"/>
                <a:gd name="connsiteX0" fmla="*/ 542008 w 2190985"/>
                <a:gd name="connsiteY0" fmla="*/ 904178 h 1258236"/>
                <a:gd name="connsiteX1" fmla="*/ 2173881 w 2190985"/>
                <a:gd name="connsiteY1" fmla="*/ 0 h 1258236"/>
                <a:gd name="connsiteX2" fmla="*/ 2161052 w 2190985"/>
                <a:gd name="connsiteY2" fmla="*/ 641403 h 1258236"/>
                <a:gd name="connsiteX3" fmla="*/ 390704 w 2190985"/>
                <a:gd name="connsiteY3" fmla="*/ 1051901 h 1258236"/>
                <a:gd name="connsiteX4" fmla="*/ 259498 w 2190985"/>
                <a:gd name="connsiteY4" fmla="*/ 1257863 h 1258236"/>
                <a:gd name="connsiteX5" fmla="*/ 13137 w 2190985"/>
                <a:gd name="connsiteY5" fmla="*/ 999695 h 1258236"/>
                <a:gd name="connsiteX6" fmla="*/ 542008 w 2190985"/>
                <a:gd name="connsiteY6"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107"/>
                <a:gd name="connsiteX1" fmla="*/ 2160870 w 2177974"/>
                <a:gd name="connsiteY1" fmla="*/ 0 h 1258107"/>
                <a:gd name="connsiteX2" fmla="*/ 2148041 w 2177974"/>
                <a:gd name="connsiteY2" fmla="*/ 641403 h 1258107"/>
                <a:gd name="connsiteX3" fmla="*/ 377693 w 2177974"/>
                <a:gd name="connsiteY3" fmla="*/ 1051901 h 1258107"/>
                <a:gd name="connsiteX4" fmla="*/ 246487 w 2177974"/>
                <a:gd name="connsiteY4" fmla="*/ 1257863 h 1258107"/>
                <a:gd name="connsiteX5" fmla="*/ 126 w 2177974"/>
                <a:gd name="connsiteY5" fmla="*/ 999695 h 1258107"/>
                <a:gd name="connsiteX6" fmla="*/ 455104 w 2177974"/>
                <a:gd name="connsiteY6" fmla="*/ 749432 h 1258107"/>
                <a:gd name="connsiteX7" fmla="*/ 528997 w 2177974"/>
                <a:gd name="connsiteY7" fmla="*/ 904178 h 1258107"/>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67 w 2177944"/>
                <a:gd name="connsiteY0" fmla="*/ 904178 h 1257863"/>
                <a:gd name="connsiteX1" fmla="*/ 2160840 w 2177944"/>
                <a:gd name="connsiteY1" fmla="*/ 0 h 1257863"/>
                <a:gd name="connsiteX2" fmla="*/ 2148011 w 2177944"/>
                <a:gd name="connsiteY2" fmla="*/ 641403 h 1257863"/>
                <a:gd name="connsiteX3" fmla="*/ 377663 w 2177944"/>
                <a:gd name="connsiteY3" fmla="*/ 1051901 h 1257863"/>
                <a:gd name="connsiteX4" fmla="*/ 246457 w 2177944"/>
                <a:gd name="connsiteY4" fmla="*/ 1257863 h 1257863"/>
                <a:gd name="connsiteX5" fmla="*/ 96 w 2177944"/>
                <a:gd name="connsiteY5" fmla="*/ 999695 h 1257863"/>
                <a:gd name="connsiteX6" fmla="*/ 574279 w 2177944"/>
                <a:gd name="connsiteY6" fmla="*/ 787683 h 1257863"/>
                <a:gd name="connsiteX7" fmla="*/ 528967 w 2177944"/>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8871 w 2177848"/>
                <a:gd name="connsiteY0" fmla="*/ 904178 h 1257863"/>
                <a:gd name="connsiteX1" fmla="*/ 2160744 w 2177848"/>
                <a:gd name="connsiteY1" fmla="*/ 0 h 1257863"/>
                <a:gd name="connsiteX2" fmla="*/ 2147915 w 2177848"/>
                <a:gd name="connsiteY2" fmla="*/ 641403 h 1257863"/>
                <a:gd name="connsiteX3" fmla="*/ 377567 w 2177848"/>
                <a:gd name="connsiteY3" fmla="*/ 1051901 h 1257863"/>
                <a:gd name="connsiteX4" fmla="*/ 246361 w 2177848"/>
                <a:gd name="connsiteY4" fmla="*/ 1257863 h 1257863"/>
                <a:gd name="connsiteX5" fmla="*/ 0 w 2177848"/>
                <a:gd name="connsiteY5" fmla="*/ 999695 h 1257863"/>
                <a:gd name="connsiteX6" fmla="*/ 574183 w 2177848"/>
                <a:gd name="connsiteY6" fmla="*/ 787683 h 1257863"/>
                <a:gd name="connsiteX7" fmla="*/ 528871 w 2177848"/>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135822"/>
                <a:gd name="connsiteX1" fmla="*/ 2067010 w 2084114"/>
                <a:gd name="connsiteY1" fmla="*/ 0 h 1135822"/>
                <a:gd name="connsiteX2" fmla="*/ 2054181 w 2084114"/>
                <a:gd name="connsiteY2" fmla="*/ 641403 h 1135822"/>
                <a:gd name="connsiteX3" fmla="*/ 283833 w 2084114"/>
                <a:gd name="connsiteY3" fmla="*/ 1051901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35137 w 2084114"/>
                <a:gd name="connsiteY0" fmla="*/ 904178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00531 w 2084114"/>
                <a:gd name="connsiteY0" fmla="*/ 939721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35822"/>
                <a:gd name="connsiteX1" fmla="*/ 2067010 w 2084114"/>
                <a:gd name="connsiteY1" fmla="*/ 0 h 1135822"/>
                <a:gd name="connsiteX2" fmla="*/ 2054181 w 2084114"/>
                <a:gd name="connsiteY2" fmla="*/ 641403 h 1135822"/>
                <a:gd name="connsiteX3" fmla="*/ 335594 w 2084114"/>
                <a:gd name="connsiteY3" fmla="*/ 1051390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80184"/>
                <a:gd name="connsiteY0" fmla="*/ 939721 h 1129710"/>
                <a:gd name="connsiteX1" fmla="*/ 1980184 w 1980184"/>
                <a:gd name="connsiteY1" fmla="*/ 0 h 1129710"/>
                <a:gd name="connsiteX2" fmla="*/ 1928046 w 1980184"/>
                <a:gd name="connsiteY2" fmla="*/ 822261 h 1129710"/>
                <a:gd name="connsiteX3" fmla="*/ 248768 w 1980184"/>
                <a:gd name="connsiteY3" fmla="*/ 1051390 h 1129710"/>
                <a:gd name="connsiteX4" fmla="*/ 210479 w 1980184"/>
                <a:gd name="connsiteY4" fmla="*/ 1129709 h 1129710"/>
                <a:gd name="connsiteX5" fmla="*/ 0 w 1980184"/>
                <a:gd name="connsiteY5" fmla="*/ 945815 h 1129710"/>
                <a:gd name="connsiteX6" fmla="*/ 368348 w 1980184"/>
                <a:gd name="connsiteY6" fmla="*/ 840031 h 1129710"/>
                <a:gd name="connsiteX7" fmla="*/ 313705 w 1980184"/>
                <a:gd name="connsiteY7" fmla="*/ 939721 h 1129710"/>
                <a:gd name="connsiteX0" fmla="*/ 313705 w 1961664"/>
                <a:gd name="connsiteY0" fmla="*/ 664324 h 854313"/>
                <a:gd name="connsiteX1" fmla="*/ 1953483 w 1961664"/>
                <a:gd name="connsiteY1" fmla="*/ 0 h 854313"/>
                <a:gd name="connsiteX2" fmla="*/ 1928046 w 1961664"/>
                <a:gd name="connsiteY2" fmla="*/ 546864 h 854313"/>
                <a:gd name="connsiteX3" fmla="*/ 248768 w 1961664"/>
                <a:gd name="connsiteY3" fmla="*/ 775993 h 854313"/>
                <a:gd name="connsiteX4" fmla="*/ 210479 w 1961664"/>
                <a:gd name="connsiteY4" fmla="*/ 854312 h 854313"/>
                <a:gd name="connsiteX5" fmla="*/ 0 w 1961664"/>
                <a:gd name="connsiteY5" fmla="*/ 670418 h 854313"/>
                <a:gd name="connsiteX6" fmla="*/ 368348 w 1961664"/>
                <a:gd name="connsiteY6" fmla="*/ 564634 h 854313"/>
                <a:gd name="connsiteX7" fmla="*/ 313705 w 1961664"/>
                <a:gd name="connsiteY7" fmla="*/ 664324 h 854313"/>
                <a:gd name="connsiteX0" fmla="*/ 313705 w 2018948"/>
                <a:gd name="connsiteY0" fmla="*/ 664324 h 955804"/>
                <a:gd name="connsiteX1" fmla="*/ 1953483 w 2018948"/>
                <a:gd name="connsiteY1" fmla="*/ 0 h 955804"/>
                <a:gd name="connsiteX2" fmla="*/ 1999016 w 2018948"/>
                <a:gd name="connsiteY2" fmla="*/ 749435 h 955804"/>
                <a:gd name="connsiteX3" fmla="*/ 248768 w 2018948"/>
                <a:gd name="connsiteY3" fmla="*/ 775993 h 955804"/>
                <a:gd name="connsiteX4" fmla="*/ 210479 w 2018948"/>
                <a:gd name="connsiteY4" fmla="*/ 854312 h 955804"/>
                <a:gd name="connsiteX5" fmla="*/ 0 w 2018948"/>
                <a:gd name="connsiteY5" fmla="*/ 670418 h 955804"/>
                <a:gd name="connsiteX6" fmla="*/ 368348 w 2018948"/>
                <a:gd name="connsiteY6" fmla="*/ 564634 h 955804"/>
                <a:gd name="connsiteX7" fmla="*/ 313705 w 2018948"/>
                <a:gd name="connsiteY7" fmla="*/ 664324 h 955804"/>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1176"/>
                <a:gd name="connsiteY0" fmla="*/ 342063 h 654096"/>
                <a:gd name="connsiteX1" fmla="*/ 2051176 w 2051176"/>
                <a:gd name="connsiteY1" fmla="*/ 0 h 654096"/>
                <a:gd name="connsiteX2" fmla="*/ 1988316 w 2051176"/>
                <a:gd name="connsiteY2" fmla="*/ 427174 h 654096"/>
                <a:gd name="connsiteX3" fmla="*/ 238068 w 2051176"/>
                <a:gd name="connsiteY3" fmla="*/ 453732 h 654096"/>
                <a:gd name="connsiteX4" fmla="*/ 199779 w 2051176"/>
                <a:gd name="connsiteY4" fmla="*/ 532051 h 654096"/>
                <a:gd name="connsiteX5" fmla="*/ 0 w 2051176"/>
                <a:gd name="connsiteY5" fmla="*/ 309561 h 654096"/>
                <a:gd name="connsiteX6" fmla="*/ 357648 w 2051176"/>
                <a:gd name="connsiteY6" fmla="*/ 242373 h 654096"/>
                <a:gd name="connsiteX7" fmla="*/ 303005 w 2051176"/>
                <a:gd name="connsiteY7" fmla="*/ 342063 h 654096"/>
                <a:gd name="connsiteX0" fmla="*/ 303005 w 2051176"/>
                <a:gd name="connsiteY0" fmla="*/ 342063 h 715556"/>
                <a:gd name="connsiteX1" fmla="*/ 2051176 w 2051176"/>
                <a:gd name="connsiteY1" fmla="*/ 0 h 715556"/>
                <a:gd name="connsiteX2" fmla="*/ 1973892 w 2051176"/>
                <a:gd name="connsiteY2" fmla="*/ 517535 h 715556"/>
                <a:gd name="connsiteX3" fmla="*/ 238068 w 2051176"/>
                <a:gd name="connsiteY3" fmla="*/ 453732 h 715556"/>
                <a:gd name="connsiteX4" fmla="*/ 199779 w 2051176"/>
                <a:gd name="connsiteY4" fmla="*/ 532051 h 715556"/>
                <a:gd name="connsiteX5" fmla="*/ 0 w 2051176"/>
                <a:gd name="connsiteY5" fmla="*/ 309561 h 715556"/>
                <a:gd name="connsiteX6" fmla="*/ 357648 w 2051176"/>
                <a:gd name="connsiteY6" fmla="*/ 242373 h 715556"/>
                <a:gd name="connsiteX7" fmla="*/ 303005 w 2051176"/>
                <a:gd name="connsiteY7" fmla="*/ 342063 h 715556"/>
                <a:gd name="connsiteX0" fmla="*/ 303005 w 2057008"/>
                <a:gd name="connsiteY0" fmla="*/ 176982 h 550475"/>
                <a:gd name="connsiteX1" fmla="*/ 2057008 w 2057008"/>
                <a:gd name="connsiteY1" fmla="*/ 0 h 550475"/>
                <a:gd name="connsiteX2" fmla="*/ 1973892 w 2057008"/>
                <a:gd name="connsiteY2" fmla="*/ 352454 h 550475"/>
                <a:gd name="connsiteX3" fmla="*/ 238068 w 2057008"/>
                <a:gd name="connsiteY3" fmla="*/ 288651 h 550475"/>
                <a:gd name="connsiteX4" fmla="*/ 199779 w 2057008"/>
                <a:gd name="connsiteY4" fmla="*/ 366970 h 550475"/>
                <a:gd name="connsiteX5" fmla="*/ 0 w 2057008"/>
                <a:gd name="connsiteY5" fmla="*/ 144480 h 550475"/>
                <a:gd name="connsiteX6" fmla="*/ 357648 w 2057008"/>
                <a:gd name="connsiteY6" fmla="*/ 77292 h 550475"/>
                <a:gd name="connsiteX7" fmla="*/ 303005 w 2057008"/>
                <a:gd name="connsiteY7" fmla="*/ 176982 h 550475"/>
                <a:gd name="connsiteX0" fmla="*/ 303005 w 2057008"/>
                <a:gd name="connsiteY0" fmla="*/ 176982 h 620009"/>
                <a:gd name="connsiteX1" fmla="*/ 2057008 w 2057008"/>
                <a:gd name="connsiteY1" fmla="*/ 0 h 620009"/>
                <a:gd name="connsiteX2" fmla="*/ 1908749 w 2057008"/>
                <a:gd name="connsiteY2" fmla="*/ 445385 h 620009"/>
                <a:gd name="connsiteX3" fmla="*/ 238068 w 2057008"/>
                <a:gd name="connsiteY3" fmla="*/ 288651 h 620009"/>
                <a:gd name="connsiteX4" fmla="*/ 199779 w 2057008"/>
                <a:gd name="connsiteY4" fmla="*/ 366970 h 620009"/>
                <a:gd name="connsiteX5" fmla="*/ 0 w 2057008"/>
                <a:gd name="connsiteY5" fmla="*/ 144480 h 620009"/>
                <a:gd name="connsiteX6" fmla="*/ 357648 w 2057008"/>
                <a:gd name="connsiteY6" fmla="*/ 77292 h 620009"/>
                <a:gd name="connsiteX7" fmla="*/ 303005 w 2057008"/>
                <a:gd name="connsiteY7" fmla="*/ 176982 h 620009"/>
                <a:gd name="connsiteX0" fmla="*/ 303005 w 2156796"/>
                <a:gd name="connsiteY0" fmla="*/ 176982 h 614785"/>
                <a:gd name="connsiteX1" fmla="*/ 2057008 w 2156796"/>
                <a:gd name="connsiteY1" fmla="*/ 0 h 614785"/>
                <a:gd name="connsiteX2" fmla="*/ 1908749 w 2156796"/>
                <a:gd name="connsiteY2" fmla="*/ 445385 h 614785"/>
                <a:gd name="connsiteX3" fmla="*/ 238068 w 2156796"/>
                <a:gd name="connsiteY3" fmla="*/ 288651 h 614785"/>
                <a:gd name="connsiteX4" fmla="*/ 199779 w 2156796"/>
                <a:gd name="connsiteY4" fmla="*/ 366970 h 614785"/>
                <a:gd name="connsiteX5" fmla="*/ 0 w 2156796"/>
                <a:gd name="connsiteY5" fmla="*/ 144480 h 614785"/>
                <a:gd name="connsiteX6" fmla="*/ 357648 w 2156796"/>
                <a:gd name="connsiteY6" fmla="*/ 77292 h 614785"/>
                <a:gd name="connsiteX7" fmla="*/ 303005 w 2156796"/>
                <a:gd name="connsiteY7" fmla="*/ 176982 h 614785"/>
                <a:gd name="connsiteX0" fmla="*/ 303005 w 2169837"/>
                <a:gd name="connsiteY0" fmla="*/ 176982 h 618137"/>
                <a:gd name="connsiteX1" fmla="*/ 2057008 w 2169837"/>
                <a:gd name="connsiteY1" fmla="*/ 0 h 618137"/>
                <a:gd name="connsiteX2" fmla="*/ 1908749 w 2169837"/>
                <a:gd name="connsiteY2" fmla="*/ 445385 h 618137"/>
                <a:gd name="connsiteX3" fmla="*/ 238068 w 2169837"/>
                <a:gd name="connsiteY3" fmla="*/ 288651 h 618137"/>
                <a:gd name="connsiteX4" fmla="*/ 199779 w 2169837"/>
                <a:gd name="connsiteY4" fmla="*/ 366970 h 618137"/>
                <a:gd name="connsiteX5" fmla="*/ 0 w 2169837"/>
                <a:gd name="connsiteY5" fmla="*/ 144480 h 618137"/>
                <a:gd name="connsiteX6" fmla="*/ 357648 w 2169837"/>
                <a:gd name="connsiteY6" fmla="*/ 77292 h 618137"/>
                <a:gd name="connsiteX7" fmla="*/ 303005 w 2169837"/>
                <a:gd name="connsiteY7" fmla="*/ 176982 h 618137"/>
                <a:gd name="connsiteX0" fmla="*/ 303005 w 2169837"/>
                <a:gd name="connsiteY0" fmla="*/ 176982 h 637307"/>
                <a:gd name="connsiteX1" fmla="*/ 2057008 w 2169837"/>
                <a:gd name="connsiteY1" fmla="*/ 0 h 637307"/>
                <a:gd name="connsiteX2" fmla="*/ 1908749 w 2169837"/>
                <a:gd name="connsiteY2" fmla="*/ 445385 h 637307"/>
                <a:gd name="connsiteX3" fmla="*/ 238068 w 2169837"/>
                <a:gd name="connsiteY3" fmla="*/ 288651 h 637307"/>
                <a:gd name="connsiteX4" fmla="*/ 199779 w 2169837"/>
                <a:gd name="connsiteY4" fmla="*/ 366970 h 637307"/>
                <a:gd name="connsiteX5" fmla="*/ 0 w 2169837"/>
                <a:gd name="connsiteY5" fmla="*/ 144480 h 637307"/>
                <a:gd name="connsiteX6" fmla="*/ 357648 w 2169837"/>
                <a:gd name="connsiteY6" fmla="*/ 77292 h 637307"/>
                <a:gd name="connsiteX7" fmla="*/ 303005 w 2169837"/>
                <a:gd name="connsiteY7" fmla="*/ 176982 h 637307"/>
                <a:gd name="connsiteX0" fmla="*/ 303005 w 2182188"/>
                <a:gd name="connsiteY0" fmla="*/ 176982 h 698423"/>
                <a:gd name="connsiteX1" fmla="*/ 2057008 w 2182188"/>
                <a:gd name="connsiteY1" fmla="*/ 0 h 698423"/>
                <a:gd name="connsiteX2" fmla="*/ 1927912 w 2182188"/>
                <a:gd name="connsiteY2" fmla="*/ 525895 h 698423"/>
                <a:gd name="connsiteX3" fmla="*/ 238068 w 2182188"/>
                <a:gd name="connsiteY3" fmla="*/ 288651 h 698423"/>
                <a:gd name="connsiteX4" fmla="*/ 199779 w 2182188"/>
                <a:gd name="connsiteY4" fmla="*/ 366970 h 698423"/>
                <a:gd name="connsiteX5" fmla="*/ 0 w 2182188"/>
                <a:gd name="connsiteY5" fmla="*/ 144480 h 698423"/>
                <a:gd name="connsiteX6" fmla="*/ 357648 w 2182188"/>
                <a:gd name="connsiteY6" fmla="*/ 77292 h 698423"/>
                <a:gd name="connsiteX7" fmla="*/ 303005 w 2182188"/>
                <a:gd name="connsiteY7" fmla="*/ 176982 h 698423"/>
                <a:gd name="connsiteX0" fmla="*/ 303005 w 2057008"/>
                <a:gd name="connsiteY0" fmla="*/ 176982 h 585932"/>
                <a:gd name="connsiteX1" fmla="*/ 2057008 w 2057008"/>
                <a:gd name="connsiteY1" fmla="*/ 0 h 585932"/>
                <a:gd name="connsiteX2" fmla="*/ 1927912 w 2057008"/>
                <a:gd name="connsiteY2" fmla="*/ 525895 h 585932"/>
                <a:gd name="connsiteX3" fmla="*/ 238068 w 2057008"/>
                <a:gd name="connsiteY3" fmla="*/ 288651 h 585932"/>
                <a:gd name="connsiteX4" fmla="*/ 199779 w 2057008"/>
                <a:gd name="connsiteY4" fmla="*/ 366970 h 585932"/>
                <a:gd name="connsiteX5" fmla="*/ 0 w 2057008"/>
                <a:gd name="connsiteY5" fmla="*/ 144480 h 585932"/>
                <a:gd name="connsiteX6" fmla="*/ 357648 w 2057008"/>
                <a:gd name="connsiteY6" fmla="*/ 77292 h 585932"/>
                <a:gd name="connsiteX7" fmla="*/ 303005 w 2057008"/>
                <a:gd name="connsiteY7" fmla="*/ 176982 h 585932"/>
                <a:gd name="connsiteX0" fmla="*/ 303005 w 2057008"/>
                <a:gd name="connsiteY0" fmla="*/ 176982 h 657856"/>
                <a:gd name="connsiteX1" fmla="*/ 2057008 w 2057008"/>
                <a:gd name="connsiteY1" fmla="*/ 0 h 657856"/>
                <a:gd name="connsiteX2" fmla="*/ 1927912 w 2057008"/>
                <a:gd name="connsiteY2" fmla="*/ 525895 h 657856"/>
                <a:gd name="connsiteX3" fmla="*/ 238068 w 2057008"/>
                <a:gd name="connsiteY3" fmla="*/ 288651 h 657856"/>
                <a:gd name="connsiteX4" fmla="*/ 199779 w 2057008"/>
                <a:gd name="connsiteY4" fmla="*/ 366970 h 657856"/>
                <a:gd name="connsiteX5" fmla="*/ 0 w 2057008"/>
                <a:gd name="connsiteY5" fmla="*/ 144480 h 657856"/>
                <a:gd name="connsiteX6" fmla="*/ 357648 w 2057008"/>
                <a:gd name="connsiteY6" fmla="*/ 77292 h 657856"/>
                <a:gd name="connsiteX7" fmla="*/ 303005 w 2057008"/>
                <a:gd name="connsiteY7" fmla="*/ 176982 h 657856"/>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272" h="662307">
                  <a:moveTo>
                    <a:pt x="283269" y="176982"/>
                  </a:moveTo>
                  <a:cubicBezTo>
                    <a:pt x="575699" y="315165"/>
                    <a:pt x="1369240" y="673338"/>
                    <a:pt x="2037272" y="0"/>
                  </a:cubicBezTo>
                  <a:cubicBezTo>
                    <a:pt x="2020166" y="416913"/>
                    <a:pt x="2082132" y="369998"/>
                    <a:pt x="1908176" y="525895"/>
                  </a:cubicBezTo>
                  <a:cubicBezTo>
                    <a:pt x="1734220" y="681792"/>
                    <a:pt x="1089533" y="808177"/>
                    <a:pt x="218332" y="288651"/>
                  </a:cubicBezTo>
                  <a:cubicBezTo>
                    <a:pt x="226151" y="277151"/>
                    <a:pt x="182036" y="367387"/>
                    <a:pt x="180043" y="366970"/>
                  </a:cubicBezTo>
                  <a:cubicBezTo>
                    <a:pt x="127252" y="304965"/>
                    <a:pt x="87857" y="234363"/>
                    <a:pt x="0" y="109981"/>
                  </a:cubicBezTo>
                  <a:cubicBezTo>
                    <a:pt x="105047" y="92140"/>
                    <a:pt x="233949" y="96535"/>
                    <a:pt x="337912" y="77292"/>
                  </a:cubicBezTo>
                  <a:cubicBezTo>
                    <a:pt x="339493" y="80532"/>
                    <a:pt x="289258" y="176650"/>
                    <a:pt x="283269" y="176982"/>
                  </a:cubicBezTo>
                  <a:close/>
                </a:path>
              </a:pathLst>
            </a:custGeom>
            <a:gradFill flip="none" rotWithShape="1">
              <a:gsLst>
                <a:gs pos="51000">
                  <a:srgbClr val="5AC3FA">
                    <a:alpha val="40000"/>
                  </a:srgbClr>
                </a:gs>
                <a:gs pos="10000">
                  <a:schemeClr val="accent4">
                    <a:lumMod val="75000"/>
                    <a:alpha val="15000"/>
                  </a:schemeClr>
                </a:gs>
                <a:gs pos="100000">
                  <a:srgbClr val="5AC3FA">
                    <a:alpha val="0"/>
                  </a:srgbClr>
                </a:gs>
                <a:gs pos="27000">
                  <a:schemeClr val="accent4">
                    <a:lumMod val="75000"/>
                    <a:alpha val="70000"/>
                  </a:schemeClr>
                </a:gs>
              </a:gsLst>
              <a:lin ang="0" scaled="1"/>
              <a:tileRect/>
            </a:gradFill>
            <a:ln w="12700" cap="flat" cmpd="sng" algn="ctr">
              <a:gradFill flip="none" rotWithShape="1">
                <a:gsLst>
                  <a:gs pos="72000">
                    <a:srgbClr val="5AC3FA">
                      <a:alpha val="60000"/>
                    </a:srgbClr>
                  </a:gs>
                  <a:gs pos="7000">
                    <a:srgbClr val="5AC3FA">
                      <a:alpha val="15000"/>
                    </a:srgbClr>
                  </a:gs>
                  <a:gs pos="92000">
                    <a:srgbClr val="5AC3FA">
                      <a:alpha val="0"/>
                    </a:srgbClr>
                  </a:gs>
                  <a:gs pos="35000">
                    <a:srgbClr val="5AC3FA">
                      <a:alpha val="6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grpSp>
          <p:nvGrpSpPr>
            <p:cNvPr id="16" name="Group 15"/>
            <p:cNvGrpSpPr/>
            <p:nvPr/>
          </p:nvGrpSpPr>
          <p:grpSpPr>
            <a:xfrm>
              <a:off x="5920385" y="2743471"/>
              <a:ext cx="1469734" cy="1324417"/>
              <a:chOff x="3627890" y="2975296"/>
              <a:chExt cx="1933500" cy="1577448"/>
            </a:xfrm>
          </p:grpSpPr>
          <p:pic>
            <p:nvPicPr>
              <p:cNvPr id="44" name="Picture 43"/>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a:effectLst>
                <a:outerShdw blurRad="762000" dir="2700000" algn="tl" rotWithShape="0">
                  <a:srgbClr val="001B5E"/>
                </a:outerShdw>
              </a:effectLst>
            </p:spPr>
          </p:pic>
          <p:pic>
            <p:nvPicPr>
              <p:cNvPr id="45" name="Picture 44"/>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p:spPr>
          </p:pic>
        </p:grpSp>
        <p:pic>
          <p:nvPicPr>
            <p:cNvPr id="17" name="Picture 1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5536" t="30929" r="3581" b="5405"/>
            <a:stretch/>
          </p:blipFill>
          <p:spPr bwMode="auto">
            <a:xfrm>
              <a:off x="5043951" y="4084405"/>
              <a:ext cx="1011463" cy="690108"/>
            </a:xfrm>
            <a:prstGeom prst="rect">
              <a:avLst/>
            </a:prstGeom>
            <a:effectLst>
              <a:outerShdw blurRad="190500" dist="63500" dir="2700000">
                <a:srgbClr val="000000">
                  <a:alpha val="20000"/>
                </a:srgbClr>
              </a:outerShdw>
            </a:effectLst>
          </p:spPr>
        </p:pic>
        <p:grpSp>
          <p:nvGrpSpPr>
            <p:cNvPr id="18" name="Group 17"/>
            <p:cNvGrpSpPr/>
            <p:nvPr/>
          </p:nvGrpSpPr>
          <p:grpSpPr>
            <a:xfrm>
              <a:off x="4167959" y="4971647"/>
              <a:ext cx="835026" cy="708024"/>
              <a:chOff x="1868593" y="5017329"/>
              <a:chExt cx="835026" cy="708024"/>
            </a:xfrm>
          </p:grpSpPr>
          <p:pic>
            <p:nvPicPr>
              <p:cNvPr id="42" name="Picture 41" descr="t_file_blu.png"/>
              <p:cNvPicPr>
                <a:picLocks noChangeAspect="1"/>
              </p:cNvPicPr>
              <p:nvPr/>
            </p:nvPicPr>
            <p:blipFill rotWithShape="1">
              <a:blip r:embed="rId7" cstate="print">
                <a:extLst>
                  <a:ext uri="{28A0092B-C50C-407E-A947-70E740481C1C}">
                    <a14:useLocalDpi xmlns:a14="http://schemas.microsoft.com/office/drawing/2010/main"/>
                  </a:ext>
                </a:extLst>
              </a:blip>
              <a:srcRect l="3772" t="2948" r="3728" b="5681"/>
              <a:stretch/>
            </p:blipFill>
            <p:spPr>
              <a:xfrm>
                <a:off x="1868593" y="5017329"/>
                <a:ext cx="469901" cy="571500"/>
              </a:xfrm>
              <a:prstGeom prst="rect">
                <a:avLst/>
              </a:prstGeom>
            </p:spPr>
          </p:pic>
          <p:pic>
            <p:nvPicPr>
              <p:cNvPr id="43" name="Picture 42" descr="table_5rows.png"/>
              <p:cNvPicPr>
                <a:picLocks noChangeAspect="1"/>
              </p:cNvPicPr>
              <p:nvPr/>
            </p:nvPicPr>
            <p:blipFill rotWithShape="1">
              <a:blip r:embed="rId8" cstate="print">
                <a:extLst>
                  <a:ext uri="{28A0092B-C50C-407E-A947-70E740481C1C}">
                    <a14:useLocalDpi xmlns:a14="http://schemas.microsoft.com/office/drawing/2010/main"/>
                  </a:ext>
                </a:extLst>
              </a:blip>
              <a:srcRect l="3245" t="4090" r="3491" b="5607"/>
              <a:stretch/>
            </p:blipFill>
            <p:spPr>
              <a:xfrm>
                <a:off x="2132119" y="5252278"/>
                <a:ext cx="571500" cy="473075"/>
              </a:xfrm>
              <a:prstGeom prst="rect">
                <a:avLst/>
              </a:prstGeom>
            </p:spPr>
          </p:pic>
        </p:grpSp>
        <p:sp>
          <p:nvSpPr>
            <p:cNvPr id="19" name="TextBox 18"/>
            <p:cNvSpPr txBox="1"/>
            <p:nvPr/>
          </p:nvSpPr>
          <p:spPr>
            <a:xfrm>
              <a:off x="3153105" y="5013344"/>
              <a:ext cx="638470"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Data</a:t>
              </a:r>
            </a:p>
          </p:txBody>
        </p:sp>
        <p:sp>
          <p:nvSpPr>
            <p:cNvPr id="20" name="TextBox 19"/>
            <p:cNvSpPr txBox="1"/>
            <p:nvPr/>
          </p:nvSpPr>
          <p:spPr>
            <a:xfrm>
              <a:off x="3153105" y="4061280"/>
              <a:ext cx="1180976"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Information</a:t>
              </a:r>
            </a:p>
          </p:txBody>
        </p:sp>
        <p:sp>
          <p:nvSpPr>
            <p:cNvPr id="21" name="TextBox 20"/>
            <p:cNvSpPr txBox="1"/>
            <p:nvPr/>
          </p:nvSpPr>
          <p:spPr>
            <a:xfrm>
              <a:off x="3153105" y="3096575"/>
              <a:ext cx="1180976"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Knowledge</a:t>
              </a:r>
            </a:p>
          </p:txBody>
        </p:sp>
        <p:grpSp>
          <p:nvGrpSpPr>
            <p:cNvPr id="22" name="Group 21"/>
            <p:cNvGrpSpPr/>
            <p:nvPr/>
          </p:nvGrpSpPr>
          <p:grpSpPr>
            <a:xfrm>
              <a:off x="7541681" y="1497125"/>
              <a:ext cx="829162" cy="828585"/>
              <a:chOff x="2245586" y="1670112"/>
              <a:chExt cx="1281052" cy="1280160"/>
            </a:xfrm>
          </p:grpSpPr>
          <p:pic>
            <p:nvPicPr>
              <p:cNvPr id="40" name="Picture 39" descr="G47382_EsriUserStock_0127_sml.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45586" y="1670112"/>
                <a:ext cx="1281052" cy="1280160"/>
              </a:xfrm>
              <a:prstGeom prst="ellipse">
                <a:avLst/>
              </a:prstGeom>
              <a:noFill/>
              <a:ln w="3175" cap="flat" cmpd="sng" algn="ctr">
                <a:noFill/>
                <a:prstDash val="solid"/>
                <a:round/>
                <a:headEnd type="none" w="med" len="med"/>
                <a:tailEnd type="none" w="med" len="med"/>
              </a:ln>
              <a:effectLst/>
            </p:spPr>
          </p:pic>
          <p:sp>
            <p:nvSpPr>
              <p:cNvPr id="41" name="Oval 40"/>
              <p:cNvSpPr/>
              <p:nvPr/>
            </p:nvSpPr>
            <p:spPr bwMode="auto">
              <a:xfrm>
                <a:off x="2246478"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3" name="Group 22"/>
            <p:cNvGrpSpPr/>
            <p:nvPr/>
          </p:nvGrpSpPr>
          <p:grpSpPr>
            <a:xfrm>
              <a:off x="7541681" y="2648998"/>
              <a:ext cx="828585" cy="828585"/>
              <a:chOff x="2245586" y="4581128"/>
              <a:chExt cx="1280160" cy="1280160"/>
            </a:xfrm>
          </p:grpSpPr>
          <p:pic>
            <p:nvPicPr>
              <p:cNvPr id="38" name="Picture 37" descr="G45908_MobileGIS_0152_sml.jpg"/>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2245586" y="4581128"/>
                <a:ext cx="1280160" cy="1280160"/>
              </a:xfrm>
              <a:prstGeom prst="ellipse">
                <a:avLst/>
              </a:prstGeom>
              <a:noFill/>
              <a:ln w="3175" cap="flat" cmpd="sng" algn="ctr">
                <a:noFill/>
                <a:prstDash val="solid"/>
                <a:round/>
                <a:headEnd type="none" w="med" len="med"/>
                <a:tailEnd type="none" w="med" len="med"/>
              </a:ln>
              <a:effectLst/>
            </p:spPr>
          </p:pic>
          <p:sp>
            <p:nvSpPr>
              <p:cNvPr id="39" name="Oval 38"/>
              <p:cNvSpPr/>
              <p:nvPr/>
            </p:nvSpPr>
            <p:spPr bwMode="auto">
              <a:xfrm>
                <a:off x="2245586"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4" name="Group 23"/>
            <p:cNvGrpSpPr/>
            <p:nvPr/>
          </p:nvGrpSpPr>
          <p:grpSpPr>
            <a:xfrm>
              <a:off x="8692568" y="1497125"/>
              <a:ext cx="828585" cy="828585"/>
              <a:chOff x="5618951" y="1670112"/>
              <a:chExt cx="1280160" cy="1280160"/>
            </a:xfrm>
          </p:grpSpPr>
          <p:pic>
            <p:nvPicPr>
              <p:cNvPr id="36" name="Picture 35" descr="G30012_CEO Men_156_sml.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18951" y="1670112"/>
                <a:ext cx="1279402" cy="1280160"/>
              </a:xfrm>
              <a:prstGeom prst="ellipse">
                <a:avLst/>
              </a:prstGeom>
              <a:noFill/>
              <a:ln w="3175" cap="flat" cmpd="sng" algn="ctr">
                <a:noFill/>
                <a:prstDash val="solid"/>
                <a:round/>
                <a:headEnd type="none" w="med" len="med"/>
                <a:tailEnd type="none" w="med" len="med"/>
              </a:ln>
              <a:effectLst/>
            </p:spPr>
          </p:pic>
          <p:sp>
            <p:nvSpPr>
              <p:cNvPr id="37" name="Oval 36"/>
              <p:cNvSpPr/>
              <p:nvPr/>
            </p:nvSpPr>
            <p:spPr bwMode="auto">
              <a:xfrm>
                <a:off x="5618951"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grpSp>
          <p:nvGrpSpPr>
            <p:cNvPr id="25" name="Group 24"/>
            <p:cNvGrpSpPr/>
            <p:nvPr/>
          </p:nvGrpSpPr>
          <p:grpSpPr>
            <a:xfrm>
              <a:off x="8692568" y="2648998"/>
              <a:ext cx="828585" cy="828585"/>
              <a:chOff x="5621888" y="4581128"/>
              <a:chExt cx="1280160" cy="1280160"/>
            </a:xfrm>
          </p:grpSpPr>
          <p:pic>
            <p:nvPicPr>
              <p:cNvPr id="34" name="Picture 33" descr="G45908_MobileGIS_0455_sml.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21888" y="4588510"/>
                <a:ext cx="1277223" cy="1272778"/>
              </a:xfrm>
              <a:prstGeom prst="ellipse">
                <a:avLst/>
              </a:prstGeom>
              <a:noFill/>
              <a:ln w="3175" cap="flat" cmpd="sng" algn="ctr">
                <a:noFill/>
                <a:prstDash val="solid"/>
                <a:round/>
                <a:headEnd type="none" w="med" len="med"/>
                <a:tailEnd type="none" w="med" len="med"/>
              </a:ln>
              <a:effectLst/>
            </p:spPr>
          </p:pic>
          <p:sp>
            <p:nvSpPr>
              <p:cNvPr id="35" name="Oval 34"/>
              <p:cNvSpPr/>
              <p:nvPr/>
            </p:nvSpPr>
            <p:spPr bwMode="auto">
              <a:xfrm>
                <a:off x="5621888"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marL="0" marR="0" lvl="0" indent="0" algn="l" defTabSz="9179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itchFamily="-97" charset="-128"/>
                  <a:cs typeface="ＭＳ Ｐゴシック" pitchFamily="-97" charset="-128"/>
                </a:endParaRPr>
              </a:p>
            </p:txBody>
          </p:sp>
        </p:grpSp>
        <p:sp>
          <p:nvSpPr>
            <p:cNvPr id="26" name="Circular Arrow 25"/>
            <p:cNvSpPr/>
            <p:nvPr/>
          </p:nvSpPr>
          <p:spPr bwMode="auto">
            <a:xfrm rot="18000000">
              <a:off x="4221004" y="424289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7" name="Circular Arrow 26"/>
            <p:cNvSpPr/>
            <p:nvPr/>
          </p:nvSpPr>
          <p:spPr bwMode="auto">
            <a:xfrm rot="18000000">
              <a:off x="5249426" y="327352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8" name="Circular Arrow 27"/>
            <p:cNvSpPr/>
            <p:nvPr/>
          </p:nvSpPr>
          <p:spPr bwMode="auto">
            <a:xfrm rot="18000000">
              <a:off x="6685347" y="2305070"/>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446"/>
                </a:solidFill>
                <a:effectLst/>
                <a:uLnTx/>
                <a:uFillTx/>
                <a:latin typeface="Arial" charset="0"/>
                <a:ea typeface="ＭＳ Ｐゴシック" pitchFamily="16" charset="-128"/>
                <a:cs typeface="+mn-cs"/>
              </a:endParaRPr>
            </a:p>
          </p:txBody>
        </p:sp>
        <p:sp>
          <p:nvSpPr>
            <p:cNvPr id="29" name="TextBox 28"/>
            <p:cNvSpPr txBox="1"/>
            <p:nvPr/>
          </p:nvSpPr>
          <p:spPr>
            <a:xfrm>
              <a:off x="3153105" y="2127237"/>
              <a:ext cx="1387432" cy="333482"/>
            </a:xfrm>
            <a:prstGeom prst="rect">
              <a:avLst/>
            </a:prstGeom>
            <a:noFill/>
            <a:effectLst/>
          </p:spPr>
          <p:txBody>
            <a:bodyPr wrap="square" lIns="0" tIns="0" rIns="0" bIns="0" rtlCol="0" anchor="b">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Understanding</a:t>
              </a:r>
            </a:p>
          </p:txBody>
        </p:sp>
        <p:sp>
          <p:nvSpPr>
            <p:cNvPr id="30" name="TextBox 29"/>
            <p:cNvSpPr txBox="1"/>
            <p:nvPr/>
          </p:nvSpPr>
          <p:spPr>
            <a:xfrm>
              <a:off x="4772602" y="4768336"/>
              <a:ext cx="1302956" cy="229542"/>
            </a:xfrm>
            <a:prstGeom prst="rect">
              <a:avLst/>
            </a:prstGeom>
            <a:noFill/>
            <a:effectLst/>
          </p:spPr>
          <p:txBody>
            <a:bodyPr wrap="square" lIns="0" tIns="0" rIns="0" bIns="0" rtlCol="0" anchor="b">
              <a:noAutofit/>
            </a:bodyPr>
            <a:lstStyle/>
            <a:p>
              <a:pPr marL="0" marR="0" lvl="0" indent="0" algn="r" defTabSz="4572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B4E6">
                      <a:lumMod val="20000"/>
                      <a:lumOff val="80000"/>
                    </a:srgbClr>
                  </a:solidFill>
                  <a:effectLst/>
                  <a:uLnTx/>
                  <a:uFillTx/>
                  <a:latin typeface="Arial"/>
                  <a:ea typeface="+mn-ea"/>
                  <a:cs typeface="+mn-cs"/>
                </a:rPr>
                <a:t>Mapping</a:t>
              </a:r>
            </a:p>
          </p:txBody>
        </p:sp>
        <p:sp>
          <p:nvSpPr>
            <p:cNvPr id="31" name="TextBox 30"/>
            <p:cNvSpPr txBox="1"/>
            <p:nvPr/>
          </p:nvSpPr>
          <p:spPr>
            <a:xfrm>
              <a:off x="5877474" y="3978513"/>
              <a:ext cx="1302956" cy="229542"/>
            </a:xfrm>
            <a:prstGeom prst="rect">
              <a:avLst/>
            </a:prstGeom>
            <a:noFill/>
            <a:effectLst/>
          </p:spPr>
          <p:txBody>
            <a:bodyPr wrap="square" lIns="0" tIns="0" rIns="0" bIns="0" rtlCol="0" anchor="b">
              <a:noAutofit/>
            </a:bodyPr>
            <a:lstStyle/>
            <a:p>
              <a:pPr marL="0" marR="0" lvl="0" indent="0" algn="r" defTabSz="4572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EB4E6">
                      <a:lumMod val="20000"/>
                      <a:lumOff val="80000"/>
                    </a:srgbClr>
                  </a:solidFill>
                  <a:effectLst/>
                  <a:uLnTx/>
                  <a:uFillTx/>
                  <a:latin typeface="Arial"/>
                  <a:ea typeface="+mn-ea"/>
                  <a:cs typeface="+mn-cs"/>
                </a:rPr>
                <a:t>Integration</a:t>
              </a:r>
            </a:p>
          </p:txBody>
        </p:sp>
        <p:pic>
          <p:nvPicPr>
            <p:cNvPr id="32" name="Picture 31" descr="cloud_jack-fav_02lg.png"/>
            <p:cNvPicPr>
              <a:picLocks noChangeAspect="1"/>
            </p:cNvPicPr>
            <p:nvPr/>
          </p:nvPicPr>
          <p:blipFill>
            <a:blip r:embed="rId13" cstate="print">
              <a:alphaModFix amt="92000"/>
              <a:extLst>
                <a:ext uri="{28A0092B-C50C-407E-A947-70E740481C1C}">
                  <a14:useLocalDpi xmlns:a14="http://schemas.microsoft.com/office/drawing/2010/main"/>
                </a:ext>
              </a:extLst>
            </a:blip>
            <a:stretch>
              <a:fillRect/>
            </a:stretch>
          </p:blipFill>
          <p:spPr>
            <a:xfrm>
              <a:off x="7819639" y="1989980"/>
              <a:ext cx="1285174" cy="891470"/>
            </a:xfrm>
            <a:prstGeom prst="rect">
              <a:avLst/>
            </a:prstGeom>
          </p:spPr>
        </p:pic>
        <p:sp>
          <p:nvSpPr>
            <p:cNvPr id="33" name="TextBox 32"/>
            <p:cNvSpPr txBox="1"/>
            <p:nvPr/>
          </p:nvSpPr>
          <p:spPr>
            <a:xfrm>
              <a:off x="7711705" y="2258415"/>
              <a:ext cx="1598455" cy="478363"/>
            </a:xfrm>
            <a:prstGeom prst="rect">
              <a:avLst/>
            </a:prstGeom>
            <a:noFill/>
            <a:effectLst/>
          </p:spPr>
          <p:txBody>
            <a:bodyPr wrap="square" lIns="0" tIns="0" rIns="0" bIns="0" rtlCol="0">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Sharing and Collaboration</a:t>
              </a:r>
            </a:p>
          </p:txBody>
        </p:sp>
      </p:grpSp>
      <p:pic>
        <p:nvPicPr>
          <p:cNvPr id="3" name="Picture 2"/>
          <p:cNvPicPr>
            <a:picLocks noChangeAspect="1"/>
          </p:cNvPicPr>
          <p:nvPr/>
        </p:nvPicPr>
        <p:blipFill>
          <a:blip r:embed="rId14"/>
          <a:stretch>
            <a:fillRect/>
          </a:stretch>
        </p:blipFill>
        <p:spPr>
          <a:xfrm>
            <a:off x="490539" y="4495423"/>
            <a:ext cx="1476375" cy="1457325"/>
          </a:xfrm>
          <a:prstGeom prst="rect">
            <a:avLst/>
          </a:prstGeom>
        </p:spPr>
      </p:pic>
      <p:sp>
        <p:nvSpPr>
          <p:cNvPr id="4" name="TextBox 3"/>
          <p:cNvSpPr txBox="1"/>
          <p:nvPr/>
        </p:nvSpPr>
        <p:spPr>
          <a:xfrm>
            <a:off x="305141" y="606912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Slide: Jack Dangermond</a:t>
            </a:r>
          </a:p>
        </p:txBody>
      </p:sp>
    </p:spTree>
    <p:extLst>
      <p:ext uri="{BB962C8B-B14F-4D97-AF65-F5344CB8AC3E}">
        <p14:creationId xmlns:p14="http://schemas.microsoft.com/office/powerpoint/2010/main" val="2293404930"/>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A Proposal Discussed with NWS Southern </a:t>
            </a:r>
            <a:r>
              <a:rPr lang="en-US" sz="2000"/>
              <a:t>Region Leadership on 18 Jan 2022</a:t>
            </a:r>
            <a:endParaRPr lang="en-US" sz="2000" dirty="0"/>
          </a:p>
        </p:txBody>
      </p:sp>
      <p:sp>
        <p:nvSpPr>
          <p:cNvPr id="3" name="Content Placeholder 2"/>
          <p:cNvSpPr>
            <a:spLocks noGrp="1"/>
          </p:cNvSpPr>
          <p:nvPr>
            <p:ph sz="half" idx="4294967295"/>
          </p:nvPr>
        </p:nvSpPr>
        <p:spPr>
          <a:xfrm>
            <a:off x="914403" y="1046834"/>
            <a:ext cx="3449638" cy="3939836"/>
          </a:xfrm>
          <a:ln w="3175">
            <a:solidFill>
              <a:schemeClr val="bg1">
                <a:lumMod val="65000"/>
              </a:schemeClr>
            </a:solidFill>
          </a:ln>
        </p:spPr>
        <p:txBody>
          <a:bodyPr/>
          <a:lstStyle/>
          <a:p>
            <a:r>
              <a:rPr lang="en-US" sz="1800" dirty="0">
                <a:solidFill>
                  <a:srgbClr val="0070C0"/>
                </a:solidFill>
              </a:rPr>
              <a:t>Shared Services</a:t>
            </a:r>
          </a:p>
          <a:p>
            <a:pPr marL="0" indent="0">
              <a:buNone/>
            </a:pPr>
            <a:endParaRPr lang="en-US" dirty="0"/>
          </a:p>
          <a:p>
            <a:endParaRPr lang="en-US" dirty="0"/>
          </a:p>
        </p:txBody>
      </p:sp>
      <p:sp>
        <p:nvSpPr>
          <p:cNvPr id="4" name="Content Placeholder 3"/>
          <p:cNvSpPr>
            <a:spLocks noGrp="1"/>
          </p:cNvSpPr>
          <p:nvPr>
            <p:ph sz="half" idx="4294967295"/>
          </p:nvPr>
        </p:nvSpPr>
        <p:spPr>
          <a:xfrm>
            <a:off x="5587516" y="1046834"/>
            <a:ext cx="5041900" cy="4835525"/>
          </a:xfrm>
          <a:ln w="3175">
            <a:solidFill>
              <a:schemeClr val="bg1">
                <a:lumMod val="65000"/>
              </a:schemeClr>
            </a:solidFill>
          </a:ln>
        </p:spPr>
        <p:txBody>
          <a:bodyPr/>
          <a:lstStyle/>
          <a:p>
            <a:r>
              <a:rPr lang="en-US" sz="1800" dirty="0">
                <a:solidFill>
                  <a:srgbClr val="0070C0"/>
                </a:solidFill>
              </a:rPr>
              <a:t>Flood Response Working Group</a:t>
            </a:r>
          </a:p>
          <a:p>
            <a:pPr marL="0" lvl="1" indent="0">
              <a:buNone/>
            </a:pPr>
            <a:endParaRPr lang="en-US" dirty="0"/>
          </a:p>
        </p:txBody>
      </p:sp>
      <p:sp>
        <p:nvSpPr>
          <p:cNvPr id="6" name="Oval 5"/>
          <p:cNvSpPr/>
          <p:nvPr/>
        </p:nvSpPr>
        <p:spPr bwMode="auto">
          <a:xfrm>
            <a:off x="2483059" y="1888615"/>
            <a:ext cx="1656920" cy="1546918"/>
          </a:xfrm>
          <a:prstGeom prst="ellipse">
            <a:avLst/>
          </a:prstGeom>
          <a:solidFill>
            <a:schemeClr val="bg1"/>
          </a:solidFill>
          <a:ln w="28575">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TextBox 7"/>
          <p:cNvSpPr txBox="1"/>
          <p:nvPr/>
        </p:nvSpPr>
        <p:spPr>
          <a:xfrm>
            <a:off x="1164684" y="3577542"/>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982D">
                    <a:lumMod val="50000"/>
                  </a:srgbClr>
                </a:solidFill>
                <a:effectLst/>
                <a:uLnTx/>
                <a:uFillTx/>
                <a:latin typeface="Arial"/>
                <a:ea typeface="ＭＳ Ｐゴシック"/>
              </a:rPr>
              <a:t>TxDOT</a:t>
            </a:r>
          </a:p>
        </p:txBody>
      </p:sp>
      <p:sp>
        <p:nvSpPr>
          <p:cNvPr id="9" name="TextBox 8"/>
          <p:cNvSpPr txBox="1"/>
          <p:nvPr/>
        </p:nvSpPr>
        <p:spPr>
          <a:xfrm>
            <a:off x="3246408" y="3569712"/>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70C0"/>
                </a:solidFill>
                <a:effectLst/>
                <a:uLnTx/>
                <a:uFillTx/>
                <a:latin typeface="Arial"/>
                <a:ea typeface="ＭＳ Ｐゴシック"/>
                <a:cs typeface="+mn-cs"/>
              </a:rPr>
              <a:t>NWS</a:t>
            </a:r>
          </a:p>
        </p:txBody>
      </p:sp>
      <p:sp>
        <p:nvSpPr>
          <p:cNvPr id="10" name="TextBox 9"/>
          <p:cNvSpPr txBox="1"/>
          <p:nvPr/>
        </p:nvSpPr>
        <p:spPr>
          <a:xfrm>
            <a:off x="1022053" y="392463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982D">
                    <a:lumMod val="50000"/>
                  </a:srgbClr>
                </a:solidFill>
                <a:effectLst/>
                <a:uLnTx/>
                <a:uFillTx/>
                <a:latin typeface="Arial"/>
                <a:ea typeface="ＭＳ Ｐゴシック"/>
                <a:cs typeface="+mn-cs"/>
              </a:rPr>
              <a:t>DriveTexas.org</a:t>
            </a:r>
          </a:p>
          <a:p>
            <a:pPr marL="0" marR="0" lvl="0" indent="0" algn="l" defTabSz="914400" rtl="0" eaLnBrk="0" fontAlgn="auto" latinLnBrk="0" hangingPunct="0">
              <a:lnSpc>
                <a:spcPts val="1800"/>
              </a:lnSpc>
              <a:spcBef>
                <a:spcPts val="0"/>
              </a:spcBef>
              <a:spcAft>
                <a:spcPts val="0"/>
              </a:spcAft>
              <a:buClrTx/>
              <a:buSzTx/>
              <a:buFontTx/>
              <a:buNone/>
              <a:tabLst/>
              <a:defRPr/>
            </a:pPr>
            <a:r>
              <a:rPr lang="en-US" sz="1400" b="1" dirty="0">
                <a:solidFill>
                  <a:srgbClr val="ED982D">
                    <a:lumMod val="50000"/>
                  </a:srgbClr>
                </a:solidFill>
                <a:latin typeface="Arial"/>
                <a:ea typeface="ＭＳ Ｐゴシック"/>
              </a:rPr>
              <a:t>Radar gauge data</a:t>
            </a:r>
            <a:endParaRPr kumimoji="0" lang="en-US" sz="1400" b="1" i="0" u="none" strike="noStrike" kern="1200" cap="none" spc="0" normalizeH="0" baseline="0" noProof="0" dirty="0">
              <a:ln>
                <a:noFill/>
              </a:ln>
              <a:solidFill>
                <a:srgbClr val="ED982D">
                  <a:lumMod val="50000"/>
                </a:srgbClr>
              </a:solidFill>
              <a:effectLst/>
              <a:uLnTx/>
              <a:uFillTx/>
              <a:latin typeface="Arial"/>
              <a:ea typeface="ＭＳ Ｐゴシック"/>
              <a:cs typeface="+mn-cs"/>
            </a:endParaRPr>
          </a:p>
        </p:txBody>
      </p:sp>
      <p:sp>
        <p:nvSpPr>
          <p:cNvPr id="11" name="TextBox 10"/>
          <p:cNvSpPr txBox="1"/>
          <p:nvPr/>
        </p:nvSpPr>
        <p:spPr>
          <a:xfrm>
            <a:off x="3165896" y="4207190"/>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a:ea typeface="ＭＳ Ｐゴシック"/>
                <a:cs typeface="+mn-cs"/>
              </a:rPr>
              <a:t>Forecast</a:t>
            </a:r>
          </a:p>
          <a:p>
            <a:pPr marL="0" marR="0" lvl="0" indent="0" algn="ctr" defTabSz="914400" rtl="0" eaLnBrk="0" fontAlgn="auto" latinLnBrk="0" hangingPunct="0">
              <a:lnSpc>
                <a:spcPts val="1800"/>
              </a:lnSpc>
              <a:spcBef>
                <a:spcPts val="0"/>
              </a:spcBef>
              <a:spcAft>
                <a:spcPts val="0"/>
              </a:spcAft>
              <a:buClrTx/>
              <a:buSzTx/>
              <a:buFontTx/>
              <a:buNone/>
              <a:tabLst/>
              <a:defRPr/>
            </a:pPr>
            <a:r>
              <a:rPr lang="en-US" sz="1400" b="1" dirty="0">
                <a:solidFill>
                  <a:srgbClr val="0070C0"/>
                </a:solidFill>
                <a:latin typeface="Arial"/>
                <a:ea typeface="ＭＳ Ｐゴシック"/>
              </a:rPr>
              <a:t>Map</a:t>
            </a:r>
            <a:endParaRPr kumimoji="0" lang="en-US" sz="1400" b="1" i="0" u="none" strike="noStrike" kern="1200" cap="none" spc="0" normalizeH="0" baseline="0" noProof="0" dirty="0">
              <a:ln>
                <a:noFill/>
              </a:ln>
              <a:solidFill>
                <a:srgbClr val="0070C0"/>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a:ea typeface="ＭＳ Ｐゴシック"/>
                <a:cs typeface="+mn-cs"/>
              </a:rPr>
              <a:t>Services</a:t>
            </a:r>
          </a:p>
        </p:txBody>
      </p:sp>
      <p:sp>
        <p:nvSpPr>
          <p:cNvPr id="12" name="Right Arrow 11"/>
          <p:cNvSpPr/>
          <p:nvPr/>
        </p:nvSpPr>
        <p:spPr bwMode="auto">
          <a:xfrm>
            <a:off x="2381926" y="3959607"/>
            <a:ext cx="481263" cy="180278"/>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Right Arrow 12"/>
          <p:cNvSpPr/>
          <p:nvPr/>
        </p:nvSpPr>
        <p:spPr bwMode="auto">
          <a:xfrm flipH="1">
            <a:off x="2639176" y="4457416"/>
            <a:ext cx="481263" cy="180278"/>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4" name="TextBox 13"/>
          <p:cNvSpPr txBox="1"/>
          <p:nvPr/>
        </p:nvSpPr>
        <p:spPr>
          <a:xfrm>
            <a:off x="2052713" y="253546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Arc GIS  Online</a:t>
            </a:r>
          </a:p>
        </p:txBody>
      </p:sp>
      <p:pic>
        <p:nvPicPr>
          <p:cNvPr id="15" name="Picture 14"/>
          <p:cNvPicPr>
            <a:picLocks noChangeAspect="1"/>
          </p:cNvPicPr>
          <p:nvPr/>
        </p:nvPicPr>
        <p:blipFill>
          <a:blip r:embed="rId2"/>
          <a:stretch>
            <a:fillRect/>
          </a:stretch>
        </p:blipFill>
        <p:spPr>
          <a:xfrm>
            <a:off x="5613509" y="1874408"/>
            <a:ext cx="2373606" cy="2094731"/>
          </a:xfrm>
          <a:prstGeom prst="rect">
            <a:avLst/>
          </a:prstGeom>
          <a:ln w="3175">
            <a:solidFill>
              <a:schemeClr val="bg1">
                <a:lumMod val="65000"/>
              </a:schemeClr>
            </a:solidFill>
          </a:ln>
        </p:spPr>
      </p:pic>
      <p:sp>
        <p:nvSpPr>
          <p:cNvPr id="17" name="TextBox 16"/>
          <p:cNvSpPr txBox="1"/>
          <p:nvPr/>
        </p:nvSpPr>
        <p:spPr>
          <a:xfrm>
            <a:off x="5618197" y="3241905"/>
            <a:ext cx="1983962" cy="727234"/>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rPr>
              <a:t>NWS SRH and WGRFC</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rPr>
              <a:t>Service Hydrologists at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rPr>
              <a:t>Weather Forecast Offices</a:t>
            </a:r>
          </a:p>
        </p:txBody>
      </p:sp>
      <p:sp>
        <p:nvSpPr>
          <p:cNvPr id="18" name="TextBox 17"/>
          <p:cNvSpPr txBox="1"/>
          <p:nvPr/>
        </p:nvSpPr>
        <p:spPr>
          <a:xfrm>
            <a:off x="1081458" y="1457494"/>
            <a:ext cx="3334466" cy="283012"/>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Evaluation during</a:t>
            </a:r>
            <a:r>
              <a:rPr kumimoji="0" lang="en-US" sz="1400" b="1" i="0" u="none" strike="noStrike" kern="1200" cap="none" spc="0" normalizeH="0" baseline="0" noProof="0" dirty="0">
                <a:ln>
                  <a:noFill/>
                </a:ln>
                <a:solidFill>
                  <a:prstClr val="black"/>
                </a:solidFill>
                <a:effectLst/>
                <a:uLnTx/>
                <a:uFillTx/>
                <a:latin typeface="Arial"/>
                <a:ea typeface="ＭＳ Ｐゴシック"/>
              </a:rPr>
              <a:t> 2022 Storm Season</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t>
            </a:r>
          </a:p>
        </p:txBody>
      </p:sp>
      <p:pic>
        <p:nvPicPr>
          <p:cNvPr id="2050" name="Picture 2" descr="Image result for txdot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3779" y="2118447"/>
            <a:ext cx="1990725" cy="1714500"/>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624915" y="1462931"/>
            <a:ext cx="3720689" cy="283012"/>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Build on our Quarterly Review Meetings</a:t>
            </a:r>
          </a:p>
        </p:txBody>
      </p:sp>
      <p:sp>
        <p:nvSpPr>
          <p:cNvPr id="22" name="Oval 21"/>
          <p:cNvSpPr/>
          <p:nvPr/>
        </p:nvSpPr>
        <p:spPr bwMode="auto">
          <a:xfrm>
            <a:off x="1256371" y="1855980"/>
            <a:ext cx="1656920" cy="1546918"/>
          </a:xfrm>
          <a:prstGeom prst="ellipse">
            <a:avLst/>
          </a:prstGeom>
          <a:noFill/>
          <a:ln w="28575">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3" name="Picture 4"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442" y="1886759"/>
            <a:ext cx="1373515" cy="68675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5903985" y="4191486"/>
            <a:ext cx="4482623" cy="1498396"/>
            <a:chOff x="6476426" y="4614056"/>
            <a:chExt cx="4482623" cy="1498396"/>
          </a:xfrm>
        </p:grpSpPr>
        <p:pic>
          <p:nvPicPr>
            <p:cNvPr id="19" name="Picture 18"/>
            <p:cNvPicPr>
              <a:picLocks noChangeAspect="1"/>
            </p:cNvPicPr>
            <p:nvPr/>
          </p:nvPicPr>
          <p:blipFill>
            <a:blip r:embed="rId5"/>
            <a:stretch>
              <a:fillRect/>
            </a:stretch>
          </p:blipFill>
          <p:spPr>
            <a:xfrm>
              <a:off x="6556041" y="4774455"/>
              <a:ext cx="1536437" cy="954157"/>
            </a:xfrm>
            <a:prstGeom prst="rect">
              <a:avLst/>
            </a:prstGeom>
            <a:ln w="3175">
              <a:solidFill>
                <a:schemeClr val="bg1">
                  <a:lumMod val="65000"/>
                </a:schemeClr>
              </a:solidFill>
            </a:ln>
          </p:spPr>
        </p:pic>
        <p:pic>
          <p:nvPicPr>
            <p:cNvPr id="2054" name="Picture 6"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3832" y="4855250"/>
              <a:ext cx="2053456" cy="757212"/>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6476426" y="4614056"/>
              <a:ext cx="4482623" cy="1498396"/>
            </a:xfrm>
            <a:prstGeom prst="rect">
              <a:avLst/>
            </a:prstGeom>
            <a:noFill/>
            <a:ln>
              <a:solidFill>
                <a:schemeClr val="tx2"/>
              </a:solidFill>
              <a:prstDash val="lg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sp>
        <p:nvSpPr>
          <p:cNvPr id="16" name="TextBox 15"/>
          <p:cNvSpPr txBox="1"/>
          <p:nvPr/>
        </p:nvSpPr>
        <p:spPr>
          <a:xfrm>
            <a:off x="7028060" y="539817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Project 0-7095 Research Team</a:t>
            </a:r>
          </a:p>
        </p:txBody>
      </p:sp>
      <p:pic>
        <p:nvPicPr>
          <p:cNvPr id="7" name="Picture 6"/>
          <p:cNvPicPr>
            <a:picLocks noChangeAspect="1"/>
          </p:cNvPicPr>
          <p:nvPr/>
        </p:nvPicPr>
        <p:blipFill>
          <a:blip r:embed="rId7"/>
          <a:stretch>
            <a:fillRect/>
          </a:stretch>
        </p:blipFill>
        <p:spPr>
          <a:xfrm>
            <a:off x="914404" y="5051296"/>
            <a:ext cx="3449638" cy="1469020"/>
          </a:xfrm>
          <a:prstGeom prst="rect">
            <a:avLst/>
          </a:prstGeom>
          <a:ln w="3175">
            <a:solidFill>
              <a:schemeClr val="bg1">
                <a:lumMod val="65000"/>
              </a:schemeClr>
            </a:solidFill>
          </a:ln>
        </p:spPr>
      </p:pic>
      <p:sp>
        <p:nvSpPr>
          <p:cNvPr id="25" name="TextBox 24"/>
          <p:cNvSpPr txBox="1"/>
          <p:nvPr/>
        </p:nvSpPr>
        <p:spPr>
          <a:xfrm>
            <a:off x="4080296" y="6073270"/>
            <a:ext cx="4395321" cy="673053"/>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algn="ctr" eaLnBrk="0" hangingPunct="0">
              <a:lnSpc>
                <a:spcPts val="1800"/>
              </a:lnSpc>
            </a:pPr>
            <a:r>
              <a:rPr lang="en-US" b="1" dirty="0">
                <a:ea typeface="+mn-ea"/>
                <a:cs typeface="+mn-cs"/>
              </a:rPr>
              <a:t>“I can’t see any downsides to this.”</a:t>
            </a:r>
          </a:p>
          <a:p>
            <a:pPr algn="ctr" eaLnBrk="0" hangingPunct="0">
              <a:lnSpc>
                <a:spcPts val="1800"/>
              </a:lnSpc>
            </a:pPr>
            <a:r>
              <a:rPr lang="en-US" b="1" dirty="0"/>
              <a:t>	</a:t>
            </a:r>
            <a:r>
              <a:rPr lang="en-US" sz="1600" b="1" i="1" dirty="0"/>
              <a:t>Mike Coyne, Director NWS SRH</a:t>
            </a:r>
          </a:p>
        </p:txBody>
      </p:sp>
      <p:sp>
        <p:nvSpPr>
          <p:cNvPr id="26" name="AutoShape 2" descr="data:image/jpeg;base64,/9j/4AAQSkZJRgABAQEAYABgAAD/2wBDAAoHBwkHBgoJCAkLCwoMDxkQDw4ODx4WFxIZJCAmJSMgIyIoLTkwKCo2KyIjMkQyNjs9QEBAJjBGS0U+Sjk/QD3/2wBDAQsLCw8NDx0QEB09KSMpPT09PT09PT09PT09PT09PT09PT09PT09PT09PT09PT09PT09PT09PT09PT09PT09PT3/wAARCABQ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mZo1WBZbeKFYXLNEwk3SMN2NrH265IHFWHtdPhuYBPd+Zbsdv2iBSQvbG3buLAY6ZFR6haooW606N106RVZI5iCy8c5x6nOPbFaCTtZNp17aQXaRwR5KyuMO/OQGXBHBPvxWV+xmncq6ppc2nyCymUMy/NujX53DDK8c7SBjK/nTo1jTT7WzngaONx5yHeCrZfbn16jJwce1S2eozXN1dSyx3bPdblMgVZMAnkksOMkY9qkOmWsM9oIZJria3LE/aQDFtY/LhQep5BHTv1qdxNrYzZIJGEq3BkDwSOXkLDy/cA565xjHXNQw3huIlR1VQZQBLITggDld3bqPpxWqY9UhjliskMaTSyxuEjAZguAwbnjAwBjHBP4x36mO2g0rY0EkKkytNKBEzrnBBI64bGOn86XN0KaEjiiihmZ43BDYRXG2RSCBj055/LtWnOvn2SGYM148mUmaT94EXA+ZR3PABHWsC689EjuHudzBRGPmAf5cbQOp9OehFXLO/1C0t59QEqwRzlY4bl0AMpHVlUg8DOcj+tTNPVx3JRs6bqQs1gbdaXEZul8wzIpII4YEdVPJwT3zWzphtT4hhSxL30vzZguWPKrkExvwrAcYzyMEVhDxRbWzCWGKM3QtlaOQRbnknwMtJkDJ44IqvbaobO+mu7twtwN0f2eDMT7yASylTwPX3pOyewWK9ku7SDDIElh8wmI5JwOeO3IP/ANeptTskguYm0rzRb+SgkErE5cjLLnvyOuB7VlF/IG2Dy4SRvA+o7j+n0q1Pqd1cWMSPhQFxHIGyTjjrnnitkiU7IjP2lb8yx+ZGeEcFlRueNobGMcdhnH51Jd3xYtFIjqsYDqNwYCT1BH4/his+4uCEZVlbYAARKd+T3PT61Y09Ip7vT41jLEvyBn5yTxn0ocF1NIK8jdtNH1u+ljuZIpX3/MDKQMEjqRW5ruk6xJ4fjlmjjl+yuZDtOZVHds9/X14ro4dUtUlEBkzJ024NWhqlo119icuJHGCCOPShSTO2VJJaHi88Plxxxoxe5Yks7NyBnK9enert7fW93YWUE1tG8iNGXOCjfeAKnn5QQOo69+lSa9bxE2rR25hglkljkd8kKVHHtkH09cVlLazxJOkSBvLHzgsPugjJxnOMkc1k1rocbjZk+oWkZGyFFQo7s6ICREu75fmPXgjmqa7y/DBEU7gFAV2X2/KrFvFCbfzJiZZSuYc4ZAB97cM8gdsd6SKxW5glaWYxlGCKZMKoz/eP8h9eaUZ2FoQXbLb3n2eJWlKkYDfwk0R7mVUkLiTPCg8fr7VAIWl2ybxgtuJB5x/jSzO8Tv5L5BJ3N1Ofb610CUS8qghjIqsD1JOK3vBsMD6kEnIDRqJIMv0x94c9c8H8K5Vb1JDJLkhRjdn371N5Uv2hjGcyZUqV7Y6EHtzTauVTlyyTPY57mISBIo08wjcATtJq2L2NLiHEa7n/AIN2WPvj0rPyAUE+FkUfex09a1LR4cKy5kmz8oxWCuelNq1zzn4iX0T6hBYwupS3jMjBTwruSWB98AVxPnRzTBQ+FK7dzNgfn6VLe3Yur2a48tonc7iM7ju/i59zmoB5MqjhgV5AYVqonnSqalkQXDOTFGcGPPAA3IeAQO447VBBfzpHNDGMyyrtD8h/rnuDnBB4q3ps8tpDhIrZhk4MhPGfQirIkkt9TaSBo4pGjDFc5O45HGRx04+tS4JkOd2UlR0liCRKQyKdn1HA/WpdjeYqJCXbGdqHJ/T+dVPtI2bpHI5ABb0x0+lbduTFbRqCPmUE44ya1hHmdimupUk0dnG13RFJywQZPr9Ov1q2kKqrKi4GeTnOamDgimquJGxkHGcZ4NdCilsQei6BcLrOkQu7Dz4xskJ9R3P1HNbWmNDcrvgZPKjb5mH8eD2J6rnvXnGh3BeDULB3ZUuYG+6cEkDpn3rrNIS5lt7eWZvKnt4ngMI4UBsEnHcZAwfb603RjJ8we2lFcpwUtlpWqRGe4iljldmcSWxCkkn+IHhqypvDd+kTXFpH9pjB+6gIbH+7/hmuj1aTN5LCI1RYpGGAMd881El1N5SbZNoTpg4xROmrslM4jdKo2TK4MfLBlPy+2O1Xo7hCuwYCA7hx+laGvNLfX63E0jNI52GXPzcdPr1rJLKoCFQiEjdIByK52knYtptXGsSYSFQbgAuAOp9TW0Tjbx0AFYTMHdFUhQzAcGt2Vdrbh64NVT6giSOQb2Q+mRT846ckciqbvsuov9oEVYDcg5rRMdizBK0MySxsQQeo613c+pR3K29/bsCYXAm29djcHI9OfwIrz8EBiOx5FbVgrrp0t7BlTGpjl29CMZzj1Hf1H0rWDWzMprqR67ltdvsjB80g/pVJRgAVLey+feXEwcPvkLBh0INQYY+uPalJ6jSKOoJvsw3dZCfwJ/8A1VkNyjenc+lb2/chQdcE/j2rDRftELQ7dsgPB6ZP+Fc9SN3c1jJJan//2Q=="/>
          <p:cNvSpPr>
            <a:spLocks noChangeAspect="1" noChangeArrowheads="1"/>
          </p:cNvSpPr>
          <p:nvPr/>
        </p:nvSpPr>
        <p:spPr bwMode="auto">
          <a:xfrm>
            <a:off x="307975" y="-2032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7" name="Picture 26"/>
          <p:cNvPicPr>
            <a:picLocks noChangeAspect="1"/>
          </p:cNvPicPr>
          <p:nvPr/>
        </p:nvPicPr>
        <p:blipFill>
          <a:blip r:embed="rId8"/>
          <a:stretch>
            <a:fillRect/>
          </a:stretch>
        </p:blipFill>
        <p:spPr>
          <a:xfrm>
            <a:off x="8585826" y="6073270"/>
            <a:ext cx="611866" cy="673053"/>
          </a:xfrm>
          <a:prstGeom prst="rect">
            <a:avLst/>
          </a:prstGeom>
          <a:ln w="3175">
            <a:solidFill>
              <a:schemeClr val="bg1">
                <a:lumMod val="65000"/>
              </a:schemeClr>
            </a:solidFill>
          </a:ln>
        </p:spPr>
      </p:pic>
    </p:spTree>
    <p:extLst>
      <p:ext uri="{BB962C8B-B14F-4D97-AF65-F5344CB8AC3E}">
        <p14:creationId xmlns:p14="http://schemas.microsoft.com/office/powerpoint/2010/main" val="167013572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536" y="434125"/>
            <a:ext cx="7241063" cy="410947"/>
          </a:xfrm>
        </p:spPr>
        <p:txBody>
          <a:bodyPr/>
          <a:lstStyle/>
          <a:p>
            <a:pPr algn="ctr"/>
            <a:r>
              <a:rPr lang="en-US" sz="2400" dirty="0"/>
              <a:t>Shared Map Services between NWS and TxDOT</a:t>
            </a:r>
            <a:r>
              <a:rPr lang="en-US" sz="2400" b="0" dirty="0">
                <a:solidFill>
                  <a:sysClr val="windowText" lastClr="000000"/>
                </a:solidFill>
                <a:latin typeface="Calibri Light" panose="020F0302020204030204"/>
              </a:rPr>
              <a:t/>
            </a:r>
            <a:br>
              <a:rPr lang="en-US" sz="2400" b="0" dirty="0">
                <a:solidFill>
                  <a:sysClr val="windowText" lastClr="000000"/>
                </a:solidFill>
                <a:latin typeface="Calibri Light" panose="020F0302020204030204"/>
              </a:rPr>
            </a:br>
            <a:endParaRPr lang="en-US" dirty="0"/>
          </a:p>
        </p:txBody>
      </p:sp>
      <p:sp>
        <p:nvSpPr>
          <p:cNvPr id="3" name="Title 1"/>
          <p:cNvSpPr txBox="1">
            <a:spLocks/>
          </p:cNvSpPr>
          <p:nvPr/>
        </p:nvSpPr>
        <p:spPr>
          <a:xfrm>
            <a:off x="838200" y="365126"/>
            <a:ext cx="10515600" cy="40685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ＭＳ Ｐゴシック"/>
              <a:cs typeface="+mj-cs"/>
            </a:endParaRPr>
          </a:p>
        </p:txBody>
      </p:sp>
      <p:sp>
        <p:nvSpPr>
          <p:cNvPr id="4" name="TextBox 3"/>
          <p:cNvSpPr txBox="1"/>
          <p:nvPr/>
        </p:nvSpPr>
        <p:spPr>
          <a:xfrm>
            <a:off x="2428239" y="2297826"/>
            <a:ext cx="6126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ＭＳ Ｐゴシック"/>
              </a:rPr>
              <a:t>Staff</a:t>
            </a:r>
          </a:p>
        </p:txBody>
      </p:sp>
      <p:sp>
        <p:nvSpPr>
          <p:cNvPr id="5" name="TextBox 4"/>
          <p:cNvSpPr txBox="1"/>
          <p:nvPr/>
        </p:nvSpPr>
        <p:spPr>
          <a:xfrm>
            <a:off x="3140279" y="2152356"/>
            <a:ext cx="2557047" cy="646331"/>
          </a:xfrm>
          <a:prstGeom prst="rect">
            <a:avLst/>
          </a:prstGeom>
          <a:no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EOC Staff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Maintenance Supervisors</a:t>
            </a:r>
          </a:p>
        </p:txBody>
      </p:sp>
      <p:sp>
        <p:nvSpPr>
          <p:cNvPr id="6" name="TextBox 5"/>
          <p:cNvSpPr txBox="1"/>
          <p:nvPr/>
        </p:nvSpPr>
        <p:spPr>
          <a:xfrm>
            <a:off x="8441337" y="2152356"/>
            <a:ext cx="1736245" cy="646331"/>
          </a:xfrm>
          <a:prstGeom prst="rect">
            <a:avLst/>
          </a:prstGeom>
          <a:no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Forecasters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WFO’s and RFC’s</a:t>
            </a:r>
          </a:p>
        </p:txBody>
      </p:sp>
      <p:cxnSp>
        <p:nvCxnSpPr>
          <p:cNvPr id="7" name="Straight Connector 6"/>
          <p:cNvCxnSpPr>
            <a:stCxn id="5" idx="2"/>
          </p:cNvCxnSpPr>
          <p:nvPr/>
        </p:nvCxnSpPr>
        <p:spPr>
          <a:xfrm>
            <a:off x="4418803" y="2798687"/>
            <a:ext cx="0" cy="382817"/>
          </a:xfrm>
          <a:prstGeom prst="line">
            <a:avLst/>
          </a:prstGeom>
          <a:noFill/>
          <a:ln w="6350" cap="flat" cmpd="sng" algn="ctr">
            <a:solidFill>
              <a:srgbClr val="5B9BD5"/>
            </a:solidFill>
            <a:prstDash val="solid"/>
            <a:miter lim="800000"/>
          </a:ln>
          <a:effectLst/>
        </p:spPr>
      </p:cxnSp>
      <p:cxnSp>
        <p:nvCxnSpPr>
          <p:cNvPr id="8" name="Straight Connector 7"/>
          <p:cNvCxnSpPr/>
          <p:nvPr/>
        </p:nvCxnSpPr>
        <p:spPr>
          <a:xfrm flipH="1">
            <a:off x="9374771" y="2807109"/>
            <a:ext cx="1" cy="351196"/>
          </a:xfrm>
          <a:prstGeom prst="line">
            <a:avLst/>
          </a:prstGeom>
          <a:noFill/>
          <a:ln w="6350" cap="flat" cmpd="sng" algn="ctr">
            <a:solidFill>
              <a:srgbClr val="5B9BD5"/>
            </a:solidFill>
            <a:prstDash val="solid"/>
            <a:miter lim="800000"/>
          </a:ln>
          <a:effectLst/>
        </p:spPr>
      </p:cxnSp>
      <p:sp>
        <p:nvSpPr>
          <p:cNvPr id="9" name="TextBox 8"/>
          <p:cNvSpPr txBox="1"/>
          <p:nvPr/>
        </p:nvSpPr>
        <p:spPr>
          <a:xfrm>
            <a:off x="2465418" y="3176780"/>
            <a:ext cx="4079322" cy="646331"/>
          </a:xfrm>
          <a:prstGeom prst="rect">
            <a:avLst/>
          </a:prstGeom>
          <a:noFill/>
          <a:ln>
            <a:solidFill>
              <a:srgbClr val="5B9BD5">
                <a:shade val="50000"/>
              </a:srgb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0070C0"/>
                </a:solidFill>
                <a:effectLst/>
                <a:uLnTx/>
                <a:uFillTx/>
                <a:latin typeface="Calibri" panose="020F0502020204030204"/>
                <a:ea typeface="ＭＳ Ｐゴシック"/>
              </a:rPr>
              <a:t>TxERA</a:t>
            </a:r>
            <a:endPar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(TxDOT Emergency Response Application)</a:t>
            </a:r>
          </a:p>
        </p:txBody>
      </p:sp>
      <p:sp>
        <p:nvSpPr>
          <p:cNvPr id="10" name="TextBox 9"/>
          <p:cNvSpPr txBox="1"/>
          <p:nvPr/>
        </p:nvSpPr>
        <p:spPr>
          <a:xfrm>
            <a:off x="7438113" y="3176780"/>
            <a:ext cx="4073551" cy="646331"/>
          </a:xfrm>
          <a:prstGeom prst="rect">
            <a:avLst/>
          </a:prstGeom>
          <a:noFill/>
          <a:ln>
            <a:solidFill>
              <a:srgbClr val="5B9BD5">
                <a:shade val="50000"/>
              </a:srgb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ArcGIS applications for IDSS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(Impact-Based Decision Support Services)</a:t>
            </a:r>
          </a:p>
        </p:txBody>
      </p:sp>
      <p:sp>
        <p:nvSpPr>
          <p:cNvPr id="11" name="TextBox 10"/>
          <p:cNvSpPr txBox="1"/>
          <p:nvPr/>
        </p:nvSpPr>
        <p:spPr>
          <a:xfrm>
            <a:off x="5385125" y="4105547"/>
            <a:ext cx="3113802" cy="646331"/>
          </a:xfrm>
          <a:prstGeom prst="rect">
            <a:avLst/>
          </a:prstGeom>
          <a:blipFill>
            <a:blip r:embed="rId2"/>
            <a:tile tx="0" ty="0" sx="100000" sy="100000" flip="none" algn="tl"/>
          </a:blipFill>
          <a:ln>
            <a:solidFill>
              <a:srgbClr val="5B9BD5">
                <a:shade val="50000"/>
              </a:srgb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Map services for weather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and water forecasting at TxDOT</a:t>
            </a:r>
          </a:p>
        </p:txBody>
      </p:sp>
      <p:sp>
        <p:nvSpPr>
          <p:cNvPr id="12" name="Bent Arrow 11"/>
          <p:cNvSpPr/>
          <p:nvPr/>
        </p:nvSpPr>
        <p:spPr>
          <a:xfrm rot="16200000">
            <a:off x="4322958" y="3977939"/>
            <a:ext cx="493910" cy="513933"/>
          </a:xfrm>
          <a:prstGeom prst="ben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3" name="Bent Arrow 12"/>
          <p:cNvSpPr/>
          <p:nvPr/>
        </p:nvSpPr>
        <p:spPr>
          <a:xfrm rot="5400000" flipH="1">
            <a:off x="8970966" y="3978664"/>
            <a:ext cx="493910" cy="513933"/>
          </a:xfrm>
          <a:prstGeom prst="ben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4" name="TextBox 13"/>
          <p:cNvSpPr txBox="1"/>
          <p:nvPr/>
        </p:nvSpPr>
        <p:spPr>
          <a:xfrm>
            <a:off x="3623500" y="5191353"/>
            <a:ext cx="1892826" cy="923330"/>
          </a:xfrm>
          <a:prstGeom prst="rect">
            <a:avLst/>
          </a:prstGeom>
          <a:noFill/>
          <a:ln>
            <a:solidFill>
              <a:srgbClr val="5B9BD5">
                <a:shade val="50000"/>
              </a:srgb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Calibri" panose="020F0502020204030204"/>
                <a:ea typeface="ＭＳ Ｐゴシック"/>
              </a:rPr>
              <a:t>TxERA</a:t>
            </a: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 Map Server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(customized maps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 for TxDOT)</a:t>
            </a:r>
          </a:p>
        </p:txBody>
      </p:sp>
      <p:sp>
        <p:nvSpPr>
          <p:cNvPr id="15" name="TextBox 14"/>
          <p:cNvSpPr txBox="1"/>
          <p:nvPr/>
        </p:nvSpPr>
        <p:spPr>
          <a:xfrm>
            <a:off x="1203469" y="5191353"/>
            <a:ext cx="1261949" cy="646331"/>
          </a:xfrm>
          <a:prstGeom prst="rect">
            <a:avLst/>
          </a:prstGeom>
          <a:noFill/>
          <a:ln>
            <a:solidFill>
              <a:srgbClr val="5B9BD5">
                <a:shade val="50000"/>
              </a:srgb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KISTERS</a:t>
            </a:r>
            <a:b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br>
            <a:r>
              <a:rPr kumimoji="0" lang="en-US" sz="1800" b="0" i="0" u="none" strike="noStrike" kern="0" cap="none" spc="0" normalizeH="0" baseline="0" noProof="0" dirty="0" err="1">
                <a:ln>
                  <a:noFill/>
                </a:ln>
                <a:solidFill>
                  <a:prstClr val="black"/>
                </a:solidFill>
                <a:effectLst/>
                <a:uLnTx/>
                <a:uFillTx/>
                <a:latin typeface="Calibri" panose="020F0502020204030204"/>
                <a:ea typeface="ＭＳ Ｐゴシック"/>
              </a:rPr>
              <a:t>Datasphere</a:t>
            </a:r>
            <a:endPar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endParaRPr>
          </a:p>
        </p:txBody>
      </p:sp>
      <p:sp>
        <p:nvSpPr>
          <p:cNvPr id="16" name="TextBox 15"/>
          <p:cNvSpPr txBox="1"/>
          <p:nvPr/>
        </p:nvSpPr>
        <p:spPr>
          <a:xfrm>
            <a:off x="8281894" y="5207937"/>
            <a:ext cx="2271776" cy="923330"/>
          </a:xfrm>
          <a:prstGeom prst="rect">
            <a:avLst/>
          </a:prstGeom>
          <a:noFill/>
          <a:ln>
            <a:solidFill>
              <a:srgbClr val="5B9BD5">
                <a:shade val="50000"/>
              </a:srgb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NWS Map Server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(Public and Prototype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Map Services)</a:t>
            </a:r>
          </a:p>
        </p:txBody>
      </p:sp>
      <p:sp>
        <p:nvSpPr>
          <p:cNvPr id="17" name="Bent Arrow 16"/>
          <p:cNvSpPr/>
          <p:nvPr/>
        </p:nvSpPr>
        <p:spPr>
          <a:xfrm rot="16200000">
            <a:off x="7646599" y="4971380"/>
            <a:ext cx="493910" cy="513933"/>
          </a:xfrm>
          <a:prstGeom prst="ben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8" name="Bent Arrow 17"/>
          <p:cNvSpPr/>
          <p:nvPr/>
        </p:nvSpPr>
        <p:spPr>
          <a:xfrm rot="5400000" flipH="1">
            <a:off x="5707337" y="4950970"/>
            <a:ext cx="493910" cy="513933"/>
          </a:xfrm>
          <a:prstGeom prst="ben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ＭＳ Ｐゴシック"/>
              <a:cs typeface="+mn-cs"/>
            </a:endParaRPr>
          </a:p>
        </p:txBody>
      </p:sp>
      <p:sp>
        <p:nvSpPr>
          <p:cNvPr id="19" name="Right Arrow 18"/>
          <p:cNvSpPr/>
          <p:nvPr/>
        </p:nvSpPr>
        <p:spPr>
          <a:xfrm>
            <a:off x="2646417" y="5404043"/>
            <a:ext cx="867500" cy="226932"/>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0" name="TextBox 19"/>
          <p:cNvSpPr txBox="1"/>
          <p:nvPr/>
        </p:nvSpPr>
        <p:spPr>
          <a:xfrm>
            <a:off x="2575001" y="5570905"/>
            <a:ext cx="93217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Flood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services</a:t>
            </a:r>
          </a:p>
        </p:txBody>
      </p:sp>
      <p:sp>
        <p:nvSpPr>
          <p:cNvPr id="22" name="TextBox 21"/>
          <p:cNvSpPr txBox="1"/>
          <p:nvPr/>
        </p:nvSpPr>
        <p:spPr>
          <a:xfrm>
            <a:off x="1123998" y="3315279"/>
            <a:ext cx="1334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ＭＳ Ｐゴシック"/>
              </a:rPr>
              <a:t>Applications</a:t>
            </a:r>
          </a:p>
        </p:txBody>
      </p:sp>
      <p:sp>
        <p:nvSpPr>
          <p:cNvPr id="23" name="TextBox 22"/>
          <p:cNvSpPr txBox="1"/>
          <p:nvPr/>
        </p:nvSpPr>
        <p:spPr>
          <a:xfrm>
            <a:off x="499654" y="4561866"/>
            <a:ext cx="22910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ＭＳ Ｐゴシック"/>
              </a:rPr>
              <a:t>Services Infrastructure</a:t>
            </a:r>
          </a:p>
        </p:txBody>
      </p:sp>
      <p:sp>
        <p:nvSpPr>
          <p:cNvPr id="24" name="Rounded Rectangle 23"/>
          <p:cNvSpPr/>
          <p:nvPr/>
        </p:nvSpPr>
        <p:spPr>
          <a:xfrm>
            <a:off x="499654" y="4927577"/>
            <a:ext cx="11307453" cy="1706829"/>
          </a:xfrm>
          <a:prstGeom prst="round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pic>
        <p:nvPicPr>
          <p:cNvPr id="27"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172" y="894409"/>
            <a:ext cx="1440121" cy="117009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520" y="1095628"/>
            <a:ext cx="1828800" cy="914401"/>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201722" y="332662"/>
            <a:ext cx="2258952" cy="1866508"/>
            <a:chOff x="105566" y="1001327"/>
            <a:chExt cx="2258952" cy="1866508"/>
          </a:xfrm>
        </p:grpSpPr>
        <p:pic>
          <p:nvPicPr>
            <p:cNvPr id="31" name="Picture 30"/>
            <p:cNvPicPr>
              <a:picLocks noChangeAspect="1"/>
            </p:cNvPicPr>
            <p:nvPr/>
          </p:nvPicPr>
          <p:blipFill>
            <a:blip r:embed="rId5"/>
            <a:stretch>
              <a:fillRect/>
            </a:stretch>
          </p:blipFill>
          <p:spPr>
            <a:xfrm>
              <a:off x="380404" y="1001327"/>
              <a:ext cx="1646129" cy="1370818"/>
            </a:xfrm>
            <a:prstGeom prst="rect">
              <a:avLst/>
            </a:prstGeom>
            <a:ln w="3175">
              <a:solidFill>
                <a:sysClr val="window" lastClr="FFFFFF">
                  <a:lumMod val="65000"/>
                </a:sysClr>
              </a:solidFill>
            </a:ln>
          </p:spPr>
        </p:pic>
        <p:sp>
          <p:nvSpPr>
            <p:cNvPr id="32" name="TextBox 31"/>
            <p:cNvSpPr txBox="1"/>
            <p:nvPr/>
          </p:nvSpPr>
          <p:spPr>
            <a:xfrm>
              <a:off x="105566" y="2344615"/>
              <a:ext cx="225895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C000">
                      <a:lumMod val="50000"/>
                    </a:srgbClr>
                  </a:solidFill>
                  <a:effectLst/>
                  <a:uLnTx/>
                  <a:uFillTx/>
                  <a:latin typeface="Calibri" panose="020F0502020204030204"/>
                  <a:ea typeface="ＭＳ Ｐゴシック"/>
                </a:rPr>
                <a:t>25 TxDOT Districts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0AD47">
                      <a:lumMod val="50000"/>
                    </a:srgbClr>
                  </a:solidFill>
                  <a:effectLst/>
                  <a:uLnTx/>
                  <a:uFillTx/>
                  <a:latin typeface="Calibri" panose="020F0502020204030204"/>
                  <a:ea typeface="ＭＳ Ｐゴシック"/>
                </a:rPr>
                <a:t>13 Weather Forecast Offices</a:t>
              </a:r>
            </a:p>
          </p:txBody>
        </p:sp>
      </p:grpSp>
      <p:grpSp>
        <p:nvGrpSpPr>
          <p:cNvPr id="35" name="Group 34"/>
          <p:cNvGrpSpPr/>
          <p:nvPr/>
        </p:nvGrpSpPr>
        <p:grpSpPr>
          <a:xfrm>
            <a:off x="10213306" y="347265"/>
            <a:ext cx="1939313" cy="1590295"/>
            <a:chOff x="10318705" y="1066365"/>
            <a:chExt cx="1939313" cy="1590295"/>
          </a:xfrm>
        </p:grpSpPr>
        <p:pic>
          <p:nvPicPr>
            <p:cNvPr id="33" name="Picture 32"/>
            <p:cNvPicPr>
              <a:picLocks noChangeAspect="1"/>
            </p:cNvPicPr>
            <p:nvPr/>
          </p:nvPicPr>
          <p:blipFill>
            <a:blip r:embed="rId6"/>
            <a:stretch>
              <a:fillRect/>
            </a:stretch>
          </p:blipFill>
          <p:spPr>
            <a:xfrm>
              <a:off x="10484698" y="1066365"/>
              <a:ext cx="1426655" cy="1269655"/>
            </a:xfrm>
            <a:prstGeom prst="rect">
              <a:avLst/>
            </a:prstGeom>
            <a:ln w="3175">
              <a:solidFill>
                <a:sysClr val="window" lastClr="FFFFFF">
                  <a:lumMod val="65000"/>
                </a:sysClr>
              </a:solidFill>
            </a:ln>
          </p:spPr>
        </p:pic>
        <p:sp>
          <p:nvSpPr>
            <p:cNvPr id="34" name="TextBox 33"/>
            <p:cNvSpPr txBox="1"/>
            <p:nvPr/>
          </p:nvSpPr>
          <p:spPr>
            <a:xfrm>
              <a:off x="10318705" y="2348883"/>
              <a:ext cx="19393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50000"/>
                    </a:srgbClr>
                  </a:solidFill>
                  <a:effectLst/>
                  <a:uLnTx/>
                  <a:uFillTx/>
                  <a:latin typeface="Calibri" panose="020F0502020204030204"/>
                  <a:ea typeface="ＭＳ Ｐゴシック"/>
                </a:rPr>
                <a:t>3 River Forecast Centers</a:t>
              </a:r>
            </a:p>
          </p:txBody>
        </p:sp>
      </p:grpSp>
      <p:pic>
        <p:nvPicPr>
          <p:cNvPr id="2050" name="Picture 2"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4904" y="5988957"/>
            <a:ext cx="1493359" cy="24708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53368" y="2198974"/>
            <a:ext cx="914400" cy="640099"/>
          </a:xfrm>
          <a:prstGeom prst="rect">
            <a:avLst/>
          </a:prstGeom>
          <a:blipFill>
            <a:blip r:embed="rId2"/>
            <a:tile tx="0" ty="0" sx="100000" sy="100000" flip="none" algn="tl"/>
          </a:blipFill>
          <a:ln>
            <a:solidFill>
              <a:schemeClr val="accent4">
                <a:lumMod val="60000"/>
                <a:lumOff val="40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Common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Operating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Picture</a:t>
            </a:r>
          </a:p>
        </p:txBody>
      </p:sp>
      <p:pic>
        <p:nvPicPr>
          <p:cNvPr id="42" name="Picture 41"/>
          <p:cNvPicPr>
            <a:picLocks noChangeAspect="1"/>
          </p:cNvPicPr>
          <p:nvPr/>
        </p:nvPicPr>
        <p:blipFill>
          <a:blip r:embed="rId8"/>
          <a:stretch>
            <a:fillRect/>
          </a:stretch>
        </p:blipFill>
        <p:spPr>
          <a:xfrm>
            <a:off x="10636728" y="5082022"/>
            <a:ext cx="925214" cy="1190856"/>
          </a:xfrm>
          <a:prstGeom prst="rect">
            <a:avLst/>
          </a:prstGeom>
          <a:ln w="3175">
            <a:solidFill>
              <a:schemeClr val="bg1">
                <a:lumMod val="65000"/>
              </a:schemeClr>
            </a:solidFill>
          </a:ln>
        </p:spPr>
      </p:pic>
      <p:sp>
        <p:nvSpPr>
          <p:cNvPr id="21" name="TextBox 20"/>
          <p:cNvSpPr txBox="1"/>
          <p:nvPr/>
        </p:nvSpPr>
        <p:spPr>
          <a:xfrm>
            <a:off x="6253290" y="205291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Forecast briefings</a:t>
            </a:r>
          </a:p>
        </p:txBody>
      </p:sp>
      <p:sp>
        <p:nvSpPr>
          <p:cNvPr id="46" name="TextBox 45"/>
          <p:cNvSpPr txBox="1"/>
          <p:nvPr/>
        </p:nvSpPr>
        <p:spPr>
          <a:xfrm>
            <a:off x="6544624" y="2631731"/>
            <a:ext cx="914400" cy="28820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Field observations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of flooded roads</a:t>
            </a:r>
          </a:p>
        </p:txBody>
      </p:sp>
      <p:sp>
        <p:nvSpPr>
          <p:cNvPr id="47" name="Right Arrow 46"/>
          <p:cNvSpPr/>
          <p:nvPr/>
        </p:nvSpPr>
        <p:spPr>
          <a:xfrm flipH="1">
            <a:off x="5926224" y="2238175"/>
            <a:ext cx="2151200" cy="211080"/>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9" name="Right Arrow 48"/>
          <p:cNvSpPr/>
          <p:nvPr/>
        </p:nvSpPr>
        <p:spPr>
          <a:xfrm>
            <a:off x="6014222" y="2442451"/>
            <a:ext cx="2151200" cy="211080"/>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50" name="TextBox 49"/>
          <p:cNvSpPr txBox="1"/>
          <p:nvPr/>
        </p:nvSpPr>
        <p:spPr>
          <a:xfrm>
            <a:off x="6043392" y="549388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Forecast map services</a:t>
            </a:r>
          </a:p>
        </p:txBody>
      </p:sp>
      <p:sp>
        <p:nvSpPr>
          <p:cNvPr id="51" name="TextBox 50"/>
          <p:cNvSpPr txBox="1"/>
          <p:nvPr/>
        </p:nvSpPr>
        <p:spPr>
          <a:xfrm>
            <a:off x="6419388" y="6078111"/>
            <a:ext cx="914400" cy="28820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DriveTexas.org service</a:t>
            </a:r>
          </a:p>
        </p:txBody>
      </p:sp>
      <p:sp>
        <p:nvSpPr>
          <p:cNvPr id="52" name="Right Arrow 51"/>
          <p:cNvSpPr/>
          <p:nvPr/>
        </p:nvSpPr>
        <p:spPr>
          <a:xfrm flipH="1">
            <a:off x="5716326" y="5679141"/>
            <a:ext cx="2151200" cy="211080"/>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53" name="Right Arrow 52"/>
          <p:cNvSpPr/>
          <p:nvPr/>
        </p:nvSpPr>
        <p:spPr>
          <a:xfrm>
            <a:off x="5804324" y="5883417"/>
            <a:ext cx="2151200" cy="211080"/>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235098311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DC3300E-CFF6-4186-B8D7-A17018069529}"/>
              </a:ext>
            </a:extLst>
          </p:cNvPr>
          <p:cNvGrpSpPr/>
          <p:nvPr/>
        </p:nvGrpSpPr>
        <p:grpSpPr>
          <a:xfrm>
            <a:off x="358393" y="929777"/>
            <a:ext cx="3588304" cy="3455942"/>
            <a:chOff x="358393" y="929777"/>
            <a:chExt cx="3588304" cy="3455942"/>
          </a:xfrm>
        </p:grpSpPr>
        <p:sp>
          <p:nvSpPr>
            <p:cNvPr id="6" name="Bent Arrow 5"/>
            <p:cNvSpPr/>
            <p:nvPr/>
          </p:nvSpPr>
          <p:spPr bwMode="auto">
            <a:xfrm rot="5400000">
              <a:off x="3332553" y="777415"/>
              <a:ext cx="391006" cy="837282"/>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nvGrpSpPr>
            <p:cNvPr id="23" name="Group 22">
              <a:extLst>
                <a:ext uri="{FF2B5EF4-FFF2-40B4-BE49-F238E27FC236}">
                  <a16:creationId xmlns:a16="http://schemas.microsoft.com/office/drawing/2014/main" id="{FC86D504-031B-4E4A-A87F-7552073E8E51}"/>
                </a:ext>
              </a:extLst>
            </p:cNvPr>
            <p:cNvGrpSpPr/>
            <p:nvPr/>
          </p:nvGrpSpPr>
          <p:grpSpPr>
            <a:xfrm>
              <a:off x="358393" y="929777"/>
              <a:ext cx="3255045" cy="3455942"/>
              <a:chOff x="748623" y="1107911"/>
              <a:chExt cx="3255045" cy="3455942"/>
            </a:xfrm>
          </p:grpSpPr>
          <p:sp>
            <p:nvSpPr>
              <p:cNvPr id="9" name="TextBox 8"/>
              <p:cNvSpPr txBox="1"/>
              <p:nvPr/>
            </p:nvSpPr>
            <p:spPr>
              <a:xfrm>
                <a:off x="1190628" y="1107911"/>
                <a:ext cx="2195013" cy="391007"/>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Forecast Rain Map</a:t>
                </a:r>
              </a:p>
            </p:txBody>
          </p:sp>
          <p:pic>
            <p:nvPicPr>
              <p:cNvPr id="22" name="Picture 21">
                <a:extLst>
                  <a:ext uri="{FF2B5EF4-FFF2-40B4-BE49-F238E27FC236}">
                    <a16:creationId xmlns:a16="http://schemas.microsoft.com/office/drawing/2014/main" id="{4AB86A9D-E1A5-413E-8254-E37EA6CA1D33}"/>
                  </a:ext>
                </a:extLst>
              </p:cNvPr>
              <p:cNvPicPr>
                <a:picLocks noChangeAspect="1"/>
              </p:cNvPicPr>
              <p:nvPr/>
            </p:nvPicPr>
            <p:blipFill>
              <a:blip r:embed="rId2"/>
              <a:stretch>
                <a:fillRect/>
              </a:stretch>
            </p:blipFill>
            <p:spPr>
              <a:xfrm>
                <a:off x="748623" y="1494811"/>
                <a:ext cx="3255045" cy="3069042"/>
              </a:xfrm>
              <a:prstGeom prst="rect">
                <a:avLst/>
              </a:prstGeom>
              <a:ln w="3175">
                <a:solidFill>
                  <a:schemeClr val="bg1">
                    <a:lumMod val="65000"/>
                  </a:schemeClr>
                </a:solidFill>
              </a:ln>
            </p:spPr>
          </p:pic>
        </p:grpSp>
      </p:grpSp>
      <p:grpSp>
        <p:nvGrpSpPr>
          <p:cNvPr id="30" name="Group 29">
            <a:extLst>
              <a:ext uri="{FF2B5EF4-FFF2-40B4-BE49-F238E27FC236}">
                <a16:creationId xmlns:a16="http://schemas.microsoft.com/office/drawing/2014/main" id="{927B74B6-1B43-4E20-8507-FA10C32D892E}"/>
              </a:ext>
            </a:extLst>
          </p:cNvPr>
          <p:cNvGrpSpPr/>
          <p:nvPr/>
        </p:nvGrpSpPr>
        <p:grpSpPr>
          <a:xfrm>
            <a:off x="1987670" y="1461258"/>
            <a:ext cx="3957153" cy="3359064"/>
            <a:chOff x="1987670" y="1461258"/>
            <a:chExt cx="3957153" cy="3359064"/>
          </a:xfrm>
        </p:grpSpPr>
        <p:grpSp>
          <p:nvGrpSpPr>
            <p:cNvPr id="7" name="Group 6">
              <a:extLst>
                <a:ext uri="{FF2B5EF4-FFF2-40B4-BE49-F238E27FC236}">
                  <a16:creationId xmlns:a16="http://schemas.microsoft.com/office/drawing/2014/main" id="{8AC2A0FC-3F02-41C1-AD86-75FD0C96BCD0}"/>
                </a:ext>
              </a:extLst>
            </p:cNvPr>
            <p:cNvGrpSpPr/>
            <p:nvPr/>
          </p:nvGrpSpPr>
          <p:grpSpPr>
            <a:xfrm>
              <a:off x="1987670" y="1461258"/>
              <a:ext cx="3342594" cy="3359064"/>
              <a:chOff x="1992486" y="2793407"/>
              <a:chExt cx="3342594" cy="3359064"/>
            </a:xfrm>
          </p:grpSpPr>
          <p:pic>
            <p:nvPicPr>
              <p:cNvPr id="16" name="Picture 15">
                <a:extLst>
                  <a:ext uri="{FF2B5EF4-FFF2-40B4-BE49-F238E27FC236}">
                    <a16:creationId xmlns:a16="http://schemas.microsoft.com/office/drawing/2014/main" id="{F745D671-328D-493E-8BC0-6F685C0AECF3}"/>
                  </a:ext>
                </a:extLst>
              </p:cNvPr>
              <p:cNvPicPr>
                <a:picLocks noChangeAspect="1"/>
              </p:cNvPicPr>
              <p:nvPr/>
            </p:nvPicPr>
            <p:blipFill>
              <a:blip r:embed="rId3"/>
              <a:stretch>
                <a:fillRect/>
              </a:stretch>
            </p:blipFill>
            <p:spPr>
              <a:xfrm>
                <a:off x="1992486" y="3244077"/>
                <a:ext cx="3342594" cy="2908394"/>
              </a:xfrm>
              <a:prstGeom prst="rect">
                <a:avLst/>
              </a:prstGeom>
              <a:ln w="3175">
                <a:solidFill>
                  <a:schemeClr val="bg1">
                    <a:lumMod val="65000"/>
                  </a:schemeClr>
                </a:solidFill>
              </a:ln>
            </p:spPr>
          </p:pic>
          <p:sp>
            <p:nvSpPr>
              <p:cNvPr id="17" name="TextBox 16">
                <a:extLst>
                  <a:ext uri="{FF2B5EF4-FFF2-40B4-BE49-F238E27FC236}">
                    <a16:creationId xmlns:a16="http://schemas.microsoft.com/office/drawing/2014/main" id="{7A011A82-097E-441B-8FB7-6B773EC3158F}"/>
                  </a:ext>
                </a:extLst>
              </p:cNvPr>
              <p:cNvSpPr txBox="1"/>
              <p:nvPr/>
            </p:nvSpPr>
            <p:spPr>
              <a:xfrm>
                <a:off x="2418346" y="2793407"/>
                <a:ext cx="2646633" cy="445212"/>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Observation Gauges</a:t>
                </a:r>
              </a:p>
            </p:txBody>
          </p:sp>
        </p:grpSp>
        <p:sp>
          <p:nvSpPr>
            <p:cNvPr id="26" name="Bent Arrow 5">
              <a:extLst>
                <a:ext uri="{FF2B5EF4-FFF2-40B4-BE49-F238E27FC236}">
                  <a16:creationId xmlns:a16="http://schemas.microsoft.com/office/drawing/2014/main" id="{C20AC58E-7103-40CA-9F8F-0AEF88D47D58}"/>
                </a:ext>
              </a:extLst>
            </p:cNvPr>
            <p:cNvSpPr/>
            <p:nvPr/>
          </p:nvSpPr>
          <p:spPr bwMode="auto">
            <a:xfrm rot="5400000">
              <a:off x="5330679" y="1398317"/>
              <a:ext cx="391006" cy="837282"/>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grpSp>
        <p:nvGrpSpPr>
          <p:cNvPr id="31" name="Group 30">
            <a:extLst>
              <a:ext uri="{FF2B5EF4-FFF2-40B4-BE49-F238E27FC236}">
                <a16:creationId xmlns:a16="http://schemas.microsoft.com/office/drawing/2014/main" id="{33346167-7BD3-49C6-91E6-86F10916A48B}"/>
              </a:ext>
            </a:extLst>
          </p:cNvPr>
          <p:cNvGrpSpPr/>
          <p:nvPr/>
        </p:nvGrpSpPr>
        <p:grpSpPr>
          <a:xfrm>
            <a:off x="3179101" y="2086458"/>
            <a:ext cx="4393629" cy="3630385"/>
            <a:chOff x="3179101" y="2086458"/>
            <a:chExt cx="4393629" cy="3630385"/>
          </a:xfrm>
        </p:grpSpPr>
        <p:grpSp>
          <p:nvGrpSpPr>
            <p:cNvPr id="21" name="Group 20">
              <a:extLst>
                <a:ext uri="{FF2B5EF4-FFF2-40B4-BE49-F238E27FC236}">
                  <a16:creationId xmlns:a16="http://schemas.microsoft.com/office/drawing/2014/main" id="{1CAFA6F8-5409-4BFE-92A6-A757A82ECB78}"/>
                </a:ext>
              </a:extLst>
            </p:cNvPr>
            <p:cNvGrpSpPr/>
            <p:nvPr/>
          </p:nvGrpSpPr>
          <p:grpSpPr>
            <a:xfrm>
              <a:off x="3179101" y="2086458"/>
              <a:ext cx="3856880" cy="3630385"/>
              <a:chOff x="2370899" y="2067853"/>
              <a:chExt cx="3856880" cy="3630385"/>
            </a:xfrm>
          </p:grpSpPr>
          <p:sp>
            <p:nvSpPr>
              <p:cNvPr id="8" name="TextBox 7"/>
              <p:cNvSpPr txBox="1"/>
              <p:nvPr/>
            </p:nvSpPr>
            <p:spPr>
              <a:xfrm>
                <a:off x="2849035" y="2067853"/>
                <a:ext cx="2969096" cy="556042"/>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a:ea typeface="ＭＳ Ｐゴシック"/>
                    <a:cs typeface="+mn-cs"/>
                  </a:rPr>
                  <a:t>Bankfull</a:t>
                </a: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 </a:t>
                </a:r>
                <a:r>
                  <a:rPr kumimoji="0" lang="en-US" sz="1800" b="1" i="0" u="none" strike="noStrike" kern="1200" cap="none" spc="0" normalizeH="0" baseline="0" noProof="0" dirty="0" smtClean="0">
                    <a:ln>
                      <a:noFill/>
                    </a:ln>
                    <a:solidFill>
                      <a:prstClr val="black"/>
                    </a:solidFill>
                    <a:effectLst/>
                    <a:uLnTx/>
                    <a:uFillTx/>
                    <a:latin typeface="Arial"/>
                    <a:ea typeface="ＭＳ Ｐゴシック"/>
                    <a:cs typeface="+mn-cs"/>
                  </a:rPr>
                  <a:t>Streams </a:t>
                </a: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and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Flooded Roads (HCRS)</a:t>
                </a:r>
              </a:p>
            </p:txBody>
          </p:sp>
          <p:pic>
            <p:nvPicPr>
              <p:cNvPr id="20" name="Picture 19">
                <a:extLst>
                  <a:ext uri="{FF2B5EF4-FFF2-40B4-BE49-F238E27FC236}">
                    <a16:creationId xmlns:a16="http://schemas.microsoft.com/office/drawing/2014/main" id="{2382B6CE-C8FF-49D2-AE5C-4C90398B744A}"/>
                  </a:ext>
                </a:extLst>
              </p:cNvPr>
              <p:cNvPicPr>
                <a:picLocks noChangeAspect="1"/>
              </p:cNvPicPr>
              <p:nvPr/>
            </p:nvPicPr>
            <p:blipFill>
              <a:blip r:embed="rId4"/>
              <a:stretch>
                <a:fillRect/>
              </a:stretch>
            </p:blipFill>
            <p:spPr>
              <a:xfrm>
                <a:off x="2370899" y="2629196"/>
                <a:ext cx="3856880" cy="3069042"/>
              </a:xfrm>
              <a:prstGeom prst="rect">
                <a:avLst/>
              </a:prstGeom>
              <a:ln w="3175">
                <a:solidFill>
                  <a:schemeClr val="bg1">
                    <a:lumMod val="65000"/>
                  </a:schemeClr>
                </a:solidFill>
              </a:ln>
            </p:spPr>
          </p:pic>
        </p:grpSp>
        <p:sp>
          <p:nvSpPr>
            <p:cNvPr id="27" name="Bent Arrow 5">
              <a:extLst>
                <a:ext uri="{FF2B5EF4-FFF2-40B4-BE49-F238E27FC236}">
                  <a16:creationId xmlns:a16="http://schemas.microsoft.com/office/drawing/2014/main" id="{025F1A6A-67FD-44F4-8FC1-4CBEF3640E4B}"/>
                </a:ext>
              </a:extLst>
            </p:cNvPr>
            <p:cNvSpPr/>
            <p:nvPr/>
          </p:nvSpPr>
          <p:spPr bwMode="auto">
            <a:xfrm rot="5400000">
              <a:off x="6958586" y="2099674"/>
              <a:ext cx="391006" cy="837282"/>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grpSp>
        <p:nvGrpSpPr>
          <p:cNvPr id="33" name="Group 32">
            <a:extLst>
              <a:ext uri="{FF2B5EF4-FFF2-40B4-BE49-F238E27FC236}">
                <a16:creationId xmlns:a16="http://schemas.microsoft.com/office/drawing/2014/main" id="{3ACBBBED-474A-4169-89C0-CE930EC07C4C}"/>
              </a:ext>
            </a:extLst>
          </p:cNvPr>
          <p:cNvGrpSpPr/>
          <p:nvPr/>
        </p:nvGrpSpPr>
        <p:grpSpPr>
          <a:xfrm>
            <a:off x="5073158" y="2746187"/>
            <a:ext cx="4423480" cy="3443212"/>
            <a:chOff x="5073158" y="2746187"/>
            <a:chExt cx="4423480" cy="3443212"/>
          </a:xfrm>
        </p:grpSpPr>
        <p:sp>
          <p:nvSpPr>
            <p:cNvPr id="13" name="TextBox 12"/>
            <p:cNvSpPr txBox="1"/>
            <p:nvPr/>
          </p:nvSpPr>
          <p:spPr>
            <a:xfrm>
              <a:off x="6094743" y="2746187"/>
              <a:ext cx="2400958" cy="467552"/>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Flood Inundation Map</a:t>
              </a:r>
            </a:p>
          </p:txBody>
        </p:sp>
        <p:pic>
          <p:nvPicPr>
            <p:cNvPr id="10" name="Picture 9">
              <a:extLst>
                <a:ext uri="{FF2B5EF4-FFF2-40B4-BE49-F238E27FC236}">
                  <a16:creationId xmlns:a16="http://schemas.microsoft.com/office/drawing/2014/main" id="{BB0D4318-A337-49EE-A3CE-D6848A708F63}"/>
                </a:ext>
              </a:extLst>
            </p:cNvPr>
            <p:cNvPicPr>
              <a:picLocks noChangeAspect="1"/>
            </p:cNvPicPr>
            <p:nvPr/>
          </p:nvPicPr>
          <p:blipFill>
            <a:blip r:embed="rId5"/>
            <a:stretch>
              <a:fillRect/>
            </a:stretch>
          </p:blipFill>
          <p:spPr>
            <a:xfrm>
              <a:off x="5073158" y="3207207"/>
              <a:ext cx="4232599" cy="2982192"/>
            </a:xfrm>
            <a:prstGeom prst="rect">
              <a:avLst/>
            </a:prstGeom>
            <a:ln w="3175">
              <a:solidFill>
                <a:schemeClr val="bg1">
                  <a:lumMod val="65000"/>
                </a:schemeClr>
              </a:solidFill>
            </a:ln>
          </p:spPr>
        </p:pic>
        <p:sp>
          <p:nvSpPr>
            <p:cNvPr id="28" name="Bent Arrow 5">
              <a:extLst>
                <a:ext uri="{FF2B5EF4-FFF2-40B4-BE49-F238E27FC236}">
                  <a16:creationId xmlns:a16="http://schemas.microsoft.com/office/drawing/2014/main" id="{B5889589-3792-472A-96B4-61ED8D14D989}"/>
                </a:ext>
              </a:extLst>
            </p:cNvPr>
            <p:cNvSpPr/>
            <p:nvPr/>
          </p:nvSpPr>
          <p:spPr bwMode="auto">
            <a:xfrm rot="5400000">
              <a:off x="8882494" y="2655446"/>
              <a:ext cx="391006" cy="837282"/>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grpSp>
        <p:nvGrpSpPr>
          <p:cNvPr id="24" name="Group 23">
            <a:extLst>
              <a:ext uri="{FF2B5EF4-FFF2-40B4-BE49-F238E27FC236}">
                <a16:creationId xmlns:a16="http://schemas.microsoft.com/office/drawing/2014/main" id="{5140ADE9-99C2-4FDD-B406-B51B5FE8C1D7}"/>
              </a:ext>
            </a:extLst>
          </p:cNvPr>
          <p:cNvGrpSpPr/>
          <p:nvPr/>
        </p:nvGrpSpPr>
        <p:grpSpPr>
          <a:xfrm>
            <a:off x="6997315" y="3283015"/>
            <a:ext cx="4721378" cy="3426204"/>
            <a:chOff x="6994250" y="3700193"/>
            <a:chExt cx="4721378" cy="2954017"/>
          </a:xfrm>
        </p:grpSpPr>
        <p:sp>
          <p:nvSpPr>
            <p:cNvPr id="14" name="TextBox 13"/>
            <p:cNvSpPr txBox="1"/>
            <p:nvPr/>
          </p:nvSpPr>
          <p:spPr>
            <a:xfrm>
              <a:off x="8092054" y="3700193"/>
              <a:ext cx="2525769" cy="556042"/>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Web Communication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to TxDOT (</a:t>
              </a:r>
              <a:r>
                <a:rPr kumimoji="0" lang="en-US" sz="1800" b="1" i="0" u="none" strike="noStrike" kern="1200" cap="none" spc="0" normalizeH="0" baseline="0" noProof="0" dirty="0" err="1">
                  <a:ln>
                    <a:noFill/>
                  </a:ln>
                  <a:solidFill>
                    <a:prstClr val="black"/>
                  </a:solidFill>
                  <a:effectLst/>
                  <a:uLnTx/>
                  <a:uFillTx/>
                  <a:latin typeface="Arial"/>
                  <a:ea typeface="ＭＳ Ｐゴシック"/>
                  <a:cs typeface="+mn-cs"/>
                </a:rPr>
                <a:t>TxERA</a:t>
              </a: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4250" y="4184795"/>
              <a:ext cx="4721378" cy="2469415"/>
            </a:xfrm>
            <a:prstGeom prst="rect">
              <a:avLst/>
            </a:prstGeom>
            <a:ln w="3175">
              <a:solidFill>
                <a:schemeClr val="bg1">
                  <a:lumMod val="65000"/>
                </a:schemeClr>
              </a:solidFill>
            </a:ln>
          </p:spPr>
        </p:pic>
      </p:grpSp>
      <p:sp>
        <p:nvSpPr>
          <p:cNvPr id="32" name="Text Box 3">
            <a:extLst>
              <a:ext uri="{FF2B5EF4-FFF2-40B4-BE49-F238E27FC236}">
                <a16:creationId xmlns:a16="http://schemas.microsoft.com/office/drawing/2014/main" id="{7A459FEB-4D29-43DF-99CD-5E60E6998E44}"/>
              </a:ext>
            </a:extLst>
          </p:cNvPr>
          <p:cNvSpPr txBox="1">
            <a:spLocks noChangeArrowheads="1"/>
          </p:cNvSpPr>
          <p:nvPr/>
        </p:nvSpPr>
        <p:spPr bwMode="auto">
          <a:xfrm>
            <a:off x="0" y="152400"/>
            <a:ext cx="12192000" cy="701731"/>
          </a:xfrm>
          <a:prstGeom prst="rect">
            <a:avLst/>
          </a:prstGeom>
          <a:solidFill>
            <a:srgbClr val="15529B"/>
          </a:solidFill>
        </p:spPr>
        <p:txBody>
          <a:bodyPr vert="horz" wrap="square" lIns="91440" tIns="45720" rIns="91440" bIns="45720" rtlCol="0" anchor="ctr">
            <a:spAutoFit/>
          </a:bodyPr>
          <a:lstStyle>
            <a:defPPr>
              <a:defRPr lang="en-US"/>
            </a:defPPr>
            <a:lvl1pPr algn="ctr">
              <a:lnSpc>
                <a:spcPct val="90000"/>
              </a:lnSpc>
              <a:spcBef>
                <a:spcPct val="50000"/>
              </a:spcBef>
              <a:buNone/>
              <a:defRPr sz="4400" b="1">
                <a:solidFill>
                  <a:schemeClr val="bg1"/>
                </a:solidFill>
                <a:latin typeface="+mj-lt"/>
                <a:ea typeface="+mj-ea"/>
                <a:cs typeface="+mj-cs"/>
              </a:defRPr>
            </a:lvl1pPr>
          </a:lstStyle>
          <a:p>
            <a:pPr marL="0" marR="0" lvl="0" indent="0" algn="ctr" defTabSz="457200" rtl="0" eaLnBrk="1" fontAlgn="auto" latinLnBrk="0" hangingPunct="1">
              <a:lnSpc>
                <a:spcPct val="90000"/>
              </a:lnSpc>
              <a:spcBef>
                <a:spcPct val="50000"/>
              </a:spcBef>
              <a:spcAft>
                <a:spcPts val="0"/>
              </a:spcAft>
              <a:buClrTx/>
              <a:buSzTx/>
              <a:buFontTx/>
              <a:buNone/>
              <a:tabLst/>
              <a:defRPr/>
            </a:pPr>
            <a:r>
              <a:rPr kumimoji="0" lang="en-US" altLang="en-US" sz="4400" b="1" i="0" u="none" strike="noStrike" kern="1200" cap="none" spc="0" normalizeH="0" baseline="0" noProof="0" dirty="0" err="1">
                <a:ln>
                  <a:noFill/>
                </a:ln>
                <a:solidFill>
                  <a:prstClr val="white"/>
                </a:solidFill>
                <a:effectLst/>
                <a:uLnTx/>
                <a:uFillTx/>
                <a:latin typeface="Grandview Display" panose="020B0502040204020203" pitchFamily="34" charset="0"/>
                <a:ea typeface="+mj-ea"/>
                <a:cs typeface="Calibri Light" panose="020F0302020204030204" pitchFamily="34" charset="0"/>
              </a:rPr>
              <a:t>Rainmap</a:t>
            </a:r>
            <a:r>
              <a:rPr kumimoji="0" lang="en-US" altLang="en-US" sz="4400" b="1" i="0" u="none" strike="noStrike" kern="1200" cap="none" spc="0" normalizeH="0" baseline="0" noProof="0" dirty="0">
                <a:ln>
                  <a:noFill/>
                </a:ln>
                <a:solidFill>
                  <a:prstClr val="white"/>
                </a:solidFill>
                <a:effectLst/>
                <a:uLnTx/>
                <a:uFillTx/>
                <a:latin typeface="Grandview Display" panose="020B0502040204020203" pitchFamily="34" charset="0"/>
                <a:ea typeface="+mj-ea"/>
                <a:cs typeface="Calibri Light" panose="020F0302020204030204" pitchFamily="34" charset="0"/>
              </a:rPr>
              <a:t> in the Sky to </a:t>
            </a:r>
            <a:r>
              <a:rPr kumimoji="0" lang="en-US" altLang="en-US" sz="4400" b="1" i="0" u="none" strike="noStrike" kern="1200" cap="none" spc="0" normalizeH="0" baseline="0" noProof="0" dirty="0" err="1">
                <a:ln>
                  <a:noFill/>
                </a:ln>
                <a:solidFill>
                  <a:prstClr val="white"/>
                </a:solidFill>
                <a:effectLst/>
                <a:uLnTx/>
                <a:uFillTx/>
                <a:latin typeface="Grandview Display" panose="020B0502040204020203" pitchFamily="34" charset="0"/>
                <a:ea typeface="+mj-ea"/>
                <a:cs typeface="Calibri Light" panose="020F0302020204030204" pitchFamily="34" charset="0"/>
              </a:rPr>
              <a:t>Floodmap</a:t>
            </a:r>
            <a:r>
              <a:rPr kumimoji="0" lang="en-US" altLang="en-US" sz="4400" b="1" i="0" u="none" strike="noStrike" kern="1200" cap="none" spc="0" normalizeH="0" baseline="0" noProof="0" dirty="0">
                <a:ln>
                  <a:noFill/>
                </a:ln>
                <a:solidFill>
                  <a:prstClr val="white"/>
                </a:solidFill>
                <a:effectLst/>
                <a:uLnTx/>
                <a:uFillTx/>
                <a:latin typeface="Grandview Display" panose="020B0502040204020203" pitchFamily="34" charset="0"/>
                <a:ea typeface="+mj-ea"/>
                <a:cs typeface="Calibri Light" panose="020F0302020204030204" pitchFamily="34" charset="0"/>
              </a:rPr>
              <a:t> on the Ground</a:t>
            </a:r>
          </a:p>
        </p:txBody>
      </p:sp>
      <p:sp>
        <p:nvSpPr>
          <p:cNvPr id="2" name="TextBox 1"/>
          <p:cNvSpPr txBox="1"/>
          <p:nvPr/>
        </p:nvSpPr>
        <p:spPr>
          <a:xfrm>
            <a:off x="7154089" y="1219139"/>
            <a:ext cx="44366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rPr>
              <a:t>Maps accessible through ESRI </a:t>
            </a:r>
            <a:r>
              <a:rPr kumimoji="0" lang="en-US" sz="1800" b="0" i="0" u="none" strike="noStrike" kern="1200" cap="none" spc="0" normalizeH="0" baseline="0" noProof="0" dirty="0" err="1">
                <a:ln>
                  <a:noFill/>
                </a:ln>
                <a:solidFill>
                  <a:prstClr val="black"/>
                </a:solidFill>
                <a:effectLst/>
                <a:uLnTx/>
                <a:uFillTx/>
                <a:latin typeface="Rockwell" panose="02060603020205020403"/>
                <a:ea typeface="+mn-ea"/>
                <a:cs typeface="+mn-cs"/>
              </a:rPr>
              <a:t>StoryMap</a:t>
            </a: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 name="Rectangle 2"/>
          <p:cNvSpPr/>
          <p:nvPr/>
        </p:nvSpPr>
        <p:spPr>
          <a:xfrm>
            <a:off x="8038749" y="1488218"/>
            <a:ext cx="237116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563C1"/>
                </a:solidFill>
                <a:effectLst/>
                <a:uLnTx/>
                <a:uFillTx/>
                <a:latin typeface="Times New Roman" panose="02020603050405020304" pitchFamily="18" charset="0"/>
                <a:ea typeface="+mn-ea"/>
                <a:cs typeface="+mn-cs"/>
              </a:rPr>
              <a:t>https://arcg.is/0LLLXX</a:t>
            </a: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6472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2C8182-6E42-42D2-B505-5F7F4748AE1B}"/>
              </a:ext>
            </a:extLst>
          </p:cNvPr>
          <p:cNvSpPr txBox="1"/>
          <p:nvPr/>
        </p:nvSpPr>
        <p:spPr>
          <a:xfrm>
            <a:off x="0" y="85828"/>
            <a:ext cx="12192000" cy="1692771"/>
          </a:xfrm>
          <a:prstGeom prst="rect">
            <a:avLst/>
          </a:prstGeom>
          <a:solidFill>
            <a:srgbClr val="15529B"/>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Grandview Display" panose="020B0502040204020203" pitchFamily="34" charset="0"/>
                <a:ea typeface="+mn-ea"/>
                <a:cs typeface="Calibri Light" panose="020F0302020204030204" pitchFamily="34" charset="0"/>
              </a:rPr>
              <a:t>Streamflow II  0-7095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Grandview Display" panose="020B0502040204020203" pitchFamily="34" charset="0"/>
                <a:ea typeface="+mn-ea"/>
                <a:cs typeface="Calibri Light" panose="020F0302020204030204" pitchFamily="34" charset="0"/>
              </a:rPr>
              <a:t>HSEEP Exercise Outcomes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white"/>
              </a:solidFill>
              <a:effectLst/>
              <a:uLnTx/>
              <a:uFillTx/>
              <a:latin typeface="Grandview Display" panose="020B0502040204020203" pitchFamily="34" charset="0"/>
              <a:ea typeface="+mn-ea"/>
              <a:cs typeface="Calibri Light" panose="020F03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white"/>
              </a:solidFill>
              <a:effectLst/>
              <a:uLnTx/>
              <a:uFillTx/>
              <a:latin typeface="Grandview Display" panose="020B0502040204020203" pitchFamily="34" charset="0"/>
              <a:ea typeface="+mn-ea"/>
              <a:cs typeface="Calibri Light" panose="020F0302020204030204" pitchFamily="34" charset="0"/>
            </a:endParaRPr>
          </a:p>
        </p:txBody>
      </p:sp>
      <p:pic>
        <p:nvPicPr>
          <p:cNvPr id="1026" name="Picture 2" descr="TxDOT, transportation leaders unveil $800 million highway ...">
            <a:extLst>
              <a:ext uri="{FF2B5EF4-FFF2-40B4-BE49-F238E27FC236}">
                <a16:creationId xmlns:a16="http://schemas.microsoft.com/office/drawing/2014/main" id="{BB59BAA1-EB1F-4AC9-83FB-DFD7D9CAB1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2778" y="1826616"/>
            <a:ext cx="1633201" cy="13269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 Education Logo Designs | DesignMantic: The Design Shop">
            <a:extLst>
              <a:ext uri="{FF2B5EF4-FFF2-40B4-BE49-F238E27FC236}">
                <a16:creationId xmlns:a16="http://schemas.microsoft.com/office/drawing/2014/main" id="{5F34FBA5-0A0F-4A61-B1C2-F7A8580137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36" t="21457" r="13183" b="21457"/>
          <a:stretch/>
        </p:blipFill>
        <p:spPr bwMode="auto">
          <a:xfrm>
            <a:off x="8604179" y="5240455"/>
            <a:ext cx="1980923" cy="7976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0E38A05-0001-4F60-AC01-8232D1F49F5E}"/>
              </a:ext>
            </a:extLst>
          </p:cNvPr>
          <p:cNvSpPr txBox="1"/>
          <p:nvPr/>
        </p:nvSpPr>
        <p:spPr>
          <a:xfrm>
            <a:off x="6030431" y="1914743"/>
            <a:ext cx="447367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randview Display" panose="020B0502040204020203" pitchFamily="34" charset="0"/>
                <a:ea typeface="+mn-ea"/>
                <a:cs typeface="Calibri Light" panose="020F0302020204030204" pitchFamily="34" charset="0"/>
              </a:rPr>
              <a:t>Beaumont District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randview Display" panose="020B0502040204020203" pitchFamily="34" charset="0"/>
                <a:ea typeface="+mn-ea"/>
                <a:cs typeface="Calibri Light" panose="020F0302020204030204" pitchFamily="34" charset="0"/>
              </a:rPr>
              <a:t>Maintenance Section</a:t>
            </a:r>
          </a:p>
        </p:txBody>
      </p:sp>
      <p:sp>
        <p:nvSpPr>
          <p:cNvPr id="22" name="TextBox 21">
            <a:extLst>
              <a:ext uri="{FF2B5EF4-FFF2-40B4-BE49-F238E27FC236}">
                <a16:creationId xmlns:a16="http://schemas.microsoft.com/office/drawing/2014/main" id="{D6805FB1-DDC9-485B-960F-47657C4A5D0C}"/>
              </a:ext>
            </a:extLst>
          </p:cNvPr>
          <p:cNvSpPr txBox="1"/>
          <p:nvPr/>
        </p:nvSpPr>
        <p:spPr>
          <a:xfrm>
            <a:off x="-1031736" y="6174279"/>
            <a:ext cx="12192000"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529B"/>
                </a:solidFill>
                <a:effectLst/>
                <a:uLnTx/>
                <a:uFillTx/>
                <a:latin typeface="Grandview Display" panose="020B0502040204020203" pitchFamily="34" charset="0"/>
                <a:ea typeface="+mn-ea"/>
                <a:cs typeface="Calibri Light" panose="020F0302020204030204" pitchFamily="34" charset="0"/>
              </a:rPr>
              <a:t>Center for Water and the Environment</a:t>
            </a:r>
          </a:p>
        </p:txBody>
      </p:sp>
      <p:pic>
        <p:nvPicPr>
          <p:cNvPr id="14" name="Picture 13" descr="Logo&#10;&#10;Description automatically generated">
            <a:extLst>
              <a:ext uri="{FF2B5EF4-FFF2-40B4-BE49-F238E27FC236}">
                <a16:creationId xmlns:a16="http://schemas.microsoft.com/office/drawing/2014/main" id="{8CC63B79-BA07-4856-AF32-46FC88CC8D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3204" y="5214066"/>
            <a:ext cx="1530975" cy="820165"/>
          </a:xfrm>
          <a:prstGeom prst="rect">
            <a:avLst/>
          </a:prstGeom>
        </p:spPr>
      </p:pic>
      <p:grpSp>
        <p:nvGrpSpPr>
          <p:cNvPr id="9" name="Group 8"/>
          <p:cNvGrpSpPr/>
          <p:nvPr/>
        </p:nvGrpSpPr>
        <p:grpSpPr>
          <a:xfrm>
            <a:off x="306643" y="3343175"/>
            <a:ext cx="5579336" cy="3354324"/>
            <a:chOff x="6156900" y="2883978"/>
            <a:chExt cx="5579336" cy="3354324"/>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900" y="2883978"/>
              <a:ext cx="1573911" cy="209854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3264" y="2883978"/>
              <a:ext cx="1622972" cy="2095482"/>
            </a:xfrm>
            <a:prstGeom prst="rect">
              <a:avLst/>
            </a:prstGeom>
          </p:spPr>
        </p:pic>
        <p:pic>
          <p:nvPicPr>
            <p:cNvPr id="13" name="Picture 12"/>
            <p:cNvPicPr>
              <a:picLocks noChangeAspect="1"/>
            </p:cNvPicPr>
            <p:nvPr/>
          </p:nvPicPr>
          <p:blipFill>
            <a:blip r:embed="rId8"/>
            <a:stretch>
              <a:fillRect/>
            </a:stretch>
          </p:blipFill>
          <p:spPr>
            <a:xfrm>
              <a:off x="8018214" y="2883978"/>
              <a:ext cx="1762780" cy="2098548"/>
            </a:xfrm>
            <a:prstGeom prst="rect">
              <a:avLst/>
            </a:prstGeom>
          </p:spPr>
        </p:pic>
        <p:sp>
          <p:nvSpPr>
            <p:cNvPr id="15" name="TextBox 14"/>
            <p:cNvSpPr txBox="1"/>
            <p:nvPr/>
          </p:nvSpPr>
          <p:spPr>
            <a:xfrm>
              <a:off x="6478752" y="5037390"/>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ea typeface="+mn-ea"/>
                  <a:cs typeface="+mn-cs"/>
                </a:rPr>
                <a:t>Harry Evans</a:t>
              </a:r>
            </a:p>
          </p:txBody>
        </p:sp>
        <p:sp>
          <p:nvSpPr>
            <p:cNvPr id="16" name="TextBox 15"/>
            <p:cNvSpPr txBox="1"/>
            <p:nvPr/>
          </p:nvSpPr>
          <p:spPr>
            <a:xfrm>
              <a:off x="8279085" y="503432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ea typeface="+mn-ea"/>
                  <a:cs typeface="+mn-cs"/>
                </a:rPr>
                <a:t>Christine Thies</a:t>
              </a:r>
            </a:p>
          </p:txBody>
        </p:sp>
        <p:sp>
          <p:nvSpPr>
            <p:cNvPr id="17" name="TextBox 16"/>
            <p:cNvSpPr txBox="1"/>
            <p:nvPr/>
          </p:nvSpPr>
          <p:spPr>
            <a:xfrm>
              <a:off x="10289492" y="503432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ea typeface="+mn-ea"/>
                  <a:cs typeface="+mn-cs"/>
                </a:rPr>
                <a:t>Larry Jantzen</a:t>
              </a:r>
            </a:p>
          </p:txBody>
        </p:sp>
        <p:sp>
          <p:nvSpPr>
            <p:cNvPr id="18" name="TextBox 17"/>
            <p:cNvSpPr txBox="1"/>
            <p:nvPr/>
          </p:nvSpPr>
          <p:spPr>
            <a:xfrm>
              <a:off x="7629768" y="5323902"/>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solidFill>
                    <a:srgbClr val="0070C0"/>
                  </a:solidFill>
                  <a:ea typeface="+mn-ea"/>
                  <a:cs typeface="+mn-cs"/>
                </a:rPr>
                <a:t>Flood Emergency Response Team</a:t>
              </a:r>
            </a:p>
          </p:txBody>
        </p:sp>
      </p:grpSp>
    </p:spTree>
    <p:extLst>
      <p:ext uri="{BB962C8B-B14F-4D97-AF65-F5344CB8AC3E}">
        <p14:creationId xmlns:p14="http://schemas.microsoft.com/office/powerpoint/2010/main" val="1396981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3671A77-A24D-49BD-9E0C-068987CB9747}"/>
              </a:ext>
            </a:extLst>
          </p:cNvPr>
          <p:cNvSpPr txBox="1">
            <a:spLocks noChangeArrowheads="1"/>
          </p:cNvSpPr>
          <p:nvPr/>
        </p:nvSpPr>
        <p:spPr>
          <a:xfrm>
            <a:off x="0" y="95223"/>
            <a:ext cx="12192000" cy="701731"/>
          </a:xfrm>
          <a:prstGeom prst="rect">
            <a:avLst/>
          </a:prstGeom>
          <a:solidFill>
            <a:srgbClr val="15529B"/>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Grandview Display" panose="020B0502040204020203" pitchFamily="34" charset="0"/>
                <a:ea typeface="+mj-ea"/>
                <a:cs typeface="+mj-cs"/>
              </a:rPr>
              <a:t>Purpose</a:t>
            </a:r>
          </a:p>
        </p:txBody>
      </p:sp>
      <p:sp>
        <p:nvSpPr>
          <p:cNvPr id="9" name="TextBox 8">
            <a:extLst>
              <a:ext uri="{FF2B5EF4-FFF2-40B4-BE49-F238E27FC236}">
                <a16:creationId xmlns:a16="http://schemas.microsoft.com/office/drawing/2014/main" id="{B2EB0924-E1AB-4DB9-9216-1DE6692D792C}"/>
              </a:ext>
            </a:extLst>
          </p:cNvPr>
          <p:cNvSpPr txBox="1"/>
          <p:nvPr/>
        </p:nvSpPr>
        <p:spPr>
          <a:xfrm>
            <a:off x="557049" y="1467784"/>
            <a:ext cx="11077902" cy="4322915"/>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The Streamflow II Project Team have created several new products which we tested with the TxDOT Beaumont Maintenance District. The objectives of this exercise are to evaluate the effectiveness and access of these products.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endParaRPr>
          </a:p>
          <a:p>
            <a:pPr marL="1371600" marR="0" lvl="3" indent="0" algn="l" defTabSz="4572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The new products are:</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0" marR="0" lvl="3"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Flooded Road Estimates</a:t>
            </a:r>
            <a:r>
              <a:rPr kumimoji="0" lang="en-US" sz="24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 (based on flood depth map)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0" marR="0" lvl="3"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Flood Inundation</a:t>
            </a:r>
            <a:r>
              <a:rPr kumimoji="0" lang="en-US" sz="24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 (flood depth map)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0" marR="0" lvl="3"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Gauge Water Level </a:t>
            </a:r>
            <a:r>
              <a:rPr kumimoji="0" lang="en-US" sz="24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using Streamflow I and Drainage District 6 gauges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0" marR="0" lvl="3"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Bridge Warnings</a:t>
            </a:r>
            <a:r>
              <a:rPr kumimoji="0" lang="en-US" sz="24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 using Streamflow I and Drainage District 6 gauges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0" marR="0" lvl="3"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Bankfull Rivers</a:t>
            </a:r>
            <a:r>
              <a:rPr kumimoji="0" lang="en-US" sz="24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 (National Weather Service Product)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0" marR="0" lvl="3"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Precipitation Forecast by Section </a:t>
            </a:r>
            <a:r>
              <a:rPr kumimoji="0" lang="en-US" sz="24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(National Weather Service Product)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969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TxDOT Priorities </a:t>
            </a:r>
            <a:endParaRPr lang="en-US" sz="2800" dirty="0"/>
          </a:p>
        </p:txBody>
      </p:sp>
      <p:sp>
        <p:nvSpPr>
          <p:cNvPr id="3" name="Content Placeholder 2">
            <a:extLst>
              <a:ext uri="{FF2B5EF4-FFF2-40B4-BE49-F238E27FC236}">
                <a16:creationId xmlns:a16="http://schemas.microsoft.com/office/drawing/2014/main" id="{B7891724-59BD-48C4-8EBF-36171E4F336F}"/>
              </a:ext>
            </a:extLst>
          </p:cNvPr>
          <p:cNvSpPr txBox="1">
            <a:spLocks/>
          </p:cNvSpPr>
          <p:nvPr/>
        </p:nvSpPr>
        <p:spPr>
          <a:xfrm>
            <a:off x="620785" y="1512277"/>
            <a:ext cx="10813409" cy="4754300"/>
          </a:xfrm>
          <a:prstGeom prst="rect">
            <a:avLst/>
          </a:prstGeom>
        </p:spPr>
        <p:txBody>
          <a:bodyPr vert="horz" lIns="51435" tIns="25718" rIns="51435" bIns="25718" rtlCol="0" anchor="t">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SAFETY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Our staff, our community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Emergency response</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CONNECTIVITY</a:t>
            </a:r>
          </a:p>
          <a:p>
            <a:pPr marL="968478" marR="0" lvl="4" indent="-457200" algn="l" defTabSz="257175" rtl="0" eaLnBrk="1" fontAlgn="auto" latinLnBrk="0" hangingPunct="1">
              <a:lnSpc>
                <a:spcPct val="100000"/>
              </a:lnSpc>
              <a:spcBef>
                <a:spcPts val="0"/>
              </a:spcBef>
              <a:spcAft>
                <a:spcPts val="338"/>
              </a:spcAft>
              <a:buClr>
                <a:prstClr val="black">
                  <a:lumMod val="65000"/>
                </a:prstClr>
              </a:buClr>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Reliability of the transportation network</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Asset management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*BRIDGES*</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a:t>
            </a: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fficiency and efficacy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TxDOT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other/all jurisdictions</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3200" b="0" i="0" u="none" strike="noStrike" kern="1200" cap="none" spc="0" normalizeH="0" baseline="0" noProof="0" dirty="0">
              <a:ln>
                <a:noFill/>
              </a:ln>
              <a:solidFill>
                <a:prstClr val="black"/>
              </a:solidFill>
              <a:effectLst/>
              <a:uLnTx/>
              <a:uFillTx/>
              <a:latin typeface="Arial"/>
              <a:ea typeface="ＭＳ Ｐゴシック"/>
            </a:endParaRPr>
          </a:p>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endParaRPr kumimoji="0" lang="en-US" sz="1900" b="0" i="0" u="none" strike="noStrike" kern="1200" cap="none" spc="0" normalizeH="0" baseline="0" noProof="0" dirty="0">
              <a:ln>
                <a:noFill/>
              </a:ln>
              <a:solidFill>
                <a:prstClr val="black"/>
              </a:solidFill>
              <a:effectLst/>
              <a:uLnTx/>
              <a:uFillTx/>
              <a:latin typeface="Arial"/>
              <a:ea typeface="ＭＳ Ｐゴシック"/>
            </a:endParaRPr>
          </a:p>
        </p:txBody>
      </p:sp>
      <p:pic>
        <p:nvPicPr>
          <p:cNvPr id="5" name="Picture 4">
            <a:extLst>
              <a:ext uri="{FF2B5EF4-FFF2-40B4-BE49-F238E27FC236}">
                <a16:creationId xmlns:a16="http://schemas.microsoft.com/office/drawing/2014/main" id="{943A5964-8D60-4CDB-9C72-EE2EFA004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125" y="281512"/>
            <a:ext cx="5215876" cy="4616049"/>
          </a:xfrm>
          <a:prstGeom prst="rect">
            <a:avLst/>
          </a:prstGeom>
        </p:spPr>
      </p:pic>
      <p:pic>
        <p:nvPicPr>
          <p:cNvPr id="9" name="Picture 8">
            <a:extLst>
              <a:ext uri="{FF2B5EF4-FFF2-40B4-BE49-F238E27FC236}">
                <a16:creationId xmlns:a16="http://schemas.microsoft.com/office/drawing/2014/main" id="{00218E4E-A33A-4A84-8659-59B4AE685635}"/>
              </a:ext>
            </a:extLst>
          </p:cNvPr>
          <p:cNvPicPr>
            <a:picLocks noChangeAspect="1"/>
          </p:cNvPicPr>
          <p:nvPr/>
        </p:nvPicPr>
        <p:blipFill rotWithShape="1">
          <a:blip r:embed="rId3">
            <a:extLst>
              <a:ext uri="{28A0092B-C50C-407E-A947-70E740481C1C}">
                <a14:useLocalDpi xmlns:a14="http://schemas.microsoft.com/office/drawing/2010/main" val="0"/>
              </a:ext>
            </a:extLst>
          </a:blip>
          <a:srcRect t="24487" b="27512"/>
          <a:stretch/>
        </p:blipFill>
        <p:spPr>
          <a:xfrm>
            <a:off x="5394378" y="4897561"/>
            <a:ext cx="6797622" cy="1960439"/>
          </a:xfrm>
          <a:prstGeom prst="rect">
            <a:avLst/>
          </a:prstGeom>
        </p:spPr>
      </p:pic>
      <p:pic>
        <p:nvPicPr>
          <p:cNvPr id="11" name="Picture 10">
            <a:extLst>
              <a:ext uri="{FF2B5EF4-FFF2-40B4-BE49-F238E27FC236}">
                <a16:creationId xmlns:a16="http://schemas.microsoft.com/office/drawing/2014/main" id="{AA79B391-8986-49FA-80AA-77C80C7ED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3088" y="99427"/>
            <a:ext cx="2198912" cy="499886"/>
          </a:xfrm>
          <a:prstGeom prst="rect">
            <a:avLst/>
          </a:prstGeom>
        </p:spPr>
      </p:pic>
      <p:pic>
        <p:nvPicPr>
          <p:cNvPr id="13" name="Picture 12">
            <a:extLst>
              <a:ext uri="{FF2B5EF4-FFF2-40B4-BE49-F238E27FC236}">
                <a16:creationId xmlns:a16="http://schemas.microsoft.com/office/drawing/2014/main" id="{773E7D8E-A7A2-48C1-A458-87682D28D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125" y="3955874"/>
            <a:ext cx="1905846" cy="700527"/>
          </a:xfrm>
          <a:prstGeom prst="rect">
            <a:avLst/>
          </a:prstGeom>
        </p:spPr>
      </p:pic>
      <p:sp>
        <p:nvSpPr>
          <p:cNvPr id="4" name="TextBox 3">
            <a:extLst>
              <a:ext uri="{FF2B5EF4-FFF2-40B4-BE49-F238E27FC236}">
                <a16:creationId xmlns:a16="http://schemas.microsoft.com/office/drawing/2014/main" id="{D4A859C3-1186-42FA-8F8B-79D778FB1E61}"/>
              </a:ext>
            </a:extLst>
          </p:cNvPr>
          <p:cNvSpPr txBox="1"/>
          <p:nvPr/>
        </p:nvSpPr>
        <p:spPr>
          <a:xfrm>
            <a:off x="834890" y="626514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Slide: Rose Marie Klee, TxDOT</a:t>
            </a:r>
          </a:p>
        </p:txBody>
      </p:sp>
    </p:spTree>
    <p:extLst>
      <p:ext uri="{BB962C8B-B14F-4D97-AF65-F5344CB8AC3E}">
        <p14:creationId xmlns:p14="http://schemas.microsoft.com/office/powerpoint/2010/main" val="1338354589"/>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3671A77-A24D-49BD-9E0C-068987CB9747}"/>
              </a:ext>
            </a:extLst>
          </p:cNvPr>
          <p:cNvSpPr txBox="1">
            <a:spLocks noChangeArrowheads="1"/>
          </p:cNvSpPr>
          <p:nvPr/>
        </p:nvSpPr>
        <p:spPr>
          <a:xfrm>
            <a:off x="0" y="53738"/>
            <a:ext cx="12192000" cy="784702"/>
          </a:xfrm>
          <a:prstGeom prst="rect">
            <a:avLst/>
          </a:prstGeom>
          <a:solidFill>
            <a:srgbClr val="15529B"/>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rbel Light" panose="020B0303020204020204" pitchFamily="34" charset="0"/>
                <a:ea typeface="Calibri" panose="020F0502020204030204" pitchFamily="34" charset="0"/>
                <a:cs typeface="Times New Roman" panose="02020603050405020304" pitchFamily="18" charset="0"/>
              </a:rPr>
              <a:t>Top New Products</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8551458-140E-43C4-94B3-944749734A8B}"/>
              </a:ext>
            </a:extLst>
          </p:cNvPr>
          <p:cNvSpPr txBox="1"/>
          <p:nvPr/>
        </p:nvSpPr>
        <p:spPr>
          <a:xfrm>
            <a:off x="809297" y="1473429"/>
            <a:ext cx="2627586"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Flooded Road Estimates</a:t>
            </a:r>
            <a:r>
              <a:rPr kumimoji="0" lang="en-US" sz="1800" b="0"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A372FA3-4420-4703-8A79-FE08AD6F26AC}"/>
              </a:ext>
            </a:extLst>
          </p:cNvPr>
          <p:cNvSpPr txBox="1"/>
          <p:nvPr/>
        </p:nvSpPr>
        <p:spPr>
          <a:xfrm>
            <a:off x="4508939" y="1473429"/>
            <a:ext cx="3436882"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Precipitation Forecast by Section</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AC2C0CF-81CC-4AFB-957F-15FC92919A17}"/>
              </a:ext>
            </a:extLst>
          </p:cNvPr>
          <p:cNvSpPr txBox="1"/>
          <p:nvPr/>
        </p:nvSpPr>
        <p:spPr>
          <a:xfrm>
            <a:off x="9249105" y="1473429"/>
            <a:ext cx="2217683"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Light" panose="020B0303020204020204" pitchFamily="34" charset="0"/>
                <a:ea typeface="+mn-ea"/>
                <a:cs typeface="Times New Roman" panose="02020603050405020304" pitchFamily="18" charset="0"/>
              </a:rPr>
              <a:t>Bridge Warnings</a:t>
            </a:r>
          </a:p>
        </p:txBody>
      </p:sp>
      <p:pic>
        <p:nvPicPr>
          <p:cNvPr id="11" name="Picture 10">
            <a:extLst>
              <a:ext uri="{FF2B5EF4-FFF2-40B4-BE49-F238E27FC236}">
                <a16:creationId xmlns:a16="http://schemas.microsoft.com/office/drawing/2014/main" id="{92C3B6FB-A0CE-4C99-83FA-DAD28A39BD4F}"/>
              </a:ext>
            </a:extLst>
          </p:cNvPr>
          <p:cNvPicPr>
            <a:picLocks noChangeAspect="1"/>
          </p:cNvPicPr>
          <p:nvPr/>
        </p:nvPicPr>
        <p:blipFill>
          <a:blip r:embed="rId3"/>
          <a:stretch>
            <a:fillRect/>
          </a:stretch>
        </p:blipFill>
        <p:spPr>
          <a:xfrm>
            <a:off x="4508939" y="2039955"/>
            <a:ext cx="3327175" cy="3281230"/>
          </a:xfrm>
          <a:prstGeom prst="rect">
            <a:avLst/>
          </a:prstGeom>
          <a:ln w="3175">
            <a:solidFill>
              <a:schemeClr val="bg1">
                <a:lumMod val="65000"/>
              </a:schemeClr>
            </a:solidFill>
          </a:ln>
        </p:spPr>
      </p:pic>
      <p:pic>
        <p:nvPicPr>
          <p:cNvPr id="12" name="Picture 11">
            <a:extLst>
              <a:ext uri="{FF2B5EF4-FFF2-40B4-BE49-F238E27FC236}">
                <a16:creationId xmlns:a16="http://schemas.microsoft.com/office/drawing/2014/main" id="{C12828BC-1EBF-43FA-AAD6-8BF84197687D}"/>
              </a:ext>
            </a:extLst>
          </p:cNvPr>
          <p:cNvPicPr>
            <a:picLocks noChangeAspect="1"/>
          </p:cNvPicPr>
          <p:nvPr/>
        </p:nvPicPr>
        <p:blipFill>
          <a:blip r:embed="rId4"/>
          <a:stretch>
            <a:fillRect/>
          </a:stretch>
        </p:blipFill>
        <p:spPr>
          <a:xfrm>
            <a:off x="7045657" y="4818045"/>
            <a:ext cx="757420" cy="1133051"/>
          </a:xfrm>
          <a:prstGeom prst="rect">
            <a:avLst/>
          </a:prstGeom>
          <a:ln w="3175">
            <a:solidFill>
              <a:schemeClr val="bg1">
                <a:lumMod val="65000"/>
              </a:schemeClr>
            </a:solidFill>
          </a:ln>
        </p:spPr>
      </p:pic>
      <p:pic>
        <p:nvPicPr>
          <p:cNvPr id="13" name="Picture 12">
            <a:extLst>
              <a:ext uri="{FF2B5EF4-FFF2-40B4-BE49-F238E27FC236}">
                <a16:creationId xmlns:a16="http://schemas.microsoft.com/office/drawing/2014/main" id="{270E2033-7B3D-49B4-A4E5-1C93149541B1}"/>
              </a:ext>
            </a:extLst>
          </p:cNvPr>
          <p:cNvPicPr>
            <a:picLocks noChangeAspect="1"/>
          </p:cNvPicPr>
          <p:nvPr/>
        </p:nvPicPr>
        <p:blipFill rotWithShape="1">
          <a:blip r:embed="rId5"/>
          <a:srcRect l="39584"/>
          <a:stretch/>
        </p:blipFill>
        <p:spPr>
          <a:xfrm>
            <a:off x="302832" y="2053477"/>
            <a:ext cx="3805501" cy="3290062"/>
          </a:xfrm>
          <a:prstGeom prst="rect">
            <a:avLst/>
          </a:prstGeom>
          <a:ln w="3175">
            <a:solidFill>
              <a:schemeClr val="bg1">
                <a:lumMod val="65000"/>
              </a:schemeClr>
            </a:solidFill>
          </a:ln>
        </p:spPr>
      </p:pic>
      <p:grpSp>
        <p:nvGrpSpPr>
          <p:cNvPr id="14" name="Group 13">
            <a:extLst>
              <a:ext uri="{FF2B5EF4-FFF2-40B4-BE49-F238E27FC236}">
                <a16:creationId xmlns:a16="http://schemas.microsoft.com/office/drawing/2014/main" id="{01BF4086-AEAF-4CDB-A941-AFB598C51D72}"/>
              </a:ext>
            </a:extLst>
          </p:cNvPr>
          <p:cNvGrpSpPr/>
          <p:nvPr/>
        </p:nvGrpSpPr>
        <p:grpSpPr>
          <a:xfrm>
            <a:off x="809297" y="5416429"/>
            <a:ext cx="2448910" cy="952911"/>
            <a:chOff x="8834758" y="5399537"/>
            <a:chExt cx="3064058" cy="1170614"/>
          </a:xfrm>
        </p:grpSpPr>
        <p:sp>
          <p:nvSpPr>
            <p:cNvPr id="15" name="Rectangle 14">
              <a:extLst>
                <a:ext uri="{FF2B5EF4-FFF2-40B4-BE49-F238E27FC236}">
                  <a16:creationId xmlns:a16="http://schemas.microsoft.com/office/drawing/2014/main" id="{CE71DCD2-728D-4052-BDF0-80DB3D7AD61B}"/>
                </a:ext>
              </a:extLst>
            </p:cNvPr>
            <p:cNvSpPr/>
            <p:nvPr/>
          </p:nvSpPr>
          <p:spPr>
            <a:xfrm>
              <a:off x="8936807" y="5399537"/>
              <a:ext cx="2653400" cy="1170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6" name="Picture 15">
              <a:extLst>
                <a:ext uri="{FF2B5EF4-FFF2-40B4-BE49-F238E27FC236}">
                  <a16:creationId xmlns:a16="http://schemas.microsoft.com/office/drawing/2014/main" id="{69978749-A5D5-447D-97FF-EE38701DA8F7}"/>
                </a:ext>
              </a:extLst>
            </p:cNvPr>
            <p:cNvPicPr>
              <a:picLocks noChangeAspect="1"/>
            </p:cNvPicPr>
            <p:nvPr/>
          </p:nvPicPr>
          <p:blipFill>
            <a:blip r:embed="rId6"/>
            <a:stretch>
              <a:fillRect/>
            </a:stretch>
          </p:blipFill>
          <p:spPr>
            <a:xfrm>
              <a:off x="10265609" y="5476209"/>
              <a:ext cx="1633207" cy="1093941"/>
            </a:xfrm>
            <a:prstGeom prst="rect">
              <a:avLst/>
            </a:prstGeom>
          </p:spPr>
        </p:pic>
        <p:sp>
          <p:nvSpPr>
            <p:cNvPr id="17" name="TextBox 16">
              <a:extLst>
                <a:ext uri="{FF2B5EF4-FFF2-40B4-BE49-F238E27FC236}">
                  <a16:creationId xmlns:a16="http://schemas.microsoft.com/office/drawing/2014/main" id="{786E9E76-9DFA-4743-9F83-CCC40A26EABE}"/>
                </a:ext>
              </a:extLst>
            </p:cNvPr>
            <p:cNvSpPr txBox="1"/>
            <p:nvPr/>
          </p:nvSpPr>
          <p:spPr>
            <a:xfrm>
              <a:off x="8834758" y="5661678"/>
              <a:ext cx="1428749" cy="57169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Estimated Depth</a:t>
              </a:r>
            </a:p>
          </p:txBody>
        </p:sp>
      </p:grpSp>
      <p:grpSp>
        <p:nvGrpSpPr>
          <p:cNvPr id="18" name="Group 17">
            <a:extLst>
              <a:ext uri="{FF2B5EF4-FFF2-40B4-BE49-F238E27FC236}">
                <a16:creationId xmlns:a16="http://schemas.microsoft.com/office/drawing/2014/main" id="{831E8303-B01D-4182-855C-595DA5BFF8B9}"/>
              </a:ext>
            </a:extLst>
          </p:cNvPr>
          <p:cNvGrpSpPr/>
          <p:nvPr/>
        </p:nvGrpSpPr>
        <p:grpSpPr>
          <a:xfrm>
            <a:off x="9219724" y="5566953"/>
            <a:ext cx="2606566" cy="1226257"/>
            <a:chOff x="9249510" y="4658374"/>
            <a:chExt cx="3219616" cy="1582167"/>
          </a:xfrm>
        </p:grpSpPr>
        <p:sp>
          <p:nvSpPr>
            <p:cNvPr id="19" name="TextBox 18">
              <a:extLst>
                <a:ext uri="{FF2B5EF4-FFF2-40B4-BE49-F238E27FC236}">
                  <a16:creationId xmlns:a16="http://schemas.microsoft.com/office/drawing/2014/main" id="{07640AFA-CFC6-4A76-B1E8-1DDF6FF3DA06}"/>
                </a:ext>
              </a:extLst>
            </p:cNvPr>
            <p:cNvSpPr txBox="1"/>
            <p:nvPr/>
          </p:nvSpPr>
          <p:spPr>
            <a:xfrm>
              <a:off x="9541777" y="5573024"/>
              <a:ext cx="205232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Ok (&gt;10ft to bridge)</a:t>
              </a:r>
            </a:p>
          </p:txBody>
        </p:sp>
        <p:sp>
          <p:nvSpPr>
            <p:cNvPr id="20" name="TextBox 19">
              <a:extLst>
                <a:ext uri="{FF2B5EF4-FFF2-40B4-BE49-F238E27FC236}">
                  <a16:creationId xmlns:a16="http://schemas.microsoft.com/office/drawing/2014/main" id="{DE2AF3F0-5ABD-4087-81EB-61772E5D3C7E}"/>
                </a:ext>
              </a:extLst>
            </p:cNvPr>
            <p:cNvSpPr txBox="1"/>
            <p:nvPr/>
          </p:nvSpPr>
          <p:spPr>
            <a:xfrm>
              <a:off x="9541777" y="5126838"/>
              <a:ext cx="25169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Concern (5 to 10ft to bridge)</a:t>
              </a:r>
            </a:p>
          </p:txBody>
        </p:sp>
        <p:sp>
          <p:nvSpPr>
            <p:cNvPr id="21" name="TextBox 20">
              <a:extLst>
                <a:ext uri="{FF2B5EF4-FFF2-40B4-BE49-F238E27FC236}">
                  <a16:creationId xmlns:a16="http://schemas.microsoft.com/office/drawing/2014/main" id="{E414E5D9-0873-486D-8A4C-338C57B6133C}"/>
                </a:ext>
              </a:extLst>
            </p:cNvPr>
            <p:cNvSpPr txBox="1"/>
            <p:nvPr/>
          </p:nvSpPr>
          <p:spPr>
            <a:xfrm>
              <a:off x="9541777" y="4658374"/>
              <a:ext cx="237499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Warning (&lt; 5ft to bridge)</a:t>
              </a:r>
            </a:p>
          </p:txBody>
        </p:sp>
        <p:sp>
          <p:nvSpPr>
            <p:cNvPr id="22" name="TextBox 21">
              <a:extLst>
                <a:ext uri="{FF2B5EF4-FFF2-40B4-BE49-F238E27FC236}">
                  <a16:creationId xmlns:a16="http://schemas.microsoft.com/office/drawing/2014/main" id="{AD463315-A89E-4CD2-98B2-734A8D65EBEA}"/>
                </a:ext>
              </a:extLst>
            </p:cNvPr>
            <p:cNvSpPr txBox="1"/>
            <p:nvPr/>
          </p:nvSpPr>
          <p:spPr>
            <a:xfrm>
              <a:off x="9541777" y="5963542"/>
              <a:ext cx="292734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Out of Service (gauge not working)</a:t>
              </a:r>
            </a:p>
          </p:txBody>
        </p:sp>
        <p:sp>
          <p:nvSpPr>
            <p:cNvPr id="23" name="Rectangle: Rounded Corners 22">
              <a:extLst>
                <a:ext uri="{FF2B5EF4-FFF2-40B4-BE49-F238E27FC236}">
                  <a16:creationId xmlns:a16="http://schemas.microsoft.com/office/drawing/2014/main" id="{73BE18D4-A2A8-4116-8DC7-97262618D55F}"/>
                </a:ext>
              </a:extLst>
            </p:cNvPr>
            <p:cNvSpPr/>
            <p:nvPr/>
          </p:nvSpPr>
          <p:spPr>
            <a:xfrm rot="2798516">
              <a:off x="9298246" y="4759297"/>
              <a:ext cx="228929" cy="23275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4" name="Rectangle: Rounded Corners 23">
              <a:extLst>
                <a:ext uri="{FF2B5EF4-FFF2-40B4-BE49-F238E27FC236}">
                  <a16:creationId xmlns:a16="http://schemas.microsoft.com/office/drawing/2014/main" id="{43F0426C-3191-4CB7-83FF-1E3C59A07972}"/>
                </a:ext>
              </a:extLst>
            </p:cNvPr>
            <p:cNvSpPr/>
            <p:nvPr/>
          </p:nvSpPr>
          <p:spPr>
            <a:xfrm rot="2798516">
              <a:off x="9298246" y="5168284"/>
              <a:ext cx="228929" cy="23275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5" name="Rectangle: Rounded Corners 24">
              <a:extLst>
                <a:ext uri="{FF2B5EF4-FFF2-40B4-BE49-F238E27FC236}">
                  <a16:creationId xmlns:a16="http://schemas.microsoft.com/office/drawing/2014/main" id="{D9CD78DC-E01E-479D-A614-DF98BD5B20EC}"/>
                </a:ext>
              </a:extLst>
            </p:cNvPr>
            <p:cNvSpPr/>
            <p:nvPr/>
          </p:nvSpPr>
          <p:spPr>
            <a:xfrm rot="2798516">
              <a:off x="9298246" y="5577271"/>
              <a:ext cx="228929" cy="232750"/>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6" name="Rectangle: Rounded Corners 25">
              <a:extLst>
                <a:ext uri="{FF2B5EF4-FFF2-40B4-BE49-F238E27FC236}">
                  <a16:creationId xmlns:a16="http://schemas.microsoft.com/office/drawing/2014/main" id="{7E8E52AD-90E5-4F18-BB5B-AFF47AB55BDA}"/>
                </a:ext>
              </a:extLst>
            </p:cNvPr>
            <p:cNvSpPr/>
            <p:nvPr/>
          </p:nvSpPr>
          <p:spPr>
            <a:xfrm rot="2798516">
              <a:off x="9298246" y="5986258"/>
              <a:ext cx="228929" cy="23275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7" name="TextBox 26">
              <a:extLst>
                <a:ext uri="{FF2B5EF4-FFF2-40B4-BE49-F238E27FC236}">
                  <a16:creationId xmlns:a16="http://schemas.microsoft.com/office/drawing/2014/main" id="{7BAEBC1C-5A3E-4CB7-B011-E95ABBC20B61}"/>
                </a:ext>
              </a:extLst>
            </p:cNvPr>
            <p:cNvSpPr txBox="1"/>
            <p:nvPr/>
          </p:nvSpPr>
          <p:spPr>
            <a:xfrm>
              <a:off x="9249510" y="5923302"/>
              <a:ext cx="48169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rPr>
                <a:t>X</a:t>
              </a:r>
            </a:p>
          </p:txBody>
        </p:sp>
      </p:grpSp>
      <p:pic>
        <p:nvPicPr>
          <p:cNvPr id="28" name="Picture 27">
            <a:extLst>
              <a:ext uri="{FF2B5EF4-FFF2-40B4-BE49-F238E27FC236}">
                <a16:creationId xmlns:a16="http://schemas.microsoft.com/office/drawing/2014/main" id="{F23DA8AC-A599-4FEB-97B6-BBD3FF405382}"/>
              </a:ext>
            </a:extLst>
          </p:cNvPr>
          <p:cNvPicPr>
            <a:picLocks noChangeAspect="1"/>
          </p:cNvPicPr>
          <p:nvPr/>
        </p:nvPicPr>
        <p:blipFill rotWithShape="1">
          <a:blip r:embed="rId7"/>
          <a:srcRect l="46692"/>
          <a:stretch/>
        </p:blipFill>
        <p:spPr>
          <a:xfrm>
            <a:off x="8374283" y="2039955"/>
            <a:ext cx="3696525" cy="3400607"/>
          </a:xfrm>
          <a:prstGeom prst="rect">
            <a:avLst/>
          </a:prstGeom>
          <a:ln w="3175">
            <a:solidFill>
              <a:schemeClr val="bg1">
                <a:lumMod val="65000"/>
              </a:schemeClr>
            </a:solidFill>
          </a:ln>
        </p:spPr>
      </p:pic>
    </p:spTree>
    <p:extLst>
      <p:ext uri="{BB962C8B-B14F-4D97-AF65-F5344CB8AC3E}">
        <p14:creationId xmlns:p14="http://schemas.microsoft.com/office/powerpoint/2010/main" val="2970255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3671A77-A24D-49BD-9E0C-068987CB9747}"/>
              </a:ext>
            </a:extLst>
          </p:cNvPr>
          <p:cNvSpPr txBox="1">
            <a:spLocks noChangeArrowheads="1"/>
          </p:cNvSpPr>
          <p:nvPr/>
        </p:nvSpPr>
        <p:spPr>
          <a:xfrm>
            <a:off x="0" y="53738"/>
            <a:ext cx="12192000" cy="784702"/>
          </a:xfrm>
          <a:prstGeom prst="rect">
            <a:avLst/>
          </a:prstGeom>
          <a:solidFill>
            <a:srgbClr val="15529B"/>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rbel Light" panose="020B0303020204020204" pitchFamily="34" charset="0"/>
                <a:ea typeface="Calibri" panose="020F0502020204030204" pitchFamily="34" charset="0"/>
                <a:cs typeface="Times New Roman" panose="02020603050405020304" pitchFamily="18" charset="0"/>
              </a:rPr>
              <a:t>Top Reference Products</a:t>
            </a:r>
            <a:endParaRPr kumimoji="0" lang="en-US" sz="4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8551458-140E-43C4-94B3-944749734A8B}"/>
              </a:ext>
            </a:extLst>
          </p:cNvPr>
          <p:cNvSpPr txBox="1"/>
          <p:nvPr/>
        </p:nvSpPr>
        <p:spPr>
          <a:xfrm>
            <a:off x="1061546" y="1377997"/>
            <a:ext cx="2627586"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Flooded Inundation</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A372FA3-4420-4703-8A79-FE08AD6F26AC}"/>
              </a:ext>
            </a:extLst>
          </p:cNvPr>
          <p:cNvSpPr txBox="1"/>
          <p:nvPr/>
        </p:nvSpPr>
        <p:spPr>
          <a:xfrm>
            <a:off x="4306623" y="1452731"/>
            <a:ext cx="3436882" cy="375552"/>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Light" panose="020B0303020204020204" pitchFamily="34" charset="0"/>
                <a:ea typeface="Calibri" panose="020F0502020204030204" pitchFamily="34" charset="0"/>
                <a:cs typeface="Times New Roman" panose="02020603050405020304" pitchFamily="18" charset="0"/>
              </a:rPr>
              <a:t>Bankfull Rivers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AC2C0CF-81CC-4AFB-957F-15FC92919A17}"/>
              </a:ext>
            </a:extLst>
          </p:cNvPr>
          <p:cNvSpPr txBox="1"/>
          <p:nvPr/>
        </p:nvSpPr>
        <p:spPr>
          <a:xfrm>
            <a:off x="8886100" y="1463046"/>
            <a:ext cx="2217683" cy="375552"/>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Light" panose="020B0303020204020204" pitchFamily="34" charset="0"/>
                <a:ea typeface="+mn-ea"/>
                <a:cs typeface="Times New Roman" panose="02020603050405020304" pitchFamily="18" charset="0"/>
              </a:rPr>
              <a:t>Gauge Water Level</a:t>
            </a:r>
          </a:p>
        </p:txBody>
      </p:sp>
      <p:pic>
        <p:nvPicPr>
          <p:cNvPr id="29" name="Picture 28">
            <a:extLst>
              <a:ext uri="{FF2B5EF4-FFF2-40B4-BE49-F238E27FC236}">
                <a16:creationId xmlns:a16="http://schemas.microsoft.com/office/drawing/2014/main" id="{9D32B927-B80A-42AE-80BA-7C3BCF83366B}"/>
              </a:ext>
            </a:extLst>
          </p:cNvPr>
          <p:cNvPicPr>
            <a:picLocks noChangeAspect="1"/>
          </p:cNvPicPr>
          <p:nvPr/>
        </p:nvPicPr>
        <p:blipFill>
          <a:blip r:embed="rId3"/>
          <a:stretch>
            <a:fillRect/>
          </a:stretch>
        </p:blipFill>
        <p:spPr>
          <a:xfrm>
            <a:off x="1149132" y="5256333"/>
            <a:ext cx="1852711" cy="1338820"/>
          </a:xfrm>
          <a:prstGeom prst="rect">
            <a:avLst/>
          </a:prstGeom>
        </p:spPr>
      </p:pic>
      <p:pic>
        <p:nvPicPr>
          <p:cNvPr id="30" name="Picture 29">
            <a:extLst>
              <a:ext uri="{FF2B5EF4-FFF2-40B4-BE49-F238E27FC236}">
                <a16:creationId xmlns:a16="http://schemas.microsoft.com/office/drawing/2014/main" id="{201379A9-AB89-4116-A8A2-96D25D11133E}"/>
              </a:ext>
            </a:extLst>
          </p:cNvPr>
          <p:cNvPicPr>
            <a:picLocks noChangeAspect="1"/>
          </p:cNvPicPr>
          <p:nvPr/>
        </p:nvPicPr>
        <p:blipFill>
          <a:blip r:embed="rId4"/>
          <a:stretch>
            <a:fillRect/>
          </a:stretch>
        </p:blipFill>
        <p:spPr>
          <a:xfrm>
            <a:off x="266695" y="1834291"/>
            <a:ext cx="3617587" cy="3347308"/>
          </a:xfrm>
          <a:prstGeom prst="rect">
            <a:avLst/>
          </a:prstGeom>
          <a:ln w="3175">
            <a:solidFill>
              <a:schemeClr val="bg1">
                <a:lumMod val="65000"/>
              </a:schemeClr>
            </a:solidFill>
          </a:ln>
        </p:spPr>
      </p:pic>
      <p:pic>
        <p:nvPicPr>
          <p:cNvPr id="31" name="Picture 30">
            <a:extLst>
              <a:ext uri="{FF2B5EF4-FFF2-40B4-BE49-F238E27FC236}">
                <a16:creationId xmlns:a16="http://schemas.microsoft.com/office/drawing/2014/main" id="{97722C13-A9D9-4230-BEE7-8ED978069B0A}"/>
              </a:ext>
            </a:extLst>
          </p:cNvPr>
          <p:cNvPicPr>
            <a:picLocks noChangeAspect="1"/>
          </p:cNvPicPr>
          <p:nvPr/>
        </p:nvPicPr>
        <p:blipFill rotWithShape="1">
          <a:blip r:embed="rId5"/>
          <a:srcRect l="28837" r="17797" b="8371"/>
          <a:stretch/>
        </p:blipFill>
        <p:spPr>
          <a:xfrm>
            <a:off x="4306623" y="1828283"/>
            <a:ext cx="3513597" cy="3428050"/>
          </a:xfrm>
          <a:prstGeom prst="rect">
            <a:avLst/>
          </a:prstGeom>
          <a:ln w="3175">
            <a:solidFill>
              <a:schemeClr val="bg1">
                <a:lumMod val="65000"/>
              </a:schemeClr>
            </a:solidFill>
          </a:ln>
        </p:spPr>
      </p:pic>
      <p:grpSp>
        <p:nvGrpSpPr>
          <p:cNvPr id="32" name="Group 31">
            <a:extLst>
              <a:ext uri="{FF2B5EF4-FFF2-40B4-BE49-F238E27FC236}">
                <a16:creationId xmlns:a16="http://schemas.microsoft.com/office/drawing/2014/main" id="{6D5AA605-9122-4F76-8EAC-5EB78B5E8771}"/>
              </a:ext>
            </a:extLst>
          </p:cNvPr>
          <p:cNvGrpSpPr/>
          <p:nvPr/>
        </p:nvGrpSpPr>
        <p:grpSpPr>
          <a:xfrm>
            <a:off x="4870356" y="5399600"/>
            <a:ext cx="2873149" cy="682067"/>
            <a:chOff x="10992254" y="4745549"/>
            <a:chExt cx="2873149" cy="682067"/>
          </a:xfrm>
        </p:grpSpPr>
        <p:sp>
          <p:nvSpPr>
            <p:cNvPr id="33" name="Rectangle 32">
              <a:extLst>
                <a:ext uri="{FF2B5EF4-FFF2-40B4-BE49-F238E27FC236}">
                  <a16:creationId xmlns:a16="http://schemas.microsoft.com/office/drawing/2014/main" id="{3D649157-F111-4D0D-AF81-3DDA4F0EFE3F}"/>
                </a:ext>
              </a:extLst>
            </p:cNvPr>
            <p:cNvSpPr/>
            <p:nvPr/>
          </p:nvSpPr>
          <p:spPr>
            <a:xfrm>
              <a:off x="10992254" y="4745549"/>
              <a:ext cx="2775502" cy="682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4" name="Group 33">
              <a:extLst>
                <a:ext uri="{FF2B5EF4-FFF2-40B4-BE49-F238E27FC236}">
                  <a16:creationId xmlns:a16="http://schemas.microsoft.com/office/drawing/2014/main" id="{41555D66-3548-489B-B440-847D8CCE565E}"/>
                </a:ext>
              </a:extLst>
            </p:cNvPr>
            <p:cNvGrpSpPr/>
            <p:nvPr/>
          </p:nvGrpSpPr>
          <p:grpSpPr>
            <a:xfrm>
              <a:off x="11141854" y="4781285"/>
              <a:ext cx="2723549" cy="523220"/>
              <a:chOff x="9115138" y="5923819"/>
              <a:chExt cx="2723549" cy="523220"/>
            </a:xfrm>
          </p:grpSpPr>
          <p:cxnSp>
            <p:nvCxnSpPr>
              <p:cNvPr id="35" name="Straight Connector 34">
                <a:extLst>
                  <a:ext uri="{FF2B5EF4-FFF2-40B4-BE49-F238E27FC236}">
                    <a16:creationId xmlns:a16="http://schemas.microsoft.com/office/drawing/2014/main" id="{388A7E35-37E7-4CCD-9966-157E0841B82D}"/>
                  </a:ext>
                </a:extLst>
              </p:cNvPr>
              <p:cNvCxnSpPr/>
              <p:nvPr/>
            </p:nvCxnSpPr>
            <p:spPr>
              <a:xfrm>
                <a:off x="9115138" y="6246984"/>
                <a:ext cx="694944"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0079D45-DCE2-4519-BE9F-62C5101B8586}"/>
                  </a:ext>
                </a:extLst>
              </p:cNvPr>
              <p:cNvSpPr txBox="1"/>
              <p:nvPr/>
            </p:nvSpPr>
            <p:spPr>
              <a:xfrm>
                <a:off x="9970586" y="5923819"/>
                <a:ext cx="186810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ckwell" panose="02060603020205020403"/>
                    <a:ea typeface="+mn-ea"/>
                    <a:cs typeface="+mn-cs"/>
                  </a:rPr>
                  <a:t>Flooded Roads (HCRS)</a:t>
                </a:r>
              </a:p>
            </p:txBody>
          </p:sp>
        </p:grpSp>
      </p:grpSp>
      <p:grpSp>
        <p:nvGrpSpPr>
          <p:cNvPr id="37" name="Group 36">
            <a:extLst>
              <a:ext uri="{FF2B5EF4-FFF2-40B4-BE49-F238E27FC236}">
                <a16:creationId xmlns:a16="http://schemas.microsoft.com/office/drawing/2014/main" id="{7696AFA3-8485-4D9E-8E82-E994487B51CC}"/>
              </a:ext>
            </a:extLst>
          </p:cNvPr>
          <p:cNvGrpSpPr/>
          <p:nvPr/>
        </p:nvGrpSpPr>
        <p:grpSpPr>
          <a:xfrm>
            <a:off x="9035489" y="5516766"/>
            <a:ext cx="3932313" cy="796193"/>
            <a:chOff x="7664297" y="4968153"/>
            <a:chExt cx="5416062" cy="1054409"/>
          </a:xfrm>
        </p:grpSpPr>
        <p:sp>
          <p:nvSpPr>
            <p:cNvPr id="38" name="TextBox 37">
              <a:extLst>
                <a:ext uri="{FF2B5EF4-FFF2-40B4-BE49-F238E27FC236}">
                  <a16:creationId xmlns:a16="http://schemas.microsoft.com/office/drawing/2014/main" id="{E20AE825-63E8-48D6-BCCA-56020F3E5CA8}"/>
                </a:ext>
              </a:extLst>
            </p:cNvPr>
            <p:cNvSpPr txBox="1"/>
            <p:nvPr/>
          </p:nvSpPr>
          <p:spPr>
            <a:xfrm>
              <a:off x="8166714" y="5729541"/>
              <a:ext cx="431074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Ok (&lt;5ft of water over normal level)</a:t>
              </a:r>
            </a:p>
          </p:txBody>
        </p:sp>
        <p:sp>
          <p:nvSpPr>
            <p:cNvPr id="39" name="TextBox 38">
              <a:extLst>
                <a:ext uri="{FF2B5EF4-FFF2-40B4-BE49-F238E27FC236}">
                  <a16:creationId xmlns:a16="http://schemas.microsoft.com/office/drawing/2014/main" id="{2616253C-7930-4A5E-AA68-0AACF10F1201}"/>
                </a:ext>
              </a:extLst>
            </p:cNvPr>
            <p:cNvSpPr txBox="1"/>
            <p:nvPr/>
          </p:nvSpPr>
          <p:spPr>
            <a:xfrm>
              <a:off x="8166715" y="5360209"/>
              <a:ext cx="491364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Concern (5-10ft of water over normal level)</a:t>
              </a:r>
            </a:p>
          </p:txBody>
        </p:sp>
        <p:sp>
          <p:nvSpPr>
            <p:cNvPr id="40" name="TextBox 39">
              <a:extLst>
                <a:ext uri="{FF2B5EF4-FFF2-40B4-BE49-F238E27FC236}">
                  <a16:creationId xmlns:a16="http://schemas.microsoft.com/office/drawing/2014/main" id="{DE1CE5F1-6E3C-403E-9BB2-03D4835D728A}"/>
                </a:ext>
              </a:extLst>
            </p:cNvPr>
            <p:cNvSpPr txBox="1"/>
            <p:nvPr/>
          </p:nvSpPr>
          <p:spPr>
            <a:xfrm>
              <a:off x="8166715" y="4968153"/>
              <a:ext cx="469258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Warning (&gt;10ft of water over normal level)</a:t>
              </a:r>
            </a:p>
          </p:txBody>
        </p:sp>
        <p:sp>
          <p:nvSpPr>
            <p:cNvPr id="41" name="Rectangle 40">
              <a:extLst>
                <a:ext uri="{FF2B5EF4-FFF2-40B4-BE49-F238E27FC236}">
                  <a16:creationId xmlns:a16="http://schemas.microsoft.com/office/drawing/2014/main" id="{C5B1E6E0-94A6-4AD2-9D3F-B2F86744BCB5}"/>
                </a:ext>
              </a:extLst>
            </p:cNvPr>
            <p:cNvSpPr/>
            <p:nvPr/>
          </p:nvSpPr>
          <p:spPr>
            <a:xfrm>
              <a:off x="7664297" y="5798950"/>
              <a:ext cx="502418" cy="223612"/>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42" name="Rectangle 41">
              <a:extLst>
                <a:ext uri="{FF2B5EF4-FFF2-40B4-BE49-F238E27FC236}">
                  <a16:creationId xmlns:a16="http://schemas.microsoft.com/office/drawing/2014/main" id="{32A57C5A-C530-42F8-9A33-D8830011A673}"/>
                </a:ext>
              </a:extLst>
            </p:cNvPr>
            <p:cNvSpPr/>
            <p:nvPr/>
          </p:nvSpPr>
          <p:spPr>
            <a:xfrm>
              <a:off x="7664297" y="5439565"/>
              <a:ext cx="502418" cy="2236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43" name="Rectangle 42">
              <a:extLst>
                <a:ext uri="{FF2B5EF4-FFF2-40B4-BE49-F238E27FC236}">
                  <a16:creationId xmlns:a16="http://schemas.microsoft.com/office/drawing/2014/main" id="{D9529A4C-1120-436C-94BB-EAD8F32798E8}"/>
                </a:ext>
              </a:extLst>
            </p:cNvPr>
            <p:cNvSpPr/>
            <p:nvPr/>
          </p:nvSpPr>
          <p:spPr>
            <a:xfrm>
              <a:off x="7664297" y="5041013"/>
              <a:ext cx="502418" cy="2236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pic>
        <p:nvPicPr>
          <p:cNvPr id="44" name="Picture 43">
            <a:extLst>
              <a:ext uri="{FF2B5EF4-FFF2-40B4-BE49-F238E27FC236}">
                <a16:creationId xmlns:a16="http://schemas.microsoft.com/office/drawing/2014/main" id="{947F4C6C-FC40-4FF1-9BBF-47464D2DD3D5}"/>
              </a:ext>
            </a:extLst>
          </p:cNvPr>
          <p:cNvPicPr>
            <a:picLocks noChangeAspect="1"/>
          </p:cNvPicPr>
          <p:nvPr/>
        </p:nvPicPr>
        <p:blipFill rotWithShape="1">
          <a:blip r:embed="rId6"/>
          <a:srcRect l="27318" r="1526" b="-476"/>
          <a:stretch/>
        </p:blipFill>
        <p:spPr>
          <a:xfrm>
            <a:off x="8242562" y="1893658"/>
            <a:ext cx="3682743" cy="3348799"/>
          </a:xfrm>
          <a:prstGeom prst="rect">
            <a:avLst/>
          </a:prstGeom>
          <a:ln w="3175">
            <a:solidFill>
              <a:schemeClr val="bg1">
                <a:lumMod val="65000"/>
              </a:schemeClr>
            </a:solidFill>
          </a:ln>
        </p:spPr>
      </p:pic>
    </p:spTree>
    <p:extLst>
      <p:ext uri="{BB962C8B-B14F-4D97-AF65-F5344CB8AC3E}">
        <p14:creationId xmlns:p14="http://schemas.microsoft.com/office/powerpoint/2010/main" val="4022993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1374622"/>
              </p:ext>
            </p:extLst>
          </p:nvPr>
        </p:nvGraphicFramePr>
        <p:xfrm>
          <a:off x="437321" y="1277581"/>
          <a:ext cx="11317357" cy="5239800"/>
        </p:xfrm>
        <a:graphic>
          <a:graphicData uri="http://schemas.openxmlformats.org/drawingml/2006/table">
            <a:tbl>
              <a:tblPr/>
              <a:tblGrid>
                <a:gridCol w="1942893">
                  <a:extLst>
                    <a:ext uri="{9D8B030D-6E8A-4147-A177-3AD203B41FA5}">
                      <a16:colId xmlns:a16="http://schemas.microsoft.com/office/drawing/2014/main" val="2110182045"/>
                    </a:ext>
                  </a:extLst>
                </a:gridCol>
                <a:gridCol w="2197900">
                  <a:extLst>
                    <a:ext uri="{9D8B030D-6E8A-4147-A177-3AD203B41FA5}">
                      <a16:colId xmlns:a16="http://schemas.microsoft.com/office/drawing/2014/main" val="728927781"/>
                    </a:ext>
                  </a:extLst>
                </a:gridCol>
                <a:gridCol w="2194863">
                  <a:extLst>
                    <a:ext uri="{9D8B030D-6E8A-4147-A177-3AD203B41FA5}">
                      <a16:colId xmlns:a16="http://schemas.microsoft.com/office/drawing/2014/main" val="2312830874"/>
                    </a:ext>
                  </a:extLst>
                </a:gridCol>
                <a:gridCol w="1848785">
                  <a:extLst>
                    <a:ext uri="{9D8B030D-6E8A-4147-A177-3AD203B41FA5}">
                      <a16:colId xmlns:a16="http://schemas.microsoft.com/office/drawing/2014/main" val="923457807"/>
                    </a:ext>
                  </a:extLst>
                </a:gridCol>
                <a:gridCol w="1566458">
                  <a:extLst>
                    <a:ext uri="{9D8B030D-6E8A-4147-A177-3AD203B41FA5}">
                      <a16:colId xmlns:a16="http://schemas.microsoft.com/office/drawing/2014/main" val="387336726"/>
                    </a:ext>
                  </a:extLst>
                </a:gridCol>
                <a:gridCol w="1566458">
                  <a:extLst>
                    <a:ext uri="{9D8B030D-6E8A-4147-A177-3AD203B41FA5}">
                      <a16:colId xmlns:a16="http://schemas.microsoft.com/office/drawing/2014/main" val="784953495"/>
                    </a:ext>
                  </a:extLst>
                </a:gridCol>
              </a:tblGrid>
              <a:tr h="198593">
                <a:tc rowSpan="2">
                  <a:txBody>
                    <a:bodyPr/>
                    <a:lstStyle/>
                    <a:p>
                      <a:pPr algn="l" fontAlgn="ctr"/>
                      <a:r>
                        <a:rPr lang="en-US" sz="1800" b="1" i="0" u="none" strike="noStrike" dirty="0">
                          <a:solidFill>
                            <a:srgbClr val="000000"/>
                          </a:solidFill>
                          <a:effectLst/>
                          <a:latin typeface="Calibri" panose="020F0502020204030204" pitchFamily="34" charset="0"/>
                        </a:rPr>
                        <a:t>Participant Role</a:t>
                      </a:r>
                    </a:p>
                  </a:txBody>
                  <a:tcPr marL="7944" marR="7944" marT="79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5">
                  <a:txBody>
                    <a:bodyPr/>
                    <a:lstStyle/>
                    <a:p>
                      <a:pPr algn="l" fontAlgn="b"/>
                      <a:r>
                        <a:rPr lang="en-US" sz="1800" b="1" i="0" u="none" strike="noStrike" dirty="0">
                          <a:solidFill>
                            <a:srgbClr val="000000"/>
                          </a:solidFill>
                          <a:effectLst/>
                          <a:latin typeface="Calibri" panose="020F0502020204030204" pitchFamily="34" charset="0"/>
                        </a:rPr>
                        <a:t>Assessment Factor</a:t>
                      </a:r>
                    </a:p>
                  </a:txBody>
                  <a:tcPr marL="7944" marR="7944" marT="7944" marB="0" anchor="b">
                    <a:lnL>
                      <a:noFill/>
                    </a:lnL>
                    <a:lnR>
                      <a:noFill/>
                    </a:lnR>
                    <a:lnT w="635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2306324"/>
                  </a:ext>
                </a:extLst>
              </a:tr>
              <a:tr h="1270996">
                <a:tc vMerge="1">
                  <a:txBody>
                    <a:bodyPr/>
                    <a:lstStyle/>
                    <a:p>
                      <a:endParaRPr lang="en-US"/>
                    </a:p>
                  </a:txBody>
                  <a:tcPr/>
                </a:tc>
                <a:tc>
                  <a:txBody>
                    <a:bodyPr/>
                    <a:lstStyle/>
                    <a:p>
                      <a:pPr algn="ctr" fontAlgn="ctr"/>
                      <a:r>
                        <a:rPr lang="en-US" sz="1400" b="0" i="0" u="none" strike="noStrike" dirty="0">
                          <a:solidFill>
                            <a:srgbClr val="000000"/>
                          </a:solidFill>
                          <a:effectLst/>
                          <a:latin typeface="Arial" panose="020B0604020202020204" pitchFamily="34" charset="0"/>
                        </a:rPr>
                        <a:t>The exercise was well structured and organized.</a:t>
                      </a:r>
                    </a:p>
                  </a:txBody>
                  <a:tcPr marL="7944" marR="7944" marT="794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rPr>
                        <a:t>The multimedia presentation helped the participants understand and become engaged in the scenario.</a:t>
                      </a:r>
                    </a:p>
                  </a:txBody>
                  <a:tcPr marL="7944" marR="7944" marT="794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rPr>
                        <a:t>The facilitators were knowledgeable about the material, kept the exercise on target, and were sensitive to group dynamics.</a:t>
                      </a:r>
                    </a:p>
                  </a:txBody>
                  <a:tcPr marL="7944" marR="7944" marT="794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rPr>
                        <a:t>Participation in the exercise was appropriate for someone in my position.</a:t>
                      </a:r>
                    </a:p>
                  </a:txBody>
                  <a:tcPr marL="7944" marR="7944" marT="7944"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rPr>
                        <a:t>The participants included the right people in terms of level and mix of disciplines.</a:t>
                      </a:r>
                    </a:p>
                  </a:txBody>
                  <a:tcPr marL="7944" marR="7944" marT="7944"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895138"/>
                  </a:ext>
                </a:extLst>
              </a:tr>
              <a:tr h="198593">
                <a:tc>
                  <a:txBody>
                    <a:bodyPr/>
                    <a:lstStyle/>
                    <a:p>
                      <a:pPr algn="l" fontAlgn="b"/>
                      <a:r>
                        <a:rPr lang="en-US" sz="1800" b="0" i="0" u="none" strike="noStrike">
                          <a:solidFill>
                            <a:srgbClr val="000000"/>
                          </a:solidFill>
                          <a:effectLst/>
                          <a:latin typeface="Calibri" panose="020F0502020204030204" pitchFamily="34" charset="0"/>
                        </a:rPr>
                        <a:t>Observer</a:t>
                      </a:r>
                    </a:p>
                  </a:txBody>
                  <a:tcPr marL="7944" marR="7944" marT="79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52793751"/>
                  </a:ext>
                </a:extLst>
              </a:tr>
              <a:tr h="198593">
                <a:tc>
                  <a:txBody>
                    <a:bodyPr/>
                    <a:lstStyle/>
                    <a:p>
                      <a:pPr algn="l" fontAlgn="b"/>
                      <a:r>
                        <a:rPr lang="en-US" sz="1800" b="0" i="0" u="none" strike="noStrike">
                          <a:solidFill>
                            <a:srgbClr val="000000"/>
                          </a:solidFill>
                          <a:effectLst/>
                          <a:latin typeface="Calibri" panose="020F0502020204030204" pitchFamily="34" charset="0"/>
                        </a:rPr>
                        <a:t>Player</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3724552507"/>
                  </a:ext>
                </a:extLst>
              </a:tr>
              <a:tr h="198593">
                <a:tc>
                  <a:txBody>
                    <a:bodyPr/>
                    <a:lstStyle/>
                    <a:p>
                      <a:pPr algn="l" fontAlgn="b"/>
                      <a:r>
                        <a:rPr lang="en-US" sz="1800" b="0" i="0" u="none" strike="noStrike">
                          <a:solidFill>
                            <a:srgbClr val="000000"/>
                          </a:solidFill>
                          <a:effectLst/>
                          <a:latin typeface="Calibri" panose="020F0502020204030204" pitchFamily="34" charset="0"/>
                        </a:rPr>
                        <a:t>Player</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3414543677"/>
                  </a:ext>
                </a:extLst>
              </a:tr>
              <a:tr h="198593">
                <a:tc>
                  <a:txBody>
                    <a:bodyPr/>
                    <a:lstStyle/>
                    <a:p>
                      <a:pPr algn="l" fontAlgn="b"/>
                      <a:r>
                        <a:rPr lang="en-US" sz="1800" b="0" i="0" u="none" strike="noStrike">
                          <a:solidFill>
                            <a:srgbClr val="000000"/>
                          </a:solidFill>
                          <a:effectLst/>
                          <a:latin typeface="Calibri" panose="020F0502020204030204" pitchFamily="34" charset="0"/>
                        </a:rPr>
                        <a:t>Player</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4</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1642725219"/>
                  </a:ext>
                </a:extLst>
              </a:tr>
              <a:tr h="198593">
                <a:tc>
                  <a:txBody>
                    <a:bodyPr/>
                    <a:lstStyle/>
                    <a:p>
                      <a:pPr algn="l" fontAlgn="b"/>
                      <a:r>
                        <a:rPr lang="en-US" sz="1800" b="0" i="0" u="none" strike="noStrike">
                          <a:solidFill>
                            <a:srgbClr val="000000"/>
                          </a:solidFill>
                          <a:effectLst/>
                          <a:latin typeface="Calibri" panose="020F0502020204030204" pitchFamily="34" charset="0"/>
                        </a:rPr>
                        <a:t>Evaluator</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3</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3177251244"/>
                  </a:ext>
                </a:extLst>
              </a:tr>
              <a:tr h="198593">
                <a:tc>
                  <a:txBody>
                    <a:bodyPr/>
                    <a:lstStyle/>
                    <a:p>
                      <a:pPr algn="l" fontAlgn="b"/>
                      <a:r>
                        <a:rPr lang="en-US" sz="1800" b="0" i="0" u="none" strike="noStrike">
                          <a:solidFill>
                            <a:srgbClr val="000000"/>
                          </a:solidFill>
                          <a:effectLst/>
                          <a:latin typeface="Calibri" panose="020F0502020204030204" pitchFamily="34" charset="0"/>
                        </a:rPr>
                        <a:t>Player</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3003984171"/>
                  </a:ext>
                </a:extLst>
              </a:tr>
              <a:tr h="198593">
                <a:tc>
                  <a:txBody>
                    <a:bodyPr/>
                    <a:lstStyle/>
                    <a:p>
                      <a:pPr algn="l" fontAlgn="b"/>
                      <a:r>
                        <a:rPr lang="en-US" sz="1800" b="0" i="0" u="none" strike="noStrike">
                          <a:solidFill>
                            <a:srgbClr val="000000"/>
                          </a:solidFill>
                          <a:effectLst/>
                          <a:latin typeface="Calibri" panose="020F0502020204030204" pitchFamily="34" charset="0"/>
                        </a:rPr>
                        <a:t>Player</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4</a:t>
                      </a:r>
                    </a:p>
                  </a:txBody>
                  <a:tcPr marL="7944" marR="7944" marT="7944" marB="0" anchor="b">
                    <a:lnL>
                      <a:noFill/>
                    </a:lnL>
                    <a:lnR>
                      <a:noFill/>
                    </a:lnR>
                    <a:lnT>
                      <a:noFill/>
                    </a:lnT>
                    <a:lnB>
                      <a:noFill/>
                    </a:lnB>
                  </a:tcPr>
                </a:tc>
                <a:extLst>
                  <a:ext uri="{0D108BD9-81ED-4DB2-BD59-A6C34878D82A}">
                    <a16:rowId xmlns:a16="http://schemas.microsoft.com/office/drawing/2014/main" val="3106730868"/>
                  </a:ext>
                </a:extLst>
              </a:tr>
              <a:tr h="198593">
                <a:tc>
                  <a:txBody>
                    <a:bodyPr/>
                    <a:lstStyle/>
                    <a:p>
                      <a:pPr algn="l" fontAlgn="b"/>
                      <a:r>
                        <a:rPr lang="en-US" sz="1800" b="0" i="0" u="none" strike="noStrike">
                          <a:solidFill>
                            <a:srgbClr val="000000"/>
                          </a:solidFill>
                          <a:effectLst/>
                          <a:latin typeface="Calibri" panose="020F0502020204030204" pitchFamily="34" charset="0"/>
                        </a:rPr>
                        <a:t>Player</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211987979"/>
                  </a:ext>
                </a:extLst>
              </a:tr>
              <a:tr h="198593">
                <a:tc>
                  <a:txBody>
                    <a:bodyPr/>
                    <a:lstStyle/>
                    <a:p>
                      <a:pPr algn="l" fontAlgn="b"/>
                      <a:r>
                        <a:rPr lang="en-US" sz="1800" b="0" i="0" u="none" strike="noStrike">
                          <a:solidFill>
                            <a:srgbClr val="000000"/>
                          </a:solidFill>
                          <a:effectLst/>
                          <a:latin typeface="Calibri" panose="020F0502020204030204" pitchFamily="34" charset="0"/>
                        </a:rPr>
                        <a:t>Evaluator</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64512729"/>
                  </a:ext>
                </a:extLst>
              </a:tr>
              <a:tr h="198593">
                <a:tc>
                  <a:txBody>
                    <a:bodyPr/>
                    <a:lstStyle/>
                    <a:p>
                      <a:pPr algn="l" fontAlgn="b"/>
                      <a:r>
                        <a:rPr lang="en-US" sz="1800" b="0" i="0" u="none" strike="noStrike">
                          <a:solidFill>
                            <a:srgbClr val="000000"/>
                          </a:solidFill>
                          <a:effectLst/>
                          <a:latin typeface="Calibri" panose="020F0502020204030204" pitchFamily="34" charset="0"/>
                        </a:rPr>
                        <a:t>Observer</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1589372198"/>
                  </a:ext>
                </a:extLst>
              </a:tr>
              <a:tr h="198593">
                <a:tc>
                  <a:txBody>
                    <a:bodyPr/>
                    <a:lstStyle/>
                    <a:p>
                      <a:pPr algn="l" fontAlgn="b"/>
                      <a:r>
                        <a:rPr lang="en-US" sz="1800" b="0" i="0" u="none" strike="noStrike">
                          <a:solidFill>
                            <a:srgbClr val="000000"/>
                          </a:solidFill>
                          <a:effectLst/>
                          <a:latin typeface="Calibri" panose="020F0502020204030204" pitchFamily="34" charset="0"/>
                        </a:rPr>
                        <a:t>Player</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4</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a:noFill/>
                    </a:lnB>
                  </a:tcPr>
                </a:tc>
                <a:extLst>
                  <a:ext uri="{0D108BD9-81ED-4DB2-BD59-A6C34878D82A}">
                    <a16:rowId xmlns:a16="http://schemas.microsoft.com/office/drawing/2014/main" val="580145887"/>
                  </a:ext>
                </a:extLst>
              </a:tr>
              <a:tr h="198593">
                <a:tc>
                  <a:txBody>
                    <a:bodyPr/>
                    <a:lstStyle/>
                    <a:p>
                      <a:pPr algn="l" fontAlgn="b"/>
                      <a:r>
                        <a:rPr lang="en-US" sz="1800" b="0" i="0" u="none" strike="noStrike" dirty="0">
                          <a:solidFill>
                            <a:srgbClr val="000000"/>
                          </a:solidFill>
                          <a:effectLst/>
                          <a:latin typeface="Calibri" panose="020F0502020204030204" pitchFamily="34" charset="0"/>
                        </a:rPr>
                        <a:t>Player</a:t>
                      </a:r>
                    </a:p>
                  </a:txBody>
                  <a:tcPr marL="7944" marR="7944" marT="79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4</a:t>
                      </a:r>
                    </a:p>
                  </a:txBody>
                  <a:tcPr marL="7944" marR="7944" marT="79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5</a:t>
                      </a:r>
                    </a:p>
                  </a:txBody>
                  <a:tcPr marL="7944" marR="7944" marT="79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5</a:t>
                      </a:r>
                    </a:p>
                  </a:txBody>
                  <a:tcPr marL="7944" marR="7944" marT="7944"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12271"/>
                  </a:ext>
                </a:extLst>
              </a:tr>
              <a:tr h="198593">
                <a:tc>
                  <a:txBody>
                    <a:bodyPr/>
                    <a:lstStyle/>
                    <a:p>
                      <a:pPr algn="l" fontAlgn="b"/>
                      <a:r>
                        <a:rPr lang="en-US" sz="1800" b="1" i="0" u="none" strike="noStrike" dirty="0">
                          <a:solidFill>
                            <a:srgbClr val="000000"/>
                          </a:solidFill>
                          <a:effectLst/>
                          <a:latin typeface="Calibri" panose="020F0502020204030204" pitchFamily="34" charset="0"/>
                        </a:rPr>
                        <a:t>Average</a:t>
                      </a:r>
                    </a:p>
                  </a:txBody>
                  <a:tcPr marL="7944" marR="7944" marT="79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800" b="1" i="0" u="none" strike="noStrike" dirty="0">
                          <a:solidFill>
                            <a:srgbClr val="000000"/>
                          </a:solidFill>
                          <a:effectLst/>
                          <a:latin typeface="Calibri" panose="020F0502020204030204" pitchFamily="34" charset="0"/>
                        </a:rPr>
                        <a:t>4.9</a:t>
                      </a:r>
                    </a:p>
                  </a:txBody>
                  <a:tcPr marL="7944" marR="7944" marT="79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4.8</a:t>
                      </a:r>
                    </a:p>
                  </a:txBody>
                  <a:tcPr marL="7944" marR="7944" marT="79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5.0</a:t>
                      </a:r>
                    </a:p>
                  </a:txBody>
                  <a:tcPr marL="7944" marR="7944" marT="79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4.8</a:t>
                      </a:r>
                    </a:p>
                  </a:txBody>
                  <a:tcPr marL="7944" marR="7944" marT="79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4.9</a:t>
                      </a:r>
                    </a:p>
                  </a:txBody>
                  <a:tcPr marL="7944" marR="7944" marT="794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210175"/>
                  </a:ext>
                </a:extLst>
              </a:tr>
            </a:tbl>
          </a:graphicData>
        </a:graphic>
      </p:graphicFrame>
      <p:sp>
        <p:nvSpPr>
          <p:cNvPr id="6" name="Rectangle 3">
            <a:extLst>
              <a:ext uri="{FF2B5EF4-FFF2-40B4-BE49-F238E27FC236}">
                <a16:creationId xmlns:a16="http://schemas.microsoft.com/office/drawing/2014/main" id="{F3671A77-A24D-49BD-9E0C-068987CB9747}"/>
              </a:ext>
            </a:extLst>
          </p:cNvPr>
          <p:cNvSpPr txBox="1">
            <a:spLocks noChangeArrowheads="1"/>
          </p:cNvSpPr>
          <p:nvPr/>
        </p:nvSpPr>
        <p:spPr>
          <a:xfrm>
            <a:off x="0" y="53738"/>
            <a:ext cx="12192000" cy="784702"/>
          </a:xfrm>
          <a:prstGeom prst="rect">
            <a:avLst/>
          </a:prstGeom>
          <a:solidFill>
            <a:srgbClr val="15529B"/>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rbel Light" panose="020B0303020204020204" pitchFamily="34" charset="0"/>
                <a:ea typeface="+mj-ea"/>
                <a:cs typeface="Times New Roman" panose="02020603050405020304" pitchFamily="18" charset="0"/>
              </a:rPr>
              <a:t>Exercise Feedback</a:t>
            </a:r>
          </a:p>
        </p:txBody>
      </p:sp>
      <p:sp>
        <p:nvSpPr>
          <p:cNvPr id="2" name="Rectangle 1"/>
          <p:cNvSpPr/>
          <p:nvPr/>
        </p:nvSpPr>
        <p:spPr>
          <a:xfrm>
            <a:off x="6692348" y="1277582"/>
            <a:ext cx="1948069" cy="523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48070" y="815916"/>
            <a:ext cx="8744253" cy="461665"/>
          </a:xfrm>
          <a:prstGeom prst="rect">
            <a:avLst/>
          </a:prstGeom>
          <a:noFill/>
        </p:spPr>
        <p:txBody>
          <a:bodyPr wrap="none" rtlCol="0">
            <a:spAutoFit/>
          </a:bodyPr>
          <a:lstStyle/>
          <a:p>
            <a:r>
              <a:rPr lang="en-US" sz="2400" dirty="0">
                <a:solidFill>
                  <a:srgbClr val="0070C0"/>
                </a:solidFill>
              </a:rPr>
              <a:t>The exercise was very well received in the Beaumont District</a:t>
            </a:r>
          </a:p>
        </p:txBody>
      </p:sp>
    </p:spTree>
    <p:extLst>
      <p:ext uri="{BB962C8B-B14F-4D97-AF65-F5344CB8AC3E}">
        <p14:creationId xmlns:p14="http://schemas.microsoft.com/office/powerpoint/2010/main" val="28467734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Recommendations to TxDOT</a:t>
            </a:r>
          </a:p>
        </p:txBody>
      </p:sp>
      <p:sp>
        <p:nvSpPr>
          <p:cNvPr id="3" name="Content Placeholder 2"/>
          <p:cNvSpPr>
            <a:spLocks noGrp="1"/>
          </p:cNvSpPr>
          <p:nvPr>
            <p:ph sz="half" idx="4294967295"/>
          </p:nvPr>
        </p:nvSpPr>
        <p:spPr>
          <a:xfrm>
            <a:off x="914403" y="1353953"/>
            <a:ext cx="4690451" cy="3978275"/>
          </a:xfrm>
        </p:spPr>
        <p:txBody>
          <a:bodyPr/>
          <a:lstStyle/>
          <a:p>
            <a:r>
              <a:rPr lang="en-US" sz="2000" b="1" dirty="0"/>
              <a:t>Field Data Collection During Floods</a:t>
            </a:r>
          </a:p>
          <a:p>
            <a:pPr marL="0" lvl="1" indent="0">
              <a:lnSpc>
                <a:spcPts val="2600"/>
              </a:lnSpc>
              <a:buNone/>
            </a:pPr>
            <a:r>
              <a:rPr lang="en-US" sz="1775" dirty="0">
                <a:solidFill>
                  <a:schemeClr val="tx2"/>
                </a:solidFill>
              </a:rPr>
              <a:t>An </a:t>
            </a:r>
            <a:r>
              <a:rPr lang="en-US" sz="1775" dirty="0">
                <a:solidFill>
                  <a:srgbClr val="0070C0"/>
                </a:solidFill>
              </a:rPr>
              <a:t>automated method for field staff to record flood conditions </a:t>
            </a:r>
            <a:r>
              <a:rPr lang="en-US" sz="1775" dirty="0">
                <a:solidFill>
                  <a:schemeClr val="tx2"/>
                </a:solidFill>
              </a:rPr>
              <a:t>is needed</a:t>
            </a:r>
            <a:br>
              <a:rPr lang="en-US" sz="1775" dirty="0">
                <a:solidFill>
                  <a:schemeClr val="tx2"/>
                </a:solidFill>
              </a:rPr>
            </a:br>
            <a:r>
              <a:rPr lang="en-US" sz="1775" dirty="0">
                <a:solidFill>
                  <a:schemeClr val="tx2"/>
                </a:solidFill>
              </a:rPr>
              <a:t> </a:t>
            </a:r>
            <a:br>
              <a:rPr lang="en-US" sz="1775" dirty="0">
                <a:solidFill>
                  <a:schemeClr val="tx2"/>
                </a:solidFill>
              </a:rPr>
            </a:br>
            <a:endParaRPr lang="en-US" sz="1775" dirty="0">
              <a:solidFill>
                <a:schemeClr val="tx2"/>
              </a:solidFill>
            </a:endParaRPr>
          </a:p>
          <a:p>
            <a:pPr marL="0" lvl="1" indent="0">
              <a:lnSpc>
                <a:spcPts val="2600"/>
              </a:lnSpc>
              <a:buNone/>
            </a:pPr>
            <a:r>
              <a:rPr lang="en-US" sz="2000" dirty="0"/>
              <a:t>Possibilities:</a:t>
            </a:r>
          </a:p>
          <a:p>
            <a:pPr marL="0" lvl="1" indent="0">
              <a:lnSpc>
                <a:spcPts val="2600"/>
              </a:lnSpc>
              <a:buNone/>
            </a:pPr>
            <a:endParaRPr lang="en-US" sz="1775" dirty="0">
              <a:solidFill>
                <a:schemeClr val="tx2"/>
              </a:solidFill>
            </a:endParaRPr>
          </a:p>
        </p:txBody>
      </p:sp>
      <p:sp>
        <p:nvSpPr>
          <p:cNvPr id="5" name="Content Placeholder 2"/>
          <p:cNvSpPr txBox="1">
            <a:spLocks/>
          </p:cNvSpPr>
          <p:nvPr/>
        </p:nvSpPr>
        <p:spPr>
          <a:xfrm>
            <a:off x="6212961" y="1353952"/>
            <a:ext cx="4754563" cy="3978275"/>
          </a:xfrm>
          <a:prstGeom prst="rect">
            <a:avLst/>
          </a:prstGeom>
        </p:spPr>
        <p:txBody>
          <a:bodyPr vert="horz" lIns="0" tIns="0" rIns="0" bIns="0" rtlCol="0">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Low Chord Elevation on Bridges</a:t>
            </a:r>
          </a:p>
          <a:p>
            <a:pPr marL="0" marR="0" lvl="1" indent="0" algn="l" defTabSz="257175" rtl="0" eaLnBrk="1" fontAlgn="auto" latinLnBrk="0" hangingPunct="1">
              <a:lnSpc>
                <a:spcPts val="2600"/>
              </a:lnSpc>
              <a:spcBef>
                <a:spcPts val="0"/>
              </a:spcBef>
              <a:spcAft>
                <a:spcPts val="338"/>
              </a:spcAft>
              <a:buClr>
                <a:prstClr val="black">
                  <a:lumMod val="65000"/>
                </a:prstClr>
              </a:buClr>
              <a:buSzPct val="80000"/>
              <a:buFont typeface="Lucida Grande"/>
              <a:buNone/>
              <a:tabLst/>
              <a:defRPr/>
            </a:pPr>
            <a:r>
              <a:rPr kumimoji="0" lang="en-US" sz="1775" b="0" i="0" u="none" strike="noStrike" kern="1200" cap="none" spc="0" normalizeH="0" baseline="0" noProof="0" dirty="0">
                <a:ln>
                  <a:noFill/>
                </a:ln>
                <a:solidFill>
                  <a:prstClr val="black"/>
                </a:solidFill>
                <a:effectLst/>
                <a:uLnTx/>
                <a:uFillTx/>
                <a:latin typeface="Avenir LT Std 55 Roman"/>
                <a:ea typeface="ＭＳ Ｐゴシック"/>
              </a:rPr>
              <a:t>Creating a bridge warning system requires a </a:t>
            </a:r>
            <a:r>
              <a:rPr kumimoji="0" lang="en-US" sz="1775" b="0" i="0" u="none" strike="noStrike" kern="1200" cap="none" spc="0" normalizeH="0" baseline="0" noProof="0" dirty="0">
                <a:ln>
                  <a:noFill/>
                </a:ln>
                <a:solidFill>
                  <a:srgbClr val="0070C0"/>
                </a:solidFill>
                <a:effectLst/>
                <a:uLnTx/>
                <a:uFillTx/>
                <a:latin typeface="Avenir LT Std 55 Roman"/>
                <a:ea typeface="ＭＳ Ｐゴシック"/>
              </a:rPr>
              <a:t>surveyed low chord elevation </a:t>
            </a:r>
            <a:r>
              <a:rPr kumimoji="0" lang="en-US" sz="1775" b="0" i="0" u="none" strike="noStrike" kern="1200" cap="none" spc="0" normalizeH="0" baseline="0" noProof="0" dirty="0">
                <a:ln>
                  <a:noFill/>
                </a:ln>
                <a:solidFill>
                  <a:prstClr val="black"/>
                </a:solidFill>
                <a:effectLst/>
                <a:uLnTx/>
                <a:uFillTx/>
                <a:latin typeface="Avenir LT Std 55 Roman"/>
                <a:ea typeface="ＭＳ Ｐゴシック"/>
              </a:rPr>
              <a:t>to serve as a reference point in (</a:t>
            </a:r>
            <a:r>
              <a:rPr kumimoji="0" lang="en-US" sz="1775" b="0" i="0" u="none" strike="noStrike" kern="1200" cap="none" spc="0" normalizeH="0" baseline="0" noProof="0" dirty="0" err="1">
                <a:ln>
                  <a:noFill/>
                </a:ln>
                <a:solidFill>
                  <a:prstClr val="black"/>
                </a:solidFill>
                <a:effectLst/>
                <a:uLnTx/>
                <a:uFillTx/>
                <a:latin typeface="Avenir LT Std 55 Roman"/>
                <a:ea typeface="ＭＳ Ｐゴシック"/>
              </a:rPr>
              <a:t>x,y,z</a:t>
            </a:r>
            <a:r>
              <a:rPr kumimoji="0" lang="en-US" sz="1775" b="0" i="0" u="none" strike="noStrike" kern="1200" cap="none" spc="0" normalizeH="0" baseline="0" noProof="0" dirty="0">
                <a:ln>
                  <a:noFill/>
                </a:ln>
                <a:solidFill>
                  <a:prstClr val="black"/>
                </a:solidFill>
                <a:effectLst/>
                <a:uLnTx/>
                <a:uFillTx/>
                <a:latin typeface="Avenir LT Std 55 Roman"/>
                <a:ea typeface="ＭＳ Ｐゴシック"/>
              </a:rPr>
              <a:t>)</a:t>
            </a:r>
          </a:p>
        </p:txBody>
      </p:sp>
      <p:pic>
        <p:nvPicPr>
          <p:cNvPr id="8" name="Picture 7"/>
          <p:cNvPicPr>
            <a:picLocks noChangeAspect="1"/>
          </p:cNvPicPr>
          <p:nvPr/>
        </p:nvPicPr>
        <p:blipFill>
          <a:blip r:embed="rId2"/>
          <a:stretch>
            <a:fillRect/>
          </a:stretch>
        </p:blipFill>
        <p:spPr>
          <a:xfrm>
            <a:off x="914403" y="3610672"/>
            <a:ext cx="2395205" cy="942376"/>
          </a:xfrm>
          <a:prstGeom prst="rect">
            <a:avLst/>
          </a:prstGeom>
          <a:ln>
            <a:solidFill>
              <a:schemeClr val="bg1">
                <a:lumMod val="65000"/>
              </a:schemeClr>
            </a:solidFill>
          </a:ln>
        </p:spPr>
      </p:pic>
      <p:pic>
        <p:nvPicPr>
          <p:cNvPr id="9" name="Picture 8"/>
          <p:cNvPicPr>
            <a:picLocks noChangeAspect="1"/>
          </p:cNvPicPr>
          <p:nvPr/>
        </p:nvPicPr>
        <p:blipFill>
          <a:blip r:embed="rId3"/>
          <a:stretch>
            <a:fillRect/>
          </a:stretch>
        </p:blipFill>
        <p:spPr>
          <a:xfrm>
            <a:off x="914403" y="5044733"/>
            <a:ext cx="1688895" cy="954342"/>
          </a:xfrm>
          <a:prstGeom prst="rect">
            <a:avLst/>
          </a:prstGeom>
        </p:spPr>
      </p:pic>
      <p:sp>
        <p:nvSpPr>
          <p:cNvPr id="10" name="TextBox 9"/>
          <p:cNvSpPr txBox="1"/>
          <p:nvPr/>
        </p:nvSpPr>
        <p:spPr>
          <a:xfrm>
            <a:off x="2690093" y="549965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ＭＳ Ｐゴシック"/>
                <a:cs typeface="+mn-cs"/>
              </a:rPr>
              <a:t>+ </a:t>
            </a:r>
          </a:p>
        </p:txBody>
      </p:sp>
      <p:pic>
        <p:nvPicPr>
          <p:cNvPr id="11" name="Picture 10"/>
          <p:cNvPicPr>
            <a:picLocks noChangeAspect="1"/>
          </p:cNvPicPr>
          <p:nvPr/>
        </p:nvPicPr>
        <p:blipFill>
          <a:blip r:embed="rId4"/>
          <a:stretch>
            <a:fillRect/>
          </a:stretch>
        </p:blipFill>
        <p:spPr>
          <a:xfrm>
            <a:off x="3012915" y="5070104"/>
            <a:ext cx="2222791" cy="931825"/>
          </a:xfrm>
          <a:prstGeom prst="rect">
            <a:avLst/>
          </a:prstGeom>
          <a:ln w="3175">
            <a:solidFill>
              <a:schemeClr val="bg1">
                <a:lumMod val="65000"/>
              </a:schemeClr>
            </a:solidFill>
          </a:ln>
        </p:spPr>
      </p:pic>
      <p:pic>
        <p:nvPicPr>
          <p:cNvPr id="12" name="id-6A56F591-C519-4CE6-BE91-81E7666CDE42" descr="Imag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2961" y="2908491"/>
            <a:ext cx="4146456" cy="3109842"/>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3" name="Oval 12"/>
          <p:cNvSpPr/>
          <p:nvPr/>
        </p:nvSpPr>
        <p:spPr bwMode="auto">
          <a:xfrm>
            <a:off x="8189843" y="4492487"/>
            <a:ext cx="185530" cy="181900"/>
          </a:xfrm>
          <a:prstGeom prst="ellipse">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4" name="Oval 13"/>
          <p:cNvSpPr/>
          <p:nvPr/>
        </p:nvSpPr>
        <p:spPr bwMode="auto">
          <a:xfrm>
            <a:off x="8660295" y="2484782"/>
            <a:ext cx="185530" cy="181900"/>
          </a:xfrm>
          <a:prstGeom prst="ellipse">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5" name="Picture 14"/>
          <p:cNvPicPr>
            <a:picLocks noChangeAspect="1"/>
          </p:cNvPicPr>
          <p:nvPr/>
        </p:nvPicPr>
        <p:blipFill>
          <a:blip r:embed="rId6"/>
          <a:stretch>
            <a:fillRect/>
          </a:stretch>
        </p:blipFill>
        <p:spPr>
          <a:xfrm>
            <a:off x="3604493" y="2222172"/>
            <a:ext cx="1674840" cy="1900201"/>
          </a:xfrm>
          <a:prstGeom prst="rect">
            <a:avLst/>
          </a:prstGeom>
          <a:ln w="3175">
            <a:solidFill>
              <a:schemeClr val="bg1">
                <a:lumMod val="65000"/>
              </a:schemeClr>
            </a:solidFill>
          </a:ln>
        </p:spPr>
      </p:pic>
    </p:spTree>
    <p:extLst>
      <p:ext uri="{BB962C8B-B14F-4D97-AF65-F5344CB8AC3E}">
        <p14:creationId xmlns:p14="http://schemas.microsoft.com/office/powerpoint/2010/main" val="3832035"/>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670559" y="1939247"/>
            <a:ext cx="2316113" cy="2301008"/>
          </a:xfrm>
          <a:prstGeom prst="rect">
            <a:avLst/>
          </a:prstGeom>
          <a:ln w="3175">
            <a:solidFill>
              <a:schemeClr val="bg1">
                <a:lumMod val="65000"/>
              </a:schemeClr>
            </a:solidFill>
          </a:ln>
        </p:spPr>
      </p:pic>
      <p:pic>
        <p:nvPicPr>
          <p:cNvPr id="23" name="Picture 22"/>
          <p:cNvPicPr>
            <a:picLocks noChangeAspect="1"/>
          </p:cNvPicPr>
          <p:nvPr/>
        </p:nvPicPr>
        <p:blipFill>
          <a:blip r:embed="rId3"/>
          <a:stretch>
            <a:fillRect/>
          </a:stretch>
        </p:blipFill>
        <p:spPr>
          <a:xfrm>
            <a:off x="6093643" y="2841258"/>
            <a:ext cx="2688937" cy="2285019"/>
          </a:xfrm>
          <a:prstGeom prst="rect">
            <a:avLst/>
          </a:prstGeom>
          <a:ln w="3175">
            <a:solidFill>
              <a:schemeClr val="bg1">
                <a:lumMod val="65000"/>
              </a:schemeClr>
            </a:solidFill>
          </a:ln>
        </p:spPr>
      </p:pic>
      <p:pic>
        <p:nvPicPr>
          <p:cNvPr id="22" name="Picture 21"/>
          <p:cNvPicPr>
            <a:picLocks noChangeAspect="1"/>
          </p:cNvPicPr>
          <p:nvPr/>
        </p:nvPicPr>
        <p:blipFill>
          <a:blip r:embed="rId4"/>
          <a:stretch>
            <a:fillRect/>
          </a:stretch>
        </p:blipFill>
        <p:spPr>
          <a:xfrm>
            <a:off x="3259652" y="2397769"/>
            <a:ext cx="2677160" cy="2148338"/>
          </a:xfrm>
          <a:prstGeom prst="rect">
            <a:avLst/>
          </a:prstGeom>
          <a:ln w="3175">
            <a:solidFill>
              <a:schemeClr val="bg1">
                <a:lumMod val="65000"/>
              </a:schemeClr>
            </a:solidFill>
          </a:ln>
        </p:spPr>
      </p:pic>
      <p:pic>
        <p:nvPicPr>
          <p:cNvPr id="19" name="Picture 18"/>
          <p:cNvPicPr>
            <a:picLocks noChangeAspect="1"/>
          </p:cNvPicPr>
          <p:nvPr/>
        </p:nvPicPr>
        <p:blipFill>
          <a:blip r:embed="rId5"/>
          <a:stretch>
            <a:fillRect/>
          </a:stretch>
        </p:blipFill>
        <p:spPr>
          <a:xfrm>
            <a:off x="9136674" y="3209827"/>
            <a:ext cx="2592637" cy="2460967"/>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sz="2800" dirty="0" smtClean="0"/>
              <a:t>Spatial Scales of Flood Information</a:t>
            </a:r>
            <a:endParaRPr lang="en-US" sz="2800" dirty="0"/>
          </a:p>
        </p:txBody>
      </p:sp>
      <p:sp>
        <p:nvSpPr>
          <p:cNvPr id="4" name="TextBox 3"/>
          <p:cNvSpPr txBox="1"/>
          <p:nvPr/>
        </p:nvSpPr>
        <p:spPr>
          <a:xfrm>
            <a:off x="753845" y="4240255"/>
            <a:ext cx="23084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ＭＳ Ｐゴシック"/>
              </a:rPr>
              <a:t>Around Gauge site</a:t>
            </a: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p:txBody>
      </p:sp>
      <p:sp>
        <p:nvSpPr>
          <p:cNvPr id="6" name="TextBox 5"/>
          <p:cNvSpPr txBox="1"/>
          <p:nvPr/>
        </p:nvSpPr>
        <p:spPr>
          <a:xfrm>
            <a:off x="3247875" y="4546107"/>
            <a:ext cx="30406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ＭＳ Ｐゴシック"/>
              </a:rPr>
              <a:t>Downstream of Gauge</a:t>
            </a: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p:txBody>
      </p:sp>
      <p:sp>
        <p:nvSpPr>
          <p:cNvPr id="8" name="TextBox 7"/>
          <p:cNvSpPr txBox="1"/>
          <p:nvPr/>
        </p:nvSpPr>
        <p:spPr>
          <a:xfrm>
            <a:off x="6288550" y="5116837"/>
            <a:ext cx="25498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ＭＳ Ｐゴシック"/>
              </a:rPr>
              <a:t>Gauged Watershed</a:t>
            </a: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p:txBody>
      </p:sp>
      <p:sp>
        <p:nvSpPr>
          <p:cNvPr id="14" name="TextBox 13"/>
          <p:cNvSpPr txBox="1"/>
          <p:nvPr/>
        </p:nvSpPr>
        <p:spPr>
          <a:xfrm>
            <a:off x="9467976" y="5681091"/>
            <a:ext cx="19898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a:ea typeface="ＭＳ Ｐゴシック"/>
              </a:rPr>
              <a:t>TxDOT Districts</a:t>
            </a: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929173966"/>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FIMAN-T system from NCDOT</a:t>
            </a:r>
          </a:p>
        </p:txBody>
      </p:sp>
      <p:grpSp>
        <p:nvGrpSpPr>
          <p:cNvPr id="6" name="Group 5"/>
          <p:cNvGrpSpPr/>
          <p:nvPr/>
        </p:nvGrpSpPr>
        <p:grpSpPr>
          <a:xfrm>
            <a:off x="967796" y="1502711"/>
            <a:ext cx="7415316" cy="2873344"/>
            <a:chOff x="270871" y="1376989"/>
            <a:chExt cx="7843578" cy="3198340"/>
          </a:xfrm>
        </p:grpSpPr>
        <p:pic>
          <p:nvPicPr>
            <p:cNvPr id="3" name="Picture 2"/>
            <p:cNvPicPr>
              <a:picLocks noChangeAspect="1"/>
            </p:cNvPicPr>
            <p:nvPr/>
          </p:nvPicPr>
          <p:blipFill>
            <a:blip r:embed="rId2"/>
            <a:stretch>
              <a:fillRect/>
            </a:stretch>
          </p:blipFill>
          <p:spPr>
            <a:xfrm>
              <a:off x="270871" y="1376989"/>
              <a:ext cx="6063369" cy="3188337"/>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6334241" y="1376989"/>
              <a:ext cx="1780208" cy="3198340"/>
            </a:xfrm>
            <a:prstGeom prst="rect">
              <a:avLst/>
            </a:prstGeom>
            <a:ln w="3175">
              <a:solidFill>
                <a:schemeClr val="bg1">
                  <a:lumMod val="65000"/>
                </a:schemeClr>
              </a:solidFill>
            </a:ln>
          </p:spPr>
        </p:pic>
      </p:grpSp>
      <p:pic>
        <p:nvPicPr>
          <p:cNvPr id="5" name="Picture 4"/>
          <p:cNvPicPr>
            <a:picLocks noChangeAspect="1"/>
          </p:cNvPicPr>
          <p:nvPr/>
        </p:nvPicPr>
        <p:blipFill>
          <a:blip r:embed="rId4"/>
          <a:stretch>
            <a:fillRect/>
          </a:stretch>
        </p:blipFill>
        <p:spPr>
          <a:xfrm>
            <a:off x="5532948" y="4408468"/>
            <a:ext cx="5820852" cy="2328341"/>
          </a:xfrm>
          <a:prstGeom prst="rect">
            <a:avLst/>
          </a:prstGeom>
          <a:ln w="3175">
            <a:solidFill>
              <a:schemeClr val="bg1">
                <a:lumMod val="65000"/>
              </a:schemeClr>
            </a:solidFill>
          </a:ln>
        </p:spPr>
      </p:pic>
      <p:sp>
        <p:nvSpPr>
          <p:cNvPr id="7" name="TextBox 6"/>
          <p:cNvSpPr txBox="1"/>
          <p:nvPr/>
        </p:nvSpPr>
        <p:spPr>
          <a:xfrm>
            <a:off x="255734" y="5813479"/>
            <a:ext cx="52772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This map and summary table are drawn from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a:cs typeface="+mn-cs"/>
              </a:rPr>
              <a:t>FIMAN-T</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system developed by the North Carolina 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Source for Images: David Key, ESP Associates</a:t>
            </a:r>
          </a:p>
        </p:txBody>
      </p:sp>
      <p:pic>
        <p:nvPicPr>
          <p:cNvPr id="8" name="Picture 7"/>
          <p:cNvPicPr>
            <a:picLocks noChangeAspect="1"/>
          </p:cNvPicPr>
          <p:nvPr/>
        </p:nvPicPr>
        <p:blipFill>
          <a:blip r:embed="rId5"/>
          <a:stretch>
            <a:fillRect/>
          </a:stretch>
        </p:blipFill>
        <p:spPr>
          <a:xfrm>
            <a:off x="914402" y="930461"/>
            <a:ext cx="4105275" cy="485775"/>
          </a:xfrm>
          <a:prstGeom prst="rect">
            <a:avLst/>
          </a:prstGeom>
        </p:spPr>
      </p:pic>
      <p:pic>
        <p:nvPicPr>
          <p:cNvPr id="22" name="Picture 2"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0875" y="220069"/>
            <a:ext cx="1187956" cy="11879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8896350" y="941832"/>
            <a:ext cx="2457450" cy="2819400"/>
          </a:xfrm>
          <a:prstGeom prst="rect">
            <a:avLst/>
          </a:prstGeom>
        </p:spPr>
      </p:pic>
    </p:spTree>
    <p:extLst>
      <p:ext uri="{BB962C8B-B14F-4D97-AF65-F5344CB8AC3E}">
        <p14:creationId xmlns:p14="http://schemas.microsoft.com/office/powerpoint/2010/main" val="1561302761"/>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Proposed </a:t>
            </a:r>
            <a:r>
              <a:rPr lang="en-US" sz="2800" dirty="0"/>
              <a:t>Plan</a:t>
            </a:r>
          </a:p>
        </p:txBody>
      </p:sp>
      <p:graphicFrame>
        <p:nvGraphicFramePr>
          <p:cNvPr id="4" name="Table 3"/>
          <p:cNvGraphicFramePr>
            <a:graphicFrameLocks noGrp="1"/>
          </p:cNvGraphicFramePr>
          <p:nvPr>
            <p:extLst>
              <p:ext uri="{D42A27DB-BD31-4B8C-83A1-F6EECF244321}">
                <p14:modId xmlns:p14="http://schemas.microsoft.com/office/powerpoint/2010/main" val="3906856555"/>
              </p:ext>
            </p:extLst>
          </p:nvPr>
        </p:nvGraphicFramePr>
        <p:xfrm>
          <a:off x="1016620" y="1914682"/>
          <a:ext cx="9587570" cy="2865120"/>
        </p:xfrm>
        <a:graphic>
          <a:graphicData uri="http://schemas.openxmlformats.org/drawingml/2006/table">
            <a:tbl>
              <a:tblPr firstRow="1" bandRow="1"/>
              <a:tblGrid>
                <a:gridCol w="3544293">
                  <a:extLst>
                    <a:ext uri="{9D8B030D-6E8A-4147-A177-3AD203B41FA5}">
                      <a16:colId xmlns:a16="http://schemas.microsoft.com/office/drawing/2014/main" val="2921719607"/>
                    </a:ext>
                  </a:extLst>
                </a:gridCol>
                <a:gridCol w="1426673">
                  <a:extLst>
                    <a:ext uri="{9D8B030D-6E8A-4147-A177-3AD203B41FA5}">
                      <a16:colId xmlns:a16="http://schemas.microsoft.com/office/drawing/2014/main" val="905687858"/>
                    </a:ext>
                  </a:extLst>
                </a:gridCol>
                <a:gridCol w="1739590">
                  <a:extLst>
                    <a:ext uri="{9D8B030D-6E8A-4147-A177-3AD203B41FA5}">
                      <a16:colId xmlns:a16="http://schemas.microsoft.com/office/drawing/2014/main" val="2142651551"/>
                    </a:ext>
                  </a:extLst>
                </a:gridCol>
                <a:gridCol w="1427356">
                  <a:extLst>
                    <a:ext uri="{9D8B030D-6E8A-4147-A177-3AD203B41FA5}">
                      <a16:colId xmlns:a16="http://schemas.microsoft.com/office/drawing/2014/main" val="4290750458"/>
                    </a:ext>
                  </a:extLst>
                </a:gridCol>
                <a:gridCol w="1449658">
                  <a:extLst>
                    <a:ext uri="{9D8B030D-6E8A-4147-A177-3AD203B41FA5}">
                      <a16:colId xmlns:a16="http://schemas.microsoft.com/office/drawing/2014/main" val="626613296"/>
                    </a:ext>
                  </a:extLst>
                </a:gridCol>
              </a:tblGrid>
              <a:tr h="370840">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r>
                        <a:rPr lang="en-US" sz="1800" dirty="0"/>
                        <a:t>Prototype Map Products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pPr algn="ctr"/>
                      <a:r>
                        <a:rPr lang="en-US" sz="1800" dirty="0"/>
                        <a:t>At TxDOT</a:t>
                      </a:r>
                    </a:p>
                    <a:p>
                      <a:pPr algn="ctr"/>
                      <a:r>
                        <a:rPr lang="en-US" sz="1800" dirty="0"/>
                        <a:t>Gauges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pPr algn="ctr"/>
                      <a:r>
                        <a:rPr lang="en-US" sz="1800" dirty="0"/>
                        <a:t>Downstream</a:t>
                      </a:r>
                      <a:r>
                        <a:rPr lang="en-US" sz="1800" baseline="0" dirty="0"/>
                        <a:t> of TxDOT Gauges</a:t>
                      </a:r>
                      <a:r>
                        <a:rPr lang="en-US" sz="1800" baseline="30000" dirty="0"/>
                        <a:t>1</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pPr algn="ctr"/>
                      <a:r>
                        <a:rPr lang="en-US" sz="1800" dirty="0"/>
                        <a:t>Gauged Watersheds</a:t>
                      </a:r>
                      <a:r>
                        <a:rPr lang="en-US" sz="1800" baseline="30000" dirty="0"/>
                        <a:t>2</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342900" rtl="0" eaLnBrk="1" latinLnBrk="0" hangingPunct="1">
                        <a:defRPr sz="1350" b="1" kern="1200">
                          <a:solidFill>
                            <a:schemeClr val="lt1"/>
                          </a:solidFill>
                          <a:latin typeface="Calibri" panose="020F0502020204030204"/>
                        </a:defRPr>
                      </a:lvl1pPr>
                      <a:lvl2pPr marL="342900" algn="l" defTabSz="342900" rtl="0" eaLnBrk="1" latinLnBrk="0" hangingPunct="1">
                        <a:defRPr sz="1350" b="1" kern="1200">
                          <a:solidFill>
                            <a:schemeClr val="lt1"/>
                          </a:solidFill>
                          <a:latin typeface="Calibri" panose="020F0502020204030204"/>
                        </a:defRPr>
                      </a:lvl2pPr>
                      <a:lvl3pPr marL="685800" algn="l" defTabSz="342900" rtl="0" eaLnBrk="1" latinLnBrk="0" hangingPunct="1">
                        <a:defRPr sz="1350" b="1" kern="1200">
                          <a:solidFill>
                            <a:schemeClr val="lt1"/>
                          </a:solidFill>
                          <a:latin typeface="Calibri" panose="020F0502020204030204"/>
                        </a:defRPr>
                      </a:lvl3pPr>
                      <a:lvl4pPr marL="1028700" algn="l" defTabSz="342900" rtl="0" eaLnBrk="1" latinLnBrk="0" hangingPunct="1">
                        <a:defRPr sz="1350" b="1" kern="1200">
                          <a:solidFill>
                            <a:schemeClr val="lt1"/>
                          </a:solidFill>
                          <a:latin typeface="Calibri" panose="020F0502020204030204"/>
                        </a:defRPr>
                      </a:lvl4pPr>
                      <a:lvl5pPr marL="1371600" algn="l" defTabSz="342900" rtl="0" eaLnBrk="1" latinLnBrk="0" hangingPunct="1">
                        <a:defRPr sz="1350" b="1" kern="1200">
                          <a:solidFill>
                            <a:schemeClr val="lt1"/>
                          </a:solidFill>
                          <a:latin typeface="Calibri" panose="020F0502020204030204"/>
                        </a:defRPr>
                      </a:lvl5pPr>
                      <a:lvl6pPr marL="1714500" algn="l" defTabSz="342900" rtl="0" eaLnBrk="1" latinLnBrk="0" hangingPunct="1">
                        <a:defRPr sz="1350" b="1" kern="1200">
                          <a:solidFill>
                            <a:schemeClr val="lt1"/>
                          </a:solidFill>
                          <a:latin typeface="Calibri" panose="020F0502020204030204"/>
                        </a:defRPr>
                      </a:lvl6pPr>
                      <a:lvl7pPr marL="2057400" algn="l" defTabSz="342900" rtl="0" eaLnBrk="1" latinLnBrk="0" hangingPunct="1">
                        <a:defRPr sz="1350" b="1" kern="1200">
                          <a:solidFill>
                            <a:schemeClr val="lt1"/>
                          </a:solidFill>
                          <a:latin typeface="Calibri" panose="020F0502020204030204"/>
                        </a:defRPr>
                      </a:lvl7pPr>
                      <a:lvl8pPr marL="2400300" algn="l" defTabSz="342900" rtl="0" eaLnBrk="1" latinLnBrk="0" hangingPunct="1">
                        <a:defRPr sz="1350" b="1" kern="1200">
                          <a:solidFill>
                            <a:schemeClr val="lt1"/>
                          </a:solidFill>
                          <a:latin typeface="Calibri" panose="020F0502020204030204"/>
                        </a:defRPr>
                      </a:lvl8pPr>
                      <a:lvl9pPr marL="2743200" algn="l" defTabSz="342900" rtl="0" eaLnBrk="1" latinLnBrk="0" hangingPunct="1">
                        <a:defRPr sz="1350" b="1" kern="1200">
                          <a:solidFill>
                            <a:schemeClr val="lt1"/>
                          </a:solidFill>
                          <a:latin typeface="Calibri" panose="020F0502020204030204"/>
                        </a:defRPr>
                      </a:lvl9pPr>
                    </a:lstStyle>
                    <a:p>
                      <a:pPr algn="ctr"/>
                      <a:r>
                        <a:rPr lang="en-US" sz="1800" dirty="0"/>
                        <a:t>Texas</a:t>
                      </a:r>
                      <a:r>
                        <a:rPr lang="en-US" sz="1800" baseline="0" dirty="0"/>
                        <a:t> </a:t>
                      </a:r>
                    </a:p>
                    <a:p>
                      <a:pPr algn="ctr"/>
                      <a:r>
                        <a:rPr lang="en-US" sz="1800" baseline="0" dirty="0"/>
                        <a:t>State-Wide</a:t>
                      </a:r>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848164788"/>
                  </a:ext>
                </a:extLst>
              </a:tr>
              <a:tr h="370840">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800" dirty="0"/>
                        <a:t>Flooded Road Estimate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6 mo.</a:t>
                      </a:r>
                      <a:r>
                        <a:rPr lang="en-US" sz="1800" baseline="30000" dirty="0"/>
                        <a:t>3</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12 mo.</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18 mo.</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N.</a:t>
                      </a:r>
                      <a:r>
                        <a:rPr lang="en-US" sz="1800" baseline="0" dirty="0"/>
                        <a:t> A.</a:t>
                      </a:r>
                      <a:endParaRPr lang="en-U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086763094"/>
                  </a:ext>
                </a:extLst>
              </a:tr>
              <a:tr h="370840">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800" dirty="0"/>
                        <a:t>Precipitation</a:t>
                      </a:r>
                      <a:r>
                        <a:rPr lang="en-US" sz="1800" baseline="0" dirty="0"/>
                        <a:t> Forecast by Section</a:t>
                      </a:r>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3 mo.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672363382"/>
                  </a:ext>
                </a:extLst>
              </a:tr>
              <a:tr h="370840">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800" dirty="0"/>
                        <a:t>Bridge Warnings</a:t>
                      </a:r>
                      <a:endParaRPr lang="en-US" sz="1800" baseline="300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3 mo.</a:t>
                      </a:r>
                      <a:r>
                        <a:rPr lang="en-US" sz="1800" baseline="30000" dirty="0"/>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6 mo.</a:t>
                      </a:r>
                      <a:r>
                        <a:rPr lang="en-US" sz="1800" baseline="30000" dirty="0"/>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12</a:t>
                      </a:r>
                      <a:r>
                        <a:rPr lang="en-US" sz="1800" baseline="0" dirty="0"/>
                        <a:t> mo.</a:t>
                      </a:r>
                      <a:r>
                        <a:rPr lang="en-US" sz="1800" baseline="30000" dirty="0"/>
                        <a:t>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N. 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435673411"/>
                  </a:ext>
                </a:extLst>
              </a:tr>
              <a:tr h="370840">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800" dirty="0"/>
                        <a:t>Flood Inundation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6 mo.</a:t>
                      </a:r>
                      <a:r>
                        <a:rPr lang="en-US" sz="1800" baseline="30000" dirty="0"/>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12 mo.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18 mo.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N. 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175871684"/>
                  </a:ext>
                </a:extLst>
              </a:tr>
              <a:tr h="370840">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800" dirty="0" err="1"/>
                        <a:t>Bankfull</a:t>
                      </a:r>
                      <a:r>
                        <a:rPr lang="en-US" sz="1800" dirty="0"/>
                        <a:t> Rivers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3 mo.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93567519"/>
                  </a:ext>
                </a:extLst>
              </a:tr>
              <a:tr h="370840">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r>
                        <a:rPr lang="en-US" sz="1800" dirty="0"/>
                        <a:t>Gauge Water Level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3 mo.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342900" rtl="0" eaLnBrk="1" latinLnBrk="0" hangingPunct="1">
                        <a:defRPr sz="1350" kern="1200">
                          <a:solidFill>
                            <a:schemeClr val="dk1"/>
                          </a:solidFill>
                          <a:latin typeface="Calibri" panose="020F0502020204030204"/>
                        </a:defRPr>
                      </a:lvl1pPr>
                      <a:lvl2pPr marL="342900" algn="l" defTabSz="342900" rtl="0" eaLnBrk="1" latinLnBrk="0" hangingPunct="1">
                        <a:defRPr sz="1350" kern="1200">
                          <a:solidFill>
                            <a:schemeClr val="dk1"/>
                          </a:solidFill>
                          <a:latin typeface="Calibri" panose="020F0502020204030204"/>
                        </a:defRPr>
                      </a:lvl2pPr>
                      <a:lvl3pPr marL="685800" algn="l" defTabSz="342900" rtl="0" eaLnBrk="1" latinLnBrk="0" hangingPunct="1">
                        <a:defRPr sz="1350" kern="1200">
                          <a:solidFill>
                            <a:schemeClr val="dk1"/>
                          </a:solidFill>
                          <a:latin typeface="Calibri" panose="020F0502020204030204"/>
                        </a:defRPr>
                      </a:lvl3pPr>
                      <a:lvl4pPr marL="1028700" algn="l" defTabSz="342900" rtl="0" eaLnBrk="1" latinLnBrk="0" hangingPunct="1">
                        <a:defRPr sz="1350" kern="1200">
                          <a:solidFill>
                            <a:schemeClr val="dk1"/>
                          </a:solidFill>
                          <a:latin typeface="Calibri" panose="020F0502020204030204"/>
                        </a:defRPr>
                      </a:lvl4pPr>
                      <a:lvl5pPr marL="1371600" algn="l" defTabSz="342900" rtl="0" eaLnBrk="1" latinLnBrk="0" hangingPunct="1">
                        <a:defRPr sz="1350" kern="1200">
                          <a:solidFill>
                            <a:schemeClr val="dk1"/>
                          </a:solidFill>
                          <a:latin typeface="Calibri" panose="020F0502020204030204"/>
                        </a:defRPr>
                      </a:lvl5pPr>
                      <a:lvl6pPr marL="1714500" algn="l" defTabSz="342900" rtl="0" eaLnBrk="1" latinLnBrk="0" hangingPunct="1">
                        <a:defRPr sz="1350" kern="1200">
                          <a:solidFill>
                            <a:schemeClr val="dk1"/>
                          </a:solidFill>
                          <a:latin typeface="Calibri" panose="020F0502020204030204"/>
                        </a:defRPr>
                      </a:lvl6pPr>
                      <a:lvl7pPr marL="2057400" algn="l" defTabSz="342900" rtl="0" eaLnBrk="1" latinLnBrk="0" hangingPunct="1">
                        <a:defRPr sz="1350" kern="1200">
                          <a:solidFill>
                            <a:schemeClr val="dk1"/>
                          </a:solidFill>
                          <a:latin typeface="Calibri" panose="020F0502020204030204"/>
                        </a:defRPr>
                      </a:lvl7pPr>
                      <a:lvl8pPr marL="2400300" algn="l" defTabSz="342900" rtl="0" eaLnBrk="1" latinLnBrk="0" hangingPunct="1">
                        <a:defRPr sz="1350" kern="1200">
                          <a:solidFill>
                            <a:schemeClr val="dk1"/>
                          </a:solidFill>
                          <a:latin typeface="Calibri" panose="020F0502020204030204"/>
                        </a:defRPr>
                      </a:lvl8pPr>
                      <a:lvl9pPr marL="2743200" algn="l" defTabSz="342900" rtl="0" eaLnBrk="1" latinLnBrk="0" hangingPunct="1">
                        <a:defRPr sz="1350" kern="1200">
                          <a:solidFill>
                            <a:schemeClr val="dk1"/>
                          </a:solidFill>
                          <a:latin typeface="Calibri" panose="020F0502020204030204"/>
                        </a:defRPr>
                      </a:lvl9pPr>
                    </a:lstStyle>
                    <a:p>
                      <a:pPr algn="ctr"/>
                      <a:r>
                        <a:rPr lang="en-US" sz="1800" dirty="0"/>
                        <a:t>N. 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902871734"/>
                  </a:ext>
                </a:extLst>
              </a:tr>
            </a:tbl>
          </a:graphicData>
        </a:graphic>
      </p:graphicFrame>
      <p:sp>
        <p:nvSpPr>
          <p:cNvPr id="5" name="TextBox 4"/>
          <p:cNvSpPr txBox="1"/>
          <p:nvPr/>
        </p:nvSpPr>
        <p:spPr>
          <a:xfrm>
            <a:off x="914402" y="4917293"/>
            <a:ext cx="7277249"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Notes: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Requires forecast adjustment and downstream routing</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Requires forecast adjustment from routed reaches to all reaches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Requires hydraulic modeling of gauged bridge and its approach roads</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Requires completion of gauge installation and a preliminary rating curve</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rPr>
              <a:t>Requires point cloud representation of bridge deck</a:t>
            </a:r>
          </a:p>
        </p:txBody>
      </p:sp>
      <p:sp>
        <p:nvSpPr>
          <p:cNvPr id="6" name="Oval 5"/>
          <p:cNvSpPr/>
          <p:nvPr/>
        </p:nvSpPr>
        <p:spPr>
          <a:xfrm>
            <a:off x="4906537" y="3291485"/>
            <a:ext cx="724829" cy="356839"/>
          </a:xfrm>
          <a:prstGeom prst="ellipse">
            <a:avLst/>
          </a:prstGeom>
          <a:noFill/>
          <a:ln w="19050" cap="flat" cmpd="sng" algn="ctr">
            <a:solidFill>
              <a:schemeClr val="accent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7" name="Oval 6"/>
          <p:cNvSpPr/>
          <p:nvPr/>
        </p:nvSpPr>
        <p:spPr>
          <a:xfrm>
            <a:off x="4906536" y="4418623"/>
            <a:ext cx="724829" cy="356839"/>
          </a:xfrm>
          <a:prstGeom prst="ellipse">
            <a:avLst/>
          </a:prstGeom>
          <a:noFill/>
          <a:ln w="19050" cap="flat" cmpd="sng" algn="ctr">
            <a:solidFill>
              <a:schemeClr val="accent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8" name="Oval 7"/>
          <p:cNvSpPr/>
          <p:nvPr/>
        </p:nvSpPr>
        <p:spPr>
          <a:xfrm>
            <a:off x="9474818" y="2934646"/>
            <a:ext cx="724829" cy="356839"/>
          </a:xfrm>
          <a:prstGeom prst="ellipse">
            <a:avLst/>
          </a:prstGeom>
          <a:noFill/>
          <a:ln w="19050" cap="flat" cmpd="sng" algn="ctr">
            <a:solidFill>
              <a:schemeClr val="accent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9" name="Oval 8"/>
          <p:cNvSpPr/>
          <p:nvPr/>
        </p:nvSpPr>
        <p:spPr>
          <a:xfrm>
            <a:off x="9521281" y="4061784"/>
            <a:ext cx="724829" cy="356839"/>
          </a:xfrm>
          <a:prstGeom prst="ellipse">
            <a:avLst/>
          </a:prstGeom>
          <a:noFill/>
          <a:ln w="19050" cap="flat" cmpd="sng" algn="ctr">
            <a:solidFill>
              <a:schemeClr val="accent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0" name="Oval 9"/>
          <p:cNvSpPr/>
          <p:nvPr/>
        </p:nvSpPr>
        <p:spPr>
          <a:xfrm>
            <a:off x="8573984" y="5115222"/>
            <a:ext cx="2627893" cy="1074615"/>
          </a:xfrm>
          <a:prstGeom prst="ellipse">
            <a:avLst/>
          </a:prstGeom>
          <a:solidFill>
            <a:schemeClr val="accent1">
              <a:lumMod val="20000"/>
              <a:lumOff val="80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1" name="TextBox 10"/>
          <p:cNvSpPr txBox="1"/>
          <p:nvPr/>
        </p:nvSpPr>
        <p:spPr>
          <a:xfrm>
            <a:off x="8624890" y="5257235"/>
            <a:ext cx="2576988" cy="64633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ＭＳ Ｐゴシック"/>
              </a:rPr>
              <a:t>Shared 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ＭＳ Ｐゴシック"/>
              </a:rPr>
              <a:t>Demonstration Prototype</a:t>
            </a:r>
          </a:p>
        </p:txBody>
      </p:sp>
      <p:sp>
        <p:nvSpPr>
          <p:cNvPr id="3" name="Rectangle 2"/>
          <p:cNvSpPr/>
          <p:nvPr/>
        </p:nvSpPr>
        <p:spPr bwMode="auto">
          <a:xfrm>
            <a:off x="4572000" y="1789045"/>
            <a:ext cx="1431235" cy="3119326"/>
          </a:xfrm>
          <a:prstGeom prst="rect">
            <a:avLst/>
          </a:prstGeom>
          <a:noFill/>
          <a:ln w="25400">
            <a:solidFill>
              <a:srgbClr val="00B0F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Rectangle 11"/>
          <p:cNvSpPr/>
          <p:nvPr/>
        </p:nvSpPr>
        <p:spPr bwMode="auto">
          <a:xfrm>
            <a:off x="9163111" y="1789045"/>
            <a:ext cx="1431235" cy="3119326"/>
          </a:xfrm>
          <a:prstGeom prst="rect">
            <a:avLst/>
          </a:prstGeom>
          <a:noFill/>
          <a:ln w="25400">
            <a:solidFill>
              <a:srgbClr val="00B0F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3" name="Picture 12"/>
          <p:cNvPicPr>
            <a:picLocks noChangeAspect="1"/>
          </p:cNvPicPr>
          <p:nvPr/>
        </p:nvPicPr>
        <p:blipFill>
          <a:blip r:embed="rId2"/>
          <a:stretch>
            <a:fillRect/>
          </a:stretch>
        </p:blipFill>
        <p:spPr>
          <a:xfrm>
            <a:off x="4572000" y="384437"/>
            <a:ext cx="6155496" cy="1302124"/>
          </a:xfrm>
          <a:prstGeom prst="rect">
            <a:avLst/>
          </a:prstGeom>
        </p:spPr>
      </p:pic>
    </p:spTree>
    <p:extLst>
      <p:ext uri="{BB962C8B-B14F-4D97-AF65-F5344CB8AC3E}">
        <p14:creationId xmlns:p14="http://schemas.microsoft.com/office/powerpoint/2010/main" val="3962807665"/>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2112786" y="4172169"/>
            <a:ext cx="1572956" cy="482520"/>
          </a:xfrm>
          <a:prstGeom prst="rect">
            <a:avLst/>
          </a:prstGeom>
          <a:solidFill>
            <a:schemeClr val="bg1"/>
          </a:solidFill>
          <a:ln w="3175">
            <a:solidFill>
              <a:schemeClr val="bg1">
                <a:lumMod val="6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a:t>Shared Services Demonstration Prototype</a:t>
            </a:r>
          </a:p>
        </p:txBody>
      </p:sp>
      <p:pic>
        <p:nvPicPr>
          <p:cNvPr id="3"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5831" y="4804240"/>
            <a:ext cx="1440121" cy="11700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530" y="4932089"/>
            <a:ext cx="1828800" cy="914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5505821" y="2160021"/>
            <a:ext cx="1907821" cy="4340895"/>
          </a:xfrm>
          <a:prstGeom prst="rect">
            <a:avLst/>
          </a:prstGeom>
          <a:noFill/>
          <a:ln w="22225">
            <a:solidFill>
              <a:srgbClr val="0070C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nvGrpSpPr>
          <p:cNvPr id="12" name="Group 11">
            <a:extLst>
              <a:ext uri="{FF2B5EF4-FFF2-40B4-BE49-F238E27FC236}">
                <a16:creationId xmlns:a16="http://schemas.microsoft.com/office/drawing/2014/main" id="{8AC2A0FC-3F02-41C1-AD86-75FD0C96BCD0}"/>
              </a:ext>
            </a:extLst>
          </p:cNvPr>
          <p:cNvGrpSpPr/>
          <p:nvPr/>
        </p:nvGrpSpPr>
        <p:grpSpPr>
          <a:xfrm>
            <a:off x="5872814" y="3761732"/>
            <a:ext cx="1213017" cy="1270942"/>
            <a:chOff x="1975192" y="2670998"/>
            <a:chExt cx="3359888" cy="3481473"/>
          </a:xfrm>
        </p:grpSpPr>
        <p:pic>
          <p:nvPicPr>
            <p:cNvPr id="14" name="Picture 13">
              <a:extLst>
                <a:ext uri="{FF2B5EF4-FFF2-40B4-BE49-F238E27FC236}">
                  <a16:creationId xmlns:a16="http://schemas.microsoft.com/office/drawing/2014/main" id="{F745D671-328D-493E-8BC0-6F685C0AECF3}"/>
                </a:ext>
              </a:extLst>
            </p:cNvPr>
            <p:cNvPicPr>
              <a:picLocks noChangeAspect="1"/>
            </p:cNvPicPr>
            <p:nvPr/>
          </p:nvPicPr>
          <p:blipFill>
            <a:blip r:embed="rId4"/>
            <a:stretch>
              <a:fillRect/>
            </a:stretch>
          </p:blipFill>
          <p:spPr>
            <a:xfrm>
              <a:off x="1992486" y="3244077"/>
              <a:ext cx="3342594" cy="2908394"/>
            </a:xfrm>
            <a:prstGeom prst="rect">
              <a:avLst/>
            </a:prstGeom>
            <a:ln w="3175">
              <a:solidFill>
                <a:schemeClr val="bg1">
                  <a:lumMod val="65000"/>
                </a:schemeClr>
              </a:solidFill>
            </a:ln>
          </p:spPr>
        </p:pic>
        <p:sp>
          <p:nvSpPr>
            <p:cNvPr id="15" name="TextBox 14">
              <a:extLst>
                <a:ext uri="{FF2B5EF4-FFF2-40B4-BE49-F238E27FC236}">
                  <a16:creationId xmlns:a16="http://schemas.microsoft.com/office/drawing/2014/main" id="{7A011A82-097E-441B-8FB7-6B773EC3158F}"/>
                </a:ext>
              </a:extLst>
            </p:cNvPr>
            <p:cNvSpPr txBox="1"/>
            <p:nvPr/>
          </p:nvSpPr>
          <p:spPr>
            <a:xfrm>
              <a:off x="1975192" y="2670998"/>
              <a:ext cx="3359885" cy="573079"/>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ＭＳ Ｐゴシック"/>
                  <a:cs typeface="+mn-cs"/>
                </a:rPr>
                <a:t>Observation Gauges</a:t>
              </a:r>
            </a:p>
          </p:txBody>
        </p:sp>
      </p:grpSp>
      <p:grpSp>
        <p:nvGrpSpPr>
          <p:cNvPr id="17" name="Group 16">
            <a:extLst>
              <a:ext uri="{FF2B5EF4-FFF2-40B4-BE49-F238E27FC236}">
                <a16:creationId xmlns:a16="http://schemas.microsoft.com/office/drawing/2014/main" id="{1CAFA6F8-5409-4BFE-92A6-A757A82ECB78}"/>
              </a:ext>
            </a:extLst>
          </p:cNvPr>
          <p:cNvGrpSpPr/>
          <p:nvPr/>
        </p:nvGrpSpPr>
        <p:grpSpPr>
          <a:xfrm>
            <a:off x="5881219" y="5158599"/>
            <a:ext cx="1213016" cy="1208430"/>
            <a:chOff x="2326258" y="1806171"/>
            <a:chExt cx="3946162" cy="3892067"/>
          </a:xfrm>
        </p:grpSpPr>
        <p:sp>
          <p:nvSpPr>
            <p:cNvPr id="19" name="TextBox 18"/>
            <p:cNvSpPr txBox="1"/>
            <p:nvPr/>
          </p:nvSpPr>
          <p:spPr>
            <a:xfrm>
              <a:off x="2326258" y="1806171"/>
              <a:ext cx="3946162" cy="817723"/>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800"/>
                </a:lnSpc>
                <a:spcBef>
                  <a:spcPts val="0"/>
                </a:spcBef>
                <a:spcAft>
                  <a:spcPts val="0"/>
                </a:spcAft>
                <a:buClrTx/>
                <a:buSzTx/>
                <a:buFontTx/>
                <a:buNone/>
                <a:tabLst/>
                <a:defRPr/>
              </a:pPr>
              <a:r>
                <a:rPr kumimoji="0" lang="en-US" sz="800" b="1" i="0" u="none" strike="noStrike" kern="1200" cap="none" spc="0" normalizeH="0" baseline="0" noProof="0" dirty="0" err="1">
                  <a:ln>
                    <a:noFill/>
                  </a:ln>
                  <a:solidFill>
                    <a:prstClr val="black"/>
                  </a:solidFill>
                  <a:effectLst/>
                  <a:uLnTx/>
                  <a:uFillTx/>
                  <a:latin typeface="Arial"/>
                  <a:ea typeface="ＭＳ Ｐゴシック"/>
                  <a:cs typeface="+mn-cs"/>
                </a:rPr>
                <a:t>Bankfull</a:t>
              </a:r>
              <a:r>
                <a:rPr kumimoji="0" lang="en-US" sz="800" b="1" i="0" u="none" strike="noStrike" kern="1200" cap="none" spc="0" normalizeH="0" baseline="0" noProof="0" dirty="0">
                  <a:ln>
                    <a:noFill/>
                  </a:ln>
                  <a:solidFill>
                    <a:prstClr val="black"/>
                  </a:solidFill>
                  <a:effectLst/>
                  <a:uLnTx/>
                  <a:uFillTx/>
                  <a:latin typeface="Arial"/>
                  <a:ea typeface="ＭＳ Ｐゴシック"/>
                  <a:cs typeface="+mn-cs"/>
                </a:rPr>
                <a:t> Streams </a:t>
              </a:r>
            </a:p>
            <a:p>
              <a:pPr marL="0" marR="0" lvl="0" indent="0" algn="ctr" defTabSz="914400" rtl="0" eaLnBrk="0" fontAlgn="auto" latinLnBrk="0" hangingPunct="0">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ＭＳ Ｐゴシック"/>
                  <a:cs typeface="+mn-cs"/>
                </a:rPr>
                <a:t>and Flooded Roads</a:t>
              </a:r>
            </a:p>
          </p:txBody>
        </p:sp>
        <p:pic>
          <p:nvPicPr>
            <p:cNvPr id="20" name="Picture 19">
              <a:extLst>
                <a:ext uri="{FF2B5EF4-FFF2-40B4-BE49-F238E27FC236}">
                  <a16:creationId xmlns:a16="http://schemas.microsoft.com/office/drawing/2014/main" id="{2382B6CE-C8FF-49D2-AE5C-4C90398B744A}"/>
                </a:ext>
              </a:extLst>
            </p:cNvPr>
            <p:cNvPicPr>
              <a:picLocks noChangeAspect="1"/>
            </p:cNvPicPr>
            <p:nvPr/>
          </p:nvPicPr>
          <p:blipFill>
            <a:blip r:embed="rId5"/>
            <a:stretch>
              <a:fillRect/>
            </a:stretch>
          </p:blipFill>
          <p:spPr>
            <a:xfrm>
              <a:off x="2370895" y="2629194"/>
              <a:ext cx="3874179" cy="3069044"/>
            </a:xfrm>
            <a:prstGeom prst="rect">
              <a:avLst/>
            </a:prstGeom>
            <a:ln w="3175">
              <a:solidFill>
                <a:schemeClr val="bg1">
                  <a:lumMod val="65000"/>
                </a:schemeClr>
              </a:solidFill>
            </a:ln>
          </p:spPr>
        </p:pic>
      </p:grpSp>
      <p:grpSp>
        <p:nvGrpSpPr>
          <p:cNvPr id="22" name="Group 21"/>
          <p:cNvGrpSpPr/>
          <p:nvPr/>
        </p:nvGrpSpPr>
        <p:grpSpPr>
          <a:xfrm>
            <a:off x="5881218" y="2310872"/>
            <a:ext cx="1213017" cy="1293606"/>
            <a:chOff x="2549024" y="3363924"/>
            <a:chExt cx="1085590" cy="1033850"/>
          </a:xfrm>
        </p:grpSpPr>
        <p:pic>
          <p:nvPicPr>
            <p:cNvPr id="10" name="Picture 9">
              <a:extLst>
                <a:ext uri="{FF2B5EF4-FFF2-40B4-BE49-F238E27FC236}">
                  <a16:creationId xmlns:a16="http://schemas.microsoft.com/office/drawing/2014/main" id="{4AB86A9D-E1A5-413E-8254-E37EA6CA1D33}"/>
                </a:ext>
              </a:extLst>
            </p:cNvPr>
            <p:cNvPicPr>
              <a:picLocks noChangeAspect="1"/>
            </p:cNvPicPr>
            <p:nvPr/>
          </p:nvPicPr>
          <p:blipFill>
            <a:blip r:embed="rId6"/>
            <a:stretch>
              <a:fillRect/>
            </a:stretch>
          </p:blipFill>
          <p:spPr>
            <a:xfrm>
              <a:off x="2549024" y="3527084"/>
              <a:ext cx="1085590" cy="870690"/>
            </a:xfrm>
            <a:prstGeom prst="rect">
              <a:avLst/>
            </a:prstGeom>
            <a:ln w="3175">
              <a:solidFill>
                <a:schemeClr val="bg1">
                  <a:lumMod val="65000"/>
                </a:schemeClr>
              </a:solidFill>
            </a:ln>
          </p:spPr>
        </p:pic>
        <p:sp>
          <p:nvSpPr>
            <p:cNvPr id="21" name="TextBox 20"/>
            <p:cNvSpPr txBox="1"/>
            <p:nvPr/>
          </p:nvSpPr>
          <p:spPr>
            <a:xfrm>
              <a:off x="2549024" y="3363924"/>
              <a:ext cx="1085590" cy="163160"/>
            </a:xfrm>
            <a:prstGeom prst="rect">
              <a:avLst/>
            </a:prstGeom>
            <a:solidFill>
              <a:schemeClr val="bg1"/>
            </a:solidFill>
            <a:ln w="3175">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ＭＳ Ｐゴシック"/>
                  <a:cs typeface="+mn-cs"/>
                </a:rPr>
                <a:t>Forecast Rain Maps</a:t>
              </a:r>
            </a:p>
          </p:txBody>
        </p:sp>
      </p:grpSp>
      <p:grpSp>
        <p:nvGrpSpPr>
          <p:cNvPr id="49" name="Group 48"/>
          <p:cNvGrpSpPr/>
          <p:nvPr/>
        </p:nvGrpSpPr>
        <p:grpSpPr>
          <a:xfrm>
            <a:off x="8939603" y="2885638"/>
            <a:ext cx="2402085" cy="1840675"/>
            <a:chOff x="8572508" y="2943151"/>
            <a:chExt cx="2402085" cy="1840675"/>
          </a:xfrm>
        </p:grpSpPr>
        <p:sp>
          <p:nvSpPr>
            <p:cNvPr id="23" name="Rectangle 22"/>
            <p:cNvSpPr/>
            <p:nvPr/>
          </p:nvSpPr>
          <p:spPr bwMode="auto">
            <a:xfrm>
              <a:off x="8572508" y="2943151"/>
              <a:ext cx="2402085" cy="1840675"/>
            </a:xfrm>
            <a:prstGeom prst="rect">
              <a:avLst/>
            </a:prstGeom>
            <a:noFill/>
            <a:ln w="19050">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4" name="Picture 23"/>
            <p:cNvPicPr>
              <a:picLocks noChangeAspect="1"/>
            </p:cNvPicPr>
            <p:nvPr/>
          </p:nvPicPr>
          <p:blipFill>
            <a:blip r:embed="rId7"/>
            <a:stretch>
              <a:fillRect/>
            </a:stretch>
          </p:blipFill>
          <p:spPr>
            <a:xfrm>
              <a:off x="9971794" y="3268060"/>
              <a:ext cx="925214" cy="1190856"/>
            </a:xfrm>
            <a:prstGeom prst="rect">
              <a:avLst/>
            </a:prstGeom>
            <a:ln w="3175">
              <a:solidFill>
                <a:schemeClr val="bg1">
                  <a:lumMod val="65000"/>
                </a:schemeClr>
              </a:solidFill>
            </a:ln>
          </p:spPr>
        </p:pic>
        <p:sp>
          <p:nvSpPr>
            <p:cNvPr id="25" name="TextBox 24"/>
            <p:cNvSpPr txBox="1"/>
            <p:nvPr/>
          </p:nvSpPr>
          <p:spPr>
            <a:xfrm>
              <a:off x="8795435" y="3436433"/>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a:ea typeface="ＭＳ Ｐゴシック"/>
                </a:rPr>
                <a:t>NWS Public</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a:ea typeface="ＭＳ Ｐゴシック"/>
                </a:rPr>
                <a:t>and Prototype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Arial"/>
                  <a:ea typeface="ＭＳ Ｐゴシック"/>
                </a:rPr>
                <a:t>Map Services</a:t>
              </a:r>
            </a:p>
          </p:txBody>
        </p:sp>
      </p:grpSp>
      <p:sp>
        <p:nvSpPr>
          <p:cNvPr id="27" name="Rectangle 26"/>
          <p:cNvSpPr/>
          <p:nvPr/>
        </p:nvSpPr>
        <p:spPr bwMode="auto">
          <a:xfrm>
            <a:off x="1666830" y="3022987"/>
            <a:ext cx="2402085" cy="1703326"/>
          </a:xfrm>
          <a:prstGeom prst="rect">
            <a:avLst/>
          </a:prstGeom>
          <a:noFill/>
          <a:ln w="19050">
            <a:solidFill>
              <a:srgbClr val="0070C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0" name="Picture 2" descr="See the source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1192" y="4201998"/>
            <a:ext cx="1493359" cy="247087"/>
          </a:xfrm>
          <a:prstGeom prst="rect">
            <a:avLst/>
          </a:prstGeom>
          <a:noFill/>
          <a:extLst>
            <a:ext uri="{909E8E84-426E-40DD-AFC4-6F175D3DCCD1}">
              <a14:hiddenFill xmlns:a14="http://schemas.microsoft.com/office/drawing/2010/main">
                <a:solidFill>
                  <a:srgbClr val="FFFFFF"/>
                </a:solidFill>
              </a14:hiddenFill>
            </a:ext>
          </a:extLst>
        </p:spPr>
      </p:pic>
      <p:sp>
        <p:nvSpPr>
          <p:cNvPr id="31" name="Right Arrow 30"/>
          <p:cNvSpPr/>
          <p:nvPr/>
        </p:nvSpPr>
        <p:spPr bwMode="auto">
          <a:xfrm flipH="1">
            <a:off x="7857710" y="3693963"/>
            <a:ext cx="688395" cy="311796"/>
          </a:xfrm>
          <a:prstGeom prst="rightArrow">
            <a:avLst/>
          </a:prstGeom>
          <a:gradFill>
            <a:gsLst>
              <a:gs pos="0">
                <a:srgbClr val="0070C0"/>
              </a:gs>
              <a:gs pos="100000">
                <a:schemeClr val="accent4">
                  <a:lumMod val="40000"/>
                  <a:lumOff val="60000"/>
                </a:schemeClr>
              </a:gs>
            </a:gsLst>
          </a:gradFill>
          <a:ln>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3" name="Right Arrow 32"/>
          <p:cNvSpPr/>
          <p:nvPr/>
        </p:nvSpPr>
        <p:spPr bwMode="auto">
          <a:xfrm>
            <a:off x="4427662" y="3682151"/>
            <a:ext cx="688395" cy="311796"/>
          </a:xfrm>
          <a:prstGeom prst="rightArrow">
            <a:avLst/>
          </a:prstGeom>
          <a:gradFill>
            <a:gsLst>
              <a:gs pos="0">
                <a:srgbClr val="0070C0"/>
              </a:gs>
              <a:gs pos="100000">
                <a:schemeClr val="accent4">
                  <a:lumMod val="40000"/>
                  <a:lumOff val="60000"/>
                </a:schemeClr>
              </a:gs>
            </a:gsLst>
          </a:gradFill>
          <a:ln>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4" name="Picture 33"/>
          <p:cNvPicPr>
            <a:picLocks noChangeAspect="1"/>
          </p:cNvPicPr>
          <p:nvPr/>
        </p:nvPicPr>
        <p:blipFill>
          <a:blip r:embed="rId9"/>
          <a:stretch>
            <a:fillRect/>
          </a:stretch>
        </p:blipFill>
        <p:spPr>
          <a:xfrm>
            <a:off x="2226237" y="3201291"/>
            <a:ext cx="1283271" cy="742567"/>
          </a:xfrm>
          <a:prstGeom prst="rect">
            <a:avLst/>
          </a:prstGeom>
          <a:ln w="3175">
            <a:solidFill>
              <a:schemeClr val="bg1">
                <a:lumMod val="65000"/>
              </a:schemeClr>
            </a:solidFill>
          </a:ln>
        </p:spPr>
      </p:pic>
      <p:sp>
        <p:nvSpPr>
          <p:cNvPr id="36" name="TextBox 35"/>
          <p:cNvSpPr txBox="1"/>
          <p:nvPr/>
        </p:nvSpPr>
        <p:spPr>
          <a:xfrm>
            <a:off x="4334616" y="3271039"/>
            <a:ext cx="914400" cy="1069872"/>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Data and Map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services</a:t>
            </a:r>
          </a:p>
        </p:txBody>
      </p:sp>
      <p:pic>
        <p:nvPicPr>
          <p:cNvPr id="37" name="Picture 36"/>
          <p:cNvPicPr>
            <a:picLocks noChangeAspect="1"/>
          </p:cNvPicPr>
          <p:nvPr/>
        </p:nvPicPr>
        <p:blipFill>
          <a:blip r:embed="rId10"/>
          <a:stretch>
            <a:fillRect/>
          </a:stretch>
        </p:blipFill>
        <p:spPr>
          <a:xfrm>
            <a:off x="597209" y="1534317"/>
            <a:ext cx="1102995" cy="1251411"/>
          </a:xfrm>
          <a:prstGeom prst="rect">
            <a:avLst/>
          </a:prstGeom>
          <a:ln w="3175">
            <a:solidFill>
              <a:schemeClr val="bg1">
                <a:lumMod val="65000"/>
              </a:schemeClr>
            </a:solidFill>
          </a:ln>
        </p:spPr>
      </p:pic>
      <p:cxnSp>
        <p:nvCxnSpPr>
          <p:cNvPr id="39" name="Straight Arrow Connector 38"/>
          <p:cNvCxnSpPr/>
          <p:nvPr/>
        </p:nvCxnSpPr>
        <p:spPr bwMode="auto">
          <a:xfrm>
            <a:off x="1502593" y="2642221"/>
            <a:ext cx="723644" cy="554670"/>
          </a:xfrm>
          <a:prstGeom prst="straightConnector1">
            <a:avLst/>
          </a:prstGeom>
          <a:noFill/>
          <a:ln w="19050" cap="flat" cmpd="sng" algn="ctr">
            <a:solidFill>
              <a:schemeClr val="tx2"/>
            </a:solidFill>
            <a:prstDash val="solid"/>
            <a:round/>
            <a:headEnd type="none" w="med" len="med"/>
            <a:tailEnd type="triangle"/>
          </a:ln>
          <a:effectLst/>
        </p:spPr>
      </p:cxnSp>
      <p:sp>
        <p:nvSpPr>
          <p:cNvPr id="40" name="TextBox 39"/>
          <p:cNvSpPr txBox="1"/>
          <p:nvPr/>
        </p:nvSpPr>
        <p:spPr>
          <a:xfrm>
            <a:off x="691506" y="2834062"/>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Field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Observations</a:t>
            </a:r>
          </a:p>
        </p:txBody>
      </p:sp>
      <p:pic>
        <p:nvPicPr>
          <p:cNvPr id="42" name="Picture 41"/>
          <p:cNvPicPr>
            <a:picLocks noChangeAspect="1"/>
          </p:cNvPicPr>
          <p:nvPr/>
        </p:nvPicPr>
        <p:blipFill>
          <a:blip r:embed="rId11"/>
          <a:stretch>
            <a:fillRect/>
          </a:stretch>
        </p:blipFill>
        <p:spPr>
          <a:xfrm>
            <a:off x="637818" y="4850461"/>
            <a:ext cx="1021777" cy="1077655"/>
          </a:xfrm>
          <a:prstGeom prst="rect">
            <a:avLst/>
          </a:prstGeom>
          <a:ln w="3175">
            <a:solidFill>
              <a:schemeClr val="bg1">
                <a:lumMod val="65000"/>
              </a:schemeClr>
            </a:solidFill>
          </a:ln>
        </p:spPr>
      </p:pic>
      <p:sp>
        <p:nvSpPr>
          <p:cNvPr id="43" name="TextBox 42"/>
          <p:cNvSpPr txBox="1"/>
          <p:nvPr/>
        </p:nvSpPr>
        <p:spPr>
          <a:xfrm>
            <a:off x="518975" y="4371144"/>
            <a:ext cx="1092604"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TxDOT Radar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Stream Gauges</a:t>
            </a:r>
          </a:p>
        </p:txBody>
      </p:sp>
      <p:cxnSp>
        <p:nvCxnSpPr>
          <p:cNvPr id="45" name="Straight Arrow Connector 44"/>
          <p:cNvCxnSpPr>
            <a:endCxn id="47" idx="1"/>
          </p:cNvCxnSpPr>
          <p:nvPr/>
        </p:nvCxnSpPr>
        <p:spPr bwMode="auto">
          <a:xfrm flipV="1">
            <a:off x="1659594" y="4413429"/>
            <a:ext cx="453192" cy="437032"/>
          </a:xfrm>
          <a:prstGeom prst="straightConnector1">
            <a:avLst/>
          </a:prstGeom>
          <a:noFill/>
          <a:ln w="19050" cap="flat" cmpd="sng" algn="ctr">
            <a:solidFill>
              <a:schemeClr val="tx2"/>
            </a:solidFill>
            <a:prstDash val="solid"/>
            <a:round/>
            <a:headEnd type="none" w="med" len="med"/>
            <a:tailEnd type="triangle"/>
          </a:ln>
          <a:effectLst/>
        </p:spPr>
      </p:cxnSp>
      <p:sp>
        <p:nvSpPr>
          <p:cNvPr id="46" name="TextBox 45"/>
          <p:cNvSpPr txBox="1"/>
          <p:nvPr/>
        </p:nvSpPr>
        <p:spPr>
          <a:xfrm>
            <a:off x="2486023" y="443925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a:ea typeface="ＭＳ Ｐゴシック"/>
                <a:cs typeface="+mn-cs"/>
              </a:rPr>
              <a:t>Datasphere</a:t>
            </a:r>
            <a:endParaRPr kumimoji="0" lang="en-US" sz="12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48" name="TextBox 47"/>
          <p:cNvSpPr txBox="1"/>
          <p:nvPr/>
        </p:nvSpPr>
        <p:spPr>
          <a:xfrm>
            <a:off x="7794567" y="3271039"/>
            <a:ext cx="914400" cy="1069872"/>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Data and Map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services</a:t>
            </a:r>
          </a:p>
        </p:txBody>
      </p:sp>
      <p:pic>
        <p:nvPicPr>
          <p:cNvPr id="50" name="Picture 49"/>
          <p:cNvPicPr>
            <a:picLocks noChangeAspect="1"/>
          </p:cNvPicPr>
          <p:nvPr/>
        </p:nvPicPr>
        <p:blipFill>
          <a:blip r:embed="rId12"/>
          <a:stretch>
            <a:fillRect/>
          </a:stretch>
        </p:blipFill>
        <p:spPr>
          <a:xfrm>
            <a:off x="7550424" y="290236"/>
            <a:ext cx="2549850" cy="2020636"/>
          </a:xfrm>
          <a:prstGeom prst="rect">
            <a:avLst/>
          </a:prstGeom>
        </p:spPr>
      </p:pic>
      <p:sp>
        <p:nvSpPr>
          <p:cNvPr id="51" name="TextBox 50"/>
          <p:cNvSpPr txBox="1"/>
          <p:nvPr/>
        </p:nvSpPr>
        <p:spPr>
          <a:xfrm>
            <a:off x="2149937" y="1006451"/>
            <a:ext cx="3579907" cy="497451"/>
          </a:xfrm>
          <a:prstGeom prst="rect">
            <a:avLst/>
          </a:prstGeom>
          <a:noFill/>
          <a:ln w="3175">
            <a:solidFill>
              <a:schemeClr val="bg1">
                <a:lumMod val="65000"/>
              </a:schemeClr>
            </a:solidFill>
          </a:ln>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rPr>
              <a:t>Goal: A research prototype </a:t>
            </a:r>
            <a:r>
              <a:rPr kumimoji="0" lang="en-US" sz="1200" b="1" i="0" u="none" strike="noStrike" kern="1200" cap="none" spc="0" normalizeH="0" baseline="0" noProof="0" dirty="0" smtClean="0">
                <a:ln>
                  <a:noFill/>
                </a:ln>
                <a:solidFill>
                  <a:prstClr val="black"/>
                </a:solidFill>
                <a:effectLst/>
                <a:uLnTx/>
                <a:uFillTx/>
                <a:latin typeface="Arial"/>
                <a:ea typeface="ＭＳ Ｐゴシック"/>
              </a:rPr>
              <a:t>to </a:t>
            </a:r>
            <a:r>
              <a:rPr kumimoji="0" lang="en-US" sz="1200" b="1" i="0" u="none" strike="noStrike" kern="1200" cap="none" spc="0" normalizeH="0" baseline="0" noProof="0" dirty="0">
                <a:ln>
                  <a:noFill/>
                </a:ln>
                <a:solidFill>
                  <a:prstClr val="black"/>
                </a:solidFill>
                <a:effectLst/>
                <a:uLnTx/>
                <a:uFillTx/>
                <a:latin typeface="Arial"/>
                <a:ea typeface="ＭＳ Ｐゴシック"/>
              </a:rPr>
              <a:t>be tested during </a:t>
            </a:r>
            <a:r>
              <a:rPr kumimoji="0" lang="en-US" sz="1200" b="1" i="0" u="none" strike="noStrike" kern="1200" cap="none" spc="0" normalizeH="0" baseline="0" noProof="0" dirty="0" smtClean="0">
                <a:ln>
                  <a:noFill/>
                </a:ln>
                <a:solidFill>
                  <a:prstClr val="black"/>
                </a:solidFill>
                <a:effectLst/>
                <a:uLnTx/>
                <a:uFillTx/>
                <a:latin typeface="Arial"/>
                <a:ea typeface="ＭＳ Ｐゴシック"/>
              </a:rPr>
              <a:t>the 2022 </a:t>
            </a:r>
            <a:r>
              <a:rPr kumimoji="0" lang="en-US" sz="1200" b="1" i="0" u="none" strike="noStrike" kern="1200" cap="none" spc="0" normalizeH="0" baseline="0" noProof="0" dirty="0">
                <a:ln>
                  <a:noFill/>
                </a:ln>
                <a:solidFill>
                  <a:prstClr val="black"/>
                </a:solidFill>
                <a:effectLst/>
                <a:uLnTx/>
                <a:uFillTx/>
                <a:latin typeface="Arial"/>
                <a:ea typeface="ＭＳ Ｐゴシック"/>
              </a:rPr>
              <a:t>summer storm season</a:t>
            </a:r>
          </a:p>
        </p:txBody>
      </p:sp>
      <p:sp>
        <p:nvSpPr>
          <p:cNvPr id="6" name="TextBox 5"/>
          <p:cNvSpPr txBox="1"/>
          <p:nvPr/>
        </p:nvSpPr>
        <p:spPr>
          <a:xfrm>
            <a:off x="2226237" y="269569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a:ea typeface="ＭＳ Ｐゴシック"/>
                <a:cs typeface="+mn-cs"/>
              </a:rPr>
              <a:t>Observations</a:t>
            </a:r>
          </a:p>
        </p:txBody>
      </p:sp>
      <p:sp>
        <p:nvSpPr>
          <p:cNvPr id="38" name="TextBox 37"/>
          <p:cNvSpPr txBox="1"/>
          <p:nvPr/>
        </p:nvSpPr>
        <p:spPr>
          <a:xfrm>
            <a:off x="9563208" y="259089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Arial"/>
                <a:ea typeface="ＭＳ Ｐゴシック"/>
                <a:cs typeface="+mn-cs"/>
              </a:rPr>
              <a:t>Forecasting</a:t>
            </a:r>
          </a:p>
        </p:txBody>
      </p:sp>
      <p:pic>
        <p:nvPicPr>
          <p:cNvPr id="8" name="Picture 7"/>
          <p:cNvPicPr>
            <a:picLocks noChangeAspect="1"/>
          </p:cNvPicPr>
          <p:nvPr/>
        </p:nvPicPr>
        <p:blipFill>
          <a:blip r:embed="rId13"/>
          <a:stretch>
            <a:fillRect/>
          </a:stretch>
        </p:blipFill>
        <p:spPr>
          <a:xfrm>
            <a:off x="10237056" y="883671"/>
            <a:ext cx="1872046" cy="766140"/>
          </a:xfrm>
          <a:prstGeom prst="rect">
            <a:avLst/>
          </a:prstGeom>
        </p:spPr>
      </p:pic>
    </p:spTree>
    <p:extLst>
      <p:ext uri="{BB962C8B-B14F-4D97-AF65-F5344CB8AC3E}">
        <p14:creationId xmlns:p14="http://schemas.microsoft.com/office/powerpoint/2010/main" val="68322377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2" y="457200"/>
            <a:ext cx="10416207" cy="484632"/>
          </a:xfrm>
        </p:spPr>
        <p:txBody>
          <a:bodyPr>
            <a:normAutofit/>
          </a:bodyPr>
          <a:lstStyle/>
          <a:p>
            <a:r>
              <a:rPr lang="en-US" sz="2400" dirty="0"/>
              <a:t>Streamflow Measurement and Bridge Modeling at 80 TxDOT Gauges</a:t>
            </a:r>
          </a:p>
        </p:txBody>
      </p:sp>
      <p:pic>
        <p:nvPicPr>
          <p:cNvPr id="1027" name="Picture 2" descr="image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4295" y="2242867"/>
            <a:ext cx="4395305" cy="281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442445" y="2018612"/>
            <a:ext cx="5731596" cy="3038059"/>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1726545" y="1600942"/>
            <a:ext cx="4301833" cy="335034"/>
          </a:xfrm>
          <a:prstGeom prst="rect">
            <a:avLst/>
          </a:prstGeom>
        </p:spPr>
      </p:pic>
      <p:pic>
        <p:nvPicPr>
          <p:cNvPr id="6" name="Picture 5"/>
          <p:cNvPicPr>
            <a:picLocks noChangeAspect="1"/>
          </p:cNvPicPr>
          <p:nvPr/>
        </p:nvPicPr>
        <p:blipFill>
          <a:blip r:embed="rId5"/>
          <a:stretch>
            <a:fillRect/>
          </a:stretch>
        </p:blipFill>
        <p:spPr>
          <a:xfrm>
            <a:off x="442445" y="1545516"/>
            <a:ext cx="1083846" cy="445886"/>
          </a:xfrm>
          <a:prstGeom prst="rect">
            <a:avLst/>
          </a:prstGeom>
        </p:spPr>
      </p:pic>
      <p:sp>
        <p:nvSpPr>
          <p:cNvPr id="7" name="TextBox 6"/>
          <p:cNvSpPr txBox="1"/>
          <p:nvPr/>
        </p:nvSpPr>
        <p:spPr>
          <a:xfrm>
            <a:off x="5089765" y="1062894"/>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a:t>“</a:t>
            </a:r>
            <a:r>
              <a:rPr lang="en-US" sz="2000" b="1" dirty="0">
                <a:ea typeface="+mn-ea"/>
                <a:cs typeface="+mn-cs"/>
              </a:rPr>
              <a:t>FIMAN-T for Texas”</a:t>
            </a:r>
            <a:endParaRPr lang="en-US" sz="1400" b="1" dirty="0"/>
          </a:p>
        </p:txBody>
      </p:sp>
      <p:sp>
        <p:nvSpPr>
          <p:cNvPr id="8" name="TextBox 7"/>
          <p:cNvSpPr txBox="1"/>
          <p:nvPr/>
        </p:nvSpPr>
        <p:spPr>
          <a:xfrm>
            <a:off x="812145" y="5433391"/>
            <a:ext cx="914400" cy="914400"/>
          </a:xfrm>
          <a:prstGeom prst="rect">
            <a:avLst/>
          </a:prstGeom>
          <a:noFill/>
          <a:effectLst/>
        </p:spPr>
        <p:txBody>
          <a:bodyPr wrap="none" lIns="0" tIns="0" rIns="0" bIns="0" rtlCol="0">
            <a:noAutofit/>
          </a:bodyPr>
          <a:lstStyle/>
          <a:p>
            <a:pPr algn="l" eaLnBrk="0" hangingPunct="0">
              <a:lnSpc>
                <a:spcPts val="2400"/>
              </a:lnSpc>
            </a:pPr>
            <a:r>
              <a:rPr lang="en-US" sz="2000" b="1" dirty="0"/>
              <a:t>Creates accurate measurement of flow conditions at bridges …. </a:t>
            </a:r>
          </a:p>
          <a:p>
            <a:pPr algn="l" eaLnBrk="0" hangingPunct="0">
              <a:lnSpc>
                <a:spcPts val="2400"/>
              </a:lnSpc>
            </a:pPr>
            <a:r>
              <a:rPr lang="en-US" sz="2000" b="1" dirty="0"/>
              <a:t>                     </a:t>
            </a:r>
          </a:p>
          <a:p>
            <a:pPr algn="l" eaLnBrk="0" hangingPunct="0">
              <a:lnSpc>
                <a:spcPts val="2400"/>
              </a:lnSpc>
            </a:pPr>
            <a:r>
              <a:rPr lang="en-US" sz="2000" b="1" dirty="0"/>
              <a:t>                                               ….. and accurate mapping of flooded road depths near bridges</a:t>
            </a:r>
          </a:p>
        </p:txBody>
      </p:sp>
      <p:pic>
        <p:nvPicPr>
          <p:cNvPr id="3" name="Picture 2"/>
          <p:cNvPicPr>
            <a:picLocks noChangeAspect="1"/>
          </p:cNvPicPr>
          <p:nvPr/>
        </p:nvPicPr>
        <p:blipFill>
          <a:blip r:embed="rId6"/>
          <a:stretch>
            <a:fillRect/>
          </a:stretch>
        </p:blipFill>
        <p:spPr>
          <a:xfrm>
            <a:off x="9737515" y="941832"/>
            <a:ext cx="1134010" cy="1301035"/>
          </a:xfrm>
          <a:prstGeom prst="rect">
            <a:avLst/>
          </a:prstGeom>
        </p:spPr>
      </p:pic>
    </p:spTree>
    <p:extLst>
      <p:ext uri="{BB962C8B-B14F-4D97-AF65-F5344CB8AC3E}">
        <p14:creationId xmlns:p14="http://schemas.microsoft.com/office/powerpoint/2010/main" val="149283925"/>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Proposed Activities </a:t>
            </a:r>
            <a:r>
              <a:rPr lang="en-US" sz="2400" dirty="0"/>
              <a:t>by Quarter</a:t>
            </a:r>
          </a:p>
        </p:txBody>
      </p:sp>
      <p:grpSp>
        <p:nvGrpSpPr>
          <p:cNvPr id="33" name="Group 32"/>
          <p:cNvGrpSpPr/>
          <p:nvPr/>
        </p:nvGrpSpPr>
        <p:grpSpPr>
          <a:xfrm>
            <a:off x="474092" y="2055486"/>
            <a:ext cx="11554824" cy="4101053"/>
            <a:chOff x="496394" y="2007660"/>
            <a:chExt cx="11554824" cy="4101053"/>
          </a:xfrm>
        </p:grpSpPr>
        <p:grpSp>
          <p:nvGrpSpPr>
            <p:cNvPr id="3" name="Group 2"/>
            <p:cNvGrpSpPr/>
            <p:nvPr/>
          </p:nvGrpSpPr>
          <p:grpSpPr>
            <a:xfrm>
              <a:off x="496394" y="2007660"/>
              <a:ext cx="11554824" cy="3302230"/>
              <a:chOff x="563302" y="3055874"/>
              <a:chExt cx="11554824" cy="3302230"/>
            </a:xfrm>
          </p:grpSpPr>
          <p:cxnSp>
            <p:nvCxnSpPr>
              <p:cNvPr id="4" name="Straight Arrow Connector 3"/>
              <p:cNvCxnSpPr/>
              <p:nvPr/>
            </p:nvCxnSpPr>
            <p:spPr>
              <a:xfrm flipV="1">
                <a:off x="1126273" y="4806176"/>
                <a:ext cx="10069551" cy="44604"/>
              </a:xfrm>
              <a:prstGeom prst="straightConnector1">
                <a:avLst/>
              </a:prstGeom>
              <a:noFill/>
              <a:ln w="28575" cap="flat" cmpd="sng" algn="ctr">
                <a:solidFill>
                  <a:srgbClr val="5B9BD5"/>
                </a:solidFill>
                <a:prstDash val="solid"/>
                <a:miter lim="800000"/>
                <a:tailEnd type="triangle"/>
              </a:ln>
              <a:effectLst/>
            </p:spPr>
          </p:cxnSp>
          <p:cxnSp>
            <p:nvCxnSpPr>
              <p:cNvPr id="5" name="Straight Connector 4"/>
              <p:cNvCxnSpPr/>
              <p:nvPr/>
            </p:nvCxnSpPr>
            <p:spPr>
              <a:xfrm>
                <a:off x="1126273" y="4482790"/>
                <a:ext cx="11151" cy="657922"/>
              </a:xfrm>
              <a:prstGeom prst="line">
                <a:avLst/>
              </a:prstGeom>
              <a:noFill/>
              <a:ln w="28575" cap="flat" cmpd="sng" algn="ctr">
                <a:solidFill>
                  <a:srgbClr val="5B9BD5"/>
                </a:solidFill>
                <a:prstDash val="solid"/>
                <a:miter lim="800000"/>
              </a:ln>
              <a:effectLst/>
            </p:spPr>
          </p:cxnSp>
          <p:cxnSp>
            <p:nvCxnSpPr>
              <p:cNvPr id="6" name="Straight Connector 5"/>
              <p:cNvCxnSpPr/>
              <p:nvPr/>
            </p:nvCxnSpPr>
            <p:spPr>
              <a:xfrm>
                <a:off x="4559919" y="4499517"/>
                <a:ext cx="11151" cy="657922"/>
              </a:xfrm>
              <a:prstGeom prst="line">
                <a:avLst/>
              </a:prstGeom>
              <a:noFill/>
              <a:ln w="28575" cap="flat" cmpd="sng" algn="ctr">
                <a:solidFill>
                  <a:srgbClr val="5B9BD5"/>
                </a:solidFill>
                <a:prstDash val="solid"/>
                <a:miter lim="800000"/>
              </a:ln>
              <a:effectLst/>
            </p:spPr>
          </p:cxnSp>
          <p:cxnSp>
            <p:nvCxnSpPr>
              <p:cNvPr id="7" name="Straight Connector 6"/>
              <p:cNvCxnSpPr/>
              <p:nvPr/>
            </p:nvCxnSpPr>
            <p:spPr>
              <a:xfrm>
                <a:off x="7692482" y="4488366"/>
                <a:ext cx="11151" cy="657922"/>
              </a:xfrm>
              <a:prstGeom prst="line">
                <a:avLst/>
              </a:prstGeom>
              <a:noFill/>
              <a:ln w="28575" cap="flat" cmpd="sng" algn="ctr">
                <a:solidFill>
                  <a:srgbClr val="5B9BD5"/>
                </a:solidFill>
                <a:prstDash val="solid"/>
                <a:miter lim="800000"/>
              </a:ln>
              <a:effectLst/>
            </p:spPr>
          </p:cxnSp>
          <p:cxnSp>
            <p:nvCxnSpPr>
              <p:cNvPr id="8" name="Straight Connector 7"/>
              <p:cNvCxnSpPr/>
              <p:nvPr/>
            </p:nvCxnSpPr>
            <p:spPr>
              <a:xfrm>
                <a:off x="10632687" y="4477215"/>
                <a:ext cx="11151" cy="657922"/>
              </a:xfrm>
              <a:prstGeom prst="line">
                <a:avLst/>
              </a:prstGeom>
              <a:noFill/>
              <a:ln w="28575" cap="flat" cmpd="sng" algn="ctr">
                <a:solidFill>
                  <a:srgbClr val="5B9BD5"/>
                </a:solidFill>
                <a:prstDash val="solid"/>
                <a:miter lim="800000"/>
              </a:ln>
              <a:effectLst/>
            </p:spPr>
          </p:cxnSp>
          <p:sp>
            <p:nvSpPr>
              <p:cNvPr id="9" name="TextBox 8"/>
              <p:cNvSpPr txBox="1"/>
              <p:nvPr/>
            </p:nvSpPr>
            <p:spPr>
              <a:xfrm>
                <a:off x="2019566" y="4891927"/>
                <a:ext cx="1658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Second Quarter</a:t>
                </a:r>
              </a:p>
            </p:txBody>
          </p:sp>
          <p:sp>
            <p:nvSpPr>
              <p:cNvPr id="10" name="TextBox 9"/>
              <p:cNvSpPr txBox="1"/>
              <p:nvPr/>
            </p:nvSpPr>
            <p:spPr>
              <a:xfrm>
                <a:off x="5331942" y="4828478"/>
                <a:ext cx="14614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Third Quarter</a:t>
                </a:r>
              </a:p>
            </p:txBody>
          </p:sp>
          <p:sp>
            <p:nvSpPr>
              <p:cNvPr id="11" name="TextBox 10"/>
              <p:cNvSpPr txBox="1"/>
              <p:nvPr/>
            </p:nvSpPr>
            <p:spPr>
              <a:xfrm>
                <a:off x="595518" y="5261259"/>
                <a:ext cx="10615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Dec 2021</a:t>
                </a:r>
              </a:p>
            </p:txBody>
          </p:sp>
          <p:sp>
            <p:nvSpPr>
              <p:cNvPr id="12" name="TextBox 11"/>
              <p:cNvSpPr txBox="1"/>
              <p:nvPr/>
            </p:nvSpPr>
            <p:spPr>
              <a:xfrm>
                <a:off x="4126738" y="5213763"/>
                <a:ext cx="1093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Mar 2022</a:t>
                </a:r>
              </a:p>
            </p:txBody>
          </p:sp>
          <p:sp>
            <p:nvSpPr>
              <p:cNvPr id="13" name="TextBox 12"/>
              <p:cNvSpPr txBox="1"/>
              <p:nvPr/>
            </p:nvSpPr>
            <p:spPr>
              <a:xfrm>
                <a:off x="7178499" y="5197810"/>
                <a:ext cx="1023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Jun 2022</a:t>
                </a:r>
              </a:p>
            </p:txBody>
          </p:sp>
          <p:sp>
            <p:nvSpPr>
              <p:cNvPr id="14" name="TextBox 13"/>
              <p:cNvSpPr txBox="1"/>
              <p:nvPr/>
            </p:nvSpPr>
            <p:spPr>
              <a:xfrm>
                <a:off x="10172787" y="5155710"/>
                <a:ext cx="1124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Sept 2022</a:t>
                </a:r>
              </a:p>
            </p:txBody>
          </p:sp>
          <p:sp>
            <p:nvSpPr>
              <p:cNvPr id="15" name="TextBox 14"/>
              <p:cNvSpPr txBox="1"/>
              <p:nvPr/>
            </p:nvSpPr>
            <p:spPr>
              <a:xfrm>
                <a:off x="8607502" y="4824915"/>
                <a:ext cx="16008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Fourth Quarter</a:t>
                </a:r>
              </a:p>
            </p:txBody>
          </p:sp>
          <p:cxnSp>
            <p:nvCxnSpPr>
              <p:cNvPr id="16" name="Straight Connector 15"/>
              <p:cNvCxnSpPr/>
              <p:nvPr/>
            </p:nvCxnSpPr>
            <p:spPr>
              <a:xfrm>
                <a:off x="4237463" y="3702205"/>
                <a:ext cx="22303" cy="1122710"/>
              </a:xfrm>
              <a:prstGeom prst="line">
                <a:avLst/>
              </a:prstGeom>
              <a:noFill/>
              <a:ln w="28575" cap="flat" cmpd="sng" algn="ctr">
                <a:solidFill>
                  <a:srgbClr val="5B9BD5"/>
                </a:solidFill>
                <a:prstDash val="solid"/>
                <a:miter lim="800000"/>
              </a:ln>
              <a:effectLst/>
            </p:spPr>
          </p:cxnSp>
          <p:sp>
            <p:nvSpPr>
              <p:cNvPr id="17" name="TextBox 16"/>
              <p:cNvSpPr txBox="1"/>
              <p:nvPr/>
            </p:nvSpPr>
            <p:spPr>
              <a:xfrm>
                <a:off x="3616863" y="3055874"/>
                <a:ext cx="121328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Beaumont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Exercise</a:t>
                </a:r>
              </a:p>
            </p:txBody>
          </p:sp>
          <p:sp>
            <p:nvSpPr>
              <p:cNvPr id="18" name="TextBox 17"/>
              <p:cNvSpPr txBox="1"/>
              <p:nvPr/>
            </p:nvSpPr>
            <p:spPr>
              <a:xfrm>
                <a:off x="10359184" y="3062329"/>
                <a:ext cx="93820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Austin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Exercise</a:t>
                </a:r>
              </a:p>
            </p:txBody>
          </p:sp>
          <p:cxnSp>
            <p:nvCxnSpPr>
              <p:cNvPr id="19" name="Straight Connector 18"/>
              <p:cNvCxnSpPr/>
              <p:nvPr/>
            </p:nvCxnSpPr>
            <p:spPr>
              <a:xfrm>
                <a:off x="10844835" y="3697069"/>
                <a:ext cx="22303" cy="1122710"/>
              </a:xfrm>
              <a:prstGeom prst="line">
                <a:avLst/>
              </a:prstGeom>
              <a:noFill/>
              <a:ln w="28575" cap="flat" cmpd="sng" algn="ctr">
                <a:solidFill>
                  <a:srgbClr val="5B9BD5"/>
                </a:solidFill>
                <a:prstDash val="solid"/>
                <a:miter lim="800000"/>
              </a:ln>
              <a:effectLst/>
            </p:spPr>
          </p:cxnSp>
          <p:sp>
            <p:nvSpPr>
              <p:cNvPr id="20" name="TextBox 19"/>
              <p:cNvSpPr txBox="1"/>
              <p:nvPr/>
            </p:nvSpPr>
            <p:spPr>
              <a:xfrm>
                <a:off x="8278990" y="4204449"/>
                <a:ext cx="214154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Prep all products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Austin exercise</a:t>
                </a:r>
              </a:p>
            </p:txBody>
          </p:sp>
          <p:sp>
            <p:nvSpPr>
              <p:cNvPr id="21" name="TextBox 20"/>
              <p:cNvSpPr txBox="1"/>
              <p:nvPr/>
            </p:nvSpPr>
            <p:spPr>
              <a:xfrm>
                <a:off x="4684064" y="3385842"/>
                <a:ext cx="2919389" cy="1754326"/>
              </a:xfrm>
              <a:prstGeom prst="rect">
                <a:avLst/>
              </a:prstGeom>
              <a:noFill/>
            </p:spPr>
            <p:txBody>
              <a:bodyPr wrap="none" rtlCol="0">
                <a:spAutoFit/>
              </a:bodyPr>
              <a:lstStyle/>
              <a:p>
                <a:pPr lvl="0" algn="ctr">
                  <a:defRPr/>
                </a:pPr>
                <a:r>
                  <a:rPr lang="en-US" kern="0" dirty="0">
                    <a:solidFill>
                      <a:srgbClr val="0070C0"/>
                    </a:solidFill>
                    <a:latin typeface="Calibri" panose="020F0502020204030204"/>
                  </a:rPr>
                  <a:t>Measurement and Modeling </a:t>
                </a:r>
              </a:p>
              <a:p>
                <a:pPr lvl="0" algn="ctr">
                  <a:defRPr/>
                </a:pPr>
                <a:r>
                  <a:rPr lang="en-US" kern="0" dirty="0">
                    <a:solidFill>
                      <a:srgbClr val="0070C0"/>
                    </a:solidFill>
                    <a:latin typeface="Calibri" panose="020F0502020204030204"/>
                  </a:rPr>
                  <a:t>at TxDOT Gauges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70C0"/>
                  </a:solidFill>
                  <a:effectLst/>
                  <a:uLnTx/>
                  <a:uFillTx/>
                  <a:latin typeface="Calibri" panose="020F0502020204030204"/>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Calibri" panose="020F0502020204030204"/>
                    <a:ea typeface="ＭＳ Ｐゴシック"/>
                  </a:rPr>
                  <a:t>Shared </a:t>
                </a: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Demonstration Prototype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endParaRPr>
              </a:p>
            </p:txBody>
          </p:sp>
          <p:sp>
            <p:nvSpPr>
              <p:cNvPr id="22" name="TextBox 21"/>
              <p:cNvSpPr txBox="1"/>
              <p:nvPr/>
            </p:nvSpPr>
            <p:spPr>
              <a:xfrm>
                <a:off x="1737488" y="4204449"/>
                <a:ext cx="214154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Prep all products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0C0"/>
                    </a:solidFill>
                    <a:effectLst/>
                    <a:uLnTx/>
                    <a:uFillTx/>
                    <a:latin typeface="Calibri" panose="020F0502020204030204"/>
                    <a:ea typeface="ＭＳ Ｐゴシック"/>
                  </a:rPr>
                  <a:t>Beaumont exercise</a:t>
                </a:r>
              </a:p>
            </p:txBody>
          </p:sp>
          <p:cxnSp>
            <p:nvCxnSpPr>
              <p:cNvPr id="23" name="Straight Connector 22"/>
              <p:cNvCxnSpPr/>
              <p:nvPr/>
            </p:nvCxnSpPr>
            <p:spPr>
              <a:xfrm>
                <a:off x="1422927" y="4824915"/>
                <a:ext cx="22303" cy="1122710"/>
              </a:xfrm>
              <a:prstGeom prst="line">
                <a:avLst/>
              </a:prstGeom>
              <a:noFill/>
              <a:ln w="28575" cap="flat" cmpd="sng" algn="ctr">
                <a:solidFill>
                  <a:srgbClr val="70AD47">
                    <a:lumMod val="75000"/>
                  </a:srgbClr>
                </a:solidFill>
                <a:prstDash val="solid"/>
                <a:miter lim="800000"/>
              </a:ln>
              <a:effectLst/>
            </p:spPr>
          </p:cxnSp>
          <p:cxnSp>
            <p:nvCxnSpPr>
              <p:cNvPr id="24" name="Straight Connector 23"/>
              <p:cNvCxnSpPr/>
              <p:nvPr/>
            </p:nvCxnSpPr>
            <p:spPr>
              <a:xfrm>
                <a:off x="11068136" y="4821121"/>
                <a:ext cx="22303" cy="1122710"/>
              </a:xfrm>
              <a:prstGeom prst="line">
                <a:avLst/>
              </a:prstGeom>
              <a:noFill/>
              <a:ln w="28575" cap="flat" cmpd="sng" algn="ctr">
                <a:solidFill>
                  <a:srgbClr val="70AD47">
                    <a:lumMod val="75000"/>
                  </a:srgbClr>
                </a:solidFill>
                <a:prstDash val="solid"/>
                <a:miter lim="800000"/>
              </a:ln>
              <a:effectLst/>
            </p:spPr>
          </p:cxnSp>
          <p:cxnSp>
            <p:nvCxnSpPr>
              <p:cNvPr id="25" name="Straight Connector 24"/>
              <p:cNvCxnSpPr/>
              <p:nvPr/>
            </p:nvCxnSpPr>
            <p:spPr>
              <a:xfrm>
                <a:off x="4760514" y="4824915"/>
                <a:ext cx="22303" cy="1122710"/>
              </a:xfrm>
              <a:prstGeom prst="line">
                <a:avLst/>
              </a:prstGeom>
              <a:noFill/>
              <a:ln w="28575" cap="flat" cmpd="sng" algn="ctr">
                <a:solidFill>
                  <a:srgbClr val="70AD47">
                    <a:lumMod val="75000"/>
                  </a:srgbClr>
                </a:solidFill>
                <a:prstDash val="solid"/>
                <a:miter lim="800000"/>
              </a:ln>
              <a:effectLst/>
            </p:spPr>
          </p:cxnSp>
          <p:sp>
            <p:nvSpPr>
              <p:cNvPr id="26" name="TextBox 25"/>
              <p:cNvSpPr txBox="1"/>
              <p:nvPr/>
            </p:nvSpPr>
            <p:spPr>
              <a:xfrm>
                <a:off x="563302" y="5988772"/>
                <a:ext cx="22853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Fifth Quarterly Review</a:t>
                </a:r>
              </a:p>
            </p:txBody>
          </p:sp>
          <p:sp>
            <p:nvSpPr>
              <p:cNvPr id="27" name="TextBox 26"/>
              <p:cNvSpPr txBox="1"/>
              <p:nvPr/>
            </p:nvSpPr>
            <p:spPr>
              <a:xfrm>
                <a:off x="3777286" y="5928886"/>
                <a:ext cx="23149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Sixth Quarterly Review</a:t>
                </a:r>
              </a:p>
            </p:txBody>
          </p:sp>
          <p:cxnSp>
            <p:nvCxnSpPr>
              <p:cNvPr id="28" name="Straight Connector 27"/>
              <p:cNvCxnSpPr/>
              <p:nvPr/>
            </p:nvCxnSpPr>
            <p:spPr>
              <a:xfrm>
                <a:off x="7867657" y="4832041"/>
                <a:ext cx="22303" cy="1122710"/>
              </a:xfrm>
              <a:prstGeom prst="line">
                <a:avLst/>
              </a:prstGeom>
              <a:noFill/>
              <a:ln w="28575" cap="flat" cmpd="sng" algn="ctr">
                <a:solidFill>
                  <a:srgbClr val="70AD47">
                    <a:lumMod val="75000"/>
                  </a:srgbClr>
                </a:solidFill>
                <a:prstDash val="solid"/>
                <a:miter lim="800000"/>
              </a:ln>
              <a:effectLst/>
            </p:spPr>
          </p:cxnSp>
          <p:sp>
            <p:nvSpPr>
              <p:cNvPr id="29" name="TextBox 28"/>
              <p:cNvSpPr txBox="1"/>
              <p:nvPr/>
            </p:nvSpPr>
            <p:spPr>
              <a:xfrm>
                <a:off x="6736485" y="5907046"/>
                <a:ext cx="26132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Seventh Quarterly Review</a:t>
                </a:r>
              </a:p>
            </p:txBody>
          </p:sp>
          <p:sp>
            <p:nvSpPr>
              <p:cNvPr id="30" name="TextBox 29"/>
              <p:cNvSpPr txBox="1"/>
              <p:nvPr/>
            </p:nvSpPr>
            <p:spPr>
              <a:xfrm>
                <a:off x="9668160" y="5903692"/>
                <a:ext cx="2449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Eighth Quarterly Review</a:t>
                </a:r>
              </a:p>
            </p:txBody>
          </p:sp>
        </p:grpSp>
        <p:sp>
          <p:nvSpPr>
            <p:cNvPr id="31" name="TextBox 30"/>
            <p:cNvSpPr txBox="1"/>
            <p:nvPr/>
          </p:nvSpPr>
          <p:spPr>
            <a:xfrm>
              <a:off x="3865074" y="5739381"/>
              <a:ext cx="18203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ＭＳ Ｐゴシック"/>
                </a:rPr>
                <a:t>We are here now</a:t>
              </a:r>
            </a:p>
          </p:txBody>
        </p:sp>
        <p:cxnSp>
          <p:nvCxnSpPr>
            <p:cNvPr id="32" name="Straight Arrow Connector 31"/>
            <p:cNvCxnSpPr>
              <a:stCxn id="31" idx="0"/>
            </p:cNvCxnSpPr>
            <p:nvPr/>
          </p:nvCxnSpPr>
          <p:spPr>
            <a:xfrm flipH="1" flipV="1">
              <a:off x="4761571" y="5341434"/>
              <a:ext cx="13688" cy="397947"/>
            </a:xfrm>
            <a:prstGeom prst="straightConnector1">
              <a:avLst/>
            </a:prstGeom>
            <a:noFill/>
            <a:ln w="6350" cap="flat" cmpd="sng" algn="ctr">
              <a:solidFill>
                <a:srgbClr val="5B9BD5"/>
              </a:solidFill>
              <a:prstDash val="solid"/>
              <a:miter lim="800000"/>
              <a:tailEnd type="triangle"/>
            </a:ln>
            <a:effectLst/>
          </p:spPr>
        </p:cxnSp>
      </p:grpSp>
      <p:pic>
        <p:nvPicPr>
          <p:cNvPr id="34" name="Picture 33"/>
          <p:cNvPicPr>
            <a:picLocks noChangeAspect="1"/>
          </p:cNvPicPr>
          <p:nvPr/>
        </p:nvPicPr>
        <p:blipFill>
          <a:blip r:embed="rId2"/>
          <a:stretch>
            <a:fillRect/>
          </a:stretch>
        </p:blipFill>
        <p:spPr>
          <a:xfrm>
            <a:off x="4556036" y="800801"/>
            <a:ext cx="6155496" cy="1302124"/>
          </a:xfrm>
          <a:prstGeom prst="rect">
            <a:avLst/>
          </a:prstGeom>
        </p:spPr>
      </p:pic>
      <p:sp>
        <p:nvSpPr>
          <p:cNvPr id="35" name="TextBox 34"/>
          <p:cNvSpPr txBox="1"/>
          <p:nvPr/>
        </p:nvSpPr>
        <p:spPr>
          <a:xfrm>
            <a:off x="6878320" y="3718560"/>
            <a:ext cx="45719" cy="45719"/>
          </a:xfrm>
          <a:prstGeom prst="rect">
            <a:avLst/>
          </a:prstGeom>
          <a:noFill/>
          <a:effectLst/>
        </p:spPr>
        <p:txBody>
          <a:bodyPr wrap="square" lIns="0" tIns="0" rIns="0" bIns="0" rtlCol="0">
            <a:noAutofit/>
          </a:bodyPr>
          <a:lstStyle/>
          <a:p>
            <a:pPr algn="l" eaLnBrk="0" hangingPunct="0">
              <a:lnSpc>
                <a:spcPts val="1800"/>
              </a:lnSpc>
            </a:pPr>
            <a:endParaRPr lang="en-US" sz="1400" b="1" dirty="0" smtClean="0">
              <a:ea typeface="+mn-ea"/>
              <a:cs typeface="+mn-cs"/>
            </a:endParaRPr>
          </a:p>
        </p:txBody>
      </p:sp>
      <p:cxnSp>
        <p:nvCxnSpPr>
          <p:cNvPr id="37" name="Straight Arrow Connector 36"/>
          <p:cNvCxnSpPr/>
          <p:nvPr/>
        </p:nvCxnSpPr>
        <p:spPr bwMode="auto">
          <a:xfrm flipH="1">
            <a:off x="6968003" y="2094032"/>
            <a:ext cx="3020289" cy="1361163"/>
          </a:xfrm>
          <a:prstGeom prst="straightConnector1">
            <a:avLst/>
          </a:prstGeom>
          <a:noFill/>
          <a:ln w="19050" cap="flat" cmpd="sng" algn="ctr">
            <a:solidFill>
              <a:schemeClr val="tx2"/>
            </a:solidFill>
            <a:prstDash val="solid"/>
            <a:round/>
            <a:headEnd type="none" w="med" len="med"/>
            <a:tailEnd type="triangle"/>
          </a:ln>
          <a:effectLst/>
        </p:spPr>
      </p:cxnSp>
      <p:cxnSp>
        <p:nvCxnSpPr>
          <p:cNvPr id="39" name="Straight Arrow Connector 38"/>
          <p:cNvCxnSpPr/>
          <p:nvPr/>
        </p:nvCxnSpPr>
        <p:spPr bwMode="auto">
          <a:xfrm>
            <a:off x="5316292" y="2102925"/>
            <a:ext cx="491844" cy="378650"/>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3654832990"/>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1ABA-9C31-4568-8DFC-051D62804E11}"/>
              </a:ext>
            </a:extLst>
          </p:cNvPr>
          <p:cNvSpPr>
            <a:spLocks noGrp="1"/>
          </p:cNvSpPr>
          <p:nvPr>
            <p:ph type="title"/>
          </p:nvPr>
        </p:nvSpPr>
        <p:spPr>
          <a:xfrm>
            <a:off x="914403" y="457200"/>
            <a:ext cx="5165764" cy="484632"/>
          </a:xfrm>
        </p:spPr>
        <p:txBody>
          <a:bodyPr/>
          <a:lstStyle/>
          <a:p>
            <a:r>
              <a:rPr lang="en-US" dirty="0"/>
              <a:t>TxDOT Project Management Committee</a:t>
            </a:r>
          </a:p>
        </p:txBody>
      </p:sp>
      <p:pic>
        <p:nvPicPr>
          <p:cNvPr id="4" name="Picture 3">
            <a:extLst>
              <a:ext uri="{FF2B5EF4-FFF2-40B4-BE49-F238E27FC236}">
                <a16:creationId xmlns:a16="http://schemas.microsoft.com/office/drawing/2014/main" id="{D2ADC5E1-0CC1-4B7B-86EC-F84C2AFF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564" y="1240661"/>
            <a:ext cx="1419367" cy="2022217"/>
          </a:xfrm>
          <a:prstGeom prst="rect">
            <a:avLst/>
          </a:prstGeom>
          <a:ln w="3175">
            <a:solidFill>
              <a:schemeClr val="bg1">
                <a:lumMod val="65000"/>
              </a:schemeClr>
            </a:solidFill>
          </a:ln>
        </p:spPr>
      </p:pic>
      <p:pic>
        <p:nvPicPr>
          <p:cNvPr id="8" name="Picture 7">
            <a:extLst>
              <a:ext uri="{FF2B5EF4-FFF2-40B4-BE49-F238E27FC236}">
                <a16:creationId xmlns:a16="http://schemas.microsoft.com/office/drawing/2014/main" id="{38BE7C66-6E45-4671-8898-D4D2325ED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48" y="3967407"/>
            <a:ext cx="1576748" cy="1965679"/>
          </a:xfrm>
          <a:prstGeom prst="rect">
            <a:avLst/>
          </a:prstGeom>
          <a:ln w="3175">
            <a:solidFill>
              <a:schemeClr val="bg1">
                <a:lumMod val="65000"/>
              </a:schemeClr>
            </a:solidFill>
          </a:ln>
        </p:spPr>
      </p:pic>
      <p:pic>
        <p:nvPicPr>
          <p:cNvPr id="14" name="Picture 13">
            <a:extLst>
              <a:ext uri="{FF2B5EF4-FFF2-40B4-BE49-F238E27FC236}">
                <a16:creationId xmlns:a16="http://schemas.microsoft.com/office/drawing/2014/main" id="{76399CB0-1777-435E-B8C2-A0AE7ACFF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255" y="3967406"/>
            <a:ext cx="1604692" cy="2000517"/>
          </a:xfrm>
          <a:prstGeom prst="rect">
            <a:avLst/>
          </a:prstGeom>
          <a:ln w="3175">
            <a:solidFill>
              <a:schemeClr val="bg1">
                <a:lumMod val="65000"/>
              </a:schemeClr>
            </a:solidFill>
          </a:ln>
        </p:spPr>
      </p:pic>
      <p:pic>
        <p:nvPicPr>
          <p:cNvPr id="16" name="Picture 15">
            <a:extLst>
              <a:ext uri="{FF2B5EF4-FFF2-40B4-BE49-F238E27FC236}">
                <a16:creationId xmlns:a16="http://schemas.microsoft.com/office/drawing/2014/main" id="{8EA45176-10D5-4BF0-B825-39BEAAF12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696" y="1241673"/>
            <a:ext cx="1578661" cy="1968065"/>
          </a:xfrm>
          <a:prstGeom prst="rect">
            <a:avLst/>
          </a:prstGeom>
          <a:ln w="0">
            <a:solidFill>
              <a:schemeClr val="bg1">
                <a:lumMod val="65000"/>
              </a:schemeClr>
            </a:solidFill>
          </a:ln>
        </p:spPr>
      </p:pic>
      <p:pic>
        <p:nvPicPr>
          <p:cNvPr id="18" name="Picture 17">
            <a:extLst>
              <a:ext uri="{FF2B5EF4-FFF2-40B4-BE49-F238E27FC236}">
                <a16:creationId xmlns:a16="http://schemas.microsoft.com/office/drawing/2014/main" id="{7CD0A33F-8D54-4D15-B940-7CAACDB6C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951" y="1240661"/>
            <a:ext cx="1618768" cy="2018065"/>
          </a:xfrm>
          <a:prstGeom prst="rect">
            <a:avLst/>
          </a:prstGeom>
          <a:ln w="3175">
            <a:solidFill>
              <a:schemeClr val="bg1">
                <a:lumMod val="65000"/>
              </a:schemeClr>
            </a:solidFill>
          </a:ln>
        </p:spPr>
      </p:pic>
      <p:sp>
        <p:nvSpPr>
          <p:cNvPr id="19" name="Rectangle 18">
            <a:extLst>
              <a:ext uri="{FF2B5EF4-FFF2-40B4-BE49-F238E27FC236}">
                <a16:creationId xmlns:a16="http://schemas.microsoft.com/office/drawing/2014/main" id="{94F891CE-CDF6-485C-A0A9-8EAA893464D0}"/>
              </a:ext>
            </a:extLst>
          </p:cNvPr>
          <p:cNvSpPr/>
          <p:nvPr/>
        </p:nvSpPr>
        <p:spPr>
          <a:xfrm>
            <a:off x="345137" y="3262878"/>
            <a:ext cx="1581779"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Rose Marie Klee</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H&amp;H Section Director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DES</a:t>
            </a:r>
          </a:p>
        </p:txBody>
      </p:sp>
      <p:sp>
        <p:nvSpPr>
          <p:cNvPr id="20" name="Rectangle 19">
            <a:extLst>
              <a:ext uri="{FF2B5EF4-FFF2-40B4-BE49-F238E27FC236}">
                <a16:creationId xmlns:a16="http://schemas.microsoft.com/office/drawing/2014/main" id="{C3ACC3E1-904A-43EF-A211-127F9B2E4ACA}"/>
              </a:ext>
            </a:extLst>
          </p:cNvPr>
          <p:cNvSpPr/>
          <p:nvPr/>
        </p:nvSpPr>
        <p:spPr>
          <a:xfrm>
            <a:off x="1979480" y="3288942"/>
            <a:ext cx="2091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Abderrahmane</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Maamar</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-Tayeb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H&amp;H Section Team Lead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DES</a:t>
            </a:r>
            <a:endParaRPr kumimoji="0" lang="en-US" sz="1200" b="0" i="0" u="none" strike="noStrike" kern="1200" cap="none" spc="0" normalizeH="0" baseline="0" noProof="0" dirty="0">
              <a:ln>
                <a:noFill/>
              </a:ln>
              <a:solidFill>
                <a:srgbClr val="0070C0"/>
              </a:solidFill>
              <a:effectLst/>
              <a:uLnTx/>
              <a:uFillTx/>
              <a:latin typeface="Arial"/>
              <a:ea typeface="ＭＳ Ｐゴシック"/>
            </a:endParaRPr>
          </a:p>
        </p:txBody>
      </p:sp>
      <p:sp>
        <p:nvSpPr>
          <p:cNvPr id="21" name="Rectangle 20">
            <a:extLst>
              <a:ext uri="{FF2B5EF4-FFF2-40B4-BE49-F238E27FC236}">
                <a16:creationId xmlns:a16="http://schemas.microsoft.com/office/drawing/2014/main" id="{0D20CF29-C614-44B5-9AC9-BDFD47BFEC81}"/>
              </a:ext>
            </a:extLst>
          </p:cNvPr>
          <p:cNvSpPr/>
          <p:nvPr/>
        </p:nvSpPr>
        <p:spPr>
          <a:xfrm>
            <a:off x="1886842" y="5963199"/>
            <a:ext cx="1677319"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Adam Jack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Dir of Trans Plan &amp; Dev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BMT</a:t>
            </a:r>
          </a:p>
        </p:txBody>
      </p:sp>
      <p:sp>
        <p:nvSpPr>
          <p:cNvPr id="22" name="Rectangle 21">
            <a:extLst>
              <a:ext uri="{FF2B5EF4-FFF2-40B4-BE49-F238E27FC236}">
                <a16:creationId xmlns:a16="http://schemas.microsoft.com/office/drawing/2014/main" id="{AA9738F7-6308-4E08-9486-5C9D36059185}"/>
              </a:ext>
            </a:extLst>
          </p:cNvPr>
          <p:cNvSpPr/>
          <p:nvPr/>
        </p:nvSpPr>
        <p:spPr>
          <a:xfrm>
            <a:off x="3564161" y="5942207"/>
            <a:ext cx="1710533"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Andrew Lee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cs typeface="Calibri" panose="020F0502020204030204" pitchFamily="34" charset="0"/>
              </a:rPr>
              <a:t>District Bridge Engineer</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BMT</a:t>
            </a:r>
          </a:p>
        </p:txBody>
      </p:sp>
      <p:sp>
        <p:nvSpPr>
          <p:cNvPr id="23" name="Rectangle 22">
            <a:extLst>
              <a:ext uri="{FF2B5EF4-FFF2-40B4-BE49-F238E27FC236}">
                <a16:creationId xmlns:a16="http://schemas.microsoft.com/office/drawing/2014/main" id="{220EC15E-AB9D-4FD5-A885-D6C0029EF55B}"/>
              </a:ext>
            </a:extLst>
          </p:cNvPr>
          <p:cNvSpPr/>
          <p:nvPr/>
        </p:nvSpPr>
        <p:spPr>
          <a:xfrm>
            <a:off x="6917282" y="5947811"/>
            <a:ext cx="1855123"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Jared Browder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Maintenance Assess Spec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MNT</a:t>
            </a:r>
          </a:p>
        </p:txBody>
      </p:sp>
      <p:sp>
        <p:nvSpPr>
          <p:cNvPr id="24" name="Rectangle 23">
            <a:extLst>
              <a:ext uri="{FF2B5EF4-FFF2-40B4-BE49-F238E27FC236}">
                <a16:creationId xmlns:a16="http://schemas.microsoft.com/office/drawing/2014/main" id="{D410C77C-B1E6-40BE-9CA8-394935DBBFC5}"/>
              </a:ext>
            </a:extLst>
          </p:cNvPr>
          <p:cNvSpPr/>
          <p:nvPr/>
        </p:nvSpPr>
        <p:spPr>
          <a:xfrm>
            <a:off x="4367912" y="3286866"/>
            <a:ext cx="1126847"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Trent Ellis</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H&amp;H Engineer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DES</a:t>
            </a:r>
          </a:p>
        </p:txBody>
      </p:sp>
      <p:sp>
        <p:nvSpPr>
          <p:cNvPr id="25" name="Rectangle 24">
            <a:extLst>
              <a:ext uri="{FF2B5EF4-FFF2-40B4-BE49-F238E27FC236}">
                <a16:creationId xmlns:a16="http://schemas.microsoft.com/office/drawing/2014/main" id="{9F1B465C-05C2-408F-92AB-46A0907F3A17}"/>
              </a:ext>
            </a:extLst>
          </p:cNvPr>
          <p:cNvSpPr/>
          <p:nvPr/>
        </p:nvSpPr>
        <p:spPr>
          <a:xfrm>
            <a:off x="11604" y="5944618"/>
            <a:ext cx="1884362"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Shelley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Pridgen</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Research Project Manager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RTI</a:t>
            </a:r>
          </a:p>
        </p:txBody>
      </p:sp>
      <p:sp>
        <p:nvSpPr>
          <p:cNvPr id="26" name="Rectangle 25">
            <a:extLst>
              <a:ext uri="{FF2B5EF4-FFF2-40B4-BE49-F238E27FC236}">
                <a16:creationId xmlns:a16="http://schemas.microsoft.com/office/drawing/2014/main" id="{ACC74D0C-AA3D-4B90-9F08-7BBD95B066B5}"/>
              </a:ext>
            </a:extLst>
          </p:cNvPr>
          <p:cNvSpPr/>
          <p:nvPr/>
        </p:nvSpPr>
        <p:spPr>
          <a:xfrm>
            <a:off x="5212306" y="5960678"/>
            <a:ext cx="18047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Joseph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Goessling</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Lead Hydraulics Engineer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AUS</a:t>
            </a:r>
            <a:endParaRPr kumimoji="0" lang="en-US" sz="1200" b="0" i="0" u="none" strike="noStrike" kern="1200" cap="none" spc="0" normalizeH="0" baseline="0" noProof="0" dirty="0">
              <a:ln>
                <a:noFill/>
              </a:ln>
              <a:solidFill>
                <a:srgbClr val="0070C0"/>
              </a:solidFill>
              <a:effectLst/>
              <a:uLnTx/>
              <a:uFillTx/>
              <a:latin typeface="Arial"/>
              <a:ea typeface="ＭＳ Ｐゴシック"/>
            </a:endParaRPr>
          </a:p>
        </p:txBody>
      </p:sp>
      <p:pic>
        <p:nvPicPr>
          <p:cNvPr id="27" name="Picture 26">
            <a:extLst>
              <a:ext uri="{FF2B5EF4-FFF2-40B4-BE49-F238E27FC236}">
                <a16:creationId xmlns:a16="http://schemas.microsoft.com/office/drawing/2014/main" id="{3D0E30A0-AF0E-4BBA-A284-0DCE1E8C463E}"/>
              </a:ext>
            </a:extLst>
          </p:cNvPr>
          <p:cNvPicPr>
            <a:picLocks noChangeAspect="1"/>
          </p:cNvPicPr>
          <p:nvPr/>
        </p:nvPicPr>
        <p:blipFill>
          <a:blip r:embed="rId7"/>
          <a:stretch>
            <a:fillRect/>
          </a:stretch>
        </p:blipFill>
        <p:spPr>
          <a:xfrm>
            <a:off x="6985469" y="3967407"/>
            <a:ext cx="1616158" cy="1995792"/>
          </a:xfrm>
          <a:prstGeom prst="rect">
            <a:avLst/>
          </a:prstGeom>
          <a:ln w="3175">
            <a:solidFill>
              <a:schemeClr val="bg1">
                <a:lumMod val="65000"/>
              </a:schemeClr>
            </a:solidFill>
          </a:ln>
        </p:spPr>
      </p:pic>
      <p:pic>
        <p:nvPicPr>
          <p:cNvPr id="28" name="Picture 27">
            <a:extLst>
              <a:ext uri="{FF2B5EF4-FFF2-40B4-BE49-F238E27FC236}">
                <a16:creationId xmlns:a16="http://schemas.microsoft.com/office/drawing/2014/main" id="{8AEF3614-EC6C-4080-B788-4A5F426B3CD6}"/>
              </a:ext>
            </a:extLst>
          </p:cNvPr>
          <p:cNvPicPr>
            <a:picLocks noChangeAspect="1"/>
          </p:cNvPicPr>
          <p:nvPr/>
        </p:nvPicPr>
        <p:blipFill>
          <a:blip r:embed="rId8"/>
          <a:stretch>
            <a:fillRect/>
          </a:stretch>
        </p:blipFill>
        <p:spPr>
          <a:xfrm>
            <a:off x="1988064" y="3946504"/>
            <a:ext cx="1514200" cy="1983389"/>
          </a:xfrm>
          <a:prstGeom prst="rect">
            <a:avLst/>
          </a:prstGeom>
          <a:ln w="3175">
            <a:solidFill>
              <a:schemeClr val="bg1">
                <a:lumMod val="65000"/>
              </a:schemeClr>
            </a:solidFill>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819" y="3933483"/>
            <a:ext cx="1701754" cy="2009432"/>
          </a:xfrm>
          <a:prstGeom prst="rect">
            <a:avLst/>
          </a:prstGeom>
        </p:spPr>
      </p:pic>
      <p:sp>
        <p:nvSpPr>
          <p:cNvPr id="29" name="Rectangle 28">
            <a:extLst>
              <a:ext uri="{FF2B5EF4-FFF2-40B4-BE49-F238E27FC236}">
                <a16:creationId xmlns:a16="http://schemas.microsoft.com/office/drawing/2014/main" id="{D410C77C-B1E6-40BE-9CA8-394935DBBFC5}"/>
              </a:ext>
            </a:extLst>
          </p:cNvPr>
          <p:cNvSpPr/>
          <p:nvPr/>
        </p:nvSpPr>
        <p:spPr>
          <a:xfrm>
            <a:off x="5966159" y="3287904"/>
            <a:ext cx="1920269"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Matthew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Heinze</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TxDOT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Emerg</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Mgmt</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Coord</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MNT</a:t>
            </a:r>
          </a:p>
        </p:txBody>
      </p:sp>
      <p:pic>
        <p:nvPicPr>
          <p:cNvPr id="5" name="Picture 4"/>
          <p:cNvPicPr>
            <a:picLocks noChangeAspect="1"/>
          </p:cNvPicPr>
          <p:nvPr/>
        </p:nvPicPr>
        <p:blipFill>
          <a:blip r:embed="rId10"/>
          <a:stretch>
            <a:fillRect/>
          </a:stretch>
        </p:blipFill>
        <p:spPr>
          <a:xfrm>
            <a:off x="6167243" y="1240661"/>
            <a:ext cx="1518094" cy="2020141"/>
          </a:xfrm>
          <a:prstGeom prst="rect">
            <a:avLst/>
          </a:prstGeom>
        </p:spPr>
      </p:pic>
      <p:sp>
        <p:nvSpPr>
          <p:cNvPr id="30" name="Rectangle 29">
            <a:extLst>
              <a:ext uri="{FF2B5EF4-FFF2-40B4-BE49-F238E27FC236}">
                <a16:creationId xmlns:a16="http://schemas.microsoft.com/office/drawing/2014/main" id="{D410C77C-B1E6-40BE-9CA8-394935DBBFC5}"/>
              </a:ext>
            </a:extLst>
          </p:cNvPr>
          <p:cNvSpPr/>
          <p:nvPr/>
        </p:nvSpPr>
        <p:spPr>
          <a:xfrm>
            <a:off x="8099293" y="3292620"/>
            <a:ext cx="1418144"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Jennifer Lash</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GIS Program Leader</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TPP</a:t>
            </a:r>
          </a:p>
        </p:txBody>
      </p:sp>
      <p:pic>
        <p:nvPicPr>
          <p:cNvPr id="1026" name="Picture 6" descr="image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4364" y="1240661"/>
            <a:ext cx="1627999" cy="202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age00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3412" y="1240661"/>
            <a:ext cx="1611970" cy="200959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D410C77C-B1E6-40BE-9CA8-394935DBBFC5}"/>
              </a:ext>
            </a:extLst>
          </p:cNvPr>
          <p:cNvSpPr/>
          <p:nvPr/>
        </p:nvSpPr>
        <p:spPr>
          <a:xfrm>
            <a:off x="9824069" y="3258726"/>
            <a:ext cx="1804789" cy="646331"/>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LaDonna Waters</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Lead Hydraulics Engineer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BMT</a:t>
            </a:r>
          </a:p>
        </p:txBody>
      </p:sp>
      <p:pic>
        <p:nvPicPr>
          <p:cNvPr id="9" name="Picture 9" descr="image0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93656" y="3979611"/>
            <a:ext cx="1591114" cy="198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image00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62968" y="3979611"/>
            <a:ext cx="1574274" cy="19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808407" y="5942207"/>
            <a:ext cx="1433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Ryan Eaves </a:t>
            </a:r>
            <a:b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br>
            <a:r>
              <a:rPr kumimoji="0" lang="en-US" sz="1200" b="0" i="0" u="none" strike="noStrike" kern="1200" cap="none" spc="0" normalizeH="0" baseline="0" noProof="0" dirty="0" err="1">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Geotech</a:t>
            </a:r>
            <a: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Brch</a:t>
            </a:r>
            <a: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err="1">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Mgr</a:t>
            </a:r>
            <a: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b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br>
            <a: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BRG</a:t>
            </a:r>
            <a:endParaRPr kumimoji="0" lang="en-US" sz="1200" b="0" i="0" u="none" strike="noStrike" kern="1200" cap="none" spc="0" normalizeH="0" baseline="0" noProof="0" dirty="0">
              <a:ln>
                <a:noFill/>
              </a:ln>
              <a:solidFill>
                <a:srgbClr val="0070C0"/>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0399521" y="5929893"/>
            <a:ext cx="155414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Drake Builta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Bridge Info Grp Lead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BRG</a:t>
            </a:r>
            <a:endParaRPr kumimoji="0" lang="en-US" sz="1200" b="0" i="0" u="none" strike="noStrike" kern="1200" cap="none" spc="0" normalizeH="0" baseline="0" noProof="0" dirty="0">
              <a:ln>
                <a:noFill/>
              </a:ln>
              <a:solidFill>
                <a:srgbClr val="0070C0"/>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903424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417893" y="2783071"/>
            <a:ext cx="5119366" cy="2766210"/>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828944" y="3585908"/>
            <a:ext cx="5181888" cy="2785265"/>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sz="2400" dirty="0"/>
              <a:t>Discussion</a:t>
            </a:r>
          </a:p>
        </p:txBody>
      </p:sp>
      <p:sp>
        <p:nvSpPr>
          <p:cNvPr id="3" name="TextBox 2"/>
          <p:cNvSpPr txBox="1"/>
          <p:nvPr/>
        </p:nvSpPr>
        <p:spPr>
          <a:xfrm>
            <a:off x="914402" y="1316589"/>
            <a:ext cx="914400" cy="914400"/>
          </a:xfrm>
          <a:prstGeom prst="rect">
            <a:avLst/>
          </a:prstGeom>
          <a:noFill/>
          <a:effectLst/>
        </p:spPr>
        <p:txBody>
          <a:bodyPr wrap="none" lIns="0" tIns="0" rIns="0" bIns="0" rtlCol="0">
            <a:noAutofit/>
          </a:bodyPr>
          <a:lstStyle/>
          <a:p>
            <a:pPr algn="l" eaLnBrk="0" hangingPunct="0">
              <a:lnSpc>
                <a:spcPts val="2400"/>
              </a:lnSpc>
            </a:pPr>
            <a:r>
              <a:rPr lang="en-US" sz="2000" b="1" dirty="0"/>
              <a:t>We are asking for your approval of the proposed </a:t>
            </a:r>
            <a:r>
              <a:rPr lang="en-US" sz="2000" b="1" dirty="0" smtClean="0"/>
              <a:t>plan</a:t>
            </a:r>
            <a:r>
              <a:rPr lang="en-US" sz="2000" b="1" dirty="0"/>
              <a:t/>
            </a:r>
            <a:br>
              <a:rPr lang="en-US" sz="2000" b="1" dirty="0"/>
            </a:br>
            <a:endParaRPr lang="en-US" sz="2000" b="1" dirty="0"/>
          </a:p>
          <a:p>
            <a:pPr marL="342900" indent="-342900" algn="l" eaLnBrk="0" hangingPunct="0">
              <a:lnSpc>
                <a:spcPts val="2400"/>
              </a:lnSpc>
              <a:buFont typeface="Arial" panose="020B0604020202020204" pitchFamily="34" charset="0"/>
              <a:buChar char="•"/>
            </a:pPr>
            <a:r>
              <a:rPr lang="en-US" sz="2000" b="1" dirty="0"/>
              <a:t>Shared services demonstration prototype</a:t>
            </a:r>
          </a:p>
          <a:p>
            <a:pPr marL="342900" indent="-342900" algn="l" eaLnBrk="0" hangingPunct="0">
              <a:lnSpc>
                <a:spcPts val="2400"/>
              </a:lnSpc>
              <a:buFont typeface="Arial" panose="020B0604020202020204" pitchFamily="34" charset="0"/>
              <a:buChar char="•"/>
            </a:pPr>
            <a:r>
              <a:rPr lang="en-US" sz="2000" b="1" dirty="0"/>
              <a:t>Streamflow Measurement and Bridge Modeling at 80 TxDOT gauges</a:t>
            </a:r>
          </a:p>
        </p:txBody>
      </p:sp>
    </p:spTree>
    <p:extLst>
      <p:ext uri="{BB962C8B-B14F-4D97-AF65-F5344CB8AC3E}">
        <p14:creationId xmlns:p14="http://schemas.microsoft.com/office/powerpoint/2010/main" val="2317295003"/>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Meeting Agenda</a:t>
            </a:r>
          </a:p>
        </p:txBody>
      </p:sp>
      <p:sp>
        <p:nvSpPr>
          <p:cNvPr id="3" name="Rectangle 2"/>
          <p:cNvSpPr/>
          <p:nvPr/>
        </p:nvSpPr>
        <p:spPr>
          <a:xfrm>
            <a:off x="1410586" y="1420873"/>
            <a:ext cx="8605284"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Both"/>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 Beaumont Flood Emergency Response Exercise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Introduction and overview</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Review of maps presented </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Results of the exercise evaluation</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rPr>
              <a:t>Proposed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plan</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Discussion</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Both"/>
              <a:tabLst/>
              <a:defRPr/>
            </a:pPr>
            <a:r>
              <a:rPr kumimoji="0" lang="en-US" sz="24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Progress and Plans</a:t>
            </a:r>
            <a:endPar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Gauge installation, operation</a:t>
            </a:r>
            <a:r>
              <a:rPr kumimoji="0" lang="en-US" sz="2400" b="0" i="1"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rPr>
              <a:t> and maintenance</a:t>
            </a:r>
            <a:endPar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Flood forecast</a:t>
            </a:r>
            <a:r>
              <a:rPr kumimoji="0" lang="en-US" sz="2400" b="0" i="1"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rPr>
              <a:t> system operation</a:t>
            </a:r>
            <a:endPar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Forecast model assessment</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Flood emergency response</a:t>
            </a:r>
            <a:r>
              <a:rPr kumimoji="0" lang="en-US" sz="2400" b="0" i="1"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rPr>
              <a:t> and flood manual</a:t>
            </a:r>
            <a:endPar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Discussion</a:t>
            </a:r>
          </a:p>
        </p:txBody>
      </p:sp>
    </p:spTree>
    <p:extLst>
      <p:ext uri="{BB962C8B-B14F-4D97-AF65-F5344CB8AC3E}">
        <p14:creationId xmlns:p14="http://schemas.microsoft.com/office/powerpoint/2010/main" val="1432670363"/>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Task 3: Gauge Installation, Operation and Maintenance</a:t>
            </a:r>
          </a:p>
        </p:txBody>
      </p:sp>
      <p:sp>
        <p:nvSpPr>
          <p:cNvPr id="3" name="Content Placeholder 2"/>
          <p:cNvSpPr>
            <a:spLocks noGrp="1"/>
          </p:cNvSpPr>
          <p:nvPr>
            <p:ph sz="half" idx="4294967295"/>
          </p:nvPr>
        </p:nvSpPr>
        <p:spPr>
          <a:xfrm>
            <a:off x="714166" y="1842473"/>
            <a:ext cx="4989948" cy="4351338"/>
          </a:xfrm>
        </p:spPr>
        <p:txBody>
          <a:bodyPr/>
          <a:lstStyle/>
          <a:p>
            <a:pPr>
              <a:spcAft>
                <a:spcPts val="0"/>
              </a:spcAft>
            </a:pPr>
            <a:r>
              <a:rPr lang="en-US" sz="2400" dirty="0">
                <a:solidFill>
                  <a:srgbClr val="0070C0"/>
                </a:solidFill>
              </a:rPr>
              <a:t>Achievements during last Quarter</a:t>
            </a:r>
          </a:p>
          <a:p>
            <a:pPr lvl="2">
              <a:lnSpc>
                <a:spcPts val="2400"/>
              </a:lnSpc>
            </a:pPr>
            <a:endParaRPr lang="en-US" sz="2287" dirty="0"/>
          </a:p>
          <a:p>
            <a:pPr lvl="2">
              <a:lnSpc>
                <a:spcPts val="2400"/>
              </a:lnSpc>
            </a:pPr>
            <a:r>
              <a:rPr lang="en-US" sz="2287" dirty="0"/>
              <a:t>55 recorded visits to installed gauges</a:t>
            </a:r>
          </a:p>
          <a:p>
            <a:pPr lvl="2">
              <a:lnSpc>
                <a:spcPts val="2400"/>
              </a:lnSpc>
            </a:pPr>
            <a:endParaRPr lang="en-US" sz="2287" dirty="0"/>
          </a:p>
          <a:p>
            <a:pPr lvl="2">
              <a:lnSpc>
                <a:spcPts val="2400"/>
              </a:lnSpc>
            </a:pPr>
            <a:r>
              <a:rPr lang="en-US" sz="2287" dirty="0"/>
              <a:t>Finished site selection and permitting</a:t>
            </a:r>
          </a:p>
          <a:p>
            <a:pPr lvl="2">
              <a:lnSpc>
                <a:spcPts val="2400"/>
              </a:lnSpc>
            </a:pPr>
            <a:endParaRPr lang="en-US" sz="2287" dirty="0"/>
          </a:p>
          <a:p>
            <a:pPr marL="128588" lvl="2" indent="0">
              <a:buNone/>
            </a:pPr>
            <a:r>
              <a:rPr lang="en-US" sz="2287" dirty="0"/>
              <a:t>- Meaningful discharge verifications</a:t>
            </a:r>
          </a:p>
          <a:p>
            <a:pPr lvl="2">
              <a:buFontTx/>
              <a:buChar char="-"/>
            </a:pPr>
            <a:endParaRPr lang="en-US" sz="2287" dirty="0"/>
          </a:p>
          <a:p>
            <a:pPr lvl="2">
              <a:buFontTx/>
              <a:buChar char="-"/>
            </a:pPr>
            <a:r>
              <a:rPr lang="en-US" sz="2287" dirty="0">
                <a:solidFill>
                  <a:srgbClr val="FF0000"/>
                </a:solidFill>
              </a:rPr>
              <a:t>45 gauges installed and operating</a:t>
            </a:r>
          </a:p>
          <a:p>
            <a:pPr lvl="2">
              <a:buFontTx/>
              <a:buChar char="-"/>
            </a:pPr>
            <a:endParaRPr lang="en-US" sz="2287" dirty="0"/>
          </a:p>
        </p:txBody>
      </p:sp>
      <p:sp>
        <p:nvSpPr>
          <p:cNvPr id="4" name="Content Placeholder 3"/>
          <p:cNvSpPr>
            <a:spLocks noGrp="1"/>
          </p:cNvSpPr>
          <p:nvPr>
            <p:ph sz="half" idx="4294967295"/>
          </p:nvPr>
        </p:nvSpPr>
        <p:spPr>
          <a:xfrm>
            <a:off x="6398821" y="1842473"/>
            <a:ext cx="5181600" cy="4351338"/>
          </a:xfrm>
        </p:spPr>
        <p:txBody>
          <a:bodyPr/>
          <a:lstStyle/>
          <a:p>
            <a:r>
              <a:rPr lang="en-US" sz="2400" dirty="0">
                <a:solidFill>
                  <a:srgbClr val="0070C0"/>
                </a:solidFill>
              </a:rPr>
              <a:t>Challenges for next Quarter</a:t>
            </a:r>
          </a:p>
          <a:p>
            <a:pPr marL="0" lvl="1" indent="-523">
              <a:buNone/>
            </a:pPr>
            <a:endParaRPr lang="en-US" sz="1537" dirty="0"/>
          </a:p>
          <a:p>
            <a:pPr lvl="2">
              <a:lnSpc>
                <a:spcPts val="2400"/>
              </a:lnSpc>
            </a:pPr>
            <a:r>
              <a:rPr lang="en-US" sz="2287" dirty="0"/>
              <a:t> Complete gage installations and documentation</a:t>
            </a:r>
          </a:p>
          <a:p>
            <a:pPr marL="171450" lvl="2" indent="0">
              <a:lnSpc>
                <a:spcPts val="2400"/>
              </a:lnSpc>
              <a:buNone/>
            </a:pPr>
            <a:endParaRPr lang="en-US" sz="2287" dirty="0"/>
          </a:p>
          <a:p>
            <a:pPr lvl="2">
              <a:lnSpc>
                <a:spcPts val="2400"/>
              </a:lnSpc>
            </a:pPr>
            <a:r>
              <a:rPr lang="en-US" sz="2287" dirty="0"/>
              <a:t>Continue developing and refining USGS rating models</a:t>
            </a:r>
          </a:p>
          <a:p>
            <a:pPr marL="171450" lvl="2" indent="0">
              <a:lnSpc>
                <a:spcPts val="2400"/>
              </a:lnSpc>
              <a:buNone/>
            </a:pPr>
            <a:endParaRPr lang="en-US" sz="2287" dirty="0"/>
          </a:p>
          <a:p>
            <a:pPr marL="171450" lvl="2" indent="0">
              <a:lnSpc>
                <a:spcPts val="2400"/>
              </a:lnSpc>
              <a:buNone/>
            </a:pPr>
            <a:r>
              <a:rPr lang="en-US" sz="2287" dirty="0"/>
              <a:t>- </a:t>
            </a:r>
            <a:r>
              <a:rPr lang="en-US" sz="2287" dirty="0">
                <a:solidFill>
                  <a:srgbClr val="FF0000"/>
                </a:solidFill>
              </a:rPr>
              <a:t>77 gauges installed and operating</a:t>
            </a:r>
          </a:p>
          <a:p>
            <a:pPr marL="171450" lvl="2" indent="0">
              <a:lnSpc>
                <a:spcPts val="2400"/>
              </a:lnSpc>
              <a:buNone/>
            </a:pPr>
            <a:endParaRPr lang="en-US" sz="2287" dirty="0"/>
          </a:p>
          <a:p>
            <a:pPr marL="171450" lvl="2" indent="0">
              <a:lnSpc>
                <a:spcPts val="2400"/>
              </a:lnSpc>
              <a:buNone/>
            </a:pPr>
            <a:endParaRPr lang="en-US" sz="2287" dirty="0"/>
          </a:p>
          <a:p>
            <a:pPr marL="171450" lvl="2" indent="0">
              <a:lnSpc>
                <a:spcPts val="2400"/>
              </a:lnSpc>
              <a:buNone/>
            </a:pPr>
            <a:endParaRPr lang="en-US" sz="2287" dirty="0"/>
          </a:p>
        </p:txBody>
      </p:sp>
      <p:sp>
        <p:nvSpPr>
          <p:cNvPr id="5" name="TextBox 4"/>
          <p:cNvSpPr txBox="1"/>
          <p:nvPr/>
        </p:nvSpPr>
        <p:spPr>
          <a:xfrm>
            <a:off x="914402" y="118753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Arial"/>
                <a:ea typeface="ＭＳ Ｐゴシック"/>
                <a:cs typeface="+mn-cs"/>
              </a:rPr>
              <a:t>Scott Grzyb, US Geological Survey</a:t>
            </a:r>
          </a:p>
        </p:txBody>
      </p:sp>
      <p:pic>
        <p:nvPicPr>
          <p:cNvPr id="6" name="Picture 5"/>
          <p:cNvPicPr>
            <a:picLocks noChangeAspect="1"/>
          </p:cNvPicPr>
          <p:nvPr/>
        </p:nvPicPr>
        <p:blipFill>
          <a:blip r:embed="rId2"/>
          <a:stretch>
            <a:fillRect/>
          </a:stretch>
        </p:blipFill>
        <p:spPr>
          <a:xfrm>
            <a:off x="10415085" y="153262"/>
            <a:ext cx="1333738" cy="1577139"/>
          </a:xfrm>
          <a:prstGeom prst="rect">
            <a:avLst/>
          </a:prstGeom>
          <a:ln w="3175">
            <a:solidFill>
              <a:schemeClr val="bg1">
                <a:lumMod val="65000"/>
              </a:schemeClr>
            </a:solidFill>
          </a:ln>
        </p:spPr>
      </p:pic>
    </p:spTree>
    <p:extLst>
      <p:ext uri="{BB962C8B-B14F-4D97-AF65-F5344CB8AC3E}">
        <p14:creationId xmlns:p14="http://schemas.microsoft.com/office/powerpoint/2010/main" val="2506185866"/>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Bridge permits, approvals, installations and visits</a:t>
            </a:r>
          </a:p>
        </p:txBody>
      </p:sp>
      <p:sp>
        <p:nvSpPr>
          <p:cNvPr id="3" name="Content Placeholder 2"/>
          <p:cNvSpPr>
            <a:spLocks noGrp="1"/>
          </p:cNvSpPr>
          <p:nvPr>
            <p:ph sz="half" idx="4294967295"/>
          </p:nvPr>
        </p:nvSpPr>
        <p:spPr>
          <a:xfrm>
            <a:off x="914402" y="1380038"/>
            <a:ext cx="7907285" cy="5261394"/>
          </a:xfrm>
        </p:spPr>
        <p:txBody>
          <a:bodyPr/>
          <a:lstStyle/>
          <a:p>
            <a:pPr marL="171450" lvl="2" indent="0">
              <a:lnSpc>
                <a:spcPts val="2400"/>
              </a:lnSpc>
              <a:buNone/>
            </a:pPr>
            <a:r>
              <a:rPr lang="en-US" sz="2287" u="sng" dirty="0"/>
              <a:t>December 3, 2021 </a:t>
            </a:r>
          </a:p>
          <a:p>
            <a:pPr marL="171450" lvl="2" indent="0">
              <a:lnSpc>
                <a:spcPts val="2400"/>
              </a:lnSpc>
              <a:buNone/>
            </a:pPr>
            <a:r>
              <a:rPr lang="en-US" sz="2287" dirty="0"/>
              <a:t>36 bridge permit requests sent</a:t>
            </a:r>
          </a:p>
          <a:p>
            <a:pPr lvl="2">
              <a:lnSpc>
                <a:spcPts val="2400"/>
              </a:lnSpc>
            </a:pPr>
            <a:endParaRPr lang="en-US" sz="2287" u="sng" dirty="0"/>
          </a:p>
          <a:p>
            <a:pPr marL="171450" lvl="2" indent="0">
              <a:lnSpc>
                <a:spcPts val="2400"/>
              </a:lnSpc>
              <a:buNone/>
            </a:pPr>
            <a:r>
              <a:rPr lang="en-US" sz="2287" u="sng" dirty="0"/>
              <a:t>December 16, 2021</a:t>
            </a:r>
          </a:p>
          <a:p>
            <a:pPr marL="171450" lvl="2" indent="0">
              <a:lnSpc>
                <a:spcPts val="2400"/>
              </a:lnSpc>
              <a:buNone/>
            </a:pPr>
            <a:r>
              <a:rPr lang="en-US" sz="2287" dirty="0"/>
              <a:t>4 bridge permit requests sent</a:t>
            </a:r>
          </a:p>
          <a:p>
            <a:pPr marL="171450" lvl="2" indent="0">
              <a:lnSpc>
                <a:spcPts val="2400"/>
              </a:lnSpc>
              <a:buNone/>
            </a:pPr>
            <a:endParaRPr lang="en-US" sz="2287" dirty="0"/>
          </a:p>
          <a:p>
            <a:pPr marL="128588" lvl="2" indent="0">
              <a:buNone/>
            </a:pPr>
            <a:r>
              <a:rPr lang="en-US" sz="2287" u="sng" dirty="0"/>
              <a:t>February 9, 2022</a:t>
            </a:r>
          </a:p>
          <a:p>
            <a:pPr marL="128588" lvl="2" indent="0">
              <a:buNone/>
            </a:pPr>
            <a:r>
              <a:rPr lang="en-US" sz="2287" dirty="0"/>
              <a:t>28 permits returned approved</a:t>
            </a:r>
          </a:p>
          <a:p>
            <a:pPr marL="128588" lvl="2" indent="0">
              <a:buNone/>
            </a:pPr>
            <a:r>
              <a:rPr lang="en-US" sz="2287" dirty="0"/>
              <a:t>  </a:t>
            </a:r>
          </a:p>
          <a:p>
            <a:pPr marL="171450" lvl="2" indent="0">
              <a:buNone/>
            </a:pPr>
            <a:r>
              <a:rPr lang="en-US" sz="2287" u="sng" dirty="0"/>
              <a:t>February 23, 2022</a:t>
            </a:r>
          </a:p>
          <a:p>
            <a:pPr marL="171450" lvl="2" indent="0">
              <a:buNone/>
            </a:pPr>
            <a:r>
              <a:rPr lang="en-US" sz="2287" dirty="0"/>
              <a:t>Installation of new stream gauges begins</a:t>
            </a:r>
          </a:p>
          <a:p>
            <a:pPr lvl="2">
              <a:buFontTx/>
              <a:buChar char="-"/>
            </a:pPr>
            <a:endParaRPr lang="en-US" sz="2287" dirty="0"/>
          </a:p>
        </p:txBody>
      </p:sp>
      <p:sp>
        <p:nvSpPr>
          <p:cNvPr id="6" name="Content Placeholder 2">
            <a:extLst>
              <a:ext uri="{FF2B5EF4-FFF2-40B4-BE49-F238E27FC236}">
                <a16:creationId xmlns:a16="http://schemas.microsoft.com/office/drawing/2014/main" id="{A0A47AAE-1BBF-427A-8B17-F1EFB06436BB}"/>
              </a:ext>
            </a:extLst>
          </p:cNvPr>
          <p:cNvSpPr txBox="1">
            <a:spLocks/>
          </p:cNvSpPr>
          <p:nvPr/>
        </p:nvSpPr>
        <p:spPr>
          <a:xfrm>
            <a:off x="914402" y="5800716"/>
            <a:ext cx="4141068" cy="761833"/>
          </a:xfrm>
          <a:prstGeom prst="rect">
            <a:avLst/>
          </a:prstGeom>
        </p:spPr>
        <p:txBody>
          <a:bodyPr vert="horz" lIns="0" tIns="0" rIns="0" bIns="0" rtlCol="0">
            <a:noAutofit/>
          </a:bodyPr>
          <a:lst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a:lstStyle>
          <a:p>
            <a:pPr marL="171450" marR="0" lvl="2" indent="0" algn="l" defTabSz="342900" rtl="0" eaLnBrk="1" fontAlgn="auto" latinLnBrk="0" hangingPunct="1">
              <a:lnSpc>
                <a:spcPts val="2400"/>
              </a:lnSpc>
              <a:spcBef>
                <a:spcPts val="0"/>
              </a:spcBef>
              <a:spcAft>
                <a:spcPts val="900"/>
              </a:spcAft>
              <a:buClr>
                <a:prstClr val="black">
                  <a:lumMod val="65000"/>
                </a:prstClr>
              </a:buClr>
              <a:buSzPct val="80000"/>
              <a:buFont typeface="Lucida Grande"/>
              <a:buNone/>
              <a:tabLst/>
              <a:defRPr/>
            </a:pPr>
            <a:r>
              <a:rPr kumimoji="0" lang="en-US" sz="2287" b="0" i="0" u="none" strike="noStrike" kern="1200" cap="none" spc="0" normalizeH="0" baseline="0" noProof="0" dirty="0">
                <a:ln>
                  <a:noFill/>
                </a:ln>
                <a:solidFill>
                  <a:srgbClr val="FF0000"/>
                </a:solidFill>
                <a:effectLst/>
                <a:uLnTx/>
                <a:uFillTx/>
                <a:latin typeface="Arial"/>
                <a:ea typeface="ＭＳ Ｐゴシック"/>
              </a:rPr>
              <a:t>7 new stream gauges installed since February 23, 2022</a:t>
            </a:r>
          </a:p>
          <a:p>
            <a:pPr marL="301229" marR="0" lvl="2" indent="-129779" algn="l" defTabSz="342900" rtl="0" eaLnBrk="1" fontAlgn="auto" latinLnBrk="0" hangingPunct="1">
              <a:lnSpc>
                <a:spcPts val="2400"/>
              </a:lnSpc>
              <a:spcBef>
                <a:spcPts val="0"/>
              </a:spcBef>
              <a:spcAft>
                <a:spcPts val="900"/>
              </a:spcAft>
              <a:buClr>
                <a:prstClr val="black">
                  <a:lumMod val="65000"/>
                </a:prstClr>
              </a:buClr>
              <a:buSzPct val="80000"/>
              <a:buFont typeface="Lucida Grande"/>
              <a:buChar char="-"/>
              <a:tabLst/>
              <a:defRPr/>
            </a:pPr>
            <a:endParaRPr kumimoji="0" lang="en-US" sz="2287" b="0" i="0" u="sng"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grpSp>
        <p:nvGrpSpPr>
          <p:cNvPr id="5" name="Group 4">
            <a:extLst>
              <a:ext uri="{FF2B5EF4-FFF2-40B4-BE49-F238E27FC236}">
                <a16:creationId xmlns:a16="http://schemas.microsoft.com/office/drawing/2014/main" id="{2A27D823-4718-487B-A975-0385556E9F9F}"/>
              </a:ext>
            </a:extLst>
          </p:cNvPr>
          <p:cNvGrpSpPr/>
          <p:nvPr/>
        </p:nvGrpSpPr>
        <p:grpSpPr>
          <a:xfrm>
            <a:off x="5890436" y="1502939"/>
            <a:ext cx="4491643" cy="2924794"/>
            <a:chOff x="673871" y="1865754"/>
            <a:chExt cx="6443130" cy="3427222"/>
          </a:xfrm>
        </p:grpSpPr>
        <p:pic>
          <p:nvPicPr>
            <p:cNvPr id="7" name="Picture 6">
              <a:extLst>
                <a:ext uri="{FF2B5EF4-FFF2-40B4-BE49-F238E27FC236}">
                  <a16:creationId xmlns:a16="http://schemas.microsoft.com/office/drawing/2014/main" id="{9DAFCFEA-553B-4E73-A5D0-4DFBCCE3A5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871" y="1865754"/>
              <a:ext cx="6443130" cy="307635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9811F79-3447-4C84-BA66-21695CD32573}"/>
                </a:ext>
              </a:extLst>
            </p:cNvPr>
            <p:cNvSpPr txBox="1"/>
            <p:nvPr/>
          </p:nvSpPr>
          <p:spPr>
            <a:xfrm>
              <a:off x="1173636" y="5043579"/>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0</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9" name="TextBox 8">
              <a:extLst>
                <a:ext uri="{FF2B5EF4-FFF2-40B4-BE49-F238E27FC236}">
                  <a16:creationId xmlns:a16="http://schemas.microsoft.com/office/drawing/2014/main" id="{6AC18057-B6B3-44E3-8B5A-69FBF0F54238}"/>
                </a:ext>
              </a:extLst>
            </p:cNvPr>
            <p:cNvSpPr txBox="1"/>
            <p:nvPr/>
          </p:nvSpPr>
          <p:spPr>
            <a:xfrm>
              <a:off x="3975245" y="5047268"/>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2</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0" name="TextBox 9">
              <a:extLst>
                <a:ext uri="{FF2B5EF4-FFF2-40B4-BE49-F238E27FC236}">
                  <a16:creationId xmlns:a16="http://schemas.microsoft.com/office/drawing/2014/main" id="{B434C5F6-6DC7-4ABB-B708-6A1BBBB708F8}"/>
                </a:ext>
              </a:extLst>
            </p:cNvPr>
            <p:cNvSpPr txBox="1"/>
            <p:nvPr/>
          </p:nvSpPr>
          <p:spPr>
            <a:xfrm>
              <a:off x="2559436" y="5043579"/>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1</a:t>
              </a:r>
            </a:p>
          </p:txBody>
        </p:sp>
        <p:sp>
          <p:nvSpPr>
            <p:cNvPr id="11" name="TextBox 10">
              <a:extLst>
                <a:ext uri="{FF2B5EF4-FFF2-40B4-BE49-F238E27FC236}">
                  <a16:creationId xmlns:a16="http://schemas.microsoft.com/office/drawing/2014/main" id="{7066EAE9-20ED-4308-8A1C-751F5F38CC9C}"/>
                </a:ext>
              </a:extLst>
            </p:cNvPr>
            <p:cNvSpPr txBox="1"/>
            <p:nvPr/>
          </p:nvSpPr>
          <p:spPr>
            <a:xfrm>
              <a:off x="5363974" y="5053470"/>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3</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2" name="TextBox 11">
              <a:extLst>
                <a:ext uri="{FF2B5EF4-FFF2-40B4-BE49-F238E27FC236}">
                  <a16:creationId xmlns:a16="http://schemas.microsoft.com/office/drawing/2014/main" id="{64071E12-24DA-46B1-A3DD-38AE3D9DC5A9}"/>
                </a:ext>
              </a:extLst>
            </p:cNvPr>
            <p:cNvSpPr txBox="1"/>
            <p:nvPr/>
          </p:nvSpPr>
          <p:spPr>
            <a:xfrm>
              <a:off x="6769842" y="5058113"/>
              <a:ext cx="176169" cy="23486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4</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grpSp>
        <p:nvGrpSpPr>
          <p:cNvPr id="13" name="Group 12">
            <a:extLst>
              <a:ext uri="{FF2B5EF4-FFF2-40B4-BE49-F238E27FC236}">
                <a16:creationId xmlns:a16="http://schemas.microsoft.com/office/drawing/2014/main" id="{CE381F8B-C490-4749-AE49-00475377172A}"/>
              </a:ext>
            </a:extLst>
          </p:cNvPr>
          <p:cNvGrpSpPr/>
          <p:nvPr/>
        </p:nvGrpSpPr>
        <p:grpSpPr>
          <a:xfrm>
            <a:off x="5075430" y="1488280"/>
            <a:ext cx="5064637" cy="3360167"/>
            <a:chOff x="465589" y="1463372"/>
            <a:chExt cx="8554412" cy="5578057"/>
          </a:xfrm>
        </p:grpSpPr>
        <p:sp>
          <p:nvSpPr>
            <p:cNvPr id="14" name="TextBox 13">
              <a:extLst>
                <a:ext uri="{FF2B5EF4-FFF2-40B4-BE49-F238E27FC236}">
                  <a16:creationId xmlns:a16="http://schemas.microsoft.com/office/drawing/2014/main" id="{4BF97AB7-97C3-45BB-9B8B-1F17A0AF79E0}"/>
                </a:ext>
              </a:extLst>
            </p:cNvPr>
            <p:cNvSpPr txBox="1"/>
            <p:nvPr/>
          </p:nvSpPr>
          <p:spPr>
            <a:xfrm>
              <a:off x="5637402" y="2973897"/>
              <a:ext cx="914400" cy="91440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5" name="TextBox 14">
              <a:extLst>
                <a:ext uri="{FF2B5EF4-FFF2-40B4-BE49-F238E27FC236}">
                  <a16:creationId xmlns:a16="http://schemas.microsoft.com/office/drawing/2014/main" id="{F2D7FE49-4999-4854-BAD2-30321E57591D}"/>
                </a:ext>
              </a:extLst>
            </p:cNvPr>
            <p:cNvSpPr txBox="1"/>
            <p:nvPr/>
          </p:nvSpPr>
          <p:spPr>
            <a:xfrm>
              <a:off x="465589" y="1463372"/>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6" name="TextBox 15">
              <a:extLst>
                <a:ext uri="{FF2B5EF4-FFF2-40B4-BE49-F238E27FC236}">
                  <a16:creationId xmlns:a16="http://schemas.microsoft.com/office/drawing/2014/main" id="{18EB680E-AFEB-4300-A61F-7B75507CA392}"/>
                </a:ext>
              </a:extLst>
            </p:cNvPr>
            <p:cNvSpPr txBox="1"/>
            <p:nvPr/>
          </p:nvSpPr>
          <p:spPr>
            <a:xfrm>
              <a:off x="3957437" y="6487150"/>
              <a:ext cx="3405709" cy="554279"/>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Number of Site Visits</a:t>
              </a:r>
            </a:p>
          </p:txBody>
        </p:sp>
        <p:sp>
          <p:nvSpPr>
            <p:cNvPr id="17" name="TextBox 16">
              <a:extLst>
                <a:ext uri="{FF2B5EF4-FFF2-40B4-BE49-F238E27FC236}">
                  <a16:creationId xmlns:a16="http://schemas.microsoft.com/office/drawing/2014/main" id="{DE242C5D-5CBB-46E4-A66E-E21A47026681}"/>
                </a:ext>
              </a:extLst>
            </p:cNvPr>
            <p:cNvSpPr txBox="1"/>
            <p:nvPr/>
          </p:nvSpPr>
          <p:spPr>
            <a:xfrm>
              <a:off x="2925399" y="3175650"/>
              <a:ext cx="6094602" cy="937560"/>
            </a:xfrm>
            <a:prstGeom prst="rect">
              <a:avLst/>
            </a:prstGeom>
            <a:noFill/>
            <a:effectLst/>
          </p:spPr>
          <p:txBody>
            <a:bodyPr wrap="square">
              <a:spAutoFit/>
            </a:bodyPr>
            <a:lstStyle/>
            <a:p>
              <a:pPr marL="914400" marR="0" lvl="2" indent="0" algn="l" defTabSz="914400" rtl="0" eaLnBrk="1" fontAlgn="auto" latinLnBrk="0" hangingPunct="1">
                <a:lnSpc>
                  <a:spcPts val="24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55 recorded visits to installed gauges</a:t>
              </a:r>
            </a:p>
          </p:txBody>
        </p:sp>
        <p:sp>
          <p:nvSpPr>
            <p:cNvPr id="18" name="TextBox 17">
              <a:extLst>
                <a:ext uri="{FF2B5EF4-FFF2-40B4-BE49-F238E27FC236}">
                  <a16:creationId xmlns:a16="http://schemas.microsoft.com/office/drawing/2014/main" id="{19672723-D896-47B4-A0CF-B600D22ABF08}"/>
                </a:ext>
              </a:extLst>
            </p:cNvPr>
            <p:cNvSpPr txBox="1"/>
            <p:nvPr/>
          </p:nvSpPr>
          <p:spPr>
            <a:xfrm rot="16200000">
              <a:off x="527284" y="2535720"/>
              <a:ext cx="2291399"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Station Number</a:t>
              </a:r>
            </a:p>
          </p:txBody>
        </p:sp>
      </p:grpSp>
      <p:pic>
        <p:nvPicPr>
          <p:cNvPr id="19" name="Picture 18">
            <a:extLst>
              <a:ext uri="{FF2B5EF4-FFF2-40B4-BE49-F238E27FC236}">
                <a16:creationId xmlns:a16="http://schemas.microsoft.com/office/drawing/2014/main" id="{13FE92AC-82BE-4F3B-85A5-A25F8AA14B7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23113" y="2398205"/>
            <a:ext cx="1747944" cy="3107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5911371"/>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Gauge Visits - Observations</a:t>
            </a:r>
          </a:p>
        </p:txBody>
      </p:sp>
      <p:pic>
        <p:nvPicPr>
          <p:cNvPr id="5" name="Picture 4">
            <a:extLst>
              <a:ext uri="{FF2B5EF4-FFF2-40B4-BE49-F238E27FC236}">
                <a16:creationId xmlns:a16="http://schemas.microsoft.com/office/drawing/2014/main" id="{9D352F26-51FC-43CB-92B4-5F6811781416}"/>
              </a:ext>
            </a:extLst>
          </p:cNvPr>
          <p:cNvPicPr>
            <a:picLocks noChangeAspect="1"/>
          </p:cNvPicPr>
          <p:nvPr/>
        </p:nvPicPr>
        <p:blipFill>
          <a:blip r:embed="rId2"/>
          <a:stretch>
            <a:fillRect/>
          </a:stretch>
        </p:blipFill>
        <p:spPr>
          <a:xfrm>
            <a:off x="675519" y="2646947"/>
            <a:ext cx="10228420" cy="3997002"/>
          </a:xfrm>
          <a:prstGeom prst="rect">
            <a:avLst/>
          </a:prstGeom>
          <a:ln>
            <a:noFill/>
          </a:ln>
          <a:effectLst/>
        </p:spPr>
      </p:pic>
      <p:sp>
        <p:nvSpPr>
          <p:cNvPr id="13" name="Rectangle 12">
            <a:extLst>
              <a:ext uri="{FF2B5EF4-FFF2-40B4-BE49-F238E27FC236}">
                <a16:creationId xmlns:a16="http://schemas.microsoft.com/office/drawing/2014/main" id="{16D3CDBE-FD0F-4574-A076-1C08D09048DF}"/>
              </a:ext>
            </a:extLst>
          </p:cNvPr>
          <p:cNvSpPr/>
          <p:nvPr/>
        </p:nvSpPr>
        <p:spPr bwMode="auto">
          <a:xfrm>
            <a:off x="4481969" y="3705727"/>
            <a:ext cx="462013" cy="490888"/>
          </a:xfrm>
          <a:prstGeom prst="rect">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050" name="Picture 2">
            <a:extLst>
              <a:ext uri="{FF2B5EF4-FFF2-40B4-BE49-F238E27FC236}">
                <a16:creationId xmlns:a16="http://schemas.microsoft.com/office/drawing/2014/main" id="{3AF89397-8EA3-464F-9907-EF17EF450C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5579" y="1132513"/>
            <a:ext cx="5838360" cy="2706031"/>
          </a:xfrm>
          <a:prstGeom prst="rect">
            <a:avLst/>
          </a:prstGeom>
          <a:ln>
            <a:noFill/>
          </a:ln>
          <a:effectLst/>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3C176D57-F597-4243-B590-B8C889C7C148}"/>
              </a:ext>
            </a:extLst>
          </p:cNvPr>
          <p:cNvCxnSpPr>
            <a:cxnSpLocks/>
          </p:cNvCxnSpPr>
          <p:nvPr/>
        </p:nvCxnSpPr>
        <p:spPr bwMode="auto">
          <a:xfrm flipV="1">
            <a:off x="4812829" y="2772076"/>
            <a:ext cx="2155862" cy="1075623"/>
          </a:xfrm>
          <a:prstGeom prst="straightConnector1">
            <a:avLst/>
          </a:prstGeom>
          <a:noFill/>
          <a:ln w="76200" cap="flat" cmpd="sng" algn="ctr">
            <a:solidFill>
              <a:schemeClr val="tx2"/>
            </a:solidFill>
            <a:prstDash val="solid"/>
            <a:round/>
            <a:headEnd type="none" w="med" len="med"/>
            <a:tailEnd type="triangle"/>
          </a:ln>
          <a:effectLst/>
        </p:spPr>
      </p:cxnSp>
      <p:pic>
        <p:nvPicPr>
          <p:cNvPr id="24" name="Picture 23">
            <a:extLst>
              <a:ext uri="{FF2B5EF4-FFF2-40B4-BE49-F238E27FC236}">
                <a16:creationId xmlns:a16="http://schemas.microsoft.com/office/drawing/2014/main" id="{EAC616C8-0EF7-46B0-ABFD-ABFD26A3F1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12786" y="1446514"/>
            <a:ext cx="3269183" cy="1813725"/>
          </a:xfrm>
          <a:prstGeom prst="rect">
            <a:avLst/>
          </a:prstGeom>
          <a:ln>
            <a:noFill/>
          </a:ln>
          <a:effectLst/>
        </p:spPr>
      </p:pic>
      <p:sp>
        <p:nvSpPr>
          <p:cNvPr id="29" name="Title 1">
            <a:extLst>
              <a:ext uri="{FF2B5EF4-FFF2-40B4-BE49-F238E27FC236}">
                <a16:creationId xmlns:a16="http://schemas.microsoft.com/office/drawing/2014/main" id="{A1900C3D-7368-4712-96DD-3D0B6B7FCAF7}"/>
              </a:ext>
            </a:extLst>
          </p:cNvPr>
          <p:cNvSpPr txBox="1">
            <a:spLocks/>
          </p:cNvSpPr>
          <p:nvPr/>
        </p:nvSpPr>
        <p:spPr>
          <a:xfrm>
            <a:off x="1015432" y="920816"/>
            <a:ext cx="9750655" cy="484632"/>
          </a:xfrm>
          <a:prstGeom prst="rect">
            <a:avLst/>
          </a:prstGeom>
        </p:spPr>
        <p:txBody>
          <a:bodyPr vert="horz" lIns="0" tIns="0" rIns="0" bIns="0" rtlCol="0" anchor="t">
            <a:noAutofit/>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a:ea typeface="ＭＳ Ｐゴシック"/>
              </a:rPr>
              <a:t>Corrections in gauge height</a:t>
            </a:r>
          </a:p>
        </p:txBody>
      </p:sp>
    </p:spTree>
    <p:extLst>
      <p:ext uri="{BB962C8B-B14F-4D97-AF65-F5344CB8AC3E}">
        <p14:creationId xmlns:p14="http://schemas.microsoft.com/office/powerpoint/2010/main" val="116960206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Gauge Visits - Observations</a:t>
            </a:r>
          </a:p>
        </p:txBody>
      </p:sp>
      <p:pic>
        <p:nvPicPr>
          <p:cNvPr id="10" name="Picture 9">
            <a:extLst>
              <a:ext uri="{FF2B5EF4-FFF2-40B4-BE49-F238E27FC236}">
                <a16:creationId xmlns:a16="http://schemas.microsoft.com/office/drawing/2014/main" id="{E995BE64-CF7C-401D-92CA-69E4E2108224}"/>
              </a:ext>
            </a:extLst>
          </p:cNvPr>
          <p:cNvPicPr>
            <a:picLocks noChangeAspect="1"/>
          </p:cNvPicPr>
          <p:nvPr/>
        </p:nvPicPr>
        <p:blipFill>
          <a:blip r:embed="rId2"/>
          <a:stretch>
            <a:fillRect/>
          </a:stretch>
        </p:blipFill>
        <p:spPr>
          <a:xfrm>
            <a:off x="2043930" y="1402258"/>
            <a:ext cx="2668712" cy="474828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E4F48B5-08D2-4972-B6D6-47D788A394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67639" y="1442826"/>
            <a:ext cx="2668961" cy="474774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F648389-97C6-4312-A466-7253CDCAA2D8}"/>
              </a:ext>
            </a:extLst>
          </p:cNvPr>
          <p:cNvSpPr txBox="1"/>
          <p:nvPr/>
        </p:nvSpPr>
        <p:spPr>
          <a:xfrm>
            <a:off x="2868329" y="6237170"/>
            <a:ext cx="2011680" cy="327259"/>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July 2021</a:t>
            </a:r>
          </a:p>
        </p:txBody>
      </p:sp>
      <p:sp>
        <p:nvSpPr>
          <p:cNvPr id="12" name="TextBox 11">
            <a:extLst>
              <a:ext uri="{FF2B5EF4-FFF2-40B4-BE49-F238E27FC236}">
                <a16:creationId xmlns:a16="http://schemas.microsoft.com/office/drawing/2014/main" id="{2FA01DC1-4C4F-4CF6-B67D-B82CE2DA11C8}"/>
              </a:ext>
            </a:extLst>
          </p:cNvPr>
          <p:cNvSpPr txBox="1"/>
          <p:nvPr/>
        </p:nvSpPr>
        <p:spPr>
          <a:xfrm>
            <a:off x="7311993" y="6237169"/>
            <a:ext cx="2011680" cy="327259"/>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February</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2022</a:t>
            </a:r>
          </a:p>
        </p:txBody>
      </p:sp>
      <p:sp>
        <p:nvSpPr>
          <p:cNvPr id="7" name="Title 1">
            <a:extLst>
              <a:ext uri="{FF2B5EF4-FFF2-40B4-BE49-F238E27FC236}">
                <a16:creationId xmlns:a16="http://schemas.microsoft.com/office/drawing/2014/main" id="{53DDE31B-186D-4586-B97A-F134BA7F4A33}"/>
              </a:ext>
            </a:extLst>
          </p:cNvPr>
          <p:cNvSpPr txBox="1">
            <a:spLocks/>
          </p:cNvSpPr>
          <p:nvPr/>
        </p:nvSpPr>
        <p:spPr>
          <a:xfrm>
            <a:off x="914402" y="929729"/>
            <a:ext cx="9750655" cy="484632"/>
          </a:xfrm>
          <a:prstGeom prst="rect">
            <a:avLst/>
          </a:prstGeom>
        </p:spPr>
        <p:txBody>
          <a:bodyPr vert="horz" lIns="0" tIns="0" rIns="0" bIns="0" rtlCol="0" anchor="t">
            <a:noAutofit/>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0070C0"/>
                </a:solidFill>
                <a:effectLst/>
                <a:uLnTx/>
                <a:uFillTx/>
                <a:latin typeface="Arial"/>
                <a:ea typeface="ＭＳ Ｐゴシック"/>
              </a:rPr>
              <a:t>Changes in vegetation </a:t>
            </a:r>
            <a:r>
              <a:rPr kumimoji="0" lang="en-US" sz="1600" b="1" i="0" u="none" strike="noStrike" kern="1200" cap="none" spc="0" normalizeH="0" baseline="0" noProof="0" dirty="0">
                <a:ln>
                  <a:noFill/>
                </a:ln>
                <a:solidFill>
                  <a:srgbClr val="0070C0"/>
                </a:solidFill>
                <a:effectLst/>
                <a:uLnTx/>
                <a:uFillTx/>
                <a:latin typeface="Arial"/>
                <a:ea typeface="ＭＳ Ｐゴシック"/>
              </a:rPr>
              <a:t>in the channel</a:t>
            </a:r>
          </a:p>
        </p:txBody>
      </p:sp>
    </p:spTree>
    <p:extLst>
      <p:ext uri="{BB962C8B-B14F-4D97-AF65-F5344CB8AC3E}">
        <p14:creationId xmlns:p14="http://schemas.microsoft.com/office/powerpoint/2010/main" val="607974123"/>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Data Observations – Initial Velocity Wave</a:t>
            </a:r>
          </a:p>
        </p:txBody>
      </p:sp>
      <p:pic>
        <p:nvPicPr>
          <p:cNvPr id="7" name="Picture 6">
            <a:extLst>
              <a:ext uri="{FF2B5EF4-FFF2-40B4-BE49-F238E27FC236}">
                <a16:creationId xmlns:a16="http://schemas.microsoft.com/office/drawing/2014/main" id="{958FA2E6-CDC9-40B8-B8B9-5AA822718041}"/>
              </a:ext>
            </a:extLst>
          </p:cNvPr>
          <p:cNvPicPr>
            <a:picLocks noChangeAspect="1"/>
          </p:cNvPicPr>
          <p:nvPr/>
        </p:nvPicPr>
        <p:blipFill>
          <a:blip r:embed="rId2"/>
          <a:stretch>
            <a:fillRect/>
          </a:stretch>
        </p:blipFill>
        <p:spPr>
          <a:xfrm>
            <a:off x="498909" y="2255165"/>
            <a:ext cx="10828421" cy="4168311"/>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05BB5F16-F457-43E5-8698-C76548358FE2}"/>
              </a:ext>
            </a:extLst>
          </p:cNvPr>
          <p:cNvSpPr txBox="1">
            <a:spLocks/>
          </p:cNvSpPr>
          <p:nvPr/>
        </p:nvSpPr>
        <p:spPr>
          <a:xfrm>
            <a:off x="1037791" y="941832"/>
            <a:ext cx="9750655" cy="484632"/>
          </a:xfrm>
          <a:prstGeom prst="rect">
            <a:avLst/>
          </a:prstGeom>
        </p:spPr>
        <p:txBody>
          <a:bodyPr vert="horz" lIns="0" tIns="0" rIns="0" bIns="0" rtlCol="0" anchor="t">
            <a:noAutofit/>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a:ea typeface="ＭＳ Ｐゴシック"/>
              </a:rPr>
              <a:t>W Navidad </a:t>
            </a:r>
            <a:r>
              <a:rPr kumimoji="0" lang="en-US" sz="1600" b="1" i="0" u="none" strike="noStrike" kern="1200" cap="none" spc="0" normalizeH="0" baseline="0" noProof="0" dirty="0" err="1">
                <a:ln>
                  <a:noFill/>
                </a:ln>
                <a:solidFill>
                  <a:srgbClr val="0070C0"/>
                </a:solidFill>
                <a:effectLst/>
                <a:uLnTx/>
                <a:uFillTx/>
                <a:latin typeface="Arial"/>
                <a:ea typeface="ＭＳ Ｐゴシック"/>
              </a:rPr>
              <a:t>Rv</a:t>
            </a:r>
            <a:r>
              <a:rPr kumimoji="0" lang="en-US" sz="1600" b="1" i="0" u="none" strike="noStrike" kern="1200" cap="none" spc="0" normalizeH="0" baseline="0" noProof="0" dirty="0">
                <a:ln>
                  <a:noFill/>
                </a:ln>
                <a:solidFill>
                  <a:srgbClr val="0070C0"/>
                </a:solidFill>
                <a:effectLst/>
                <a:uLnTx/>
                <a:uFillTx/>
                <a:latin typeface="Arial"/>
                <a:ea typeface="ＭＳ Ｐゴシック"/>
              </a:rPr>
              <a:t> at I-10 nr Schulenburg, TX</a:t>
            </a:r>
          </a:p>
        </p:txBody>
      </p:sp>
      <p:pic>
        <p:nvPicPr>
          <p:cNvPr id="15" name="Picture 14">
            <a:extLst>
              <a:ext uri="{FF2B5EF4-FFF2-40B4-BE49-F238E27FC236}">
                <a16:creationId xmlns:a16="http://schemas.microsoft.com/office/drawing/2014/main" id="{768F0493-87D6-47B4-BD9D-54CFAAC414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3983" y="327792"/>
            <a:ext cx="3200605" cy="1797965"/>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F21AB640-8D61-432E-983C-C9E15649BF74}"/>
              </a:ext>
            </a:extLst>
          </p:cNvPr>
          <p:cNvSpPr txBox="1"/>
          <p:nvPr/>
        </p:nvSpPr>
        <p:spPr>
          <a:xfrm>
            <a:off x="4869661" y="6423476"/>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Date/time</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7" name="TextBox 16">
            <a:extLst>
              <a:ext uri="{FF2B5EF4-FFF2-40B4-BE49-F238E27FC236}">
                <a16:creationId xmlns:a16="http://schemas.microsoft.com/office/drawing/2014/main" id="{77F515D4-558A-4D20-9054-BC4E4AEFD26C}"/>
              </a:ext>
            </a:extLst>
          </p:cNvPr>
          <p:cNvSpPr txBox="1"/>
          <p:nvPr/>
        </p:nvSpPr>
        <p:spPr>
          <a:xfrm rot="16200000">
            <a:off x="-324749" y="4283026"/>
            <a:ext cx="1500593" cy="35627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Stage Height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ft</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9" name="TextBox 8">
            <a:extLst>
              <a:ext uri="{FF2B5EF4-FFF2-40B4-BE49-F238E27FC236}">
                <a16:creationId xmlns:a16="http://schemas.microsoft.com/office/drawing/2014/main" id="{77F515D4-558A-4D20-9054-BC4E4AEFD26C}"/>
              </a:ext>
            </a:extLst>
          </p:cNvPr>
          <p:cNvSpPr txBox="1"/>
          <p:nvPr/>
        </p:nvSpPr>
        <p:spPr>
          <a:xfrm rot="16200000">
            <a:off x="10828530" y="4161185"/>
            <a:ext cx="1500593" cy="35627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Velocity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ft</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2510490526"/>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Data Observations – Initial Velocity Wave</a:t>
            </a:r>
          </a:p>
        </p:txBody>
      </p:sp>
      <p:pic>
        <p:nvPicPr>
          <p:cNvPr id="4" name="Picture 3">
            <a:extLst>
              <a:ext uri="{FF2B5EF4-FFF2-40B4-BE49-F238E27FC236}">
                <a16:creationId xmlns:a16="http://schemas.microsoft.com/office/drawing/2014/main" id="{E33617D6-CDDD-43F9-AAA0-3BD89FF5835E}"/>
              </a:ext>
            </a:extLst>
          </p:cNvPr>
          <p:cNvPicPr>
            <a:picLocks noChangeAspect="1"/>
          </p:cNvPicPr>
          <p:nvPr/>
        </p:nvPicPr>
        <p:blipFill>
          <a:blip r:embed="rId2"/>
          <a:stretch>
            <a:fillRect/>
          </a:stretch>
        </p:blipFill>
        <p:spPr>
          <a:xfrm>
            <a:off x="529522" y="2255165"/>
            <a:ext cx="10739927" cy="4145635"/>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92710DD9-D8B8-4A4D-A10F-34DFE87BC5BF}"/>
              </a:ext>
            </a:extLst>
          </p:cNvPr>
          <p:cNvSpPr txBox="1">
            <a:spLocks/>
          </p:cNvSpPr>
          <p:nvPr/>
        </p:nvSpPr>
        <p:spPr>
          <a:xfrm>
            <a:off x="1024157" y="941832"/>
            <a:ext cx="9750655" cy="484632"/>
          </a:xfrm>
          <a:prstGeom prst="rect">
            <a:avLst/>
          </a:prstGeom>
        </p:spPr>
        <p:txBody>
          <a:bodyPr vert="horz" lIns="0" tIns="0" rIns="0" bIns="0" rtlCol="0" anchor="t">
            <a:noAutofit/>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a:ea typeface="ＭＳ Ｐゴシック"/>
              </a:rPr>
              <a:t>W Navidad </a:t>
            </a:r>
            <a:r>
              <a:rPr kumimoji="0" lang="en-US" sz="1600" b="1" i="0" u="none" strike="noStrike" kern="1200" cap="none" spc="0" normalizeH="0" baseline="0" noProof="0" dirty="0" err="1">
                <a:ln>
                  <a:noFill/>
                </a:ln>
                <a:solidFill>
                  <a:srgbClr val="0070C0"/>
                </a:solidFill>
                <a:effectLst/>
                <a:uLnTx/>
                <a:uFillTx/>
                <a:latin typeface="Arial"/>
                <a:ea typeface="ＭＳ Ｐゴシック"/>
              </a:rPr>
              <a:t>Rv</a:t>
            </a:r>
            <a:r>
              <a:rPr kumimoji="0" lang="en-US" sz="1600" b="1" i="0" u="none" strike="noStrike" kern="1200" cap="none" spc="0" normalizeH="0" baseline="0" noProof="0" dirty="0">
                <a:ln>
                  <a:noFill/>
                </a:ln>
                <a:solidFill>
                  <a:srgbClr val="0070C0"/>
                </a:solidFill>
                <a:effectLst/>
                <a:uLnTx/>
                <a:uFillTx/>
                <a:latin typeface="Arial"/>
                <a:ea typeface="ＭＳ Ｐゴシック"/>
              </a:rPr>
              <a:t> at I-10 nr Schulenburg, TX</a:t>
            </a:r>
          </a:p>
        </p:txBody>
      </p:sp>
      <p:pic>
        <p:nvPicPr>
          <p:cNvPr id="8" name="Picture 7">
            <a:extLst>
              <a:ext uri="{FF2B5EF4-FFF2-40B4-BE49-F238E27FC236}">
                <a16:creationId xmlns:a16="http://schemas.microsoft.com/office/drawing/2014/main" id="{34804558-7F2E-466D-A714-85E744082A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3983" y="327792"/>
            <a:ext cx="3200605" cy="179796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9AE890B-BE24-4C5D-BE3E-2A554C41C0E7}"/>
              </a:ext>
            </a:extLst>
          </p:cNvPr>
          <p:cNvSpPr txBox="1"/>
          <p:nvPr/>
        </p:nvSpPr>
        <p:spPr>
          <a:xfrm>
            <a:off x="5036044" y="6400800"/>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Date/time</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1" name="TextBox 10">
            <a:extLst>
              <a:ext uri="{FF2B5EF4-FFF2-40B4-BE49-F238E27FC236}">
                <a16:creationId xmlns:a16="http://schemas.microsoft.com/office/drawing/2014/main" id="{77F515D4-558A-4D20-9054-BC4E4AEFD26C}"/>
              </a:ext>
            </a:extLst>
          </p:cNvPr>
          <p:cNvSpPr txBox="1"/>
          <p:nvPr/>
        </p:nvSpPr>
        <p:spPr>
          <a:xfrm rot="16200000">
            <a:off x="-324749" y="4283026"/>
            <a:ext cx="1500593" cy="35627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Stage Height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ft</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2" name="TextBox 11">
            <a:extLst>
              <a:ext uri="{FF2B5EF4-FFF2-40B4-BE49-F238E27FC236}">
                <a16:creationId xmlns:a16="http://schemas.microsoft.com/office/drawing/2014/main" id="{77F515D4-558A-4D20-9054-BC4E4AEFD26C}"/>
              </a:ext>
            </a:extLst>
          </p:cNvPr>
          <p:cNvSpPr txBox="1"/>
          <p:nvPr/>
        </p:nvSpPr>
        <p:spPr>
          <a:xfrm rot="16200000">
            <a:off x="10828530" y="4161185"/>
            <a:ext cx="1500593" cy="356270"/>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Velocity (</a:t>
            </a:r>
            <a:r>
              <a:rPr kumimoji="0" lang="en-US" sz="1400" b="1" i="0" u="none" strike="noStrike" kern="1200" cap="none" spc="0" normalizeH="0" baseline="0" noProof="0" dirty="0" err="1" smtClean="0">
                <a:ln>
                  <a:noFill/>
                </a:ln>
                <a:solidFill>
                  <a:prstClr val="black"/>
                </a:solidFill>
                <a:effectLst/>
                <a:uLnTx/>
                <a:uFillTx/>
                <a:latin typeface="Arial"/>
                <a:ea typeface="ＭＳ Ｐゴシック"/>
                <a:cs typeface="+mn-cs"/>
              </a:rPr>
              <a:t>ft</a:t>
            </a: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/s)</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188028645"/>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Data Observations – Initial Velocity Wave</a:t>
            </a:r>
          </a:p>
        </p:txBody>
      </p:sp>
      <p:sp>
        <p:nvSpPr>
          <p:cNvPr id="6" name="Title 1">
            <a:extLst>
              <a:ext uri="{FF2B5EF4-FFF2-40B4-BE49-F238E27FC236}">
                <a16:creationId xmlns:a16="http://schemas.microsoft.com/office/drawing/2014/main" id="{92710DD9-D8B8-4A4D-A10F-34DFE87BC5BF}"/>
              </a:ext>
            </a:extLst>
          </p:cNvPr>
          <p:cNvSpPr txBox="1">
            <a:spLocks/>
          </p:cNvSpPr>
          <p:nvPr/>
        </p:nvSpPr>
        <p:spPr>
          <a:xfrm>
            <a:off x="1029906" y="941832"/>
            <a:ext cx="9750655" cy="484632"/>
          </a:xfrm>
          <a:prstGeom prst="rect">
            <a:avLst/>
          </a:prstGeom>
        </p:spPr>
        <p:txBody>
          <a:bodyPr vert="horz" lIns="0" tIns="0" rIns="0" bIns="0" rtlCol="0" anchor="t">
            <a:noAutofit/>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a:ea typeface="ＭＳ Ｐゴシック"/>
              </a:rPr>
              <a:t>New Year Ck at FM 1155 nr </a:t>
            </a:r>
            <a:r>
              <a:rPr kumimoji="0" lang="en-US" sz="1600" b="1" i="0" u="none" strike="noStrike" kern="1200" cap="none" spc="0" normalizeH="0" baseline="0" noProof="0" dirty="0" err="1">
                <a:ln>
                  <a:noFill/>
                </a:ln>
                <a:solidFill>
                  <a:srgbClr val="0070C0"/>
                </a:solidFill>
                <a:effectLst/>
                <a:uLnTx/>
                <a:uFillTx/>
                <a:latin typeface="Arial"/>
                <a:ea typeface="ＭＳ Ｐゴシック"/>
              </a:rPr>
              <a:t>Chappel</a:t>
            </a:r>
            <a:r>
              <a:rPr kumimoji="0" lang="en-US" sz="1600" b="1" i="0" u="none" strike="noStrike" kern="1200" cap="none" spc="0" normalizeH="0" baseline="0" noProof="0" dirty="0">
                <a:ln>
                  <a:noFill/>
                </a:ln>
                <a:solidFill>
                  <a:srgbClr val="0070C0"/>
                </a:solidFill>
                <a:effectLst/>
                <a:uLnTx/>
                <a:uFillTx/>
                <a:latin typeface="Arial"/>
                <a:ea typeface="ＭＳ Ｐゴシック"/>
              </a:rPr>
              <a:t> Hill, TX</a:t>
            </a:r>
          </a:p>
        </p:txBody>
      </p:sp>
      <p:pic>
        <p:nvPicPr>
          <p:cNvPr id="7" name="Picture 6">
            <a:extLst>
              <a:ext uri="{FF2B5EF4-FFF2-40B4-BE49-F238E27FC236}">
                <a16:creationId xmlns:a16="http://schemas.microsoft.com/office/drawing/2014/main" id="{FC3FBFF5-F0D1-4BA2-AE4F-DFD84F873D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98492" y="3200400"/>
            <a:ext cx="5617840" cy="2410165"/>
          </a:xfrm>
          <a:prstGeom prst="rect">
            <a:avLst/>
          </a:prstGeom>
          <a:ln>
            <a:noFill/>
          </a:ln>
          <a:effectLst>
            <a:outerShdw blurRad="292100" dist="139700" dir="2700000" algn="tl" rotWithShape="0">
              <a:srgbClr val="333333">
                <a:alpha val="65000"/>
              </a:srgbClr>
            </a:outerShdw>
          </a:effectLst>
        </p:spPr>
      </p:pic>
      <p:graphicFrame>
        <p:nvGraphicFramePr>
          <p:cNvPr id="8" name="Chart 7">
            <a:extLst>
              <a:ext uri="{FF2B5EF4-FFF2-40B4-BE49-F238E27FC236}">
                <a16:creationId xmlns:a16="http://schemas.microsoft.com/office/drawing/2014/main" id="{34600AB4-9E3B-4863-854D-7864207FD4E8}"/>
              </a:ext>
            </a:extLst>
          </p:cNvPr>
          <p:cNvGraphicFramePr>
            <a:graphicFrameLocks/>
          </p:cNvGraphicFramePr>
          <p:nvPr/>
        </p:nvGraphicFramePr>
        <p:xfrm>
          <a:off x="362401" y="2095469"/>
          <a:ext cx="5733599" cy="3946258"/>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descr="A bridge over a river&#10;&#10;Description automatically generated with medium confidence">
            <a:extLst>
              <a:ext uri="{FF2B5EF4-FFF2-40B4-BE49-F238E27FC236}">
                <a16:creationId xmlns:a16="http://schemas.microsoft.com/office/drawing/2014/main" id="{B42FE2E5-EF3C-4171-A1CD-EDDB9DBA3BA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35681" y="457200"/>
            <a:ext cx="3146057" cy="21502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9466726"/>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AE1D38-A8BC-4A9A-8716-E8865311B2CE}"/>
              </a:ext>
            </a:extLst>
          </p:cNvPr>
          <p:cNvPicPr>
            <a:picLocks noChangeAspect="1"/>
          </p:cNvPicPr>
          <p:nvPr/>
        </p:nvPicPr>
        <p:blipFill>
          <a:blip r:embed="rId2"/>
          <a:stretch>
            <a:fillRect/>
          </a:stretch>
        </p:blipFill>
        <p:spPr>
          <a:xfrm>
            <a:off x="741144" y="1542666"/>
            <a:ext cx="8048193" cy="375089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914402" y="454548"/>
            <a:ext cx="9750655" cy="484632"/>
          </a:xfrm>
        </p:spPr>
        <p:txBody>
          <a:bodyPr/>
          <a:lstStyle/>
          <a:p>
            <a:r>
              <a:rPr lang="en-US" sz="2800" dirty="0" smtClean="0">
                <a:solidFill>
                  <a:srgbClr val="0070C0"/>
                </a:solidFill>
              </a:rPr>
              <a:t>Rating 2.0 </a:t>
            </a:r>
            <a:r>
              <a:rPr lang="en-US" sz="2800" dirty="0">
                <a:solidFill>
                  <a:srgbClr val="0070C0"/>
                </a:solidFill>
              </a:rPr>
              <a:t>Development</a:t>
            </a:r>
          </a:p>
        </p:txBody>
      </p:sp>
      <p:grpSp>
        <p:nvGrpSpPr>
          <p:cNvPr id="7" name="Group 6">
            <a:extLst>
              <a:ext uri="{FF2B5EF4-FFF2-40B4-BE49-F238E27FC236}">
                <a16:creationId xmlns:a16="http://schemas.microsoft.com/office/drawing/2014/main" id="{D5DC4C81-6E11-4774-A685-B3191C7DF073}"/>
              </a:ext>
            </a:extLst>
          </p:cNvPr>
          <p:cNvGrpSpPr/>
          <p:nvPr/>
        </p:nvGrpSpPr>
        <p:grpSpPr>
          <a:xfrm>
            <a:off x="4233222" y="5481303"/>
            <a:ext cx="2651656" cy="709831"/>
            <a:chOff x="1406323" y="5763103"/>
            <a:chExt cx="2651656" cy="709831"/>
          </a:xfrm>
        </p:grpSpPr>
        <p:pic>
          <p:nvPicPr>
            <p:cNvPr id="9" name="Picture 6">
              <a:extLst>
                <a:ext uri="{FF2B5EF4-FFF2-40B4-BE49-F238E27FC236}">
                  <a16:creationId xmlns:a16="http://schemas.microsoft.com/office/drawing/2014/main" id="{440045C0-543A-4876-8E8C-DD88759924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6323" y="6116525"/>
              <a:ext cx="206274" cy="1933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208E068-0426-4D2F-A164-DCE2A33FC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548" y="5794995"/>
              <a:ext cx="123825" cy="1238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D330728-3FBE-435E-AA00-1458CAE9A784}"/>
                </a:ext>
              </a:extLst>
            </p:cNvPr>
            <p:cNvSpPr txBox="1"/>
            <p:nvPr/>
          </p:nvSpPr>
          <p:spPr>
            <a:xfrm>
              <a:off x="1683894" y="5763103"/>
              <a:ext cx="2374085" cy="29123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Discharge Measurements </a:t>
              </a:r>
            </a:p>
          </p:txBody>
        </p:sp>
        <p:sp>
          <p:nvSpPr>
            <p:cNvPr id="14" name="TextBox 13">
              <a:extLst>
                <a:ext uri="{FF2B5EF4-FFF2-40B4-BE49-F238E27FC236}">
                  <a16:creationId xmlns:a16="http://schemas.microsoft.com/office/drawing/2014/main" id="{C4B4E33E-FA31-4B3B-A384-476D36DA127D}"/>
                </a:ext>
              </a:extLst>
            </p:cNvPr>
            <p:cNvSpPr txBox="1"/>
            <p:nvPr/>
          </p:nvSpPr>
          <p:spPr>
            <a:xfrm>
              <a:off x="1711245" y="6116525"/>
              <a:ext cx="1159691" cy="356409"/>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Rating Point</a:t>
              </a:r>
            </a:p>
          </p:txBody>
        </p:sp>
      </p:grpSp>
      <p:sp>
        <p:nvSpPr>
          <p:cNvPr id="15" name="Title 1">
            <a:extLst>
              <a:ext uri="{FF2B5EF4-FFF2-40B4-BE49-F238E27FC236}">
                <a16:creationId xmlns:a16="http://schemas.microsoft.com/office/drawing/2014/main" id="{245D71EF-CF8D-467D-80AC-EE5A7191595B}"/>
              </a:ext>
            </a:extLst>
          </p:cNvPr>
          <p:cNvSpPr txBox="1">
            <a:spLocks/>
          </p:cNvSpPr>
          <p:nvPr/>
        </p:nvSpPr>
        <p:spPr>
          <a:xfrm>
            <a:off x="914402" y="941832"/>
            <a:ext cx="9750655" cy="484632"/>
          </a:xfrm>
          <a:prstGeom prst="rect">
            <a:avLst/>
          </a:prstGeom>
        </p:spPr>
        <p:txBody>
          <a:bodyPr vert="horz" lIns="0" tIns="0" rIns="0" bIns="0" rtlCol="0" anchor="t">
            <a:noAutofit/>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0070C0"/>
                </a:solidFill>
                <a:effectLst/>
                <a:uLnTx/>
                <a:uFillTx/>
                <a:latin typeface="Arial"/>
                <a:ea typeface="ＭＳ Ｐゴシック"/>
              </a:rPr>
              <a:t>Tier</a:t>
            </a:r>
            <a:r>
              <a:rPr kumimoji="0" lang="en-US" sz="1600" b="1" i="0" u="none" strike="noStrike" kern="1200" cap="none" spc="0" normalizeH="0" noProof="0" dirty="0" smtClean="0">
                <a:ln>
                  <a:noFill/>
                </a:ln>
                <a:solidFill>
                  <a:srgbClr val="0070C0"/>
                </a:solidFill>
                <a:effectLst/>
                <a:uLnTx/>
                <a:uFillTx/>
                <a:latin typeface="Arial"/>
                <a:ea typeface="ＭＳ Ｐゴシック"/>
              </a:rPr>
              <a:t> 1 Site: </a:t>
            </a:r>
            <a:r>
              <a:rPr kumimoji="0" lang="en-US" sz="1600" b="1" i="0" u="none" strike="noStrike" kern="1200" cap="none" spc="0" normalizeH="0" baseline="0" noProof="0" dirty="0" smtClean="0">
                <a:ln>
                  <a:noFill/>
                </a:ln>
                <a:solidFill>
                  <a:srgbClr val="0070C0"/>
                </a:solidFill>
                <a:effectLst/>
                <a:uLnTx/>
                <a:uFillTx/>
                <a:latin typeface="Arial"/>
                <a:ea typeface="ＭＳ Ｐゴシック"/>
              </a:rPr>
              <a:t>New </a:t>
            </a:r>
            <a:r>
              <a:rPr kumimoji="0" lang="en-US" sz="1600" b="1" i="0" u="none" strike="noStrike" kern="1200" cap="none" spc="0" normalizeH="0" baseline="0" noProof="0" dirty="0">
                <a:ln>
                  <a:noFill/>
                </a:ln>
                <a:solidFill>
                  <a:srgbClr val="0070C0"/>
                </a:solidFill>
                <a:effectLst/>
                <a:uLnTx/>
                <a:uFillTx/>
                <a:latin typeface="Arial"/>
                <a:ea typeface="ＭＳ Ｐゴシック"/>
              </a:rPr>
              <a:t>Year Ck at FM 1155 nr </a:t>
            </a:r>
            <a:r>
              <a:rPr kumimoji="0" lang="en-US" sz="1600" b="1" i="0" u="none" strike="noStrike" kern="1200" cap="none" spc="0" normalizeH="0" baseline="0" noProof="0" dirty="0" err="1">
                <a:ln>
                  <a:noFill/>
                </a:ln>
                <a:solidFill>
                  <a:srgbClr val="0070C0"/>
                </a:solidFill>
                <a:effectLst/>
                <a:uLnTx/>
                <a:uFillTx/>
                <a:latin typeface="Arial"/>
                <a:ea typeface="ＭＳ Ｐゴシック"/>
              </a:rPr>
              <a:t>Chappel</a:t>
            </a:r>
            <a:r>
              <a:rPr kumimoji="0" lang="en-US" sz="1600" b="1" i="0" u="none" strike="noStrike" kern="1200" cap="none" spc="0" normalizeH="0" baseline="0" noProof="0" dirty="0">
                <a:ln>
                  <a:noFill/>
                </a:ln>
                <a:solidFill>
                  <a:srgbClr val="0070C0"/>
                </a:solidFill>
                <a:effectLst/>
                <a:uLnTx/>
                <a:uFillTx/>
                <a:latin typeface="Arial"/>
                <a:ea typeface="ＭＳ Ｐゴシック"/>
              </a:rPr>
              <a:t> Hill, TX</a:t>
            </a:r>
          </a:p>
        </p:txBody>
      </p:sp>
      <p:sp>
        <p:nvSpPr>
          <p:cNvPr id="6" name="TextBox 5">
            <a:extLst>
              <a:ext uri="{FF2B5EF4-FFF2-40B4-BE49-F238E27FC236}">
                <a16:creationId xmlns:a16="http://schemas.microsoft.com/office/drawing/2014/main" id="{186B7963-BE17-4CED-BC6B-05C3BC1BC5C7}"/>
              </a:ext>
            </a:extLst>
          </p:cNvPr>
          <p:cNvSpPr txBox="1"/>
          <p:nvPr/>
        </p:nvSpPr>
        <p:spPr>
          <a:xfrm>
            <a:off x="874814" y="5450990"/>
            <a:ext cx="1915427" cy="508059"/>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Discharge Rating 2.0</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1026" name="Picture 2">
            <a:extLst>
              <a:ext uri="{FF2B5EF4-FFF2-40B4-BE49-F238E27FC236}">
                <a16:creationId xmlns:a16="http://schemas.microsoft.com/office/drawing/2014/main" id="{B8405851-99EF-47BE-A479-423B6F6BC9A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82774" y="5502153"/>
            <a:ext cx="131318" cy="1459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bridge over a river&#10;&#10;Description automatically generated with medium confidence">
            <a:extLst>
              <a:ext uri="{FF2B5EF4-FFF2-40B4-BE49-F238E27FC236}">
                <a16:creationId xmlns:a16="http://schemas.microsoft.com/office/drawing/2014/main" id="{1CA1B88F-FDE5-47C7-931C-D665BDAB8D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49010" y="183920"/>
            <a:ext cx="2955830" cy="2020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941284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D5DD-2C56-4C90-A469-6481453C9741}"/>
              </a:ext>
            </a:extLst>
          </p:cNvPr>
          <p:cNvSpPr>
            <a:spLocks noGrp="1"/>
          </p:cNvSpPr>
          <p:nvPr>
            <p:ph type="title"/>
          </p:nvPr>
        </p:nvSpPr>
        <p:spPr>
          <a:xfrm>
            <a:off x="634540" y="426522"/>
            <a:ext cx="9750655" cy="484632"/>
          </a:xfrm>
        </p:spPr>
        <p:txBody>
          <a:bodyPr/>
          <a:lstStyle/>
          <a:p>
            <a:r>
              <a:rPr lang="en-US" sz="2400" dirty="0"/>
              <a:t>Project Advisory Committee</a:t>
            </a:r>
          </a:p>
        </p:txBody>
      </p:sp>
      <p:sp>
        <p:nvSpPr>
          <p:cNvPr id="4" name="Right Brace 3">
            <a:extLst>
              <a:ext uri="{FF2B5EF4-FFF2-40B4-BE49-F238E27FC236}">
                <a16:creationId xmlns:a16="http://schemas.microsoft.com/office/drawing/2014/main" id="{10B7667A-D2E8-4216-BE8F-A2F59F92BA47}"/>
              </a:ext>
            </a:extLst>
          </p:cNvPr>
          <p:cNvSpPr/>
          <p:nvPr/>
        </p:nvSpPr>
        <p:spPr bwMode="auto">
          <a:xfrm>
            <a:off x="9795146" y="1219989"/>
            <a:ext cx="413468" cy="4539544"/>
          </a:xfrm>
          <a:prstGeom prst="righ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Arial"/>
              <a:ea typeface="ＭＳ Ｐゴシック"/>
            </a:endParaRPr>
          </a:p>
        </p:txBody>
      </p:sp>
      <p:sp>
        <p:nvSpPr>
          <p:cNvPr id="5" name="TextBox 4">
            <a:extLst>
              <a:ext uri="{FF2B5EF4-FFF2-40B4-BE49-F238E27FC236}">
                <a16:creationId xmlns:a16="http://schemas.microsoft.com/office/drawing/2014/main" id="{305F2038-DB63-4466-B075-D4D0755B23CF}"/>
              </a:ext>
            </a:extLst>
          </p:cNvPr>
          <p:cNvSpPr txBox="1"/>
          <p:nvPr/>
        </p:nvSpPr>
        <p:spPr>
          <a:xfrm>
            <a:off x="9795146" y="3299923"/>
            <a:ext cx="2317133" cy="379675"/>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Welcome to </a:t>
            </a:r>
          </a:p>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the Discussion!</a:t>
            </a:r>
          </a:p>
        </p:txBody>
      </p:sp>
      <p:graphicFrame>
        <p:nvGraphicFramePr>
          <p:cNvPr id="6" name="Table 5">
            <a:extLst>
              <a:ext uri="{FF2B5EF4-FFF2-40B4-BE49-F238E27FC236}">
                <a16:creationId xmlns:a16="http://schemas.microsoft.com/office/drawing/2014/main" id="{2547359C-C6E4-40B3-B837-19D67AFC7B98}"/>
              </a:ext>
            </a:extLst>
          </p:cNvPr>
          <p:cNvGraphicFramePr>
            <a:graphicFrameLocks noGrp="1"/>
          </p:cNvGraphicFramePr>
          <p:nvPr/>
        </p:nvGraphicFramePr>
        <p:xfrm>
          <a:off x="5683775" y="4594839"/>
          <a:ext cx="4004960" cy="1112520"/>
        </p:xfrm>
        <a:graphic>
          <a:graphicData uri="http://schemas.openxmlformats.org/drawingml/2006/table">
            <a:tbl>
              <a:tblPr firstRow="1" bandRow="1">
                <a:tableStyleId>{2D5ABB26-0587-4C30-8999-92F81FD0307C}</a:tableStyleId>
              </a:tblPr>
              <a:tblGrid>
                <a:gridCol w="1635853">
                  <a:extLst>
                    <a:ext uri="{9D8B030D-6E8A-4147-A177-3AD203B41FA5}">
                      <a16:colId xmlns:a16="http://schemas.microsoft.com/office/drawing/2014/main" val="3370805746"/>
                    </a:ext>
                  </a:extLst>
                </a:gridCol>
                <a:gridCol w="2369107">
                  <a:extLst>
                    <a:ext uri="{9D8B030D-6E8A-4147-A177-3AD203B41FA5}">
                      <a16:colId xmlns:a16="http://schemas.microsoft.com/office/drawing/2014/main" val="723018610"/>
                    </a:ext>
                  </a:extLst>
                </a:gridCol>
              </a:tblGrid>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Calibri" panose="020F0502020204030204" pitchFamily="34" charset="0"/>
                          <a:ea typeface="+mn-ea"/>
                        </a:rPr>
                        <a:t>Sauda</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 Ahmed</a:t>
                      </a:r>
                      <a:endParaRPr kumimoji="0" lang="en-US" sz="1800" b="0" i="0" u="none" strike="noStrike" kern="1200" cap="none" spc="0" normalizeH="0" baseline="0" noProof="0" dirty="0">
                        <a:ln>
                          <a:noFill/>
                        </a:ln>
                        <a:solidFill>
                          <a:srgbClr val="0070C0"/>
                        </a:solidFill>
                        <a:effectLst/>
                        <a:uLnTx/>
                        <a:uFillTx/>
                        <a:latin typeface="Segoe UI" panose="020B0502040204020203" pitchFamily="34" charset="0"/>
                        <a:ea typeface="+mn-ea"/>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Lucinda Soto</a:t>
                      </a:r>
                      <a:endParaRPr kumimoji="0" lang="en-US" sz="1800" b="0" i="0" u="none" strike="noStrike" kern="1200" cap="none" spc="0" normalizeH="0" baseline="0" noProof="0" dirty="0">
                        <a:ln>
                          <a:noFill/>
                        </a:ln>
                        <a:solidFill>
                          <a:srgbClr val="0070C0"/>
                        </a:solidFill>
                        <a:effectLst/>
                        <a:uLnTx/>
                        <a:uFillTx/>
                        <a:latin typeface="Segoe UI" panose="020B0502040204020203" pitchFamily="34" charset="0"/>
                        <a:ea typeface="+mn-ea"/>
                      </a:endParaRPr>
                    </a:p>
                  </a:txBody>
                  <a:tcPr/>
                </a:tc>
                <a:extLst>
                  <a:ext uri="{0D108BD9-81ED-4DB2-BD59-A6C34878D82A}">
                    <a16:rowId xmlns:a16="http://schemas.microsoft.com/office/drawing/2014/main" val="1275803993"/>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Calibri" panose="020F0502020204030204" pitchFamily="34" charset="0"/>
                          <a:ea typeface="+mn-ea"/>
                        </a:rPr>
                        <a:t>Hiruy</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 </a:t>
                      </a:r>
                      <a:r>
                        <a:rPr kumimoji="0" lang="en-US" sz="1800" b="1" i="0" u="none" strike="noStrike" kern="1200" cap="none" spc="0" normalizeH="0" baseline="0" noProof="0" dirty="0" err="1">
                          <a:ln>
                            <a:noFill/>
                          </a:ln>
                          <a:solidFill>
                            <a:srgbClr val="0070C0"/>
                          </a:solidFill>
                          <a:effectLst/>
                          <a:uLnTx/>
                          <a:uFillTx/>
                          <a:latin typeface="Calibri" panose="020F0502020204030204" pitchFamily="34" charset="0"/>
                          <a:ea typeface="+mn-ea"/>
                        </a:rPr>
                        <a:t>Berhe</a:t>
                      </a:r>
                      <a:endParaRPr lang="en-US" sz="18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Jaime </a:t>
                      </a:r>
                      <a:r>
                        <a:rPr kumimoji="0" lang="en-US" sz="1800" b="1" i="0" u="none" strike="noStrike" kern="1200" cap="none" spc="0" normalizeH="0" baseline="0" noProof="0" dirty="0" err="1">
                          <a:ln>
                            <a:noFill/>
                          </a:ln>
                          <a:solidFill>
                            <a:srgbClr val="0070C0"/>
                          </a:solidFill>
                          <a:effectLst/>
                          <a:uLnTx/>
                          <a:uFillTx/>
                          <a:latin typeface="Calibri" panose="020F0502020204030204" pitchFamily="34" charset="0"/>
                          <a:ea typeface="+mn-ea"/>
                        </a:rPr>
                        <a:t>Villena</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-Morales</a:t>
                      </a:r>
                      <a:endParaRPr lang="en-US" sz="1800" dirty="0"/>
                    </a:p>
                  </a:txBody>
                  <a:tcPr/>
                </a:tc>
                <a:extLst>
                  <a:ext uri="{0D108BD9-81ED-4DB2-BD59-A6C34878D82A}">
                    <a16:rowId xmlns:a16="http://schemas.microsoft.com/office/drawing/2014/main" val="2864488279"/>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Zenia De Leon</a:t>
                      </a:r>
                      <a:endParaRPr lang="en-US" sz="18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mn-ea"/>
                        </a:rPr>
                        <a:t>Marissa Williams</a:t>
                      </a:r>
                      <a:endParaRPr lang="en-US" sz="1800" dirty="0"/>
                    </a:p>
                  </a:txBody>
                  <a:tcPr/>
                </a:tc>
                <a:extLst>
                  <a:ext uri="{0D108BD9-81ED-4DB2-BD59-A6C34878D82A}">
                    <a16:rowId xmlns:a16="http://schemas.microsoft.com/office/drawing/2014/main" val="4238206350"/>
                  </a:ext>
                </a:extLst>
              </a:tr>
            </a:tbl>
          </a:graphicData>
        </a:graphic>
      </p:graphicFrame>
      <p:graphicFrame>
        <p:nvGraphicFramePr>
          <p:cNvPr id="7" name="Table 6"/>
          <p:cNvGraphicFramePr>
            <a:graphicFrameLocks noGrp="1"/>
          </p:cNvGraphicFramePr>
          <p:nvPr/>
        </p:nvGraphicFramePr>
        <p:xfrm>
          <a:off x="464850" y="1321960"/>
          <a:ext cx="9178547" cy="2489200"/>
        </p:xfrm>
        <a:graphic>
          <a:graphicData uri="http://schemas.openxmlformats.org/drawingml/2006/table">
            <a:tbl>
              <a:tblPr firstRow="1" bandRow="1">
                <a:tableStyleId>{5C22544A-7EE6-4342-B048-85BDC9FD1C3A}</a:tableStyleId>
              </a:tblPr>
              <a:tblGrid>
                <a:gridCol w="5069843">
                  <a:extLst>
                    <a:ext uri="{9D8B030D-6E8A-4147-A177-3AD203B41FA5}">
                      <a16:colId xmlns:a16="http://schemas.microsoft.com/office/drawing/2014/main" val="2988823760"/>
                    </a:ext>
                  </a:extLst>
                </a:gridCol>
                <a:gridCol w="4108704">
                  <a:extLst>
                    <a:ext uri="{9D8B030D-6E8A-4147-A177-3AD203B41FA5}">
                      <a16:colId xmlns:a16="http://schemas.microsoft.com/office/drawing/2014/main" val="2816314810"/>
                    </a:ext>
                  </a:extLst>
                </a:gridCol>
              </a:tblGrid>
              <a:tr h="370840">
                <a:tc>
                  <a:txBody>
                    <a:bodyPr/>
                    <a:lstStyle/>
                    <a:p>
                      <a:r>
                        <a:rPr lang="en-US" dirty="0"/>
                        <a:t>NOAA National</a:t>
                      </a:r>
                      <a:r>
                        <a:rPr lang="en-US" baseline="0" dirty="0"/>
                        <a:t> Weather Service</a:t>
                      </a:r>
                      <a:endParaRPr lang="en-US" dirty="0"/>
                    </a:p>
                  </a:txBody>
                  <a:tcPr anchor="ctr"/>
                </a:tc>
                <a:tc>
                  <a:txBody>
                    <a:bodyPr/>
                    <a:lstStyle/>
                    <a:p>
                      <a:r>
                        <a:rPr lang="en-US" dirty="0"/>
                        <a:t>State</a:t>
                      </a:r>
                      <a:r>
                        <a:rPr lang="en-US" baseline="0" dirty="0"/>
                        <a:t> and Local Agencies</a:t>
                      </a:r>
                      <a:endParaRPr lang="en-US" dirty="0"/>
                    </a:p>
                  </a:txBody>
                  <a:tcPr anchor="ctr"/>
                </a:tc>
                <a:extLst>
                  <a:ext uri="{0D108BD9-81ED-4DB2-BD59-A6C34878D82A}">
                    <a16:rowId xmlns:a16="http://schemas.microsoft.com/office/drawing/2014/main" val="752834195"/>
                  </a:ext>
                </a:extLst>
              </a:tr>
              <a:tr h="370840">
                <a:tc>
                  <a:txBody>
                    <a:bodyPr/>
                    <a:lstStyle/>
                    <a:p>
                      <a:r>
                        <a:rPr lang="en-US" b="1" dirty="0"/>
                        <a:t>Jason Johnson</a:t>
                      </a:r>
                      <a:r>
                        <a:rPr lang="en-US" dirty="0"/>
                        <a:t>, West Gulf River Forecast Center</a:t>
                      </a:r>
                    </a:p>
                  </a:txBody>
                  <a:tcPr anchor="ctr"/>
                </a:tc>
                <a:tc>
                  <a:txBody>
                    <a:bodyPr/>
                    <a:lstStyle/>
                    <a:p>
                      <a:r>
                        <a:rPr lang="en-US" b="1" dirty="0"/>
                        <a:t>Sam Marie</a:t>
                      </a:r>
                      <a:r>
                        <a:rPr lang="en-US" b="1" baseline="0" dirty="0"/>
                        <a:t> Hermitte</a:t>
                      </a:r>
                      <a:r>
                        <a:rPr lang="en-US" baseline="0" dirty="0"/>
                        <a:t>, TWDB</a:t>
                      </a:r>
                      <a:endParaRPr lang="en-US" dirty="0"/>
                    </a:p>
                  </a:txBody>
                  <a:tcPr anchor="ctr"/>
                </a:tc>
                <a:extLst>
                  <a:ext uri="{0D108BD9-81ED-4DB2-BD59-A6C34878D82A}">
                    <a16:rowId xmlns:a16="http://schemas.microsoft.com/office/drawing/2014/main" val="2656164027"/>
                  </a:ext>
                </a:extLst>
              </a:tr>
              <a:tr h="370840">
                <a:tc>
                  <a:txBody>
                    <a:bodyPr/>
                    <a:lstStyle/>
                    <a:p>
                      <a:r>
                        <a:rPr lang="en-US" b="1" dirty="0"/>
                        <a:t>Paul</a:t>
                      </a:r>
                      <a:r>
                        <a:rPr lang="en-US" b="1" baseline="0" dirty="0"/>
                        <a:t> McKee</a:t>
                      </a:r>
                      <a:r>
                        <a:rPr lang="en-US" baseline="0" dirty="0"/>
                        <a:t>, Southern Region HQ</a:t>
                      </a:r>
                      <a:endParaRPr lang="en-US" dirty="0"/>
                    </a:p>
                  </a:txBody>
                  <a:tcPr anchor="ctr"/>
                </a:tc>
                <a:tc>
                  <a:txBody>
                    <a:bodyPr/>
                    <a:lstStyle/>
                    <a:p>
                      <a:r>
                        <a:rPr lang="en-US" b="1" dirty="0"/>
                        <a:t>Jorge Urquidi</a:t>
                      </a:r>
                      <a:r>
                        <a:rPr lang="en-US" dirty="0"/>
                        <a:t>,</a:t>
                      </a:r>
                      <a:r>
                        <a:rPr lang="en-US" baseline="0" dirty="0"/>
                        <a:t> City of Austin, Flood Early Warning System</a:t>
                      </a:r>
                      <a:endParaRPr lang="en-US" dirty="0"/>
                    </a:p>
                  </a:txBody>
                  <a:tcPr anchor="ctr"/>
                </a:tc>
                <a:extLst>
                  <a:ext uri="{0D108BD9-81ED-4DB2-BD59-A6C34878D82A}">
                    <a16:rowId xmlns:a16="http://schemas.microsoft.com/office/drawing/2014/main" val="1775440167"/>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b="1" dirty="0"/>
                        <a:t>Paul Yura</a:t>
                      </a:r>
                      <a:r>
                        <a:rPr lang="en-US" dirty="0"/>
                        <a:t>,</a:t>
                      </a:r>
                      <a:r>
                        <a:rPr lang="en-US" baseline="0" dirty="0"/>
                        <a:t> Austin/San Antonio Weather Forecast Office (WFO)</a:t>
                      </a:r>
                      <a:endParaRPr lang="en-US" dirty="0"/>
                    </a:p>
                    <a:p>
                      <a:endParaRPr lang="en-US" dirty="0"/>
                    </a:p>
                  </a:txBody>
                  <a:tcPr anchor="ctr"/>
                </a:tc>
                <a:tc>
                  <a:txBody>
                    <a:bodyPr/>
                    <a:lstStyle/>
                    <a:p>
                      <a:r>
                        <a:rPr lang="en-US" b="1" dirty="0"/>
                        <a:t>Christina Bryant</a:t>
                      </a:r>
                      <a:r>
                        <a:rPr lang="en-US" dirty="0"/>
                        <a:t>,</a:t>
                      </a:r>
                      <a:r>
                        <a:rPr lang="en-US" baseline="0" dirty="0"/>
                        <a:t> City of Austin, Flood Early Warning System</a:t>
                      </a:r>
                      <a:endParaRPr lang="en-US" dirty="0"/>
                    </a:p>
                  </a:txBody>
                  <a:tcPr anchor="ctr"/>
                </a:tc>
                <a:extLst>
                  <a:ext uri="{0D108BD9-81ED-4DB2-BD59-A6C34878D82A}">
                    <a16:rowId xmlns:a16="http://schemas.microsoft.com/office/drawing/2014/main" val="1380316873"/>
                  </a:ext>
                </a:extLst>
              </a:tr>
              <a:tr h="370840">
                <a:tc>
                  <a:txBody>
                    <a:bodyPr/>
                    <a:lstStyle/>
                    <a:p>
                      <a:endParaRPr lang="en-US"/>
                    </a:p>
                  </a:txBody>
                  <a:tcPr anchor="ctr"/>
                </a:tc>
                <a:tc>
                  <a:txBody>
                    <a:bodyPr/>
                    <a:lstStyle/>
                    <a:p>
                      <a:r>
                        <a:rPr lang="en-US" b="1" dirty="0"/>
                        <a:t>Justin</a:t>
                      </a:r>
                      <a:r>
                        <a:rPr lang="en-US" b="1" baseline="0" dirty="0"/>
                        <a:t> Terry</a:t>
                      </a:r>
                      <a:r>
                        <a:rPr lang="en-US" baseline="0" dirty="0"/>
                        <a:t>, Harris County Flood Control District</a:t>
                      </a:r>
                      <a:endParaRPr lang="en-US" dirty="0"/>
                    </a:p>
                  </a:txBody>
                  <a:tcPr anchor="ctr"/>
                </a:tc>
                <a:extLst>
                  <a:ext uri="{0D108BD9-81ED-4DB2-BD59-A6C34878D82A}">
                    <a16:rowId xmlns:a16="http://schemas.microsoft.com/office/drawing/2014/main" val="734418815"/>
                  </a:ext>
                </a:extLst>
              </a:tr>
              <a:tr h="370840">
                <a:tc>
                  <a:txBody>
                    <a:bodyPr/>
                    <a:lstStyle/>
                    <a:p>
                      <a:endParaRPr lang="en-US" dirty="0"/>
                    </a:p>
                  </a:txBody>
                  <a:tcPr anchor="ctr"/>
                </a:tc>
                <a:tc>
                  <a:txBody>
                    <a:bodyPr/>
                    <a:lstStyle/>
                    <a:p>
                      <a:r>
                        <a:rPr lang="en-US" b="1" dirty="0"/>
                        <a:t>Peter Smith</a:t>
                      </a:r>
                      <a:r>
                        <a:rPr lang="en-US" dirty="0"/>
                        <a:t>, former TxDOT Director TPP</a:t>
                      </a:r>
                    </a:p>
                  </a:txBody>
                  <a:tcPr anchor="ctr"/>
                </a:tc>
                <a:extLst>
                  <a:ext uri="{0D108BD9-81ED-4DB2-BD59-A6C34878D82A}">
                    <a16:rowId xmlns:a16="http://schemas.microsoft.com/office/drawing/2014/main" val="2108826414"/>
                  </a:ext>
                </a:extLst>
              </a:tr>
            </a:tbl>
          </a:graphicData>
        </a:graphic>
      </p:graphicFrame>
      <p:sp>
        <p:nvSpPr>
          <p:cNvPr id="8" name="Rectangle 7"/>
          <p:cNvSpPr/>
          <p:nvPr/>
        </p:nvSpPr>
        <p:spPr>
          <a:xfrm>
            <a:off x="5638437" y="3948508"/>
            <a:ext cx="3776227" cy="646331"/>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other members of the H&amp;H Section,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TxDOT Design Division:</a:t>
            </a:r>
          </a:p>
        </p:txBody>
      </p:sp>
      <p:graphicFrame>
        <p:nvGraphicFramePr>
          <p:cNvPr id="3" name="Table 2"/>
          <p:cNvGraphicFramePr>
            <a:graphicFrameLocks noGrp="1"/>
          </p:cNvGraphicFramePr>
          <p:nvPr/>
        </p:nvGraphicFramePr>
        <p:xfrm>
          <a:off x="459745" y="4079172"/>
          <a:ext cx="5102817" cy="1466813"/>
        </p:xfrm>
        <a:graphic>
          <a:graphicData uri="http://schemas.openxmlformats.org/drawingml/2006/table">
            <a:tbl>
              <a:tblPr firstRow="1" bandRow="1">
                <a:tableStyleId>{5C22544A-7EE6-4342-B048-85BDC9FD1C3A}</a:tableStyleId>
              </a:tblPr>
              <a:tblGrid>
                <a:gridCol w="5102817">
                  <a:extLst>
                    <a:ext uri="{9D8B030D-6E8A-4147-A177-3AD203B41FA5}">
                      <a16:colId xmlns:a16="http://schemas.microsoft.com/office/drawing/2014/main" val="307197299"/>
                    </a:ext>
                  </a:extLst>
                </a:gridCol>
              </a:tblGrid>
              <a:tr h="354293">
                <a:tc>
                  <a:txBody>
                    <a:bodyPr/>
                    <a:lstStyle/>
                    <a:p>
                      <a:r>
                        <a:rPr lang="en-US" dirty="0"/>
                        <a:t>NOAA Weather Forecast Office Service Hydrologists*</a:t>
                      </a:r>
                    </a:p>
                  </a:txBody>
                  <a:tcPr anchor="ctr"/>
                </a:tc>
                <a:extLst>
                  <a:ext uri="{0D108BD9-81ED-4DB2-BD59-A6C34878D82A}">
                    <a16:rowId xmlns:a16="http://schemas.microsoft.com/office/drawing/2014/main" val="3287811844"/>
                  </a:ext>
                </a:extLst>
              </a:tr>
              <a:tr h="370840">
                <a:tc>
                  <a:txBody>
                    <a:bodyPr/>
                    <a:lstStyle/>
                    <a:p>
                      <a:r>
                        <a:rPr lang="en-US" b="1" dirty="0"/>
                        <a:t>Jonathan Brazzell</a:t>
                      </a:r>
                      <a:r>
                        <a:rPr lang="en-US" dirty="0"/>
                        <a:t>, Lake Charles, LA, WFO</a:t>
                      </a:r>
                    </a:p>
                  </a:txBody>
                  <a:tcPr anchor="ctr"/>
                </a:tc>
                <a:extLst>
                  <a:ext uri="{0D108BD9-81ED-4DB2-BD59-A6C34878D82A}">
                    <a16:rowId xmlns:a16="http://schemas.microsoft.com/office/drawing/2014/main" val="1190219069"/>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b="1" dirty="0"/>
                        <a:t>Katie Landry-Guyton</a:t>
                      </a:r>
                      <a:r>
                        <a:rPr lang="en-US" baseline="0" dirty="0"/>
                        <a:t>, Houston/Galveston WFO</a:t>
                      </a:r>
                      <a:endParaRPr lang="en-US" dirty="0"/>
                    </a:p>
                  </a:txBody>
                  <a:tcPr anchor="ctr"/>
                </a:tc>
                <a:extLst>
                  <a:ext uri="{0D108BD9-81ED-4DB2-BD59-A6C34878D82A}">
                    <a16:rowId xmlns:a16="http://schemas.microsoft.com/office/drawing/2014/main" val="3904589892"/>
                  </a:ext>
                </a:extLst>
              </a:tr>
              <a:tr h="370840">
                <a:tc>
                  <a:txBody>
                    <a:bodyPr/>
                    <a:lstStyle/>
                    <a:p>
                      <a:r>
                        <a:rPr lang="en-US" b="1" dirty="0"/>
                        <a:t>Amanda</a:t>
                      </a:r>
                      <a:r>
                        <a:rPr lang="en-US" b="1" baseline="0" dirty="0"/>
                        <a:t> Schroeder</a:t>
                      </a:r>
                      <a:r>
                        <a:rPr lang="en-US" baseline="0" dirty="0"/>
                        <a:t>, Dallas/Fort Worth WFO</a:t>
                      </a:r>
                      <a:endParaRPr lang="en-US" dirty="0"/>
                    </a:p>
                  </a:txBody>
                  <a:tcPr anchor="ctr"/>
                </a:tc>
                <a:extLst>
                  <a:ext uri="{0D108BD9-81ED-4DB2-BD59-A6C34878D82A}">
                    <a16:rowId xmlns:a16="http://schemas.microsoft.com/office/drawing/2014/main" val="2744915365"/>
                  </a:ext>
                </a:extLst>
              </a:tr>
            </a:tbl>
          </a:graphicData>
        </a:graphic>
      </p:graphicFrame>
    </p:spTree>
    <p:extLst>
      <p:ext uri="{BB962C8B-B14F-4D97-AF65-F5344CB8AC3E}">
        <p14:creationId xmlns:p14="http://schemas.microsoft.com/office/powerpoint/2010/main" val="3962712875"/>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Discharge observations</a:t>
            </a:r>
          </a:p>
        </p:txBody>
      </p:sp>
      <p:sp>
        <p:nvSpPr>
          <p:cNvPr id="26" name="TextBox 25">
            <a:extLst>
              <a:ext uri="{FF2B5EF4-FFF2-40B4-BE49-F238E27FC236}">
                <a16:creationId xmlns:a16="http://schemas.microsoft.com/office/drawing/2014/main" id="{71B8165A-388D-4F95-9D79-BB19AEF2CD72}"/>
              </a:ext>
            </a:extLst>
          </p:cNvPr>
          <p:cNvSpPr txBox="1"/>
          <p:nvPr/>
        </p:nvSpPr>
        <p:spPr>
          <a:xfrm>
            <a:off x="5206546" y="5833647"/>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Date/time</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7" name="TextBox 26">
            <a:extLst>
              <a:ext uri="{FF2B5EF4-FFF2-40B4-BE49-F238E27FC236}">
                <a16:creationId xmlns:a16="http://schemas.microsoft.com/office/drawing/2014/main" id="{5025B44B-B1B4-4BB2-9C62-F774FD0C4584}"/>
              </a:ext>
            </a:extLst>
          </p:cNvPr>
          <p:cNvSpPr txBox="1"/>
          <p:nvPr/>
        </p:nvSpPr>
        <p:spPr>
          <a:xfrm rot="16200000">
            <a:off x="-1646771" y="873497"/>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Discharge ( cfs )</a:t>
            </a:r>
          </a:p>
        </p:txBody>
      </p:sp>
      <p:sp>
        <p:nvSpPr>
          <p:cNvPr id="14" name="Title 1">
            <a:extLst>
              <a:ext uri="{FF2B5EF4-FFF2-40B4-BE49-F238E27FC236}">
                <a16:creationId xmlns:a16="http://schemas.microsoft.com/office/drawing/2014/main" id="{1AA08ED8-3B61-4923-ACC4-A05F0E791265}"/>
              </a:ext>
            </a:extLst>
          </p:cNvPr>
          <p:cNvSpPr txBox="1">
            <a:spLocks/>
          </p:cNvSpPr>
          <p:nvPr/>
        </p:nvSpPr>
        <p:spPr>
          <a:xfrm>
            <a:off x="914402" y="941832"/>
            <a:ext cx="9750655" cy="484632"/>
          </a:xfrm>
          <a:prstGeom prst="rect">
            <a:avLst/>
          </a:prstGeom>
        </p:spPr>
        <p:txBody>
          <a:bodyPr vert="horz" lIns="0" tIns="0" rIns="0" bIns="0" rtlCol="0" anchor="t">
            <a:noAutofit/>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0070C0"/>
                </a:solidFill>
                <a:effectLst/>
                <a:uLnTx/>
                <a:uFillTx/>
                <a:latin typeface="Arial"/>
                <a:ea typeface="ＭＳ Ｐゴシック"/>
              </a:rPr>
              <a:t>Tier 1 Site: New </a:t>
            </a:r>
            <a:r>
              <a:rPr kumimoji="0" lang="en-US" sz="1600" b="1" i="0" u="none" strike="noStrike" kern="1200" cap="none" spc="0" normalizeH="0" baseline="0" noProof="0" dirty="0">
                <a:ln>
                  <a:noFill/>
                </a:ln>
                <a:solidFill>
                  <a:srgbClr val="0070C0"/>
                </a:solidFill>
                <a:effectLst/>
                <a:uLnTx/>
                <a:uFillTx/>
                <a:latin typeface="Arial"/>
                <a:ea typeface="ＭＳ Ｐゴシック"/>
              </a:rPr>
              <a:t>Year Ck at FM 1155 nr </a:t>
            </a:r>
            <a:r>
              <a:rPr kumimoji="0" lang="en-US" sz="1600" b="1" i="0" u="none" strike="noStrike" kern="1200" cap="none" spc="0" normalizeH="0" baseline="0" noProof="0" dirty="0" err="1">
                <a:ln>
                  <a:noFill/>
                </a:ln>
                <a:solidFill>
                  <a:srgbClr val="0070C0"/>
                </a:solidFill>
                <a:effectLst/>
                <a:uLnTx/>
                <a:uFillTx/>
                <a:latin typeface="Arial"/>
                <a:ea typeface="ＭＳ Ｐゴシック"/>
              </a:rPr>
              <a:t>Chappel</a:t>
            </a:r>
            <a:r>
              <a:rPr kumimoji="0" lang="en-US" sz="1600" b="1" i="0" u="none" strike="noStrike" kern="1200" cap="none" spc="0" normalizeH="0" baseline="0" noProof="0" dirty="0">
                <a:ln>
                  <a:noFill/>
                </a:ln>
                <a:solidFill>
                  <a:srgbClr val="0070C0"/>
                </a:solidFill>
                <a:effectLst/>
                <a:uLnTx/>
                <a:uFillTx/>
                <a:latin typeface="Arial"/>
                <a:ea typeface="ＭＳ Ｐゴシック"/>
              </a:rPr>
              <a:t> Hill, TX</a:t>
            </a:r>
          </a:p>
        </p:txBody>
      </p:sp>
      <p:pic>
        <p:nvPicPr>
          <p:cNvPr id="5" name="Picture 4">
            <a:extLst>
              <a:ext uri="{FF2B5EF4-FFF2-40B4-BE49-F238E27FC236}">
                <a16:creationId xmlns:a16="http://schemas.microsoft.com/office/drawing/2014/main" id="{1231481B-E9CE-49F3-9E80-8031B4AF28A7}"/>
              </a:ext>
            </a:extLst>
          </p:cNvPr>
          <p:cNvPicPr>
            <a:picLocks noChangeAspect="1"/>
          </p:cNvPicPr>
          <p:nvPr/>
        </p:nvPicPr>
        <p:blipFill>
          <a:blip r:embed="rId2"/>
          <a:stretch>
            <a:fillRect/>
          </a:stretch>
        </p:blipFill>
        <p:spPr>
          <a:xfrm>
            <a:off x="960274" y="1736871"/>
            <a:ext cx="9959797" cy="393330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5AB3BD6-20E9-455D-89B2-32CC9634A3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6623" y="114274"/>
            <a:ext cx="2544099" cy="3392131"/>
          </a:xfrm>
          <a:prstGeom prst="rect">
            <a:avLst/>
          </a:prstGeom>
          <a:ln>
            <a:noFill/>
          </a:ln>
          <a:effectLst>
            <a:outerShdw blurRad="292100" dist="139700" dir="2700000" algn="tl" rotWithShape="0">
              <a:srgbClr val="333333">
                <a:alpha val="65000"/>
              </a:srgbClr>
            </a:outerShdw>
          </a:effectLst>
        </p:spPr>
      </p:pic>
      <p:cxnSp>
        <p:nvCxnSpPr>
          <p:cNvPr id="13" name="Straight Arrow Connector 12">
            <a:extLst>
              <a:ext uri="{FF2B5EF4-FFF2-40B4-BE49-F238E27FC236}">
                <a16:creationId xmlns:a16="http://schemas.microsoft.com/office/drawing/2014/main" id="{4C7873BC-760D-4836-A941-395517998578}"/>
              </a:ext>
            </a:extLst>
          </p:cNvPr>
          <p:cNvCxnSpPr>
            <a:cxnSpLocks/>
          </p:cNvCxnSpPr>
          <p:nvPr/>
        </p:nvCxnSpPr>
        <p:spPr bwMode="auto">
          <a:xfrm flipH="1">
            <a:off x="3647976" y="3018872"/>
            <a:ext cx="490887" cy="32336"/>
          </a:xfrm>
          <a:prstGeom prst="straightConnector1">
            <a:avLst/>
          </a:prstGeom>
          <a:noFill/>
          <a:ln w="19050" cap="flat" cmpd="sng" algn="ctr">
            <a:solidFill>
              <a:schemeClr val="tx2"/>
            </a:solidFill>
            <a:prstDash val="solid"/>
            <a:round/>
            <a:headEnd type="none" w="med" len="med"/>
            <a:tailEnd type="triangle"/>
          </a:ln>
          <a:effectLst/>
        </p:spPr>
      </p:cxnSp>
      <p:sp>
        <p:nvSpPr>
          <p:cNvPr id="19" name="TextBox 18">
            <a:extLst>
              <a:ext uri="{FF2B5EF4-FFF2-40B4-BE49-F238E27FC236}">
                <a16:creationId xmlns:a16="http://schemas.microsoft.com/office/drawing/2014/main" id="{BDD96783-AA46-466E-B180-A55CD6376406}"/>
              </a:ext>
            </a:extLst>
          </p:cNvPr>
          <p:cNvSpPr txBox="1"/>
          <p:nvPr/>
        </p:nvSpPr>
        <p:spPr>
          <a:xfrm>
            <a:off x="4292867" y="2934776"/>
            <a:ext cx="1270535" cy="347735"/>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Measurements</a:t>
            </a:r>
          </a:p>
        </p:txBody>
      </p:sp>
      <p:grpSp>
        <p:nvGrpSpPr>
          <p:cNvPr id="23" name="Group 22">
            <a:extLst>
              <a:ext uri="{FF2B5EF4-FFF2-40B4-BE49-F238E27FC236}">
                <a16:creationId xmlns:a16="http://schemas.microsoft.com/office/drawing/2014/main" id="{2BFACAF0-E9E1-40B1-A112-401703CC65F9}"/>
              </a:ext>
            </a:extLst>
          </p:cNvPr>
          <p:cNvGrpSpPr/>
          <p:nvPr/>
        </p:nvGrpSpPr>
        <p:grpSpPr>
          <a:xfrm>
            <a:off x="2398709" y="4320200"/>
            <a:ext cx="5757659" cy="1296200"/>
            <a:chOff x="2589196" y="4148488"/>
            <a:chExt cx="5757659" cy="1296200"/>
          </a:xfrm>
        </p:grpSpPr>
        <p:sp>
          <p:nvSpPr>
            <p:cNvPr id="21" name="TextBox 20">
              <a:extLst>
                <a:ext uri="{FF2B5EF4-FFF2-40B4-BE49-F238E27FC236}">
                  <a16:creationId xmlns:a16="http://schemas.microsoft.com/office/drawing/2014/main" id="{6D84C18B-A72D-4B43-8465-24C8FC23C281}"/>
                </a:ext>
              </a:extLst>
            </p:cNvPr>
            <p:cNvSpPr txBox="1"/>
            <p:nvPr/>
          </p:nvSpPr>
          <p:spPr>
            <a:xfrm>
              <a:off x="2717842" y="4251775"/>
              <a:ext cx="5629013" cy="119291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276CE"/>
                  </a:solidFill>
                  <a:effectLst/>
                  <a:uLnTx/>
                  <a:uFillTx/>
                  <a:latin typeface="Arial"/>
                  <a:ea typeface="ＭＳ Ｐゴシック"/>
                </a:rPr>
                <a:t>USGS Discharge</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9CBCB"/>
                  </a:solidFill>
                  <a:effectLst/>
                  <a:uLnTx/>
                  <a:uFillTx/>
                  <a:latin typeface="Arial"/>
                  <a:ea typeface="ＭＳ Ｐゴシック"/>
                  <a:cs typeface="+mn-cs"/>
                </a:rPr>
                <a:t>RQ-30 </a:t>
              </a:r>
              <a:r>
                <a:rPr kumimoji="0" lang="en-US" sz="1400" b="1" i="0" u="none" strike="noStrike" kern="1200" cap="none" spc="0" normalizeH="0" baseline="0" noProof="0" dirty="0" smtClean="0">
                  <a:ln>
                    <a:noFill/>
                  </a:ln>
                  <a:solidFill>
                    <a:srgbClr val="79CBCB"/>
                  </a:solidFill>
                  <a:effectLst/>
                  <a:uLnTx/>
                  <a:uFillTx/>
                  <a:latin typeface="Arial"/>
                  <a:ea typeface="ＭＳ Ｐゴシック"/>
                  <a:cs typeface="+mn-cs"/>
                </a:rPr>
                <a:t>Discharge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79CBCB"/>
                  </a:solidFill>
                  <a:effectLst/>
                  <a:uLnTx/>
                  <a:uFillTx/>
                  <a:latin typeface="Arial"/>
                  <a:ea typeface="ＭＳ Ｐゴシック"/>
                  <a:cs typeface="+mn-cs"/>
                </a:rPr>
                <a:t>(</a:t>
              </a:r>
              <a:r>
                <a:rPr kumimoji="0" lang="en-US" sz="1400" b="1" i="0" u="none" strike="noStrike" kern="1200" cap="none" spc="0" normalizeH="0" baseline="0" noProof="0" dirty="0" err="1" smtClean="0">
                  <a:ln>
                    <a:noFill/>
                  </a:ln>
                  <a:solidFill>
                    <a:srgbClr val="79CBCB"/>
                  </a:solidFill>
                  <a:effectLst/>
                  <a:uLnTx/>
                  <a:uFillTx/>
                  <a:latin typeface="Arial"/>
                  <a:ea typeface="ＭＳ Ｐゴシック"/>
                  <a:cs typeface="+mn-cs"/>
                </a:rPr>
                <a:t>uncalibrated</a:t>
              </a:r>
              <a:r>
                <a:rPr kumimoji="0" lang="en-US" sz="1400" b="1" i="0" u="none" strike="noStrike" kern="1200" cap="none" spc="0" normalizeH="0" baseline="0" noProof="0" dirty="0" smtClean="0">
                  <a:ln>
                    <a:noFill/>
                  </a:ln>
                  <a:solidFill>
                    <a:srgbClr val="79CBCB"/>
                  </a:solidFill>
                  <a:effectLst/>
                  <a:uLnTx/>
                  <a:uFillTx/>
                  <a:latin typeface="Arial"/>
                  <a:ea typeface="ＭＳ Ｐゴシック"/>
                  <a:cs typeface="+mn-cs"/>
                </a:rPr>
                <a:t>)</a:t>
              </a:r>
              <a:endParaRPr kumimoji="0" lang="en-US" sz="1400" b="1" i="0" u="none" strike="noStrike" kern="1200" cap="none" spc="0" normalizeH="0" baseline="0" noProof="0" dirty="0">
                <a:ln>
                  <a:noFill/>
                </a:ln>
                <a:solidFill>
                  <a:srgbClr val="79CBCB"/>
                </a:solidFill>
                <a:effectLst/>
                <a:uLnTx/>
                <a:uFillTx/>
                <a:latin typeface="Arial"/>
                <a:ea typeface="ＭＳ Ｐゴシック"/>
                <a:cs typeface="+mn-cs"/>
              </a:endParaRPr>
            </a:p>
          </p:txBody>
        </p:sp>
        <p:sp>
          <p:nvSpPr>
            <p:cNvPr id="22" name="Rectangle 21">
              <a:extLst>
                <a:ext uri="{FF2B5EF4-FFF2-40B4-BE49-F238E27FC236}">
                  <a16:creationId xmlns:a16="http://schemas.microsoft.com/office/drawing/2014/main" id="{1652C695-050E-4035-8EC6-B6C8E9022104}"/>
                </a:ext>
              </a:extLst>
            </p:cNvPr>
            <p:cNvSpPr/>
            <p:nvPr/>
          </p:nvSpPr>
          <p:spPr bwMode="auto">
            <a:xfrm>
              <a:off x="2589196" y="4148488"/>
              <a:ext cx="1703671" cy="809940"/>
            </a:xfrm>
            <a:prstGeom prst="rect">
              <a:avLst/>
            </a:prstGeom>
            <a:noFill/>
            <a:ln w="9525">
              <a:solidFill>
                <a:schemeClr val="tx1">
                  <a:lumMod val="95000"/>
                  <a:lumOff val="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cxnSp>
        <p:nvCxnSpPr>
          <p:cNvPr id="28" name="Straight Arrow Connector 27">
            <a:extLst>
              <a:ext uri="{FF2B5EF4-FFF2-40B4-BE49-F238E27FC236}">
                <a16:creationId xmlns:a16="http://schemas.microsoft.com/office/drawing/2014/main" id="{97154620-C9D4-42BE-9182-7DD58EB655F1}"/>
              </a:ext>
            </a:extLst>
          </p:cNvPr>
          <p:cNvCxnSpPr>
            <a:cxnSpLocks/>
          </p:cNvCxnSpPr>
          <p:nvPr/>
        </p:nvCxnSpPr>
        <p:spPr bwMode="auto">
          <a:xfrm>
            <a:off x="4716378" y="3200806"/>
            <a:ext cx="211756" cy="1005434"/>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153796050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Task 4: Flood Forecast System Operation</a:t>
            </a:r>
          </a:p>
        </p:txBody>
      </p:sp>
      <p:sp>
        <p:nvSpPr>
          <p:cNvPr id="3" name="Content Placeholder 2"/>
          <p:cNvSpPr>
            <a:spLocks noGrp="1"/>
          </p:cNvSpPr>
          <p:nvPr>
            <p:ph sz="half" idx="4294967295"/>
          </p:nvPr>
        </p:nvSpPr>
        <p:spPr>
          <a:xfrm>
            <a:off x="914400" y="1516866"/>
            <a:ext cx="5181600" cy="4575175"/>
          </a:xfrm>
        </p:spPr>
        <p:txBody>
          <a:bodyPr/>
          <a:lstStyle/>
          <a:p>
            <a:r>
              <a:rPr lang="en-US" sz="2400" u="sng" dirty="0">
                <a:solidFill>
                  <a:srgbClr val="0070C0"/>
                </a:solidFill>
              </a:rPr>
              <a:t>Achievements during last Quarter</a:t>
            </a:r>
          </a:p>
          <a:p>
            <a:pPr marL="0" lvl="1" indent="0">
              <a:lnSpc>
                <a:spcPct val="100000"/>
              </a:lnSpc>
              <a:buNone/>
            </a:pPr>
            <a:endParaRPr lang="en-US" sz="1888" dirty="0">
              <a:solidFill>
                <a:srgbClr val="0070C0"/>
              </a:solidFill>
            </a:endParaRPr>
          </a:p>
          <a:p>
            <a:pPr lvl="1">
              <a:lnSpc>
                <a:spcPct val="100000"/>
              </a:lnSpc>
            </a:pPr>
            <a:r>
              <a:rPr lang="en-US" sz="1888" dirty="0">
                <a:solidFill>
                  <a:srgbClr val="0070C0"/>
                </a:solidFill>
              </a:rPr>
              <a:t>Released the first versions of the </a:t>
            </a:r>
            <a:r>
              <a:rPr lang="en-US" sz="1888" dirty="0" err="1">
                <a:solidFill>
                  <a:srgbClr val="0070C0"/>
                </a:solidFill>
              </a:rPr>
              <a:t>Datasphere</a:t>
            </a:r>
            <a:r>
              <a:rPr lang="en-US" sz="1888" dirty="0">
                <a:solidFill>
                  <a:srgbClr val="0070C0"/>
                </a:solidFill>
              </a:rPr>
              <a:t> Command Line Interface (CLI) to research staff</a:t>
            </a:r>
          </a:p>
          <a:p>
            <a:pPr lvl="1">
              <a:lnSpc>
                <a:spcPct val="100000"/>
              </a:lnSpc>
            </a:pPr>
            <a:endParaRPr lang="en-US" sz="1888" dirty="0">
              <a:solidFill>
                <a:srgbClr val="0070C0"/>
              </a:solidFill>
            </a:endParaRPr>
          </a:p>
          <a:p>
            <a:pPr lvl="1">
              <a:lnSpc>
                <a:spcPct val="100000"/>
              </a:lnSpc>
            </a:pPr>
            <a:r>
              <a:rPr lang="en-US" sz="1888" dirty="0">
                <a:solidFill>
                  <a:srgbClr val="0070C0"/>
                </a:solidFill>
              </a:rPr>
              <a:t>Provided CLI training and support to research staff</a:t>
            </a:r>
          </a:p>
          <a:p>
            <a:pPr lvl="1">
              <a:lnSpc>
                <a:spcPct val="100000"/>
              </a:lnSpc>
            </a:pPr>
            <a:endParaRPr lang="en-US" sz="1888" dirty="0">
              <a:solidFill>
                <a:srgbClr val="0070C0"/>
              </a:solidFill>
            </a:endParaRPr>
          </a:p>
          <a:p>
            <a:pPr lvl="1">
              <a:lnSpc>
                <a:spcPct val="100000"/>
              </a:lnSpc>
            </a:pPr>
            <a:r>
              <a:rPr lang="en-US" sz="1888" dirty="0">
                <a:solidFill>
                  <a:srgbClr val="0070C0"/>
                </a:solidFill>
              </a:rPr>
              <a:t>Prepared Web Services for Beaumont Flood Emergency Response Exercise</a:t>
            </a:r>
          </a:p>
          <a:p>
            <a:pPr lvl="1">
              <a:lnSpc>
                <a:spcPct val="100000"/>
              </a:lnSpc>
            </a:pPr>
            <a:endParaRPr lang="en-US" sz="1888" dirty="0">
              <a:solidFill>
                <a:srgbClr val="0070C0"/>
              </a:solidFill>
            </a:endParaRPr>
          </a:p>
          <a:p>
            <a:pPr lvl="1">
              <a:lnSpc>
                <a:spcPct val="100000"/>
              </a:lnSpc>
            </a:pPr>
            <a:r>
              <a:rPr lang="en-US" sz="1888" dirty="0">
                <a:solidFill>
                  <a:srgbClr val="0070C0"/>
                </a:solidFill>
              </a:rPr>
              <a:t>Imported and configured Llano Basin stations and data for Data Assimilation</a:t>
            </a:r>
          </a:p>
          <a:p>
            <a:pPr lvl="1">
              <a:lnSpc>
                <a:spcPct val="100000"/>
              </a:lnSpc>
            </a:pPr>
            <a:endParaRPr lang="en-US" sz="1888" dirty="0">
              <a:solidFill>
                <a:srgbClr val="0070C0"/>
              </a:solidFill>
            </a:endParaRPr>
          </a:p>
        </p:txBody>
      </p:sp>
      <p:sp>
        <p:nvSpPr>
          <p:cNvPr id="4" name="Content Placeholder 3"/>
          <p:cNvSpPr>
            <a:spLocks noGrp="1"/>
          </p:cNvSpPr>
          <p:nvPr>
            <p:ph sz="half" idx="4294967295"/>
          </p:nvPr>
        </p:nvSpPr>
        <p:spPr>
          <a:xfrm>
            <a:off x="6531080" y="1393361"/>
            <a:ext cx="5362575" cy="4351338"/>
          </a:xfrm>
        </p:spPr>
        <p:txBody>
          <a:bodyPr/>
          <a:lstStyle/>
          <a:p>
            <a:pPr>
              <a:lnSpc>
                <a:spcPct val="150000"/>
              </a:lnSpc>
            </a:pPr>
            <a:r>
              <a:rPr lang="en-US" sz="2400" u="sng" dirty="0">
                <a:solidFill>
                  <a:srgbClr val="0070C0"/>
                </a:solidFill>
              </a:rPr>
              <a:t>Challenges for next Quarter</a:t>
            </a:r>
            <a:endParaRPr lang="en-US" sz="2287" u="sng" dirty="0">
              <a:solidFill>
                <a:srgbClr val="0070C0"/>
              </a:solidFill>
            </a:endParaRPr>
          </a:p>
          <a:p>
            <a:pPr marL="0" lvl="1" indent="0">
              <a:lnSpc>
                <a:spcPct val="100000"/>
              </a:lnSpc>
              <a:buNone/>
            </a:pPr>
            <a:endParaRPr lang="en-US" sz="1888" dirty="0">
              <a:solidFill>
                <a:srgbClr val="0070C0"/>
              </a:solidFill>
            </a:endParaRPr>
          </a:p>
          <a:p>
            <a:pPr lvl="1">
              <a:lnSpc>
                <a:spcPct val="100000"/>
              </a:lnSpc>
            </a:pPr>
            <a:r>
              <a:rPr lang="en-US" sz="1888" dirty="0">
                <a:solidFill>
                  <a:srgbClr val="0070C0"/>
                </a:solidFill>
              </a:rPr>
              <a:t>Add new TxDOT Radar gauges to the system</a:t>
            </a:r>
          </a:p>
          <a:p>
            <a:pPr lvl="1">
              <a:lnSpc>
                <a:spcPct val="100000"/>
              </a:lnSpc>
            </a:pPr>
            <a:endParaRPr lang="en-US" sz="1888" dirty="0">
              <a:solidFill>
                <a:srgbClr val="0070C0"/>
              </a:solidFill>
            </a:endParaRPr>
          </a:p>
          <a:p>
            <a:pPr lvl="1">
              <a:lnSpc>
                <a:spcPct val="100000"/>
              </a:lnSpc>
            </a:pPr>
            <a:r>
              <a:rPr lang="en-US" sz="1888" dirty="0">
                <a:solidFill>
                  <a:srgbClr val="0070C0"/>
                </a:solidFill>
              </a:rPr>
              <a:t>Establish TxDOT specific scheduling and data processing services in AWS / ArcGIS Online</a:t>
            </a:r>
          </a:p>
          <a:p>
            <a:pPr lvl="1">
              <a:lnSpc>
                <a:spcPct val="100000"/>
              </a:lnSpc>
            </a:pPr>
            <a:endParaRPr lang="en-US" sz="1888" dirty="0">
              <a:solidFill>
                <a:srgbClr val="0070C0"/>
              </a:solidFill>
            </a:endParaRPr>
          </a:p>
          <a:p>
            <a:pPr lvl="1">
              <a:lnSpc>
                <a:spcPct val="100000"/>
              </a:lnSpc>
            </a:pPr>
            <a:r>
              <a:rPr lang="en-US" sz="1888" dirty="0">
                <a:solidFill>
                  <a:srgbClr val="0070C0"/>
                </a:solidFill>
              </a:rPr>
              <a:t>Enhance </a:t>
            </a:r>
            <a:r>
              <a:rPr lang="en-US" sz="1888" dirty="0" err="1">
                <a:solidFill>
                  <a:srgbClr val="0070C0"/>
                </a:solidFill>
              </a:rPr>
              <a:t>Datasphere</a:t>
            </a:r>
            <a:r>
              <a:rPr lang="en-US" sz="1888" dirty="0">
                <a:solidFill>
                  <a:srgbClr val="0070C0"/>
                </a:solidFill>
              </a:rPr>
              <a:t> APIs as needed</a:t>
            </a:r>
          </a:p>
          <a:p>
            <a:pPr lvl="1">
              <a:lnSpc>
                <a:spcPct val="100000"/>
              </a:lnSpc>
            </a:pPr>
            <a:endParaRPr lang="en-US" sz="1888" dirty="0">
              <a:solidFill>
                <a:srgbClr val="0070C0"/>
              </a:solidFill>
            </a:endParaRPr>
          </a:p>
          <a:p>
            <a:pPr lvl="1">
              <a:lnSpc>
                <a:spcPct val="100000"/>
              </a:lnSpc>
            </a:pPr>
            <a:r>
              <a:rPr lang="en-US" sz="1888" dirty="0">
                <a:solidFill>
                  <a:srgbClr val="0070C0"/>
                </a:solidFill>
              </a:rPr>
              <a:t>Further develop the Operations vs Research and Planning environments</a:t>
            </a:r>
          </a:p>
          <a:p>
            <a:pPr lvl="1">
              <a:lnSpc>
                <a:spcPct val="100000"/>
              </a:lnSpc>
            </a:pPr>
            <a:endParaRPr lang="en-US" sz="1888" dirty="0">
              <a:solidFill>
                <a:srgbClr val="0070C0"/>
              </a:solidFill>
            </a:endParaRPr>
          </a:p>
          <a:p>
            <a:pPr lvl="1">
              <a:lnSpc>
                <a:spcPct val="100000"/>
              </a:lnSpc>
            </a:pPr>
            <a:r>
              <a:rPr lang="en-US" sz="1888" dirty="0">
                <a:solidFill>
                  <a:srgbClr val="0070C0"/>
                </a:solidFill>
              </a:rPr>
              <a:t>Data Assimilation in the Llano River basin</a:t>
            </a:r>
          </a:p>
          <a:p>
            <a:pPr marL="0" lvl="0" indent="0">
              <a:buNone/>
            </a:pPr>
            <a:endParaRPr lang="en-US" sz="1600" dirty="0"/>
          </a:p>
          <a:p>
            <a:pPr marL="0" lvl="0" indent="0">
              <a:buNone/>
            </a:pPr>
            <a:endParaRPr lang="en-US" sz="1600" dirty="0"/>
          </a:p>
        </p:txBody>
      </p:sp>
      <p:sp>
        <p:nvSpPr>
          <p:cNvPr id="5" name="TextBox 4"/>
          <p:cNvSpPr txBox="1"/>
          <p:nvPr/>
        </p:nvSpPr>
        <p:spPr>
          <a:xfrm>
            <a:off x="914402" y="118753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Arial"/>
                <a:ea typeface="ＭＳ Ｐゴシック"/>
                <a:cs typeface="+mn-cs"/>
              </a:rPr>
              <a:t>Matt </a:t>
            </a:r>
            <a:r>
              <a:rPr kumimoji="0" lang="en-US" sz="1600" b="1" i="1" u="none" strike="noStrike" kern="1200" cap="none" spc="0" normalizeH="0" baseline="0" noProof="0" dirty="0" err="1">
                <a:ln>
                  <a:noFill/>
                </a:ln>
                <a:solidFill>
                  <a:srgbClr val="0070C0"/>
                </a:solidFill>
                <a:effectLst/>
                <a:uLnTx/>
                <a:uFillTx/>
                <a:latin typeface="Arial"/>
                <a:ea typeface="ＭＳ Ｐゴシック"/>
                <a:cs typeface="+mn-cs"/>
              </a:rPr>
              <a:t>Ables</a:t>
            </a:r>
            <a:r>
              <a:rPr kumimoji="0" lang="en-US" sz="1600" b="1" i="1" u="none" strike="noStrike" kern="1200" cap="none" spc="0" normalizeH="0" baseline="0" noProof="0" dirty="0">
                <a:ln>
                  <a:noFill/>
                </a:ln>
                <a:solidFill>
                  <a:srgbClr val="0070C0"/>
                </a:solidFill>
                <a:effectLst/>
                <a:uLnTx/>
                <a:uFillTx/>
                <a:latin typeface="Arial"/>
                <a:ea typeface="ＭＳ Ｐゴシック"/>
                <a:cs typeface="+mn-cs"/>
              </a:rPr>
              <a:t>, KISTERS</a:t>
            </a:r>
          </a:p>
        </p:txBody>
      </p:sp>
      <p:pic>
        <p:nvPicPr>
          <p:cNvPr id="6" name="Picture 5"/>
          <p:cNvPicPr>
            <a:picLocks noChangeAspect="1"/>
          </p:cNvPicPr>
          <p:nvPr/>
        </p:nvPicPr>
        <p:blipFill>
          <a:blip r:embed="rId2"/>
          <a:stretch>
            <a:fillRect/>
          </a:stretch>
        </p:blipFill>
        <p:spPr>
          <a:xfrm>
            <a:off x="10665058" y="182130"/>
            <a:ext cx="1139553" cy="1519404"/>
          </a:xfrm>
          <a:prstGeom prst="rect">
            <a:avLst/>
          </a:prstGeom>
          <a:ln w="3175">
            <a:solidFill>
              <a:schemeClr val="bg1">
                <a:lumMod val="65000"/>
              </a:schemeClr>
            </a:solidFill>
          </a:ln>
        </p:spPr>
      </p:pic>
    </p:spTree>
    <p:extLst>
      <p:ext uri="{BB962C8B-B14F-4D97-AF65-F5344CB8AC3E}">
        <p14:creationId xmlns:p14="http://schemas.microsoft.com/office/powerpoint/2010/main" val="1930535923"/>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F132E-AD1F-4917-A3F7-A93592AF98CD}"/>
              </a:ext>
            </a:extLst>
          </p:cNvPr>
          <p:cNvPicPr>
            <a:picLocks noChangeAspect="1"/>
          </p:cNvPicPr>
          <p:nvPr/>
        </p:nvPicPr>
        <p:blipFill>
          <a:blip r:embed="rId2"/>
          <a:stretch>
            <a:fillRect/>
          </a:stretch>
        </p:blipFill>
        <p:spPr>
          <a:xfrm>
            <a:off x="6342186" y="4299700"/>
            <a:ext cx="2397103" cy="131473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E195E0F-9F38-449E-BB16-533ADB0BBDD4}"/>
              </a:ext>
            </a:extLst>
          </p:cNvPr>
          <p:cNvPicPr>
            <a:picLocks noChangeAspect="1"/>
          </p:cNvPicPr>
          <p:nvPr/>
        </p:nvPicPr>
        <p:blipFill>
          <a:blip r:embed="rId3"/>
          <a:stretch>
            <a:fillRect/>
          </a:stretch>
        </p:blipFill>
        <p:spPr>
          <a:xfrm>
            <a:off x="251492" y="4356990"/>
            <a:ext cx="1990462" cy="129199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06A9E0D-1759-45F3-B106-7A5114A932B8}"/>
              </a:ext>
            </a:extLst>
          </p:cNvPr>
          <p:cNvPicPr>
            <a:picLocks noChangeAspect="1"/>
          </p:cNvPicPr>
          <p:nvPr/>
        </p:nvPicPr>
        <p:blipFill>
          <a:blip r:embed="rId4"/>
          <a:stretch>
            <a:fillRect/>
          </a:stretch>
        </p:blipFill>
        <p:spPr>
          <a:xfrm>
            <a:off x="9944015" y="4284072"/>
            <a:ext cx="1849401" cy="136491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234E554-CA7D-4886-8DCB-87E514808785}"/>
              </a:ext>
            </a:extLst>
          </p:cNvPr>
          <p:cNvPicPr>
            <a:picLocks noChangeAspect="1"/>
          </p:cNvPicPr>
          <p:nvPr/>
        </p:nvPicPr>
        <p:blipFill>
          <a:blip r:embed="rId5"/>
          <a:stretch>
            <a:fillRect/>
          </a:stretch>
        </p:blipFill>
        <p:spPr>
          <a:xfrm>
            <a:off x="3438145" y="4299138"/>
            <a:ext cx="1990456" cy="1349849"/>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8D336632-2BF0-4B68-8935-4C1CFB96947D}"/>
              </a:ext>
            </a:extLst>
          </p:cNvPr>
          <p:cNvSpPr txBox="1"/>
          <p:nvPr/>
        </p:nvSpPr>
        <p:spPr>
          <a:xfrm>
            <a:off x="7096558" y="2219552"/>
            <a:ext cx="419243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Researchers, planners, and other users in need of additional tools and data are able to use the </a:t>
            </a:r>
            <a:r>
              <a:rPr kumimoji="0" lang="en-US" b="0" i="0" u="none" strike="noStrike" kern="1200" cap="none" spc="0" normalizeH="0" baseline="0" noProof="0" dirty="0" err="1">
                <a:ln>
                  <a:noFill/>
                </a:ln>
                <a:solidFill>
                  <a:srgbClr val="0070C0"/>
                </a:solidFill>
                <a:effectLst/>
                <a:uLnTx/>
                <a:uFillTx/>
                <a:latin typeface="Calibri" panose="020F0502020204030204"/>
                <a:ea typeface="ＭＳ Ｐゴシック"/>
                <a:cs typeface="+mn-cs"/>
              </a:rPr>
              <a:t>Datasphere</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cs typeface="+mn-cs"/>
              </a:rPr>
              <a:t> interface to perform detailed graphing and analysis</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Additional tools like the </a:t>
            </a:r>
            <a:r>
              <a:rPr kumimoji="0" lang="en-US"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Cmd</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Line Interface all for easy bulk data retrieval and analysis. </a:t>
            </a:r>
          </a:p>
        </p:txBody>
      </p:sp>
      <p:sp>
        <p:nvSpPr>
          <p:cNvPr id="34" name="TextBox 33">
            <a:extLst>
              <a:ext uri="{FF2B5EF4-FFF2-40B4-BE49-F238E27FC236}">
                <a16:creationId xmlns:a16="http://schemas.microsoft.com/office/drawing/2014/main" id="{7225417B-E565-4D53-ADD0-E19DD8B7B1CF}"/>
              </a:ext>
            </a:extLst>
          </p:cNvPr>
          <p:cNvSpPr txBox="1"/>
          <p:nvPr/>
        </p:nvSpPr>
        <p:spPr>
          <a:xfrm>
            <a:off x="897309" y="2144989"/>
            <a:ext cx="461472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Datasphere</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will work as an </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cs typeface="+mn-cs"/>
              </a:rPr>
              <a:t>Operations Engine </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by collecting, processing, and distributing data directly to other TxDOT applications like </a:t>
            </a:r>
            <a:r>
              <a:rPr kumimoji="0" lang="en-US" b="0" i="0" u="none" strike="noStrike" kern="1200" cap="none" spc="0" normalizeH="0" baseline="0" noProof="0" dirty="0" err="1">
                <a:ln>
                  <a:noFill/>
                </a:ln>
                <a:solidFill>
                  <a:srgbClr val="0070C0"/>
                </a:solidFill>
                <a:effectLst/>
                <a:uLnTx/>
                <a:uFillTx/>
                <a:latin typeface="Calibri" panose="020F0502020204030204"/>
                <a:ea typeface="ＭＳ Ｐゴシック"/>
                <a:cs typeface="+mn-cs"/>
              </a:rPr>
              <a:t>TxERA</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cs typeface="+mn-cs"/>
              </a:rPr>
              <a:t>.</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This allows for the </a:t>
            </a:r>
            <a:r>
              <a:rPr kumimoji="0" lang="en-US"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datasphere</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products to be presented to Operations Staff through existing and familiar tool and eliminates the need to learn / use additional software.</a:t>
            </a:r>
          </a:p>
        </p:txBody>
      </p:sp>
      <p:sp>
        <p:nvSpPr>
          <p:cNvPr id="13" name="Rectangle 12">
            <a:extLst>
              <a:ext uri="{FF2B5EF4-FFF2-40B4-BE49-F238E27FC236}">
                <a16:creationId xmlns:a16="http://schemas.microsoft.com/office/drawing/2014/main" id="{FC63DDCC-30B1-49FD-94AF-37499AA08637}"/>
              </a:ext>
            </a:extLst>
          </p:cNvPr>
          <p:cNvSpPr/>
          <p:nvPr/>
        </p:nvSpPr>
        <p:spPr>
          <a:xfrm>
            <a:off x="718531" y="259363"/>
            <a:ext cx="1107488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AC2"/>
                </a:solidFill>
                <a:effectLst/>
                <a:uLnTx/>
                <a:uFillTx/>
                <a:latin typeface="Arial"/>
                <a:ea typeface="ＭＳ Ｐゴシック"/>
                <a:cs typeface="+mn-cs"/>
              </a:rPr>
              <a:t>Task 4: Flood Forecast System Operation</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ＭＳ Ｐゴシック"/>
              <a:cs typeface="+mn-cs"/>
            </a:endParaRPr>
          </a:p>
        </p:txBody>
      </p:sp>
      <p:cxnSp>
        <p:nvCxnSpPr>
          <p:cNvPr id="16" name="Straight Connector 15">
            <a:extLst>
              <a:ext uri="{FF2B5EF4-FFF2-40B4-BE49-F238E27FC236}">
                <a16:creationId xmlns:a16="http://schemas.microsoft.com/office/drawing/2014/main" id="{074BF853-FA72-4BB9-B6C8-1670B8D8C787}"/>
              </a:ext>
            </a:extLst>
          </p:cNvPr>
          <p:cNvCxnSpPr/>
          <p:nvPr/>
        </p:nvCxnSpPr>
        <p:spPr>
          <a:xfrm>
            <a:off x="718531" y="1562017"/>
            <a:ext cx="1072960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E68139-5853-40C6-A9BB-0010022C81ED}"/>
              </a:ext>
            </a:extLst>
          </p:cNvPr>
          <p:cNvCxnSpPr/>
          <p:nvPr/>
        </p:nvCxnSpPr>
        <p:spPr>
          <a:xfrm>
            <a:off x="5849815" y="1562017"/>
            <a:ext cx="0" cy="437287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A9EA2B-3C88-4A27-832E-EA8B6601D2C8}"/>
              </a:ext>
            </a:extLst>
          </p:cNvPr>
          <p:cNvSpPr txBox="1"/>
          <p:nvPr/>
        </p:nvSpPr>
        <p:spPr>
          <a:xfrm>
            <a:off x="1838387" y="1616730"/>
            <a:ext cx="247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ＭＳ Ｐゴシック"/>
                <a:cs typeface="+mn-cs"/>
              </a:rPr>
              <a:t>Operations Engine</a:t>
            </a:r>
          </a:p>
        </p:txBody>
      </p:sp>
      <p:sp>
        <p:nvSpPr>
          <p:cNvPr id="35" name="TextBox 34">
            <a:extLst>
              <a:ext uri="{FF2B5EF4-FFF2-40B4-BE49-F238E27FC236}">
                <a16:creationId xmlns:a16="http://schemas.microsoft.com/office/drawing/2014/main" id="{35CA4FF2-73DA-4090-A582-7688DD908919}"/>
              </a:ext>
            </a:extLst>
          </p:cNvPr>
          <p:cNvSpPr txBox="1"/>
          <p:nvPr/>
        </p:nvSpPr>
        <p:spPr>
          <a:xfrm>
            <a:off x="7495936" y="1659952"/>
            <a:ext cx="3447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ＭＳ Ｐゴシック"/>
                <a:cs typeface="+mn-cs"/>
              </a:rPr>
              <a:t>Research &amp; Planning Tools</a:t>
            </a:r>
          </a:p>
        </p:txBody>
      </p:sp>
      <p:sp>
        <p:nvSpPr>
          <p:cNvPr id="21" name="Arrow: Right 20">
            <a:extLst>
              <a:ext uri="{FF2B5EF4-FFF2-40B4-BE49-F238E27FC236}">
                <a16:creationId xmlns:a16="http://schemas.microsoft.com/office/drawing/2014/main" id="{9C4C4BEC-439C-470F-B0FB-8DE3F2F9E249}"/>
              </a:ext>
            </a:extLst>
          </p:cNvPr>
          <p:cNvSpPr/>
          <p:nvPr/>
        </p:nvSpPr>
        <p:spPr>
          <a:xfrm>
            <a:off x="2551005" y="4809872"/>
            <a:ext cx="681562" cy="386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 name="Arrow: Right 35">
            <a:extLst>
              <a:ext uri="{FF2B5EF4-FFF2-40B4-BE49-F238E27FC236}">
                <a16:creationId xmlns:a16="http://schemas.microsoft.com/office/drawing/2014/main" id="{9A1AB3EA-8795-481E-BEA1-1373C093A347}"/>
              </a:ext>
            </a:extLst>
          </p:cNvPr>
          <p:cNvSpPr/>
          <p:nvPr/>
        </p:nvSpPr>
        <p:spPr>
          <a:xfrm>
            <a:off x="8996649" y="4763949"/>
            <a:ext cx="681562" cy="386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3730709463"/>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F132E-AD1F-4917-A3F7-A93592AF98CD}"/>
              </a:ext>
            </a:extLst>
          </p:cNvPr>
          <p:cNvPicPr>
            <a:picLocks noChangeAspect="1"/>
          </p:cNvPicPr>
          <p:nvPr/>
        </p:nvPicPr>
        <p:blipFill>
          <a:blip r:embed="rId2"/>
          <a:stretch>
            <a:fillRect/>
          </a:stretch>
        </p:blipFill>
        <p:spPr>
          <a:xfrm>
            <a:off x="547581" y="1152153"/>
            <a:ext cx="4800972" cy="263317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234E554-CA7D-4886-8DCB-87E514808785}"/>
              </a:ext>
            </a:extLst>
          </p:cNvPr>
          <p:cNvPicPr>
            <a:picLocks noChangeAspect="1"/>
          </p:cNvPicPr>
          <p:nvPr/>
        </p:nvPicPr>
        <p:blipFill>
          <a:blip r:embed="rId3"/>
          <a:stretch>
            <a:fillRect/>
          </a:stretch>
        </p:blipFill>
        <p:spPr>
          <a:xfrm>
            <a:off x="8398547" y="2141387"/>
            <a:ext cx="3270212" cy="2217730"/>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11187CE8-6806-42A4-9285-DAB2F90C7743}"/>
              </a:ext>
            </a:extLst>
          </p:cNvPr>
          <p:cNvCxnSpPr>
            <a:cxnSpLocks/>
            <a:stCxn id="4" idx="2"/>
            <a:endCxn id="2" idx="0"/>
          </p:cNvCxnSpPr>
          <p:nvPr/>
        </p:nvCxnSpPr>
        <p:spPr>
          <a:xfrm>
            <a:off x="2948067" y="3785324"/>
            <a:ext cx="5831" cy="5524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2CEFB8C-FAF2-416F-B713-35936D37BBD7}"/>
              </a:ext>
            </a:extLst>
          </p:cNvPr>
          <p:cNvSpPr txBox="1"/>
          <p:nvPr/>
        </p:nvSpPr>
        <p:spPr>
          <a:xfrm>
            <a:off x="3896769" y="3136469"/>
            <a:ext cx="12822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472C4">
                    <a:lumMod val="75000"/>
                  </a:srgbClr>
                </a:solidFill>
                <a:effectLst/>
                <a:uLnTx/>
                <a:uFillTx/>
                <a:latin typeface="Calibri" panose="020F0502020204030204"/>
                <a:ea typeface="ＭＳ Ｐゴシック"/>
                <a:cs typeface="+mn-cs"/>
              </a:rPr>
              <a:t>Datasphere</a:t>
            </a:r>
            <a:endPar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cs typeface="+mn-cs"/>
            </a:endParaRPr>
          </a:p>
        </p:txBody>
      </p:sp>
      <p:sp>
        <p:nvSpPr>
          <p:cNvPr id="30" name="TextBox 29">
            <a:extLst>
              <a:ext uri="{FF2B5EF4-FFF2-40B4-BE49-F238E27FC236}">
                <a16:creationId xmlns:a16="http://schemas.microsoft.com/office/drawing/2014/main" id="{F2B0B046-9E2E-41D2-89E7-8E6F1C7E4332}"/>
              </a:ext>
            </a:extLst>
          </p:cNvPr>
          <p:cNvSpPr txBox="1"/>
          <p:nvPr/>
        </p:nvSpPr>
        <p:spPr>
          <a:xfrm>
            <a:off x="10203725" y="3481026"/>
            <a:ext cx="777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472C4">
                    <a:lumMod val="75000"/>
                  </a:srgbClr>
                </a:solidFill>
                <a:effectLst/>
                <a:uLnTx/>
                <a:uFillTx/>
                <a:latin typeface="Calibri" panose="020F0502020204030204"/>
                <a:ea typeface="ＭＳ Ｐゴシック"/>
                <a:cs typeface="+mn-cs"/>
              </a:rPr>
              <a:t>TxERA</a:t>
            </a:r>
            <a:endPar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cs typeface="+mn-cs"/>
            </a:endParaRPr>
          </a:p>
        </p:txBody>
      </p:sp>
      <p:sp>
        <p:nvSpPr>
          <p:cNvPr id="33" name="TextBox 32">
            <a:extLst>
              <a:ext uri="{FF2B5EF4-FFF2-40B4-BE49-F238E27FC236}">
                <a16:creationId xmlns:a16="http://schemas.microsoft.com/office/drawing/2014/main" id="{8D336632-2BF0-4B68-8935-4C1CFB96947D}"/>
              </a:ext>
            </a:extLst>
          </p:cNvPr>
          <p:cNvSpPr txBox="1"/>
          <p:nvPr/>
        </p:nvSpPr>
        <p:spPr>
          <a:xfrm>
            <a:off x="8306998" y="4672405"/>
            <a:ext cx="379345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rPr>
              <a:t>The </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rPr>
              <a:t>Scheduler / Data Processor </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rPr>
              <a:t>is an </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rPr>
              <a:t>AWS VM and collection of services </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rPr>
              <a:t>used to analyze, build, and update feature services and layers in </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rPr>
              <a:t>ArcGIS Online </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rPr>
              <a:t>that are ultimately consumed by </a:t>
            </a:r>
            <a:r>
              <a:rPr kumimoji="0" lang="en-US" b="0" i="0" u="none" strike="noStrike" kern="1200" cap="none" spc="0" normalizeH="0" baseline="0" noProof="0" dirty="0" err="1">
                <a:ln>
                  <a:noFill/>
                </a:ln>
                <a:solidFill>
                  <a:srgbClr val="0070C0"/>
                </a:solidFill>
                <a:effectLst/>
                <a:uLnTx/>
                <a:uFillTx/>
                <a:latin typeface="Calibri" panose="020F0502020204030204"/>
                <a:ea typeface="ＭＳ Ｐゴシック"/>
              </a:rPr>
              <a:t>TxERA</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rPr>
              <a:t>.</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rPr>
              <a:t>  </a:t>
            </a:r>
          </a:p>
        </p:txBody>
      </p:sp>
      <p:sp>
        <p:nvSpPr>
          <p:cNvPr id="34" name="TextBox 33">
            <a:extLst>
              <a:ext uri="{FF2B5EF4-FFF2-40B4-BE49-F238E27FC236}">
                <a16:creationId xmlns:a16="http://schemas.microsoft.com/office/drawing/2014/main" id="{7225417B-E565-4D53-ADD0-E19DD8B7B1CF}"/>
              </a:ext>
            </a:extLst>
          </p:cNvPr>
          <p:cNvSpPr txBox="1"/>
          <p:nvPr/>
        </p:nvSpPr>
        <p:spPr>
          <a:xfrm>
            <a:off x="5729706" y="1411001"/>
            <a:ext cx="35052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Datasphere</a:t>
            </a: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APIs will supply time series data and graphs to </a:t>
            </a:r>
            <a:r>
              <a:rPr kumimoji="0" lang="en-US" sz="1400"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TxERA</a:t>
            </a:r>
            <a:r>
              <a:rPr kumimoji="0" lang="en-US" sz="14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or other TxDOT systems as needed.</a:t>
            </a:r>
          </a:p>
        </p:txBody>
      </p:sp>
      <p:sp>
        <p:nvSpPr>
          <p:cNvPr id="2" name="Rectangle: Rounded Corners 1">
            <a:extLst>
              <a:ext uri="{FF2B5EF4-FFF2-40B4-BE49-F238E27FC236}">
                <a16:creationId xmlns:a16="http://schemas.microsoft.com/office/drawing/2014/main" id="{FCF503C7-3314-4913-A5D6-FEA24338326B}"/>
              </a:ext>
            </a:extLst>
          </p:cNvPr>
          <p:cNvSpPr/>
          <p:nvPr/>
        </p:nvSpPr>
        <p:spPr bwMode="auto">
          <a:xfrm>
            <a:off x="1269687" y="4337811"/>
            <a:ext cx="3368422" cy="2264184"/>
          </a:xfrm>
          <a:prstGeom prst="roundRect">
            <a:avLst/>
          </a:prstGeom>
          <a:solidFill>
            <a:schemeClr val="bg1">
              <a:lumMod val="95000"/>
            </a:schemeClr>
          </a:solidFill>
          <a:ln>
            <a:solidFill>
              <a:schemeClr val="bg1">
                <a:lumMod val="8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Scheduler / Data Processor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Rectangle: Rounded Corners 2">
            <a:extLst>
              <a:ext uri="{FF2B5EF4-FFF2-40B4-BE49-F238E27FC236}">
                <a16:creationId xmlns:a16="http://schemas.microsoft.com/office/drawing/2014/main" id="{614DF54E-2C0D-4E9B-A5FE-E0ABFDBA6879}"/>
              </a:ext>
            </a:extLst>
          </p:cNvPr>
          <p:cNvSpPr/>
          <p:nvPr/>
        </p:nvSpPr>
        <p:spPr bwMode="auto">
          <a:xfrm>
            <a:off x="5276859" y="4395607"/>
            <a:ext cx="2668841" cy="2146609"/>
          </a:xfrm>
          <a:prstGeom prst="roundRect">
            <a:avLst/>
          </a:prstGeom>
          <a:solidFill>
            <a:schemeClr val="bg1">
              <a:lumMod val="95000"/>
            </a:schemeClr>
          </a:solidFill>
          <a:ln>
            <a:solidFill>
              <a:schemeClr val="bg1">
                <a:lumMod val="8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ArcGIS Online Services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55" name="Straight Arrow Connector 54">
            <a:extLst>
              <a:ext uri="{FF2B5EF4-FFF2-40B4-BE49-F238E27FC236}">
                <a16:creationId xmlns:a16="http://schemas.microsoft.com/office/drawing/2014/main" id="{44011CB3-49B9-4541-ABAE-D12018D3A6DE}"/>
              </a:ext>
            </a:extLst>
          </p:cNvPr>
          <p:cNvCxnSpPr>
            <a:cxnSpLocks/>
            <a:stCxn id="4" idx="3"/>
            <a:endCxn id="8" idx="1"/>
          </p:cNvCxnSpPr>
          <p:nvPr/>
        </p:nvCxnSpPr>
        <p:spPr>
          <a:xfrm>
            <a:off x="5348553" y="2468739"/>
            <a:ext cx="3049994" cy="78151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E6F4E54-732C-422D-B745-CD207F792BF6}"/>
              </a:ext>
            </a:extLst>
          </p:cNvPr>
          <p:cNvCxnSpPr>
            <a:cxnSpLocks/>
            <a:stCxn id="2" idx="3"/>
            <a:endCxn id="3" idx="1"/>
          </p:cNvCxnSpPr>
          <p:nvPr/>
        </p:nvCxnSpPr>
        <p:spPr>
          <a:xfrm flipV="1">
            <a:off x="4638109" y="5468912"/>
            <a:ext cx="638750" cy="9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CFCC834-34F9-4E7D-8C5C-07D626CD6C9D}"/>
              </a:ext>
            </a:extLst>
          </p:cNvPr>
          <p:cNvCxnSpPr>
            <a:cxnSpLocks/>
            <a:stCxn id="3" idx="0"/>
            <a:endCxn id="8" idx="1"/>
          </p:cNvCxnSpPr>
          <p:nvPr/>
        </p:nvCxnSpPr>
        <p:spPr>
          <a:xfrm flipV="1">
            <a:off x="6611280" y="3250252"/>
            <a:ext cx="1787267" cy="114535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5C21F6D5-4D66-4172-B6B8-15653135D0E0}"/>
              </a:ext>
            </a:extLst>
          </p:cNvPr>
          <p:cNvPicPr>
            <a:picLocks noChangeAspect="1"/>
          </p:cNvPicPr>
          <p:nvPr/>
        </p:nvPicPr>
        <p:blipFill>
          <a:blip r:embed="rId4"/>
          <a:stretch>
            <a:fillRect/>
          </a:stretch>
        </p:blipFill>
        <p:spPr>
          <a:xfrm>
            <a:off x="1496414" y="5119080"/>
            <a:ext cx="1863938" cy="1081581"/>
          </a:xfrm>
          <a:prstGeom prst="rect">
            <a:avLst/>
          </a:prstGeom>
          <a:ln>
            <a:noFill/>
          </a:ln>
          <a:effectLst>
            <a:outerShdw blurRad="292100" dist="139700" dir="2700000" algn="tl" rotWithShape="0">
              <a:srgbClr val="333333">
                <a:alpha val="65000"/>
              </a:srgbClr>
            </a:outerShdw>
          </a:effectLst>
        </p:spPr>
      </p:pic>
      <p:pic>
        <p:nvPicPr>
          <p:cNvPr id="69" name="Picture 68">
            <a:extLst>
              <a:ext uri="{FF2B5EF4-FFF2-40B4-BE49-F238E27FC236}">
                <a16:creationId xmlns:a16="http://schemas.microsoft.com/office/drawing/2014/main" id="{9EAB393B-A252-490D-8939-DABB121595CB}"/>
              </a:ext>
            </a:extLst>
          </p:cNvPr>
          <p:cNvPicPr>
            <a:picLocks noChangeAspect="1"/>
          </p:cNvPicPr>
          <p:nvPr/>
        </p:nvPicPr>
        <p:blipFill>
          <a:blip r:embed="rId5"/>
          <a:stretch>
            <a:fillRect/>
          </a:stretch>
        </p:blipFill>
        <p:spPr>
          <a:xfrm>
            <a:off x="5885124" y="5011532"/>
            <a:ext cx="1571748" cy="1076072"/>
          </a:xfrm>
          <a:prstGeom prst="rect">
            <a:avLst/>
          </a:prstGeom>
          <a:ln>
            <a:noFill/>
          </a:ln>
          <a:effectLst>
            <a:outerShdw blurRad="292100" dist="139700" dir="2700000" algn="tl" rotWithShape="0">
              <a:srgbClr val="333333">
                <a:alpha val="65000"/>
              </a:srgbClr>
            </a:outerShdw>
          </a:effectLst>
        </p:spPr>
      </p:pic>
      <p:pic>
        <p:nvPicPr>
          <p:cNvPr id="77" name="Picture 76">
            <a:extLst>
              <a:ext uri="{FF2B5EF4-FFF2-40B4-BE49-F238E27FC236}">
                <a16:creationId xmlns:a16="http://schemas.microsoft.com/office/drawing/2014/main" id="{823ABAB1-0AA6-43BE-B230-E6580E3F294A}"/>
              </a:ext>
            </a:extLst>
          </p:cNvPr>
          <p:cNvPicPr>
            <a:picLocks noChangeAspect="1"/>
          </p:cNvPicPr>
          <p:nvPr/>
        </p:nvPicPr>
        <p:blipFill>
          <a:blip r:embed="rId6"/>
          <a:stretch>
            <a:fillRect/>
          </a:stretch>
        </p:blipFill>
        <p:spPr>
          <a:xfrm>
            <a:off x="3711895" y="5632499"/>
            <a:ext cx="755023" cy="557231"/>
          </a:xfrm>
          <a:prstGeom prst="rect">
            <a:avLst/>
          </a:prstGeom>
          <a:ln>
            <a:noFill/>
          </a:ln>
          <a:effectLst>
            <a:outerShdw blurRad="292100" dist="139700" dir="2700000" algn="tl" rotWithShape="0">
              <a:srgbClr val="333333">
                <a:alpha val="65000"/>
              </a:srgbClr>
            </a:outerShdw>
          </a:effectLst>
        </p:spPr>
      </p:pic>
      <p:pic>
        <p:nvPicPr>
          <p:cNvPr id="78" name="Picture 77">
            <a:extLst>
              <a:ext uri="{FF2B5EF4-FFF2-40B4-BE49-F238E27FC236}">
                <a16:creationId xmlns:a16="http://schemas.microsoft.com/office/drawing/2014/main" id="{A3BA0E66-BF40-459B-BD3F-F66E18F756A2}"/>
              </a:ext>
            </a:extLst>
          </p:cNvPr>
          <p:cNvPicPr>
            <a:picLocks noChangeAspect="1"/>
          </p:cNvPicPr>
          <p:nvPr/>
        </p:nvPicPr>
        <p:blipFill>
          <a:blip r:embed="rId6"/>
          <a:stretch>
            <a:fillRect/>
          </a:stretch>
        </p:blipFill>
        <p:spPr>
          <a:xfrm>
            <a:off x="3622191" y="5290462"/>
            <a:ext cx="755023" cy="557231"/>
          </a:xfrm>
          <a:prstGeom prst="rect">
            <a:avLst/>
          </a:prstGeom>
          <a:ln>
            <a:noFill/>
          </a:ln>
          <a:effectLst>
            <a:outerShdw blurRad="292100" dist="139700" dir="2700000" algn="tl" rotWithShape="0">
              <a:srgbClr val="333333">
                <a:alpha val="65000"/>
              </a:srgbClr>
            </a:outerShdw>
          </a:effectLst>
        </p:spPr>
      </p:pic>
      <p:pic>
        <p:nvPicPr>
          <p:cNvPr id="79" name="Picture 78">
            <a:extLst>
              <a:ext uri="{FF2B5EF4-FFF2-40B4-BE49-F238E27FC236}">
                <a16:creationId xmlns:a16="http://schemas.microsoft.com/office/drawing/2014/main" id="{08D480D6-49B2-4692-9683-780DF241DA5D}"/>
              </a:ext>
            </a:extLst>
          </p:cNvPr>
          <p:cNvPicPr>
            <a:picLocks noChangeAspect="1"/>
          </p:cNvPicPr>
          <p:nvPr/>
        </p:nvPicPr>
        <p:blipFill>
          <a:blip r:embed="rId6"/>
          <a:stretch>
            <a:fillRect/>
          </a:stretch>
        </p:blipFill>
        <p:spPr>
          <a:xfrm>
            <a:off x="3519258" y="5011847"/>
            <a:ext cx="755023" cy="557231"/>
          </a:xfrm>
          <a:prstGeom prst="rect">
            <a:avLst/>
          </a:prstGeom>
          <a:ln>
            <a:noFill/>
          </a:ln>
          <a:effectLst>
            <a:outerShdw blurRad="292100" dist="139700" dir="2700000" algn="tl" rotWithShape="0">
              <a:srgbClr val="333333">
                <a:alpha val="65000"/>
              </a:srgbClr>
            </a:outerShdw>
          </a:effectLst>
        </p:spPr>
      </p:pic>
      <p:sp>
        <p:nvSpPr>
          <p:cNvPr id="97" name="Rectangle 96">
            <a:extLst>
              <a:ext uri="{FF2B5EF4-FFF2-40B4-BE49-F238E27FC236}">
                <a16:creationId xmlns:a16="http://schemas.microsoft.com/office/drawing/2014/main" id="{D271D06A-96CF-47C1-AFEE-9ACD52FA5577}"/>
              </a:ext>
            </a:extLst>
          </p:cNvPr>
          <p:cNvSpPr/>
          <p:nvPr/>
        </p:nvSpPr>
        <p:spPr>
          <a:xfrm>
            <a:off x="466145" y="228017"/>
            <a:ext cx="1107488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0" dirty="0" smtClean="0">
                <a:solidFill>
                  <a:srgbClr val="007AC2"/>
                </a:solidFill>
                <a:latin typeface="Arial"/>
                <a:ea typeface="ＭＳ Ｐゴシック"/>
              </a:rPr>
              <a:t>Operations Engine</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55948639"/>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F132E-AD1F-4917-A3F7-A93592AF98CD}"/>
              </a:ext>
            </a:extLst>
          </p:cNvPr>
          <p:cNvPicPr>
            <a:picLocks noChangeAspect="1"/>
          </p:cNvPicPr>
          <p:nvPr/>
        </p:nvPicPr>
        <p:blipFill>
          <a:blip r:embed="rId2"/>
          <a:stretch>
            <a:fillRect/>
          </a:stretch>
        </p:blipFill>
        <p:spPr>
          <a:xfrm>
            <a:off x="547581" y="1152153"/>
            <a:ext cx="4800972" cy="2633171"/>
          </a:xfrm>
          <a:prstGeom prst="rect">
            <a:avLst/>
          </a:prstGeom>
          <a:ln>
            <a:noFill/>
          </a:ln>
          <a:effectLst>
            <a:outerShdw blurRad="292100" dist="139700" dir="2700000" algn="tl" rotWithShape="0">
              <a:srgbClr val="333333">
                <a:alpha val="65000"/>
              </a:srgbClr>
            </a:outerShdw>
          </a:effectLst>
        </p:spPr>
      </p:pic>
      <p:cxnSp>
        <p:nvCxnSpPr>
          <p:cNvPr id="15" name="Straight Arrow Connector 14">
            <a:extLst>
              <a:ext uri="{FF2B5EF4-FFF2-40B4-BE49-F238E27FC236}">
                <a16:creationId xmlns:a16="http://schemas.microsoft.com/office/drawing/2014/main" id="{11187CE8-6806-42A4-9285-DAB2F90C7743}"/>
              </a:ext>
            </a:extLst>
          </p:cNvPr>
          <p:cNvCxnSpPr>
            <a:cxnSpLocks/>
            <a:stCxn id="4" idx="2"/>
            <a:endCxn id="23" idx="0"/>
          </p:cNvCxnSpPr>
          <p:nvPr/>
        </p:nvCxnSpPr>
        <p:spPr>
          <a:xfrm flipH="1">
            <a:off x="2149798" y="3785324"/>
            <a:ext cx="798269" cy="6779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2CEFB8C-FAF2-416F-B713-35936D37BBD7}"/>
              </a:ext>
            </a:extLst>
          </p:cNvPr>
          <p:cNvSpPr txBox="1"/>
          <p:nvPr/>
        </p:nvSpPr>
        <p:spPr>
          <a:xfrm>
            <a:off x="3870571" y="3201155"/>
            <a:ext cx="12822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472C4">
                    <a:lumMod val="75000"/>
                  </a:srgbClr>
                </a:solidFill>
                <a:effectLst/>
                <a:uLnTx/>
                <a:uFillTx/>
                <a:latin typeface="Calibri" panose="020F0502020204030204"/>
                <a:ea typeface="ＭＳ Ｐゴシック"/>
                <a:cs typeface="+mn-cs"/>
              </a:rPr>
              <a:t>Datasphere</a:t>
            </a:r>
            <a:endPar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ＭＳ Ｐゴシック"/>
              <a:cs typeface="+mn-cs"/>
            </a:endParaRPr>
          </a:p>
        </p:txBody>
      </p:sp>
      <p:sp>
        <p:nvSpPr>
          <p:cNvPr id="33" name="TextBox 32">
            <a:extLst>
              <a:ext uri="{FF2B5EF4-FFF2-40B4-BE49-F238E27FC236}">
                <a16:creationId xmlns:a16="http://schemas.microsoft.com/office/drawing/2014/main" id="{8D336632-2BF0-4B68-8935-4C1CFB96947D}"/>
              </a:ext>
            </a:extLst>
          </p:cNvPr>
          <p:cNvSpPr txBox="1"/>
          <p:nvPr/>
        </p:nvSpPr>
        <p:spPr>
          <a:xfrm>
            <a:off x="7823927" y="4927295"/>
            <a:ext cx="35052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rPr>
              <a:t>Data products and procedures </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rPr>
              <a:t>designed by the Research Team </a:t>
            </a:r>
            <a:r>
              <a:rPr kumimoji="0" lang="en-US" b="0" i="0" u="none" strike="noStrike" kern="1200" cap="none" spc="0" normalizeH="0" baseline="0" noProof="0" dirty="0" smtClean="0">
                <a:ln>
                  <a:noFill/>
                </a:ln>
                <a:solidFill>
                  <a:prstClr val="black"/>
                </a:solidFill>
                <a:effectLst/>
                <a:uLnTx/>
                <a:uFillTx/>
                <a:latin typeface="Calibri" panose="020F0502020204030204"/>
                <a:ea typeface="ＭＳ Ｐゴシック"/>
              </a:rPr>
              <a:t>could </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rPr>
              <a:t>be operationalized </a:t>
            </a:r>
            <a:r>
              <a:rPr kumimoji="0" lang="en-US" b="0" i="0" u="none" strike="noStrike" kern="1200" cap="none" spc="0" normalizeH="0" baseline="0" noProof="0" dirty="0" smtClean="0">
                <a:ln>
                  <a:noFill/>
                </a:ln>
                <a:solidFill>
                  <a:prstClr val="black"/>
                </a:solidFill>
                <a:effectLst/>
                <a:uLnTx/>
                <a:uFillTx/>
                <a:latin typeface="Calibri" panose="020F0502020204030204"/>
                <a:ea typeface="ＭＳ Ｐゴシック"/>
              </a:rPr>
              <a:t>if necessary once </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rPr>
              <a:t>they pass the </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rPr>
              <a:t>proof of concept stage.</a:t>
            </a:r>
          </a:p>
        </p:txBody>
      </p:sp>
      <p:sp>
        <p:nvSpPr>
          <p:cNvPr id="34" name="TextBox 33">
            <a:extLst>
              <a:ext uri="{FF2B5EF4-FFF2-40B4-BE49-F238E27FC236}">
                <a16:creationId xmlns:a16="http://schemas.microsoft.com/office/drawing/2014/main" id="{7225417B-E565-4D53-ADD0-E19DD8B7B1CF}"/>
              </a:ext>
            </a:extLst>
          </p:cNvPr>
          <p:cNvSpPr txBox="1"/>
          <p:nvPr/>
        </p:nvSpPr>
        <p:spPr>
          <a:xfrm>
            <a:off x="5628135" y="1219845"/>
            <a:ext cx="284763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Datasphere</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APIs will supply time series data and graphs to the </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cs typeface="+mn-cs"/>
              </a:rPr>
              <a:t>KISTERS Water Information System </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which will allow greater access to historical data and statistics through web services and the </a:t>
            </a:r>
            <a:r>
              <a:rPr kumimoji="0" lang="en-US" b="0" i="0" u="none" strike="noStrike" kern="1200" cap="none" spc="0" normalizeH="0" baseline="0" noProof="0" dirty="0" err="1">
                <a:ln>
                  <a:noFill/>
                </a:ln>
                <a:solidFill>
                  <a:srgbClr val="0070C0"/>
                </a:solidFill>
                <a:effectLst/>
                <a:uLnTx/>
                <a:uFillTx/>
                <a:latin typeface="Calibri" panose="020F0502020204030204"/>
                <a:ea typeface="ＭＳ Ｐゴシック"/>
                <a:cs typeface="+mn-cs"/>
              </a:rPr>
              <a:t>ArcPro</a:t>
            </a:r>
            <a:r>
              <a:rPr kumimoji="0" lang="en-US" b="0" i="0" u="none" strike="noStrike" kern="1200" cap="none" spc="0" normalizeH="0" baseline="0" noProof="0" dirty="0">
                <a:ln>
                  <a:noFill/>
                </a:ln>
                <a:solidFill>
                  <a:srgbClr val="0070C0"/>
                </a:solidFill>
                <a:effectLst/>
                <a:uLnTx/>
                <a:uFillTx/>
                <a:latin typeface="Calibri" panose="020F0502020204030204"/>
                <a:ea typeface="ＭＳ Ｐゴシック"/>
                <a:cs typeface="+mn-cs"/>
              </a:rPr>
              <a:t> Extension</a:t>
            </a:r>
            <a:r>
              <a:rPr kumimoji="0" lang="en-US"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a:t>
            </a:r>
          </a:p>
        </p:txBody>
      </p:sp>
      <p:cxnSp>
        <p:nvCxnSpPr>
          <p:cNvPr id="55" name="Straight Arrow Connector 54">
            <a:extLst>
              <a:ext uri="{FF2B5EF4-FFF2-40B4-BE49-F238E27FC236}">
                <a16:creationId xmlns:a16="http://schemas.microsoft.com/office/drawing/2014/main" id="{44011CB3-49B9-4541-ABAE-D12018D3A6DE}"/>
              </a:ext>
            </a:extLst>
          </p:cNvPr>
          <p:cNvCxnSpPr>
            <a:cxnSpLocks/>
            <a:endCxn id="28" idx="1"/>
          </p:cNvCxnSpPr>
          <p:nvPr/>
        </p:nvCxnSpPr>
        <p:spPr>
          <a:xfrm>
            <a:off x="3031260" y="3785324"/>
            <a:ext cx="1680634" cy="1747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E6F4E54-732C-422D-B745-CD207F792BF6}"/>
              </a:ext>
            </a:extLst>
          </p:cNvPr>
          <p:cNvCxnSpPr>
            <a:cxnSpLocks/>
            <a:stCxn id="23" idx="3"/>
            <a:endCxn id="28" idx="1"/>
          </p:cNvCxnSpPr>
          <p:nvPr/>
        </p:nvCxnSpPr>
        <p:spPr>
          <a:xfrm flipV="1">
            <a:off x="3484218" y="5532430"/>
            <a:ext cx="1227676" cy="418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047E993-12E4-49F5-B96F-9E1C4B6D3FF0}"/>
              </a:ext>
            </a:extLst>
          </p:cNvPr>
          <p:cNvGrpSpPr/>
          <p:nvPr/>
        </p:nvGrpSpPr>
        <p:grpSpPr>
          <a:xfrm>
            <a:off x="8417831" y="2118160"/>
            <a:ext cx="3368422" cy="2264184"/>
            <a:chOff x="1269687" y="4337811"/>
            <a:chExt cx="3368422" cy="2264184"/>
          </a:xfrm>
        </p:grpSpPr>
        <p:sp>
          <p:nvSpPr>
            <p:cNvPr id="2" name="Rectangle: Rounded Corners 1">
              <a:extLst>
                <a:ext uri="{FF2B5EF4-FFF2-40B4-BE49-F238E27FC236}">
                  <a16:creationId xmlns:a16="http://schemas.microsoft.com/office/drawing/2014/main" id="{FCF503C7-3314-4913-A5D6-FEA24338326B}"/>
                </a:ext>
              </a:extLst>
            </p:cNvPr>
            <p:cNvSpPr/>
            <p:nvPr/>
          </p:nvSpPr>
          <p:spPr bwMode="auto">
            <a:xfrm>
              <a:off x="1269687" y="4337811"/>
              <a:ext cx="3368422" cy="2264184"/>
            </a:xfrm>
            <a:prstGeom prst="roundRect">
              <a:avLst/>
            </a:prstGeom>
            <a:solidFill>
              <a:schemeClr val="bg1">
                <a:lumMod val="95000"/>
              </a:schemeClr>
            </a:solidFill>
            <a:ln>
              <a:solidFill>
                <a:schemeClr val="bg1">
                  <a:lumMod val="8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Scheduler / Data Processor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68" name="Picture 67">
              <a:extLst>
                <a:ext uri="{FF2B5EF4-FFF2-40B4-BE49-F238E27FC236}">
                  <a16:creationId xmlns:a16="http://schemas.microsoft.com/office/drawing/2014/main" id="{5C21F6D5-4D66-4172-B6B8-15653135D0E0}"/>
                </a:ext>
              </a:extLst>
            </p:cNvPr>
            <p:cNvPicPr>
              <a:picLocks noChangeAspect="1"/>
            </p:cNvPicPr>
            <p:nvPr/>
          </p:nvPicPr>
          <p:blipFill>
            <a:blip r:embed="rId3"/>
            <a:stretch>
              <a:fillRect/>
            </a:stretch>
          </p:blipFill>
          <p:spPr>
            <a:xfrm>
              <a:off x="1496414" y="5119080"/>
              <a:ext cx="1863938" cy="1081581"/>
            </a:xfrm>
            <a:prstGeom prst="rect">
              <a:avLst/>
            </a:prstGeom>
            <a:ln>
              <a:noFill/>
            </a:ln>
            <a:effectLst>
              <a:outerShdw blurRad="292100" dist="139700" dir="2700000" algn="tl" rotWithShape="0">
                <a:srgbClr val="333333">
                  <a:alpha val="65000"/>
                </a:srgbClr>
              </a:outerShdw>
            </a:effectLst>
          </p:spPr>
        </p:pic>
        <p:pic>
          <p:nvPicPr>
            <p:cNvPr id="77" name="Picture 76">
              <a:extLst>
                <a:ext uri="{FF2B5EF4-FFF2-40B4-BE49-F238E27FC236}">
                  <a16:creationId xmlns:a16="http://schemas.microsoft.com/office/drawing/2014/main" id="{823ABAB1-0AA6-43BE-B230-E6580E3F294A}"/>
                </a:ext>
              </a:extLst>
            </p:cNvPr>
            <p:cNvPicPr>
              <a:picLocks noChangeAspect="1"/>
            </p:cNvPicPr>
            <p:nvPr/>
          </p:nvPicPr>
          <p:blipFill>
            <a:blip r:embed="rId4"/>
            <a:stretch>
              <a:fillRect/>
            </a:stretch>
          </p:blipFill>
          <p:spPr>
            <a:xfrm>
              <a:off x="3711895" y="5632499"/>
              <a:ext cx="755023" cy="557231"/>
            </a:xfrm>
            <a:prstGeom prst="rect">
              <a:avLst/>
            </a:prstGeom>
            <a:ln>
              <a:noFill/>
            </a:ln>
            <a:effectLst>
              <a:outerShdw blurRad="292100" dist="139700" dir="2700000" algn="tl" rotWithShape="0">
                <a:srgbClr val="333333">
                  <a:alpha val="65000"/>
                </a:srgbClr>
              </a:outerShdw>
            </a:effectLst>
          </p:spPr>
        </p:pic>
        <p:pic>
          <p:nvPicPr>
            <p:cNvPr id="78" name="Picture 77">
              <a:extLst>
                <a:ext uri="{FF2B5EF4-FFF2-40B4-BE49-F238E27FC236}">
                  <a16:creationId xmlns:a16="http://schemas.microsoft.com/office/drawing/2014/main" id="{A3BA0E66-BF40-459B-BD3F-F66E18F756A2}"/>
                </a:ext>
              </a:extLst>
            </p:cNvPr>
            <p:cNvPicPr>
              <a:picLocks noChangeAspect="1"/>
            </p:cNvPicPr>
            <p:nvPr/>
          </p:nvPicPr>
          <p:blipFill>
            <a:blip r:embed="rId4"/>
            <a:stretch>
              <a:fillRect/>
            </a:stretch>
          </p:blipFill>
          <p:spPr>
            <a:xfrm>
              <a:off x="3622191" y="5290462"/>
              <a:ext cx="755023" cy="557231"/>
            </a:xfrm>
            <a:prstGeom prst="rect">
              <a:avLst/>
            </a:prstGeom>
            <a:ln>
              <a:noFill/>
            </a:ln>
            <a:effectLst>
              <a:outerShdw blurRad="292100" dist="139700" dir="2700000" algn="tl" rotWithShape="0">
                <a:srgbClr val="333333">
                  <a:alpha val="65000"/>
                </a:srgbClr>
              </a:outerShdw>
            </a:effectLst>
          </p:spPr>
        </p:pic>
        <p:pic>
          <p:nvPicPr>
            <p:cNvPr id="79" name="Picture 78">
              <a:extLst>
                <a:ext uri="{FF2B5EF4-FFF2-40B4-BE49-F238E27FC236}">
                  <a16:creationId xmlns:a16="http://schemas.microsoft.com/office/drawing/2014/main" id="{08D480D6-49B2-4692-9683-780DF241DA5D}"/>
                </a:ext>
              </a:extLst>
            </p:cNvPr>
            <p:cNvPicPr>
              <a:picLocks noChangeAspect="1"/>
            </p:cNvPicPr>
            <p:nvPr/>
          </p:nvPicPr>
          <p:blipFill>
            <a:blip r:embed="rId4"/>
            <a:stretch>
              <a:fillRect/>
            </a:stretch>
          </p:blipFill>
          <p:spPr>
            <a:xfrm>
              <a:off x="3519258" y="5011847"/>
              <a:ext cx="755023" cy="557231"/>
            </a:xfrm>
            <a:prstGeom prst="rect">
              <a:avLst/>
            </a:prstGeom>
            <a:ln>
              <a:noFill/>
            </a:ln>
            <a:effectLst>
              <a:outerShdw blurRad="292100" dist="139700" dir="2700000" algn="tl" rotWithShape="0">
                <a:srgbClr val="333333">
                  <a:alpha val="65000"/>
                </a:srgbClr>
              </a:outerShdw>
            </a:effectLst>
          </p:spPr>
        </p:pic>
      </p:grpSp>
      <p:sp>
        <p:nvSpPr>
          <p:cNvPr id="97" name="Rectangle 96">
            <a:extLst>
              <a:ext uri="{FF2B5EF4-FFF2-40B4-BE49-F238E27FC236}">
                <a16:creationId xmlns:a16="http://schemas.microsoft.com/office/drawing/2014/main" id="{D271D06A-96CF-47C1-AFEE-9ACD52FA5577}"/>
              </a:ext>
            </a:extLst>
          </p:cNvPr>
          <p:cNvSpPr/>
          <p:nvPr/>
        </p:nvSpPr>
        <p:spPr>
          <a:xfrm>
            <a:off x="540177" y="210774"/>
            <a:ext cx="11074885" cy="646331"/>
          </a:xfrm>
          <a:prstGeom prst="rect">
            <a:avLst/>
          </a:prstGeom>
        </p:spPr>
        <p:txBody>
          <a:bodyPr wrap="square">
            <a:spAutoFit/>
          </a:bodyPr>
          <a:lstStyle/>
          <a:p>
            <a:pPr>
              <a:defRPr/>
            </a:pPr>
            <a:r>
              <a:rPr lang="en-US" sz="3600" b="1" dirty="0">
                <a:solidFill>
                  <a:srgbClr val="0070C0"/>
                </a:solidFill>
                <a:latin typeface="Calibri" panose="020F0502020204030204"/>
              </a:rPr>
              <a:t>Research &amp; Planning </a:t>
            </a:r>
            <a:r>
              <a:rPr lang="en-US" sz="3600" b="1" dirty="0" smtClean="0">
                <a:solidFill>
                  <a:srgbClr val="0070C0"/>
                </a:solidFill>
                <a:latin typeface="Calibri" panose="020F0502020204030204"/>
              </a:rPr>
              <a:t>Tools</a:t>
            </a:r>
            <a:endParaRPr lang="en-US" sz="3600" b="1" dirty="0">
              <a:solidFill>
                <a:srgbClr val="0070C0"/>
              </a:solidFill>
              <a:latin typeface="Calibri" panose="020F0502020204030204"/>
            </a:endParaRPr>
          </a:p>
        </p:txBody>
      </p:sp>
      <p:sp>
        <p:nvSpPr>
          <p:cNvPr id="23" name="Rectangle: Rounded Corners 22">
            <a:extLst>
              <a:ext uri="{FF2B5EF4-FFF2-40B4-BE49-F238E27FC236}">
                <a16:creationId xmlns:a16="http://schemas.microsoft.com/office/drawing/2014/main" id="{4BA8FF85-FFCE-40F9-9384-5DEB98783359}"/>
              </a:ext>
            </a:extLst>
          </p:cNvPr>
          <p:cNvSpPr/>
          <p:nvPr/>
        </p:nvSpPr>
        <p:spPr bwMode="auto">
          <a:xfrm>
            <a:off x="815377" y="4463311"/>
            <a:ext cx="2668841" cy="2146609"/>
          </a:xfrm>
          <a:prstGeom prst="roundRect">
            <a:avLst/>
          </a:prstGeom>
          <a:solidFill>
            <a:schemeClr val="bg1">
              <a:lumMod val="95000"/>
            </a:schemeClr>
          </a:solidFill>
          <a:ln>
            <a:solidFill>
              <a:schemeClr val="bg1">
                <a:lumMod val="8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KISTERS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Water Information System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8" name="Rectangle: Rounded Corners 27">
            <a:extLst>
              <a:ext uri="{FF2B5EF4-FFF2-40B4-BE49-F238E27FC236}">
                <a16:creationId xmlns:a16="http://schemas.microsoft.com/office/drawing/2014/main" id="{752F64E9-A6A0-4BB3-9688-A9D4A2ECA020}"/>
              </a:ext>
            </a:extLst>
          </p:cNvPr>
          <p:cNvSpPr/>
          <p:nvPr/>
        </p:nvSpPr>
        <p:spPr bwMode="auto">
          <a:xfrm>
            <a:off x="4711894" y="4459125"/>
            <a:ext cx="2668841" cy="2146609"/>
          </a:xfrm>
          <a:prstGeom prst="roundRect">
            <a:avLst/>
          </a:prstGeom>
          <a:solidFill>
            <a:schemeClr val="bg1">
              <a:lumMod val="95000"/>
            </a:schemeClr>
          </a:solidFill>
          <a:ln>
            <a:solidFill>
              <a:schemeClr val="bg1">
                <a:lumMod val="8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Research Tools &amp; Prototypes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31" name="Straight Arrow Connector 30">
            <a:extLst>
              <a:ext uri="{FF2B5EF4-FFF2-40B4-BE49-F238E27FC236}">
                <a16:creationId xmlns:a16="http://schemas.microsoft.com/office/drawing/2014/main" id="{8BDDE7CD-6CBE-43B2-8043-8AB874D30E12}"/>
              </a:ext>
            </a:extLst>
          </p:cNvPr>
          <p:cNvCxnSpPr>
            <a:cxnSpLocks/>
            <a:stCxn id="28" idx="0"/>
            <a:endCxn id="2" idx="1"/>
          </p:cNvCxnSpPr>
          <p:nvPr/>
        </p:nvCxnSpPr>
        <p:spPr>
          <a:xfrm flipV="1">
            <a:off x="6046315" y="3250252"/>
            <a:ext cx="2371516" cy="1208873"/>
          </a:xfrm>
          <a:prstGeom prst="straightConnector1">
            <a:avLst/>
          </a:prstGeom>
          <a:ln w="76200">
            <a:prstDash val="lgDash"/>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A187CCD-CB59-4B4C-84C2-0FCA3485F2AC}"/>
              </a:ext>
            </a:extLst>
          </p:cNvPr>
          <p:cNvPicPr>
            <a:picLocks noChangeAspect="1"/>
          </p:cNvPicPr>
          <p:nvPr/>
        </p:nvPicPr>
        <p:blipFill>
          <a:blip r:embed="rId5"/>
          <a:stretch>
            <a:fillRect/>
          </a:stretch>
        </p:blipFill>
        <p:spPr>
          <a:xfrm>
            <a:off x="921188" y="4907475"/>
            <a:ext cx="1261623" cy="794187"/>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8E5B52D8-C4B9-4390-A2A1-A938AB110FE6}"/>
              </a:ext>
            </a:extLst>
          </p:cNvPr>
          <p:cNvPicPr>
            <a:picLocks noChangeAspect="1"/>
          </p:cNvPicPr>
          <p:nvPr/>
        </p:nvPicPr>
        <p:blipFill>
          <a:blip r:embed="rId6"/>
          <a:stretch>
            <a:fillRect/>
          </a:stretch>
        </p:blipFill>
        <p:spPr>
          <a:xfrm>
            <a:off x="2266004" y="5486960"/>
            <a:ext cx="1020467" cy="848442"/>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05F85F92-C3FF-46DC-9597-5E4161B84827}"/>
              </a:ext>
            </a:extLst>
          </p:cNvPr>
          <p:cNvSpPr txBox="1"/>
          <p:nvPr/>
        </p:nvSpPr>
        <p:spPr>
          <a:xfrm>
            <a:off x="1038328" y="5907596"/>
            <a:ext cx="914400" cy="496389"/>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Statistics &amp;</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time series </a:t>
            </a:r>
          </a:p>
        </p:txBody>
      </p:sp>
      <p:sp>
        <p:nvSpPr>
          <p:cNvPr id="21" name="TextBox 20">
            <a:extLst>
              <a:ext uri="{FF2B5EF4-FFF2-40B4-BE49-F238E27FC236}">
                <a16:creationId xmlns:a16="http://schemas.microsoft.com/office/drawing/2014/main" id="{9AC3020C-D7BC-46C8-A9FA-11DCBEBF3277}"/>
              </a:ext>
            </a:extLst>
          </p:cNvPr>
          <p:cNvSpPr txBox="1"/>
          <p:nvPr/>
        </p:nvSpPr>
        <p:spPr>
          <a:xfrm>
            <a:off x="2233201" y="5212442"/>
            <a:ext cx="1177286" cy="274518"/>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Web services</a:t>
            </a:r>
          </a:p>
        </p:txBody>
      </p:sp>
      <p:pic>
        <p:nvPicPr>
          <p:cNvPr id="39" name="Picture 38">
            <a:extLst>
              <a:ext uri="{FF2B5EF4-FFF2-40B4-BE49-F238E27FC236}">
                <a16:creationId xmlns:a16="http://schemas.microsoft.com/office/drawing/2014/main" id="{37E261A3-85F9-40F8-A583-30C746812155}"/>
              </a:ext>
            </a:extLst>
          </p:cNvPr>
          <p:cNvPicPr>
            <a:picLocks noChangeAspect="1"/>
          </p:cNvPicPr>
          <p:nvPr/>
        </p:nvPicPr>
        <p:blipFill>
          <a:blip r:embed="rId4"/>
          <a:stretch>
            <a:fillRect/>
          </a:stretch>
        </p:blipFill>
        <p:spPr>
          <a:xfrm>
            <a:off x="6376558" y="5662988"/>
            <a:ext cx="911091" cy="672414"/>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163A3A0A-DBBA-455B-8169-8CFC7539386C}"/>
              </a:ext>
            </a:extLst>
          </p:cNvPr>
          <p:cNvPicPr>
            <a:picLocks noChangeAspect="1"/>
          </p:cNvPicPr>
          <p:nvPr/>
        </p:nvPicPr>
        <p:blipFill>
          <a:blip r:embed="rId7"/>
          <a:stretch>
            <a:fillRect/>
          </a:stretch>
        </p:blipFill>
        <p:spPr>
          <a:xfrm>
            <a:off x="4816774" y="4845006"/>
            <a:ext cx="1487137" cy="903242"/>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E6C012C1-8E95-4935-92BA-C35CF0812B61}"/>
              </a:ext>
            </a:extLst>
          </p:cNvPr>
          <p:cNvSpPr txBox="1"/>
          <p:nvPr/>
        </p:nvSpPr>
        <p:spPr>
          <a:xfrm>
            <a:off x="4800658" y="5792827"/>
            <a:ext cx="1487137" cy="22953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a:ea typeface="ＭＳ Ｐゴシック"/>
                <a:cs typeface="+mn-cs"/>
              </a:rPr>
              <a:t>ArcPro</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Extension</a:t>
            </a:r>
          </a:p>
        </p:txBody>
      </p:sp>
      <p:sp>
        <p:nvSpPr>
          <p:cNvPr id="25" name="TextBox 24">
            <a:extLst>
              <a:ext uri="{FF2B5EF4-FFF2-40B4-BE49-F238E27FC236}">
                <a16:creationId xmlns:a16="http://schemas.microsoft.com/office/drawing/2014/main" id="{352E2902-5E8D-4907-91A8-2AB3439E8D67}"/>
              </a:ext>
            </a:extLst>
          </p:cNvPr>
          <p:cNvSpPr txBox="1"/>
          <p:nvPr/>
        </p:nvSpPr>
        <p:spPr>
          <a:xfrm>
            <a:off x="6250861" y="5194451"/>
            <a:ext cx="1158240" cy="252548"/>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Python</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Tools</a:t>
            </a:r>
          </a:p>
        </p:txBody>
      </p:sp>
    </p:spTree>
    <p:extLst>
      <p:ext uri="{BB962C8B-B14F-4D97-AF65-F5344CB8AC3E}">
        <p14:creationId xmlns:p14="http://schemas.microsoft.com/office/powerpoint/2010/main" val="3306601195"/>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Task 5: Forecast Model Assessment</a:t>
            </a:r>
          </a:p>
        </p:txBody>
      </p:sp>
      <p:sp>
        <p:nvSpPr>
          <p:cNvPr id="5" name="TextBox 4"/>
          <p:cNvSpPr txBox="1"/>
          <p:nvPr/>
        </p:nvSpPr>
        <p:spPr>
          <a:xfrm>
            <a:off x="914403" y="112221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Arial"/>
                <a:ea typeface="ＭＳ Ｐゴシック"/>
                <a:cs typeface="+mn-cs"/>
              </a:rPr>
              <a:t>Paola Passalacqua, UT Austin</a:t>
            </a:r>
          </a:p>
        </p:txBody>
      </p:sp>
      <p:sp>
        <p:nvSpPr>
          <p:cNvPr id="6" name="Content Placeholder 2">
            <a:extLst>
              <a:ext uri="{FF2B5EF4-FFF2-40B4-BE49-F238E27FC236}">
                <a16:creationId xmlns:a16="http://schemas.microsoft.com/office/drawing/2014/main" id="{1D40ECE9-8AFD-4CCA-887B-1D581CE4D292}"/>
              </a:ext>
            </a:extLst>
          </p:cNvPr>
          <p:cNvSpPr txBox="1">
            <a:spLocks/>
          </p:cNvSpPr>
          <p:nvPr/>
        </p:nvSpPr>
        <p:spPr>
          <a:xfrm>
            <a:off x="508663" y="1662529"/>
            <a:ext cx="5181600" cy="554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latin typeface="Arial"/>
                <a:ea typeface="ＭＳ Ｐゴシック"/>
              </a:rPr>
              <a:t> </a:t>
            </a:r>
            <a:r>
              <a:rPr kumimoji="0" lang="en-US" sz="2400" b="0" i="0" u="sng" strike="noStrike" kern="1200" cap="none" spc="0" normalizeH="0" baseline="0" noProof="0" dirty="0">
                <a:ln>
                  <a:noFill/>
                </a:ln>
                <a:solidFill>
                  <a:srgbClr val="0070C0"/>
                </a:solidFill>
                <a:effectLst/>
                <a:uLnTx/>
                <a:uFillTx/>
                <a:latin typeface="Arial"/>
                <a:ea typeface="ＭＳ Ｐゴシック"/>
              </a:rPr>
              <a:t>Achievements during last Quarter</a:t>
            </a:r>
          </a:p>
          <a:p>
            <a:pPr marL="128588"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sp>
        <p:nvSpPr>
          <p:cNvPr id="7" name="Content Placeholder 3">
            <a:extLst>
              <a:ext uri="{FF2B5EF4-FFF2-40B4-BE49-F238E27FC236}">
                <a16:creationId xmlns:a16="http://schemas.microsoft.com/office/drawing/2014/main" id="{77C71EA6-1414-4359-A397-2E401C333420}"/>
              </a:ext>
            </a:extLst>
          </p:cNvPr>
          <p:cNvSpPr txBox="1">
            <a:spLocks/>
          </p:cNvSpPr>
          <p:nvPr/>
        </p:nvSpPr>
        <p:spPr>
          <a:xfrm>
            <a:off x="6204574" y="1652641"/>
            <a:ext cx="507302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70C0"/>
                </a:solidFill>
                <a:effectLst/>
                <a:uLnTx/>
                <a:uFillTx/>
                <a:latin typeface="Arial"/>
                <a:ea typeface="ＭＳ Ｐゴシック"/>
              </a:rPr>
              <a:t> </a:t>
            </a:r>
            <a:r>
              <a:rPr kumimoji="0" lang="en-US" sz="2400" b="0" i="0" u="sng" strike="noStrike" kern="1200" cap="none" spc="0" normalizeH="0" baseline="0" noProof="0" dirty="0">
                <a:ln>
                  <a:noFill/>
                </a:ln>
                <a:solidFill>
                  <a:srgbClr val="0070C0"/>
                </a:solidFill>
                <a:effectLst/>
                <a:uLnTx/>
                <a:uFillTx/>
                <a:latin typeface="Arial"/>
                <a:ea typeface="ＭＳ Ｐゴシック"/>
              </a:rPr>
              <a:t>Challenges for next Quarter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4828" y="180610"/>
            <a:ext cx="1216183" cy="1373070"/>
          </a:xfrm>
          <a:prstGeom prst="rect">
            <a:avLst/>
          </a:prstGeom>
          <a:ln w="3175">
            <a:solidFill>
              <a:schemeClr val="bg1">
                <a:lumMod val="65000"/>
              </a:schemeClr>
            </a:solidFill>
          </a:ln>
        </p:spPr>
      </p:pic>
      <p:sp>
        <p:nvSpPr>
          <p:cNvPr id="3" name="Rectangle 2">
            <a:extLst>
              <a:ext uri="{FF2B5EF4-FFF2-40B4-BE49-F238E27FC236}">
                <a16:creationId xmlns:a16="http://schemas.microsoft.com/office/drawing/2014/main" id="{02CDBC15-C50D-4B54-B86D-CF3EFEE94538}"/>
              </a:ext>
            </a:extLst>
          </p:cNvPr>
          <p:cNvSpPr/>
          <p:nvPr/>
        </p:nvSpPr>
        <p:spPr>
          <a:xfrm>
            <a:off x="552710" y="2575874"/>
            <a:ext cx="5237019" cy="3259931"/>
          </a:xfrm>
          <a:prstGeom prst="rect">
            <a:avLst/>
          </a:prstGeom>
        </p:spPr>
        <p:txBody>
          <a:bodyPr wrap="square">
            <a:spAutoFit/>
          </a:bodyPr>
          <a:lstStyle/>
          <a:p>
            <a:pPr marL="2286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Automated detection of storm and analysis of stage-velocity relationship at sensors from NWM retrospective data</a:t>
            </a:r>
          </a:p>
          <a:p>
            <a:pPr marL="2286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Analyzing ADCP data and comparing to RQ30</a:t>
            </a:r>
          </a:p>
          <a:p>
            <a:pPr marL="2286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Validating coastal HAND approach with ADCIRC model results</a:t>
            </a:r>
          </a:p>
          <a:p>
            <a:pPr marL="2286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Error analysis of NWM in </a:t>
            </a:r>
            <a:r>
              <a:rPr kumimoji="0" lang="en-US" sz="2287" b="0" i="0" u="none" strike="noStrike" kern="1200" cap="none" spc="0" normalizeH="0" baseline="0" noProof="0" dirty="0" err="1">
                <a:ln>
                  <a:noFill/>
                </a:ln>
                <a:solidFill>
                  <a:prstClr val="black"/>
                </a:solidFill>
                <a:effectLst/>
                <a:uLnTx/>
                <a:uFillTx/>
                <a:latin typeface="Arial"/>
                <a:ea typeface="ＭＳ Ｐゴシック"/>
              </a:rPr>
              <a:t>SETx</a:t>
            </a:r>
            <a:endParaRPr kumimoji="0" lang="en-US" sz="2400" b="0" i="0" u="none" strike="noStrike" kern="1200" cap="none" spc="0" normalizeH="0" baseline="0" noProof="0" dirty="0">
              <a:ln>
                <a:noFill/>
              </a:ln>
              <a:solidFill>
                <a:prstClr val="black"/>
              </a:solidFill>
              <a:effectLst/>
              <a:uLnTx/>
              <a:uFillTx/>
              <a:latin typeface="Arial"/>
              <a:ea typeface="ＭＳ Ｐゴシック"/>
            </a:endParaRPr>
          </a:p>
        </p:txBody>
      </p:sp>
      <p:sp>
        <p:nvSpPr>
          <p:cNvPr id="9" name="Rectangle 8">
            <a:extLst>
              <a:ext uri="{FF2B5EF4-FFF2-40B4-BE49-F238E27FC236}">
                <a16:creationId xmlns:a16="http://schemas.microsoft.com/office/drawing/2014/main" id="{5BAADF96-4C89-4EE5-B8FC-4243817D84E5}"/>
              </a:ext>
            </a:extLst>
          </p:cNvPr>
          <p:cNvSpPr/>
          <p:nvPr/>
        </p:nvSpPr>
        <p:spPr>
          <a:xfrm>
            <a:off x="6122575" y="2490768"/>
            <a:ext cx="5237019" cy="3259931"/>
          </a:xfrm>
          <a:prstGeom prst="rect">
            <a:avLst/>
          </a:prstGeom>
        </p:spPr>
        <p:txBody>
          <a:bodyPr wrap="square">
            <a:spAutoFit/>
          </a:bodyPr>
          <a:lstStyle/>
          <a:p>
            <a:pPr marL="2286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Identify patterns of stage-velocity relationships in space and time</a:t>
            </a:r>
          </a:p>
          <a:p>
            <a:pPr marL="2286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Analyzing ADCP data and comparing to RQ30</a:t>
            </a:r>
          </a:p>
          <a:p>
            <a:pPr marL="2286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Complete validation of coastal HAND approach, integrate with </a:t>
            </a:r>
            <a:r>
              <a:rPr kumimoji="0" lang="en-US" sz="2287" b="0" i="0" u="none" strike="noStrike" kern="1200" cap="none" spc="0" normalizeH="0" baseline="0" noProof="0" dirty="0" err="1">
                <a:ln>
                  <a:noFill/>
                </a:ln>
                <a:solidFill>
                  <a:prstClr val="black"/>
                </a:solidFill>
                <a:effectLst/>
                <a:uLnTx/>
                <a:uFillTx/>
                <a:latin typeface="Arial"/>
                <a:ea typeface="ＭＳ Ｐゴシック"/>
              </a:rPr>
              <a:t>GeoFlood</a:t>
            </a:r>
            <a:r>
              <a:rPr kumimoji="0" lang="en-US" sz="2287" b="0" i="0" u="none" strike="noStrike" kern="1200" cap="none" spc="0" normalizeH="0" baseline="0" noProof="0" dirty="0">
                <a:ln>
                  <a:noFill/>
                </a:ln>
                <a:solidFill>
                  <a:prstClr val="black"/>
                </a:solidFill>
                <a:effectLst/>
                <a:uLnTx/>
                <a:uFillTx/>
                <a:latin typeface="Arial"/>
                <a:ea typeface="ＭＳ Ｐゴシック"/>
              </a:rPr>
              <a:t> and finalize paper for submission</a:t>
            </a:r>
          </a:p>
          <a:p>
            <a:pPr marL="228600" marR="0" lvl="2"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Identify patterns in NWM errors and create uncertainty map </a:t>
            </a:r>
            <a:endParaRPr kumimoji="0" lang="en-US" sz="2400" b="0"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2182640814"/>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E896C3-0DD2-428B-B545-59A65F3C2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094" y="308479"/>
            <a:ext cx="1180407" cy="1571105"/>
          </a:xfrm>
          <a:prstGeom prst="rect">
            <a:avLst/>
          </a:prstGeom>
        </p:spPr>
      </p:pic>
      <p:sp>
        <p:nvSpPr>
          <p:cNvPr id="8" name="TextBox 7">
            <a:extLst>
              <a:ext uri="{FF2B5EF4-FFF2-40B4-BE49-F238E27FC236}">
                <a16:creationId xmlns:a16="http://schemas.microsoft.com/office/drawing/2014/main" id="{729DBE3F-4743-407F-8859-7F180D995564}"/>
              </a:ext>
            </a:extLst>
          </p:cNvPr>
          <p:cNvSpPr txBox="1"/>
          <p:nvPr/>
        </p:nvSpPr>
        <p:spPr>
          <a:xfrm>
            <a:off x="2279374" y="1034207"/>
            <a:ext cx="632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Julia Ho </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senior undergraduate student supervised by Paola Passalacqua on this project</a:t>
            </a:r>
          </a:p>
        </p:txBody>
      </p:sp>
      <p:sp>
        <p:nvSpPr>
          <p:cNvPr id="9" name="TextBox 8">
            <a:extLst>
              <a:ext uri="{FF2B5EF4-FFF2-40B4-BE49-F238E27FC236}">
                <a16:creationId xmlns:a16="http://schemas.microsoft.com/office/drawing/2014/main" id="{43CE03F2-4855-4523-B37E-D0C75152FE0D}"/>
              </a:ext>
            </a:extLst>
          </p:cNvPr>
          <p:cNvSpPr txBox="1"/>
          <p:nvPr/>
        </p:nvSpPr>
        <p:spPr>
          <a:xfrm>
            <a:off x="119009" y="4645145"/>
            <a:ext cx="8571807"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What do stage-velocity relationships look like in the Texas streams where radar sensors are installed?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Do these relationships change through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How do the velocity measurements at radar sensors compare with ADCP measurements?</a:t>
            </a:r>
          </a:p>
        </p:txBody>
      </p:sp>
      <p:sp>
        <p:nvSpPr>
          <p:cNvPr id="2" name="Title 1"/>
          <p:cNvSpPr>
            <a:spLocks noGrp="1"/>
          </p:cNvSpPr>
          <p:nvPr>
            <p:ph type="title"/>
          </p:nvPr>
        </p:nvSpPr>
        <p:spPr/>
        <p:txBody>
          <a:bodyPr/>
          <a:lstStyle/>
          <a:p>
            <a:r>
              <a:rPr lang="en-US" sz="2400" dirty="0"/>
              <a:t>Radar Measurements and River Hydraulics</a:t>
            </a:r>
          </a:p>
        </p:txBody>
      </p:sp>
      <p:pic>
        <p:nvPicPr>
          <p:cNvPr id="6" name="Content Placeholder 4" descr="Chart&#10;&#10;Description automatically generated with medium confidence">
            <a:extLst>
              <a:ext uri="{FF2B5EF4-FFF2-40B4-BE49-F238E27FC236}">
                <a16:creationId xmlns:a16="http://schemas.microsoft.com/office/drawing/2014/main" id="{301B5BFA-A19C-4477-92F3-3FDFB94CB22C}"/>
              </a:ext>
            </a:extLst>
          </p:cNvPr>
          <p:cNvPicPr>
            <a:picLocks noChangeAspect="1"/>
          </p:cNvPicPr>
          <p:nvPr/>
        </p:nvPicPr>
        <p:blipFill rotWithShape="1">
          <a:blip r:embed="rId3">
            <a:extLst>
              <a:ext uri="{28A0092B-C50C-407E-A947-70E740481C1C}">
                <a14:useLocalDpi xmlns:a14="http://schemas.microsoft.com/office/drawing/2010/main" val="0"/>
              </a:ext>
            </a:extLst>
          </a:blip>
          <a:srcRect t="40407" r="6699" b="39802"/>
          <a:stretch/>
        </p:blipFill>
        <p:spPr>
          <a:xfrm>
            <a:off x="780915" y="1937313"/>
            <a:ext cx="10602702" cy="2473964"/>
          </a:xfrm>
          <a:prstGeom prst="rect">
            <a:avLst/>
          </a:prstGeom>
          <a:ln w="3175">
            <a:solidFill>
              <a:schemeClr val="bg1">
                <a:lumMod val="65000"/>
              </a:schemeClr>
            </a:solidFill>
          </a:ln>
        </p:spPr>
      </p:pic>
      <p:sp>
        <p:nvSpPr>
          <p:cNvPr id="3" name="TextBox 2"/>
          <p:cNvSpPr txBox="1"/>
          <p:nvPr/>
        </p:nvSpPr>
        <p:spPr>
          <a:xfrm>
            <a:off x="7209182" y="4213180"/>
            <a:ext cx="1276895" cy="198097"/>
          </a:xfrm>
          <a:prstGeom prst="rect">
            <a:avLst/>
          </a:prstGeom>
          <a:solidFill>
            <a:schemeClr val="bg1"/>
          </a:solid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Velocity (</a:t>
            </a:r>
            <a:r>
              <a:rPr kumimoji="0" lang="en-US" sz="1400" b="1" i="0" u="none" strike="noStrike" kern="1200" cap="none" spc="0" normalizeH="0" baseline="0" noProof="0" dirty="0" err="1">
                <a:ln>
                  <a:noFill/>
                </a:ln>
                <a:solidFill>
                  <a:prstClr val="black"/>
                </a:solidFill>
                <a:effectLst/>
                <a:uLnTx/>
                <a:uFillTx/>
                <a:latin typeface="Arial"/>
                <a:ea typeface="ＭＳ Ｐゴシック"/>
                <a:cs typeface="+mn-cs"/>
              </a:rPr>
              <a:t>ft</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a:t>
            </a:r>
          </a:p>
        </p:txBody>
      </p:sp>
      <p:sp>
        <p:nvSpPr>
          <p:cNvPr id="10" name="TextBox 9"/>
          <p:cNvSpPr txBox="1"/>
          <p:nvPr/>
        </p:nvSpPr>
        <p:spPr>
          <a:xfrm rot="16200000">
            <a:off x="3784891" y="2973167"/>
            <a:ext cx="1415197" cy="301513"/>
          </a:xfrm>
          <a:prstGeom prst="rect">
            <a:avLst/>
          </a:prstGeom>
          <a:solidFill>
            <a:schemeClr val="bg1"/>
          </a:solid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Stage Height (</a:t>
            </a:r>
            <a:r>
              <a:rPr kumimoji="0" lang="en-US" sz="1400" b="1" i="0" u="none" strike="noStrike" kern="1200" cap="none" spc="0" normalizeH="0" baseline="0" noProof="0" dirty="0" err="1">
                <a:ln>
                  <a:noFill/>
                </a:ln>
                <a:solidFill>
                  <a:prstClr val="black"/>
                </a:solidFill>
                <a:effectLst/>
                <a:uLnTx/>
                <a:uFillTx/>
                <a:latin typeface="Arial"/>
                <a:ea typeface="ＭＳ Ｐゴシック"/>
                <a:cs typeface="+mn-cs"/>
              </a:rPr>
              <a:t>ft</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a:t>
            </a:r>
          </a:p>
        </p:txBody>
      </p:sp>
      <p:cxnSp>
        <p:nvCxnSpPr>
          <p:cNvPr id="5" name="Straight Arrow Connector 4"/>
          <p:cNvCxnSpPr/>
          <p:nvPr/>
        </p:nvCxnSpPr>
        <p:spPr bwMode="auto">
          <a:xfrm flipV="1">
            <a:off x="7191797" y="3776870"/>
            <a:ext cx="428203" cy="54653"/>
          </a:xfrm>
          <a:prstGeom prst="straightConnector1">
            <a:avLst/>
          </a:prstGeom>
          <a:noFill/>
          <a:ln w="19050" cap="flat" cmpd="sng" algn="ctr">
            <a:solidFill>
              <a:srgbClr val="00B0F0"/>
            </a:solidFill>
            <a:prstDash val="solid"/>
            <a:round/>
            <a:headEnd type="none" w="med" len="med"/>
            <a:tailEnd type="triangle"/>
          </a:ln>
          <a:effectLst/>
        </p:spPr>
      </p:cxnSp>
      <p:cxnSp>
        <p:nvCxnSpPr>
          <p:cNvPr id="13" name="Straight Arrow Connector 12"/>
          <p:cNvCxnSpPr/>
          <p:nvPr/>
        </p:nvCxnSpPr>
        <p:spPr bwMode="auto">
          <a:xfrm flipV="1">
            <a:off x="8891389" y="3270794"/>
            <a:ext cx="461333" cy="207054"/>
          </a:xfrm>
          <a:prstGeom prst="straightConnector1">
            <a:avLst/>
          </a:prstGeom>
          <a:noFill/>
          <a:ln w="19050" cap="flat" cmpd="sng" algn="ctr">
            <a:solidFill>
              <a:srgbClr val="00B0F0"/>
            </a:solidFill>
            <a:prstDash val="solid"/>
            <a:round/>
            <a:headEnd type="none" w="med" len="med"/>
            <a:tailEnd type="triangle"/>
          </a:ln>
          <a:effectLst/>
        </p:spPr>
      </p:cxnSp>
      <p:cxnSp>
        <p:nvCxnSpPr>
          <p:cNvPr id="15" name="Straight Arrow Connector 14"/>
          <p:cNvCxnSpPr/>
          <p:nvPr/>
        </p:nvCxnSpPr>
        <p:spPr bwMode="auto">
          <a:xfrm flipV="1">
            <a:off x="9495109" y="2692711"/>
            <a:ext cx="11318" cy="364708"/>
          </a:xfrm>
          <a:prstGeom prst="straightConnector1">
            <a:avLst/>
          </a:prstGeom>
          <a:noFill/>
          <a:ln w="19050" cap="flat" cmpd="sng" algn="ctr">
            <a:solidFill>
              <a:srgbClr val="00B0F0"/>
            </a:solidFill>
            <a:prstDash val="solid"/>
            <a:round/>
            <a:headEnd type="none" w="med" len="med"/>
            <a:tailEnd type="triangle"/>
          </a:ln>
          <a:effectLst/>
        </p:spPr>
      </p:cxnSp>
      <p:cxnSp>
        <p:nvCxnSpPr>
          <p:cNvPr id="17" name="Straight Arrow Connector 16"/>
          <p:cNvCxnSpPr/>
          <p:nvPr/>
        </p:nvCxnSpPr>
        <p:spPr bwMode="auto">
          <a:xfrm flipH="1" flipV="1">
            <a:off x="8892209" y="2416325"/>
            <a:ext cx="460513" cy="131453"/>
          </a:xfrm>
          <a:prstGeom prst="straightConnector1">
            <a:avLst/>
          </a:prstGeom>
          <a:noFill/>
          <a:ln w="19050" cap="flat" cmpd="sng" algn="ctr">
            <a:solidFill>
              <a:srgbClr val="00B0F0"/>
            </a:solidFill>
            <a:prstDash val="solid"/>
            <a:round/>
            <a:headEnd type="none" w="med" len="med"/>
            <a:tailEnd type="triangle"/>
          </a:ln>
          <a:effectLst/>
        </p:spPr>
      </p:cxnSp>
      <p:cxnSp>
        <p:nvCxnSpPr>
          <p:cNvPr id="19" name="Straight Arrow Connector 18"/>
          <p:cNvCxnSpPr/>
          <p:nvPr/>
        </p:nvCxnSpPr>
        <p:spPr bwMode="auto">
          <a:xfrm flipH="1">
            <a:off x="8603975" y="2547778"/>
            <a:ext cx="102703" cy="509641"/>
          </a:xfrm>
          <a:prstGeom prst="straightConnector1">
            <a:avLst/>
          </a:prstGeom>
          <a:noFill/>
          <a:ln w="19050" cap="flat" cmpd="sng" algn="ctr">
            <a:solidFill>
              <a:srgbClr val="00B0F0"/>
            </a:solidFill>
            <a:prstDash val="solid"/>
            <a:round/>
            <a:headEnd type="none" w="med" len="med"/>
            <a:tailEnd type="triangle"/>
          </a:ln>
          <a:effectLst/>
        </p:spPr>
      </p:cxnSp>
      <p:cxnSp>
        <p:nvCxnSpPr>
          <p:cNvPr id="23" name="Straight Arrow Connector 22"/>
          <p:cNvCxnSpPr/>
          <p:nvPr/>
        </p:nvCxnSpPr>
        <p:spPr bwMode="auto">
          <a:xfrm flipH="1">
            <a:off x="7620000" y="3236892"/>
            <a:ext cx="517258" cy="158321"/>
          </a:xfrm>
          <a:prstGeom prst="straightConnector1">
            <a:avLst/>
          </a:prstGeom>
          <a:noFill/>
          <a:ln w="19050" cap="flat" cmpd="sng" algn="ctr">
            <a:solidFill>
              <a:srgbClr val="00B0F0"/>
            </a:solidFill>
            <a:prstDash val="solid"/>
            <a:round/>
            <a:headEnd type="none" w="med" len="med"/>
            <a:tailEnd type="triangle"/>
          </a:ln>
          <a:effectLst/>
        </p:spPr>
      </p:cxnSp>
      <p:cxnSp>
        <p:nvCxnSpPr>
          <p:cNvPr id="25" name="Straight Arrow Connector 24"/>
          <p:cNvCxnSpPr/>
          <p:nvPr/>
        </p:nvCxnSpPr>
        <p:spPr bwMode="auto">
          <a:xfrm flipH="1">
            <a:off x="6652591" y="3477848"/>
            <a:ext cx="466532" cy="73735"/>
          </a:xfrm>
          <a:prstGeom prst="straightConnector1">
            <a:avLst/>
          </a:prstGeom>
          <a:noFill/>
          <a:ln w="19050" cap="flat" cmpd="sng" algn="ctr">
            <a:solidFill>
              <a:srgbClr val="00B0F0"/>
            </a:solidFill>
            <a:prstDash val="solid"/>
            <a:round/>
            <a:headEnd type="none" w="med" len="med"/>
            <a:tailEnd type="triangle"/>
          </a:ln>
          <a:effectLst/>
        </p:spPr>
      </p:cxnSp>
      <p:cxnSp>
        <p:nvCxnSpPr>
          <p:cNvPr id="27" name="Straight Arrow Connector 26"/>
          <p:cNvCxnSpPr/>
          <p:nvPr/>
        </p:nvCxnSpPr>
        <p:spPr bwMode="auto">
          <a:xfrm flipH="1">
            <a:off x="5850835" y="3590491"/>
            <a:ext cx="466532" cy="73735"/>
          </a:xfrm>
          <a:prstGeom prst="straightConnector1">
            <a:avLst/>
          </a:prstGeom>
          <a:noFill/>
          <a:ln w="19050" cap="flat" cmpd="sng" algn="ctr">
            <a:solidFill>
              <a:srgbClr val="00B0F0"/>
            </a:solidFill>
            <a:prstDash val="solid"/>
            <a:round/>
            <a:headEnd type="none" w="med" len="med"/>
            <a:tailEnd type="triangle"/>
          </a:ln>
          <a:effectLst/>
        </p:spPr>
      </p:cxnSp>
      <p:cxnSp>
        <p:nvCxnSpPr>
          <p:cNvPr id="28" name="Straight Arrow Connector 27"/>
          <p:cNvCxnSpPr/>
          <p:nvPr/>
        </p:nvCxnSpPr>
        <p:spPr bwMode="auto">
          <a:xfrm flipV="1">
            <a:off x="6206947" y="3852645"/>
            <a:ext cx="560780" cy="77022"/>
          </a:xfrm>
          <a:prstGeom prst="straightConnector1">
            <a:avLst/>
          </a:prstGeom>
          <a:noFill/>
          <a:ln w="19050" cap="flat" cmpd="sng" algn="ctr">
            <a:solidFill>
              <a:srgbClr val="00B0F0"/>
            </a:solidFill>
            <a:prstDash val="solid"/>
            <a:round/>
            <a:headEnd type="none" w="med" len="med"/>
            <a:tailEnd type="triangle"/>
          </a:ln>
          <a:effectLst/>
        </p:spPr>
      </p:cxnSp>
      <p:pic>
        <p:nvPicPr>
          <p:cNvPr id="33" name="Picture 32"/>
          <p:cNvPicPr>
            <a:picLocks noChangeAspect="1"/>
          </p:cNvPicPr>
          <p:nvPr/>
        </p:nvPicPr>
        <p:blipFill>
          <a:blip r:embed="rId4"/>
          <a:stretch>
            <a:fillRect/>
          </a:stretch>
        </p:blipFill>
        <p:spPr>
          <a:xfrm>
            <a:off x="8545708" y="5064491"/>
            <a:ext cx="3539823" cy="1360534"/>
          </a:xfrm>
          <a:prstGeom prst="rect">
            <a:avLst/>
          </a:prstGeom>
        </p:spPr>
      </p:pic>
      <p:sp>
        <p:nvSpPr>
          <p:cNvPr id="34" name="Oval 33"/>
          <p:cNvSpPr/>
          <p:nvPr/>
        </p:nvSpPr>
        <p:spPr bwMode="auto">
          <a:xfrm>
            <a:off x="8329828" y="5001261"/>
            <a:ext cx="1123122" cy="1032991"/>
          </a:xfrm>
          <a:prstGeom prst="ellipse">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031157481"/>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ADCP measurement and </a:t>
            </a:r>
            <a:r>
              <a:rPr lang="en-US" dirty="0" err="1"/>
              <a:t>Isovel</a:t>
            </a:r>
            <a:r>
              <a:rPr lang="en-US" dirty="0"/>
              <a:t> Contours</a:t>
            </a:r>
          </a:p>
        </p:txBody>
      </p:sp>
      <p:sp>
        <p:nvSpPr>
          <p:cNvPr id="3" name="TextBox 2">
            <a:extLst>
              <a:ext uri="{FF2B5EF4-FFF2-40B4-BE49-F238E27FC236}">
                <a16:creationId xmlns:a16="http://schemas.microsoft.com/office/drawing/2014/main" id="{28302466-DD98-4F50-AD9D-2082A385AC91}"/>
              </a:ext>
            </a:extLst>
          </p:cNvPr>
          <p:cNvSpPr txBox="1"/>
          <p:nvPr/>
        </p:nvSpPr>
        <p:spPr>
          <a:xfrm>
            <a:off x="802888" y="6255330"/>
            <a:ext cx="94630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Smoothed contours created with USGS Velocity Measurement Tool and visualized with Python</a:t>
            </a:r>
          </a:p>
        </p:txBody>
      </p:sp>
      <p:sp>
        <p:nvSpPr>
          <p:cNvPr id="4" name="TextBox 3"/>
          <p:cNvSpPr txBox="1"/>
          <p:nvPr/>
        </p:nvSpPr>
        <p:spPr>
          <a:xfrm>
            <a:off x="9634540" y="3891106"/>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ＭＳ Ｐゴシック"/>
                <a:cs typeface="+mn-cs"/>
              </a:rPr>
              <a:t>Isovel</a:t>
            </a:r>
            <a:r>
              <a:rPr kumimoji="0" lang="en-US" sz="1800" b="1" i="0" u="none" strike="noStrike" kern="1200" cap="none" spc="0" normalizeH="0" baseline="0" noProof="0" dirty="0">
                <a:ln>
                  <a:noFill/>
                </a:ln>
                <a:solidFill>
                  <a:srgbClr val="0070C0"/>
                </a:solidFill>
                <a:effectLst/>
                <a:uLnTx/>
                <a:uFillTx/>
                <a:latin typeface="Arial"/>
                <a:ea typeface="ＭＳ Ｐゴシック"/>
                <a:cs typeface="+mn-cs"/>
              </a:rPr>
              <a:t> </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Contour of </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a:ea typeface="ＭＳ Ｐゴシック"/>
              </a:rPr>
              <a:t>Point velocity</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Mean velocity</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6" name="Picture 5"/>
          <p:cNvPicPr>
            <a:picLocks noChangeAspect="1"/>
          </p:cNvPicPr>
          <p:nvPr/>
        </p:nvPicPr>
        <p:blipFill>
          <a:blip r:embed="rId2"/>
          <a:stretch>
            <a:fillRect/>
          </a:stretch>
        </p:blipFill>
        <p:spPr>
          <a:xfrm>
            <a:off x="914402" y="833772"/>
            <a:ext cx="8104739" cy="5275480"/>
          </a:xfrm>
          <a:prstGeom prst="rect">
            <a:avLst/>
          </a:prstGeom>
        </p:spPr>
      </p:pic>
      <p:pic>
        <p:nvPicPr>
          <p:cNvPr id="12" name="Picture 11" descr="A bridge over a river&#10;&#10;Description automatically generated with medium confidence">
            <a:extLst>
              <a:ext uri="{FF2B5EF4-FFF2-40B4-BE49-F238E27FC236}">
                <a16:creationId xmlns:a16="http://schemas.microsoft.com/office/drawing/2014/main" id="{1CA1B88F-FDE5-47C7-931C-D665BDAB8D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55323" y="941832"/>
            <a:ext cx="1768824" cy="1208965"/>
          </a:xfrm>
          <a:prstGeom prst="rect">
            <a:avLst/>
          </a:prstGeom>
          <a:ln>
            <a:noFill/>
          </a:ln>
          <a:effectLst/>
        </p:spPr>
      </p:pic>
    </p:spTree>
    <p:extLst>
      <p:ext uri="{BB962C8B-B14F-4D97-AF65-F5344CB8AC3E}">
        <p14:creationId xmlns:p14="http://schemas.microsoft.com/office/powerpoint/2010/main" val="1895192889"/>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RQ-30 Cross-Section Profile and K-Factor</a:t>
            </a:r>
          </a:p>
        </p:txBody>
      </p:sp>
      <p:pic>
        <p:nvPicPr>
          <p:cNvPr id="3" name="Picture 2"/>
          <p:cNvPicPr>
            <a:picLocks noChangeAspect="1"/>
          </p:cNvPicPr>
          <p:nvPr/>
        </p:nvPicPr>
        <p:blipFill>
          <a:blip r:embed="rId2"/>
          <a:stretch>
            <a:fillRect/>
          </a:stretch>
        </p:blipFill>
        <p:spPr>
          <a:xfrm>
            <a:off x="1193180" y="1275926"/>
            <a:ext cx="8862143" cy="5310321"/>
          </a:xfrm>
          <a:prstGeom prst="rect">
            <a:avLst/>
          </a:prstGeom>
        </p:spPr>
      </p:pic>
      <p:sp>
        <p:nvSpPr>
          <p:cNvPr id="4" name="TextBox 3"/>
          <p:cNvSpPr txBox="1"/>
          <p:nvPr/>
        </p:nvSpPr>
        <p:spPr>
          <a:xfrm>
            <a:off x="3289609" y="273205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Cross-Section, A</a:t>
            </a:r>
          </a:p>
        </p:txBody>
      </p:sp>
      <p:sp>
        <p:nvSpPr>
          <p:cNvPr id="5" name="TextBox 4"/>
          <p:cNvSpPr txBox="1"/>
          <p:nvPr/>
        </p:nvSpPr>
        <p:spPr>
          <a:xfrm>
            <a:off x="7813287" y="273205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k-factor</a:t>
            </a:r>
          </a:p>
        </p:txBody>
      </p:sp>
      <p:sp>
        <p:nvSpPr>
          <p:cNvPr id="6" name="TextBox 5"/>
          <p:cNvSpPr txBox="1"/>
          <p:nvPr/>
        </p:nvSpPr>
        <p:spPr>
          <a:xfrm>
            <a:off x="5789728" y="1371600"/>
            <a:ext cx="1692739"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Q = A*</a:t>
            </a:r>
            <a:r>
              <a:rPr kumimoji="0" lang="en-US" sz="2000" b="1" i="0" u="none" strike="noStrike" kern="1200" cap="none" spc="0" normalizeH="0" baseline="0" noProof="0" dirty="0" err="1">
                <a:ln>
                  <a:noFill/>
                </a:ln>
                <a:solidFill>
                  <a:prstClr val="black"/>
                </a:solidFill>
                <a:effectLst/>
                <a:uLnTx/>
                <a:uFillTx/>
                <a:latin typeface="Arial"/>
                <a:ea typeface="ＭＳ Ｐゴシック"/>
                <a:cs typeface="+mn-cs"/>
              </a:rPr>
              <a:t>V</a:t>
            </a:r>
            <a:r>
              <a:rPr kumimoji="0" lang="en-US" sz="2000" b="1" i="0" u="none" strike="noStrike" kern="1200" cap="none" spc="0" normalizeH="0" baseline="-25000" noProof="0" dirty="0" err="1">
                <a:ln>
                  <a:noFill/>
                </a:ln>
                <a:solidFill>
                  <a:prstClr val="black"/>
                </a:solidFill>
                <a:effectLst/>
                <a:uLnTx/>
                <a:uFillTx/>
                <a:latin typeface="Arial"/>
                <a:ea typeface="ＭＳ Ｐゴシック"/>
                <a:cs typeface="+mn-cs"/>
              </a:rPr>
              <a:t>m</a:t>
            </a: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 A*k*</a:t>
            </a:r>
            <a:r>
              <a:rPr kumimoji="0" lang="en-US" sz="2000" b="1" i="0" u="none" strike="noStrike" kern="1200" cap="none" spc="0" normalizeH="0" baseline="0" noProof="0" dirty="0" err="1">
                <a:ln>
                  <a:noFill/>
                </a:ln>
                <a:solidFill>
                  <a:prstClr val="black"/>
                </a:solidFill>
                <a:effectLst/>
                <a:uLnTx/>
                <a:uFillTx/>
                <a:latin typeface="Arial"/>
                <a:ea typeface="ＭＳ Ｐゴシック"/>
                <a:cs typeface="+mn-cs"/>
              </a:rPr>
              <a:t>V</a:t>
            </a:r>
            <a:r>
              <a:rPr kumimoji="0" lang="en-US" sz="2000" b="1" i="0" u="none" strike="noStrike" kern="1200" cap="none" spc="0" normalizeH="0" baseline="-25000" noProof="0" dirty="0" err="1">
                <a:ln>
                  <a:noFill/>
                </a:ln>
                <a:solidFill>
                  <a:prstClr val="black"/>
                </a:solidFill>
                <a:effectLst/>
                <a:uLnTx/>
                <a:uFillTx/>
                <a:latin typeface="Arial"/>
                <a:ea typeface="ＭＳ Ｐゴシック"/>
                <a:cs typeface="+mn-cs"/>
              </a:rPr>
              <a:t>l</a:t>
            </a:r>
            <a:endParaRPr kumimoji="0" lang="en-US" sz="2000" b="1" i="0" u="none" strike="noStrike" kern="1200" cap="none" spc="0" normalizeH="0" baseline="-25000" noProof="0" dirty="0">
              <a:ln>
                <a:noFill/>
              </a:ln>
              <a:solidFill>
                <a:prstClr val="black"/>
              </a:solidFill>
              <a:effectLst/>
              <a:uLnTx/>
              <a:uFillTx/>
              <a:latin typeface="Arial"/>
              <a:ea typeface="ＭＳ Ｐゴシック"/>
              <a:cs typeface="+mn-cs"/>
            </a:endParaRPr>
          </a:p>
        </p:txBody>
      </p:sp>
      <p:pic>
        <p:nvPicPr>
          <p:cNvPr id="7" name="Picture 6" descr="A bridge over a river&#10;&#10;Description automatically generated with medium confidence">
            <a:extLst>
              <a:ext uri="{FF2B5EF4-FFF2-40B4-BE49-F238E27FC236}">
                <a16:creationId xmlns:a16="http://schemas.microsoft.com/office/drawing/2014/main" id="{1CA1B88F-FDE5-47C7-931C-D665BDAB8D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55323" y="941832"/>
            <a:ext cx="1768824" cy="1208965"/>
          </a:xfrm>
          <a:prstGeom prst="rect">
            <a:avLst/>
          </a:prstGeom>
          <a:ln>
            <a:noFill/>
          </a:ln>
          <a:effectLst/>
        </p:spPr>
      </p:pic>
      <p:sp>
        <p:nvSpPr>
          <p:cNvPr id="8" name="TextBox 7"/>
          <p:cNvSpPr txBox="1"/>
          <p:nvPr/>
        </p:nvSpPr>
        <p:spPr>
          <a:xfrm>
            <a:off x="8382145" y="3066144"/>
            <a:ext cx="3525079" cy="914400"/>
          </a:xfrm>
          <a:prstGeom prst="rect">
            <a:avLst/>
          </a:prstGeom>
          <a:solidFill>
            <a:schemeClr val="bg1"/>
          </a:solidFill>
          <a:ln>
            <a:solidFill>
              <a:schemeClr val="bg1">
                <a:lumMod val="65000"/>
              </a:schemeClr>
            </a:solidFill>
          </a:ln>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Can a predictive model for the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k-factor relationship with depth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be developed?</a:t>
            </a:r>
          </a:p>
        </p:txBody>
      </p:sp>
      <p:sp>
        <p:nvSpPr>
          <p:cNvPr id="9" name="TextBox 8"/>
          <p:cNvSpPr txBox="1"/>
          <p:nvPr/>
        </p:nvSpPr>
        <p:spPr>
          <a:xfrm rot="16200000">
            <a:off x="624348" y="3898854"/>
            <a:ext cx="1483674" cy="336289"/>
          </a:xfrm>
          <a:prstGeom prst="rect">
            <a:avLst/>
          </a:prstGeom>
          <a:solidFill>
            <a:schemeClr val="bg1"/>
          </a:solid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Stage Height (</a:t>
            </a:r>
            <a:r>
              <a:rPr kumimoji="0" lang="en-US" sz="1400" b="1" i="0" u="none" strike="noStrike" kern="1200" cap="none" spc="0" normalizeH="0" baseline="0" noProof="0" dirty="0" err="1">
                <a:ln>
                  <a:noFill/>
                </a:ln>
                <a:solidFill>
                  <a:prstClr val="black"/>
                </a:solidFill>
                <a:effectLst/>
                <a:uLnTx/>
                <a:uFillTx/>
                <a:latin typeface="Arial"/>
                <a:ea typeface="ＭＳ Ｐゴシック"/>
                <a:cs typeface="+mn-cs"/>
              </a:rPr>
              <a:t>ft</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10" name="TextBox 9"/>
          <p:cNvSpPr txBox="1"/>
          <p:nvPr/>
        </p:nvSpPr>
        <p:spPr>
          <a:xfrm rot="16200000">
            <a:off x="6432510" y="3762942"/>
            <a:ext cx="1483674" cy="336289"/>
          </a:xfrm>
          <a:prstGeom prst="rect">
            <a:avLst/>
          </a:prstGeom>
          <a:solidFill>
            <a:schemeClr val="bg1"/>
          </a:solid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Stage Height (</a:t>
            </a:r>
            <a:r>
              <a:rPr kumimoji="0" lang="en-US" sz="1400" b="1" i="0" u="none" strike="noStrike" kern="1200" cap="none" spc="0" normalizeH="0" baseline="0" noProof="0" dirty="0" err="1">
                <a:ln>
                  <a:noFill/>
                </a:ln>
                <a:solidFill>
                  <a:prstClr val="black"/>
                </a:solidFill>
                <a:effectLst/>
                <a:uLnTx/>
                <a:uFillTx/>
                <a:latin typeface="Arial"/>
                <a:ea typeface="ＭＳ Ｐゴシック"/>
                <a:cs typeface="+mn-cs"/>
              </a:rPr>
              <a:t>ft</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a:t>
            </a:r>
          </a:p>
        </p:txBody>
      </p:sp>
    </p:spTree>
    <p:extLst>
      <p:ext uri="{BB962C8B-B14F-4D97-AF65-F5344CB8AC3E}">
        <p14:creationId xmlns:p14="http://schemas.microsoft.com/office/powerpoint/2010/main" val="2919635267"/>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04" y="261453"/>
            <a:ext cx="9750655" cy="484632"/>
          </a:xfrm>
        </p:spPr>
        <p:txBody>
          <a:bodyPr/>
          <a:lstStyle/>
          <a:p>
            <a:r>
              <a:rPr lang="en-US" sz="2400" dirty="0"/>
              <a:t>Coastal HAND Approach</a:t>
            </a:r>
          </a:p>
        </p:txBody>
      </p:sp>
      <p:sp>
        <p:nvSpPr>
          <p:cNvPr id="3" name="TextBox 2">
            <a:extLst>
              <a:ext uri="{FF2B5EF4-FFF2-40B4-BE49-F238E27FC236}">
                <a16:creationId xmlns:a16="http://schemas.microsoft.com/office/drawing/2014/main" id="{28302466-DD98-4F50-AD9D-2082A385AC91}"/>
              </a:ext>
            </a:extLst>
          </p:cNvPr>
          <p:cNvSpPr txBox="1"/>
          <p:nvPr/>
        </p:nvSpPr>
        <p:spPr>
          <a:xfrm>
            <a:off x="109582" y="5187497"/>
            <a:ext cx="8155771"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Coastal flooding plays a major role in </a:t>
            </a:r>
            <a:r>
              <a:rPr kumimoji="0" lang="en-US"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SETx</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coastal Texas in general – at this time, our flood inundation modeling approach does not account for this type of flooding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Currently </a:t>
            </a:r>
            <a:r>
              <a:rPr kumimoji="0" lang="en-US"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performin</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 comparison of our coastal HAND approach with ADCIRC model results for TS Imelda </a:t>
            </a:r>
          </a:p>
        </p:txBody>
      </p:sp>
      <p:sp>
        <p:nvSpPr>
          <p:cNvPr id="8" name="TextBox 7">
            <a:extLst>
              <a:ext uri="{FF2B5EF4-FFF2-40B4-BE49-F238E27FC236}">
                <a16:creationId xmlns:a16="http://schemas.microsoft.com/office/drawing/2014/main" id="{DC8912B6-0813-4045-A4E9-ED59FD74811F}"/>
              </a:ext>
            </a:extLst>
          </p:cNvPr>
          <p:cNvSpPr txBox="1"/>
          <p:nvPr/>
        </p:nvSpPr>
        <p:spPr>
          <a:xfrm>
            <a:off x="5099780" y="4912413"/>
            <a:ext cx="48721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DA3E8">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Wang et al, in preparation </a:t>
            </a:r>
          </a:p>
        </p:txBody>
      </p:sp>
      <p:pic>
        <p:nvPicPr>
          <p:cNvPr id="9" name="Picture 8">
            <a:extLst>
              <a:ext uri="{FF2B5EF4-FFF2-40B4-BE49-F238E27FC236}">
                <a16:creationId xmlns:a16="http://schemas.microsoft.com/office/drawing/2014/main" id="{3044325A-AAE5-4B3E-B165-ABFD7450AE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74166" y="575145"/>
            <a:ext cx="6362712" cy="4241808"/>
          </a:xfrm>
          <a:prstGeom prst="rect">
            <a:avLst/>
          </a:prstGeom>
        </p:spPr>
      </p:pic>
      <p:sp>
        <p:nvSpPr>
          <p:cNvPr id="12" name="TextBox 11">
            <a:extLst>
              <a:ext uri="{FF2B5EF4-FFF2-40B4-BE49-F238E27FC236}">
                <a16:creationId xmlns:a16="http://schemas.microsoft.com/office/drawing/2014/main" id="{163ADF3D-EDC2-4555-881F-93FD033727DC}"/>
              </a:ext>
            </a:extLst>
          </p:cNvPr>
          <p:cNvSpPr txBox="1"/>
          <p:nvPr/>
        </p:nvSpPr>
        <p:spPr>
          <a:xfrm>
            <a:off x="447304" y="3606277"/>
            <a:ext cx="50502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Mark Wang </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MS/PhD student supervised 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Paola Passalacqua on a NOAA project</a:t>
            </a:r>
          </a:p>
        </p:txBody>
      </p:sp>
      <p:pic>
        <p:nvPicPr>
          <p:cNvPr id="6" name="Picture 5">
            <a:extLst>
              <a:ext uri="{FF2B5EF4-FFF2-40B4-BE49-F238E27FC236}">
                <a16:creationId xmlns:a16="http://schemas.microsoft.com/office/drawing/2014/main" id="{2CD5E258-0E8B-4FDC-A924-F188A7275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1381" y="1498092"/>
            <a:ext cx="1456182" cy="1930908"/>
          </a:xfrm>
          <a:prstGeom prst="rect">
            <a:avLst/>
          </a:prstGeom>
        </p:spPr>
      </p:pic>
      <p:pic>
        <p:nvPicPr>
          <p:cNvPr id="26" name="Picture 25"/>
          <p:cNvPicPr>
            <a:picLocks noChangeAspect="1"/>
          </p:cNvPicPr>
          <p:nvPr/>
        </p:nvPicPr>
        <p:blipFill>
          <a:blip r:embed="rId4"/>
          <a:stretch>
            <a:fillRect/>
          </a:stretch>
        </p:blipFill>
        <p:spPr>
          <a:xfrm>
            <a:off x="8348739" y="5107088"/>
            <a:ext cx="3539823" cy="1360534"/>
          </a:xfrm>
          <a:prstGeom prst="rect">
            <a:avLst/>
          </a:prstGeom>
        </p:spPr>
      </p:pic>
      <p:sp>
        <p:nvSpPr>
          <p:cNvPr id="27" name="Oval 26"/>
          <p:cNvSpPr/>
          <p:nvPr/>
        </p:nvSpPr>
        <p:spPr bwMode="auto">
          <a:xfrm>
            <a:off x="9138210" y="5034333"/>
            <a:ext cx="1960880" cy="1467693"/>
          </a:xfrm>
          <a:prstGeom prst="ellipse">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783108473"/>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Meeting Agenda</a:t>
            </a:r>
          </a:p>
        </p:txBody>
      </p:sp>
      <p:sp>
        <p:nvSpPr>
          <p:cNvPr id="3" name="Rectangle 2"/>
          <p:cNvSpPr/>
          <p:nvPr/>
        </p:nvSpPr>
        <p:spPr>
          <a:xfrm>
            <a:off x="1410586" y="1420873"/>
            <a:ext cx="8605284"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Both"/>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 Beaumont Flood Emergency Response Exercise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Introduction and overview</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Review of maps presented </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Results of the exercise evaluation</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lang="en-US" sz="2400" noProof="0" dirty="0" smtClean="0">
                <a:solidFill>
                  <a:prstClr val="black"/>
                </a:solidFill>
                <a:latin typeface="Calibri" panose="020F0502020204030204" pitchFamily="34" charset="0"/>
                <a:ea typeface="Calibri" panose="020F0502020204030204" pitchFamily="34" charset="0"/>
              </a:rPr>
              <a:t>Proposed</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plan</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rPr>
              <a:t>Discussion</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Both"/>
              <a:tabLst/>
              <a:defRPr/>
            </a:pPr>
            <a:r>
              <a:rPr kumimoji="0" lang="en-US" sz="2400" b="1" u="none" strike="noStrike" kern="1200" cap="none" spc="0" normalizeH="0" baseline="0" noProof="0" dirty="0">
                <a:ln>
                  <a:noFill/>
                </a:ln>
                <a:effectLst/>
                <a:uLnTx/>
                <a:uFillTx/>
                <a:latin typeface="Calibri" panose="020F0502020204030204" pitchFamily="34" charset="0"/>
                <a:ea typeface="Calibri" panose="020F0502020204030204" pitchFamily="34" charset="0"/>
              </a:rPr>
              <a:t> Progress and Plans</a:t>
            </a:r>
            <a:endPar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Gauge installation, operation and maintenance</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Flood forecast system operation</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Forecast model assessment</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Flood emergency response and flood manual</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Discussion</a:t>
            </a:r>
          </a:p>
        </p:txBody>
      </p:sp>
    </p:spTree>
    <p:extLst>
      <p:ext uri="{BB962C8B-B14F-4D97-AF65-F5344CB8AC3E}">
        <p14:creationId xmlns:p14="http://schemas.microsoft.com/office/powerpoint/2010/main" val="1761426638"/>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9DBE3F-4743-407F-8859-7F180D995564}"/>
              </a:ext>
            </a:extLst>
          </p:cNvPr>
          <p:cNvSpPr txBox="1"/>
          <p:nvPr/>
        </p:nvSpPr>
        <p:spPr>
          <a:xfrm>
            <a:off x="2286002" y="1326501"/>
            <a:ext cx="6324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Sujana Timilsina </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PhD student supervised by Paola Passalacqua on this project</a:t>
            </a:r>
          </a:p>
        </p:txBody>
      </p:sp>
      <p:sp>
        <p:nvSpPr>
          <p:cNvPr id="9" name="TextBox 8">
            <a:extLst>
              <a:ext uri="{FF2B5EF4-FFF2-40B4-BE49-F238E27FC236}">
                <a16:creationId xmlns:a16="http://schemas.microsoft.com/office/drawing/2014/main" id="{43CE03F2-4855-4523-B37E-D0C75152FE0D}"/>
              </a:ext>
            </a:extLst>
          </p:cNvPr>
          <p:cNvSpPr txBox="1"/>
          <p:nvPr/>
        </p:nvSpPr>
        <p:spPr>
          <a:xfrm>
            <a:off x="166255" y="3286023"/>
            <a:ext cx="11762509"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How do the predictions of the National Water Model compare to water level/discharge observations (at DD6 gauges and over the whole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Are there spatial patterns in the error and are those related to river network properties?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How to integrate this uncertainty into the flooded road maps?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Do DA techniques improve model forecasts? Does the operational DA approach improve the NWM performance on the Llano River?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Are there regions/watersheds or reaches that are more sensitive to model adjustments than others? Can we identify critical links of the network?</a:t>
            </a:r>
          </a:p>
        </p:txBody>
      </p:sp>
      <p:pic>
        <p:nvPicPr>
          <p:cNvPr id="3" name="Picture 2">
            <a:extLst>
              <a:ext uri="{FF2B5EF4-FFF2-40B4-BE49-F238E27FC236}">
                <a16:creationId xmlns:a16="http://schemas.microsoft.com/office/drawing/2014/main" id="{778ADBD4-CFE8-4425-9503-2D57200210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00" t="10666" r="28000"/>
          <a:stretch/>
        </p:blipFill>
        <p:spPr>
          <a:xfrm>
            <a:off x="914402" y="1100745"/>
            <a:ext cx="1371600" cy="1914526"/>
          </a:xfrm>
          <a:prstGeom prst="rect">
            <a:avLst/>
          </a:prstGeom>
        </p:spPr>
      </p:pic>
      <p:sp>
        <p:nvSpPr>
          <p:cNvPr id="2" name="Title 1"/>
          <p:cNvSpPr>
            <a:spLocks noGrp="1"/>
          </p:cNvSpPr>
          <p:nvPr>
            <p:ph type="title"/>
          </p:nvPr>
        </p:nvSpPr>
        <p:spPr/>
        <p:txBody>
          <a:bodyPr/>
          <a:lstStyle/>
          <a:p>
            <a:r>
              <a:rPr lang="en-US" sz="2400" dirty="0"/>
              <a:t>Error Analysis and Validation of Data Assimilation Approach</a:t>
            </a:r>
          </a:p>
        </p:txBody>
      </p:sp>
      <p:pic>
        <p:nvPicPr>
          <p:cNvPr id="5" name="Picture 4"/>
          <p:cNvPicPr>
            <a:picLocks noChangeAspect="1"/>
          </p:cNvPicPr>
          <p:nvPr/>
        </p:nvPicPr>
        <p:blipFill>
          <a:blip r:embed="rId3"/>
          <a:stretch>
            <a:fillRect/>
          </a:stretch>
        </p:blipFill>
        <p:spPr>
          <a:xfrm>
            <a:off x="8122995" y="1433660"/>
            <a:ext cx="3539823" cy="1360534"/>
          </a:xfrm>
          <a:prstGeom prst="rect">
            <a:avLst/>
          </a:prstGeom>
        </p:spPr>
      </p:pic>
      <p:sp>
        <p:nvSpPr>
          <p:cNvPr id="22" name="Oval 21"/>
          <p:cNvSpPr/>
          <p:nvPr/>
        </p:nvSpPr>
        <p:spPr bwMode="auto">
          <a:xfrm>
            <a:off x="8912466" y="1381225"/>
            <a:ext cx="1960880" cy="1467693"/>
          </a:xfrm>
          <a:prstGeom prst="ellipse">
            <a:avLst/>
          </a:prstGeom>
          <a:noFill/>
          <a:ln w="1905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3175516640"/>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60FB6D-F76B-4B43-AF80-62AE6496A2BE}"/>
              </a:ext>
            </a:extLst>
          </p:cNvPr>
          <p:cNvPicPr>
            <a:picLocks noChangeAspect="1"/>
          </p:cNvPicPr>
          <p:nvPr/>
        </p:nvPicPr>
        <p:blipFill>
          <a:blip r:embed="rId2"/>
          <a:stretch>
            <a:fillRect/>
          </a:stretch>
        </p:blipFill>
        <p:spPr>
          <a:xfrm>
            <a:off x="4651022" y="1539210"/>
            <a:ext cx="6476503" cy="3391938"/>
          </a:xfrm>
          <a:prstGeom prst="rect">
            <a:avLst/>
          </a:prstGeom>
        </p:spPr>
      </p:pic>
      <p:pic>
        <p:nvPicPr>
          <p:cNvPr id="11" name="Picture 10">
            <a:extLst>
              <a:ext uri="{FF2B5EF4-FFF2-40B4-BE49-F238E27FC236}">
                <a16:creationId xmlns:a16="http://schemas.microsoft.com/office/drawing/2014/main" id="{75B4EE96-BBE0-492E-99F4-8A96B658A7EC}"/>
              </a:ext>
            </a:extLst>
          </p:cNvPr>
          <p:cNvPicPr>
            <a:picLocks noChangeAspect="1"/>
          </p:cNvPicPr>
          <p:nvPr/>
        </p:nvPicPr>
        <p:blipFill>
          <a:blip r:embed="rId3"/>
          <a:stretch>
            <a:fillRect/>
          </a:stretch>
        </p:blipFill>
        <p:spPr>
          <a:xfrm>
            <a:off x="315786" y="1545681"/>
            <a:ext cx="3855941" cy="3992780"/>
          </a:xfrm>
          <a:prstGeom prst="rect">
            <a:avLst/>
          </a:prstGeom>
          <a:ln w="38100">
            <a:solidFill>
              <a:schemeClr val="tx1"/>
            </a:solidFill>
          </a:ln>
        </p:spPr>
      </p:pic>
      <p:sp>
        <p:nvSpPr>
          <p:cNvPr id="53" name="TextBox 52">
            <a:extLst>
              <a:ext uri="{FF2B5EF4-FFF2-40B4-BE49-F238E27FC236}">
                <a16:creationId xmlns:a16="http://schemas.microsoft.com/office/drawing/2014/main" id="{63A56BFD-AF47-4027-8552-08B0AF087058}"/>
              </a:ext>
            </a:extLst>
          </p:cNvPr>
          <p:cNvSpPr txBox="1"/>
          <p:nvPr/>
        </p:nvSpPr>
        <p:spPr>
          <a:xfrm>
            <a:off x="371286" y="1642719"/>
            <a:ext cx="1575720" cy="484632"/>
          </a:xfrm>
          <a:prstGeom prst="rect">
            <a:avLst/>
          </a:prstGeom>
          <a:solidFill>
            <a:srgbClr val="FFFF00"/>
          </a:solidFill>
          <a:ln w="28575">
            <a:solidFill>
              <a:schemeClr val="tx1"/>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80 TxDOT Radar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Stream Gauges</a:t>
            </a:r>
          </a:p>
        </p:txBody>
      </p:sp>
      <p:sp>
        <p:nvSpPr>
          <p:cNvPr id="5" name="Oval 4">
            <a:extLst>
              <a:ext uri="{FF2B5EF4-FFF2-40B4-BE49-F238E27FC236}">
                <a16:creationId xmlns:a16="http://schemas.microsoft.com/office/drawing/2014/main" id="{D23D0AE4-4BEE-4CF9-A59B-0972A5B64208}"/>
              </a:ext>
            </a:extLst>
          </p:cNvPr>
          <p:cNvSpPr/>
          <p:nvPr/>
        </p:nvSpPr>
        <p:spPr bwMode="auto">
          <a:xfrm>
            <a:off x="8301318" y="2479953"/>
            <a:ext cx="155388" cy="155388"/>
          </a:xfrm>
          <a:prstGeom prst="ellipse">
            <a:avLst/>
          </a:prstGeom>
          <a:solidFill>
            <a:schemeClr val="bg2">
              <a:lumMod val="75000"/>
            </a:schemeClr>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Freeform: Shape 7">
            <a:extLst>
              <a:ext uri="{FF2B5EF4-FFF2-40B4-BE49-F238E27FC236}">
                <a16:creationId xmlns:a16="http://schemas.microsoft.com/office/drawing/2014/main" id="{BC7CB31B-36D0-49CB-9818-F652A30597B9}"/>
              </a:ext>
            </a:extLst>
          </p:cNvPr>
          <p:cNvSpPr/>
          <p:nvPr/>
        </p:nvSpPr>
        <p:spPr bwMode="auto">
          <a:xfrm>
            <a:off x="2360706" y="2077309"/>
            <a:ext cx="5850965" cy="1287444"/>
          </a:xfrm>
          <a:custGeom>
            <a:avLst/>
            <a:gdLst>
              <a:gd name="connsiteX0" fmla="*/ 0 w 5928659"/>
              <a:gd name="connsiteY0" fmla="*/ 1254577 h 1254577"/>
              <a:gd name="connsiteX1" fmla="*/ 1296894 w 5928659"/>
              <a:gd name="connsiteY1" fmla="*/ 142953 h 1254577"/>
              <a:gd name="connsiteX2" fmla="*/ 3514165 w 5928659"/>
              <a:gd name="connsiteY2" fmla="*/ 47330 h 1254577"/>
              <a:gd name="connsiteX3" fmla="*/ 5928659 w 5928659"/>
              <a:gd name="connsiteY3" fmla="*/ 447753 h 1254577"/>
            </a:gdLst>
            <a:ahLst/>
            <a:cxnLst>
              <a:cxn ang="0">
                <a:pos x="connsiteX0" y="connsiteY0"/>
              </a:cxn>
              <a:cxn ang="0">
                <a:pos x="connsiteX1" y="connsiteY1"/>
              </a:cxn>
              <a:cxn ang="0">
                <a:pos x="connsiteX2" y="connsiteY2"/>
              </a:cxn>
              <a:cxn ang="0">
                <a:pos x="connsiteX3" y="connsiteY3"/>
              </a:cxn>
            </a:cxnLst>
            <a:rect l="l" t="t" r="r" b="b"/>
            <a:pathLst>
              <a:path w="5928659" h="1254577">
                <a:moveTo>
                  <a:pt x="0" y="1254577"/>
                </a:moveTo>
                <a:cubicBezTo>
                  <a:pt x="355600" y="799369"/>
                  <a:pt x="711200" y="344161"/>
                  <a:pt x="1296894" y="142953"/>
                </a:cubicBezTo>
                <a:cubicBezTo>
                  <a:pt x="1882588" y="-58255"/>
                  <a:pt x="2742204" y="-3470"/>
                  <a:pt x="3514165" y="47330"/>
                </a:cubicBezTo>
                <a:cubicBezTo>
                  <a:pt x="4286126" y="98130"/>
                  <a:pt x="5107392" y="272941"/>
                  <a:pt x="5928659" y="447753"/>
                </a:cubicBezTo>
              </a:path>
            </a:pathLst>
          </a:custGeom>
          <a:noFill/>
          <a:ln w="28575">
            <a:solidFill>
              <a:schemeClr val="accent2">
                <a:lumMod val="75000"/>
              </a:schemeClr>
            </a:solidFill>
            <a:prstDash val="sysDash"/>
            <a:headEnd type="arrow"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9" name="TextBox 8">
            <a:extLst>
              <a:ext uri="{FF2B5EF4-FFF2-40B4-BE49-F238E27FC236}">
                <a16:creationId xmlns:a16="http://schemas.microsoft.com/office/drawing/2014/main" id="{679A7870-B793-42CA-A1DE-85A26502B437}"/>
              </a:ext>
            </a:extLst>
          </p:cNvPr>
          <p:cNvSpPr txBox="1"/>
          <p:nvPr/>
        </p:nvSpPr>
        <p:spPr>
          <a:xfrm>
            <a:off x="8893957" y="3736392"/>
            <a:ext cx="2150561" cy="527009"/>
          </a:xfrm>
          <a:prstGeom prst="rect">
            <a:avLst/>
          </a:prstGeom>
          <a:solidFill>
            <a:schemeClr val="bg1"/>
          </a:solidFill>
          <a:ln>
            <a:solidFill>
              <a:schemeClr val="tx1"/>
            </a:solidFill>
          </a:ln>
          <a:effectLst/>
        </p:spPr>
        <p:txBody>
          <a:bodyPr wrap="none" lIns="0" tIns="0" rIns="0" bIns="0" rtlCol="0">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a:cs typeface="+mn-cs"/>
              </a:rPr>
              <a:t> USGS Gage 08111110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a:cs typeface="+mn-cs"/>
              </a:rPr>
              <a:t> New Year Ck at FM 1155 nr Chappel Hill, TX</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a:cs typeface="+mn-cs"/>
              </a:rPr>
              <a:t> 30.21231, -96.24295</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a:ea typeface="ＭＳ Ｐゴシック"/>
              </a:rPr>
              <a:t> </a:t>
            </a:r>
            <a:r>
              <a:rPr kumimoji="0" lang="en-US" sz="800" b="0" i="0" u="none" strike="noStrike" kern="1200" cap="none" spc="0" normalizeH="0" baseline="0" noProof="0" dirty="0">
                <a:ln>
                  <a:noFill/>
                </a:ln>
                <a:solidFill>
                  <a:prstClr val="black"/>
                </a:solidFill>
                <a:effectLst/>
                <a:uLnTx/>
                <a:uFillTx/>
                <a:latin typeface="Arial"/>
                <a:ea typeface="ＭＳ Ｐゴシック"/>
                <a:cs typeface="+mn-cs"/>
              </a:rPr>
              <a:t>NBI #172390140504004</a:t>
            </a:r>
          </a:p>
        </p:txBody>
      </p:sp>
      <p:pic>
        <p:nvPicPr>
          <p:cNvPr id="19" name="Picture 18">
            <a:extLst>
              <a:ext uri="{FF2B5EF4-FFF2-40B4-BE49-F238E27FC236}">
                <a16:creationId xmlns:a16="http://schemas.microsoft.com/office/drawing/2014/main" id="{583230E0-DC2B-4F55-B726-972DB920B7EA}"/>
              </a:ext>
            </a:extLst>
          </p:cNvPr>
          <p:cNvPicPr>
            <a:picLocks noChangeAspect="1"/>
          </p:cNvPicPr>
          <p:nvPr/>
        </p:nvPicPr>
        <p:blipFill>
          <a:blip r:embed="rId4"/>
          <a:stretch>
            <a:fillRect/>
          </a:stretch>
        </p:blipFill>
        <p:spPr>
          <a:xfrm>
            <a:off x="91440" y="4780691"/>
            <a:ext cx="7215439" cy="1926580"/>
          </a:xfrm>
          <a:prstGeom prst="rect">
            <a:avLst/>
          </a:prstGeom>
        </p:spPr>
      </p:pic>
      <p:sp>
        <p:nvSpPr>
          <p:cNvPr id="20" name="TextBox 19">
            <a:extLst>
              <a:ext uri="{FF2B5EF4-FFF2-40B4-BE49-F238E27FC236}">
                <a16:creationId xmlns:a16="http://schemas.microsoft.com/office/drawing/2014/main" id="{A93A7B35-2D0C-4521-A461-9D2201B2D103}"/>
              </a:ext>
            </a:extLst>
          </p:cNvPr>
          <p:cNvSpPr txBox="1"/>
          <p:nvPr/>
        </p:nvSpPr>
        <p:spPr>
          <a:xfrm>
            <a:off x="7620349" y="4333770"/>
            <a:ext cx="4247736" cy="2462213"/>
          </a:xfrm>
          <a:prstGeom prst="rect">
            <a:avLst/>
          </a:prstGeom>
          <a:solidFill>
            <a:schemeClr val="bg1">
              <a:lumMod val="95000"/>
            </a:schemeClr>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a:rPr>
              <a:t>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ＭＳ Ｐゴシック"/>
              </a:rPr>
              <a:t>Create “flood depth raster stacks” from HEC-RAS 2D models in compliance with FDST (Flood Decision Support Toolbox) criteria for each gauge location.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rPr>
              <a:t>Main stem (1 mile +/- upstream and downstream)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ＭＳ Ｐゴシック"/>
              </a:rPr>
              <a:t>Create rating curve from 2D model and composite / compare with USGS ADCP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ＭＳ Ｐゴシック"/>
              </a:rPr>
              <a:t>From raster stacks, determine limits of flooded roads.</a:t>
            </a:r>
          </a:p>
        </p:txBody>
      </p:sp>
      <p:pic>
        <p:nvPicPr>
          <p:cNvPr id="17" name="Picture 16" descr="A person wearing glasses and smiling at the camera&#10;&#10;Description automatically generated">
            <a:extLst>
              <a:ext uri="{FF2B5EF4-FFF2-40B4-BE49-F238E27FC236}">
                <a16:creationId xmlns:a16="http://schemas.microsoft.com/office/drawing/2014/main" id="{76614496-7F25-4146-A148-E00BEBB84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6244" y="214701"/>
            <a:ext cx="1195745" cy="1195745"/>
          </a:xfrm>
          <a:prstGeom prst="rect">
            <a:avLst/>
          </a:prstGeom>
          <a:ln w="19050">
            <a:solidFill>
              <a:schemeClr val="tx1"/>
            </a:solidFill>
          </a:ln>
        </p:spPr>
      </p:pic>
      <p:sp>
        <p:nvSpPr>
          <p:cNvPr id="18" name="Title 3">
            <a:extLst>
              <a:ext uri="{FF2B5EF4-FFF2-40B4-BE49-F238E27FC236}">
                <a16:creationId xmlns:a16="http://schemas.microsoft.com/office/drawing/2014/main" id="{078D76BD-D2FD-4276-B59B-E5829D711697}"/>
              </a:ext>
            </a:extLst>
          </p:cNvPr>
          <p:cNvSpPr>
            <a:spLocks noGrp="1"/>
          </p:cNvSpPr>
          <p:nvPr>
            <p:ph type="title"/>
          </p:nvPr>
        </p:nvSpPr>
        <p:spPr>
          <a:xfrm>
            <a:off x="861241" y="425302"/>
            <a:ext cx="9750655" cy="484632"/>
          </a:xfrm>
        </p:spPr>
        <p:txBody>
          <a:bodyPr/>
          <a:lstStyle/>
          <a:p>
            <a:r>
              <a:rPr lang="en-US" sz="2400" dirty="0"/>
              <a:t>Flood Inundation – 2D Hydraulic Modeling</a:t>
            </a:r>
            <a:br>
              <a:rPr lang="en-US" sz="2400" dirty="0"/>
            </a:br>
            <a:r>
              <a:rPr lang="en-US" sz="2000" i="1" dirty="0"/>
              <a:t>Andy Carter</a:t>
            </a:r>
          </a:p>
        </p:txBody>
      </p:sp>
    </p:spTree>
    <p:extLst>
      <p:ext uri="{BB962C8B-B14F-4D97-AF65-F5344CB8AC3E}">
        <p14:creationId xmlns:p14="http://schemas.microsoft.com/office/powerpoint/2010/main" val="2228581328"/>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Flood Inundation – Rating Curves (USGS ADCP Integration)</a:t>
            </a:r>
          </a:p>
        </p:txBody>
      </p:sp>
      <p:pic>
        <p:nvPicPr>
          <p:cNvPr id="10" name="Picture 9">
            <a:extLst>
              <a:ext uri="{FF2B5EF4-FFF2-40B4-BE49-F238E27FC236}">
                <a16:creationId xmlns:a16="http://schemas.microsoft.com/office/drawing/2014/main" id="{C5702AD4-0FC0-4BA9-A001-BDFD161B2C66}"/>
              </a:ext>
            </a:extLst>
          </p:cNvPr>
          <p:cNvPicPr>
            <a:picLocks noChangeAspect="1"/>
          </p:cNvPicPr>
          <p:nvPr/>
        </p:nvPicPr>
        <p:blipFill>
          <a:blip r:embed="rId2"/>
          <a:stretch>
            <a:fillRect/>
          </a:stretch>
        </p:blipFill>
        <p:spPr>
          <a:xfrm>
            <a:off x="328706" y="865632"/>
            <a:ext cx="3795059" cy="2726892"/>
          </a:xfrm>
          <a:prstGeom prst="rect">
            <a:avLst/>
          </a:prstGeom>
          <a:ln w="28575">
            <a:solidFill>
              <a:schemeClr val="tx1"/>
            </a:solidFill>
          </a:ln>
        </p:spPr>
      </p:pic>
      <p:pic>
        <p:nvPicPr>
          <p:cNvPr id="4" name="Picture 3">
            <a:extLst>
              <a:ext uri="{FF2B5EF4-FFF2-40B4-BE49-F238E27FC236}">
                <a16:creationId xmlns:a16="http://schemas.microsoft.com/office/drawing/2014/main" id="{8636090B-17F4-4267-B3C4-A1211CD92DFD}"/>
              </a:ext>
            </a:extLst>
          </p:cNvPr>
          <p:cNvPicPr>
            <a:picLocks noChangeAspect="1"/>
          </p:cNvPicPr>
          <p:nvPr/>
        </p:nvPicPr>
        <p:blipFill>
          <a:blip r:embed="rId3"/>
          <a:stretch>
            <a:fillRect/>
          </a:stretch>
        </p:blipFill>
        <p:spPr>
          <a:xfrm>
            <a:off x="3795059" y="941832"/>
            <a:ext cx="8068235" cy="5816634"/>
          </a:xfrm>
          <a:prstGeom prst="rect">
            <a:avLst/>
          </a:prstGeom>
          <a:ln w="28575">
            <a:solidFill>
              <a:schemeClr val="tx1"/>
            </a:solidFill>
          </a:ln>
        </p:spPr>
      </p:pic>
      <p:sp>
        <p:nvSpPr>
          <p:cNvPr id="11" name="Oval 10">
            <a:extLst>
              <a:ext uri="{FF2B5EF4-FFF2-40B4-BE49-F238E27FC236}">
                <a16:creationId xmlns:a16="http://schemas.microsoft.com/office/drawing/2014/main" id="{F71F5114-B084-410E-A58F-C02BC3DB5FC1}"/>
              </a:ext>
            </a:extLst>
          </p:cNvPr>
          <p:cNvSpPr/>
          <p:nvPr/>
        </p:nvSpPr>
        <p:spPr bwMode="auto">
          <a:xfrm>
            <a:off x="4946426" y="2524611"/>
            <a:ext cx="107576" cy="107576"/>
          </a:xfrm>
          <a:prstGeom prst="ellipse">
            <a:avLst/>
          </a:prstGeom>
          <a:solidFill>
            <a:schemeClr val="bg2">
              <a:lumMod val="75000"/>
            </a:schemeClr>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TextBox 12">
            <a:extLst>
              <a:ext uri="{FF2B5EF4-FFF2-40B4-BE49-F238E27FC236}">
                <a16:creationId xmlns:a16="http://schemas.microsoft.com/office/drawing/2014/main" id="{2CEB9B64-D18D-4B25-9DC5-872FA5346995}"/>
              </a:ext>
            </a:extLst>
          </p:cNvPr>
          <p:cNvSpPr txBox="1"/>
          <p:nvPr/>
        </p:nvSpPr>
        <p:spPr>
          <a:xfrm>
            <a:off x="203094" y="3803895"/>
            <a:ext cx="3418540" cy="914400"/>
          </a:xfrm>
          <a:prstGeom prst="rect">
            <a:avLst/>
          </a:prstGeom>
          <a:solidFill>
            <a:schemeClr val="bg1"/>
          </a:solidFill>
          <a:ln>
            <a:solidFill>
              <a:schemeClr val="tx1"/>
            </a:solidFill>
          </a:ln>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  USGS Gage 08111110</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  New Year Ck at FM 1155 nr </a:t>
            </a:r>
            <a:r>
              <a:rPr kumimoji="0" lang="en-US" sz="1200" b="1" i="0" u="none" strike="noStrike" kern="1200" cap="none" spc="0" normalizeH="0" baseline="0" noProof="0" dirty="0" err="1">
                <a:ln>
                  <a:noFill/>
                </a:ln>
                <a:solidFill>
                  <a:prstClr val="black"/>
                </a:solidFill>
                <a:effectLst/>
                <a:uLnTx/>
                <a:uFillTx/>
                <a:latin typeface="Arial"/>
                <a:ea typeface="ＭＳ Ｐゴシック"/>
                <a:cs typeface="+mn-cs"/>
              </a:rPr>
              <a:t>Chappel</a:t>
            </a: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 Hill, TX</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  30.21231, -96.24295</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  NBI #172390140504004</a:t>
            </a:r>
          </a:p>
        </p:txBody>
      </p:sp>
      <p:pic>
        <p:nvPicPr>
          <p:cNvPr id="7" name="Picture 6" descr="A bridge over a river&#10;&#10;Description automatically generated with medium confidence">
            <a:extLst>
              <a:ext uri="{FF2B5EF4-FFF2-40B4-BE49-F238E27FC236}">
                <a16:creationId xmlns:a16="http://schemas.microsoft.com/office/drawing/2014/main" id="{1CA1B88F-FDE5-47C7-931C-D665BDAB8D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5860" y="4813449"/>
            <a:ext cx="2390298" cy="16337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7218231"/>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Flood Inundation – 2D Hydraulic Modeling</a:t>
            </a:r>
          </a:p>
        </p:txBody>
      </p:sp>
      <p:pic>
        <p:nvPicPr>
          <p:cNvPr id="6" name="Picture 5">
            <a:extLst>
              <a:ext uri="{FF2B5EF4-FFF2-40B4-BE49-F238E27FC236}">
                <a16:creationId xmlns:a16="http://schemas.microsoft.com/office/drawing/2014/main" id="{99ADD46F-5539-4822-B250-ECC51927D0E5}"/>
              </a:ext>
            </a:extLst>
          </p:cNvPr>
          <p:cNvPicPr>
            <a:picLocks noChangeAspect="1"/>
          </p:cNvPicPr>
          <p:nvPr/>
        </p:nvPicPr>
        <p:blipFill>
          <a:blip r:embed="rId4"/>
          <a:stretch>
            <a:fillRect/>
          </a:stretch>
        </p:blipFill>
        <p:spPr>
          <a:xfrm>
            <a:off x="914402" y="1392787"/>
            <a:ext cx="3908600" cy="2383466"/>
          </a:xfrm>
          <a:prstGeom prst="rect">
            <a:avLst/>
          </a:prstGeom>
          <a:ln w="28575">
            <a:solidFill>
              <a:schemeClr val="tx1"/>
            </a:solidFill>
          </a:ln>
        </p:spPr>
      </p:pic>
      <p:sp>
        <p:nvSpPr>
          <p:cNvPr id="5" name="Oval 4">
            <a:extLst>
              <a:ext uri="{FF2B5EF4-FFF2-40B4-BE49-F238E27FC236}">
                <a16:creationId xmlns:a16="http://schemas.microsoft.com/office/drawing/2014/main" id="{D23D0AE4-4BEE-4CF9-A59B-0972A5B64208}"/>
              </a:ext>
            </a:extLst>
          </p:cNvPr>
          <p:cNvSpPr/>
          <p:nvPr/>
        </p:nvSpPr>
        <p:spPr bwMode="auto">
          <a:xfrm>
            <a:off x="2215384" y="2157971"/>
            <a:ext cx="155388" cy="155388"/>
          </a:xfrm>
          <a:prstGeom prst="ellipse">
            <a:avLst/>
          </a:prstGeom>
          <a:solidFill>
            <a:schemeClr val="bg2">
              <a:lumMod val="75000"/>
            </a:schemeClr>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2" name="Picture 11">
            <a:extLst>
              <a:ext uri="{FF2B5EF4-FFF2-40B4-BE49-F238E27FC236}">
                <a16:creationId xmlns:a16="http://schemas.microsoft.com/office/drawing/2014/main" id="{1D60FB6D-F76B-4B43-AF80-62AE6496A2BE}"/>
              </a:ext>
            </a:extLst>
          </p:cNvPr>
          <p:cNvPicPr>
            <a:picLocks noChangeAspect="1"/>
          </p:cNvPicPr>
          <p:nvPr/>
        </p:nvPicPr>
        <p:blipFill>
          <a:blip r:embed="rId5"/>
          <a:stretch>
            <a:fillRect/>
          </a:stretch>
        </p:blipFill>
        <p:spPr>
          <a:xfrm>
            <a:off x="402190" y="4284577"/>
            <a:ext cx="4702538" cy="2462859"/>
          </a:xfrm>
          <a:prstGeom prst="rect">
            <a:avLst/>
          </a:prstGeom>
        </p:spPr>
      </p:pic>
      <p:sp>
        <p:nvSpPr>
          <p:cNvPr id="13" name="Oval 12">
            <a:extLst>
              <a:ext uri="{FF2B5EF4-FFF2-40B4-BE49-F238E27FC236}">
                <a16:creationId xmlns:a16="http://schemas.microsoft.com/office/drawing/2014/main" id="{4CB40657-69C4-4128-8433-81C7FF542565}"/>
              </a:ext>
            </a:extLst>
          </p:cNvPr>
          <p:cNvSpPr/>
          <p:nvPr/>
        </p:nvSpPr>
        <p:spPr bwMode="auto">
          <a:xfrm>
            <a:off x="3079397" y="5008598"/>
            <a:ext cx="79919" cy="79919"/>
          </a:xfrm>
          <a:prstGeom prst="ellipse">
            <a:avLst/>
          </a:prstGeom>
          <a:solidFill>
            <a:schemeClr val="bg2">
              <a:lumMod val="75000"/>
            </a:schemeClr>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4" name="Picture 3">
            <a:extLst>
              <a:ext uri="{FF2B5EF4-FFF2-40B4-BE49-F238E27FC236}">
                <a16:creationId xmlns:a16="http://schemas.microsoft.com/office/drawing/2014/main" id="{2680256F-E0C6-4291-8AC3-FF482BC0ECA9}"/>
              </a:ext>
            </a:extLst>
          </p:cNvPr>
          <p:cNvPicPr>
            <a:picLocks noChangeAspect="1"/>
          </p:cNvPicPr>
          <p:nvPr/>
        </p:nvPicPr>
        <p:blipFill>
          <a:blip r:embed="rId6"/>
          <a:stretch>
            <a:fillRect/>
          </a:stretch>
        </p:blipFill>
        <p:spPr>
          <a:xfrm>
            <a:off x="5629835" y="941832"/>
            <a:ext cx="6341075" cy="4434356"/>
          </a:xfrm>
          <a:prstGeom prst="rect">
            <a:avLst/>
          </a:prstGeom>
          <a:ln w="19050">
            <a:solidFill>
              <a:schemeClr val="tx1"/>
            </a:solidFill>
          </a:ln>
        </p:spPr>
      </p:pic>
      <p:sp>
        <p:nvSpPr>
          <p:cNvPr id="24" name="TextBox 23">
            <a:extLst>
              <a:ext uri="{FF2B5EF4-FFF2-40B4-BE49-F238E27FC236}">
                <a16:creationId xmlns:a16="http://schemas.microsoft.com/office/drawing/2014/main" id="{6F9A57BF-6F73-4226-88A9-A1C04358D2C4}"/>
              </a:ext>
            </a:extLst>
          </p:cNvPr>
          <p:cNvSpPr txBox="1"/>
          <p:nvPr/>
        </p:nvSpPr>
        <p:spPr>
          <a:xfrm>
            <a:off x="8425031" y="5775607"/>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Bridge Modeling from Plans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In 2D grid mesh</a:t>
            </a: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3" name="08111110_NewYearsCk_Bridge_Flow">
            <a:hlinkClick r:id="" action="ppaction://media"/>
            <a:extLst>
              <a:ext uri="{FF2B5EF4-FFF2-40B4-BE49-F238E27FC236}">
                <a16:creationId xmlns:a16="http://schemas.microsoft.com/office/drawing/2014/main" id="{E72A7216-4F9A-4C1C-8EBF-FDFFAF83321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77556" y="908155"/>
            <a:ext cx="4295775" cy="3330536"/>
          </a:xfrm>
          <a:prstGeom prst="rect">
            <a:avLst/>
          </a:prstGeom>
          <a:ln w="28575">
            <a:solidFill>
              <a:schemeClr val="tx1"/>
            </a:solidFill>
          </a:ln>
        </p:spPr>
      </p:pic>
      <p:sp>
        <p:nvSpPr>
          <p:cNvPr id="11" name="Oval 10">
            <a:extLst>
              <a:ext uri="{FF2B5EF4-FFF2-40B4-BE49-F238E27FC236}">
                <a16:creationId xmlns:a16="http://schemas.microsoft.com/office/drawing/2014/main" id="{437DF000-2C9A-41D6-990F-E7045B3735FF}"/>
              </a:ext>
            </a:extLst>
          </p:cNvPr>
          <p:cNvSpPr/>
          <p:nvPr/>
        </p:nvSpPr>
        <p:spPr bwMode="auto">
          <a:xfrm>
            <a:off x="2753459" y="2235665"/>
            <a:ext cx="79919" cy="79919"/>
          </a:xfrm>
          <a:prstGeom prst="ellipse">
            <a:avLst/>
          </a:prstGeom>
          <a:solidFill>
            <a:schemeClr val="bg2">
              <a:lumMod val="75000"/>
            </a:schemeClr>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7070139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Flood Inundation – “Healing” Terrain with Bridges</a:t>
            </a:r>
          </a:p>
        </p:txBody>
      </p:sp>
      <p:grpSp>
        <p:nvGrpSpPr>
          <p:cNvPr id="15" name="Group 14">
            <a:extLst>
              <a:ext uri="{FF2B5EF4-FFF2-40B4-BE49-F238E27FC236}">
                <a16:creationId xmlns:a16="http://schemas.microsoft.com/office/drawing/2014/main" id="{20FC48D3-8182-4A34-BAF4-D13F1CEC39AE}"/>
              </a:ext>
            </a:extLst>
          </p:cNvPr>
          <p:cNvGrpSpPr/>
          <p:nvPr/>
        </p:nvGrpSpPr>
        <p:grpSpPr>
          <a:xfrm>
            <a:off x="914402" y="1192007"/>
            <a:ext cx="9949868" cy="5344927"/>
            <a:chOff x="998221" y="941832"/>
            <a:chExt cx="10564907" cy="5675316"/>
          </a:xfrm>
        </p:grpSpPr>
        <p:pic>
          <p:nvPicPr>
            <p:cNvPr id="16" name="Picture 15">
              <a:extLst>
                <a:ext uri="{FF2B5EF4-FFF2-40B4-BE49-F238E27FC236}">
                  <a16:creationId xmlns:a16="http://schemas.microsoft.com/office/drawing/2014/main" id="{871D2025-ED98-4A23-ABE2-2FBE516D102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5000"/>
                      </a14:imgEffect>
                    </a14:imgLayer>
                  </a14:imgProps>
                </a:ext>
              </a:extLst>
            </a:blip>
            <a:srcRect l="17184" r="44611"/>
            <a:stretch/>
          </p:blipFill>
          <p:spPr>
            <a:xfrm>
              <a:off x="5029200" y="941832"/>
              <a:ext cx="2484120" cy="5675316"/>
            </a:xfrm>
            <a:prstGeom prst="rect">
              <a:avLst/>
            </a:prstGeom>
            <a:ln w="19050">
              <a:solidFill>
                <a:schemeClr val="tx1"/>
              </a:solidFill>
            </a:ln>
          </p:spPr>
        </p:pic>
        <p:pic>
          <p:nvPicPr>
            <p:cNvPr id="17" name="Picture 16">
              <a:extLst>
                <a:ext uri="{FF2B5EF4-FFF2-40B4-BE49-F238E27FC236}">
                  <a16:creationId xmlns:a16="http://schemas.microsoft.com/office/drawing/2014/main" id="{81355629-5C24-4728-9CB7-74B6B7951D8F}"/>
                </a:ext>
              </a:extLst>
            </p:cNvPr>
            <p:cNvPicPr>
              <a:picLocks noChangeAspect="1"/>
            </p:cNvPicPr>
            <p:nvPr/>
          </p:nvPicPr>
          <p:blipFill>
            <a:blip r:embed="rId4"/>
            <a:stretch>
              <a:fillRect/>
            </a:stretch>
          </p:blipFill>
          <p:spPr>
            <a:xfrm>
              <a:off x="998221" y="1023014"/>
              <a:ext cx="3436620" cy="5314832"/>
            </a:xfrm>
            <a:prstGeom prst="rect">
              <a:avLst/>
            </a:prstGeom>
            <a:ln w="28575">
              <a:solidFill>
                <a:schemeClr val="tx1"/>
              </a:solidFill>
            </a:ln>
          </p:spPr>
        </p:pic>
        <p:sp>
          <p:nvSpPr>
            <p:cNvPr id="18" name="Rectangle 17">
              <a:extLst>
                <a:ext uri="{FF2B5EF4-FFF2-40B4-BE49-F238E27FC236}">
                  <a16:creationId xmlns:a16="http://schemas.microsoft.com/office/drawing/2014/main" id="{3E89DAB4-E151-489C-A54B-8935D05FC32B}"/>
                </a:ext>
              </a:extLst>
            </p:cNvPr>
            <p:cNvSpPr/>
            <p:nvPr/>
          </p:nvSpPr>
          <p:spPr bwMode="auto">
            <a:xfrm>
              <a:off x="6096000" y="4643231"/>
              <a:ext cx="1005840" cy="1272937"/>
            </a:xfrm>
            <a:prstGeom prst="rect">
              <a:avLst/>
            </a:prstGeom>
            <a:noFill/>
            <a:ln w="57150">
              <a:solidFill>
                <a:srgbClr val="FF0000"/>
              </a:solidFill>
              <a:prstDash val="sysDash"/>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19" name="Straight Connector 18">
              <a:extLst>
                <a:ext uri="{FF2B5EF4-FFF2-40B4-BE49-F238E27FC236}">
                  <a16:creationId xmlns:a16="http://schemas.microsoft.com/office/drawing/2014/main" id="{785A3AE5-588D-403E-A021-21144CD1ED13}"/>
                </a:ext>
              </a:extLst>
            </p:cNvPr>
            <p:cNvCxnSpPr>
              <a:cxnSpLocks/>
            </p:cNvCxnSpPr>
            <p:nvPr/>
          </p:nvCxnSpPr>
          <p:spPr bwMode="auto">
            <a:xfrm flipV="1">
              <a:off x="6096000" y="2133848"/>
              <a:ext cx="2095499" cy="2509383"/>
            </a:xfrm>
            <a:prstGeom prst="line">
              <a:avLst/>
            </a:prstGeom>
            <a:noFill/>
            <a:ln w="19050" cap="flat" cmpd="sng" algn="ctr">
              <a:solidFill>
                <a:srgbClr val="FF0000"/>
              </a:solidFill>
              <a:prstDash val="sysDash"/>
              <a:round/>
              <a:headEnd type="none" w="med" len="med"/>
              <a:tailEnd type="none" w="med" len="med"/>
            </a:ln>
            <a:effectLst/>
          </p:spPr>
        </p:cxnSp>
        <p:cxnSp>
          <p:nvCxnSpPr>
            <p:cNvPr id="20" name="Straight Connector 19">
              <a:extLst>
                <a:ext uri="{FF2B5EF4-FFF2-40B4-BE49-F238E27FC236}">
                  <a16:creationId xmlns:a16="http://schemas.microsoft.com/office/drawing/2014/main" id="{D4681441-CDEE-4654-A135-B76572747DC0}"/>
                </a:ext>
              </a:extLst>
            </p:cNvPr>
            <p:cNvCxnSpPr>
              <a:cxnSpLocks/>
            </p:cNvCxnSpPr>
            <p:nvPr/>
          </p:nvCxnSpPr>
          <p:spPr bwMode="auto">
            <a:xfrm flipV="1">
              <a:off x="7101840" y="2133848"/>
              <a:ext cx="4461288" cy="2509383"/>
            </a:xfrm>
            <a:prstGeom prst="line">
              <a:avLst/>
            </a:prstGeom>
            <a:noFill/>
            <a:ln w="19050" cap="flat" cmpd="sng" algn="ctr">
              <a:solidFill>
                <a:srgbClr val="FF0000"/>
              </a:solidFill>
              <a:prstDash val="sysDash"/>
              <a:round/>
              <a:headEnd type="none" w="med" len="med"/>
              <a:tailEnd type="none" w="med" len="med"/>
            </a:ln>
            <a:effectLst/>
          </p:spPr>
        </p:cxnSp>
        <p:cxnSp>
          <p:nvCxnSpPr>
            <p:cNvPr id="21" name="Straight Connector 20">
              <a:extLst>
                <a:ext uri="{FF2B5EF4-FFF2-40B4-BE49-F238E27FC236}">
                  <a16:creationId xmlns:a16="http://schemas.microsoft.com/office/drawing/2014/main" id="{A79CE5A2-ECC4-480F-9A3D-9D634016DE17}"/>
                </a:ext>
              </a:extLst>
            </p:cNvPr>
            <p:cNvCxnSpPr>
              <a:cxnSpLocks/>
            </p:cNvCxnSpPr>
            <p:nvPr/>
          </p:nvCxnSpPr>
          <p:spPr bwMode="auto">
            <a:xfrm>
              <a:off x="7101840" y="5916168"/>
              <a:ext cx="4461288" cy="484632"/>
            </a:xfrm>
            <a:prstGeom prst="line">
              <a:avLst/>
            </a:prstGeom>
            <a:noFill/>
            <a:ln w="19050" cap="flat" cmpd="sng" algn="ctr">
              <a:solidFill>
                <a:srgbClr val="FF0000"/>
              </a:solidFill>
              <a:prstDash val="sysDash"/>
              <a:round/>
              <a:headEnd type="none" w="med" len="med"/>
              <a:tailEnd type="none" w="med" len="med"/>
            </a:ln>
            <a:effectLst/>
          </p:spPr>
        </p:cxnSp>
        <p:cxnSp>
          <p:nvCxnSpPr>
            <p:cNvPr id="22" name="Straight Connector 21">
              <a:extLst>
                <a:ext uri="{FF2B5EF4-FFF2-40B4-BE49-F238E27FC236}">
                  <a16:creationId xmlns:a16="http://schemas.microsoft.com/office/drawing/2014/main" id="{16514425-1939-4B34-B70B-A30BBF7B920A}"/>
                </a:ext>
              </a:extLst>
            </p:cNvPr>
            <p:cNvCxnSpPr>
              <a:cxnSpLocks/>
            </p:cNvCxnSpPr>
            <p:nvPr/>
          </p:nvCxnSpPr>
          <p:spPr bwMode="auto">
            <a:xfrm>
              <a:off x="6149340" y="5916168"/>
              <a:ext cx="2019300" cy="516606"/>
            </a:xfrm>
            <a:prstGeom prst="line">
              <a:avLst/>
            </a:prstGeom>
            <a:noFill/>
            <a:ln w="19050" cap="flat" cmpd="sng" algn="ctr">
              <a:solidFill>
                <a:srgbClr val="FF0000"/>
              </a:solidFill>
              <a:prstDash val="sysDash"/>
              <a:round/>
              <a:headEnd type="none" w="med" len="med"/>
              <a:tailEnd type="none" w="med" len="med"/>
            </a:ln>
            <a:effectLst/>
          </p:spPr>
        </p:cxnSp>
        <p:pic>
          <p:nvPicPr>
            <p:cNvPr id="23" name="Picture 22">
              <a:extLst>
                <a:ext uri="{FF2B5EF4-FFF2-40B4-BE49-F238E27FC236}">
                  <a16:creationId xmlns:a16="http://schemas.microsoft.com/office/drawing/2014/main" id="{BC2C1B4B-C871-4947-A104-518470FE7303}"/>
                </a:ext>
              </a:extLst>
            </p:cNvPr>
            <p:cNvPicPr>
              <a:picLocks noChangeAspect="1"/>
            </p:cNvPicPr>
            <p:nvPr/>
          </p:nvPicPr>
          <p:blipFill>
            <a:blip r:embed="rId5"/>
            <a:stretch>
              <a:fillRect/>
            </a:stretch>
          </p:blipFill>
          <p:spPr>
            <a:xfrm>
              <a:off x="8191499" y="2133848"/>
              <a:ext cx="3371629" cy="4266952"/>
            </a:xfrm>
            <a:prstGeom prst="rect">
              <a:avLst/>
            </a:prstGeom>
            <a:ln w="38100">
              <a:solidFill>
                <a:schemeClr val="tx1"/>
              </a:solidFill>
            </a:ln>
          </p:spPr>
        </p:pic>
      </p:grpSp>
      <p:sp>
        <p:nvSpPr>
          <p:cNvPr id="24" name="TextBox 23">
            <a:extLst>
              <a:ext uri="{FF2B5EF4-FFF2-40B4-BE49-F238E27FC236}">
                <a16:creationId xmlns:a16="http://schemas.microsoft.com/office/drawing/2014/main" id="{DED7F35C-514A-4C0A-B71D-D883B1030667}"/>
              </a:ext>
            </a:extLst>
          </p:cNvPr>
          <p:cNvSpPr txBox="1"/>
          <p:nvPr/>
        </p:nvSpPr>
        <p:spPr>
          <a:xfrm>
            <a:off x="8763483" y="1323400"/>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Model on hydro-enforced</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and map </a:t>
            </a:r>
            <a:r>
              <a:rPr kumimoji="0" lang="en-US" sz="2000" b="1" i="0" u="none" strike="noStrike" kern="1200" cap="none" spc="0" normalizeH="0" baseline="0" noProof="0" dirty="0">
                <a:ln>
                  <a:noFill/>
                </a:ln>
                <a:solidFill>
                  <a:prstClr val="black"/>
                </a:solidFill>
                <a:effectLst/>
                <a:uLnTx/>
                <a:uFillTx/>
                <a:latin typeface="Arial"/>
                <a:ea typeface="ＭＳ Ｐゴシック"/>
              </a:rPr>
              <a:t>on “healed” terrain</a:t>
            </a:r>
            <a:endParaRPr kumimoji="0" lang="en-US" sz="2000" b="1" i="0" u="none" strike="noStrike" kern="1200" cap="none" spc="0" normalizeH="0" baseline="0" noProof="0" dirty="0">
              <a:ln>
                <a:noFill/>
              </a:ln>
              <a:solidFill>
                <a:prstClr val="black"/>
              </a:solidFill>
              <a:effectLst/>
              <a:uLnTx/>
              <a:uFillTx/>
              <a:latin typeface="Arial"/>
              <a:ea typeface="ＭＳ Ｐゴシック"/>
              <a:cs typeface="+mn-cs"/>
            </a:endParaRPr>
          </a:p>
        </p:txBody>
      </p:sp>
    </p:spTree>
    <p:extLst>
      <p:ext uri="{BB962C8B-B14F-4D97-AF65-F5344CB8AC3E}">
        <p14:creationId xmlns:p14="http://schemas.microsoft.com/office/powerpoint/2010/main" val="3876327392"/>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425EBD-C46A-41D5-8999-642D2643A7A3}"/>
              </a:ext>
            </a:extLst>
          </p:cNvPr>
          <p:cNvPicPr>
            <a:picLocks noChangeAspect="1"/>
          </p:cNvPicPr>
          <p:nvPr/>
        </p:nvPicPr>
        <p:blipFill>
          <a:blip r:embed="rId2"/>
          <a:stretch>
            <a:fillRect/>
          </a:stretch>
        </p:blipFill>
        <p:spPr>
          <a:xfrm>
            <a:off x="309784" y="1068854"/>
            <a:ext cx="7570666" cy="3335805"/>
          </a:xfrm>
          <a:prstGeom prst="rect">
            <a:avLst/>
          </a:prstGeom>
        </p:spPr>
      </p:pic>
      <p:sp>
        <p:nvSpPr>
          <p:cNvPr id="2" name="Title 1"/>
          <p:cNvSpPr>
            <a:spLocks noGrp="1"/>
          </p:cNvSpPr>
          <p:nvPr>
            <p:ph type="title"/>
          </p:nvPr>
        </p:nvSpPr>
        <p:spPr/>
        <p:txBody>
          <a:bodyPr/>
          <a:lstStyle/>
          <a:p>
            <a:r>
              <a:rPr lang="en-US" sz="2400" dirty="0"/>
              <a:t>Flood Decision Support Toolbox (FDST) Compliant Products </a:t>
            </a:r>
          </a:p>
        </p:txBody>
      </p:sp>
      <p:grpSp>
        <p:nvGrpSpPr>
          <p:cNvPr id="4" name="Group 3">
            <a:extLst>
              <a:ext uri="{FF2B5EF4-FFF2-40B4-BE49-F238E27FC236}">
                <a16:creationId xmlns:a16="http://schemas.microsoft.com/office/drawing/2014/main" id="{7A157615-0BF0-4CEE-A51C-E05E0C44BA49}"/>
              </a:ext>
            </a:extLst>
          </p:cNvPr>
          <p:cNvGrpSpPr/>
          <p:nvPr/>
        </p:nvGrpSpPr>
        <p:grpSpPr>
          <a:xfrm>
            <a:off x="7966635" y="1123577"/>
            <a:ext cx="3967794" cy="4460124"/>
            <a:chOff x="7093154" y="1310863"/>
            <a:chExt cx="4469966" cy="4768541"/>
          </a:xfrm>
        </p:grpSpPr>
        <p:sp>
          <p:nvSpPr>
            <p:cNvPr id="11" name="Rectangle: Rounded Corners 10">
              <a:extLst>
                <a:ext uri="{FF2B5EF4-FFF2-40B4-BE49-F238E27FC236}">
                  <a16:creationId xmlns:a16="http://schemas.microsoft.com/office/drawing/2014/main" id="{E36D54D1-EB43-4F6A-BEAF-16F944E6DA30}"/>
                </a:ext>
              </a:extLst>
            </p:cNvPr>
            <p:cNvSpPr/>
            <p:nvPr/>
          </p:nvSpPr>
          <p:spPr bwMode="auto">
            <a:xfrm>
              <a:off x="7093154" y="1310863"/>
              <a:ext cx="4469966" cy="4322320"/>
            </a:xfrm>
            <a:prstGeom prst="roundRect">
              <a:avLst/>
            </a:prstGeom>
            <a:solidFill>
              <a:schemeClr val="accent6">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TextBox 11">
              <a:extLst>
                <a:ext uri="{FF2B5EF4-FFF2-40B4-BE49-F238E27FC236}">
                  <a16:creationId xmlns:a16="http://schemas.microsoft.com/office/drawing/2014/main" id="{9230DA54-F168-4E2E-A0F7-0C3C7B0B2BC1}"/>
                </a:ext>
              </a:extLst>
            </p:cNvPr>
            <p:cNvSpPr txBox="1"/>
            <p:nvPr/>
          </p:nvSpPr>
          <p:spPr>
            <a:xfrm>
              <a:off x="8975015" y="5165004"/>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A Flood Inundation Map Library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rPr>
                <a:t>and set of Rating Curves</a:t>
              </a:r>
            </a:p>
          </p:txBody>
        </p:sp>
        <p:grpSp>
          <p:nvGrpSpPr>
            <p:cNvPr id="13" name="Group 12">
              <a:extLst>
                <a:ext uri="{FF2B5EF4-FFF2-40B4-BE49-F238E27FC236}">
                  <a16:creationId xmlns:a16="http://schemas.microsoft.com/office/drawing/2014/main" id="{BDEA1B3A-A2E7-421A-AF87-1D8CCD082EEF}"/>
                </a:ext>
              </a:extLst>
            </p:cNvPr>
            <p:cNvGrpSpPr/>
            <p:nvPr/>
          </p:nvGrpSpPr>
          <p:grpSpPr>
            <a:xfrm>
              <a:off x="8185047" y="1557948"/>
              <a:ext cx="2494333" cy="2179981"/>
              <a:chOff x="7996231" y="1260910"/>
              <a:chExt cx="3250847" cy="2841154"/>
            </a:xfrm>
          </p:grpSpPr>
          <p:pic>
            <p:nvPicPr>
              <p:cNvPr id="14" name="Picture 13">
                <a:extLst>
                  <a:ext uri="{FF2B5EF4-FFF2-40B4-BE49-F238E27FC236}">
                    <a16:creationId xmlns:a16="http://schemas.microsoft.com/office/drawing/2014/main" id="{B9B4755B-28B1-46E4-9700-2D355C705441}"/>
                  </a:ext>
                </a:extLst>
              </p:cNvPr>
              <p:cNvPicPr>
                <a:picLocks noChangeAspect="1"/>
              </p:cNvPicPr>
              <p:nvPr/>
            </p:nvPicPr>
            <p:blipFill>
              <a:blip r:embed="rId3"/>
              <a:stretch>
                <a:fillRect/>
              </a:stretch>
            </p:blipFill>
            <p:spPr>
              <a:xfrm>
                <a:off x="8145616" y="2587088"/>
                <a:ext cx="3101462" cy="1514976"/>
              </a:xfrm>
              <a:prstGeom prst="rect">
                <a:avLst/>
              </a:prstGeom>
              <a:ln w="12700">
                <a:solidFill>
                  <a:schemeClr val="tx1"/>
                </a:solidFill>
              </a:ln>
              <a:scene3d>
                <a:camera prst="orthographicFront">
                  <a:rot lat="3000000" lon="3000000" rev="3000000"/>
                </a:camera>
                <a:lightRig rig="threePt" dir="t"/>
              </a:scene3d>
            </p:spPr>
          </p:pic>
          <p:pic>
            <p:nvPicPr>
              <p:cNvPr id="15" name="Picture 14">
                <a:extLst>
                  <a:ext uri="{FF2B5EF4-FFF2-40B4-BE49-F238E27FC236}">
                    <a16:creationId xmlns:a16="http://schemas.microsoft.com/office/drawing/2014/main" id="{3D00A28A-37FF-4EEA-BECA-8DAF2A71539D}"/>
                  </a:ext>
                </a:extLst>
              </p:cNvPr>
              <p:cNvPicPr>
                <a:picLocks noChangeAspect="1"/>
              </p:cNvPicPr>
              <p:nvPr/>
            </p:nvPicPr>
            <p:blipFill>
              <a:blip r:embed="rId4"/>
              <a:stretch>
                <a:fillRect/>
              </a:stretch>
            </p:blipFill>
            <p:spPr>
              <a:xfrm>
                <a:off x="8048973" y="2251313"/>
                <a:ext cx="3118989" cy="1555492"/>
              </a:xfrm>
              <a:prstGeom prst="rect">
                <a:avLst/>
              </a:prstGeom>
              <a:ln w="12700">
                <a:solidFill>
                  <a:schemeClr val="tx1"/>
                </a:solidFill>
              </a:ln>
              <a:effectLst>
                <a:outerShdw blurRad="50800" dist="38100" dir="10800000" algn="r" rotWithShape="0">
                  <a:prstClr val="black">
                    <a:alpha val="40000"/>
                  </a:prstClr>
                </a:outerShdw>
              </a:effectLst>
              <a:scene3d>
                <a:camera prst="orthographicFront">
                  <a:rot lat="3000000" lon="3000000" rev="3000000"/>
                </a:camera>
                <a:lightRig rig="threePt" dir="t"/>
              </a:scene3d>
            </p:spPr>
          </p:pic>
          <p:pic>
            <p:nvPicPr>
              <p:cNvPr id="16" name="Picture 15">
                <a:extLst>
                  <a:ext uri="{FF2B5EF4-FFF2-40B4-BE49-F238E27FC236}">
                    <a16:creationId xmlns:a16="http://schemas.microsoft.com/office/drawing/2014/main" id="{EAFC2A76-1D2A-4564-887F-2C1E93E4C2C0}"/>
                  </a:ext>
                </a:extLst>
              </p:cNvPr>
              <p:cNvPicPr>
                <a:picLocks noChangeAspect="1"/>
              </p:cNvPicPr>
              <p:nvPr/>
            </p:nvPicPr>
            <p:blipFill>
              <a:blip r:embed="rId5"/>
              <a:stretch>
                <a:fillRect/>
              </a:stretch>
            </p:blipFill>
            <p:spPr>
              <a:xfrm>
                <a:off x="7996231" y="1892231"/>
                <a:ext cx="3224475" cy="1619315"/>
              </a:xfrm>
              <a:prstGeom prst="rect">
                <a:avLst/>
              </a:prstGeom>
              <a:ln w="12700">
                <a:solidFill>
                  <a:schemeClr val="tx1"/>
                </a:solidFill>
              </a:ln>
              <a:effectLst>
                <a:outerShdw blurRad="50800" dist="38100" dir="10800000" algn="r" rotWithShape="0">
                  <a:prstClr val="black">
                    <a:alpha val="40000"/>
                  </a:prstClr>
                </a:outerShdw>
              </a:effectLst>
              <a:scene3d>
                <a:camera prst="orthographicFront">
                  <a:rot lat="3000000" lon="3000000" rev="3000000"/>
                </a:camera>
                <a:lightRig rig="threePt" dir="t"/>
              </a:scene3d>
            </p:spPr>
          </p:pic>
          <p:pic>
            <p:nvPicPr>
              <p:cNvPr id="17" name="Picture 16">
                <a:extLst>
                  <a:ext uri="{FF2B5EF4-FFF2-40B4-BE49-F238E27FC236}">
                    <a16:creationId xmlns:a16="http://schemas.microsoft.com/office/drawing/2014/main" id="{47373587-9371-4A13-89FE-1470E25B01EB}"/>
                  </a:ext>
                </a:extLst>
              </p:cNvPr>
              <p:cNvPicPr>
                <a:picLocks noChangeAspect="1"/>
              </p:cNvPicPr>
              <p:nvPr/>
            </p:nvPicPr>
            <p:blipFill>
              <a:blip r:embed="rId6"/>
              <a:stretch>
                <a:fillRect/>
              </a:stretch>
            </p:blipFill>
            <p:spPr>
              <a:xfrm>
                <a:off x="8176467" y="1260910"/>
                <a:ext cx="2358522" cy="2144266"/>
              </a:xfrm>
              <a:prstGeom prst="rect">
                <a:avLst/>
              </a:prstGeom>
              <a:ln w="28575">
                <a:solidFill>
                  <a:schemeClr val="tx1"/>
                </a:solidFill>
              </a:ln>
              <a:effectLst>
                <a:outerShdw blurRad="50800" dist="38100" dir="8100000" algn="tr" rotWithShape="0">
                  <a:prstClr val="black">
                    <a:alpha val="40000"/>
                  </a:prstClr>
                </a:outerShdw>
              </a:effectLst>
              <a:scene3d>
                <a:camera prst="orthographicFront">
                  <a:rot lat="3000000" lon="3000000" rev="3000000"/>
                </a:camera>
                <a:lightRig rig="threePt" dir="t"/>
              </a:scene3d>
            </p:spPr>
          </p:pic>
        </p:grpSp>
        <p:sp>
          <p:nvSpPr>
            <p:cNvPr id="18" name="Flowchart: Magnetic Disk 17">
              <a:extLst>
                <a:ext uri="{FF2B5EF4-FFF2-40B4-BE49-F238E27FC236}">
                  <a16:creationId xmlns:a16="http://schemas.microsoft.com/office/drawing/2014/main" id="{13AB0D7F-8FA3-45FD-BE89-E1BD97DB5E4E}"/>
                </a:ext>
              </a:extLst>
            </p:cNvPr>
            <p:cNvSpPr/>
            <p:nvPr/>
          </p:nvSpPr>
          <p:spPr bwMode="auto">
            <a:xfrm>
              <a:off x="7346541" y="1606122"/>
              <a:ext cx="3963191" cy="3510708"/>
            </a:xfrm>
            <a:prstGeom prst="flowChartMagneticDisk">
              <a:avLst/>
            </a:prstGeom>
            <a:noFill/>
            <a:ln>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9" name="Picture 18">
              <a:extLst>
                <a:ext uri="{FF2B5EF4-FFF2-40B4-BE49-F238E27FC236}">
                  <a16:creationId xmlns:a16="http://schemas.microsoft.com/office/drawing/2014/main" id="{1E10C54E-88F7-42EE-A82D-0C5A5E46BAB3}"/>
                </a:ext>
              </a:extLst>
            </p:cNvPr>
            <p:cNvPicPr>
              <a:picLocks noChangeAspect="1"/>
            </p:cNvPicPr>
            <p:nvPr/>
          </p:nvPicPr>
          <p:blipFill rotWithShape="1">
            <a:blip r:embed="rId7"/>
            <a:srcRect l="3678" r="4025" b="17161"/>
            <a:stretch/>
          </p:blipFill>
          <p:spPr>
            <a:xfrm>
              <a:off x="8124012" y="3684843"/>
              <a:ext cx="813362" cy="911599"/>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3C24F7F7-4EA7-4C97-A51E-AB382D4DD5F9}"/>
                </a:ext>
              </a:extLst>
            </p:cNvPr>
            <p:cNvPicPr>
              <a:picLocks noChangeAspect="1"/>
            </p:cNvPicPr>
            <p:nvPr/>
          </p:nvPicPr>
          <p:blipFill>
            <a:blip r:embed="rId8"/>
            <a:stretch>
              <a:fillRect/>
            </a:stretch>
          </p:blipFill>
          <p:spPr>
            <a:xfrm>
              <a:off x="9413937" y="3665988"/>
              <a:ext cx="1392137" cy="949310"/>
            </a:xfrm>
            <a:prstGeom prst="rect">
              <a:avLst/>
            </a:prstGeom>
            <a:effectLst>
              <a:outerShdw blurRad="50800" dist="38100" dir="5400000" algn="t" rotWithShape="0">
                <a:prstClr val="black">
                  <a:alpha val="40000"/>
                </a:prstClr>
              </a:outerShdw>
            </a:effectLst>
          </p:spPr>
        </p:pic>
      </p:grpSp>
      <p:sp>
        <p:nvSpPr>
          <p:cNvPr id="30" name="TextBox 29">
            <a:extLst>
              <a:ext uri="{FF2B5EF4-FFF2-40B4-BE49-F238E27FC236}">
                <a16:creationId xmlns:a16="http://schemas.microsoft.com/office/drawing/2014/main" id="{86157E95-C7BE-4A23-B01D-4B254213887B}"/>
              </a:ext>
            </a:extLst>
          </p:cNvPr>
          <p:cNvSpPr txBox="1"/>
          <p:nvPr/>
        </p:nvSpPr>
        <p:spPr>
          <a:xfrm>
            <a:off x="3264547" y="5515148"/>
            <a:ext cx="4394367" cy="297767"/>
          </a:xfrm>
          <a:prstGeom prst="rect">
            <a:avLst/>
          </a:prstGeom>
          <a:noFill/>
          <a:ln>
            <a:noFill/>
          </a:ln>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Draft 2D – FDST Guidance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ＭＳ Ｐゴシック"/>
                <a:cs typeface="+mn-cs"/>
              </a:rPr>
              <a:t>Source: Jonathan Thomas (USGS)</a:t>
            </a:r>
          </a:p>
        </p:txBody>
      </p:sp>
      <p:sp>
        <p:nvSpPr>
          <p:cNvPr id="6" name="TextBox 5"/>
          <p:cNvSpPr txBox="1"/>
          <p:nvPr/>
        </p:nvSpPr>
        <p:spPr>
          <a:xfrm>
            <a:off x="633774" y="1447189"/>
            <a:ext cx="2929501" cy="411462"/>
          </a:xfrm>
          <a:prstGeom prst="rect">
            <a:avLst/>
          </a:prstGeom>
          <a:solidFill>
            <a:schemeClr val="bg1"/>
          </a:solidFill>
          <a:effectLst/>
        </p:spPr>
        <p:txBody>
          <a:bodyPr wrap="none" lIns="0" tIns="0" rIns="0" bIns="0" rtlCol="0" anchor="ctr">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Guadalupe River at Comfort, </a:t>
            </a:r>
            <a:r>
              <a:rPr kumimoji="0" lang="en-US" sz="1400" b="1" i="0" u="none" strike="noStrike" kern="1200" cap="none" spc="0" normalizeH="0" baseline="0" noProof="0" dirty="0" err="1">
                <a:ln>
                  <a:noFill/>
                </a:ln>
                <a:solidFill>
                  <a:prstClr val="black"/>
                </a:solidFill>
                <a:effectLst/>
                <a:uLnTx/>
                <a:uFillTx/>
                <a:latin typeface="Arial"/>
                <a:ea typeface="ＭＳ Ｐゴシック"/>
                <a:cs typeface="+mn-cs"/>
              </a:rPr>
              <a:t>Tx</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21" name="Group 20">
            <a:extLst>
              <a:ext uri="{FF2B5EF4-FFF2-40B4-BE49-F238E27FC236}">
                <a16:creationId xmlns:a16="http://schemas.microsoft.com/office/drawing/2014/main" id="{14FF4965-CCFF-4755-9C02-ADAE9CCC036B}"/>
              </a:ext>
            </a:extLst>
          </p:cNvPr>
          <p:cNvGrpSpPr/>
          <p:nvPr/>
        </p:nvGrpSpPr>
        <p:grpSpPr>
          <a:xfrm>
            <a:off x="482492" y="4122945"/>
            <a:ext cx="2523202" cy="2419479"/>
            <a:chOff x="717028" y="1177797"/>
            <a:chExt cx="5428882" cy="5205713"/>
          </a:xfrm>
        </p:grpSpPr>
        <p:pic>
          <p:nvPicPr>
            <p:cNvPr id="22" name="Picture 21">
              <a:extLst>
                <a:ext uri="{FF2B5EF4-FFF2-40B4-BE49-F238E27FC236}">
                  <a16:creationId xmlns:a16="http://schemas.microsoft.com/office/drawing/2014/main" id="{A4F74577-0141-4A6A-9FDF-B0CCC21935E3}"/>
                </a:ext>
              </a:extLst>
            </p:cNvPr>
            <p:cNvPicPr>
              <a:picLocks noChangeAspect="1"/>
            </p:cNvPicPr>
            <p:nvPr/>
          </p:nvPicPr>
          <p:blipFill>
            <a:blip r:embed="rId9"/>
            <a:stretch>
              <a:fillRect/>
            </a:stretch>
          </p:blipFill>
          <p:spPr>
            <a:xfrm rot="893428">
              <a:off x="2864725" y="2135775"/>
              <a:ext cx="3281185" cy="4247735"/>
            </a:xfrm>
            <a:prstGeom prst="rect">
              <a:avLst/>
            </a:prstGeom>
            <a:ln w="12700">
              <a:solidFill>
                <a:schemeClr val="tx1"/>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7B5C538-CD5F-49D8-8760-59262ED457E8}"/>
                </a:ext>
              </a:extLst>
            </p:cNvPr>
            <p:cNvPicPr>
              <a:picLocks noChangeAspect="1"/>
            </p:cNvPicPr>
            <p:nvPr/>
          </p:nvPicPr>
          <p:blipFill>
            <a:blip r:embed="rId10"/>
            <a:stretch>
              <a:fillRect/>
            </a:stretch>
          </p:blipFill>
          <p:spPr>
            <a:xfrm>
              <a:off x="1811242" y="1468461"/>
              <a:ext cx="3233198" cy="4247735"/>
            </a:xfrm>
            <a:prstGeom prst="rect">
              <a:avLst/>
            </a:prstGeom>
            <a:ln w="12700">
              <a:solidFill>
                <a:schemeClr val="tx1"/>
              </a:solidFill>
            </a:ln>
            <a:effectLst>
              <a:outerShdw blurRad="50800" dist="38100" dir="5400000" algn="t" rotWithShape="0">
                <a:prstClr val="black">
                  <a:alpha val="40000"/>
                </a:prstClr>
              </a:outerShdw>
            </a:effectLst>
          </p:spPr>
        </p:pic>
        <p:pic>
          <p:nvPicPr>
            <p:cNvPr id="24" name="Picture 23">
              <a:extLst>
                <a:ext uri="{FF2B5EF4-FFF2-40B4-BE49-F238E27FC236}">
                  <a16:creationId xmlns:a16="http://schemas.microsoft.com/office/drawing/2014/main" id="{2E8130BF-9D22-44EA-8E5C-A319EAE53455}"/>
                </a:ext>
              </a:extLst>
            </p:cNvPr>
            <p:cNvPicPr>
              <a:picLocks noChangeAspect="1"/>
            </p:cNvPicPr>
            <p:nvPr/>
          </p:nvPicPr>
          <p:blipFill>
            <a:blip r:embed="rId11"/>
            <a:stretch>
              <a:fillRect/>
            </a:stretch>
          </p:blipFill>
          <p:spPr>
            <a:xfrm rot="21208784">
              <a:off x="717028" y="1177797"/>
              <a:ext cx="3078213" cy="4009397"/>
            </a:xfrm>
            <a:prstGeom prst="rect">
              <a:avLst/>
            </a:prstGeom>
            <a:ln w="12700">
              <a:solidFill>
                <a:schemeClr val="tx1"/>
              </a:solid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193550932"/>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96FDC-63C9-4E6F-898F-6F7F8762561B}"/>
              </a:ext>
            </a:extLst>
          </p:cNvPr>
          <p:cNvSpPr>
            <a:spLocks noGrp="1"/>
          </p:cNvSpPr>
          <p:nvPr>
            <p:ph type="title"/>
          </p:nvPr>
        </p:nvSpPr>
        <p:spPr>
          <a:xfrm>
            <a:off x="861241" y="425302"/>
            <a:ext cx="9750655" cy="484632"/>
          </a:xfrm>
        </p:spPr>
        <p:txBody>
          <a:bodyPr/>
          <a:lstStyle/>
          <a:p>
            <a:r>
              <a:rPr lang="en-US" sz="2400" dirty="0"/>
              <a:t>Estimated Road Flooding</a:t>
            </a:r>
            <a:br>
              <a:rPr lang="en-US" sz="2400" dirty="0"/>
            </a:br>
            <a:r>
              <a:rPr lang="en-US" sz="2000" i="1" dirty="0"/>
              <a:t>Tim Whiteaker</a:t>
            </a:r>
          </a:p>
        </p:txBody>
      </p:sp>
      <p:pic>
        <p:nvPicPr>
          <p:cNvPr id="14" name="Picture 13">
            <a:extLst>
              <a:ext uri="{FF2B5EF4-FFF2-40B4-BE49-F238E27FC236}">
                <a16:creationId xmlns:a16="http://schemas.microsoft.com/office/drawing/2014/main" id="{30BB2120-A41D-4E12-8A06-F6D73E3CB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4191"/>
            <a:ext cx="7561905" cy="5323809"/>
          </a:xfrm>
          <a:prstGeom prst="rect">
            <a:avLst/>
          </a:prstGeom>
        </p:spPr>
      </p:pic>
      <p:sp>
        <p:nvSpPr>
          <p:cNvPr id="15" name="TextBox 14">
            <a:extLst>
              <a:ext uri="{FF2B5EF4-FFF2-40B4-BE49-F238E27FC236}">
                <a16:creationId xmlns:a16="http://schemas.microsoft.com/office/drawing/2014/main" id="{E0FFB258-4ECB-49C7-AE39-F353AE9CE096}"/>
              </a:ext>
            </a:extLst>
          </p:cNvPr>
          <p:cNvSpPr txBox="1"/>
          <p:nvPr/>
        </p:nvSpPr>
        <p:spPr>
          <a:xfrm>
            <a:off x="7934325" y="1781175"/>
            <a:ext cx="40005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Inputs: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Road network</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4575" y="214702"/>
            <a:ext cx="1597415" cy="1566473"/>
          </a:xfrm>
          <a:prstGeom prst="rect">
            <a:avLst/>
          </a:prstGeom>
        </p:spPr>
      </p:pic>
    </p:spTree>
    <p:extLst>
      <p:ext uri="{BB962C8B-B14F-4D97-AF65-F5344CB8AC3E}">
        <p14:creationId xmlns:p14="http://schemas.microsoft.com/office/powerpoint/2010/main" val="1421942775"/>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96FDC-63C9-4E6F-898F-6F7F8762561B}"/>
              </a:ext>
            </a:extLst>
          </p:cNvPr>
          <p:cNvSpPr>
            <a:spLocks noGrp="1"/>
          </p:cNvSpPr>
          <p:nvPr>
            <p:ph type="title"/>
          </p:nvPr>
        </p:nvSpPr>
        <p:spPr/>
        <p:txBody>
          <a:bodyPr/>
          <a:lstStyle/>
          <a:p>
            <a:r>
              <a:rPr lang="en-US" sz="2400" dirty="0"/>
              <a:t>Estimated Road Flooding</a:t>
            </a:r>
          </a:p>
        </p:txBody>
      </p:sp>
      <p:sp>
        <p:nvSpPr>
          <p:cNvPr id="15" name="TextBox 14">
            <a:extLst>
              <a:ext uri="{FF2B5EF4-FFF2-40B4-BE49-F238E27FC236}">
                <a16:creationId xmlns:a16="http://schemas.microsoft.com/office/drawing/2014/main" id="{E0FFB258-4ECB-49C7-AE39-F353AE9CE096}"/>
              </a:ext>
            </a:extLst>
          </p:cNvPr>
          <p:cNvSpPr txBox="1"/>
          <p:nvPr/>
        </p:nvSpPr>
        <p:spPr>
          <a:xfrm>
            <a:off x="7934325" y="1781175"/>
            <a:ext cx="40005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Inputs: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Road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Flooded area</a:t>
            </a:r>
          </a:p>
        </p:txBody>
      </p:sp>
      <p:pic>
        <p:nvPicPr>
          <p:cNvPr id="8" name="Picture 7">
            <a:extLst>
              <a:ext uri="{FF2B5EF4-FFF2-40B4-BE49-F238E27FC236}">
                <a16:creationId xmlns:a16="http://schemas.microsoft.com/office/drawing/2014/main" id="{016836B9-B75A-4CCE-B905-9D43AE1BF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3729"/>
            <a:ext cx="7563906" cy="5344271"/>
          </a:xfrm>
          <a:prstGeom prst="rect">
            <a:avLst/>
          </a:prstGeom>
        </p:spPr>
      </p:pic>
    </p:spTree>
    <p:extLst>
      <p:ext uri="{BB962C8B-B14F-4D97-AF65-F5344CB8AC3E}">
        <p14:creationId xmlns:p14="http://schemas.microsoft.com/office/powerpoint/2010/main" val="9623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96FDC-63C9-4E6F-898F-6F7F8762561B}"/>
              </a:ext>
            </a:extLst>
          </p:cNvPr>
          <p:cNvSpPr>
            <a:spLocks noGrp="1"/>
          </p:cNvSpPr>
          <p:nvPr>
            <p:ph type="title"/>
          </p:nvPr>
        </p:nvSpPr>
        <p:spPr/>
        <p:txBody>
          <a:bodyPr/>
          <a:lstStyle/>
          <a:p>
            <a:r>
              <a:rPr lang="en-US" sz="2400" dirty="0"/>
              <a:t>Estimated Road Flooding</a:t>
            </a:r>
          </a:p>
        </p:txBody>
      </p:sp>
      <p:sp>
        <p:nvSpPr>
          <p:cNvPr id="15" name="TextBox 14">
            <a:extLst>
              <a:ext uri="{FF2B5EF4-FFF2-40B4-BE49-F238E27FC236}">
                <a16:creationId xmlns:a16="http://schemas.microsoft.com/office/drawing/2014/main" id="{E0FFB258-4ECB-49C7-AE39-F353AE9CE096}"/>
              </a:ext>
            </a:extLst>
          </p:cNvPr>
          <p:cNvSpPr txBox="1"/>
          <p:nvPr/>
        </p:nvSpPr>
        <p:spPr>
          <a:xfrm>
            <a:off x="7934325" y="1781175"/>
            <a:ext cx="40005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Inputs: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Road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Flooded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Outputs: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Flooded road extent</a:t>
            </a:r>
          </a:p>
        </p:txBody>
      </p:sp>
      <p:pic>
        <p:nvPicPr>
          <p:cNvPr id="3" name="Picture 2">
            <a:extLst>
              <a:ext uri="{FF2B5EF4-FFF2-40B4-BE49-F238E27FC236}">
                <a16:creationId xmlns:a16="http://schemas.microsoft.com/office/drawing/2014/main" id="{B13B361C-9D0E-40FE-B402-6321036D5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256"/>
            <a:ext cx="7563906" cy="5334744"/>
          </a:xfrm>
          <a:prstGeom prst="rect">
            <a:avLst/>
          </a:prstGeom>
        </p:spPr>
      </p:pic>
    </p:spTree>
    <p:extLst>
      <p:ext uri="{BB962C8B-B14F-4D97-AF65-F5344CB8AC3E}">
        <p14:creationId xmlns:p14="http://schemas.microsoft.com/office/powerpoint/2010/main" val="83226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96FDC-63C9-4E6F-898F-6F7F8762561B}"/>
              </a:ext>
            </a:extLst>
          </p:cNvPr>
          <p:cNvSpPr>
            <a:spLocks noGrp="1"/>
          </p:cNvSpPr>
          <p:nvPr>
            <p:ph type="title"/>
          </p:nvPr>
        </p:nvSpPr>
        <p:spPr/>
        <p:txBody>
          <a:bodyPr/>
          <a:lstStyle/>
          <a:p>
            <a:r>
              <a:rPr lang="en-US" sz="2400" dirty="0"/>
              <a:t>Estimated Road Flooding</a:t>
            </a:r>
          </a:p>
        </p:txBody>
      </p:sp>
      <p:sp>
        <p:nvSpPr>
          <p:cNvPr id="15" name="TextBox 14">
            <a:extLst>
              <a:ext uri="{FF2B5EF4-FFF2-40B4-BE49-F238E27FC236}">
                <a16:creationId xmlns:a16="http://schemas.microsoft.com/office/drawing/2014/main" id="{E0FFB258-4ECB-49C7-AE39-F353AE9CE096}"/>
              </a:ext>
            </a:extLst>
          </p:cNvPr>
          <p:cNvSpPr txBox="1"/>
          <p:nvPr/>
        </p:nvSpPr>
        <p:spPr>
          <a:xfrm>
            <a:off x="7934325" y="1781175"/>
            <a:ext cx="40005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Inputs: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Road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Flooded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Outputs: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Flooded road extent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Flooded road depth</a:t>
            </a:r>
          </a:p>
        </p:txBody>
      </p:sp>
      <p:pic>
        <p:nvPicPr>
          <p:cNvPr id="5" name="Picture 4">
            <a:extLst>
              <a:ext uri="{FF2B5EF4-FFF2-40B4-BE49-F238E27FC236}">
                <a16:creationId xmlns:a16="http://schemas.microsoft.com/office/drawing/2014/main" id="{E274EC44-58AC-4246-BBAF-25198CD13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256"/>
            <a:ext cx="7563906" cy="5334744"/>
          </a:xfrm>
          <a:prstGeom prst="rect">
            <a:avLst/>
          </a:prstGeom>
        </p:spPr>
      </p:pic>
    </p:spTree>
    <p:extLst>
      <p:ext uri="{BB962C8B-B14F-4D97-AF65-F5344CB8AC3E}">
        <p14:creationId xmlns:p14="http://schemas.microsoft.com/office/powerpoint/2010/main" val="255503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Meeting Agenda</a:t>
            </a:r>
          </a:p>
        </p:txBody>
      </p:sp>
      <p:sp>
        <p:nvSpPr>
          <p:cNvPr id="3" name="Rectangle 2"/>
          <p:cNvSpPr/>
          <p:nvPr/>
        </p:nvSpPr>
        <p:spPr>
          <a:xfrm>
            <a:off x="1410586" y="1420873"/>
            <a:ext cx="8605284"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arenBoth"/>
              <a:tabLst/>
              <a:defRPr/>
            </a:pPr>
            <a:r>
              <a:rPr kumimoji="0" lang="en-US" sz="2400" b="1"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Beaumont Flood Emergency Response Exercise</a:t>
            </a:r>
            <a:endPar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Introduction and overview</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Review of maps presented </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Results of the exercise evaluation</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Proposed </a:t>
            </a: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plan</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i="1"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Discussion</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Both"/>
              <a:tabLst/>
              <a:defRPr/>
            </a:pPr>
            <a:r>
              <a:rPr kumimoji="0" lang="en-US" sz="2400" b="1" u="none" strike="noStrike" kern="1200" cap="none" spc="0" normalizeH="0" baseline="0" noProof="0" dirty="0">
                <a:ln>
                  <a:noFill/>
                </a:ln>
                <a:effectLst/>
                <a:uLnTx/>
                <a:uFillTx/>
                <a:latin typeface="Calibri" panose="020F0502020204030204" pitchFamily="34" charset="0"/>
                <a:ea typeface="Calibri" panose="020F0502020204030204" pitchFamily="34" charset="0"/>
              </a:rPr>
              <a:t> Progress and Plans</a:t>
            </a:r>
            <a:endPar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Gauge installation, operation and maintenance</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Flood forecast system operation</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Forecast model assessment</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Flood emergency response and flood manual</a:t>
            </a:r>
          </a:p>
          <a:p>
            <a:pPr marL="742950" marR="0" lvl="1" indent="-28575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400" b="0" u="none" strike="noStrike" kern="1200" cap="none" spc="0" normalizeH="0" baseline="0" noProof="0" dirty="0">
                <a:ln>
                  <a:noFill/>
                </a:ln>
                <a:effectLst/>
                <a:uLnTx/>
                <a:uFillTx/>
                <a:latin typeface="Calibri" panose="020F0502020204030204" pitchFamily="34" charset="0"/>
                <a:ea typeface="Calibri" panose="020F0502020204030204" pitchFamily="34" charset="0"/>
              </a:rPr>
              <a:t>Discussion</a:t>
            </a:r>
          </a:p>
        </p:txBody>
      </p:sp>
    </p:spTree>
    <p:extLst>
      <p:ext uri="{BB962C8B-B14F-4D97-AF65-F5344CB8AC3E}">
        <p14:creationId xmlns:p14="http://schemas.microsoft.com/office/powerpoint/2010/main" val="1763617343"/>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Task 6: Flood Emergency Response and Flood Manual</a:t>
            </a:r>
          </a:p>
        </p:txBody>
      </p:sp>
      <p:sp>
        <p:nvSpPr>
          <p:cNvPr id="3" name="Content Placeholder 2"/>
          <p:cNvSpPr>
            <a:spLocks noGrp="1"/>
          </p:cNvSpPr>
          <p:nvPr>
            <p:ph sz="half" idx="4294967295"/>
          </p:nvPr>
        </p:nvSpPr>
        <p:spPr>
          <a:xfrm>
            <a:off x="914402" y="1464614"/>
            <a:ext cx="5181600" cy="4575175"/>
          </a:xfrm>
        </p:spPr>
        <p:txBody>
          <a:bodyPr/>
          <a:lstStyle/>
          <a:p>
            <a:r>
              <a:rPr lang="en-US" sz="2400" u="sng" dirty="0" smtClean="0">
                <a:solidFill>
                  <a:srgbClr val="0070C0"/>
                </a:solidFill>
              </a:rPr>
              <a:t> Achievements </a:t>
            </a:r>
            <a:r>
              <a:rPr lang="en-US" sz="2400" u="sng" dirty="0">
                <a:solidFill>
                  <a:srgbClr val="0070C0"/>
                </a:solidFill>
              </a:rPr>
              <a:t>during last Quarter</a:t>
            </a:r>
          </a:p>
          <a:p>
            <a:pPr marL="0" lvl="1" indent="0">
              <a:lnSpc>
                <a:spcPct val="100000"/>
              </a:lnSpc>
              <a:buNone/>
            </a:pPr>
            <a:endParaRPr lang="en-US" sz="1888" dirty="0">
              <a:solidFill>
                <a:srgbClr val="0070C0"/>
              </a:solidFill>
            </a:endParaRPr>
          </a:p>
          <a:p>
            <a:pPr lvl="1"/>
            <a:endParaRPr lang="en-US" sz="1888" dirty="0">
              <a:solidFill>
                <a:srgbClr val="0070C0"/>
              </a:solidFill>
            </a:endParaRPr>
          </a:p>
          <a:p>
            <a:r>
              <a:rPr lang="en-US" sz="2400" dirty="0" smtClean="0">
                <a:solidFill>
                  <a:srgbClr val="0070C0"/>
                </a:solidFill>
              </a:rPr>
              <a:t> Completion </a:t>
            </a:r>
            <a:r>
              <a:rPr lang="en-US" sz="2400" dirty="0">
                <a:solidFill>
                  <a:srgbClr val="0070C0"/>
                </a:solidFill>
              </a:rPr>
              <a:t>of Beaumont Flood Emergency Response Exercise</a:t>
            </a:r>
          </a:p>
        </p:txBody>
      </p:sp>
      <p:sp>
        <p:nvSpPr>
          <p:cNvPr id="5" name="TextBox 4"/>
          <p:cNvSpPr txBox="1"/>
          <p:nvPr/>
        </p:nvSpPr>
        <p:spPr>
          <a:xfrm>
            <a:off x="957503" y="101658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70C0"/>
                </a:solidFill>
                <a:effectLst/>
                <a:uLnTx/>
                <a:uFillTx/>
                <a:latin typeface="Arial"/>
                <a:ea typeface="ＭＳ Ｐゴシック"/>
                <a:cs typeface="+mn-cs"/>
              </a:rPr>
              <a:t>Harry Evans</a:t>
            </a:r>
          </a:p>
        </p:txBody>
      </p:sp>
      <p:sp>
        <p:nvSpPr>
          <p:cNvPr id="7" name="Content Placeholder 2"/>
          <p:cNvSpPr txBox="1">
            <a:spLocks/>
          </p:cNvSpPr>
          <p:nvPr/>
        </p:nvSpPr>
        <p:spPr>
          <a:xfrm>
            <a:off x="6053234" y="1464613"/>
            <a:ext cx="5181600" cy="4575175"/>
          </a:xfrm>
          <a:prstGeom prst="rect">
            <a:avLst/>
          </a:prstGeom>
        </p:spPr>
        <p:txBody>
          <a:bodyPr vert="horz" lIns="0" tIns="0" rIns="0" bIns="0" rtlCol="0">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r>
              <a:rPr lang="en-US" sz="2400" u="sng" dirty="0" smtClean="0">
                <a:solidFill>
                  <a:srgbClr val="0070C0"/>
                </a:solidFill>
              </a:rPr>
              <a:t> Challenges </a:t>
            </a:r>
            <a:r>
              <a:rPr lang="en-US" sz="2400" u="sng" dirty="0">
                <a:solidFill>
                  <a:srgbClr val="0070C0"/>
                </a:solidFill>
              </a:rPr>
              <a:t>for next Quarter</a:t>
            </a:r>
          </a:p>
          <a:p>
            <a:pPr marL="0" lvl="1" indent="0">
              <a:lnSpc>
                <a:spcPct val="100000"/>
              </a:lnSpc>
              <a:buFont typeface="Lucida Grande"/>
              <a:buNone/>
            </a:pPr>
            <a:endParaRPr lang="en-US" sz="1888" dirty="0">
              <a:solidFill>
                <a:srgbClr val="0070C0"/>
              </a:solidFill>
            </a:endParaRPr>
          </a:p>
          <a:p>
            <a:pPr lvl="1"/>
            <a:endParaRPr lang="en-US" sz="1888" dirty="0">
              <a:solidFill>
                <a:srgbClr val="0070C0"/>
              </a:solidFill>
            </a:endParaRPr>
          </a:p>
          <a:p>
            <a:r>
              <a:rPr lang="en-US" sz="2400" dirty="0" smtClean="0">
                <a:solidFill>
                  <a:srgbClr val="0070C0"/>
                </a:solidFill>
              </a:rPr>
              <a:t> Improvement </a:t>
            </a:r>
            <a:r>
              <a:rPr lang="en-US" sz="2400" dirty="0">
                <a:solidFill>
                  <a:srgbClr val="0070C0"/>
                </a:solidFill>
              </a:rPr>
              <a:t>plan arising from Beaumont exercise</a:t>
            </a:r>
          </a:p>
          <a:p>
            <a:pPr lvl="2"/>
            <a:r>
              <a:rPr lang="en-US" sz="1800" dirty="0">
                <a:solidFill>
                  <a:srgbClr val="0070C0"/>
                </a:solidFill>
              </a:rPr>
              <a:t>Report P6A due 31 March</a:t>
            </a:r>
          </a:p>
          <a:p>
            <a:r>
              <a:rPr lang="en-US" sz="2400" dirty="0" smtClean="0">
                <a:solidFill>
                  <a:srgbClr val="0070C0"/>
                </a:solidFill>
              </a:rPr>
              <a:t> Preparation </a:t>
            </a:r>
            <a:r>
              <a:rPr lang="en-US" sz="2400" dirty="0">
                <a:solidFill>
                  <a:srgbClr val="0070C0"/>
                </a:solidFill>
              </a:rPr>
              <a:t>for Austin exercise (September 2022)</a:t>
            </a:r>
          </a:p>
        </p:txBody>
      </p:sp>
      <p:grpSp>
        <p:nvGrpSpPr>
          <p:cNvPr id="8" name="Group 7"/>
          <p:cNvGrpSpPr/>
          <p:nvPr/>
        </p:nvGrpSpPr>
        <p:grpSpPr>
          <a:xfrm>
            <a:off x="296414" y="3674615"/>
            <a:ext cx="5579336" cy="3354324"/>
            <a:chOff x="6156900" y="2883978"/>
            <a:chExt cx="5579336" cy="335432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900" y="2883978"/>
              <a:ext cx="1573911" cy="209854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3264" y="2883978"/>
              <a:ext cx="1622972" cy="2095482"/>
            </a:xfrm>
            <a:prstGeom prst="rect">
              <a:avLst/>
            </a:prstGeom>
          </p:spPr>
        </p:pic>
        <p:pic>
          <p:nvPicPr>
            <p:cNvPr id="11" name="Picture 10"/>
            <p:cNvPicPr>
              <a:picLocks noChangeAspect="1"/>
            </p:cNvPicPr>
            <p:nvPr/>
          </p:nvPicPr>
          <p:blipFill>
            <a:blip r:embed="rId4"/>
            <a:stretch>
              <a:fillRect/>
            </a:stretch>
          </p:blipFill>
          <p:spPr>
            <a:xfrm>
              <a:off x="8018214" y="2883978"/>
              <a:ext cx="1762780" cy="2098548"/>
            </a:xfrm>
            <a:prstGeom prst="rect">
              <a:avLst/>
            </a:prstGeom>
          </p:spPr>
        </p:pic>
        <p:sp>
          <p:nvSpPr>
            <p:cNvPr id="12" name="TextBox 11"/>
            <p:cNvSpPr txBox="1"/>
            <p:nvPr/>
          </p:nvSpPr>
          <p:spPr>
            <a:xfrm>
              <a:off x="6478752" y="5037390"/>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ea typeface="+mn-ea"/>
                  <a:cs typeface="+mn-cs"/>
                </a:rPr>
                <a:t>Harry Evans</a:t>
              </a:r>
            </a:p>
          </p:txBody>
        </p:sp>
        <p:sp>
          <p:nvSpPr>
            <p:cNvPr id="13" name="TextBox 12"/>
            <p:cNvSpPr txBox="1"/>
            <p:nvPr/>
          </p:nvSpPr>
          <p:spPr>
            <a:xfrm>
              <a:off x="8279085" y="503432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ea typeface="+mn-ea"/>
                  <a:cs typeface="+mn-cs"/>
                </a:rPr>
                <a:t>Christine Thies</a:t>
              </a:r>
            </a:p>
          </p:txBody>
        </p:sp>
        <p:sp>
          <p:nvSpPr>
            <p:cNvPr id="14" name="TextBox 13"/>
            <p:cNvSpPr txBox="1"/>
            <p:nvPr/>
          </p:nvSpPr>
          <p:spPr>
            <a:xfrm>
              <a:off x="10289492" y="5034324"/>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ea typeface="+mn-ea"/>
                  <a:cs typeface="+mn-cs"/>
                </a:rPr>
                <a:t>Larry Jantzen</a:t>
              </a:r>
            </a:p>
          </p:txBody>
        </p:sp>
        <p:sp>
          <p:nvSpPr>
            <p:cNvPr id="15" name="TextBox 14"/>
            <p:cNvSpPr txBox="1"/>
            <p:nvPr/>
          </p:nvSpPr>
          <p:spPr>
            <a:xfrm>
              <a:off x="7629768" y="5323902"/>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a:solidFill>
                    <a:srgbClr val="0070C0"/>
                  </a:solidFill>
                  <a:ea typeface="+mn-ea"/>
                  <a:cs typeface="+mn-cs"/>
                </a:rPr>
                <a:t>Flood Emergency Response Team</a:t>
              </a:r>
            </a:p>
          </p:txBody>
        </p:sp>
      </p:grpSp>
    </p:spTree>
    <p:extLst>
      <p:ext uri="{BB962C8B-B14F-4D97-AF65-F5344CB8AC3E}">
        <p14:creationId xmlns:p14="http://schemas.microsoft.com/office/powerpoint/2010/main" val="2965957818"/>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Discussion</a:t>
            </a:r>
            <a:endParaRPr lang="en-US" sz="2400" dirty="0"/>
          </a:p>
        </p:txBody>
      </p:sp>
      <p:sp>
        <p:nvSpPr>
          <p:cNvPr id="3" name="TextBox 2"/>
          <p:cNvSpPr txBox="1"/>
          <p:nvPr/>
        </p:nvSpPr>
        <p:spPr>
          <a:xfrm>
            <a:off x="914403" y="1165200"/>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a:ea typeface="+mn-ea"/>
                <a:cs typeface="+mn-cs"/>
              </a:rPr>
              <a:t>Comments from </a:t>
            </a:r>
            <a:r>
              <a:rPr lang="en-US" sz="2000" b="1" dirty="0" smtClean="0">
                <a:ea typeface="+mn-ea"/>
                <a:cs typeface="+mn-cs"/>
              </a:rPr>
              <a:t>all Committee members </a:t>
            </a:r>
            <a:r>
              <a:rPr lang="en-US" sz="2000" b="1" dirty="0">
                <a:ea typeface="+mn-ea"/>
                <a:cs typeface="+mn-cs"/>
              </a:rPr>
              <a:t>are encouraged</a:t>
            </a:r>
          </a:p>
        </p:txBody>
      </p:sp>
      <p:sp>
        <p:nvSpPr>
          <p:cNvPr id="4" name="TextBox 3"/>
          <p:cNvSpPr txBox="1"/>
          <p:nvPr/>
        </p:nvSpPr>
        <p:spPr>
          <a:xfrm>
            <a:off x="914403" y="1768979"/>
            <a:ext cx="914400" cy="914400"/>
          </a:xfrm>
          <a:prstGeom prst="rect">
            <a:avLst/>
          </a:prstGeom>
          <a:noFill/>
          <a:effectLst/>
        </p:spPr>
        <p:txBody>
          <a:bodyPr wrap="none" lIns="0" tIns="0" rIns="0" bIns="0" rtlCol="0">
            <a:noAutofit/>
          </a:bodyPr>
          <a:lstStyle/>
          <a:p>
            <a:pPr algn="l" eaLnBrk="0" hangingPunct="0">
              <a:lnSpc>
                <a:spcPts val="1800"/>
              </a:lnSpc>
            </a:pPr>
            <a:r>
              <a:rPr lang="en-US" b="1" dirty="0" smtClean="0">
                <a:solidFill>
                  <a:srgbClr val="0070C0"/>
                </a:solidFill>
                <a:ea typeface="+mn-ea"/>
                <a:cs typeface="+mn-cs"/>
              </a:rPr>
              <a:t>Questions for Discussion:</a:t>
            </a:r>
          </a:p>
          <a:p>
            <a:pPr algn="l" eaLnBrk="0" hangingPunct="0">
              <a:lnSpc>
                <a:spcPts val="1800"/>
              </a:lnSpc>
            </a:pPr>
            <a:endParaRPr lang="en-US" b="1" dirty="0">
              <a:solidFill>
                <a:srgbClr val="0070C0"/>
              </a:solidFill>
            </a:endParaRPr>
          </a:p>
          <a:p>
            <a:pPr marL="342900" indent="-342900" algn="l" eaLnBrk="0" hangingPunct="0">
              <a:lnSpc>
                <a:spcPts val="1800"/>
              </a:lnSpc>
              <a:buAutoNum type="arabicParenBoth"/>
            </a:pPr>
            <a:r>
              <a:rPr lang="en-US" b="1" dirty="0" smtClean="0">
                <a:solidFill>
                  <a:srgbClr val="0070C0"/>
                </a:solidFill>
                <a:ea typeface="+mn-ea"/>
                <a:cs typeface="+mn-cs"/>
              </a:rPr>
              <a:t>Does TxDOT want to participate in the Flood Decision Support Toolbox?</a:t>
            </a:r>
          </a:p>
          <a:p>
            <a:pPr marL="342900" indent="-342900" algn="l" eaLnBrk="0" hangingPunct="0">
              <a:lnSpc>
                <a:spcPts val="1800"/>
              </a:lnSpc>
              <a:buAutoNum type="arabicParenBoth"/>
            </a:pPr>
            <a:endParaRPr lang="en-US" b="1" dirty="0">
              <a:solidFill>
                <a:srgbClr val="0070C0"/>
              </a:solidFill>
            </a:endParaRPr>
          </a:p>
          <a:p>
            <a:pPr marL="342900" indent="-342900" algn="l" eaLnBrk="0" hangingPunct="0">
              <a:lnSpc>
                <a:spcPts val="1800"/>
              </a:lnSpc>
              <a:buAutoNum type="arabicParenBoth"/>
            </a:pPr>
            <a:r>
              <a:rPr lang="en-US" b="1" dirty="0" smtClean="0">
                <a:solidFill>
                  <a:srgbClr val="0070C0"/>
                </a:solidFill>
                <a:ea typeface="+mn-ea"/>
                <a:cs typeface="+mn-cs"/>
              </a:rPr>
              <a:t>What survey measurements are needed at TxDOT bridges to support flood warning?</a:t>
            </a:r>
          </a:p>
          <a:p>
            <a:pPr marL="342900" indent="-342900" algn="l" eaLnBrk="0" hangingPunct="0">
              <a:lnSpc>
                <a:spcPts val="1800"/>
              </a:lnSpc>
              <a:buAutoNum type="arabicParenBoth"/>
            </a:pPr>
            <a:endParaRPr lang="en-US" b="1" dirty="0">
              <a:solidFill>
                <a:srgbClr val="0070C0"/>
              </a:solidFill>
            </a:endParaRPr>
          </a:p>
          <a:p>
            <a:pPr marL="342900" indent="-342900" algn="l" eaLnBrk="0" hangingPunct="0">
              <a:lnSpc>
                <a:spcPts val="1800"/>
              </a:lnSpc>
              <a:buAutoNum type="arabicParenBoth"/>
            </a:pPr>
            <a:r>
              <a:rPr lang="en-US" b="1" dirty="0" smtClean="0">
                <a:solidFill>
                  <a:srgbClr val="0070C0"/>
                </a:solidFill>
                <a:ea typeface="+mn-ea"/>
                <a:cs typeface="+mn-cs"/>
              </a:rPr>
              <a:t>How to connect flow measurements and hydraulic modeling at gauged bridges?</a:t>
            </a:r>
          </a:p>
          <a:p>
            <a:pPr marL="342900" indent="-342900" algn="l" eaLnBrk="0" hangingPunct="0">
              <a:lnSpc>
                <a:spcPts val="1800"/>
              </a:lnSpc>
              <a:buAutoNum type="arabicParenBoth"/>
            </a:pPr>
            <a:endParaRPr lang="en-US" b="1" dirty="0">
              <a:solidFill>
                <a:srgbClr val="0070C0"/>
              </a:solidFill>
            </a:endParaRPr>
          </a:p>
          <a:p>
            <a:pPr marL="342900" indent="-342900" algn="l" eaLnBrk="0" hangingPunct="0">
              <a:lnSpc>
                <a:spcPts val="1800"/>
              </a:lnSpc>
              <a:buAutoNum type="arabicParenBoth"/>
            </a:pPr>
            <a:r>
              <a:rPr lang="en-US" b="1" dirty="0" smtClean="0">
                <a:solidFill>
                  <a:srgbClr val="0070C0"/>
                </a:solidFill>
                <a:ea typeface="+mn-ea"/>
                <a:cs typeface="+mn-cs"/>
              </a:rPr>
              <a:t>How to connect inundation mapping done around bridges with regional scale inundation mapping?</a:t>
            </a:r>
          </a:p>
          <a:p>
            <a:pPr marL="342900" indent="-342900" algn="l" eaLnBrk="0" hangingPunct="0">
              <a:lnSpc>
                <a:spcPts val="1800"/>
              </a:lnSpc>
              <a:buAutoNum type="arabicParenBoth"/>
            </a:pPr>
            <a:endParaRPr lang="en-US" b="1" dirty="0">
              <a:solidFill>
                <a:srgbClr val="0070C0"/>
              </a:solidFill>
            </a:endParaRPr>
          </a:p>
          <a:p>
            <a:pPr marL="342900" indent="-342900" eaLnBrk="0" hangingPunct="0">
              <a:lnSpc>
                <a:spcPts val="1800"/>
              </a:lnSpc>
              <a:buFontTx/>
              <a:buAutoNum type="arabicParenBoth"/>
            </a:pPr>
            <a:r>
              <a:rPr lang="en-US" b="1" dirty="0">
                <a:solidFill>
                  <a:srgbClr val="0070C0"/>
                </a:solidFill>
              </a:rPr>
              <a:t>How to define “</a:t>
            </a:r>
            <a:r>
              <a:rPr lang="en-US" b="1" dirty="0" err="1">
                <a:solidFill>
                  <a:srgbClr val="0070C0"/>
                </a:solidFill>
              </a:rPr>
              <a:t>bankfull</a:t>
            </a:r>
            <a:r>
              <a:rPr lang="en-US" b="1" dirty="0">
                <a:solidFill>
                  <a:srgbClr val="0070C0"/>
                </a:solidFill>
              </a:rPr>
              <a:t> flow</a:t>
            </a:r>
            <a:r>
              <a:rPr lang="en-US" b="1" dirty="0" smtClean="0">
                <a:solidFill>
                  <a:srgbClr val="0070C0"/>
                </a:solidFill>
              </a:rPr>
              <a:t>”?</a:t>
            </a:r>
            <a:endParaRPr lang="en-US" b="1" dirty="0" smtClean="0">
              <a:solidFill>
                <a:srgbClr val="0070C0"/>
              </a:solidFill>
              <a:ea typeface="+mn-ea"/>
              <a:cs typeface="+mn-cs"/>
            </a:endParaRPr>
          </a:p>
          <a:p>
            <a:pPr marL="342900" indent="-342900" algn="l" eaLnBrk="0" hangingPunct="0">
              <a:lnSpc>
                <a:spcPts val="1800"/>
              </a:lnSpc>
              <a:buAutoNum type="arabicParenBoth"/>
            </a:pPr>
            <a:endParaRPr lang="en-US" b="1" dirty="0">
              <a:solidFill>
                <a:srgbClr val="0070C0"/>
              </a:solidFill>
            </a:endParaRPr>
          </a:p>
          <a:p>
            <a:pPr marL="342900" indent="-342900" algn="l" eaLnBrk="0" hangingPunct="0">
              <a:lnSpc>
                <a:spcPts val="1800"/>
              </a:lnSpc>
              <a:buAutoNum type="arabicParenBoth"/>
            </a:pPr>
            <a:r>
              <a:rPr lang="en-US" b="1" dirty="0" smtClean="0">
                <a:solidFill>
                  <a:srgbClr val="0070C0"/>
                </a:solidFill>
                <a:ea typeface="+mn-ea"/>
                <a:cs typeface="+mn-cs"/>
              </a:rPr>
              <a:t>How to describe uncertainty in forecast information on the flood maps?</a:t>
            </a:r>
          </a:p>
          <a:p>
            <a:pPr marL="342900" indent="-342900" algn="l" eaLnBrk="0" hangingPunct="0">
              <a:lnSpc>
                <a:spcPts val="1800"/>
              </a:lnSpc>
              <a:buAutoNum type="arabicParenBoth"/>
            </a:pPr>
            <a:endParaRPr lang="en-US" b="1" dirty="0">
              <a:solidFill>
                <a:srgbClr val="0070C0"/>
              </a:solidFill>
            </a:endParaRPr>
          </a:p>
          <a:p>
            <a:pPr marL="342900" indent="-342900" algn="l" eaLnBrk="0" hangingPunct="0">
              <a:lnSpc>
                <a:spcPts val="1800"/>
              </a:lnSpc>
              <a:buAutoNum type="arabicParenBoth"/>
            </a:pPr>
            <a:r>
              <a:rPr lang="en-US" b="1" dirty="0" smtClean="0">
                <a:solidFill>
                  <a:srgbClr val="0070C0"/>
                </a:solidFill>
                <a:ea typeface="+mn-ea"/>
                <a:cs typeface="+mn-cs"/>
              </a:rPr>
              <a:t>….</a:t>
            </a:r>
          </a:p>
          <a:p>
            <a:pPr marL="342900" indent="-342900" algn="l" eaLnBrk="0" hangingPunct="0">
              <a:lnSpc>
                <a:spcPts val="1800"/>
              </a:lnSpc>
              <a:buAutoNum type="arabicParenBoth"/>
            </a:pPr>
            <a:endParaRPr lang="en-US" b="1" dirty="0">
              <a:solidFill>
                <a:srgbClr val="0070C0"/>
              </a:solidFill>
            </a:endParaRPr>
          </a:p>
          <a:p>
            <a:pPr marL="342900" indent="-342900" algn="l" eaLnBrk="0" hangingPunct="0">
              <a:lnSpc>
                <a:spcPts val="1800"/>
              </a:lnSpc>
              <a:buAutoNum type="arabicParenBoth"/>
            </a:pPr>
            <a:endParaRPr lang="en-US" b="1" dirty="0" smtClean="0">
              <a:solidFill>
                <a:srgbClr val="0070C0"/>
              </a:solidFill>
              <a:ea typeface="+mn-ea"/>
              <a:cs typeface="+mn-cs"/>
            </a:endParaRPr>
          </a:p>
        </p:txBody>
      </p:sp>
    </p:spTree>
    <p:extLst>
      <p:ext uri="{BB962C8B-B14F-4D97-AF65-F5344CB8AC3E}">
        <p14:creationId xmlns:p14="http://schemas.microsoft.com/office/powerpoint/2010/main" val="270843267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2" y="457200"/>
            <a:ext cx="10800520" cy="484632"/>
          </a:xfrm>
        </p:spPr>
        <p:txBody>
          <a:bodyPr/>
          <a:lstStyle/>
          <a:p>
            <a:r>
              <a:rPr lang="en-US" sz="2400" dirty="0"/>
              <a:t>TxDOT </a:t>
            </a:r>
            <a:r>
              <a:rPr lang="en-US" sz="2400" dirty="0" smtClean="0"/>
              <a:t>BMT wants </a:t>
            </a:r>
            <a:r>
              <a:rPr lang="en-US" sz="2400" dirty="0"/>
              <a:t>to move from Reactive response to Proactive response</a:t>
            </a:r>
          </a:p>
        </p:txBody>
      </p:sp>
      <p:pic>
        <p:nvPicPr>
          <p:cNvPr id="1026" name="Picture 2" descr="https://lh3.googleusercontent.com/pw/AM-JKLWA0sPvpT1jNrwAtBEAWqT9XPYb4wXmPWTHHvjH7MPeoDCjyL53XDXdWAJPVmSh8pg3NrCX46tg5sdCzoDpw0OK5bdBeFOYO2sf6-o8QCmyHTTWcCvoKofQLHjVi1imRPCcz3Enp8MZV1hhKGlCSdzR=w1763-h835-no?authuse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3134" y="2966896"/>
            <a:ext cx="3538253" cy="1673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760590" y="2551387"/>
            <a:ext cx="2207749" cy="2504817"/>
          </a:xfrm>
          <a:prstGeom prst="rect">
            <a:avLst/>
          </a:prstGeom>
          <a:ln w="3175">
            <a:solidFill>
              <a:schemeClr val="bg1">
                <a:lumMod val="65000"/>
              </a:schemeClr>
            </a:solidFill>
          </a:ln>
        </p:spPr>
      </p:pic>
      <p:sp>
        <p:nvSpPr>
          <p:cNvPr id="5" name="TextBox 4"/>
          <p:cNvSpPr txBox="1"/>
          <p:nvPr/>
        </p:nvSpPr>
        <p:spPr>
          <a:xfrm>
            <a:off x="789170" y="2052289"/>
            <a:ext cx="162675" cy="272963"/>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sp>
        <p:nvSpPr>
          <p:cNvPr id="12" name="TextBox 11"/>
          <p:cNvSpPr txBox="1"/>
          <p:nvPr/>
        </p:nvSpPr>
        <p:spPr>
          <a:xfrm>
            <a:off x="1407264" y="1798134"/>
            <a:ext cx="914400" cy="914400"/>
          </a:xfrm>
          <a:prstGeom prst="rect">
            <a:avLst/>
          </a:prstGeom>
          <a:noFill/>
          <a:effectLst/>
        </p:spPr>
        <p:txBody>
          <a:bodyPr wrap="none" lIns="0" tIns="0" rIns="0" bIns="0" rtlCol="0">
            <a:noAutofit/>
          </a:bodyPr>
          <a:lstStyle/>
          <a:p>
            <a:pPr algn="ctr" eaLnBrk="0" hangingPunct="0">
              <a:lnSpc>
                <a:spcPts val="1800"/>
              </a:lnSpc>
            </a:pPr>
            <a:r>
              <a:rPr lang="en-US" b="1" dirty="0"/>
              <a:t>Maintenance Staff </a:t>
            </a:r>
          </a:p>
          <a:p>
            <a:pPr algn="ctr" eaLnBrk="0" hangingPunct="0">
              <a:lnSpc>
                <a:spcPts val="1800"/>
              </a:lnSpc>
            </a:pPr>
            <a:r>
              <a:rPr lang="en-US" b="1" dirty="0"/>
              <a:t>observing </a:t>
            </a:r>
            <a:r>
              <a:rPr lang="en-US" b="1" dirty="0">
                <a:solidFill>
                  <a:srgbClr val="0070C0"/>
                </a:solidFill>
              </a:rPr>
              <a:t>current </a:t>
            </a:r>
          </a:p>
          <a:p>
            <a:pPr algn="ctr" eaLnBrk="0" hangingPunct="0">
              <a:lnSpc>
                <a:spcPts val="1800"/>
              </a:lnSpc>
            </a:pPr>
            <a:r>
              <a:rPr lang="en-US" b="1" dirty="0">
                <a:solidFill>
                  <a:srgbClr val="0070C0"/>
                </a:solidFill>
              </a:rPr>
              <a:t>flood conditions</a:t>
            </a:r>
          </a:p>
        </p:txBody>
      </p:sp>
      <p:sp>
        <p:nvSpPr>
          <p:cNvPr id="15" name="TextBox 14"/>
          <p:cNvSpPr txBox="1"/>
          <p:nvPr/>
        </p:nvSpPr>
        <p:spPr>
          <a:xfrm>
            <a:off x="4626836" y="2568642"/>
            <a:ext cx="914400" cy="914400"/>
          </a:xfrm>
          <a:prstGeom prst="rect">
            <a:avLst/>
          </a:prstGeom>
          <a:noFill/>
          <a:effectLst/>
        </p:spPr>
        <p:txBody>
          <a:bodyPr wrap="none" lIns="0" tIns="0" rIns="0" bIns="0" rtlCol="0">
            <a:noAutofit/>
          </a:bodyPr>
          <a:lstStyle/>
          <a:p>
            <a:pPr algn="l" eaLnBrk="0" hangingPunct="0">
              <a:lnSpc>
                <a:spcPts val="1800"/>
              </a:lnSpc>
            </a:pPr>
            <a:r>
              <a:rPr lang="en-US" b="1" dirty="0">
                <a:ea typeface="+mn-ea"/>
                <a:cs typeface="+mn-cs"/>
              </a:rPr>
              <a:t>EOC staff</a:t>
            </a:r>
          </a:p>
        </p:txBody>
      </p:sp>
      <p:sp>
        <p:nvSpPr>
          <p:cNvPr id="17" name="Curved Down Arrow 16"/>
          <p:cNvSpPr/>
          <p:nvPr/>
        </p:nvSpPr>
        <p:spPr bwMode="auto">
          <a:xfrm>
            <a:off x="3171220" y="1826154"/>
            <a:ext cx="1881809" cy="499098"/>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1" name="Curved Down Arrow 20"/>
          <p:cNvSpPr/>
          <p:nvPr/>
        </p:nvSpPr>
        <p:spPr bwMode="auto">
          <a:xfrm flipH="1" flipV="1">
            <a:off x="2968339" y="5080912"/>
            <a:ext cx="1881809" cy="499098"/>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TextBox 17"/>
          <p:cNvSpPr txBox="1"/>
          <p:nvPr/>
        </p:nvSpPr>
        <p:spPr>
          <a:xfrm>
            <a:off x="2256820" y="5607361"/>
            <a:ext cx="914400" cy="914400"/>
          </a:xfrm>
          <a:prstGeom prst="rect">
            <a:avLst/>
          </a:prstGeom>
          <a:noFill/>
          <a:effectLst/>
        </p:spPr>
        <p:txBody>
          <a:bodyPr wrap="none" lIns="0" tIns="0" rIns="0" bIns="0" rtlCol="0">
            <a:noAutofit/>
          </a:bodyPr>
          <a:lstStyle/>
          <a:p>
            <a:pPr algn="ctr" eaLnBrk="0" hangingPunct="0">
              <a:lnSpc>
                <a:spcPts val="1800"/>
              </a:lnSpc>
            </a:pPr>
            <a:r>
              <a:rPr lang="en-US" b="1" dirty="0"/>
              <a:t>Decisions based on </a:t>
            </a:r>
          </a:p>
          <a:p>
            <a:pPr algn="ctr" eaLnBrk="0" hangingPunct="0">
              <a:lnSpc>
                <a:spcPts val="1800"/>
              </a:lnSpc>
            </a:pPr>
            <a:r>
              <a:rPr lang="en-US" b="1" dirty="0">
                <a:solidFill>
                  <a:srgbClr val="0070C0"/>
                </a:solidFill>
              </a:rPr>
              <a:t>current conditions</a:t>
            </a:r>
          </a:p>
        </p:txBody>
      </p:sp>
      <p:sp>
        <p:nvSpPr>
          <p:cNvPr id="3" name="Rectangle 2"/>
          <p:cNvSpPr/>
          <p:nvPr/>
        </p:nvSpPr>
        <p:spPr>
          <a:xfrm>
            <a:off x="780822" y="1109343"/>
            <a:ext cx="3009157" cy="335476"/>
          </a:xfrm>
          <a:prstGeom prst="rect">
            <a:avLst/>
          </a:prstGeom>
        </p:spPr>
        <p:txBody>
          <a:bodyPr wrap="none">
            <a:spAutoFit/>
          </a:bodyPr>
          <a:lstStyle/>
          <a:p>
            <a:pPr eaLnBrk="0" hangingPunct="0">
              <a:lnSpc>
                <a:spcPts val="1800"/>
              </a:lnSpc>
            </a:pPr>
            <a:r>
              <a:rPr lang="en-US" sz="2400" b="1" u="sng" dirty="0">
                <a:solidFill>
                  <a:srgbClr val="0070C0"/>
                </a:solidFill>
              </a:rPr>
              <a:t>Reactive</a:t>
            </a:r>
            <a:r>
              <a:rPr lang="en-US" sz="2400" b="1" dirty="0">
                <a:solidFill>
                  <a:srgbClr val="0070C0"/>
                </a:solidFill>
              </a:rPr>
              <a:t> Response</a:t>
            </a:r>
          </a:p>
        </p:txBody>
      </p:sp>
    </p:spTree>
    <p:extLst>
      <p:ext uri="{BB962C8B-B14F-4D97-AF65-F5344CB8AC3E}">
        <p14:creationId xmlns:p14="http://schemas.microsoft.com/office/powerpoint/2010/main" val="132680572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2" y="457200"/>
            <a:ext cx="10800520" cy="484632"/>
          </a:xfrm>
        </p:spPr>
        <p:txBody>
          <a:bodyPr/>
          <a:lstStyle/>
          <a:p>
            <a:r>
              <a:rPr lang="en-US" sz="2400" dirty="0"/>
              <a:t>TxDOT </a:t>
            </a:r>
            <a:r>
              <a:rPr lang="en-US" sz="2400" dirty="0" smtClean="0"/>
              <a:t>BMT wants </a:t>
            </a:r>
            <a:r>
              <a:rPr lang="en-US" sz="2400" dirty="0"/>
              <a:t>to move from Reactive response to Proactive response</a:t>
            </a:r>
          </a:p>
        </p:txBody>
      </p:sp>
      <p:pic>
        <p:nvPicPr>
          <p:cNvPr id="1026" name="Picture 2" descr="https://lh3.googleusercontent.com/pw/AM-JKLWA0sPvpT1jNrwAtBEAWqT9XPYb4wXmPWTHHvjH7MPeoDCjyL53XDXdWAJPVmSh8pg3NrCX46tg5sdCzoDpw0OK5bdBeFOYO2sf6-o8QCmyHTTWcCvoKofQLHjVi1imRPCcz3Enp8MZV1hhKGlCSdzR=w1763-h835-no?authuser=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3134" y="2966896"/>
            <a:ext cx="3538253" cy="16737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15696" y="1316897"/>
            <a:ext cx="914400" cy="914400"/>
          </a:xfrm>
          <a:prstGeom prst="rect">
            <a:avLst/>
          </a:prstGeom>
          <a:noFill/>
          <a:effectLst/>
        </p:spPr>
        <p:txBody>
          <a:bodyPr wrap="none" lIns="0" tIns="0" rIns="0" bIns="0" rtlCol="0">
            <a:noAutofit/>
          </a:bodyPr>
          <a:lstStyle/>
          <a:p>
            <a:pPr algn="l" eaLnBrk="0" hangingPunct="0">
              <a:lnSpc>
                <a:spcPts val="1800"/>
              </a:lnSpc>
            </a:pPr>
            <a:r>
              <a:rPr lang="en-US" sz="2400" b="1" u="sng" dirty="0">
                <a:solidFill>
                  <a:srgbClr val="0070C0"/>
                </a:solidFill>
                <a:ea typeface="+mn-ea"/>
                <a:cs typeface="+mn-cs"/>
              </a:rPr>
              <a:t>Proactive</a:t>
            </a:r>
            <a:r>
              <a:rPr lang="en-US" sz="2400" b="1" dirty="0">
                <a:solidFill>
                  <a:srgbClr val="0070C0"/>
                </a:solidFill>
                <a:ea typeface="+mn-ea"/>
                <a:cs typeface="+mn-cs"/>
              </a:rPr>
              <a:t> Response</a:t>
            </a:r>
          </a:p>
        </p:txBody>
      </p:sp>
      <p:pic>
        <p:nvPicPr>
          <p:cNvPr id="11" name="Picture 10"/>
          <p:cNvPicPr>
            <a:picLocks noChangeAspect="1"/>
          </p:cNvPicPr>
          <p:nvPr/>
        </p:nvPicPr>
        <p:blipFill>
          <a:blip r:embed="rId3"/>
          <a:stretch>
            <a:fillRect/>
          </a:stretch>
        </p:blipFill>
        <p:spPr>
          <a:xfrm>
            <a:off x="760590" y="2551387"/>
            <a:ext cx="2207749" cy="2504817"/>
          </a:xfrm>
          <a:prstGeom prst="rect">
            <a:avLst/>
          </a:prstGeom>
          <a:ln w="3175">
            <a:solidFill>
              <a:schemeClr val="bg1">
                <a:lumMod val="65000"/>
              </a:schemeClr>
            </a:solidFill>
          </a:ln>
        </p:spPr>
      </p:pic>
      <p:sp>
        <p:nvSpPr>
          <p:cNvPr id="5" name="TextBox 4"/>
          <p:cNvSpPr txBox="1"/>
          <p:nvPr/>
        </p:nvSpPr>
        <p:spPr>
          <a:xfrm>
            <a:off x="789170" y="2052289"/>
            <a:ext cx="162675" cy="272963"/>
          </a:xfrm>
          <a:prstGeom prst="rect">
            <a:avLst/>
          </a:prstGeom>
          <a:noFill/>
          <a:effectLst/>
        </p:spPr>
        <p:txBody>
          <a:bodyPr wrap="square" lIns="0" tIns="0" rIns="0" bIns="0" rtlCol="0">
            <a:noAutofit/>
          </a:bodyPr>
          <a:lstStyle/>
          <a:p>
            <a:pPr algn="l" eaLnBrk="0" hangingPunct="0">
              <a:lnSpc>
                <a:spcPts val="1800"/>
              </a:lnSpc>
            </a:pPr>
            <a:endParaRPr lang="en-US" sz="1400" b="1" dirty="0">
              <a:ea typeface="+mn-ea"/>
              <a:cs typeface="+mn-cs"/>
            </a:endParaRPr>
          </a:p>
        </p:txBody>
      </p:sp>
      <p:sp>
        <p:nvSpPr>
          <p:cNvPr id="12" name="TextBox 11"/>
          <p:cNvSpPr txBox="1"/>
          <p:nvPr/>
        </p:nvSpPr>
        <p:spPr>
          <a:xfrm>
            <a:off x="1407264" y="1798134"/>
            <a:ext cx="914400" cy="914400"/>
          </a:xfrm>
          <a:prstGeom prst="rect">
            <a:avLst/>
          </a:prstGeom>
          <a:noFill/>
          <a:effectLst/>
        </p:spPr>
        <p:txBody>
          <a:bodyPr wrap="none" lIns="0" tIns="0" rIns="0" bIns="0" rtlCol="0">
            <a:noAutofit/>
          </a:bodyPr>
          <a:lstStyle/>
          <a:p>
            <a:pPr algn="ctr" eaLnBrk="0" hangingPunct="0">
              <a:lnSpc>
                <a:spcPts val="1800"/>
              </a:lnSpc>
            </a:pPr>
            <a:r>
              <a:rPr lang="en-US" b="1" dirty="0"/>
              <a:t>Maintenance Staff </a:t>
            </a:r>
          </a:p>
          <a:p>
            <a:pPr algn="ctr" eaLnBrk="0" hangingPunct="0">
              <a:lnSpc>
                <a:spcPts val="1800"/>
              </a:lnSpc>
            </a:pPr>
            <a:r>
              <a:rPr lang="en-US" b="1" dirty="0"/>
              <a:t>observing </a:t>
            </a:r>
            <a:r>
              <a:rPr lang="en-US" b="1" dirty="0">
                <a:solidFill>
                  <a:srgbClr val="0070C0"/>
                </a:solidFill>
              </a:rPr>
              <a:t>current </a:t>
            </a:r>
          </a:p>
          <a:p>
            <a:pPr algn="ctr" eaLnBrk="0" hangingPunct="0">
              <a:lnSpc>
                <a:spcPts val="1800"/>
              </a:lnSpc>
            </a:pPr>
            <a:r>
              <a:rPr lang="en-US" b="1" dirty="0">
                <a:solidFill>
                  <a:srgbClr val="0070C0"/>
                </a:solidFill>
              </a:rPr>
              <a:t>flood conditions</a:t>
            </a:r>
          </a:p>
        </p:txBody>
      </p:sp>
      <p:pic>
        <p:nvPicPr>
          <p:cNvPr id="13" name="Picture 12"/>
          <p:cNvPicPr>
            <a:picLocks noChangeAspect="1"/>
          </p:cNvPicPr>
          <p:nvPr/>
        </p:nvPicPr>
        <p:blipFill>
          <a:blip r:embed="rId4"/>
          <a:stretch>
            <a:fillRect/>
          </a:stretch>
        </p:blipFill>
        <p:spPr>
          <a:xfrm>
            <a:off x="7636182" y="2712534"/>
            <a:ext cx="3835141" cy="2226856"/>
          </a:xfrm>
          <a:prstGeom prst="rect">
            <a:avLst/>
          </a:prstGeom>
          <a:ln w="3175">
            <a:solidFill>
              <a:schemeClr val="bg1">
                <a:lumMod val="65000"/>
              </a:schemeClr>
            </a:solidFill>
          </a:ln>
        </p:spPr>
      </p:pic>
      <p:sp>
        <p:nvSpPr>
          <p:cNvPr id="14" name="TextBox 13"/>
          <p:cNvSpPr txBox="1"/>
          <p:nvPr/>
        </p:nvSpPr>
        <p:spPr>
          <a:xfrm>
            <a:off x="7784395" y="2355654"/>
            <a:ext cx="914400" cy="914400"/>
          </a:xfrm>
          <a:prstGeom prst="rect">
            <a:avLst/>
          </a:prstGeom>
          <a:noFill/>
          <a:effectLst/>
        </p:spPr>
        <p:txBody>
          <a:bodyPr wrap="none" lIns="0" tIns="0" rIns="0" bIns="0" rtlCol="0">
            <a:noAutofit/>
          </a:bodyPr>
          <a:lstStyle/>
          <a:p>
            <a:pPr algn="l" eaLnBrk="0" hangingPunct="0">
              <a:lnSpc>
                <a:spcPts val="1800"/>
              </a:lnSpc>
            </a:pPr>
            <a:r>
              <a:rPr lang="en-US" b="1" dirty="0">
                <a:ea typeface="+mn-ea"/>
                <a:cs typeface="+mn-cs"/>
              </a:rPr>
              <a:t>Predictive Storm and Flood Maps</a:t>
            </a:r>
          </a:p>
        </p:txBody>
      </p:sp>
      <p:sp>
        <p:nvSpPr>
          <p:cNvPr id="15" name="TextBox 14"/>
          <p:cNvSpPr txBox="1"/>
          <p:nvPr/>
        </p:nvSpPr>
        <p:spPr>
          <a:xfrm>
            <a:off x="4626836" y="2568642"/>
            <a:ext cx="914400" cy="914400"/>
          </a:xfrm>
          <a:prstGeom prst="rect">
            <a:avLst/>
          </a:prstGeom>
          <a:noFill/>
          <a:effectLst/>
        </p:spPr>
        <p:txBody>
          <a:bodyPr wrap="none" lIns="0" tIns="0" rIns="0" bIns="0" rtlCol="0">
            <a:noAutofit/>
          </a:bodyPr>
          <a:lstStyle/>
          <a:p>
            <a:pPr algn="l" eaLnBrk="0" hangingPunct="0">
              <a:lnSpc>
                <a:spcPts val="1800"/>
              </a:lnSpc>
            </a:pPr>
            <a:r>
              <a:rPr lang="en-US" b="1" dirty="0">
                <a:ea typeface="+mn-ea"/>
                <a:cs typeface="+mn-cs"/>
              </a:rPr>
              <a:t>EOC staff</a:t>
            </a:r>
          </a:p>
        </p:txBody>
      </p:sp>
      <p:sp>
        <p:nvSpPr>
          <p:cNvPr id="16" name="TextBox 15"/>
          <p:cNvSpPr txBox="1"/>
          <p:nvPr/>
        </p:nvSpPr>
        <p:spPr>
          <a:xfrm>
            <a:off x="9096552" y="5519529"/>
            <a:ext cx="914400" cy="914400"/>
          </a:xfrm>
          <a:prstGeom prst="rect">
            <a:avLst/>
          </a:prstGeom>
          <a:noFill/>
          <a:effectLst/>
        </p:spPr>
        <p:txBody>
          <a:bodyPr wrap="none" lIns="0" tIns="0" rIns="0" bIns="0" rtlCol="0">
            <a:noAutofit/>
          </a:bodyPr>
          <a:lstStyle/>
          <a:p>
            <a:pPr algn="ctr" eaLnBrk="0" hangingPunct="0">
              <a:lnSpc>
                <a:spcPts val="1800"/>
              </a:lnSpc>
            </a:pPr>
            <a:r>
              <a:rPr lang="en-US" b="1" dirty="0">
                <a:solidFill>
                  <a:srgbClr val="0070C0"/>
                </a:solidFill>
                <a:ea typeface="+mn-ea"/>
                <a:cs typeface="+mn-cs"/>
              </a:rPr>
              <a:t>Advance warning </a:t>
            </a:r>
            <a:r>
              <a:rPr lang="en-US" b="1" dirty="0">
                <a:ea typeface="+mn-ea"/>
                <a:cs typeface="+mn-cs"/>
              </a:rPr>
              <a:t>of location, extent </a:t>
            </a:r>
          </a:p>
          <a:p>
            <a:pPr algn="ctr" eaLnBrk="0" hangingPunct="0">
              <a:lnSpc>
                <a:spcPts val="1800"/>
              </a:lnSpc>
            </a:pPr>
            <a:r>
              <a:rPr lang="en-US" b="1" dirty="0">
                <a:ea typeface="+mn-ea"/>
                <a:cs typeface="+mn-cs"/>
              </a:rPr>
              <a:t>and severity of flooding</a:t>
            </a:r>
          </a:p>
        </p:txBody>
      </p:sp>
      <p:sp>
        <p:nvSpPr>
          <p:cNvPr id="17" name="Curved Down Arrow 16"/>
          <p:cNvSpPr/>
          <p:nvPr/>
        </p:nvSpPr>
        <p:spPr bwMode="auto">
          <a:xfrm>
            <a:off x="3171220" y="1826154"/>
            <a:ext cx="1881809" cy="499098"/>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9" name="Curved Down Arrow 18"/>
          <p:cNvSpPr/>
          <p:nvPr/>
        </p:nvSpPr>
        <p:spPr bwMode="auto">
          <a:xfrm flipH="1">
            <a:off x="6000559" y="1825774"/>
            <a:ext cx="1881809" cy="499098"/>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1" name="Curved Down Arrow 20"/>
          <p:cNvSpPr/>
          <p:nvPr/>
        </p:nvSpPr>
        <p:spPr bwMode="auto">
          <a:xfrm flipH="1" flipV="1">
            <a:off x="2968339" y="5080912"/>
            <a:ext cx="1881809" cy="499098"/>
          </a:xfrm>
          <a:prstGeom prst="curved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TextBox 17"/>
          <p:cNvSpPr txBox="1"/>
          <p:nvPr/>
        </p:nvSpPr>
        <p:spPr>
          <a:xfrm>
            <a:off x="2256820" y="5607361"/>
            <a:ext cx="914400" cy="914400"/>
          </a:xfrm>
          <a:prstGeom prst="rect">
            <a:avLst/>
          </a:prstGeom>
          <a:noFill/>
          <a:effectLst/>
        </p:spPr>
        <p:txBody>
          <a:bodyPr wrap="none" lIns="0" tIns="0" rIns="0" bIns="0" rtlCol="0">
            <a:noAutofit/>
          </a:bodyPr>
          <a:lstStyle/>
          <a:p>
            <a:pPr algn="ctr" eaLnBrk="0" hangingPunct="0">
              <a:lnSpc>
                <a:spcPts val="1800"/>
              </a:lnSpc>
            </a:pPr>
            <a:r>
              <a:rPr lang="en-US" b="1" dirty="0"/>
              <a:t>Decisions based on </a:t>
            </a:r>
          </a:p>
          <a:p>
            <a:pPr algn="ctr" eaLnBrk="0" hangingPunct="0">
              <a:lnSpc>
                <a:spcPts val="1800"/>
              </a:lnSpc>
            </a:pPr>
            <a:r>
              <a:rPr lang="en-US" b="1" dirty="0">
                <a:solidFill>
                  <a:srgbClr val="0070C0"/>
                </a:solidFill>
              </a:rPr>
              <a:t>current and </a:t>
            </a:r>
            <a:r>
              <a:rPr lang="en-US" b="1" u="sng" dirty="0">
                <a:solidFill>
                  <a:srgbClr val="0070C0"/>
                </a:solidFill>
              </a:rPr>
              <a:t>predicted</a:t>
            </a:r>
            <a:r>
              <a:rPr lang="en-US" b="1" dirty="0">
                <a:solidFill>
                  <a:srgbClr val="0070C0"/>
                </a:solidFill>
              </a:rPr>
              <a:t> conditions</a:t>
            </a:r>
          </a:p>
        </p:txBody>
      </p:sp>
    </p:spTree>
    <p:extLst>
      <p:ext uri="{BB962C8B-B14F-4D97-AF65-F5344CB8AC3E}">
        <p14:creationId xmlns:p14="http://schemas.microsoft.com/office/powerpoint/2010/main" val="234786254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Thoughts I have Heard</a:t>
            </a:r>
          </a:p>
        </p:txBody>
      </p:sp>
      <p:sp>
        <p:nvSpPr>
          <p:cNvPr id="3" name="TextBox 2"/>
          <p:cNvSpPr txBox="1"/>
          <p:nvPr/>
        </p:nvSpPr>
        <p:spPr>
          <a:xfrm>
            <a:off x="1860703" y="2697509"/>
            <a:ext cx="914400" cy="914400"/>
          </a:xfrm>
          <a:prstGeom prst="rect">
            <a:avLst/>
          </a:prstGeom>
          <a:noFill/>
          <a:effectLst/>
        </p:spPr>
        <p:txBody>
          <a:bodyPr wrap="none" lIns="0" tIns="0" rIns="0" bIns="0" rtlCol="0">
            <a:noAutofit/>
          </a:bodyPr>
          <a:lstStyle/>
          <a:p>
            <a:pPr algn="l" eaLnBrk="0" hangingPunct="0">
              <a:lnSpc>
                <a:spcPts val="2400"/>
              </a:lnSpc>
            </a:pPr>
            <a:r>
              <a:rPr lang="en-US" b="1" dirty="0"/>
              <a:t>“We want to move from being reactive to being proactive”  </a:t>
            </a:r>
          </a:p>
          <a:p>
            <a:pPr algn="l" eaLnBrk="0" hangingPunct="0">
              <a:lnSpc>
                <a:spcPts val="2400"/>
              </a:lnSpc>
            </a:pPr>
            <a:r>
              <a:rPr lang="en-US" b="1" dirty="0"/>
              <a:t>	</a:t>
            </a:r>
            <a:r>
              <a:rPr lang="en-US" sz="1600" b="1" i="1" dirty="0"/>
              <a:t>Chris Henry, Director of Maintenance, BMT</a:t>
            </a:r>
          </a:p>
          <a:p>
            <a:pPr algn="l" eaLnBrk="0" hangingPunct="0">
              <a:lnSpc>
                <a:spcPts val="2400"/>
              </a:lnSpc>
            </a:pPr>
            <a:endParaRPr lang="en-US" b="1" dirty="0"/>
          </a:p>
          <a:p>
            <a:pPr algn="l" eaLnBrk="0" hangingPunct="0">
              <a:lnSpc>
                <a:spcPts val="2400"/>
              </a:lnSpc>
            </a:pPr>
            <a:endParaRPr lang="en-US" b="1" dirty="0"/>
          </a:p>
        </p:txBody>
      </p:sp>
      <p:sp>
        <p:nvSpPr>
          <p:cNvPr id="4" name="TextBox 3"/>
          <p:cNvSpPr txBox="1"/>
          <p:nvPr/>
        </p:nvSpPr>
        <p:spPr>
          <a:xfrm>
            <a:off x="914402" y="1029125"/>
            <a:ext cx="914400" cy="914400"/>
          </a:xfrm>
          <a:prstGeom prst="rect">
            <a:avLst/>
          </a:prstGeom>
          <a:noFill/>
          <a:effectLst/>
        </p:spPr>
        <p:txBody>
          <a:bodyPr wrap="none" lIns="0" tIns="0" rIns="0" bIns="0" rtlCol="0">
            <a:noAutofit/>
          </a:bodyPr>
          <a:lstStyle/>
          <a:p>
            <a:pPr algn="l" eaLnBrk="0" hangingPunct="0">
              <a:lnSpc>
                <a:spcPts val="2400"/>
              </a:lnSpc>
            </a:pPr>
            <a:r>
              <a:rPr lang="en-US" b="1" dirty="0"/>
              <a:t>“It’s the guys in the field who tell us what’s going on” </a:t>
            </a:r>
          </a:p>
          <a:p>
            <a:pPr algn="l" eaLnBrk="0" hangingPunct="0">
              <a:lnSpc>
                <a:spcPts val="2400"/>
              </a:lnSpc>
            </a:pPr>
            <a:r>
              <a:rPr lang="en-US" b="1" dirty="0"/>
              <a:t>	</a:t>
            </a:r>
            <a:r>
              <a:rPr lang="en-US" sz="1600" b="1" i="1" dirty="0"/>
              <a:t>Keith Horn, Logistics Coordinator, BMT</a:t>
            </a:r>
          </a:p>
        </p:txBody>
      </p:sp>
      <p:sp>
        <p:nvSpPr>
          <p:cNvPr id="5" name="TextBox 4"/>
          <p:cNvSpPr txBox="1"/>
          <p:nvPr/>
        </p:nvSpPr>
        <p:spPr>
          <a:xfrm>
            <a:off x="1350339" y="1863317"/>
            <a:ext cx="914400" cy="914400"/>
          </a:xfrm>
          <a:prstGeom prst="rect">
            <a:avLst/>
          </a:prstGeom>
          <a:noFill/>
          <a:effectLst/>
        </p:spPr>
        <p:txBody>
          <a:bodyPr wrap="none" lIns="0" tIns="0" rIns="0" bIns="0" rtlCol="0">
            <a:noAutofit/>
          </a:bodyPr>
          <a:lstStyle/>
          <a:p>
            <a:pPr algn="l" eaLnBrk="0" hangingPunct="0">
              <a:lnSpc>
                <a:spcPts val="2400"/>
              </a:lnSpc>
            </a:pPr>
            <a:r>
              <a:rPr lang="en-US" b="1" dirty="0"/>
              <a:t>“I want technology to be my eyes on the landscape”  </a:t>
            </a:r>
          </a:p>
          <a:p>
            <a:pPr algn="l" eaLnBrk="0" hangingPunct="0">
              <a:lnSpc>
                <a:spcPts val="2400"/>
              </a:lnSpc>
            </a:pPr>
            <a:r>
              <a:rPr lang="en-US" b="1" dirty="0"/>
              <a:t>	</a:t>
            </a:r>
            <a:r>
              <a:rPr lang="en-US" sz="1600" b="1" i="1" dirty="0"/>
              <a:t>Martin Gonzalez, District Engineer, BMT</a:t>
            </a:r>
          </a:p>
          <a:p>
            <a:pPr algn="l" eaLnBrk="0" hangingPunct="0">
              <a:lnSpc>
                <a:spcPts val="2400"/>
              </a:lnSpc>
            </a:pPr>
            <a:endParaRPr lang="en-US" b="1" dirty="0"/>
          </a:p>
        </p:txBody>
      </p:sp>
      <p:sp>
        <p:nvSpPr>
          <p:cNvPr id="6" name="TextBox 5"/>
          <p:cNvSpPr txBox="1"/>
          <p:nvPr/>
        </p:nvSpPr>
        <p:spPr>
          <a:xfrm>
            <a:off x="2488021" y="3531701"/>
            <a:ext cx="914400" cy="914400"/>
          </a:xfrm>
          <a:prstGeom prst="rect">
            <a:avLst/>
          </a:prstGeom>
          <a:noFill/>
          <a:effectLst/>
        </p:spPr>
        <p:txBody>
          <a:bodyPr wrap="none" lIns="0" tIns="0" rIns="0" bIns="0" rtlCol="0">
            <a:noAutofit/>
          </a:bodyPr>
          <a:lstStyle/>
          <a:p>
            <a:pPr algn="l" eaLnBrk="0" hangingPunct="0">
              <a:lnSpc>
                <a:spcPts val="2400"/>
              </a:lnSpc>
            </a:pPr>
            <a:r>
              <a:rPr lang="en-US" b="1" dirty="0"/>
              <a:t>“We need all the data in one place”  </a:t>
            </a:r>
          </a:p>
          <a:p>
            <a:pPr algn="l" eaLnBrk="0" hangingPunct="0">
              <a:lnSpc>
                <a:spcPts val="2400"/>
              </a:lnSpc>
            </a:pPr>
            <a:r>
              <a:rPr lang="en-US" b="1" dirty="0"/>
              <a:t>	</a:t>
            </a:r>
            <a:r>
              <a:rPr lang="en-US" sz="1600" b="1" i="1" dirty="0"/>
              <a:t>Eliza Paul, District Engineer, HOU</a:t>
            </a:r>
          </a:p>
          <a:p>
            <a:pPr algn="l" eaLnBrk="0" hangingPunct="0">
              <a:lnSpc>
                <a:spcPts val="2400"/>
              </a:lnSpc>
            </a:pPr>
            <a:endParaRPr lang="en-US" b="1" dirty="0"/>
          </a:p>
          <a:p>
            <a:pPr algn="l" eaLnBrk="0" hangingPunct="0">
              <a:lnSpc>
                <a:spcPts val="2400"/>
              </a:lnSpc>
            </a:pPr>
            <a:endParaRPr lang="en-US" b="1" dirty="0"/>
          </a:p>
        </p:txBody>
      </p:sp>
      <p:sp>
        <p:nvSpPr>
          <p:cNvPr id="7" name="TextBox 6"/>
          <p:cNvSpPr txBox="1"/>
          <p:nvPr/>
        </p:nvSpPr>
        <p:spPr>
          <a:xfrm>
            <a:off x="3944682" y="5917170"/>
            <a:ext cx="914400" cy="914400"/>
          </a:xfrm>
          <a:prstGeom prst="rect">
            <a:avLst/>
          </a:prstGeom>
          <a:noFill/>
          <a:effectLst/>
        </p:spPr>
        <p:txBody>
          <a:bodyPr wrap="none" lIns="0" tIns="0" rIns="0" bIns="0" rtlCol="0">
            <a:noAutofit/>
          </a:bodyPr>
          <a:lstStyle/>
          <a:p>
            <a:pPr algn="l" eaLnBrk="0" hangingPunct="0">
              <a:lnSpc>
                <a:spcPts val="2400"/>
              </a:lnSpc>
            </a:pPr>
            <a:r>
              <a:rPr lang="en-US" b="1" dirty="0"/>
              <a:t>“At the SOC, we need warning 24-48 hours in advance”  </a:t>
            </a:r>
          </a:p>
          <a:p>
            <a:pPr algn="l" eaLnBrk="0" hangingPunct="0">
              <a:lnSpc>
                <a:spcPts val="2400"/>
              </a:lnSpc>
            </a:pPr>
            <a:r>
              <a:rPr lang="en-US" b="1" dirty="0"/>
              <a:t>	</a:t>
            </a:r>
            <a:r>
              <a:rPr lang="en-US" sz="1600" b="1" i="1" dirty="0"/>
              <a:t>Jared Browder, Maintenance Assessment Specialist, MNT</a:t>
            </a:r>
          </a:p>
          <a:p>
            <a:pPr algn="l" eaLnBrk="0" hangingPunct="0">
              <a:lnSpc>
                <a:spcPts val="2400"/>
              </a:lnSpc>
            </a:pPr>
            <a:endParaRPr lang="en-US" b="1" dirty="0"/>
          </a:p>
          <a:p>
            <a:pPr algn="l" eaLnBrk="0" hangingPunct="0">
              <a:lnSpc>
                <a:spcPts val="2400"/>
              </a:lnSpc>
            </a:pPr>
            <a:endParaRPr lang="en-US" b="1" dirty="0"/>
          </a:p>
        </p:txBody>
      </p:sp>
      <p:sp>
        <p:nvSpPr>
          <p:cNvPr id="8" name="TextBox 7"/>
          <p:cNvSpPr txBox="1"/>
          <p:nvPr/>
        </p:nvSpPr>
        <p:spPr>
          <a:xfrm>
            <a:off x="3487482" y="5140993"/>
            <a:ext cx="914400" cy="914400"/>
          </a:xfrm>
          <a:prstGeom prst="rect">
            <a:avLst/>
          </a:prstGeom>
          <a:noFill/>
          <a:effectLst/>
        </p:spPr>
        <p:txBody>
          <a:bodyPr wrap="none" lIns="0" tIns="0" rIns="0" bIns="0" rtlCol="0">
            <a:noAutofit/>
          </a:bodyPr>
          <a:lstStyle/>
          <a:p>
            <a:pPr algn="l" eaLnBrk="0" hangingPunct="0">
              <a:lnSpc>
                <a:spcPts val="2400"/>
              </a:lnSpc>
            </a:pPr>
            <a:r>
              <a:rPr lang="en-US" b="1" dirty="0"/>
              <a:t>“We could close IH-10 in 3-6 hours”  </a:t>
            </a:r>
          </a:p>
          <a:p>
            <a:pPr algn="l" eaLnBrk="0" hangingPunct="0">
              <a:lnSpc>
                <a:spcPts val="2400"/>
              </a:lnSpc>
            </a:pPr>
            <a:r>
              <a:rPr lang="en-US" b="1" dirty="0"/>
              <a:t>	</a:t>
            </a:r>
            <a:r>
              <a:rPr lang="en-US" sz="1600" b="1" i="1" dirty="0"/>
              <a:t>Chris Henry, Director of Maintenance, BMT</a:t>
            </a:r>
          </a:p>
          <a:p>
            <a:pPr algn="l" eaLnBrk="0" hangingPunct="0">
              <a:lnSpc>
                <a:spcPts val="2400"/>
              </a:lnSpc>
            </a:pPr>
            <a:endParaRPr lang="en-US" b="1" dirty="0"/>
          </a:p>
        </p:txBody>
      </p:sp>
      <p:sp>
        <p:nvSpPr>
          <p:cNvPr id="9" name="TextBox 8"/>
          <p:cNvSpPr txBox="1"/>
          <p:nvPr/>
        </p:nvSpPr>
        <p:spPr>
          <a:xfrm>
            <a:off x="3030282" y="4332764"/>
            <a:ext cx="914400" cy="577703"/>
          </a:xfrm>
          <a:prstGeom prst="rect">
            <a:avLst/>
          </a:prstGeom>
          <a:noFill/>
          <a:effectLst/>
        </p:spPr>
        <p:txBody>
          <a:bodyPr wrap="none" lIns="0" tIns="0" rIns="0" bIns="0" rtlCol="0">
            <a:noAutofit/>
          </a:bodyPr>
          <a:lstStyle/>
          <a:p>
            <a:pPr algn="l" eaLnBrk="0" hangingPunct="0">
              <a:lnSpc>
                <a:spcPts val="2400"/>
              </a:lnSpc>
            </a:pPr>
            <a:r>
              <a:rPr lang="en-US" b="1" dirty="0"/>
              <a:t>“I want to know if there’s going be another Harvey”  </a:t>
            </a:r>
          </a:p>
          <a:p>
            <a:pPr algn="l" eaLnBrk="0" hangingPunct="0">
              <a:lnSpc>
                <a:spcPts val="2400"/>
              </a:lnSpc>
            </a:pPr>
            <a:r>
              <a:rPr lang="en-US" b="1" dirty="0"/>
              <a:t>	</a:t>
            </a:r>
            <a:r>
              <a:rPr lang="en-US" sz="1600" b="1" i="1" dirty="0"/>
              <a:t>Eliza Paul, District Engineer, HOU</a:t>
            </a:r>
            <a:endParaRPr lang="en-US" b="1" i="1" dirty="0"/>
          </a:p>
          <a:p>
            <a:pPr algn="l" eaLnBrk="0" hangingPunct="0">
              <a:lnSpc>
                <a:spcPts val="2400"/>
              </a:lnSpc>
            </a:pPr>
            <a:endParaRPr lang="en-US" b="1" dirty="0"/>
          </a:p>
        </p:txBody>
      </p:sp>
      <p:pic>
        <p:nvPicPr>
          <p:cNvPr id="10" name="Picture 2" descr="Image result for txdot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332" y="1063217"/>
            <a:ext cx="2596911" cy="2236574"/>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63431"/>
      </p:ext>
    </p:extLst>
  </p:cSld>
  <p:clrMapOvr>
    <a:masterClrMapping/>
  </p:clrMapOvr>
  <p:transition spd="med">
    <p:fade/>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Esri2011_corp4x3_tmplt">
  <a:themeElements>
    <a:clrScheme name="Esri 201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5.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3543</Words>
  <Application>Microsoft Office PowerPoint</Application>
  <PresentationFormat>Widescreen</PresentationFormat>
  <Paragraphs>846</Paragraphs>
  <Slides>61</Slides>
  <Notes>6</Notes>
  <HiddenSlides>0</HiddenSlides>
  <MMClips>1</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61</vt:i4>
      </vt:variant>
    </vt:vector>
  </HeadingPairs>
  <TitlesOfParts>
    <vt:vector size="86" baseType="lpstr">
      <vt:lpstr>ＭＳ Ｐゴシック</vt:lpstr>
      <vt:lpstr>Arial</vt:lpstr>
      <vt:lpstr>Arial Black</vt:lpstr>
      <vt:lpstr>Avenir LT Std 55 Roman</vt:lpstr>
      <vt:lpstr>Avenir LT Std 65 Medium</vt:lpstr>
      <vt:lpstr>Avenir LT Std 85 Heavy</vt:lpstr>
      <vt:lpstr>Calibri</vt:lpstr>
      <vt:lpstr>Calibri Light</vt:lpstr>
      <vt:lpstr>Corbel Light</vt:lpstr>
      <vt:lpstr>Franklin Gothic Book</vt:lpstr>
      <vt:lpstr>Grandview Display</vt:lpstr>
      <vt:lpstr>Lucida Grande</vt:lpstr>
      <vt:lpstr>Nunito-ExtraBold</vt:lpstr>
      <vt:lpstr>Rockwell</vt:lpstr>
      <vt:lpstr>Rockwell Condensed</vt:lpstr>
      <vt:lpstr>Segoe UI</vt:lpstr>
      <vt:lpstr>Tahoma</vt:lpstr>
      <vt:lpstr>Times New Roman</vt:lpstr>
      <vt:lpstr>Verdana</vt:lpstr>
      <vt:lpstr>Wingdings</vt:lpstr>
      <vt:lpstr>Optional_Corporate_PPT_Template-Arial</vt:lpstr>
      <vt:lpstr>2_Optional_Corporate_PPT_Template-Arial</vt:lpstr>
      <vt:lpstr>Wood Type</vt:lpstr>
      <vt:lpstr>Esri2011_corp4x3_tmplt</vt:lpstr>
      <vt:lpstr>1_Optional_Corporate_PPT_Template-Arial</vt:lpstr>
      <vt:lpstr>Evaluate Improved Streamflow Measurement at TxDOT Bridges  Project 0-7095   Being conducted for TxDOT  by UT Austin and US Geological Survey with the support of  Kisters North America and Aqua Strategies  September 2020 to August 2023</vt:lpstr>
      <vt:lpstr>TxDOT Priorities </vt:lpstr>
      <vt:lpstr>TxDOT Project Management Committee</vt:lpstr>
      <vt:lpstr>Project Advisory Committee</vt:lpstr>
      <vt:lpstr>Meeting Agenda</vt:lpstr>
      <vt:lpstr>Meeting Agenda</vt:lpstr>
      <vt:lpstr>TxDOT BMT wants to move from Reactive response to Proactive response</vt:lpstr>
      <vt:lpstr>TxDOT BMT wants to move from Reactive response to Proactive response</vt:lpstr>
      <vt:lpstr>Some Thoughts I have Heard</vt:lpstr>
      <vt:lpstr>Why so much about Beaumont?</vt:lpstr>
      <vt:lpstr>Districts, Maintenance Sections, Routes and Bridges</vt:lpstr>
      <vt:lpstr>TxDOT Beaumont District Emergency Response Organization</vt:lpstr>
      <vt:lpstr>Spatial Scales and Forecast Lead Times</vt:lpstr>
      <vt:lpstr>Geospatial Systems Are Helping Us Understand</vt:lpstr>
      <vt:lpstr>A Proposal Discussed with NWS Southern Region Leadership on 18 Jan 2022</vt:lpstr>
      <vt:lpstr>Shared Map Services between NWS and TxDOT </vt:lpstr>
      <vt:lpstr>PowerPoint Presentation</vt:lpstr>
      <vt:lpstr>PowerPoint Presentation</vt:lpstr>
      <vt:lpstr>PowerPoint Presentation</vt:lpstr>
      <vt:lpstr>PowerPoint Presentation</vt:lpstr>
      <vt:lpstr>PowerPoint Presentation</vt:lpstr>
      <vt:lpstr>PowerPoint Presentation</vt:lpstr>
      <vt:lpstr>Recommendations to TxDOT</vt:lpstr>
      <vt:lpstr>Spatial Scales of Flood Information</vt:lpstr>
      <vt:lpstr>FIMAN-T system from NCDOT</vt:lpstr>
      <vt:lpstr>Proposed Plan</vt:lpstr>
      <vt:lpstr>Shared Services Demonstration Prototype</vt:lpstr>
      <vt:lpstr>Streamflow Measurement and Bridge Modeling at 80 TxDOT Gauges</vt:lpstr>
      <vt:lpstr>Proposed Activities by Quarter</vt:lpstr>
      <vt:lpstr>Discussion</vt:lpstr>
      <vt:lpstr>Meeting Agenda</vt:lpstr>
      <vt:lpstr>Task 3: Gauge Installation, Operation and Maintenance</vt:lpstr>
      <vt:lpstr>Bridge permits, approvals, installations and visits</vt:lpstr>
      <vt:lpstr>Gauge Visits - Observations</vt:lpstr>
      <vt:lpstr>Gauge Visits - Observations</vt:lpstr>
      <vt:lpstr>Data Observations – Initial Velocity Wave</vt:lpstr>
      <vt:lpstr>Data Observations – Initial Velocity Wave</vt:lpstr>
      <vt:lpstr>Data Observations – Initial Velocity Wave</vt:lpstr>
      <vt:lpstr>Rating 2.0 Development</vt:lpstr>
      <vt:lpstr>Discharge observations</vt:lpstr>
      <vt:lpstr>Task 4: Flood Forecast System Operation</vt:lpstr>
      <vt:lpstr>PowerPoint Presentation</vt:lpstr>
      <vt:lpstr>PowerPoint Presentation</vt:lpstr>
      <vt:lpstr>PowerPoint Presentation</vt:lpstr>
      <vt:lpstr>Task 5: Forecast Model Assessment</vt:lpstr>
      <vt:lpstr>Radar Measurements and River Hydraulics</vt:lpstr>
      <vt:lpstr>ADCP measurement and Isovel Contours</vt:lpstr>
      <vt:lpstr>RQ-30 Cross-Section Profile and K-Factor</vt:lpstr>
      <vt:lpstr>Coastal HAND Approach</vt:lpstr>
      <vt:lpstr>Error Analysis and Validation of Data Assimilation Approach</vt:lpstr>
      <vt:lpstr>Flood Inundation – 2D Hydraulic Modeling Andy Carter</vt:lpstr>
      <vt:lpstr>Flood Inundation – Rating Curves (USGS ADCP Integration)</vt:lpstr>
      <vt:lpstr>Flood Inundation – 2D Hydraulic Modeling</vt:lpstr>
      <vt:lpstr>Flood Inundation – “Healing” Terrain with Bridges</vt:lpstr>
      <vt:lpstr>Flood Decision Support Toolbox (FDST) Compliant Products </vt:lpstr>
      <vt:lpstr>Estimated Road Flooding Tim Whiteaker</vt:lpstr>
      <vt:lpstr>Estimated Road Flooding</vt:lpstr>
      <vt:lpstr>Estimated Road Flooding</vt:lpstr>
      <vt:lpstr>Estimated Road Flooding</vt:lpstr>
      <vt:lpstr>Task 6: Flood Emergency Response and Flood Manual</vt:lpstr>
      <vt:lpstr>Discussion</vt:lpstr>
    </vt:vector>
  </TitlesOfParts>
  <Company>Cockrell School of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Shared Services Operational Prototype</dc:title>
  <dc:creator>Maidment, David R</dc:creator>
  <cp:lastModifiedBy>Maidment, David R</cp:lastModifiedBy>
  <cp:revision>131</cp:revision>
  <cp:lastPrinted>2022-03-07T23:18:20Z</cp:lastPrinted>
  <dcterms:created xsi:type="dcterms:W3CDTF">2022-02-27T22:01:50Z</dcterms:created>
  <dcterms:modified xsi:type="dcterms:W3CDTF">2022-03-09T03:12:45Z</dcterms:modified>
</cp:coreProperties>
</file>