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95" r:id="rId3"/>
    <p:sldId id="296" r:id="rId4"/>
    <p:sldId id="297" r:id="rId5"/>
    <p:sldId id="301" r:id="rId6"/>
    <p:sldId id="302" r:id="rId7"/>
    <p:sldId id="257" r:id="rId8"/>
    <p:sldId id="300" r:id="rId9"/>
    <p:sldId id="304" r:id="rId10"/>
    <p:sldId id="303" r:id="rId11"/>
    <p:sldId id="6412" r:id="rId12"/>
    <p:sldId id="6411" r:id="rId13"/>
    <p:sldId id="6413" r:id="rId14"/>
    <p:sldId id="258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StreamflowII\MonthlyReports\Jan23\FloodedRoadSeg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Flooded Segments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</c:v>
                </c:pt>
                <c:pt idx="1">
                  <c:v>2a</c:v>
                </c:pt>
                <c:pt idx="2">
                  <c:v>2b</c:v>
                </c:pt>
                <c:pt idx="3">
                  <c:v>3a</c:v>
                </c:pt>
                <c:pt idx="4">
                  <c:v>3b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2069</c:v>
                </c:pt>
                <c:pt idx="1">
                  <c:v>1162</c:v>
                </c:pt>
                <c:pt idx="2">
                  <c:v>1364</c:v>
                </c:pt>
                <c:pt idx="3">
                  <c:v>889</c:v>
                </c:pt>
                <c:pt idx="4">
                  <c:v>3276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DE-4EA5-BA82-7F5DFA98ED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Bridge Covered Segments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</c:v>
                </c:pt>
                <c:pt idx="1">
                  <c:v>2a</c:v>
                </c:pt>
                <c:pt idx="2">
                  <c:v>2b</c:v>
                </c:pt>
                <c:pt idx="3">
                  <c:v>3a</c:v>
                </c:pt>
                <c:pt idx="4">
                  <c:v>3b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1518</c:v>
                </c:pt>
                <c:pt idx="1">
                  <c:v>895</c:v>
                </c:pt>
                <c:pt idx="2">
                  <c:v>1014</c:v>
                </c:pt>
                <c:pt idx="3">
                  <c:v>613</c:v>
                </c:pt>
                <c:pt idx="4">
                  <c:v>2133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DE-4EA5-BA82-7F5DFA98E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3547855"/>
        <c:axId val="243553263"/>
      </c:barChart>
      <c:catAx>
        <c:axId val="2435478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Module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553263"/>
        <c:crosses val="autoZero"/>
        <c:auto val="1"/>
        <c:lblAlgn val="ctr"/>
        <c:lblOffset val="100"/>
        <c:noMultiLvlLbl val="0"/>
      </c:catAx>
      <c:valAx>
        <c:axId val="243553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 of flooded segments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54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26061420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271152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1006862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850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7281997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9464087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2451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19999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2222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04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263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hyperlink" Target="https://nam12.safelinks.protection.outlook.com/?url=https%3A%2F%2Farcg.is%2F098zGu0&amp;data=05%7C01%7C%7C659fe875b00e4372844408daf4a46079%7C31d7e2a5bdd8414e9e97bea998ebdfe1%7C0%7C0%7C638091284131288610%7CUnknown%7CTWFpbGZsb3d8eyJWIjoiMC4wLjAwMDAiLCJQIjoiV2luMzIiLCJBTiI6Ik1haWwiLCJXVCI6Mn0%3D%7C3000%7C%7C%7C&amp;sdata=o61aihftXAoDE8TBoNQrIEcXY%2BIsM8Bq%2B7BoYtapClg%3D&amp;reserved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9500-4D22-46D5-8609-4E642F6D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920" y="1391751"/>
            <a:ext cx="9750655" cy="484632"/>
          </a:xfrm>
        </p:spPr>
        <p:txBody>
          <a:bodyPr/>
          <a:lstStyle/>
          <a:p>
            <a:pPr algn="ctr"/>
            <a:r>
              <a:rPr lang="en-US" sz="2800" dirty="0"/>
              <a:t>Looking to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F6C4-1A25-44FD-B5B8-440C1E0DD59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71047" y="2071034"/>
            <a:ext cx="9208614" cy="758825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David R. Maidment, Center for Water and the Environment, University of Texas at Austin</a:t>
            </a:r>
            <a:endParaRPr lang="en-US" dirty="0"/>
          </a:p>
          <a:p>
            <a:pPr marL="0" indent="0" algn="ctr">
              <a:buNone/>
            </a:pPr>
            <a:r>
              <a:rPr lang="en-US" sz="1800" dirty="0"/>
              <a:t>Presented to Austin Flood Emergency Response Exercise, Tuesday 17 January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6C9A8-D0DE-47A0-AD06-CAF4A1319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479" y="3745344"/>
            <a:ext cx="3209732" cy="26521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8FD235-75BC-43D4-BB76-40347C3D3B96}"/>
              </a:ext>
            </a:extLst>
          </p:cNvPr>
          <p:cNvGrpSpPr/>
          <p:nvPr/>
        </p:nvGrpSpPr>
        <p:grpSpPr>
          <a:xfrm>
            <a:off x="1007920" y="3901441"/>
            <a:ext cx="4440464" cy="2558359"/>
            <a:chOff x="1007920" y="3901441"/>
            <a:chExt cx="4440464" cy="25583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A7CB3B-AE37-48FA-86E6-91015AA1C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920" y="3901441"/>
              <a:ext cx="4440464" cy="255835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1B7C55-D1C0-4FA4-9B50-92BB3522CF2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08415" y="5841310"/>
              <a:ext cx="1575435" cy="6184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74A926-1906-4D23-821A-C6BDB96377E8}"/>
              </a:ext>
            </a:extLst>
          </p:cNvPr>
          <p:cNvSpPr txBox="1"/>
          <p:nvPr/>
        </p:nvSpPr>
        <p:spPr>
          <a:xfrm>
            <a:off x="1007920" y="361603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How can we improve FAST for the Austin District?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7DB67-E896-4624-AC76-8FBD8AFDE365}"/>
              </a:ext>
            </a:extLst>
          </p:cNvPr>
          <p:cNvSpPr txBox="1"/>
          <p:nvPr/>
        </p:nvSpPr>
        <p:spPr>
          <a:xfrm>
            <a:off x="8321704" y="32881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How can we apply FAST concepts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to other TxDOT Districts?</a:t>
            </a:r>
          </a:p>
        </p:txBody>
      </p:sp>
      <p:pic>
        <p:nvPicPr>
          <p:cNvPr id="1026" name="Picture 2" descr="Tornado Environment Browser">
            <a:extLst>
              <a:ext uri="{FF2B5EF4-FFF2-40B4-BE49-F238E27FC236}">
                <a16:creationId xmlns:a16="http://schemas.microsoft.com/office/drawing/2014/main" id="{5E39E5B1-F976-42C7-BD9C-9C6887769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61" y="5658571"/>
            <a:ext cx="1334043" cy="6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EB95C4-081D-48AB-9BB1-720F90FDAF7E}"/>
              </a:ext>
            </a:extLst>
          </p:cNvPr>
          <p:cNvSpPr txBox="1"/>
          <p:nvPr/>
        </p:nvSpPr>
        <p:spPr>
          <a:xfrm>
            <a:off x="9736282" y="58413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Real-time flood inundation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map services, October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C347C-FC2E-47AD-9EC0-C3E30C4834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22320" y="425174"/>
            <a:ext cx="1306986" cy="4846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95BEEE-5FE4-428D-A027-BC9D3AE58110}"/>
              </a:ext>
            </a:extLst>
          </p:cNvPr>
          <p:cNvSpPr txBox="1">
            <a:spLocks/>
          </p:cNvSpPr>
          <p:nvPr/>
        </p:nvSpPr>
        <p:spPr>
          <a:xfrm>
            <a:off x="1318816" y="473416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2400" dirty="0"/>
              <a:t>Flood Assessment System for TxDOT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EE3FF4-A9C5-4C75-B364-A1AC489BD7C4}"/>
              </a:ext>
            </a:extLst>
          </p:cNvPr>
          <p:cNvCxnSpPr/>
          <p:nvPr/>
        </p:nvCxnSpPr>
        <p:spPr bwMode="auto">
          <a:xfrm flipV="1">
            <a:off x="796134" y="1036435"/>
            <a:ext cx="10990482" cy="5423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7083824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EC49-31C9-4159-9D3A-9935680B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Flooded Roads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DC8F17-6E45-4220-9756-250A53E6F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6A58B-AC5E-4913-A0AE-5A679A073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7" y="2305990"/>
            <a:ext cx="4829849" cy="354379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B56A8-6535-477C-A164-0FCDCFD01042}"/>
              </a:ext>
            </a:extLst>
          </p:cNvPr>
          <p:cNvSpPr txBox="1"/>
          <p:nvPr/>
        </p:nvSpPr>
        <p:spPr>
          <a:xfrm>
            <a:off x="808077" y="1056915"/>
            <a:ext cx="893133" cy="156486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Lesson learned in preparing for thi</a:t>
            </a:r>
            <a:r>
              <a:rPr lang="en-US" sz="2000" b="1" dirty="0">
                <a:solidFill>
                  <a:srgbClr val="0070C0"/>
                </a:solidFill>
              </a:rPr>
              <a:t>s exercise: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i="1" u="sng" dirty="0">
                <a:solidFill>
                  <a:srgbClr val="0070C0"/>
                </a:solidFill>
              </a:rPr>
              <a:t>Get the roads and bridges right first</a:t>
            </a:r>
            <a:endParaRPr lang="en-US" sz="2000" b="1" i="1" u="sng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507A3FE-4CB6-437C-BDB9-547419DA9B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604894"/>
              </p:ext>
            </p:extLst>
          </p:nvPr>
        </p:nvGraphicFramePr>
        <p:xfrm>
          <a:off x="6656854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8CF3B28-6F00-4687-A08A-ABED1FEC55CA}"/>
              </a:ext>
            </a:extLst>
          </p:cNvPr>
          <p:cNvSpPr txBox="1"/>
          <p:nvPr/>
        </p:nvSpPr>
        <p:spPr>
          <a:xfrm>
            <a:off x="8664459" y="3657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On average 72% of flooded segments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covered by bridges</a:t>
            </a: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E747AA-1E7B-4C3B-825A-3CB0221A6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617" y="342117"/>
            <a:ext cx="2688242" cy="30914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1B098-C9E1-4B7E-AEE6-5A3F9C052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77" y="2295599"/>
            <a:ext cx="1209844" cy="105742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122805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4C64B-3A65-4331-93BF-8FBCCB60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Ecopia Roads at my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AED64-E589-40DA-A1EE-14D048BE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508078"/>
            <a:ext cx="5033896" cy="4691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EAE27-9C63-4812-B4F0-8A08F0A13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739" y="1516251"/>
            <a:ext cx="5033896" cy="4683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FE0330-A2D1-4142-A267-6C0FDECAE721}"/>
              </a:ext>
            </a:extLst>
          </p:cNvPr>
          <p:cNvSpPr txBox="1"/>
          <p:nvPr/>
        </p:nvSpPr>
        <p:spPr>
          <a:xfrm>
            <a:off x="1555844" y="11873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TNRIS 6” Imagery licensed by TxDOT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8D6D4-70C0-437D-B82B-430DD7F16BAB}"/>
              </a:ext>
            </a:extLst>
          </p:cNvPr>
          <p:cNvSpPr txBox="1"/>
          <p:nvPr/>
        </p:nvSpPr>
        <p:spPr>
          <a:xfrm>
            <a:off x="8315122" y="11873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Ecopia Polygons and Centerlines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089B3-6C79-4894-90D1-A2118284A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197" y="467717"/>
            <a:ext cx="130492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FEAF9-B0CF-4B1C-AA3A-59E5C0648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64" y="335712"/>
            <a:ext cx="2635434" cy="7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278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ECD8-D980-41AC-8204-97C69DA9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 in the TxDOT Austin District</a:t>
            </a:r>
            <a:br>
              <a:rPr lang="en-US" dirty="0"/>
            </a:b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F0FC6-0ECD-4092-BDED-FC165AA5C496}"/>
              </a:ext>
            </a:extLst>
          </p:cNvPr>
          <p:cNvGrpSpPr/>
          <p:nvPr/>
        </p:nvGrpSpPr>
        <p:grpSpPr>
          <a:xfrm>
            <a:off x="472306" y="1419370"/>
            <a:ext cx="3963043" cy="2992205"/>
            <a:chOff x="718139" y="1088412"/>
            <a:chExt cx="3963043" cy="29922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73594C-E557-4A1E-B360-9830689F1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139" y="1088412"/>
              <a:ext cx="3963043" cy="23884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4FC47D-8098-4AB6-85DC-36F7988AFB79}"/>
                </a:ext>
              </a:extLst>
            </p:cNvPr>
            <p:cNvSpPr txBox="1"/>
            <p:nvPr/>
          </p:nvSpPr>
          <p:spPr>
            <a:xfrm>
              <a:off x="914402" y="316621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4400 miles On-System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F103F4-9552-42A6-A198-BEB00E734F41}"/>
              </a:ext>
            </a:extLst>
          </p:cNvPr>
          <p:cNvGrpSpPr/>
          <p:nvPr/>
        </p:nvGrpSpPr>
        <p:grpSpPr>
          <a:xfrm>
            <a:off x="3706356" y="3456070"/>
            <a:ext cx="4463869" cy="3302825"/>
            <a:chOff x="4021777" y="2409783"/>
            <a:chExt cx="4463869" cy="33028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64F1EF-4FAD-4311-9076-16BD127C8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777" y="2409783"/>
              <a:ext cx="4463869" cy="26476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DC5000-C13F-4DF0-AB57-E6F322B66D51}"/>
                </a:ext>
              </a:extLst>
            </p:cNvPr>
            <p:cNvSpPr txBox="1"/>
            <p:nvPr/>
          </p:nvSpPr>
          <p:spPr>
            <a:xfrm>
              <a:off x="4021777" y="479820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18,000 miles TxDOT Roadway Inventory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EE0D5-F2D7-4A38-A84D-C4CD752C64D3}"/>
              </a:ext>
            </a:extLst>
          </p:cNvPr>
          <p:cNvGrpSpPr/>
          <p:nvPr/>
        </p:nvGrpSpPr>
        <p:grpSpPr>
          <a:xfrm>
            <a:off x="7255825" y="699516"/>
            <a:ext cx="4463869" cy="5646738"/>
            <a:chOff x="7255825" y="699516"/>
            <a:chExt cx="4463869" cy="56467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712B26-BEF7-4FDD-AA34-CA3BECBC6530}"/>
                </a:ext>
              </a:extLst>
            </p:cNvPr>
            <p:cNvGrpSpPr/>
            <p:nvPr/>
          </p:nvGrpSpPr>
          <p:grpSpPr>
            <a:xfrm>
              <a:off x="7255825" y="699516"/>
              <a:ext cx="4463869" cy="3866712"/>
              <a:chOff x="7255825" y="699516"/>
              <a:chExt cx="4463869" cy="38667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14645F-BBB3-4383-B44F-BC752D528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5825" y="1390836"/>
                <a:ext cx="4463869" cy="266717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784BE1-066B-46BC-849B-321D0F75277E}"/>
                  </a:ext>
                </a:extLst>
              </p:cNvPr>
              <p:cNvSpPr txBox="1"/>
              <p:nvPr/>
            </p:nvSpPr>
            <p:spPr>
              <a:xfrm>
                <a:off x="8925636" y="699516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Purchased by TxDOT RTI to support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our Streamflow II research project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Flood Emergency Response Exercise, Jan 2023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ADEB486-2E81-455F-97FF-B4593961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4769" y="1390836"/>
                <a:ext cx="1304925" cy="50482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61618-32BA-498F-8013-F543FD64F930}"/>
                  </a:ext>
                </a:extLst>
              </p:cNvPr>
              <p:cNvSpPr txBox="1"/>
              <p:nvPr/>
            </p:nvSpPr>
            <p:spPr>
              <a:xfrm>
                <a:off x="7405951" y="365182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38,000 miles Ecopia road coverage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C53838-1C80-4077-B01A-7AB64B424332}"/>
                </a:ext>
              </a:extLst>
            </p:cNvPr>
            <p:cNvSpPr txBox="1"/>
            <p:nvPr/>
          </p:nvSpPr>
          <p:spPr>
            <a:xfrm>
              <a:off x="8320351" y="54318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srgbClr val="0070C0"/>
                  </a:solidFill>
                </a:rPr>
                <a:t>1600 miles of TxDOT Roadway Inventory</a:t>
              </a:r>
            </a:p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srgbClr val="0070C0"/>
                  </a:solidFill>
                  <a:ea typeface="+mn-ea"/>
                  <a:cs typeface="+mn-cs"/>
                </a:rPr>
                <a:t>are not located on pavement as defined by</a:t>
              </a:r>
            </a:p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srgbClr val="0070C0"/>
                  </a:solidFill>
                </a:rPr>
                <a:t>Ecopia roads coverage</a:t>
              </a:r>
              <a:endParaRPr lang="en-US" sz="1400" b="1" dirty="0">
                <a:solidFill>
                  <a:srgbClr val="0070C0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33775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A5B11-DA8A-49EB-B61D-19B82C90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54" y="1945248"/>
            <a:ext cx="4463187" cy="454762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BA590-2A17-44A3-BD41-F479A5DC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RM 620 over Colorado River at Mansfield Dam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72D2-4D6B-49B4-9113-9F1DB7B35B0C}"/>
              </a:ext>
            </a:extLst>
          </p:cNvPr>
          <p:cNvSpPr txBox="1"/>
          <p:nvPr/>
        </p:nvSpPr>
        <p:spPr>
          <a:xfrm>
            <a:off x="914402" y="981875"/>
            <a:ext cx="7768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West bound RM 620 is where East bound RM 620 should be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East bound RM 620 is in the Colorado River in TxDOT Roadway Inventory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D79302-2FD0-445C-9162-E3DF57944ABD}"/>
              </a:ext>
            </a:extLst>
          </p:cNvPr>
          <p:cNvCxnSpPr>
            <a:cxnSpLocks/>
          </p:cNvCxnSpPr>
          <p:nvPr/>
        </p:nvCxnSpPr>
        <p:spPr>
          <a:xfrm flipH="1">
            <a:off x="2377440" y="1905205"/>
            <a:ext cx="301965" cy="24930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9530253B-54B5-43EA-BC41-4AB5051FE21C" descr="IMG_0285.jpg">
            <a:extLst>
              <a:ext uri="{FF2B5EF4-FFF2-40B4-BE49-F238E27FC236}">
                <a16:creationId xmlns:a16="http://schemas.microsoft.com/office/drawing/2014/main" id="{D198F898-A6EE-4042-B024-DCF7ADC2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67" y="1945248"/>
            <a:ext cx="6063500" cy="45476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375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A590-2A17-44A3-BD41-F479A5DC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RM 620 over Colorado River at Mansfield Dam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A89068-69AA-40BC-8540-2DA34250AEEE}"/>
              </a:ext>
            </a:extLst>
          </p:cNvPr>
          <p:cNvSpPr txBox="1"/>
          <p:nvPr/>
        </p:nvSpPr>
        <p:spPr>
          <a:xfrm>
            <a:off x="1917162" y="1639244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Ecopia Road and Centerlines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55572-A1BC-4D29-80D3-A7745876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63" y="2008576"/>
            <a:ext cx="4105077" cy="4542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3FA6B8-8F1E-4530-AE23-1F50F53502F3}"/>
              </a:ext>
            </a:extLst>
          </p:cNvPr>
          <p:cNvSpPr txBox="1"/>
          <p:nvPr/>
        </p:nvSpPr>
        <p:spPr>
          <a:xfrm>
            <a:off x="6687754" y="1648387"/>
            <a:ext cx="423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LIDAR point cloud for bridge deck elevation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FB614-E2B1-4A9F-B7F3-A925B10221FB}"/>
              </a:ext>
            </a:extLst>
          </p:cNvPr>
          <p:cNvSpPr txBox="1"/>
          <p:nvPr/>
        </p:nvSpPr>
        <p:spPr>
          <a:xfrm>
            <a:off x="7197575" y="4671903"/>
            <a:ext cx="222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129,649 (</a:t>
            </a:r>
            <a:r>
              <a:rPr lang="en-US" dirty="0" err="1"/>
              <a:t>x,y,z</a:t>
            </a:r>
            <a:r>
              <a:rPr lang="en-US" dirty="0"/>
              <a:t>) points </a:t>
            </a:r>
          </a:p>
          <a:p>
            <a:pPr algn="ctr"/>
            <a:r>
              <a:rPr lang="en-US" dirty="0"/>
              <a:t>on bridge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CA0F2B-7C6C-494B-91BD-29FDB8B6F8C1}"/>
              </a:ext>
            </a:extLst>
          </p:cNvPr>
          <p:cNvCxnSpPr>
            <a:stCxn id="12" idx="0"/>
          </p:cNvCxnSpPr>
          <p:nvPr/>
        </p:nvCxnSpPr>
        <p:spPr>
          <a:xfrm flipV="1">
            <a:off x="8308136" y="3876375"/>
            <a:ext cx="497473" cy="795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AF3750-3189-437F-9F1D-4994134C27D9}"/>
              </a:ext>
            </a:extLst>
          </p:cNvPr>
          <p:cNvSpPr txBox="1"/>
          <p:nvPr/>
        </p:nvSpPr>
        <p:spPr>
          <a:xfrm>
            <a:off x="838200" y="992913"/>
            <a:ext cx="96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Road polygons and centerlines are correctly positioned in (</a:t>
            </a:r>
            <a:r>
              <a:rPr lang="en-US" dirty="0" err="1">
                <a:solidFill>
                  <a:srgbClr val="0070C0"/>
                </a:solidFill>
              </a:rPr>
              <a:t>x,y</a:t>
            </a:r>
            <a:r>
              <a:rPr lang="en-US" dirty="0">
                <a:solidFill>
                  <a:srgbClr val="0070C0"/>
                </a:solidFill>
              </a:rPr>
              <a:t>) and have correct elevation (z)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EA2C95-186B-437E-91FD-AD268992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88" y="1943999"/>
            <a:ext cx="4246805" cy="46071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128087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7287-C870-4C4C-860E-EC353D0F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Challenge: Real-Time Flood Inundation Mapping in </a:t>
            </a:r>
            <a:r>
              <a:rPr lang="en-US" u="sng" dirty="0"/>
              <a:t>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5799E-E73E-40C0-94CE-79F75739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3" y="2084415"/>
            <a:ext cx="5400487" cy="40315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37B0A7-ED1C-4FC0-BFA1-1E32CDCB8B8A}"/>
              </a:ext>
            </a:extLst>
          </p:cNvPr>
          <p:cNvSpPr/>
          <p:nvPr/>
        </p:nvSpPr>
        <p:spPr bwMode="auto">
          <a:xfrm>
            <a:off x="2868718" y="2775098"/>
            <a:ext cx="691116" cy="467833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0DFF5-00D6-48C6-A7A3-2D9B8FC96387}"/>
              </a:ext>
            </a:extLst>
          </p:cNvPr>
          <p:cNvSpPr txBox="1"/>
          <p:nvPr/>
        </p:nvSpPr>
        <p:spPr>
          <a:xfrm>
            <a:off x="2028746" y="162678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Inundation of a major highway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2AD8A-D67D-4AB2-8CB9-DD77464752BD}"/>
              </a:ext>
            </a:extLst>
          </p:cNvPr>
          <p:cNvCxnSpPr/>
          <p:nvPr/>
        </p:nvCxnSpPr>
        <p:spPr bwMode="auto">
          <a:xfrm flipH="1">
            <a:off x="3240857" y="1855799"/>
            <a:ext cx="106326" cy="91929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D90933-79B1-483A-8CDB-37F2521F156E}"/>
              </a:ext>
            </a:extLst>
          </p:cNvPr>
          <p:cNvSpPr txBox="1"/>
          <p:nvPr/>
        </p:nvSpPr>
        <p:spPr>
          <a:xfrm>
            <a:off x="1220674" y="61775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Source: Derek Giardino, National Weather Service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015E9-1F3B-4833-83FF-BE447C7E36FC}"/>
              </a:ext>
            </a:extLst>
          </p:cNvPr>
          <p:cNvSpPr txBox="1"/>
          <p:nvPr/>
        </p:nvSpPr>
        <p:spPr>
          <a:xfrm>
            <a:off x="7392378" y="62001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Coverage of NWS Flood Inundation Mapping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5C358-E3B2-4C47-86FB-0975E0E24ED1}"/>
              </a:ext>
            </a:extLst>
          </p:cNvPr>
          <p:cNvSpPr txBox="1"/>
          <p:nvPr/>
        </p:nvSpPr>
        <p:spPr>
          <a:xfrm>
            <a:off x="8609684" y="15390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srgbClr val="0070C0"/>
                </a:solidFill>
                <a:ea typeface="+mn-ea"/>
                <a:cs typeface="+mn-cs"/>
              </a:rPr>
              <a:t>How  can we use insights from FAST to include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i="1" u="sng" dirty="0">
                <a:solidFill>
                  <a:srgbClr val="0070C0"/>
                </a:solidFill>
                <a:ea typeface="+mn-ea"/>
                <a:cs typeface="+mn-cs"/>
              </a:rPr>
              <a:t>the 16,500 bridges over water in these Districts?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9DFD9C-AF35-4B57-AFDE-38ACA70633B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4C77A-EBA5-4D49-9243-CE206491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708" y="2083982"/>
            <a:ext cx="4865671" cy="403155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099236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B36F005-A817-42BB-B1AA-A8960B49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73" y="1959716"/>
            <a:ext cx="1626358" cy="9370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A1A3C-132D-4482-9426-A2459100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Real-Time Map Services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B56D1-E0AD-7652-F85B-9665484F409C}"/>
              </a:ext>
            </a:extLst>
          </p:cNvPr>
          <p:cNvPicPr/>
          <p:nvPr/>
        </p:nvPicPr>
        <p:blipFill rotWithShape="1">
          <a:blip r:embed="rId3"/>
          <a:srcRect r="14372"/>
          <a:stretch/>
        </p:blipFill>
        <p:spPr>
          <a:xfrm>
            <a:off x="1516820" y="3489690"/>
            <a:ext cx="1676400" cy="8699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84D77-9B53-6730-0EBB-A6C99A01F02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16820" y="4935817"/>
            <a:ext cx="1724025" cy="9067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465C3-AD87-4C24-9DD4-FA247A25C2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2015" y="2057727"/>
            <a:ext cx="1695450" cy="98488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0D2F4-2818-EA94-1A06-108EACCE34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05" y="3489690"/>
            <a:ext cx="1728470" cy="1018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EE0F7-5F8D-B00D-FBC5-85453D536653}"/>
              </a:ext>
            </a:extLst>
          </p:cNvPr>
          <p:cNvPicPr/>
          <p:nvPr/>
        </p:nvPicPr>
        <p:blipFill rotWithShape="1">
          <a:blip r:embed="rId7"/>
          <a:srcRect t="23085" r="27332"/>
          <a:stretch/>
        </p:blipFill>
        <p:spPr>
          <a:xfrm>
            <a:off x="6252015" y="4955308"/>
            <a:ext cx="1781175" cy="9518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74D1C-8840-4236-B645-972A73E14D7B}"/>
              </a:ext>
            </a:extLst>
          </p:cNvPr>
          <p:cNvSpPr txBox="1"/>
          <p:nvPr/>
        </p:nvSpPr>
        <p:spPr>
          <a:xfrm>
            <a:off x="1735029" y="16807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Asset Inventory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C070F-830E-44B4-A50C-9C748A88B494}"/>
              </a:ext>
            </a:extLst>
          </p:cNvPr>
          <p:cNvSpPr txBox="1"/>
          <p:nvPr/>
        </p:nvSpPr>
        <p:spPr>
          <a:xfrm>
            <a:off x="1738522" y="32558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Precipitation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9F835-F1C6-4DA9-BE79-EA7910AC7BDC}"/>
              </a:ext>
            </a:extLst>
          </p:cNvPr>
          <p:cNvSpPr txBox="1"/>
          <p:nvPr/>
        </p:nvSpPr>
        <p:spPr>
          <a:xfrm>
            <a:off x="1735029" y="46779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Flood Inundation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B38BF-89BC-4642-B4B2-B3F10A23E566}"/>
              </a:ext>
            </a:extLst>
          </p:cNvPr>
          <p:cNvSpPr txBox="1"/>
          <p:nvPr/>
        </p:nvSpPr>
        <p:spPr>
          <a:xfrm>
            <a:off x="6024541" y="17754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Streamflow Measurement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A1CB6-C534-4D83-99B3-557C3758F9E2}"/>
              </a:ext>
            </a:extLst>
          </p:cNvPr>
          <p:cNvSpPr txBox="1"/>
          <p:nvPr/>
        </p:nvSpPr>
        <p:spPr>
          <a:xfrm>
            <a:off x="6330812" y="32558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Bridge Warnings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22C53-E1D2-4E9F-B419-7F9593D22E9D}"/>
              </a:ext>
            </a:extLst>
          </p:cNvPr>
          <p:cNvSpPr txBox="1"/>
          <p:nvPr/>
        </p:nvSpPr>
        <p:spPr>
          <a:xfrm>
            <a:off x="6481741" y="46803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Flooded Roads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4DB1350-7A07-4D27-A727-0045E1710C8F}"/>
              </a:ext>
            </a:extLst>
          </p:cNvPr>
          <p:cNvSpPr/>
          <p:nvPr/>
        </p:nvSpPr>
        <p:spPr bwMode="auto">
          <a:xfrm>
            <a:off x="3435212" y="3137812"/>
            <a:ext cx="446809" cy="2867891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Tornado Environment Browser">
            <a:extLst>
              <a:ext uri="{FF2B5EF4-FFF2-40B4-BE49-F238E27FC236}">
                <a16:creationId xmlns:a16="http://schemas.microsoft.com/office/drawing/2014/main" id="{E4F9AA5B-6B87-4DCB-8DCB-09847733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88" y="4174719"/>
            <a:ext cx="1334043" cy="6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A9225571-DB5E-4752-814C-DAA2626DDF4E}"/>
              </a:ext>
            </a:extLst>
          </p:cNvPr>
          <p:cNvSpPr/>
          <p:nvPr/>
        </p:nvSpPr>
        <p:spPr bwMode="auto">
          <a:xfrm>
            <a:off x="3435212" y="1599958"/>
            <a:ext cx="446809" cy="1442654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2017825-9883-4C4B-AA90-8A4C8F5C9DB3}"/>
              </a:ext>
            </a:extLst>
          </p:cNvPr>
          <p:cNvSpPr/>
          <p:nvPr/>
        </p:nvSpPr>
        <p:spPr bwMode="auto">
          <a:xfrm>
            <a:off x="8227856" y="3301563"/>
            <a:ext cx="446809" cy="2704140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xDOT, transportation leaders unveil $800 million highway funding plan">
            <a:extLst>
              <a:ext uri="{FF2B5EF4-FFF2-40B4-BE49-F238E27FC236}">
                <a16:creationId xmlns:a16="http://schemas.microsoft.com/office/drawing/2014/main" id="{128B9DB7-FE16-41BC-9C23-60532D28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46" y="1754628"/>
            <a:ext cx="1304478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xDOT, transportation leaders unveil $800 million highway funding plan">
            <a:extLst>
              <a:ext uri="{FF2B5EF4-FFF2-40B4-BE49-F238E27FC236}">
                <a16:creationId xmlns:a16="http://schemas.microsoft.com/office/drawing/2014/main" id="{FCA59502-8FBB-4B1C-B395-039A8377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59" y="4066923"/>
            <a:ext cx="1304478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SGS logo | ARC Relocation">
            <a:extLst>
              <a:ext uri="{FF2B5EF4-FFF2-40B4-BE49-F238E27FC236}">
                <a16:creationId xmlns:a16="http://schemas.microsoft.com/office/drawing/2014/main" id="{26BC7083-8F80-4F66-A998-F55324B0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35" y="2130301"/>
            <a:ext cx="1712402" cy="8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4A547C-2690-44F5-A8E3-4A62FDA18A88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514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38CFE4-AF79-4F73-92CC-CC762859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53" y="961875"/>
            <a:ext cx="1674165" cy="9645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98D29-65E9-40B8-837A-686D0963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Asset Inventory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4D9F35-2C67-4B94-BCD0-FE405AA30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543128"/>
              </p:ext>
            </p:extLst>
          </p:nvPr>
        </p:nvGraphicFramePr>
        <p:xfrm>
          <a:off x="914401" y="2928379"/>
          <a:ext cx="7898823" cy="3472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3106">
                  <a:extLst>
                    <a:ext uri="{9D8B030D-6E8A-4147-A177-3AD203B41FA5}">
                      <a16:colId xmlns:a16="http://schemas.microsoft.com/office/drawing/2014/main" val="3353697527"/>
                    </a:ext>
                  </a:extLst>
                </a:gridCol>
                <a:gridCol w="1669752">
                  <a:extLst>
                    <a:ext uri="{9D8B030D-6E8A-4147-A177-3AD203B41FA5}">
                      <a16:colId xmlns:a16="http://schemas.microsoft.com/office/drawing/2014/main" val="246129024"/>
                    </a:ext>
                  </a:extLst>
                </a:gridCol>
                <a:gridCol w="1060166">
                  <a:extLst>
                    <a:ext uri="{9D8B030D-6E8A-4147-A177-3AD203B41FA5}">
                      <a16:colId xmlns:a16="http://schemas.microsoft.com/office/drawing/2014/main" val="3981397479"/>
                    </a:ext>
                  </a:extLst>
                </a:gridCol>
                <a:gridCol w="1366138">
                  <a:extLst>
                    <a:ext uri="{9D8B030D-6E8A-4147-A177-3AD203B41FA5}">
                      <a16:colId xmlns:a16="http://schemas.microsoft.com/office/drawing/2014/main" val="947291272"/>
                    </a:ext>
                  </a:extLst>
                </a:gridCol>
                <a:gridCol w="1309805">
                  <a:extLst>
                    <a:ext uri="{9D8B030D-6E8A-4147-A177-3AD203B41FA5}">
                      <a16:colId xmlns:a16="http://schemas.microsoft.com/office/drawing/2014/main" val="2384068511"/>
                    </a:ext>
                  </a:extLst>
                </a:gridCol>
                <a:gridCol w="959856">
                  <a:extLst>
                    <a:ext uri="{9D8B030D-6E8A-4147-A177-3AD203B41FA5}">
                      <a16:colId xmlns:a16="http://schemas.microsoft.com/office/drawing/2014/main" val="3006814763"/>
                    </a:ext>
                  </a:extLst>
                </a:gridCol>
              </a:tblGrid>
              <a:tr h="166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MAINT_SEC_NBR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MAINT_SEC_NM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Bridge 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Culvert 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Route 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Road Miles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4265800975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Bastrop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874756164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Blanco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473096939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Burnet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470427160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Caldwell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329619310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Gillespie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576874976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Hays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7637091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Lee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725830027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Llano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234079623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Mason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365240401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Travis County East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3512435201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Travis County North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082310086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Williamson County West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3953802725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Williamson County East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098132719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Travis County Central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952820960"/>
                  </a:ext>
                </a:extLst>
              </a:tr>
              <a:tr h="234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Travis County South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2405307141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Austin Toll Roads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4088335856"/>
                  </a:ext>
                </a:extLst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688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567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489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3998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8" marR="7578" marT="7578" marB="0" anchor="b"/>
                </a:tc>
                <a:extLst>
                  <a:ext uri="{0D108BD9-81ED-4DB2-BD59-A6C34878D82A}">
                    <a16:rowId xmlns:a16="http://schemas.microsoft.com/office/drawing/2014/main" val="1032315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45CD13-CE74-4A44-8073-5119105BD980}"/>
              </a:ext>
            </a:extLst>
          </p:cNvPr>
          <p:cNvSpPr txBox="1"/>
          <p:nvPr/>
        </p:nvSpPr>
        <p:spPr>
          <a:xfrm>
            <a:off x="3998337" y="10569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How can we best summarize flood impacts on the inventory?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For Maintenance Section Supervisors?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ea typeface="+mn-ea"/>
                <a:cs typeface="+mn-cs"/>
              </a:rPr>
              <a:t>For Austin District Operations </a:t>
            </a:r>
            <a:r>
              <a:rPr lang="en-US" sz="1400" b="1" dirty="0"/>
              <a:t>Staff?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ea typeface="+mn-ea"/>
                <a:cs typeface="+mn-cs"/>
              </a:rPr>
              <a:t>For </a:t>
            </a:r>
            <a:r>
              <a:rPr lang="en-US" sz="1400" b="1" dirty="0"/>
              <a:t>TxDOT Statewide EOC?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EE1AB-B157-428E-87C3-1EDB0411D91E}"/>
              </a:ext>
            </a:extLst>
          </p:cNvPr>
          <p:cNvSpPr txBox="1"/>
          <p:nvPr/>
        </p:nvSpPr>
        <p:spPr>
          <a:xfrm>
            <a:off x="3900489" y="21990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0070C0"/>
                </a:solidFill>
                <a:ea typeface="+mn-ea"/>
                <a:cs typeface="+mn-cs"/>
              </a:rPr>
              <a:t>Can you please contribute suggestions about this during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0070C0"/>
                </a:solidFill>
                <a:ea typeface="+mn-ea"/>
                <a:cs typeface="+mn-cs"/>
              </a:rPr>
              <a:t>the feedback phase of this exercise?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04B5E-D9E9-4193-B19D-C819D2A93B3F}"/>
              </a:ext>
            </a:extLst>
          </p:cNvPr>
          <p:cNvSpPr txBox="1"/>
          <p:nvPr/>
        </p:nvSpPr>
        <p:spPr>
          <a:xfrm>
            <a:off x="8914434" y="44413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This inventory needs to be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checked and updated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99953B-4E68-4E47-8E2D-7886C6586F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20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EC49-31C9-4159-9D3A-9935680B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Real-Time Estimated and Forecast Precipitation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0710D-5056-4334-B779-87F710ED426D}"/>
              </a:ext>
            </a:extLst>
          </p:cNvPr>
          <p:cNvSpPr txBox="1"/>
          <p:nvPr/>
        </p:nvSpPr>
        <p:spPr>
          <a:xfrm>
            <a:off x="914402" y="10848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Provided by NOAA-NWS and already available in the Austin Real-Time Flood Viewer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265A4-7CDD-4F55-AC7A-9EFD9D6E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961" y="1593095"/>
            <a:ext cx="8430199" cy="4807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2" descr="Tornado Environment Browser">
            <a:extLst>
              <a:ext uri="{FF2B5EF4-FFF2-40B4-BE49-F238E27FC236}">
                <a16:creationId xmlns:a16="http://schemas.microsoft.com/office/drawing/2014/main" id="{850ED889-ABCD-4B89-BE88-2DC44974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7" y="2761344"/>
            <a:ext cx="1334043" cy="6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B3E7-09D1-47D3-8B79-7D83783173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677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2864-7D6E-4CD4-A4FA-19A3F785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Real-Time Flood Inundation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AD9EC-DA53-404C-B594-A52B772A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665700"/>
            <a:ext cx="5056910" cy="45603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2" descr="Tornado Environment Browser">
            <a:extLst>
              <a:ext uri="{FF2B5EF4-FFF2-40B4-BE49-F238E27FC236}">
                <a16:creationId xmlns:a16="http://schemas.microsoft.com/office/drawing/2014/main" id="{39815CEA-082F-4E9D-9911-6493E2A14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44" y="1665700"/>
            <a:ext cx="1334043" cy="6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F5DCA-B02A-4007-AA52-991A563D7EC8}"/>
              </a:ext>
            </a:extLst>
          </p:cNvPr>
          <p:cNvSpPr txBox="1"/>
          <p:nvPr/>
        </p:nvSpPr>
        <p:spPr>
          <a:xfrm>
            <a:off x="914402" y="10848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To be provided by NOAA-NWS and will become available in the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Austin Real-Time Flood Viewer in October 2023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7CE486-903B-4F56-93AF-554D456E5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177" y="2574583"/>
            <a:ext cx="2962787" cy="1195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C21DD-DBFE-4A93-8E51-BCC28F2A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972" y="3828609"/>
            <a:ext cx="3928621" cy="2168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0CAEF-E44C-4C7C-BD3E-5ADE1289DDF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331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lano_Flood_Video">
            <a:hlinkClick r:id="" action="ppaction://media"/>
            <a:extLst>
              <a:ext uri="{FF2B5EF4-FFF2-40B4-BE49-F238E27FC236}">
                <a16:creationId xmlns:a16="http://schemas.microsoft.com/office/drawing/2014/main" id="{5D74E399-9B0C-4748-8ABB-D2122C113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263" y="0"/>
            <a:ext cx="976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60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0AA8-E1CA-40A7-9C7A-0B8CEC2E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Streamflow Measurement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2D6-4475-437F-93D9-4C922361E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29" y="2300966"/>
            <a:ext cx="5306165" cy="416300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81C46E-B3D6-48A5-9430-ABEAEE49E4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931" y="1686007"/>
            <a:ext cx="2595171" cy="14630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C79EAF-CE21-46C4-9BA9-BCAAC6AA3217}"/>
              </a:ext>
            </a:extLst>
          </p:cNvPr>
          <p:cNvSpPr txBox="1"/>
          <p:nvPr/>
        </p:nvSpPr>
        <p:spPr>
          <a:xfrm>
            <a:off x="837227" y="1012216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 radar gauges installed and operational</a:t>
            </a:r>
          </a:p>
          <a:p>
            <a:r>
              <a:rPr lang="en-US" dirty="0"/>
              <a:t>Measure water surface elevation, velocity </a:t>
            </a:r>
            <a:br>
              <a:rPr lang="en-US" dirty="0"/>
            </a:br>
            <a:r>
              <a:rPr lang="en-US" dirty="0"/>
              <a:t>and discharge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ECEA37-8F25-4985-83FC-525C9A72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041" y="342852"/>
            <a:ext cx="1333738" cy="15771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D77FF-DD2C-4043-81D7-51BD73D7070B}"/>
              </a:ext>
            </a:extLst>
          </p:cNvPr>
          <p:cNvSpPr txBox="1"/>
          <p:nvPr/>
        </p:nvSpPr>
        <p:spPr>
          <a:xfrm>
            <a:off x="7393802" y="19603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Scott Grzyb</a:t>
            </a:r>
          </a:p>
        </p:txBody>
      </p:sp>
      <p:pic>
        <p:nvPicPr>
          <p:cNvPr id="24" name="Picture 4" descr="USGS logo | ARC Relocation">
            <a:extLst>
              <a:ext uri="{FF2B5EF4-FFF2-40B4-BE49-F238E27FC236}">
                <a16:creationId xmlns:a16="http://schemas.microsoft.com/office/drawing/2014/main" id="{7FC72FAD-9938-45EF-B4D6-7E1F2438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48" y="196489"/>
            <a:ext cx="1712402" cy="8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919FA3-D848-43F1-9566-4EC6F83DBFE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2D7A3E-6E7E-46B8-9014-1BF766E0B944}"/>
              </a:ext>
            </a:extLst>
          </p:cNvPr>
          <p:cNvCxnSpPr>
            <a:cxnSpLocks/>
            <a:stCxn id="35" idx="1"/>
          </p:cNvCxnSpPr>
          <p:nvPr/>
        </p:nvCxnSpPr>
        <p:spPr bwMode="auto">
          <a:xfrm flipH="1" flipV="1">
            <a:off x="3719945" y="3990109"/>
            <a:ext cx="3091114" cy="118754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49B4B8B-EDEF-41A3-A390-145BE0232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59" y="3903129"/>
            <a:ext cx="4851745" cy="254904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7317B-C378-4B06-9F2F-DAD4DCB39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059" y="3521934"/>
            <a:ext cx="4851745" cy="3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645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EC49-31C9-4159-9D3A-9935680B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Bridge Warnings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0468F-859D-4535-B8B2-73249747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8" y="1307109"/>
            <a:ext cx="4968316" cy="391704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4E595-C0C7-40A3-8C6D-3F247CBB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32" y="3592366"/>
            <a:ext cx="6984425" cy="30863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006AC-0931-40AF-82A3-54FF6F3BD990}"/>
              </a:ext>
            </a:extLst>
          </p:cNvPr>
          <p:cNvSpPr txBox="1"/>
          <p:nvPr/>
        </p:nvSpPr>
        <p:spPr>
          <a:xfrm>
            <a:off x="794783" y="851973"/>
            <a:ext cx="265016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https://arcg.is/098zGu0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74AB6-BD33-4ECC-840D-39D2317061E8}"/>
              </a:ext>
            </a:extLst>
          </p:cNvPr>
          <p:cNvSpPr txBox="1"/>
          <p:nvPr/>
        </p:nvSpPr>
        <p:spPr>
          <a:xfrm>
            <a:off x="5789729" y="285407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A working real-time system at </a:t>
            </a: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600 Austin District bridges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 supported by this project and operated by KISTERS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DC8F17-6E45-4220-9756-250A53E6FD6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pic>
        <p:nvPicPr>
          <p:cNvPr id="2054" name="Picture 6" descr="KISTERS AG Vector Logo">
            <a:extLst>
              <a:ext uri="{FF2B5EF4-FFF2-40B4-BE49-F238E27FC236}">
                <a16:creationId xmlns:a16="http://schemas.microsoft.com/office/drawing/2014/main" id="{E96B6EFA-84F7-47E9-91B2-98F53239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52" y="647"/>
            <a:ext cx="2515928" cy="13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D1D42E-1818-4A3F-89E9-BD19DCC5C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491" y="380873"/>
            <a:ext cx="1139553" cy="1519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0CE52B-941C-4629-9E75-D894C08F58C0}"/>
              </a:ext>
            </a:extLst>
          </p:cNvPr>
          <p:cNvSpPr txBox="1"/>
          <p:nvPr/>
        </p:nvSpPr>
        <p:spPr>
          <a:xfrm>
            <a:off x="7393802" y="19603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Matt Ables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EFB5A-35C7-412E-A0DE-40A897C36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1717" y="1298820"/>
            <a:ext cx="2572109" cy="13908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8588E3-92C8-469B-A1E3-5036FEDCD3BA}"/>
              </a:ext>
            </a:extLst>
          </p:cNvPr>
          <p:cNvCxnSpPr/>
          <p:nvPr/>
        </p:nvCxnSpPr>
        <p:spPr bwMode="auto">
          <a:xfrm flipV="1">
            <a:off x="8941981" y="2417532"/>
            <a:ext cx="616689" cy="43653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28256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093C-5765-4F5C-BBBD-9B10493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Flooded Roads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6E951-F8DF-44F7-98D5-26680DFF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3" y="2657288"/>
            <a:ext cx="3663742" cy="3091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DC7FA-C71A-4045-812C-EA884ABD22A0}"/>
              </a:ext>
            </a:extLst>
          </p:cNvPr>
          <p:cNvSpPr txBox="1"/>
          <p:nvPr/>
        </p:nvSpPr>
        <p:spPr>
          <a:xfrm>
            <a:off x="1898976" y="19312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(1) Flood Inundation maps are prepared</a:t>
            </a:r>
            <a:br>
              <a:rPr lang="en-US" sz="1400" b="1" dirty="0">
                <a:ea typeface="+mn-ea"/>
                <a:cs typeface="+mn-cs"/>
              </a:rPr>
            </a:br>
            <a:r>
              <a:rPr lang="en-US" sz="1400" b="1" dirty="0">
                <a:ea typeface="+mn-ea"/>
                <a:cs typeface="+mn-cs"/>
              </a:rPr>
              <a:t>using “bare-earth Digital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Models w</a:t>
            </a:r>
            <a:r>
              <a:rPr lang="en-US" sz="1400" b="1" dirty="0"/>
              <a:t>ith </a:t>
            </a:r>
            <a:r>
              <a:rPr lang="en-US" sz="1400" b="1" dirty="0">
                <a:solidFill>
                  <a:srgbClr val="0070C0"/>
                </a:solidFill>
              </a:rPr>
              <a:t>no bridges included</a:t>
            </a:r>
            <a:endParaRPr lang="en-US" sz="1400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B55C47-404D-4018-ACB7-FD905B8F1AAF}"/>
              </a:ext>
            </a:extLst>
          </p:cNvPr>
          <p:cNvGrpSpPr/>
          <p:nvPr/>
        </p:nvGrpSpPr>
        <p:grpSpPr>
          <a:xfrm>
            <a:off x="4315640" y="2657289"/>
            <a:ext cx="3560720" cy="3107427"/>
            <a:chOff x="4718464" y="2178824"/>
            <a:chExt cx="3560720" cy="31074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E5842B-B610-4DDA-AEF6-668C66C4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464" y="2194773"/>
              <a:ext cx="3560720" cy="30914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FE197F-BEAB-47CD-B682-2E99942BC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8464" y="2178824"/>
              <a:ext cx="1790950" cy="49536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C6EB1-A69D-41F6-B591-FB7486C9B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356" y="2673238"/>
            <a:ext cx="2688242" cy="30914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3DCCF6-8D7A-416C-BBE1-B060A1878D5A}"/>
              </a:ext>
            </a:extLst>
          </p:cNvPr>
          <p:cNvSpPr txBox="1"/>
          <p:nvPr/>
        </p:nvSpPr>
        <p:spPr>
          <a:xfrm>
            <a:off x="9154804" y="1952506"/>
            <a:ext cx="1557345" cy="535510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(3) Ecopia road and bridge data used to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“mask out” false roa</a:t>
            </a:r>
            <a:r>
              <a:rPr lang="en-US" sz="1400" b="1" dirty="0"/>
              <a:t>d flooding</a:t>
            </a: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38962F-CB97-4C26-878B-2D7494D4DC89}"/>
              </a:ext>
            </a:extLst>
          </p:cNvPr>
          <p:cNvPicPr/>
          <p:nvPr/>
        </p:nvPicPr>
        <p:blipFill rotWithShape="1">
          <a:blip r:embed="rId6"/>
          <a:srcRect t="23085" r="27332"/>
          <a:stretch/>
        </p:blipFill>
        <p:spPr>
          <a:xfrm>
            <a:off x="3051444" y="453740"/>
            <a:ext cx="1781175" cy="9518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5B2C8E-1B7E-4D92-9510-159FED84568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FB7E81-B3CE-4FA8-88EF-5FA1E762EC5D}"/>
              </a:ext>
            </a:extLst>
          </p:cNvPr>
          <p:cNvSpPr txBox="1"/>
          <p:nvPr/>
        </p:nvSpPr>
        <p:spPr>
          <a:xfrm>
            <a:off x="5404845" y="19312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(2) </a:t>
            </a:r>
            <a:r>
              <a:rPr lang="en-US" sz="1400" b="1" dirty="0">
                <a:ea typeface="+mn-ea"/>
                <a:cs typeface="+mn-cs"/>
              </a:rPr>
              <a:t>Road appears flooded using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TxDOT Roadway Inventory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6675E-B919-4C22-905A-50899F1B76DB}"/>
              </a:ext>
            </a:extLst>
          </p:cNvPr>
          <p:cNvSpPr txBox="1"/>
          <p:nvPr/>
        </p:nvSpPr>
        <p:spPr>
          <a:xfrm>
            <a:off x="914402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SH 130 at </a:t>
            </a:r>
            <a:r>
              <a:rPr lang="en-US" sz="1400" b="1" dirty="0" err="1">
                <a:ea typeface="+mn-ea"/>
                <a:cs typeface="+mn-cs"/>
              </a:rPr>
              <a:t>Gillieland</a:t>
            </a:r>
            <a:r>
              <a:rPr lang="en-US" sz="1400" b="1" dirty="0">
                <a:ea typeface="+mn-ea"/>
                <a:cs typeface="+mn-cs"/>
              </a:rPr>
              <a:t> Creek</a:t>
            </a:r>
          </a:p>
        </p:txBody>
      </p:sp>
    </p:spTree>
    <p:extLst>
      <p:ext uri="{BB962C8B-B14F-4D97-AF65-F5344CB8AC3E}">
        <p14:creationId xmlns:p14="http://schemas.microsoft.com/office/powerpoint/2010/main" val="342561740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649</Words>
  <Application>Microsoft Office PowerPoint</Application>
  <PresentationFormat>Widescreen</PresentationFormat>
  <Paragraphs>190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LT Std 55 Roman</vt:lpstr>
      <vt:lpstr>Avenir LT Std 65 Medium</vt:lpstr>
      <vt:lpstr>Calibri</vt:lpstr>
      <vt:lpstr>Lucida Grande</vt:lpstr>
      <vt:lpstr>Optional_Corporate_PPT_Template-Arial</vt:lpstr>
      <vt:lpstr>Looking to the Future</vt:lpstr>
      <vt:lpstr>Real-Time Map Services </vt:lpstr>
      <vt:lpstr>Asset Inventory</vt:lpstr>
      <vt:lpstr>Real-Time Estimated and Forecast Precipitation</vt:lpstr>
      <vt:lpstr>Real-Time Flood Inundation Maps</vt:lpstr>
      <vt:lpstr>PowerPoint Presentation</vt:lpstr>
      <vt:lpstr>Streamflow Measurement</vt:lpstr>
      <vt:lpstr>Bridge Warnings </vt:lpstr>
      <vt:lpstr>Flooded Roads</vt:lpstr>
      <vt:lpstr>Flooded Roads</vt:lpstr>
      <vt:lpstr>Ecopia Roads at my Home</vt:lpstr>
      <vt:lpstr>Roads in the TxDOT Austin District </vt:lpstr>
      <vt:lpstr>RM 620 over Colorado River at Mansfield Dam</vt:lpstr>
      <vt:lpstr>RM 620 over Colorado River at Mansfield Dam</vt:lpstr>
      <vt:lpstr>A Challenge: Real-Time Flood Inundation Mapping in October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39</cp:revision>
  <dcterms:created xsi:type="dcterms:W3CDTF">2023-01-13T21:17:13Z</dcterms:created>
  <dcterms:modified xsi:type="dcterms:W3CDTF">2023-01-17T03:00:53Z</dcterms:modified>
</cp:coreProperties>
</file>