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8" r:id="rId3"/>
  </p:sldMasterIdLst>
  <p:sldIdLst>
    <p:sldId id="6461" r:id="rId4"/>
    <p:sldId id="1304" r:id="rId5"/>
    <p:sldId id="1411" r:id="rId6"/>
    <p:sldId id="6426" r:id="rId7"/>
    <p:sldId id="6452" r:id="rId8"/>
    <p:sldId id="6462" r:id="rId9"/>
    <p:sldId id="1305" r:id="rId10"/>
    <p:sldId id="295" r:id="rId11"/>
    <p:sldId id="6459" r:id="rId12"/>
    <p:sldId id="6413" r:id="rId13"/>
    <p:sldId id="6411" r:id="rId14"/>
    <p:sldId id="258" r:id="rId15"/>
    <p:sldId id="6423" r:id="rId16"/>
    <p:sldId id="6424" r:id="rId17"/>
    <p:sldId id="6425" r:id="rId18"/>
    <p:sldId id="6460" r:id="rId19"/>
    <p:sldId id="6414" r:id="rId20"/>
    <p:sldId id="6434" r:id="rId21"/>
    <p:sldId id="6420" r:id="rId22"/>
    <p:sldId id="64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4574962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2775243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2944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70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307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50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8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17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427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010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02660432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7074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21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74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51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2403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577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44495264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08237077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820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0995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72721468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8049793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79633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82769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4493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5313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20441962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1/27/2023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4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1/27/2023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87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1839771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977466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1257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94015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174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107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496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74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cid:image006.png@01D66DC6.74A179A0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EF44-75E6-4049-AF7D-5EF357FD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FLOG/FIM Subcommittee, Friday 27 Jan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09E4C-2666-41A2-8729-ADF0A4C494AF}"/>
              </a:ext>
            </a:extLst>
          </p:cNvPr>
          <p:cNvSpPr txBox="1"/>
          <p:nvPr/>
        </p:nvSpPr>
        <p:spPr>
          <a:xfrm>
            <a:off x="1981200" y="1574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27475-CDA5-49AA-B224-459E69DFC2A7}"/>
              </a:ext>
            </a:extLst>
          </p:cNvPr>
          <p:cNvSpPr txBox="1"/>
          <p:nvPr/>
        </p:nvSpPr>
        <p:spPr>
          <a:xfrm>
            <a:off x="1270000" y="2387600"/>
            <a:ext cx="8432799" cy="267765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Summary of completion of FIM3 processing on 3m DEM for Texas (Yan Liu – ORNL)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FAST– Flood Assessment System for TxDOT and its roads and bridges representation (David Maidment – CWE)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Approaches to filling in 16,500 bridges in proposed NWC FIM4 coverage of Texas (Andy Carter – CWE)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Discussion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0AEFA-5F1A-440F-9F1E-3542C8537D40}"/>
              </a:ext>
            </a:extLst>
          </p:cNvPr>
          <p:cNvSpPr txBox="1"/>
          <p:nvPr/>
        </p:nvSpPr>
        <p:spPr>
          <a:xfrm>
            <a:off x="1388533" y="16848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0148144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A5B11-DA8A-49EB-B61D-19B82C90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54" y="1945248"/>
            <a:ext cx="4463187" cy="454762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BA590-2A17-44A3-BD41-F479A5DC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RM 620 over Colorado River at Mansfield Dam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72D2-4D6B-49B4-9113-9F1DB7B35B0C}"/>
              </a:ext>
            </a:extLst>
          </p:cNvPr>
          <p:cNvSpPr txBox="1"/>
          <p:nvPr/>
        </p:nvSpPr>
        <p:spPr>
          <a:xfrm>
            <a:off x="914402" y="981875"/>
            <a:ext cx="7768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West bound RM 620 is where East bound RM 620 should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East bound RM 620 is in the Colorado River in TxDOT Roadway Inventory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D79302-2FD0-445C-9162-E3DF57944ABD}"/>
              </a:ext>
            </a:extLst>
          </p:cNvPr>
          <p:cNvCxnSpPr>
            <a:cxnSpLocks/>
          </p:cNvCxnSpPr>
          <p:nvPr/>
        </p:nvCxnSpPr>
        <p:spPr>
          <a:xfrm flipH="1">
            <a:off x="2377440" y="1905205"/>
            <a:ext cx="301965" cy="24930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9530253B-54B5-43EA-BC41-4AB5051FE21C" descr="IMG_0285.jpg">
            <a:extLst>
              <a:ext uri="{FF2B5EF4-FFF2-40B4-BE49-F238E27FC236}">
                <a16:creationId xmlns:a16="http://schemas.microsoft.com/office/drawing/2014/main" id="{D198F898-A6EE-4042-B024-DCF7ADC2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67" y="1945248"/>
            <a:ext cx="6063500" cy="45476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ECD8-D980-41AC-8204-97C69DA9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 in the TxDOT Austin District</a:t>
            </a:r>
            <a:br>
              <a:rPr lang="en-US" dirty="0"/>
            </a:b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F0FC6-0ECD-4092-BDED-FC165AA5C496}"/>
              </a:ext>
            </a:extLst>
          </p:cNvPr>
          <p:cNvGrpSpPr/>
          <p:nvPr/>
        </p:nvGrpSpPr>
        <p:grpSpPr>
          <a:xfrm>
            <a:off x="472306" y="1419370"/>
            <a:ext cx="3963043" cy="2992205"/>
            <a:chOff x="718139" y="1088412"/>
            <a:chExt cx="3963043" cy="29922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73594C-E557-4A1E-B360-9830689F1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139" y="1088412"/>
              <a:ext cx="3963043" cy="23884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4FC47D-8098-4AB6-85DC-36F7988AFB79}"/>
                </a:ext>
              </a:extLst>
            </p:cNvPr>
            <p:cNvSpPr txBox="1"/>
            <p:nvPr/>
          </p:nvSpPr>
          <p:spPr>
            <a:xfrm>
              <a:off x="914402" y="316621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4400 miles On-System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F103F4-9552-42A6-A198-BEB00E734F41}"/>
              </a:ext>
            </a:extLst>
          </p:cNvPr>
          <p:cNvGrpSpPr/>
          <p:nvPr/>
        </p:nvGrpSpPr>
        <p:grpSpPr>
          <a:xfrm>
            <a:off x="3706356" y="3456070"/>
            <a:ext cx="4463869" cy="3302825"/>
            <a:chOff x="4021777" y="2409783"/>
            <a:chExt cx="4463869" cy="33028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64F1EF-4FAD-4311-9076-16BD127C8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777" y="2409783"/>
              <a:ext cx="4463869" cy="264762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DC5000-C13F-4DF0-AB57-E6F322B66D51}"/>
                </a:ext>
              </a:extLst>
            </p:cNvPr>
            <p:cNvSpPr txBox="1"/>
            <p:nvPr/>
          </p:nvSpPr>
          <p:spPr>
            <a:xfrm>
              <a:off x="4021777" y="479820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18,000 miles TxDOT Roadway Inventory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EE0D5-F2D7-4A38-A84D-C4CD752C64D3}"/>
              </a:ext>
            </a:extLst>
          </p:cNvPr>
          <p:cNvGrpSpPr/>
          <p:nvPr/>
        </p:nvGrpSpPr>
        <p:grpSpPr>
          <a:xfrm>
            <a:off x="7255825" y="699516"/>
            <a:ext cx="4463869" cy="5646738"/>
            <a:chOff x="7255825" y="699516"/>
            <a:chExt cx="4463869" cy="56467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712B26-BEF7-4FDD-AA34-CA3BECBC6530}"/>
                </a:ext>
              </a:extLst>
            </p:cNvPr>
            <p:cNvGrpSpPr/>
            <p:nvPr/>
          </p:nvGrpSpPr>
          <p:grpSpPr>
            <a:xfrm>
              <a:off x="7255825" y="699516"/>
              <a:ext cx="4463869" cy="3866712"/>
              <a:chOff x="7255825" y="699516"/>
              <a:chExt cx="4463869" cy="38667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14645F-BBB3-4383-B44F-BC752D528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5825" y="1390836"/>
                <a:ext cx="4463869" cy="266717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784BE1-066B-46BC-849B-321D0F75277E}"/>
                  </a:ext>
                </a:extLst>
              </p:cNvPr>
              <p:cNvSpPr txBox="1"/>
              <p:nvPr/>
            </p:nvSpPr>
            <p:spPr>
              <a:xfrm>
                <a:off x="8925636" y="699516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Purchased by TxDOT RTI to support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our Streamflow II research project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Flood Emergency Response Exercise, Jan 2023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ADEB486-2E81-455F-97FF-B4593961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4769" y="1390836"/>
                <a:ext cx="1304925" cy="50482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61618-32BA-498F-8013-F543FD64F930}"/>
                  </a:ext>
                </a:extLst>
              </p:cNvPr>
              <p:cNvSpPr txBox="1"/>
              <p:nvPr/>
            </p:nvSpPr>
            <p:spPr>
              <a:xfrm>
                <a:off x="7405951" y="365182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38,000 miles Ecopia road coverage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C53838-1C80-4077-B01A-7AB64B424332}"/>
                </a:ext>
              </a:extLst>
            </p:cNvPr>
            <p:cNvSpPr txBox="1"/>
            <p:nvPr/>
          </p:nvSpPr>
          <p:spPr>
            <a:xfrm>
              <a:off x="8320351" y="54318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1600 miles of TxDOT Roadway Inventory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are not located on pavement as defined by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Ecopia roads coverage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A590-2A17-44A3-BD41-F479A5DC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RM 620 over Colorado River at Mansfield Dam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A89068-69AA-40BC-8540-2DA34250AEEE}"/>
              </a:ext>
            </a:extLst>
          </p:cNvPr>
          <p:cNvSpPr txBox="1"/>
          <p:nvPr/>
        </p:nvSpPr>
        <p:spPr>
          <a:xfrm>
            <a:off x="1917162" y="1639244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Ecopia Road and Centerlines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55572-A1BC-4D29-80D3-A7745876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63" y="2008576"/>
            <a:ext cx="4105077" cy="4542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3FA6B8-8F1E-4530-AE23-1F50F53502F3}"/>
              </a:ext>
            </a:extLst>
          </p:cNvPr>
          <p:cNvSpPr txBox="1"/>
          <p:nvPr/>
        </p:nvSpPr>
        <p:spPr>
          <a:xfrm>
            <a:off x="6687754" y="1648387"/>
            <a:ext cx="423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LIDAR point cloud for bridge deck elevation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FB614-E2B1-4A9F-B7F3-A925B10221FB}"/>
              </a:ext>
            </a:extLst>
          </p:cNvPr>
          <p:cNvSpPr txBox="1"/>
          <p:nvPr/>
        </p:nvSpPr>
        <p:spPr>
          <a:xfrm>
            <a:off x="7197575" y="4671903"/>
            <a:ext cx="222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129,649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x,y,z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) points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on bridge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CA0F2B-7C6C-494B-91BD-29FDB8B6F8C1}"/>
              </a:ext>
            </a:extLst>
          </p:cNvPr>
          <p:cNvCxnSpPr>
            <a:stCxn id="12" idx="0"/>
          </p:cNvCxnSpPr>
          <p:nvPr/>
        </p:nvCxnSpPr>
        <p:spPr>
          <a:xfrm flipV="1">
            <a:off x="8308136" y="3876375"/>
            <a:ext cx="497473" cy="795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AF3750-3189-437F-9F1D-4994134C27D9}"/>
              </a:ext>
            </a:extLst>
          </p:cNvPr>
          <p:cNvSpPr txBox="1"/>
          <p:nvPr/>
        </p:nvSpPr>
        <p:spPr>
          <a:xfrm>
            <a:off x="838200" y="992913"/>
            <a:ext cx="96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Road polygons and centerlines are correctly positioned in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x,y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) and have correct elevation (z)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EA2C95-186B-437E-91FD-AD268992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88" y="1943999"/>
            <a:ext cx="4246805" cy="46071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01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A341-73E2-4C5D-8F78-A952FC23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Data Inputs for Road and Bridge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E9819-4FC8-4AC7-8F7D-F2CFAFBE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9892"/>
            <a:ext cx="4458322" cy="41058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53818-28B8-410F-86EC-FEC06FF8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53" y="2189892"/>
            <a:ext cx="4486901" cy="41344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84094-D94B-485E-A940-BB8ABCACF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053" y="2189892"/>
            <a:ext cx="1676634" cy="13813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226589-7198-4322-A133-BD70D5B8D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189891"/>
            <a:ext cx="4448511" cy="3558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6FDA6-B1E4-4656-9DA8-B82EEB2FFDE7}"/>
              </a:ext>
            </a:extLst>
          </p:cNvPr>
          <p:cNvSpPr txBox="1"/>
          <p:nvPr/>
        </p:nvSpPr>
        <p:spPr>
          <a:xfrm>
            <a:off x="1122217" y="1635893"/>
            <a:ext cx="361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Aerial Imagery (licensed from TNRIS)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7BF06-5291-4249-BD7B-13E9220849AF}"/>
              </a:ext>
            </a:extLst>
          </p:cNvPr>
          <p:cNvSpPr txBox="1"/>
          <p:nvPr/>
        </p:nvSpPr>
        <p:spPr>
          <a:xfrm>
            <a:off x="6255364" y="1645195"/>
            <a:ext cx="546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Terrain from TWDB and Reaches from Pin2Flood (TDEM)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E4D13-F3BA-4894-B93F-8FDB22830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62" y="1072591"/>
            <a:ext cx="1846295" cy="7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F5703F-6C05-4237-8479-0B5BBD63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286" y="2199419"/>
            <a:ext cx="4429743" cy="41439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58C6A-FB30-4180-AD93-6CD926B0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2" y="2199419"/>
            <a:ext cx="4435327" cy="40963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4F09C-7083-4558-99D8-405A18288932}"/>
              </a:ext>
            </a:extLst>
          </p:cNvPr>
          <p:cNvGrpSpPr/>
          <p:nvPr/>
        </p:nvGrpSpPr>
        <p:grpSpPr>
          <a:xfrm>
            <a:off x="6661286" y="2199419"/>
            <a:ext cx="1114581" cy="971686"/>
            <a:chOff x="6661286" y="2199419"/>
            <a:chExt cx="1114581" cy="97168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A2D8F-7818-48CD-A97D-CA831356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1286" y="2418525"/>
              <a:ext cx="781159" cy="75258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408F4B-B0F8-46F9-8005-C61C1050F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1286" y="2199419"/>
              <a:ext cx="1114581" cy="21910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657EB-C7E6-4FFD-AEB2-722295081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82" y="5543160"/>
            <a:ext cx="1752845" cy="8002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F6429A-D9C8-4272-B943-DCD2FB6DDCDD}"/>
              </a:ext>
            </a:extLst>
          </p:cNvPr>
          <p:cNvSpPr txBox="1"/>
          <p:nvPr/>
        </p:nvSpPr>
        <p:spPr>
          <a:xfrm>
            <a:off x="880809" y="1408275"/>
            <a:ext cx="418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Ecopia Roads and Bridges (2D)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(interpreted by AI from TNRIS imagery)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896A8B8-475E-43A6-8217-C781FD7B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Representation of East Slaughter Lane at Onion Creek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C737CF-6BEE-46D1-BC6E-8D405F4B83CA}"/>
              </a:ext>
            </a:extLst>
          </p:cNvPr>
          <p:cNvSpPr txBox="1"/>
          <p:nvPr/>
        </p:nvSpPr>
        <p:spPr>
          <a:xfrm>
            <a:off x="6513919" y="1458466"/>
            <a:ext cx="444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LIDAR point cloud of bridge (3D)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(from TNRIS LIDAR data stored at TACC)</a:t>
            </a:r>
          </a:p>
        </p:txBody>
      </p:sp>
    </p:spTree>
    <p:extLst>
      <p:ext uri="{BB962C8B-B14F-4D97-AF65-F5344CB8AC3E}">
        <p14:creationId xmlns:p14="http://schemas.microsoft.com/office/powerpoint/2010/main" val="3073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44A-DEE3-478C-8BF8-822B6170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539297" cy="484632"/>
          </a:xfrm>
        </p:spPr>
        <p:txBody>
          <a:bodyPr/>
          <a:lstStyle/>
          <a:p>
            <a:r>
              <a:rPr lang="en-US" sz="2400" dirty="0"/>
              <a:t>Adding Attributes to a Geometrically Strong Roads and Bridges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AD576-6CEC-4106-BA71-84F255371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1" y="1610655"/>
            <a:ext cx="2641053" cy="47901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1CCED-6548-4DF1-9208-08D800555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095" y="1610655"/>
            <a:ext cx="2636181" cy="4425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DC700-BDC9-4DA2-B5F3-B6CAC6BF7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532" y="1672936"/>
            <a:ext cx="4524195" cy="42225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06E3B-5842-4009-AFD9-3DC38527722C}"/>
              </a:ext>
            </a:extLst>
          </p:cNvPr>
          <p:cNvSpPr txBox="1"/>
          <p:nvPr/>
        </p:nvSpPr>
        <p:spPr>
          <a:xfrm>
            <a:off x="971549" y="115036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AssetWise for Bridges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63863-6B78-4DE7-B9BF-70E38B9C4606}"/>
              </a:ext>
            </a:extLst>
          </p:cNvPr>
          <p:cNvSpPr txBox="1"/>
          <p:nvPr/>
        </p:nvSpPr>
        <p:spPr>
          <a:xfrm>
            <a:off x="7880670" y="1178504"/>
            <a:ext cx="357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 Roadway Inventory for Roads</a:t>
            </a:r>
          </a:p>
        </p:txBody>
      </p:sp>
    </p:spTree>
    <p:extLst>
      <p:ext uri="{BB962C8B-B14F-4D97-AF65-F5344CB8AC3E}">
        <p14:creationId xmlns:p14="http://schemas.microsoft.com/office/powerpoint/2010/main" val="284289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D59A-037D-4311-8AF1-D7E06F1B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Move Forward: Two Challenges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4641B-0EA3-4EDA-9F71-378FC1004E58}"/>
              </a:ext>
            </a:extLst>
          </p:cNvPr>
          <p:cNvGrpSpPr/>
          <p:nvPr/>
        </p:nvGrpSpPr>
        <p:grpSpPr>
          <a:xfrm>
            <a:off x="6460068" y="2019850"/>
            <a:ext cx="4098711" cy="4273177"/>
            <a:chOff x="914402" y="2019850"/>
            <a:chExt cx="4098711" cy="4273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41148E-C7F9-44F9-A416-C4B61C8B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2" y="2019850"/>
              <a:ext cx="3096268" cy="255835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FAE0FD-6CA4-4508-B3A7-9065E14F9D03}"/>
                </a:ext>
              </a:extLst>
            </p:cNvPr>
            <p:cNvSpPr txBox="1"/>
            <p:nvPr/>
          </p:nvSpPr>
          <p:spPr>
            <a:xfrm>
              <a:off x="4098713" y="207672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How do we deal with lack of bridges in FIM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derived from bare-earth elevation models?</a:t>
              </a:r>
            </a:p>
          </p:txBody>
        </p:sp>
        <p:pic>
          <p:nvPicPr>
            <p:cNvPr id="9" name="Picture 2" descr="Tornado Environment Browser">
              <a:extLst>
                <a:ext uri="{FF2B5EF4-FFF2-40B4-BE49-F238E27FC236}">
                  <a16:creationId xmlns:a16="http://schemas.microsoft.com/office/drawing/2014/main" id="{C30CCB4A-69C5-4616-98F0-71AD216A6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911" y="3930096"/>
              <a:ext cx="1334043" cy="667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0BDA86-61B2-4A64-931D-209E627119F6}"/>
                </a:ext>
              </a:extLst>
            </p:cNvPr>
            <p:cNvSpPr txBox="1"/>
            <p:nvPr/>
          </p:nvSpPr>
          <p:spPr>
            <a:xfrm>
              <a:off x="3293428" y="385108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Real-time flood inundation 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map services in 20 TxDOT Districts, 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October 2023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1C135-3D9F-484F-948F-04B8B3998391}"/>
                </a:ext>
              </a:extLst>
            </p:cNvPr>
            <p:cNvSpPr txBox="1"/>
            <p:nvPr/>
          </p:nvSpPr>
          <p:spPr>
            <a:xfrm>
              <a:off x="2379028" y="537862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Develop a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quick solution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based on tools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and data we have now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5315D-C8AB-4794-8F53-F83449E956AA}"/>
              </a:ext>
            </a:extLst>
          </p:cNvPr>
          <p:cNvGrpSpPr/>
          <p:nvPr/>
        </p:nvGrpSpPr>
        <p:grpSpPr>
          <a:xfrm>
            <a:off x="1086951" y="2191944"/>
            <a:ext cx="4440464" cy="2558359"/>
            <a:chOff x="1007920" y="3901441"/>
            <a:chExt cx="4440464" cy="25583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576B51-49E7-4527-AEA7-77647F9B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920" y="3901441"/>
              <a:ext cx="4440464" cy="255835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34591D-A827-472B-A873-610DC574E9B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08415" y="5841310"/>
              <a:ext cx="1575435" cy="6184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0090B2-E991-490A-B3D7-E37D9E88EEE7}"/>
              </a:ext>
            </a:extLst>
          </p:cNvPr>
          <p:cNvSpPr txBox="1"/>
          <p:nvPr/>
        </p:nvSpPr>
        <p:spPr>
          <a:xfrm>
            <a:off x="1194340" y="19528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can we improve FAST for the Austin District?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DC981-8DB3-4CA4-9CF0-D5E31F718A9D}"/>
              </a:ext>
            </a:extLst>
          </p:cNvPr>
          <p:cNvSpPr txBox="1"/>
          <p:nvPr/>
        </p:nvSpPr>
        <p:spPr>
          <a:xfrm>
            <a:off x="2849983" y="5311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Develop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comprehensive solution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starting with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“get the roads and bridges right first”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0C616F-5F01-4CE9-834B-09BFFCE26673}"/>
              </a:ext>
            </a:extLst>
          </p:cNvPr>
          <p:cNvSpPr/>
          <p:nvPr/>
        </p:nvSpPr>
        <p:spPr bwMode="auto">
          <a:xfrm>
            <a:off x="6291832" y="1476096"/>
            <a:ext cx="5756235" cy="4749977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4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7287-C870-4C4C-860E-EC353D0F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Challenge: Real-Time Flood Inundation Mapping in </a:t>
            </a:r>
            <a:r>
              <a:rPr lang="en-US" u="sng" dirty="0"/>
              <a:t>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5799E-E73E-40C0-94CE-79F75739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3" y="2084415"/>
            <a:ext cx="5400487" cy="40315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37B0A7-ED1C-4FC0-BFA1-1E32CDCB8B8A}"/>
              </a:ext>
            </a:extLst>
          </p:cNvPr>
          <p:cNvSpPr/>
          <p:nvPr/>
        </p:nvSpPr>
        <p:spPr bwMode="auto">
          <a:xfrm>
            <a:off x="2868718" y="2775098"/>
            <a:ext cx="691116" cy="467833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0DFF5-00D6-48C6-A7A3-2D9B8FC96387}"/>
              </a:ext>
            </a:extLst>
          </p:cNvPr>
          <p:cNvSpPr txBox="1"/>
          <p:nvPr/>
        </p:nvSpPr>
        <p:spPr>
          <a:xfrm>
            <a:off x="2028746" y="162678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Inundation of a major highway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2AD8A-D67D-4AB2-8CB9-DD77464752BD}"/>
              </a:ext>
            </a:extLst>
          </p:cNvPr>
          <p:cNvCxnSpPr/>
          <p:nvPr/>
        </p:nvCxnSpPr>
        <p:spPr bwMode="auto">
          <a:xfrm flipH="1">
            <a:off x="3240857" y="1855799"/>
            <a:ext cx="106326" cy="91929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D90933-79B1-483A-8CDB-37F2521F156E}"/>
              </a:ext>
            </a:extLst>
          </p:cNvPr>
          <p:cNvSpPr txBox="1"/>
          <p:nvPr/>
        </p:nvSpPr>
        <p:spPr>
          <a:xfrm>
            <a:off x="1220674" y="61775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Source: Derek Giardino, National Weather Service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015E9-1F3B-4833-83FF-BE447C7E36FC}"/>
              </a:ext>
            </a:extLst>
          </p:cNvPr>
          <p:cNvSpPr txBox="1"/>
          <p:nvPr/>
        </p:nvSpPr>
        <p:spPr>
          <a:xfrm>
            <a:off x="7392378" y="62001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Coverage of NWS Flood Inundation Mapping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5C358-E3B2-4C47-86FB-0975E0E24ED1}"/>
              </a:ext>
            </a:extLst>
          </p:cNvPr>
          <p:cNvSpPr txBox="1"/>
          <p:nvPr/>
        </p:nvSpPr>
        <p:spPr>
          <a:xfrm>
            <a:off x="8609684" y="15390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 can we use insights from FAST to include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16,500 bridges over water in these Districts?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9DFD9C-AF35-4B57-AFDE-38ACA70633B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4C77A-EBA5-4D49-9243-CE206491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708" y="2083982"/>
            <a:ext cx="4865671" cy="403155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35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F3A8CA2-0DB4-9B7C-812C-6795183A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109" y="1794438"/>
            <a:ext cx="5111560" cy="4802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379200" cy="415365"/>
          </a:xfrm>
        </p:spPr>
        <p:txBody>
          <a:bodyPr/>
          <a:lstStyle/>
          <a:p>
            <a:r>
              <a:rPr lang="en-US" dirty="0"/>
              <a:t>Getting the bridges back in National Weather Service’s real-time flood mapping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10DDF-C87E-3AF2-FE89-87747588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54" y="1094523"/>
            <a:ext cx="2569012" cy="2122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tx-bridge logo">
            <a:extLst>
              <a:ext uri="{FF2B5EF4-FFF2-40B4-BE49-F238E27FC236}">
                <a16:creationId xmlns:a16="http://schemas.microsoft.com/office/drawing/2014/main" id="{7B8D66AD-EA15-5927-1EAB-A5676625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0" y="2861238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252D58-A257-B976-884F-77E71B2107B5}"/>
              </a:ext>
            </a:extLst>
          </p:cNvPr>
          <p:cNvGrpSpPr/>
          <p:nvPr/>
        </p:nvGrpSpPr>
        <p:grpSpPr>
          <a:xfrm>
            <a:off x="7010400" y="1225177"/>
            <a:ext cx="4775200" cy="950259"/>
            <a:chOff x="4948518" y="1422400"/>
            <a:chExt cx="4004235" cy="11415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6066D2-F827-3E0D-0732-11DEF800DEF9}"/>
                </a:ext>
              </a:extLst>
            </p:cNvPr>
            <p:cNvSpPr/>
            <p:nvPr/>
          </p:nvSpPr>
          <p:spPr bwMode="auto">
            <a:xfrm>
              <a:off x="4948518" y="1422400"/>
              <a:ext cx="4004235" cy="11415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9316D7-9E81-4550-EA91-1E6A143A16E7}"/>
                </a:ext>
              </a:extLst>
            </p:cNvPr>
            <p:cNvSpPr txBox="1"/>
            <p:nvPr/>
          </p:nvSpPr>
          <p:spPr>
            <a:xfrm>
              <a:off x="5050118" y="1535953"/>
              <a:ext cx="3902635" cy="93232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GOAL: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Create georeferenced bridge deck DEM’s from LiDAR point clouds to ‘correct’ the NWS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‘ “relative elevation model” (REM) used in real-time flood mapping.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D84576-5199-6403-F13A-010C60939CA5}"/>
              </a:ext>
            </a:extLst>
          </p:cNvPr>
          <p:cNvSpPr/>
          <p:nvPr/>
        </p:nvSpPr>
        <p:spPr bwMode="auto">
          <a:xfrm>
            <a:off x="7213644" y="2384611"/>
            <a:ext cx="4489873" cy="4395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B74E1A-D9AE-1675-89CC-0B4EE28DA3FD}"/>
              </a:ext>
            </a:extLst>
          </p:cNvPr>
          <p:cNvGrpSpPr/>
          <p:nvPr/>
        </p:nvGrpSpPr>
        <p:grpSpPr>
          <a:xfrm>
            <a:off x="7334680" y="3124203"/>
            <a:ext cx="4284286" cy="3003262"/>
            <a:chOff x="5675673" y="2675185"/>
            <a:chExt cx="4442492" cy="30032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EC7DBD-8574-B189-B3D0-F8CB66273380}"/>
                </a:ext>
              </a:extLst>
            </p:cNvPr>
            <p:cNvGrpSpPr/>
            <p:nvPr/>
          </p:nvGrpSpPr>
          <p:grpSpPr>
            <a:xfrm>
              <a:off x="5675673" y="2675185"/>
              <a:ext cx="1661340" cy="592119"/>
              <a:chOff x="5623978" y="2657569"/>
              <a:chExt cx="1688234" cy="60170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52FE0-70A5-47B3-A08E-FCB0175E1761}"/>
                  </a:ext>
                </a:extLst>
              </p:cNvPr>
              <p:cNvSpPr/>
              <p:nvPr/>
            </p:nvSpPr>
            <p:spPr bwMode="auto">
              <a:xfrm>
                <a:off x="5636888" y="2657569"/>
                <a:ext cx="1675324" cy="6017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30" name="Picture 6" descr="Open Street Map — BCI -- Bicycle Club of Irvine">
                <a:extLst>
                  <a:ext uri="{FF2B5EF4-FFF2-40B4-BE49-F238E27FC236}">
                    <a16:creationId xmlns:a16="http://schemas.microsoft.com/office/drawing/2014/main" id="{CAB68A11-23F7-7B57-99D9-8AF39DCD8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3978" y="2675497"/>
                <a:ext cx="1647352" cy="549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E04BA3-15DF-961F-5340-AEEB1FE332C7}"/>
                </a:ext>
              </a:extLst>
            </p:cNvPr>
            <p:cNvSpPr txBox="1"/>
            <p:nvPr/>
          </p:nvSpPr>
          <p:spPr>
            <a:xfrm>
              <a:off x="7554259" y="2807368"/>
              <a:ext cx="2563906" cy="24952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Crowd sourced bridge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lines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65E98EA-4847-DC16-A1EA-320A236BDA77}"/>
                </a:ext>
              </a:extLst>
            </p:cNvPr>
            <p:cNvGrpSpPr/>
            <p:nvPr/>
          </p:nvGrpSpPr>
          <p:grpSpPr>
            <a:xfrm>
              <a:off x="6049143" y="3374075"/>
              <a:ext cx="914400" cy="916686"/>
              <a:chOff x="5940612" y="3405097"/>
              <a:chExt cx="914400" cy="91668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62E01D3-E5F9-1E17-CB3D-1FDAAEDA7D3D}"/>
                  </a:ext>
                </a:extLst>
              </p:cNvPr>
              <p:cNvSpPr/>
              <p:nvPr/>
            </p:nvSpPr>
            <p:spPr bwMode="auto">
              <a:xfrm>
                <a:off x="5940612" y="3405097"/>
                <a:ext cx="914400" cy="9166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34" name="Picture 10" descr="Federal Highway Administration - Wikipedia">
                <a:extLst>
                  <a:ext uri="{FF2B5EF4-FFF2-40B4-BE49-F238E27FC236}">
                    <a16:creationId xmlns:a16="http://schemas.microsoft.com/office/drawing/2014/main" id="{5FE93704-6F7F-2FBA-47A1-215E87083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6042" y="3471507"/>
                <a:ext cx="792682" cy="789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E1C98B-37BC-2B47-D075-0EA41B781BBB}"/>
                </a:ext>
              </a:extLst>
            </p:cNvPr>
            <p:cNvSpPr txBox="1"/>
            <p:nvPr/>
          </p:nvSpPr>
          <p:spPr>
            <a:xfrm>
              <a:off x="7554259" y="3613810"/>
              <a:ext cx="2563906" cy="50085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National Bridge Inventory (NBI)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governmental dataset of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points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A7615-74E0-79C6-9978-D5C1CE2F8DB4}"/>
                </a:ext>
              </a:extLst>
            </p:cNvPr>
            <p:cNvSpPr txBox="1"/>
            <p:nvPr/>
          </p:nvSpPr>
          <p:spPr>
            <a:xfrm>
              <a:off x="7554259" y="4482588"/>
              <a:ext cx="1991243" cy="50085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Artificial intelligence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polygons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 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extracted from 2D imagery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701317-A4AD-7043-D3DD-41E81AFC12C9}"/>
                </a:ext>
              </a:extLst>
            </p:cNvPr>
            <p:cNvGrpSpPr/>
            <p:nvPr/>
          </p:nvGrpSpPr>
          <p:grpSpPr>
            <a:xfrm>
              <a:off x="5845896" y="4397532"/>
              <a:ext cx="1289972" cy="576895"/>
              <a:chOff x="5596005" y="4552549"/>
              <a:chExt cx="1593688" cy="71272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5743B3-6BA0-0DBF-E6A5-54914A4923B0}"/>
                  </a:ext>
                </a:extLst>
              </p:cNvPr>
              <p:cNvSpPr/>
              <p:nvPr/>
            </p:nvSpPr>
            <p:spPr bwMode="auto">
              <a:xfrm>
                <a:off x="5596005" y="4552549"/>
                <a:ext cx="1593688" cy="7127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36" name="Picture 12" descr="Ecopia AI - Digitizing the World using AI">
                <a:extLst>
                  <a:ext uri="{FF2B5EF4-FFF2-40B4-BE49-F238E27FC236}">
                    <a16:creationId xmlns:a16="http://schemas.microsoft.com/office/drawing/2014/main" id="{CD94675A-F2AE-E053-6701-69163B0D0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6888" y="4613432"/>
                <a:ext cx="1474249" cy="591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72796-B603-D74B-962B-9846981C2A92}"/>
                </a:ext>
              </a:extLst>
            </p:cNvPr>
            <p:cNvSpPr txBox="1"/>
            <p:nvPr/>
          </p:nvSpPr>
          <p:spPr>
            <a:xfrm>
              <a:off x="7554259" y="5238375"/>
              <a:ext cx="1991243" cy="22598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Classified LiDAR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/>
                </a:rPr>
                <a:t>point clouds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73C464-D78C-005C-7D14-73A00779D30B}"/>
                </a:ext>
              </a:extLst>
            </p:cNvPr>
            <p:cNvGrpSpPr/>
            <p:nvPr/>
          </p:nvGrpSpPr>
          <p:grpSpPr>
            <a:xfrm>
              <a:off x="5899501" y="5086328"/>
              <a:ext cx="1226387" cy="592119"/>
              <a:chOff x="5845896" y="5085566"/>
              <a:chExt cx="1226387" cy="59211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CC01DA-3951-0464-87F2-8B6B9B8237CD}"/>
                  </a:ext>
                </a:extLst>
              </p:cNvPr>
              <p:cNvSpPr/>
              <p:nvPr/>
            </p:nvSpPr>
            <p:spPr bwMode="auto">
              <a:xfrm>
                <a:off x="5845896" y="5085566"/>
                <a:ext cx="1226387" cy="5921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38" name="Picture 14" descr="Texas Develops Online Geospatial Data Repository to Support ...">
                <a:extLst>
                  <a:ext uri="{FF2B5EF4-FFF2-40B4-BE49-F238E27FC236}">
                    <a16:creationId xmlns:a16="http://schemas.microsoft.com/office/drawing/2014/main" id="{B9BAB5C1-33B6-3969-A71C-0835EE0896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3270" y="5098250"/>
                <a:ext cx="1121496" cy="506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A317801-239E-FC4C-E20A-74F452049D24}"/>
              </a:ext>
            </a:extLst>
          </p:cNvPr>
          <p:cNvSpPr txBox="1"/>
          <p:nvPr/>
        </p:nvSpPr>
        <p:spPr>
          <a:xfrm>
            <a:off x="7367995" y="2670924"/>
            <a:ext cx="4112629" cy="2495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Sources of Bridge locations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45515-1C5C-422B-8174-78770DFD66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755" y="6263436"/>
            <a:ext cx="2254919" cy="29023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AB60A0-9E70-4E3C-97F1-576AE1ACD029}"/>
              </a:ext>
            </a:extLst>
          </p:cNvPr>
          <p:cNvSpPr txBox="1"/>
          <p:nvPr/>
        </p:nvSpPr>
        <p:spPr>
          <a:xfrm>
            <a:off x="9760195" y="620148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Linearly referenced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bridge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37805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E2FECBE7-2CA8-72D4-1DC2-D41565E7C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13277"/>
          <a:stretch/>
        </p:blipFill>
        <p:spPr bwMode="auto">
          <a:xfrm>
            <a:off x="645459" y="1632224"/>
            <a:ext cx="4841764" cy="43291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29371D-4A2F-3C7B-995B-930D24EA6165}"/>
              </a:ext>
            </a:extLst>
          </p:cNvPr>
          <p:cNvSpPr/>
          <p:nvPr/>
        </p:nvSpPr>
        <p:spPr bwMode="auto">
          <a:xfrm>
            <a:off x="1284941" y="5456518"/>
            <a:ext cx="3737867" cy="1087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379200" cy="415365"/>
          </a:xfrm>
        </p:spPr>
        <p:txBody>
          <a:bodyPr/>
          <a:lstStyle/>
          <a:p>
            <a:r>
              <a:rPr lang="en-US" dirty="0"/>
              <a:t>Creating bridge deck DEM’s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AB8A7-1851-273C-3F4E-935F50F59458}"/>
              </a:ext>
            </a:extLst>
          </p:cNvPr>
          <p:cNvSpPr txBox="1"/>
          <p:nvPr/>
        </p:nvSpPr>
        <p:spPr>
          <a:xfrm>
            <a:off x="1365208" y="5515352"/>
            <a:ext cx="3595263" cy="95119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Method #1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Provided points, lines and polygons of expected bridge locations, examine the point clouds only at these locations.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6" name="Picture 2" descr="tx-bridge logo">
            <a:extLst>
              <a:ext uri="{FF2B5EF4-FFF2-40B4-BE49-F238E27FC236}">
                <a16:creationId xmlns:a16="http://schemas.microsoft.com/office/drawing/2014/main" id="{7B8D66AD-EA15-5927-1EAB-A5676625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6" y="1055818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27C00B-C104-A403-A320-4D9541347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6"/>
          <a:stretch/>
        </p:blipFill>
        <p:spPr>
          <a:xfrm>
            <a:off x="5926152" y="1632224"/>
            <a:ext cx="4900640" cy="43291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D76A5BC-93B2-6F12-D45B-0C06F25D79F2}"/>
              </a:ext>
            </a:extLst>
          </p:cNvPr>
          <p:cNvSpPr/>
          <p:nvPr/>
        </p:nvSpPr>
        <p:spPr bwMode="auto">
          <a:xfrm>
            <a:off x="6221505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500717-7875-EBCA-E8A6-B7FDF2F45754}"/>
              </a:ext>
            </a:extLst>
          </p:cNvPr>
          <p:cNvSpPr/>
          <p:nvPr/>
        </p:nvSpPr>
        <p:spPr bwMode="auto">
          <a:xfrm>
            <a:off x="6938682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08C95B-78F2-2FA7-4A9D-11CFEB1C0626}"/>
              </a:ext>
            </a:extLst>
          </p:cNvPr>
          <p:cNvSpPr/>
          <p:nvPr/>
        </p:nvSpPr>
        <p:spPr bwMode="auto">
          <a:xfrm>
            <a:off x="6221505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E2A220-530E-E630-A28A-02451752EC5A}"/>
              </a:ext>
            </a:extLst>
          </p:cNvPr>
          <p:cNvSpPr/>
          <p:nvPr/>
        </p:nvSpPr>
        <p:spPr bwMode="auto">
          <a:xfrm>
            <a:off x="6938682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02DC9D-C7EB-BB90-79D6-0D2A475CFCEE}"/>
              </a:ext>
            </a:extLst>
          </p:cNvPr>
          <p:cNvSpPr/>
          <p:nvPr/>
        </p:nvSpPr>
        <p:spPr bwMode="auto">
          <a:xfrm>
            <a:off x="7655859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A369FA-E398-FC91-E314-7B937A17485C}"/>
              </a:ext>
            </a:extLst>
          </p:cNvPr>
          <p:cNvSpPr/>
          <p:nvPr/>
        </p:nvSpPr>
        <p:spPr bwMode="auto">
          <a:xfrm>
            <a:off x="8373036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4AF63F-1992-1D63-8C86-E1A04ADE305D}"/>
              </a:ext>
            </a:extLst>
          </p:cNvPr>
          <p:cNvSpPr/>
          <p:nvPr/>
        </p:nvSpPr>
        <p:spPr bwMode="auto">
          <a:xfrm>
            <a:off x="7655859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A010A7-73F7-5414-B41D-92B08F9E3819}"/>
              </a:ext>
            </a:extLst>
          </p:cNvPr>
          <p:cNvSpPr/>
          <p:nvPr/>
        </p:nvSpPr>
        <p:spPr bwMode="auto">
          <a:xfrm>
            <a:off x="8373036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CCBA3E-4EF2-825A-6839-1AB300E24D3A}"/>
              </a:ext>
            </a:extLst>
          </p:cNvPr>
          <p:cNvSpPr/>
          <p:nvPr/>
        </p:nvSpPr>
        <p:spPr bwMode="auto">
          <a:xfrm>
            <a:off x="6221505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C4DC6E-7241-86AC-3D98-161C7FED6E2F}"/>
              </a:ext>
            </a:extLst>
          </p:cNvPr>
          <p:cNvSpPr/>
          <p:nvPr/>
        </p:nvSpPr>
        <p:spPr bwMode="auto">
          <a:xfrm>
            <a:off x="6938682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C181E3-7507-9364-95E9-91E6D879345D}"/>
              </a:ext>
            </a:extLst>
          </p:cNvPr>
          <p:cNvSpPr/>
          <p:nvPr/>
        </p:nvSpPr>
        <p:spPr bwMode="auto">
          <a:xfrm>
            <a:off x="6221505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31F152-40A0-BDBA-03FE-876C870B42B1}"/>
              </a:ext>
            </a:extLst>
          </p:cNvPr>
          <p:cNvSpPr/>
          <p:nvPr/>
        </p:nvSpPr>
        <p:spPr bwMode="auto">
          <a:xfrm>
            <a:off x="6938682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CBDC67-C470-C731-65B9-3FFF2EC6B1CE}"/>
              </a:ext>
            </a:extLst>
          </p:cNvPr>
          <p:cNvSpPr/>
          <p:nvPr/>
        </p:nvSpPr>
        <p:spPr bwMode="auto">
          <a:xfrm>
            <a:off x="7655859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A5F6D6-AF6B-580F-99A8-E398348C8CD0}"/>
              </a:ext>
            </a:extLst>
          </p:cNvPr>
          <p:cNvSpPr/>
          <p:nvPr/>
        </p:nvSpPr>
        <p:spPr bwMode="auto">
          <a:xfrm>
            <a:off x="8373036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4DFB77-9A15-5EF6-A5AB-1DE81650B116}"/>
              </a:ext>
            </a:extLst>
          </p:cNvPr>
          <p:cNvSpPr/>
          <p:nvPr/>
        </p:nvSpPr>
        <p:spPr bwMode="auto">
          <a:xfrm>
            <a:off x="7655859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780324E-152F-FC7E-0627-4257D82663B1}"/>
              </a:ext>
            </a:extLst>
          </p:cNvPr>
          <p:cNvSpPr/>
          <p:nvPr/>
        </p:nvSpPr>
        <p:spPr bwMode="auto">
          <a:xfrm>
            <a:off x="8373036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2630E8-4923-0353-8E62-940E443BBE24}"/>
              </a:ext>
            </a:extLst>
          </p:cNvPr>
          <p:cNvSpPr/>
          <p:nvPr/>
        </p:nvSpPr>
        <p:spPr bwMode="auto">
          <a:xfrm>
            <a:off x="9090213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CAD27A3-2D4B-150E-1A3E-C27DDB657DE3}"/>
              </a:ext>
            </a:extLst>
          </p:cNvPr>
          <p:cNvSpPr/>
          <p:nvPr/>
        </p:nvSpPr>
        <p:spPr bwMode="auto">
          <a:xfrm>
            <a:off x="9807390" y="1780988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72EDBD-4F5C-1C41-1132-CFE89D03DC74}"/>
              </a:ext>
            </a:extLst>
          </p:cNvPr>
          <p:cNvSpPr/>
          <p:nvPr/>
        </p:nvSpPr>
        <p:spPr bwMode="auto">
          <a:xfrm>
            <a:off x="9090213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69D537-0402-6917-D915-96801FCB639A}"/>
              </a:ext>
            </a:extLst>
          </p:cNvPr>
          <p:cNvSpPr/>
          <p:nvPr/>
        </p:nvSpPr>
        <p:spPr bwMode="auto">
          <a:xfrm>
            <a:off x="9807390" y="2690644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F159E1-BF4A-5FBF-B473-B26B668DA111}"/>
              </a:ext>
            </a:extLst>
          </p:cNvPr>
          <p:cNvSpPr/>
          <p:nvPr/>
        </p:nvSpPr>
        <p:spPr bwMode="auto">
          <a:xfrm>
            <a:off x="9090213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5366CD-52EC-7C1A-69A6-1F01F0A93005}"/>
              </a:ext>
            </a:extLst>
          </p:cNvPr>
          <p:cNvSpPr/>
          <p:nvPr/>
        </p:nvSpPr>
        <p:spPr bwMode="auto">
          <a:xfrm>
            <a:off x="9807390" y="3600300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B505FB-BD0F-F0D0-8F4B-6E4E7563650C}"/>
              </a:ext>
            </a:extLst>
          </p:cNvPr>
          <p:cNvSpPr/>
          <p:nvPr/>
        </p:nvSpPr>
        <p:spPr bwMode="auto">
          <a:xfrm>
            <a:off x="9090213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A5B3F8F-985F-C10D-1DCA-6EE0871CF42A}"/>
              </a:ext>
            </a:extLst>
          </p:cNvPr>
          <p:cNvSpPr/>
          <p:nvPr/>
        </p:nvSpPr>
        <p:spPr bwMode="auto">
          <a:xfrm>
            <a:off x="9807390" y="4509956"/>
            <a:ext cx="717177" cy="909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D8950391-0F6C-0B8B-910F-D7498FCCD17F}"/>
              </a:ext>
            </a:extLst>
          </p:cNvPr>
          <p:cNvSpPr/>
          <p:nvPr/>
        </p:nvSpPr>
        <p:spPr bwMode="auto">
          <a:xfrm>
            <a:off x="6504102" y="5417746"/>
            <a:ext cx="3737867" cy="1087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0AAA78E-389C-8E32-5F6D-FEDF2315DDCE}"/>
              </a:ext>
            </a:extLst>
          </p:cNvPr>
          <p:cNvSpPr txBox="1"/>
          <p:nvPr/>
        </p:nvSpPr>
        <p:spPr>
          <a:xfrm>
            <a:off x="6584369" y="5476580"/>
            <a:ext cx="3595263" cy="95119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Method #2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From cloud optimized point clouds (COPC), search the entire domain for classified bridges.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BCB694BD-5F3A-B455-FCFA-BC50892E3518}"/>
              </a:ext>
            </a:extLst>
          </p:cNvPr>
          <p:cNvGrpSpPr/>
          <p:nvPr/>
        </p:nvGrpSpPr>
        <p:grpSpPr>
          <a:xfrm>
            <a:off x="7010400" y="961290"/>
            <a:ext cx="4775200" cy="950259"/>
            <a:chOff x="4948518" y="1422400"/>
            <a:chExt cx="4004235" cy="1141506"/>
          </a:xfrm>
        </p:grpSpPr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E8D2480E-9FCD-4656-AFCD-3095D394E12E}"/>
                </a:ext>
              </a:extLst>
            </p:cNvPr>
            <p:cNvSpPr/>
            <p:nvPr/>
          </p:nvSpPr>
          <p:spPr bwMode="auto">
            <a:xfrm>
              <a:off x="4948518" y="1422400"/>
              <a:ext cx="4004235" cy="11415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84B4E973-7FCF-AECF-E875-763524849CDA}"/>
                </a:ext>
              </a:extLst>
            </p:cNvPr>
            <p:cNvSpPr txBox="1"/>
            <p:nvPr/>
          </p:nvSpPr>
          <p:spPr>
            <a:xfrm>
              <a:off x="5050118" y="1535953"/>
              <a:ext cx="3902635" cy="93232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GOAL: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Create georeferenced bridge deck DEM’s from LiDAR point clouds to ‘correct’ the NWS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‘ “relative elevation model” (REM) used in real-time flood mapping.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2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12A74-CC37-324E-A854-74ECD5310E5C}"/>
              </a:ext>
            </a:extLst>
          </p:cNvPr>
          <p:cNvSpPr txBox="1"/>
          <p:nvPr/>
        </p:nvSpPr>
        <p:spPr>
          <a:xfrm>
            <a:off x="5440964" y="1590261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FFC165-5922-CD3E-EF18-58AE62CC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772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Computing 3-Meter HAND for the State of Texas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13328-46C9-BA67-2BFA-DD3BCD9889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Yan Liu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dirty="0"/>
              <a:t>Computational Scientist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dirty="0"/>
              <a:t>Computational Sciences &amp; Engineering Division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dirty="0"/>
              <a:t>Oak Ridge National Laboratory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dirty="0"/>
              <a:t>January 27,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1C12C-61C6-4D80-BD8E-581FA7BE7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70" y="2314364"/>
            <a:ext cx="1314615" cy="13146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64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7A31-679F-4046-8368-A91A7799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379200" cy="415365"/>
          </a:xfrm>
        </p:spPr>
        <p:txBody>
          <a:bodyPr/>
          <a:lstStyle/>
          <a:p>
            <a:r>
              <a:rPr lang="en-US" dirty="0"/>
              <a:t>Bridge DEM from bulk LiDAR processing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232463-A00A-E8CF-C6B0-8BA45C8F45CE}"/>
              </a:ext>
            </a:extLst>
          </p:cNvPr>
          <p:cNvGrpSpPr/>
          <p:nvPr/>
        </p:nvGrpSpPr>
        <p:grpSpPr>
          <a:xfrm>
            <a:off x="629324" y="1112347"/>
            <a:ext cx="10933352" cy="3745715"/>
            <a:chOff x="460188" y="1231877"/>
            <a:chExt cx="10933352" cy="37457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C34C7B-1D5F-021E-78B7-AA9117AFF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47" r="38381"/>
            <a:stretch/>
          </p:blipFill>
          <p:spPr>
            <a:xfrm>
              <a:off x="460188" y="1233462"/>
              <a:ext cx="2642792" cy="374254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B1FFFB-F3CE-692E-B94C-3038C841B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148" r="38379"/>
            <a:stretch/>
          </p:blipFill>
          <p:spPr>
            <a:xfrm>
              <a:off x="3223708" y="1231877"/>
              <a:ext cx="2642792" cy="374571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749A1F-2DA8-69DD-86CB-7FD2260ED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47" r="38380"/>
            <a:stretch/>
          </p:blipFill>
          <p:spPr>
            <a:xfrm>
              <a:off x="5987228" y="1231877"/>
              <a:ext cx="2642792" cy="374254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EE3299-B741-581B-B526-72A101234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147" r="38380"/>
            <a:stretch/>
          </p:blipFill>
          <p:spPr>
            <a:xfrm>
              <a:off x="8750748" y="1231877"/>
              <a:ext cx="2642792" cy="37393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pic>
        <p:nvPicPr>
          <p:cNvPr id="17" name="Picture 12" descr="Ecopia AI - Digitizing the World using AI">
            <a:extLst>
              <a:ext uri="{FF2B5EF4-FFF2-40B4-BE49-F238E27FC236}">
                <a16:creationId xmlns:a16="http://schemas.microsoft.com/office/drawing/2014/main" id="{04160317-E328-6418-D533-EEDB3A20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20" y="5598697"/>
            <a:ext cx="1150800" cy="47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F495E1-6142-151C-95FA-57F78FE5B68A}"/>
              </a:ext>
            </a:extLst>
          </p:cNvPr>
          <p:cNvSpPr txBox="1"/>
          <p:nvPr/>
        </p:nvSpPr>
        <p:spPr>
          <a:xfrm>
            <a:off x="765417" y="5086885"/>
            <a:ext cx="2370606" cy="50085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Road pavement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polygons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extracted from 2D imagery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465C2-D9E3-E50E-E188-4A20728D4650}"/>
              </a:ext>
            </a:extLst>
          </p:cNvPr>
          <p:cNvSpPr txBox="1"/>
          <p:nvPr/>
        </p:nvSpPr>
        <p:spPr>
          <a:xfrm>
            <a:off x="3528937" y="5097846"/>
            <a:ext cx="2370606" cy="50085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Terrain DEM from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point clouds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No infill of missing data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No “bridge” classifications used</a:t>
            </a:r>
          </a:p>
        </p:txBody>
      </p:sp>
      <p:pic>
        <p:nvPicPr>
          <p:cNvPr id="21" name="Picture 14" descr="Texas Develops Online Geospatial Data Repository to Support ...">
            <a:extLst>
              <a:ext uri="{FF2B5EF4-FFF2-40B4-BE49-F238E27FC236}">
                <a16:creationId xmlns:a16="http://schemas.microsoft.com/office/drawing/2014/main" id="{5731E99C-54DC-4672-19BE-060F39A4D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61" y="5838030"/>
            <a:ext cx="1081557" cy="5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E313AF-B876-E9B6-E6DE-7BA7A65B8917}"/>
              </a:ext>
            </a:extLst>
          </p:cNvPr>
          <p:cNvSpPr txBox="1"/>
          <p:nvPr/>
        </p:nvSpPr>
        <p:spPr>
          <a:xfrm>
            <a:off x="6292457" y="5086884"/>
            <a:ext cx="2370606" cy="50085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Terrain DEM from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points clouds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Infill of missing data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Use “bridge” classifications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78883-9158-6309-02EB-FF7B4687D8B5}"/>
              </a:ext>
            </a:extLst>
          </p:cNvPr>
          <p:cNvSpPr txBox="1"/>
          <p:nvPr/>
        </p:nvSpPr>
        <p:spPr>
          <a:xfrm>
            <a:off x="9055977" y="5086883"/>
            <a:ext cx="2370606" cy="50085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Comparing ground w/o bridges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to ground w/ bridges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(assuming infill of both)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Detect differences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/>
              </a:rPr>
              <a:t>(Likely bridges with large clustering)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31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392-0D3B-F35D-50D4-8D693D2D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Pin2Flood Data Production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4C3A8-111A-507A-4D9D-507C56FC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2190677"/>
            <a:ext cx="2118977" cy="2094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6CB21-A6DC-1ED7-E846-4044A6D6489A}"/>
              </a:ext>
            </a:extLst>
          </p:cNvPr>
          <p:cNvSpPr txBox="1"/>
          <p:nvPr/>
        </p:nvSpPr>
        <p:spPr>
          <a:xfrm>
            <a:off x="429767" y="4470396"/>
            <a:ext cx="2161033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Fathom 3m DEM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coverage of Texas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Projection: EPSG:4326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Size: 321GB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 tiles, 176.36 billion raster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9F157-E90C-B4AA-F279-314A688F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77" y="2130196"/>
            <a:ext cx="2519910" cy="2277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6E8B9-2CF1-A3BB-FE2C-99BABFA6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63" y="2190677"/>
            <a:ext cx="2363840" cy="2277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D865B-B309-C3C7-A296-1C863C8546F0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56" y="2736711"/>
            <a:ext cx="3516746" cy="14149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A6A2A2-C667-3D64-ECF2-87A8E5982AD5}"/>
              </a:ext>
            </a:extLst>
          </p:cNvPr>
          <p:cNvSpPr/>
          <p:nvPr/>
        </p:nvSpPr>
        <p:spPr>
          <a:xfrm>
            <a:off x="8459856" y="2249077"/>
            <a:ext cx="3516746" cy="215828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35182-5E8F-4F08-DE65-6AAB59C60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65" y="2308093"/>
            <a:ext cx="1113930" cy="447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DF5B01-6892-1ABF-655E-FB0AEBCD4C07}"/>
              </a:ext>
            </a:extLst>
          </p:cNvPr>
          <p:cNvSpPr txBox="1"/>
          <p:nvPr/>
        </p:nvSpPr>
        <p:spPr>
          <a:xfrm>
            <a:off x="9566112" y="2374915"/>
            <a:ext cx="22936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Environment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08812-76C6-7AAC-D55C-DFFB0C3FF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9806" y="2196421"/>
            <a:ext cx="1261885" cy="7272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DA5063-42C2-DA9C-B17C-4024E2DD6C01}"/>
              </a:ext>
            </a:extLst>
          </p:cNvPr>
          <p:cNvSpPr txBox="1"/>
          <p:nvPr/>
        </p:nvSpPr>
        <p:spPr>
          <a:xfrm>
            <a:off x="2929815" y="4470396"/>
            <a:ext cx="23404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HUC8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hydrofabric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209 HUC8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Projection: EPSG:5070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each HUC8: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DEM: Fathom 3m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NWM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hydrofabric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NOAA NWC FIM3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11FAA7-1FF8-D1CF-1E15-9108BDAAA073}"/>
              </a:ext>
            </a:extLst>
          </p:cNvPr>
          <p:cNvSpPr txBox="1"/>
          <p:nvPr/>
        </p:nvSpPr>
        <p:spPr>
          <a:xfrm>
            <a:off x="5531266" y="4467843"/>
            <a:ext cx="2578084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3m HAND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Healed HAND raster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 network: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287,535 streams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~1.5km/stream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Synthetic rating curve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byproducts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Size: 1.8TB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package: 1.5TB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 package: 284GB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9589EF-849B-A9C2-AF68-84AEF30F906F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988287" y="1559751"/>
            <a:ext cx="7389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899CC4D-E954-4119-706E-19EE061BECD5}"/>
              </a:ext>
            </a:extLst>
          </p:cNvPr>
          <p:cNvSpPr/>
          <p:nvPr/>
        </p:nvSpPr>
        <p:spPr>
          <a:xfrm>
            <a:off x="1727196" y="1155559"/>
            <a:ext cx="1401868" cy="8083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Watershed-based decomposition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2AF81B-97E8-A593-987B-A6A0CB0D912A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3129064" y="1559751"/>
            <a:ext cx="140186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AFE439-12F3-28B7-3E45-824E1A62DAE0}"/>
              </a:ext>
            </a:extLst>
          </p:cNvPr>
          <p:cNvSpPr/>
          <p:nvPr/>
        </p:nvSpPr>
        <p:spPr>
          <a:xfrm>
            <a:off x="4530932" y="1155559"/>
            <a:ext cx="1401868" cy="8083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NWC FIM3 workflow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(full resolution mode)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41C976-945C-341C-25B5-EA40F5556A17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 flipV="1">
            <a:off x="5932800" y="1557978"/>
            <a:ext cx="1456057" cy="17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4CCCB1D-AB17-B2EC-A1C3-6AB7C34120F8}"/>
              </a:ext>
            </a:extLst>
          </p:cNvPr>
          <p:cNvSpPr/>
          <p:nvPr/>
        </p:nvSpPr>
        <p:spPr>
          <a:xfrm>
            <a:off x="7388857" y="1153786"/>
            <a:ext cx="1401868" cy="8083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ESRI flood slicing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18F1E2-9BFF-A02F-FE19-CAB78CE5BECB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8790725" y="1557978"/>
            <a:ext cx="8010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DC20770-479E-05AA-4340-2A8683A5DD1D}"/>
              </a:ext>
            </a:extLst>
          </p:cNvPr>
          <p:cNvSpPr/>
          <p:nvPr/>
        </p:nvSpPr>
        <p:spPr>
          <a:xfrm>
            <a:off x="9591748" y="1153786"/>
            <a:ext cx="1401868" cy="8083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75A5AD-9FBA-84D7-89A9-FE0806A93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4606" y="1306358"/>
            <a:ext cx="321423" cy="5032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710711-A4CD-4C24-E457-ABC9154B67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12" y="1251057"/>
            <a:ext cx="934130" cy="37520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1E6D37-BCD2-322E-5F9C-4B5942ED6630}"/>
              </a:ext>
            </a:extLst>
          </p:cNvPr>
          <p:cNvSpPr txBox="1"/>
          <p:nvPr/>
        </p:nvSpPr>
        <p:spPr>
          <a:xfrm>
            <a:off x="9776667" y="1542161"/>
            <a:ext cx="61068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13094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F789-B50F-4592-B4AF-37C2B287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08" y="457200"/>
            <a:ext cx="10422267" cy="484632"/>
          </a:xfrm>
        </p:spPr>
        <p:txBody>
          <a:bodyPr/>
          <a:lstStyle/>
          <a:p>
            <a:r>
              <a:rPr lang="en-US" sz="2000" dirty="0"/>
              <a:t>FIM3 Terrain Processing, Catchment and Stream Network Development for Texas</a:t>
            </a:r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1F5A24D0-AAE4-4B83-9CDB-722B44ED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2" y="2612608"/>
            <a:ext cx="10134601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0CDB5-E3B9-440E-85F1-B69A63CC510D}"/>
              </a:ext>
            </a:extLst>
          </p:cNvPr>
          <p:cNvSpPr txBox="1"/>
          <p:nvPr/>
        </p:nvSpPr>
        <p:spPr>
          <a:xfrm>
            <a:off x="731508" y="8628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209 HUC8 units processed by Yan Liu at Oak Ridge National Laboratory in 4.28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F8D6-7019-46D6-B911-3B584535993D}"/>
              </a:ext>
            </a:extLst>
          </p:cNvPr>
          <p:cNvSpPr txBox="1"/>
          <p:nvPr/>
        </p:nvSpPr>
        <p:spPr>
          <a:xfrm>
            <a:off x="731508" y="16466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This enables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inundation map layers produced for the TxDOT Austin District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to be replicated across Texas when connected to forecastin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 from the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Water Model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F77C4F-239A-493B-A102-63D9DF85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339" y="1047935"/>
            <a:ext cx="4094725" cy="3129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1259B-1ACB-4309-A257-84F35EA2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169951"/>
            <a:ext cx="2469361" cy="22268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1B16D-0130-4D9C-8F4F-5E4974EF154C}"/>
              </a:ext>
            </a:extLst>
          </p:cNvPr>
          <p:cNvSpPr txBox="1"/>
          <p:nvPr/>
        </p:nvSpPr>
        <p:spPr>
          <a:xfrm>
            <a:off x="10820400" y="460057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D4D7A-ABB7-44AF-B75B-C26890E51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905" y="3681912"/>
            <a:ext cx="1171739" cy="495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8677D-2D87-46EB-A7B4-7B72573093D8}"/>
              </a:ext>
            </a:extLst>
          </p:cNvPr>
          <p:cNvSpPr txBox="1"/>
          <p:nvPr/>
        </p:nvSpPr>
        <p:spPr>
          <a:xfrm>
            <a:off x="731508" y="12684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Supports Pin2Flood inundation map librar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y development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being done for TDEM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A1D4B-11A4-4AC8-ACF4-FE98B1CA356E}"/>
              </a:ext>
            </a:extLst>
          </p:cNvPr>
          <p:cNvSpPr txBox="1"/>
          <p:nvPr/>
        </p:nvSpPr>
        <p:spPr>
          <a:xfrm>
            <a:off x="10639425" y="43624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13 HUC8 units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processed for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Austin exercise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175C9-5A0C-4A78-B5F7-D7E89C1F7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91" y="3605180"/>
            <a:ext cx="1846295" cy="7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621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E6CF-5566-4470-AC18-0D313DA6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Bare-</a:t>
            </a:r>
            <a:r>
              <a:rPr lang="en-US" dirty="0" err="1"/>
              <a:t>EarthDEM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3BA48E-E923-4DBA-8A7A-CF29271C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91" y="2174317"/>
            <a:ext cx="4322057" cy="415000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CF6AA-54B0-41FE-AF10-2999738BB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53" y="2189892"/>
            <a:ext cx="4486901" cy="41344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32AB2-FB6C-4C40-A99D-31109FE1CE2A}"/>
              </a:ext>
            </a:extLst>
          </p:cNvPr>
          <p:cNvSpPr txBox="1"/>
          <p:nvPr/>
        </p:nvSpPr>
        <p:spPr>
          <a:xfrm>
            <a:off x="1583475" y="15488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Fathom 3m DEM for Texas (TWDB)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6C72A-B34E-45E2-92C4-7A6810115DBE}"/>
              </a:ext>
            </a:extLst>
          </p:cNvPr>
          <p:cNvSpPr txBox="1"/>
          <p:nvPr/>
        </p:nvSpPr>
        <p:spPr>
          <a:xfrm>
            <a:off x="8399403" y="143827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DEM-derived streams for Texas (TDEM)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(best elevation-derived stream hydrography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that we have ever had)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CC35325-01BE-4F08-B548-863131AE772E}"/>
              </a:ext>
            </a:extLst>
          </p:cNvPr>
          <p:cNvSpPr/>
          <p:nvPr/>
        </p:nvSpPr>
        <p:spPr bwMode="auto">
          <a:xfrm>
            <a:off x="5939883" y="3984702"/>
            <a:ext cx="523875" cy="3143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43209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403908-3F7E-46B8-B6E1-8C7F48B6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61" y="1328496"/>
            <a:ext cx="4388556" cy="52662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BF2B0-8FBF-4248-8879-64A46DD5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FIM3 Results are Publicly Accessible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541D4-E1B8-49B3-8EF3-4CE5EE88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213" y="2060944"/>
            <a:ext cx="6744641" cy="25911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F7A09-681F-4186-9743-FA43D48C2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54" y="3008037"/>
            <a:ext cx="5228092" cy="4209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F6EF5-1226-4816-9816-2D0F6209A0F7}"/>
              </a:ext>
            </a:extLst>
          </p:cNvPr>
          <p:cNvSpPr txBox="1"/>
          <p:nvPr/>
        </p:nvSpPr>
        <p:spPr>
          <a:xfrm>
            <a:off x="1810327" y="10261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u="sng" dirty="0">
                <a:solidFill>
                  <a:srgbClr val="0070C0"/>
                </a:solidFill>
                <a:ea typeface="+mn-ea"/>
                <a:cs typeface="+mn-cs"/>
              </a:rPr>
              <a:t>Results by HUC6 Units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5C610-321E-4536-AC6E-D49D3A1C1EB6}"/>
              </a:ext>
            </a:extLst>
          </p:cNvPr>
          <p:cNvSpPr txBox="1"/>
          <p:nvPr/>
        </p:nvSpPr>
        <p:spPr>
          <a:xfrm>
            <a:off x="5422012" y="17666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u="sng" dirty="0">
                <a:solidFill>
                  <a:srgbClr val="0070C0"/>
                </a:solidFill>
                <a:ea typeface="+mn-ea"/>
                <a:cs typeface="+mn-cs"/>
              </a:rPr>
              <a:t>Results by HUC8 Units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8A0B1-477C-455F-9849-BDE5DC73F68E}"/>
              </a:ext>
            </a:extLst>
          </p:cNvPr>
          <p:cNvSpPr txBox="1"/>
          <p:nvPr/>
        </p:nvSpPr>
        <p:spPr>
          <a:xfrm>
            <a:off x="8539285" y="27613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u="sng" dirty="0">
                <a:solidFill>
                  <a:srgbClr val="0070C0"/>
                </a:solidFill>
              </a:rPr>
              <a:t>Metadata and Data</a:t>
            </a:r>
            <a:endParaRPr lang="en-US" sz="1400" b="1" u="sng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B28A99-7663-410F-972C-4EACE2B0B4A4}"/>
              </a:ext>
            </a:extLst>
          </p:cNvPr>
          <p:cNvSpPr txBox="1"/>
          <p:nvPr/>
        </p:nvSpPr>
        <p:spPr>
          <a:xfrm>
            <a:off x="5322124" y="888221"/>
            <a:ext cx="6434322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https://web.corral.tacc.utexas.edu/nfiedata/pin2flood/texas/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397A62-F6E1-4B38-828D-A16F4ED13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850" y="3845940"/>
            <a:ext cx="2839463" cy="26164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494100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9712976-F7B5-46D2-AF45-ED240427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4" y="1412303"/>
            <a:ext cx="2642867" cy="197294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95F68D6-11A2-7C13-527A-B2C13918EA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00" y="4650471"/>
            <a:ext cx="1589080" cy="216444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6671EF-A746-4482-A9AA-D9770E4FA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991" y="978645"/>
            <a:ext cx="971818" cy="9583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56A26C2-EF4D-4295-936E-64DD6ADB93CE}"/>
              </a:ext>
            </a:extLst>
          </p:cNvPr>
          <p:cNvSpPr txBox="1"/>
          <p:nvPr/>
        </p:nvSpPr>
        <p:spPr>
          <a:xfrm>
            <a:off x="1112349" y="1825868"/>
            <a:ext cx="283873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West Gulf River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 Center</a:t>
            </a:r>
          </a:p>
        </p:txBody>
      </p:sp>
      <p:sp>
        <p:nvSpPr>
          <p:cNvPr id="37" name="Right Arrow 5">
            <a:extLst>
              <a:ext uri="{FF2B5EF4-FFF2-40B4-BE49-F238E27FC236}">
                <a16:creationId xmlns:a16="http://schemas.microsoft.com/office/drawing/2014/main" id="{AC287C86-97EB-463F-A29F-8775C964A815}"/>
              </a:ext>
            </a:extLst>
          </p:cNvPr>
          <p:cNvSpPr/>
          <p:nvPr/>
        </p:nvSpPr>
        <p:spPr bwMode="auto">
          <a:xfrm>
            <a:off x="6644604" y="2026019"/>
            <a:ext cx="1009893" cy="56755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431976-87F6-4F06-8C6A-D2CF7C969727}"/>
              </a:ext>
            </a:extLst>
          </p:cNvPr>
          <p:cNvSpPr txBox="1"/>
          <p:nvPr/>
        </p:nvSpPr>
        <p:spPr>
          <a:xfrm>
            <a:off x="4383434" y="20832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Predictive Flood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Mapping</a:t>
            </a:r>
          </a:p>
        </p:txBody>
      </p:sp>
      <p:sp>
        <p:nvSpPr>
          <p:cNvPr id="40" name="Down Arrow 7">
            <a:extLst>
              <a:ext uri="{FF2B5EF4-FFF2-40B4-BE49-F238E27FC236}">
                <a16:creationId xmlns:a16="http://schemas.microsoft.com/office/drawing/2014/main" id="{91B04BBE-AA04-4C7E-A3D4-823BDF92A7DB}"/>
              </a:ext>
            </a:extLst>
          </p:cNvPr>
          <p:cNvSpPr/>
          <p:nvPr/>
        </p:nvSpPr>
        <p:spPr bwMode="auto">
          <a:xfrm flipV="1">
            <a:off x="8826853" y="3465545"/>
            <a:ext cx="567559" cy="87700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5571B-B073-4E30-B3B4-55B94031D96A}"/>
              </a:ext>
            </a:extLst>
          </p:cNvPr>
          <p:cNvGrpSpPr/>
          <p:nvPr/>
        </p:nvGrpSpPr>
        <p:grpSpPr>
          <a:xfrm>
            <a:off x="9589477" y="4614892"/>
            <a:ext cx="2224615" cy="1788622"/>
            <a:chOff x="6778387" y="4485751"/>
            <a:chExt cx="2224615" cy="17886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46448F-6C69-42D0-A2A3-B8256AC7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8387" y="4485751"/>
              <a:ext cx="2224615" cy="178862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8BC4FA-A522-4A2E-A3C5-BE3382E7FECA}"/>
                </a:ext>
              </a:extLst>
            </p:cNvPr>
            <p:cNvSpPr txBox="1"/>
            <p:nvPr/>
          </p:nvSpPr>
          <p:spPr>
            <a:xfrm>
              <a:off x="7433494" y="4922862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Observational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Flood Mapping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DA3B0CD-D96F-4E97-92E0-2C1C3A86ED12}"/>
              </a:ext>
            </a:extLst>
          </p:cNvPr>
          <p:cNvSpPr txBox="1"/>
          <p:nvPr/>
        </p:nvSpPr>
        <p:spPr>
          <a:xfrm>
            <a:off x="7912453" y="9894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State Operations Center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534172-11A3-4890-A822-2874F8BBE7B0}"/>
              </a:ext>
            </a:extLst>
          </p:cNvPr>
          <p:cNvSpPr txBox="1"/>
          <p:nvPr/>
        </p:nvSpPr>
        <p:spPr>
          <a:xfrm>
            <a:off x="7657861" y="453772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State Operations Center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Local EOC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First responders in field</a:t>
            </a:r>
          </a:p>
        </p:txBody>
      </p:sp>
      <p:sp>
        <p:nvSpPr>
          <p:cNvPr id="45" name="Down Arrow 2">
            <a:extLst>
              <a:ext uri="{FF2B5EF4-FFF2-40B4-BE49-F238E27FC236}">
                <a16:creationId xmlns:a16="http://schemas.microsoft.com/office/drawing/2014/main" id="{0ED82BDE-721C-4A8A-88A0-99FDD9E3960C}"/>
              </a:ext>
            </a:extLst>
          </p:cNvPr>
          <p:cNvSpPr/>
          <p:nvPr/>
        </p:nvSpPr>
        <p:spPr bwMode="auto">
          <a:xfrm flipV="1">
            <a:off x="7883970" y="4994923"/>
            <a:ext cx="217377" cy="35986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6" name="Down Arrow 20">
            <a:extLst>
              <a:ext uri="{FF2B5EF4-FFF2-40B4-BE49-F238E27FC236}">
                <a16:creationId xmlns:a16="http://schemas.microsoft.com/office/drawing/2014/main" id="{8982ECA2-2079-4124-B410-7D9399F66E12}"/>
              </a:ext>
            </a:extLst>
          </p:cNvPr>
          <p:cNvSpPr/>
          <p:nvPr/>
        </p:nvSpPr>
        <p:spPr bwMode="auto">
          <a:xfrm flipV="1">
            <a:off x="7883970" y="5732694"/>
            <a:ext cx="217377" cy="35986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0D74F7E-A32C-43F6-93DD-58AED27CA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03" y="4565805"/>
            <a:ext cx="1245983" cy="19429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39774583-290F-4E2B-ADF5-56DE17997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842345" y="2593808"/>
            <a:ext cx="2343840" cy="7010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TDEM - Texas Emergency Management">
            <a:extLst>
              <a:ext uri="{FF2B5EF4-FFF2-40B4-BE49-F238E27FC236}">
                <a16:creationId xmlns:a16="http://schemas.microsoft.com/office/drawing/2014/main" id="{F6718F54-E1FC-4C4A-AC16-A7CCC960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01" y="1553289"/>
            <a:ext cx="1658997" cy="1658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39F37F-1DC1-0B7B-72A6-3F837B15D62D}"/>
              </a:ext>
            </a:extLst>
          </p:cNvPr>
          <p:cNvCxnSpPr>
            <a:cxnSpLocks/>
          </p:cNvCxnSpPr>
          <p:nvPr/>
        </p:nvCxnSpPr>
        <p:spPr bwMode="auto">
          <a:xfrm>
            <a:off x="516696" y="773770"/>
            <a:ext cx="10744852" cy="0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AC9052-503A-5396-2699-2F98986A7B1A}"/>
              </a:ext>
            </a:extLst>
          </p:cNvPr>
          <p:cNvSpPr txBox="1"/>
          <p:nvPr/>
        </p:nvSpPr>
        <p:spPr>
          <a:xfrm>
            <a:off x="221087" y="4668561"/>
            <a:ext cx="3680102" cy="1208134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A common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 dataset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 for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predictive and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observational mapping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C9DC3-E194-8C06-5FD0-48FE74F8B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2" y="3963912"/>
            <a:ext cx="1846295" cy="757270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EB5D04B4-FCBD-55FA-CF7F-A06A1C82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61" y="219151"/>
            <a:ext cx="11895478" cy="484632"/>
          </a:xfrm>
        </p:spPr>
        <p:txBody>
          <a:bodyPr/>
          <a:lstStyle/>
          <a:p>
            <a:pPr algn="ctr"/>
            <a:r>
              <a:rPr lang="en-US" sz="3200" dirty="0"/>
              <a:t>Flood Response with Maps at the State Operations Center</a:t>
            </a:r>
          </a:p>
        </p:txBody>
      </p:sp>
    </p:spTree>
    <p:extLst>
      <p:ext uri="{BB962C8B-B14F-4D97-AF65-F5344CB8AC3E}">
        <p14:creationId xmlns:p14="http://schemas.microsoft.com/office/powerpoint/2010/main" val="34717485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B36F005-A817-42BB-B1AA-A8960B49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73" y="1959716"/>
            <a:ext cx="1626358" cy="9370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A1A3C-132D-4482-9426-A2459100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FAST: Flood Assessment System for TxDOT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B56D1-E0AD-7652-F85B-9665484F409C}"/>
              </a:ext>
            </a:extLst>
          </p:cNvPr>
          <p:cNvPicPr/>
          <p:nvPr/>
        </p:nvPicPr>
        <p:blipFill rotWithShape="1">
          <a:blip r:embed="rId3"/>
          <a:srcRect r="14372"/>
          <a:stretch/>
        </p:blipFill>
        <p:spPr>
          <a:xfrm>
            <a:off x="1516820" y="3489690"/>
            <a:ext cx="1676400" cy="8699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84D77-9B53-6730-0EBB-A6C99A01F02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16820" y="4935817"/>
            <a:ext cx="1724025" cy="9067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465C3-AD87-4C24-9DD4-FA247A25C2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2015" y="2057727"/>
            <a:ext cx="1695450" cy="98488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0D2F4-2818-EA94-1A06-108EACCE34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05" y="3489690"/>
            <a:ext cx="1728470" cy="101854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EE0F7-5F8D-B00D-FBC5-85453D536653}"/>
              </a:ext>
            </a:extLst>
          </p:cNvPr>
          <p:cNvPicPr/>
          <p:nvPr/>
        </p:nvPicPr>
        <p:blipFill rotWithShape="1">
          <a:blip r:embed="rId7"/>
          <a:srcRect t="23085" r="27332"/>
          <a:stretch/>
        </p:blipFill>
        <p:spPr>
          <a:xfrm>
            <a:off x="6252015" y="4955308"/>
            <a:ext cx="1781175" cy="9518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74D1C-8840-4236-B645-972A73E14D7B}"/>
              </a:ext>
            </a:extLst>
          </p:cNvPr>
          <p:cNvSpPr txBox="1"/>
          <p:nvPr/>
        </p:nvSpPr>
        <p:spPr>
          <a:xfrm>
            <a:off x="1735029" y="16807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Asset Inventory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C070F-830E-44B4-A50C-9C748A88B494}"/>
              </a:ext>
            </a:extLst>
          </p:cNvPr>
          <p:cNvSpPr txBox="1"/>
          <p:nvPr/>
        </p:nvSpPr>
        <p:spPr>
          <a:xfrm>
            <a:off x="1738522" y="32558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Precipitation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9F835-F1C6-4DA9-BE79-EA7910AC7BDC}"/>
              </a:ext>
            </a:extLst>
          </p:cNvPr>
          <p:cNvSpPr txBox="1"/>
          <p:nvPr/>
        </p:nvSpPr>
        <p:spPr>
          <a:xfrm>
            <a:off x="1735029" y="46779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Inundation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B38BF-89BC-4642-B4B2-B3F10A23E566}"/>
              </a:ext>
            </a:extLst>
          </p:cNvPr>
          <p:cNvSpPr txBox="1"/>
          <p:nvPr/>
        </p:nvSpPr>
        <p:spPr>
          <a:xfrm>
            <a:off x="6024541" y="17754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Streamflow Measurement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A1CB6-C534-4D83-99B3-557C3758F9E2}"/>
              </a:ext>
            </a:extLst>
          </p:cNvPr>
          <p:cNvSpPr txBox="1"/>
          <p:nvPr/>
        </p:nvSpPr>
        <p:spPr>
          <a:xfrm>
            <a:off x="6330812" y="32558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Bridge Warnings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22C53-E1D2-4E9F-B419-7F9593D22E9D}"/>
              </a:ext>
            </a:extLst>
          </p:cNvPr>
          <p:cNvSpPr txBox="1"/>
          <p:nvPr/>
        </p:nvSpPr>
        <p:spPr>
          <a:xfrm>
            <a:off x="6481741" y="46803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Flooded Roads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4DB1350-7A07-4D27-A727-0045E1710C8F}"/>
              </a:ext>
            </a:extLst>
          </p:cNvPr>
          <p:cNvSpPr/>
          <p:nvPr/>
        </p:nvSpPr>
        <p:spPr bwMode="auto">
          <a:xfrm>
            <a:off x="3435212" y="3137812"/>
            <a:ext cx="446809" cy="2867891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6" name="Picture 2" descr="Tornado Environment Browser">
            <a:extLst>
              <a:ext uri="{FF2B5EF4-FFF2-40B4-BE49-F238E27FC236}">
                <a16:creationId xmlns:a16="http://schemas.microsoft.com/office/drawing/2014/main" id="{E4F9AA5B-6B87-4DCB-8DCB-09847733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88" y="4174719"/>
            <a:ext cx="1334043" cy="6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A9225571-DB5E-4752-814C-DAA2626DDF4E}"/>
              </a:ext>
            </a:extLst>
          </p:cNvPr>
          <p:cNvSpPr/>
          <p:nvPr/>
        </p:nvSpPr>
        <p:spPr bwMode="auto">
          <a:xfrm>
            <a:off x="3435212" y="1599958"/>
            <a:ext cx="446809" cy="1442654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2017825-9883-4C4B-AA90-8A4C8F5C9DB3}"/>
              </a:ext>
            </a:extLst>
          </p:cNvPr>
          <p:cNvSpPr/>
          <p:nvPr/>
        </p:nvSpPr>
        <p:spPr bwMode="auto">
          <a:xfrm>
            <a:off x="8227856" y="3301563"/>
            <a:ext cx="446809" cy="2704140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050" name="Picture 2" descr="TxDOT, transportation leaders unveil $800 million highway funding plan">
            <a:extLst>
              <a:ext uri="{FF2B5EF4-FFF2-40B4-BE49-F238E27FC236}">
                <a16:creationId xmlns:a16="http://schemas.microsoft.com/office/drawing/2014/main" id="{128B9DB7-FE16-41BC-9C23-60532D28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46" y="1754628"/>
            <a:ext cx="1304478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xDOT, transportation leaders unveil $800 million highway funding plan">
            <a:extLst>
              <a:ext uri="{FF2B5EF4-FFF2-40B4-BE49-F238E27FC236}">
                <a16:creationId xmlns:a16="http://schemas.microsoft.com/office/drawing/2014/main" id="{FCA59502-8FBB-4B1C-B395-039A8377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59" y="4066923"/>
            <a:ext cx="1304478" cy="10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SGS logo | ARC Relocation">
            <a:extLst>
              <a:ext uri="{FF2B5EF4-FFF2-40B4-BE49-F238E27FC236}">
                <a16:creationId xmlns:a16="http://schemas.microsoft.com/office/drawing/2014/main" id="{26BC7083-8F80-4F66-A998-F55324B0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35" y="2130301"/>
            <a:ext cx="1712402" cy="8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4A547C-2690-44F5-A8E3-4A62FDA18A88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9923319" y="342117"/>
            <a:ext cx="1817228" cy="8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D59A-037D-4311-8AF1-D7E06F1B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Move Forward: Two Challenges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4641B-0EA3-4EDA-9F71-378FC1004E58}"/>
              </a:ext>
            </a:extLst>
          </p:cNvPr>
          <p:cNvGrpSpPr/>
          <p:nvPr/>
        </p:nvGrpSpPr>
        <p:grpSpPr>
          <a:xfrm>
            <a:off x="6460068" y="2019850"/>
            <a:ext cx="4098711" cy="4273177"/>
            <a:chOff x="914402" y="2019850"/>
            <a:chExt cx="4098711" cy="4273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41148E-C7F9-44F9-A416-C4B61C8B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2" y="2019850"/>
              <a:ext cx="3096268" cy="255835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FAE0FD-6CA4-4508-B3A7-9065E14F9D03}"/>
                </a:ext>
              </a:extLst>
            </p:cNvPr>
            <p:cNvSpPr txBox="1"/>
            <p:nvPr/>
          </p:nvSpPr>
          <p:spPr>
            <a:xfrm>
              <a:off x="4098713" y="207672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How do we deal with lack of bridges in FIM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derived from bare-earth elevation models?</a:t>
              </a:r>
            </a:p>
          </p:txBody>
        </p:sp>
        <p:pic>
          <p:nvPicPr>
            <p:cNvPr id="9" name="Picture 2" descr="Tornado Environment Browser">
              <a:extLst>
                <a:ext uri="{FF2B5EF4-FFF2-40B4-BE49-F238E27FC236}">
                  <a16:creationId xmlns:a16="http://schemas.microsoft.com/office/drawing/2014/main" id="{C30CCB4A-69C5-4616-98F0-71AD216A6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911" y="3930096"/>
              <a:ext cx="1334043" cy="667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0BDA86-61B2-4A64-931D-209E627119F6}"/>
                </a:ext>
              </a:extLst>
            </p:cNvPr>
            <p:cNvSpPr txBox="1"/>
            <p:nvPr/>
          </p:nvSpPr>
          <p:spPr>
            <a:xfrm>
              <a:off x="3293428" y="385108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Real-time flood inundation 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map services in 20 TxDOT Districts, 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October 2023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1C135-3D9F-484F-948F-04B8B3998391}"/>
                </a:ext>
              </a:extLst>
            </p:cNvPr>
            <p:cNvSpPr txBox="1"/>
            <p:nvPr/>
          </p:nvSpPr>
          <p:spPr>
            <a:xfrm>
              <a:off x="2379028" y="537862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Develop a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quick solution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based on tools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and data we have now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440023-DD66-48F6-96DB-C6965F653223}"/>
              </a:ext>
            </a:extLst>
          </p:cNvPr>
          <p:cNvGrpSpPr/>
          <p:nvPr/>
        </p:nvGrpSpPr>
        <p:grpSpPr>
          <a:xfrm>
            <a:off x="613795" y="1476097"/>
            <a:ext cx="5286375" cy="4749977"/>
            <a:chOff x="6696075" y="1543050"/>
            <a:chExt cx="5286375" cy="47499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65315D-C8AB-4794-8F53-F83449E956AA}"/>
                </a:ext>
              </a:extLst>
            </p:cNvPr>
            <p:cNvGrpSpPr/>
            <p:nvPr/>
          </p:nvGrpSpPr>
          <p:grpSpPr>
            <a:xfrm>
              <a:off x="7169231" y="2258897"/>
              <a:ext cx="4440464" cy="2558359"/>
              <a:chOff x="1007920" y="3901441"/>
              <a:chExt cx="4440464" cy="255835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E576B51-49E7-4527-AEA7-77647F9B6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7920" y="3901441"/>
                <a:ext cx="4440464" cy="2558359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F34591D-A827-472B-A873-610DC574E9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415" y="5841310"/>
                <a:ext cx="1575435" cy="61849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0090B2-E991-490A-B3D7-E37D9E88EEE7}"/>
                </a:ext>
              </a:extLst>
            </p:cNvPr>
            <p:cNvSpPr txBox="1"/>
            <p:nvPr/>
          </p:nvSpPr>
          <p:spPr>
            <a:xfrm>
              <a:off x="7276620" y="20198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How can we improve FAST for the Austin District?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4DC981-8DB3-4CA4-9CF0-D5E31F718A9D}"/>
                </a:ext>
              </a:extLst>
            </p:cNvPr>
            <p:cNvSpPr txBox="1"/>
            <p:nvPr/>
          </p:nvSpPr>
          <p:spPr>
            <a:xfrm>
              <a:off x="8932263" y="537862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Develop a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comprehensive solution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starting with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“get the roads and bridges right first”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25B894-7307-4D76-B734-D4C42DB40689}"/>
                </a:ext>
              </a:extLst>
            </p:cNvPr>
            <p:cNvSpPr/>
            <p:nvPr/>
          </p:nvSpPr>
          <p:spPr bwMode="auto">
            <a:xfrm>
              <a:off x="6696075" y="1543050"/>
              <a:ext cx="5286375" cy="47499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3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1016</Words>
  <Application>Microsoft Office PowerPoint</Application>
  <PresentationFormat>Widescreen</PresentationFormat>
  <Paragraphs>176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Avenir LT Std 55 Roman</vt:lpstr>
      <vt:lpstr>Avenir LT Std 65 Medium</vt:lpstr>
      <vt:lpstr>Calibri</vt:lpstr>
      <vt:lpstr>Century Gothic</vt:lpstr>
      <vt:lpstr>Garamond</vt:lpstr>
      <vt:lpstr>Lucida Grande</vt:lpstr>
      <vt:lpstr>Optional_Corporate_PPT_Template-Arial</vt:lpstr>
      <vt:lpstr>ORNL</vt:lpstr>
      <vt:lpstr>2_Optional_Corporate_PPT_Template-Arial</vt:lpstr>
      <vt:lpstr>Texas FLOG/FIM Subcommittee, Friday 27 Jan 2023</vt:lpstr>
      <vt:lpstr>Computing 3-Meter HAND for the State of Texas</vt:lpstr>
      <vt:lpstr>Pin2Flood Data Production Workflow</vt:lpstr>
      <vt:lpstr>FIM3 Terrain Processing, Catchment and Stream Network Development for Texas</vt:lpstr>
      <vt:lpstr>Processing Bare-EarthDEM</vt:lpstr>
      <vt:lpstr>Texas FIM3 Results are Publicly Accessible</vt:lpstr>
      <vt:lpstr>Flood Response with Maps at the State Operations Center</vt:lpstr>
      <vt:lpstr>FAST: Flood Assessment System for TxDOT</vt:lpstr>
      <vt:lpstr>How to Move Forward: Two Challenges</vt:lpstr>
      <vt:lpstr>RM 620 over Colorado River at Mansfield Dam</vt:lpstr>
      <vt:lpstr>Roads in the TxDOT Austin District </vt:lpstr>
      <vt:lpstr>RM 620 over Colorado River at Mansfield Dam</vt:lpstr>
      <vt:lpstr>Data Inputs for Road and Bridge Representation</vt:lpstr>
      <vt:lpstr>Representation of East Slaughter Lane at Onion Creek</vt:lpstr>
      <vt:lpstr>Adding Attributes to a Geometrically Strong Roads and Bridges Dataset</vt:lpstr>
      <vt:lpstr>How to Move Forward: Two Challenges</vt:lpstr>
      <vt:lpstr>A Challenge: Real-Time Flood Inundation Mapping in October 2023</vt:lpstr>
      <vt:lpstr>Getting the bridges back in National Weather Service’s real-time flood mapping products</vt:lpstr>
      <vt:lpstr>Creating bridge deck DEM’s</vt:lpstr>
      <vt:lpstr>Bridge DEM from bulk LiDAR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Move Forward: Two Challenges</dc:title>
  <dc:creator>Maidment, David R</dc:creator>
  <cp:lastModifiedBy>Maidment, David R</cp:lastModifiedBy>
  <cp:revision>10</cp:revision>
  <dcterms:created xsi:type="dcterms:W3CDTF">2023-01-26T19:23:07Z</dcterms:created>
  <dcterms:modified xsi:type="dcterms:W3CDTF">2023-01-27T17:32:10Z</dcterms:modified>
</cp:coreProperties>
</file>