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86" r:id="rId3"/>
    <p:sldId id="292" r:id="rId4"/>
    <p:sldId id="256" r:id="rId5"/>
    <p:sldId id="285" r:id="rId6"/>
    <p:sldId id="287" r:id="rId7"/>
    <p:sldId id="290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4" autoAdjust="0"/>
    <p:restoredTop sz="94660"/>
  </p:normalViewPr>
  <p:slideViewPr>
    <p:cSldViewPr snapToGrid="0">
      <p:cViewPr varScale="1">
        <p:scale>
          <a:sx n="87" d="100"/>
          <a:sy n="87" d="100"/>
        </p:scale>
        <p:origin x="9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8176040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72900115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02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82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85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7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97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60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27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04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12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213992214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83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34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91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94785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37192222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09380573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347570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373011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6224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60471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3219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3184C-A644-490B-B821-49F4A998905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8398A-1E6C-4265-96EE-3BC58D8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0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hyperlink" Target="https://www.animalia-life.club/qa/pictures/apple-mobile-phones-5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hyperlink" Target="https://www.animalia-life.club/qa/pictures/apple-mobile-phones-5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JJ15_absFlow_conus.avi">
            <a:hlinkClick r:id="" action="ppaction://media"/>
            <a:extLst>
              <a:ext uri="{FF2B5EF4-FFF2-40B4-BE49-F238E27FC236}">
                <a16:creationId xmlns:a16="http://schemas.microsoft.com/office/drawing/2014/main" id="{569053AA-13A9-4859-8B83-6686308EEA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359" y="1448949"/>
            <a:ext cx="4466142" cy="33496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E57BC6-0A05-447D-92B6-F680B4A14F93}"/>
              </a:ext>
            </a:extLst>
          </p:cNvPr>
          <p:cNvSpPr txBox="1"/>
          <p:nvPr/>
        </p:nvSpPr>
        <p:spPr>
          <a:xfrm>
            <a:off x="5638798" y="514491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sz="2000" b="1" dirty="0"/>
              <a:t>Presented by David Maidment, Harry Evans and Christine Thies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sz="2000" b="1" dirty="0"/>
              <a:t>Center for Water and the Environment, University of Texas at Austin</a:t>
            </a:r>
          </a:p>
          <a:p>
            <a:pPr algn="ctr" eaLnBrk="0" hangingPunct="0">
              <a:lnSpc>
                <a:spcPts val="1800"/>
              </a:lnSpc>
            </a:pPr>
            <a:endParaRPr lang="en-US" sz="2000" b="1" dirty="0">
              <a:ea typeface="+mn-ea"/>
              <a:cs typeface="+mn-cs"/>
            </a:endParaRPr>
          </a:p>
          <a:p>
            <a:pPr algn="ctr" eaLnBrk="0" hangingPunct="0">
              <a:lnSpc>
                <a:spcPts val="1800"/>
              </a:lnSpc>
            </a:pPr>
            <a:r>
              <a:rPr lang="en-US" sz="2000" b="1" dirty="0"/>
              <a:t>Travis County Sheriff’s Office</a:t>
            </a:r>
          </a:p>
          <a:p>
            <a:pPr algn="ctr" eaLnBrk="0" hangingPunct="0">
              <a:lnSpc>
                <a:spcPts val="1800"/>
              </a:lnSpc>
            </a:pPr>
            <a:endParaRPr lang="en-US" sz="2000" b="1" dirty="0"/>
          </a:p>
          <a:p>
            <a:pPr algn="ctr" eaLnBrk="0" hangingPunct="0">
              <a:lnSpc>
                <a:spcPts val="1800"/>
              </a:lnSpc>
            </a:pPr>
            <a:r>
              <a:rPr lang="en-US" sz="2000" b="1" dirty="0">
                <a:ea typeface="+mn-ea"/>
                <a:cs typeface="+mn-cs"/>
              </a:rPr>
              <a:t>9 December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32CAB-DE50-4DD2-9592-236E4B45A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241" y="1729691"/>
            <a:ext cx="2663724" cy="269793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2F980C-0D16-4E7C-968D-34C6739E87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2539" y="1448948"/>
            <a:ext cx="3935415" cy="334960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6D8E4-F039-6844-3358-67F826BD6D68}"/>
              </a:ext>
            </a:extLst>
          </p:cNvPr>
          <p:cNvSpPr txBox="1"/>
          <p:nvPr/>
        </p:nvSpPr>
        <p:spPr>
          <a:xfrm>
            <a:off x="0" y="390589"/>
            <a:ext cx="12192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Flood Emergency Response at TCSO</a:t>
            </a:r>
          </a:p>
        </p:txBody>
      </p:sp>
    </p:spTree>
    <p:extLst>
      <p:ext uri="{BB962C8B-B14F-4D97-AF65-F5344CB8AC3E}">
        <p14:creationId xmlns:p14="http://schemas.microsoft.com/office/powerpoint/2010/main" val="40533764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50736D-620E-46C1-9D6C-6BBECCCC8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54" y="809941"/>
            <a:ext cx="2685707" cy="36321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E7055F-3F8E-463F-BCB3-EEE86CF16D2E}"/>
              </a:ext>
            </a:extLst>
          </p:cNvPr>
          <p:cNvSpPr txBox="1"/>
          <p:nvPr/>
        </p:nvSpPr>
        <p:spPr>
          <a:xfrm>
            <a:off x="9826116" y="1420125"/>
            <a:ext cx="2366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Pictures from 2014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Daughter Linda (34)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Wife Helen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Daughter Amy (36)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B28FC-C618-4DB1-95C4-0E92E5294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186" y="4991980"/>
            <a:ext cx="2467319" cy="17909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C8F1D9-9C6D-4C35-86B9-E529FEBD7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5822" y="4068072"/>
            <a:ext cx="2039499" cy="24671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C7B469-C24B-4F68-B0B3-ECE9FA52CE0C}"/>
              </a:ext>
            </a:extLst>
          </p:cNvPr>
          <p:cNvSpPr txBox="1"/>
          <p:nvPr/>
        </p:nvSpPr>
        <p:spPr>
          <a:xfrm>
            <a:off x="10163870" y="3170107"/>
            <a:ext cx="1911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Daughter, Amy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with son Matthew (8)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8BCA51-D86B-4E5C-8B33-1588D906760D}"/>
              </a:ext>
            </a:extLst>
          </p:cNvPr>
          <p:cNvSpPr txBox="1"/>
          <p:nvPr/>
        </p:nvSpPr>
        <p:spPr>
          <a:xfrm>
            <a:off x="8030414" y="5437875"/>
            <a:ext cx="2039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Daughter, Linda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with son David (3)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1EAAD6-43D3-410D-A314-A21BEDA5B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2589" y="1925194"/>
            <a:ext cx="1645266" cy="23120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326650-412D-4928-A270-CBD654733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301" y="4249183"/>
            <a:ext cx="1377883" cy="23773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B5CE0B-74BF-47B1-BEDC-E02D88C7A3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36" y="2126922"/>
            <a:ext cx="1377883" cy="22289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481453-0FA1-4FF7-9C14-D78FC1999848}"/>
              </a:ext>
            </a:extLst>
          </p:cNvPr>
          <p:cNvSpPr txBox="1"/>
          <p:nvPr/>
        </p:nvSpPr>
        <p:spPr>
          <a:xfrm>
            <a:off x="1688688" y="2835648"/>
            <a:ext cx="1902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My cousin, Rex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7C48A7-85D2-43DA-8F6E-20148C01A8B5}"/>
              </a:ext>
            </a:extLst>
          </p:cNvPr>
          <p:cNvSpPr txBox="1"/>
          <p:nvPr/>
        </p:nvSpPr>
        <p:spPr>
          <a:xfrm>
            <a:off x="2220045" y="5403381"/>
            <a:ext cx="1902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Me as a teenager.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Rex and I grew up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together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4394FF-972B-4BD3-932D-B7718092EF9E}"/>
              </a:ext>
            </a:extLst>
          </p:cNvPr>
          <p:cNvSpPr txBox="1"/>
          <p:nvPr/>
        </p:nvSpPr>
        <p:spPr>
          <a:xfrm>
            <a:off x="2867191" y="4275221"/>
            <a:ext cx="4196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Rex’s mother, who died of breast cancer at age 36 in 1959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545151-6382-4B67-9AA2-9D5784AFE9CB}"/>
              </a:ext>
            </a:extLst>
          </p:cNvPr>
          <p:cNvSpPr txBox="1"/>
          <p:nvPr/>
        </p:nvSpPr>
        <p:spPr>
          <a:xfrm>
            <a:off x="304844" y="1253290"/>
            <a:ext cx="70934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Deputy Hollis had a son.  I know from the death of my aunty Eva how devastating this was and is for my cousin Rex.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6D9C62-3F51-41A5-AB05-AAC8919CC14C}"/>
              </a:ext>
            </a:extLst>
          </p:cNvPr>
          <p:cNvSpPr txBox="1"/>
          <p:nvPr/>
        </p:nvSpPr>
        <p:spPr>
          <a:xfrm>
            <a:off x="304844" y="647352"/>
            <a:ext cx="6836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Deputy Hollis was 35 years old.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I have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two daughters, aged 34 and 36 at that time, each with a son.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C602F2-CC48-E9A6-CC97-33EF820D4497}"/>
              </a:ext>
            </a:extLst>
          </p:cNvPr>
          <p:cNvSpPr txBox="1"/>
          <p:nvPr/>
        </p:nvSpPr>
        <p:spPr>
          <a:xfrm>
            <a:off x="0" y="61749"/>
            <a:ext cx="12192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Why the death of Deputy Hollis means so much to me</a:t>
            </a:r>
          </a:p>
        </p:txBody>
      </p:sp>
    </p:spTree>
    <p:extLst>
      <p:ext uri="{BB962C8B-B14F-4D97-AF65-F5344CB8AC3E}">
        <p14:creationId xmlns:p14="http://schemas.microsoft.com/office/powerpoint/2010/main" val="558618184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JJ15_absFlow_conu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4" descr="NOAA NWS Logos__1538974725370 | Sierra News Online">
            <a:extLst>
              <a:ext uri="{FF2B5EF4-FFF2-40B4-BE49-F238E27FC236}">
                <a16:creationId xmlns:a16="http://schemas.microsoft.com/office/drawing/2014/main" id="{73A45AB1-614F-44B0-AD8E-7C979B44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466" y="176260"/>
            <a:ext cx="2947987" cy="147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8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20" y="1649466"/>
            <a:ext cx="5227187" cy="346787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79" y="4473763"/>
            <a:ext cx="210654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84634" y="3450423"/>
            <a:ext cx="3023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Bear Creek watershed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in the National Water Model</a:t>
            </a:r>
          </a:p>
        </p:txBody>
      </p:sp>
      <p:cxnSp>
        <p:nvCxnSpPr>
          <p:cNvPr id="6" name="Straight Arrow Connector 5"/>
          <p:cNvCxnSpPr>
            <a:stCxn id="1027" idx="0"/>
          </p:cNvCxnSpPr>
          <p:nvPr/>
        </p:nvCxnSpPr>
        <p:spPr>
          <a:xfrm flipH="1" flipV="1">
            <a:off x="1628079" y="3864163"/>
            <a:ext cx="443674" cy="609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5028" y="5227781"/>
            <a:ext cx="296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Low water crossing 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3400 Fritz Hughes Park 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B36532-8948-4C14-835E-6E71BCA9BD0A}"/>
              </a:ext>
            </a:extLst>
          </p:cNvPr>
          <p:cNvSpPr txBox="1"/>
          <p:nvPr/>
        </p:nvSpPr>
        <p:spPr>
          <a:xfrm>
            <a:off x="8771345" y="109995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Flood discharge at this location,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18 September 2014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45190F-116B-463E-AC74-0981B63FA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592" y="1649467"/>
            <a:ext cx="5702559" cy="346787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B051B3-888C-46B1-87CC-C31A428AB6DD}"/>
              </a:ext>
            </a:extLst>
          </p:cNvPr>
          <p:cNvCxnSpPr>
            <a:cxnSpLocks/>
          </p:cNvCxnSpPr>
          <p:nvPr/>
        </p:nvCxnSpPr>
        <p:spPr bwMode="auto">
          <a:xfrm>
            <a:off x="7554765" y="4280048"/>
            <a:ext cx="3214687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F6083F3-0855-4BCB-890A-91F4BE290667}"/>
              </a:ext>
            </a:extLst>
          </p:cNvPr>
          <p:cNvSpPr txBox="1"/>
          <p:nvPr/>
        </p:nvSpPr>
        <p:spPr>
          <a:xfrm>
            <a:off x="9430383" y="394704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  <a:ea typeface="+mn-ea"/>
                <a:cs typeface="+mn-cs"/>
              </a:rPr>
              <a:t>Water on road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CD25C8-FE03-4D67-ACE9-F7AFEA7FB44B}"/>
              </a:ext>
            </a:extLst>
          </p:cNvPr>
          <p:cNvSpPr txBox="1"/>
          <p:nvPr/>
        </p:nvSpPr>
        <p:spPr>
          <a:xfrm>
            <a:off x="6181736" y="5426836"/>
            <a:ext cx="6093618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Retrospective simulation using the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National Water Model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This model was just being developed in 2014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84C6ED-05D6-E657-5D7F-20D9ADFCB854}"/>
              </a:ext>
            </a:extLst>
          </p:cNvPr>
          <p:cNvSpPr txBox="1"/>
          <p:nvPr/>
        </p:nvSpPr>
        <p:spPr>
          <a:xfrm>
            <a:off x="0" y="310673"/>
            <a:ext cx="12192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Flood Information for Bear Creek at Fritz Hughes Park Rd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184AE4-D8F9-4BEC-BEAD-77E6A898682F}"/>
              </a:ext>
            </a:extLst>
          </p:cNvPr>
          <p:cNvCxnSpPr/>
          <p:nvPr/>
        </p:nvCxnSpPr>
        <p:spPr bwMode="auto">
          <a:xfrm>
            <a:off x="8838533" y="2378757"/>
            <a:ext cx="0" cy="214700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04358F8-8A86-45E7-B0C8-6A6AE7B81881}"/>
              </a:ext>
            </a:extLst>
          </p:cNvPr>
          <p:cNvSpPr txBox="1"/>
          <p:nvPr/>
        </p:nvSpPr>
        <p:spPr>
          <a:xfrm>
            <a:off x="8771345" y="2517391"/>
            <a:ext cx="1759025" cy="67563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ea typeface="+mn-ea"/>
                <a:cs typeface="+mn-cs"/>
              </a:rPr>
              <a:t>Deputy Hollis arrived here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at 1:51 AM</a:t>
            </a:r>
            <a:endParaRPr lang="en-US" sz="1400" b="1" dirty="0">
              <a:solidFill>
                <a:schemeClr val="accent1">
                  <a:lumMod val="7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2233D6-3D6B-47EF-821B-2B10FACD66BB}"/>
              </a:ext>
            </a:extLst>
          </p:cNvPr>
          <p:cNvSpPr txBox="1"/>
          <p:nvPr/>
        </p:nvSpPr>
        <p:spPr>
          <a:xfrm>
            <a:off x="775907" y="965967"/>
            <a:ext cx="5640460" cy="59118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dirty="0"/>
              <a:t>There are 590 of these catchments and streams forecast by the National Water Model in Travis County</a:t>
            </a: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51605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969E82-8955-4CB8-A3B4-6EE6234EC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68" y="1561870"/>
            <a:ext cx="11123829" cy="4067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B0CA56-A9E3-48CB-B145-1C3860CADD77}"/>
              </a:ext>
            </a:extLst>
          </p:cNvPr>
          <p:cNvSpPr txBox="1"/>
          <p:nvPr/>
        </p:nvSpPr>
        <p:spPr>
          <a:xfrm>
            <a:off x="788897" y="1981042"/>
            <a:ext cx="4875327" cy="48463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9BD3E-8A88-4F4D-95D0-574A3E676CBE}"/>
              </a:ext>
            </a:extLst>
          </p:cNvPr>
          <p:cNvSpPr txBox="1"/>
          <p:nvPr/>
        </p:nvSpPr>
        <p:spPr>
          <a:xfrm>
            <a:off x="5751782" y="93809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/>
            <a:r>
              <a:rPr lang="en-US" sz="2400" b="1" dirty="0">
                <a:solidFill>
                  <a:srgbClr val="0070C0"/>
                </a:solidFill>
                <a:ea typeface="+mn-ea"/>
                <a:cs typeface="+mn-cs"/>
              </a:rPr>
              <a:t>Hurricane Helene, Asheville, NC</a:t>
            </a:r>
            <a:endParaRPr lang="en-US" sz="2400" b="1" dirty="0">
              <a:solidFill>
                <a:srgbClr val="0070C0"/>
              </a:solidFill>
            </a:endParaRPr>
          </a:p>
          <a:p>
            <a:pPr algn="ctr" eaLnBrk="0" hangingPunct="0"/>
            <a:r>
              <a:rPr lang="en-US" sz="2400" b="1" dirty="0">
                <a:solidFill>
                  <a:srgbClr val="0070C0"/>
                </a:solidFill>
                <a:ea typeface="+mn-ea"/>
                <a:cs typeface="+mn-cs"/>
              </a:rPr>
              <a:t>27 September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8B3A-9F42-4E96-956A-AE95DCDC596E}"/>
              </a:ext>
            </a:extLst>
          </p:cNvPr>
          <p:cNvSpPr txBox="1"/>
          <p:nvPr/>
        </p:nvSpPr>
        <p:spPr>
          <a:xfrm>
            <a:off x="5751782" y="591990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ea typeface="+mn-ea"/>
                <a:cs typeface="+mn-cs"/>
              </a:rPr>
              <a:t>NWS real-time flood inundation mapping is available for Travis County</a:t>
            </a:r>
          </a:p>
          <a:p>
            <a:pPr algn="ctr" eaLnBrk="0" hangingPunct="0">
              <a:lnSpc>
                <a:spcPts val="1800"/>
              </a:lnSpc>
            </a:pPr>
            <a:endParaRPr lang="en-US" sz="2400" b="1" dirty="0"/>
          </a:p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ea typeface="+mn-ea"/>
                <a:cs typeface="+mn-cs"/>
              </a:rPr>
              <a:t>Water flow is now like weather, forecast everywhere, all the time </a:t>
            </a:r>
          </a:p>
        </p:txBody>
      </p:sp>
      <p:pic>
        <p:nvPicPr>
          <p:cNvPr id="1028" name="Picture 4" descr="NOAA NWS Logos__1538974725370 | Sierra News Online">
            <a:extLst>
              <a:ext uri="{FF2B5EF4-FFF2-40B4-BE49-F238E27FC236}">
                <a16:creationId xmlns:a16="http://schemas.microsoft.com/office/drawing/2014/main" id="{39C16C8E-F5CE-4E9B-AC15-BF03409CF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992" y="1228724"/>
            <a:ext cx="2947987" cy="147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6DFDB1-F386-7B05-4055-96CB409D1E73}"/>
              </a:ext>
            </a:extLst>
          </p:cNvPr>
          <p:cNvSpPr txBox="1"/>
          <p:nvPr/>
        </p:nvSpPr>
        <p:spPr>
          <a:xfrm>
            <a:off x="0" y="210383"/>
            <a:ext cx="12192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Real-Time Flood Inundation Mapping</a:t>
            </a:r>
          </a:p>
        </p:txBody>
      </p:sp>
    </p:spTree>
    <p:extLst>
      <p:ext uri="{BB962C8B-B14F-4D97-AF65-F5344CB8AC3E}">
        <p14:creationId xmlns:p14="http://schemas.microsoft.com/office/powerpoint/2010/main" val="3319484586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C37B8-C362-F75F-AB59-680257FC1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6292BA1-52FF-1AC6-A15C-B42B27032992}"/>
              </a:ext>
            </a:extLst>
          </p:cNvPr>
          <p:cNvSpPr txBox="1"/>
          <p:nvPr/>
        </p:nvSpPr>
        <p:spPr>
          <a:xfrm>
            <a:off x="0" y="400050"/>
            <a:ext cx="12192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Possibilities and Probabilities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307862-0809-4686-F9A3-83839614C7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47" r="10790"/>
          <a:stretch/>
        </p:blipFill>
        <p:spPr>
          <a:xfrm>
            <a:off x="7535893" y="1333618"/>
            <a:ext cx="4405162" cy="298589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B7BE5F5-219C-397D-7C47-8A0D68C8A443}"/>
              </a:ext>
            </a:extLst>
          </p:cNvPr>
          <p:cNvGrpSpPr/>
          <p:nvPr/>
        </p:nvGrpSpPr>
        <p:grpSpPr>
          <a:xfrm>
            <a:off x="8864166" y="3515628"/>
            <a:ext cx="1415616" cy="2606040"/>
            <a:chOff x="10437146" y="2593885"/>
            <a:chExt cx="1340108" cy="2685099"/>
          </a:xfrm>
        </p:grpSpPr>
        <p:pic>
          <p:nvPicPr>
            <p:cNvPr id="11" name="Picture 10" descr="A front and back view of a cell phone&#10;&#10;Description automatically generated">
              <a:extLst>
                <a:ext uri="{FF2B5EF4-FFF2-40B4-BE49-F238E27FC236}">
                  <a16:creationId xmlns:a16="http://schemas.microsoft.com/office/drawing/2014/main" id="{C403BC5E-6651-15AB-D38B-8AADE2788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46711" t="3492" r="15771" b="5119"/>
            <a:stretch/>
          </p:blipFill>
          <p:spPr>
            <a:xfrm rot="781528">
              <a:off x="10437146" y="2593885"/>
              <a:ext cx="1340108" cy="2685099"/>
            </a:xfrm>
            <a:prstGeom prst="round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3B9BC14-331E-9A0A-8D9B-231F9E13F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81528">
              <a:off x="10511497" y="2728312"/>
              <a:ext cx="1176123" cy="2418353"/>
            </a:xfrm>
            <a:prstGeom prst="round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D2CB202-A839-9770-74D7-EE2E91F944EA}"/>
              </a:ext>
            </a:extLst>
          </p:cNvPr>
          <p:cNvSpPr txBox="1"/>
          <p:nvPr/>
        </p:nvSpPr>
        <p:spPr>
          <a:xfrm>
            <a:off x="385562" y="1333618"/>
            <a:ext cx="7150331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Possible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 if a deputy could see flooded roads on the MDC in same way as slow traffic?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 if CAD could re-route responders based on flooded roads or alert them to the danger?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400" b="0" i="1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Probable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TxDOT will have an operational system showing flooded roads and bridges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TDEM has a Pin2Flood a real-time flood impact app showing inundation based of observations of first responders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162038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013B3-7F13-A5B0-E6A5-E2C8D3AC6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C693C71-98FA-1039-9254-0249F87E7F99}"/>
              </a:ext>
            </a:extLst>
          </p:cNvPr>
          <p:cNvSpPr txBox="1"/>
          <p:nvPr/>
        </p:nvSpPr>
        <p:spPr>
          <a:xfrm>
            <a:off x="0" y="400050"/>
            <a:ext cx="12192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Key Insights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1FB549-B7DE-97B8-6B2C-7BC289F08F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47" r="10790"/>
          <a:stretch/>
        </p:blipFill>
        <p:spPr>
          <a:xfrm>
            <a:off x="7287561" y="1333618"/>
            <a:ext cx="4721456" cy="320028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8D1BC01-6F5F-4394-A4C1-FA9639D59EDC}"/>
              </a:ext>
            </a:extLst>
          </p:cNvPr>
          <p:cNvGrpSpPr/>
          <p:nvPr/>
        </p:nvGrpSpPr>
        <p:grpSpPr>
          <a:xfrm>
            <a:off x="8296275" y="3482042"/>
            <a:ext cx="1690279" cy="2966697"/>
            <a:chOff x="10437146" y="2593885"/>
            <a:chExt cx="1340108" cy="2685099"/>
          </a:xfrm>
        </p:grpSpPr>
        <p:pic>
          <p:nvPicPr>
            <p:cNvPr id="11" name="Picture 10" descr="A front and back view of a cell phone&#10;&#10;Description automatically generated">
              <a:extLst>
                <a:ext uri="{FF2B5EF4-FFF2-40B4-BE49-F238E27FC236}">
                  <a16:creationId xmlns:a16="http://schemas.microsoft.com/office/drawing/2014/main" id="{598EA2F7-90FA-0F5A-F730-131EC8C9F6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46711" t="3492" r="15771" b="5119"/>
            <a:stretch/>
          </p:blipFill>
          <p:spPr>
            <a:xfrm rot="781528">
              <a:off x="10437146" y="2593885"/>
              <a:ext cx="1340108" cy="2685099"/>
            </a:xfrm>
            <a:prstGeom prst="round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438DB7-E84C-4ABA-6D57-8093B9984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81528">
              <a:off x="10511497" y="2728312"/>
              <a:ext cx="1176123" cy="2418353"/>
            </a:xfrm>
            <a:prstGeom prst="round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A54799B-5618-ACFC-A7D9-564594A93F68}"/>
              </a:ext>
            </a:extLst>
          </p:cNvPr>
          <p:cNvSpPr txBox="1"/>
          <p:nvPr/>
        </p:nvSpPr>
        <p:spPr>
          <a:xfrm>
            <a:off x="385562" y="1333618"/>
            <a:ext cx="69019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UT has created GIS layers/services which identify flooded roads and bridge impacts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Layers could be integrated with ATXFlood.com, CAD, MDC, or internal GIS dashboards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Prediction capabilities for flooded roads and bridges are being developed in collaboration with NWS and TxDOT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1BA82B-BC35-3D66-4EB5-AEC71DB88B1C}"/>
              </a:ext>
            </a:extLst>
          </p:cNvPr>
          <p:cNvSpPr txBox="1"/>
          <p:nvPr/>
        </p:nvSpPr>
        <p:spPr>
          <a:xfrm>
            <a:off x="495902" y="5950803"/>
            <a:ext cx="750771" cy="71039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7200" b="1" dirty="0">
                <a:ea typeface="+mn-ea"/>
                <a:cs typeface="+mn-cs"/>
              </a:rPr>
              <a:t>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EA4CB-F35E-3693-036F-A221F68AED00}"/>
              </a:ext>
            </a:extLst>
          </p:cNvPr>
          <p:cNvSpPr txBox="1"/>
          <p:nvPr/>
        </p:nvSpPr>
        <p:spPr>
          <a:xfrm>
            <a:off x="803910" y="5242879"/>
            <a:ext cx="6097604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TxDOT approval is required for broader application of these layers/services </a:t>
            </a:r>
          </a:p>
        </p:txBody>
      </p:sp>
    </p:spTree>
    <p:extLst>
      <p:ext uri="{BB962C8B-B14F-4D97-AF65-F5344CB8AC3E}">
        <p14:creationId xmlns:p14="http://schemas.microsoft.com/office/powerpoint/2010/main" val="879970290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403</Words>
  <Application>Microsoft Office PowerPoint</Application>
  <PresentationFormat>Widescreen</PresentationFormat>
  <Paragraphs>68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Avenir LT Std 55 Roman</vt:lpstr>
      <vt:lpstr>Avenir LT Std 65 Medium</vt:lpstr>
      <vt:lpstr>Calibri</vt:lpstr>
      <vt:lpstr>Lucida Grande</vt:lpstr>
      <vt:lpstr>Wingdings</vt:lpstr>
      <vt:lpstr>Optional_Corporate_PPT_Template-Arial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Maidment, David R</dc:creator>
  <cp:lastModifiedBy>Maidment, David R</cp:lastModifiedBy>
  <cp:revision>28</cp:revision>
  <dcterms:created xsi:type="dcterms:W3CDTF">2024-12-05T05:21:23Z</dcterms:created>
  <dcterms:modified xsi:type="dcterms:W3CDTF">2024-12-11T03:56:41Z</dcterms:modified>
</cp:coreProperties>
</file>