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hart10.xml" ContentType="application/vnd.openxmlformats-officedocument.drawingml.chart+xml"/>
  <Override PartName="/ppt/charts/colors10.xml" ContentType="application/vnd.ms-office.chartcolorstyle+xml"/>
  <Override PartName="/ppt/charts/style1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4" r:id="rId2"/>
    <p:sldMasterId id="2147483830" r:id="rId3"/>
  </p:sldMasterIdLst>
  <p:notesMasterIdLst>
    <p:notesMasterId r:id="rId44"/>
  </p:notesMasterIdLst>
  <p:handoutMasterIdLst>
    <p:handoutMasterId r:id="rId45"/>
  </p:handoutMasterIdLst>
  <p:sldIdLst>
    <p:sldId id="274" r:id="rId4"/>
    <p:sldId id="445" r:id="rId5"/>
    <p:sldId id="457" r:id="rId6"/>
    <p:sldId id="366" r:id="rId7"/>
    <p:sldId id="493" r:id="rId8"/>
    <p:sldId id="489" r:id="rId9"/>
    <p:sldId id="452" r:id="rId10"/>
    <p:sldId id="453" r:id="rId11"/>
    <p:sldId id="491" r:id="rId12"/>
    <p:sldId id="494" r:id="rId13"/>
    <p:sldId id="401" r:id="rId14"/>
    <p:sldId id="488" r:id="rId15"/>
    <p:sldId id="455" r:id="rId16"/>
    <p:sldId id="492" r:id="rId17"/>
    <p:sldId id="458" r:id="rId18"/>
    <p:sldId id="459" r:id="rId19"/>
    <p:sldId id="461" r:id="rId20"/>
    <p:sldId id="462" r:id="rId21"/>
    <p:sldId id="463" r:id="rId22"/>
    <p:sldId id="464" r:id="rId23"/>
    <p:sldId id="465" r:id="rId24"/>
    <p:sldId id="466" r:id="rId25"/>
    <p:sldId id="496" r:id="rId26"/>
    <p:sldId id="471" r:id="rId27"/>
    <p:sldId id="472" r:id="rId28"/>
    <p:sldId id="495" r:id="rId29"/>
    <p:sldId id="474" r:id="rId30"/>
    <p:sldId id="477" r:id="rId31"/>
    <p:sldId id="478" r:id="rId32"/>
    <p:sldId id="480" r:id="rId33"/>
    <p:sldId id="482" r:id="rId34"/>
    <p:sldId id="483" r:id="rId35"/>
    <p:sldId id="485" r:id="rId36"/>
    <p:sldId id="484" r:id="rId37"/>
    <p:sldId id="400" r:id="rId38"/>
    <p:sldId id="403" r:id="rId39"/>
    <p:sldId id="404" r:id="rId40"/>
    <p:sldId id="422" r:id="rId41"/>
    <p:sldId id="423" r:id="rId42"/>
    <p:sldId id="486"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26" autoAdjust="0"/>
    <p:restoredTop sz="94660"/>
  </p:normalViewPr>
  <p:slideViewPr>
    <p:cSldViewPr snapToGrid="0">
      <p:cViewPr varScale="1">
        <p:scale>
          <a:sx n="87" d="100"/>
          <a:sy n="87" d="100"/>
        </p:scale>
        <p:origin x="9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CE365KSpr16\EanesCk\5781289\EanesRatingCurv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CE365KSpr16\EanesCk\5781289\EanesRatingCurve.xlsx" TargetMode="External"/><Relationship Id="rId2" Type="http://schemas.microsoft.com/office/2011/relationships/chartColorStyle" Target="colors10.xml"/><Relationship Id="rId1" Type="http://schemas.microsoft.com/office/2011/relationships/chartStyle" Target="style10.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Rating</a:t>
            </a:r>
            <a:r>
              <a:rPr lang="en-US" baseline="0"/>
              <a:t> Curve for Eanes Creek, ComID = 5781289 </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'5781289_Hydraulicradius'!$I$1</c:f>
              <c:strCache>
                <c:ptCount val="1"/>
                <c:pt idx="0">
                  <c:v>Stage Height, h (ft)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'5781289_Hydraulicradius'!$H$2:$H$8</c:f>
              <c:numCache>
                <c:formatCode>0.00</c:formatCode>
                <c:ptCount val="7"/>
                <c:pt idx="0">
                  <c:v>0</c:v>
                </c:pt>
                <c:pt idx="1">
                  <c:v>607.56406134719555</c:v>
                </c:pt>
                <c:pt idx="2">
                  <c:v>2490.8796015163871</c:v>
                </c:pt>
                <c:pt idx="3">
                  <c:v>5785.1592347077603</c:v>
                </c:pt>
                <c:pt idx="4">
                  <c:v>10565.65567829302</c:v>
                </c:pt>
                <c:pt idx="5">
                  <c:v>16808.943658196451</c:v>
                </c:pt>
                <c:pt idx="6">
                  <c:v>24277.138771673799</c:v>
                </c:pt>
              </c:numCache>
            </c:numRef>
          </c:xVal>
          <c:yVal>
            <c:numRef>
              <c:f>'5781289_Hydraulicradius'!$I$2:$I$8</c:f>
              <c:numCache>
                <c:formatCode>0.00</c:formatCode>
                <c:ptCount val="7"/>
                <c:pt idx="0">
                  <c:v>0</c:v>
                </c:pt>
                <c:pt idx="1">
                  <c:v>2.0669040000000001</c:v>
                </c:pt>
                <c:pt idx="2">
                  <c:v>3.93696</c:v>
                </c:pt>
                <c:pt idx="3">
                  <c:v>5.8070159999999911</c:v>
                </c:pt>
                <c:pt idx="4">
                  <c:v>7.6442640000000006</c:v>
                </c:pt>
                <c:pt idx="5">
                  <c:v>9.415896</c:v>
                </c:pt>
                <c:pt idx="6">
                  <c:v>10.990679999999999</c:v>
                </c:pt>
              </c:numCache>
            </c:numRef>
          </c:yVal>
          <c:smooth val="1"/>
          <c:extLst xmlns:c16r2="http://schemas.microsoft.com/office/drawing/2015/06/chart">
            <c:ext xmlns:c16="http://schemas.microsoft.com/office/drawing/2014/chart" uri="{C3380CC4-5D6E-409C-BE32-E72D297353CC}">
              <c16:uniqueId val="{00000000-4FDA-4D06-B191-EAEC6491C662}"/>
            </c:ext>
          </c:extLst>
        </c:ser>
        <c:dLbls>
          <c:showLegendKey val="0"/>
          <c:showVal val="0"/>
          <c:showCatName val="0"/>
          <c:showSerName val="0"/>
          <c:showPercent val="0"/>
          <c:showBubbleSize val="0"/>
        </c:dLbls>
        <c:axId val="314668664"/>
        <c:axId val="314661216"/>
      </c:scatterChart>
      <c:valAx>
        <c:axId val="314668664"/>
        <c:scaling>
          <c:orientation val="minMax"/>
          <c:max val="2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Discharge</a:t>
                </a:r>
                <a:r>
                  <a:rPr lang="en-US" sz="1400" baseline="0"/>
                  <a:t> (cfs)</a:t>
                </a:r>
                <a:endParaRPr lang="en-US" sz="140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4661216"/>
        <c:crosses val="autoZero"/>
        <c:crossBetween val="midCat"/>
      </c:valAx>
      <c:valAx>
        <c:axId val="31466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Water Depth </a:t>
                </a:r>
                <a:r>
                  <a:rPr lang="en-US" sz="1400" baseline="0" dirty="0" smtClean="0"/>
                  <a:t>(</a:t>
                </a:r>
                <a:r>
                  <a:rPr lang="en-US" sz="1400" baseline="0" dirty="0" err="1" smtClean="0"/>
                  <a:t>ft</a:t>
                </a:r>
                <a:r>
                  <a:rPr lang="en-US" sz="1400" baseline="0" dirty="0"/>
                  <a:t>)</a:t>
                </a:r>
                <a:endParaRPr lang="en-US" sz="14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46686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Rating</a:t>
            </a:r>
            <a:r>
              <a:rPr lang="en-US" baseline="0"/>
              <a:t> Curve for Eanes Creek, ComID = 5781289 </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'5781289_Hydraulicradius'!$I$1</c:f>
              <c:strCache>
                <c:ptCount val="1"/>
                <c:pt idx="0">
                  <c:v>Stage Height, h (ft)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'5781289_Hydraulicradius'!$H$2:$H$8</c:f>
              <c:numCache>
                <c:formatCode>0.00</c:formatCode>
                <c:ptCount val="7"/>
                <c:pt idx="0">
                  <c:v>0</c:v>
                </c:pt>
                <c:pt idx="1">
                  <c:v>607.56406134719555</c:v>
                </c:pt>
                <c:pt idx="2">
                  <c:v>2490.8796015163871</c:v>
                </c:pt>
                <c:pt idx="3">
                  <c:v>5785.1592347077603</c:v>
                </c:pt>
                <c:pt idx="4">
                  <c:v>10565.65567829302</c:v>
                </c:pt>
                <c:pt idx="5">
                  <c:v>16808.943658196451</c:v>
                </c:pt>
                <c:pt idx="6">
                  <c:v>24277.138771673799</c:v>
                </c:pt>
              </c:numCache>
            </c:numRef>
          </c:xVal>
          <c:yVal>
            <c:numRef>
              <c:f>'5781289_Hydraulicradius'!$I$2:$I$8</c:f>
              <c:numCache>
                <c:formatCode>0.00</c:formatCode>
                <c:ptCount val="7"/>
                <c:pt idx="0">
                  <c:v>0</c:v>
                </c:pt>
                <c:pt idx="1">
                  <c:v>2.0669040000000001</c:v>
                </c:pt>
                <c:pt idx="2">
                  <c:v>3.93696</c:v>
                </c:pt>
                <c:pt idx="3">
                  <c:v>5.8070159999999911</c:v>
                </c:pt>
                <c:pt idx="4">
                  <c:v>7.6442640000000006</c:v>
                </c:pt>
                <c:pt idx="5">
                  <c:v>9.415896</c:v>
                </c:pt>
                <c:pt idx="6">
                  <c:v>10.990679999999999</c:v>
                </c:pt>
              </c:numCache>
            </c:numRef>
          </c:yVal>
          <c:smooth val="1"/>
          <c:extLst>
            <c:ext xmlns:c16="http://schemas.microsoft.com/office/drawing/2014/chart" uri="{C3380CC4-5D6E-409C-BE32-E72D297353CC}">
              <c16:uniqueId val="{00000000-4FDA-4D06-B191-EAEC6491C662}"/>
            </c:ext>
          </c:extLst>
        </c:ser>
        <c:dLbls>
          <c:showLegendKey val="0"/>
          <c:showVal val="0"/>
          <c:showCatName val="0"/>
          <c:showSerName val="0"/>
          <c:showPercent val="0"/>
          <c:showBubbleSize val="0"/>
        </c:dLbls>
        <c:axId val="365251912"/>
        <c:axId val="365249168"/>
      </c:scatterChart>
      <c:valAx>
        <c:axId val="365251912"/>
        <c:scaling>
          <c:orientation val="minMax"/>
          <c:max val="2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Discharge</a:t>
                </a:r>
                <a:r>
                  <a:rPr lang="en-US" sz="1400" baseline="0"/>
                  <a:t> (cfs)</a:t>
                </a:r>
                <a:endParaRPr lang="en-US" sz="140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5249168"/>
        <c:crosses val="autoZero"/>
        <c:crossBetween val="midCat"/>
      </c:valAx>
      <c:valAx>
        <c:axId val="365249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Water Depth </a:t>
                </a:r>
                <a:r>
                  <a:rPr lang="en-US" sz="1400" baseline="0" dirty="0" smtClean="0"/>
                  <a:t>(</a:t>
                </a:r>
                <a:r>
                  <a:rPr lang="en-US" sz="1400" baseline="0" dirty="0" err="1" smtClean="0"/>
                  <a:t>ft</a:t>
                </a:r>
                <a:r>
                  <a:rPr lang="en-US" sz="1400" baseline="0" dirty="0"/>
                  <a:t>)</a:t>
                </a:r>
                <a:endParaRPr lang="en-US" sz="14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52519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17F0F9-35A2-482A-BE19-FDD255241A2F}" type="datetimeFigureOut">
              <a:rPr lang="en-US" smtClean="0"/>
              <a:t>6/18/2018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56F488-FA8D-4C66-AEC5-EB0756F3DA0A}" type="slidenum">
              <a:rPr lang="en-US" smtClean="0"/>
              <a:t>‹#›</a:t>
            </a:fld>
            <a:endParaRPr lang="en-US"/>
          </a:p>
        </p:txBody>
      </p:sp>
    </p:spTree>
    <p:extLst>
      <p:ext uri="{BB962C8B-B14F-4D97-AF65-F5344CB8AC3E}">
        <p14:creationId xmlns:p14="http://schemas.microsoft.com/office/powerpoint/2010/main" val="3934355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6650C-3570-47B3-A66C-B2F3BA22BC89}" type="datetimeFigureOut">
              <a:rPr lang="en-US" smtClean="0"/>
              <a:t>6/18/2018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F09F9-1004-42A9-A767-01994C31F7B0}" type="slidenum">
              <a:rPr lang="en-US" smtClean="0"/>
              <a:t>‹#›</a:t>
            </a:fld>
            <a:endParaRPr lang="en-US"/>
          </a:p>
        </p:txBody>
      </p:sp>
    </p:spTree>
    <p:extLst>
      <p:ext uri="{BB962C8B-B14F-4D97-AF65-F5344CB8AC3E}">
        <p14:creationId xmlns:p14="http://schemas.microsoft.com/office/powerpoint/2010/main" val="4191725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291D2A-69DB-4B32-9F0A-F42AA083EDE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4557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a:t>
            </a:r>
            <a:r>
              <a:rPr lang="en-US" baseline="0" dirty="0" smtClean="0"/>
              <a:t> answer the question of how many people are going to be impacted, especially if large areas of the state are not covered by LIDAR or National Flood Hazard Layer?  The researchers developed a process called Height Above Nearest Drainage or HAND.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291D2A-69DB-4B32-9F0A-F42AA083E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693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summer we collected all</a:t>
            </a:r>
            <a:r>
              <a:rPr lang="en-US" baseline="0" dirty="0" smtClean="0"/>
              <a:t> 8.7million address points across Texas.  Dr. David </a:t>
            </a:r>
            <a:r>
              <a:rPr lang="en-US" baseline="0" dirty="0" err="1" smtClean="0"/>
              <a:t>Arctur</a:t>
            </a:r>
            <a:r>
              <a:rPr lang="en-US" baseline="0" dirty="0" smtClean="0"/>
              <a:t> has assembled all the data and done some quality checks.  When you have this much data from hundreds of sources, there are always some inconsistencies.  However, in my opinion, for public safety this strategic snapshot is a good starting point for describing overall impact to a region or district.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91D2A-69DB-4B32-9F0A-F42AA083E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64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593172756"/>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369144468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B9026DB-8994-4DE0-9201-8E1F33B7029B}" type="datetimeFigureOut">
              <a:rPr lang="en-US">
                <a:solidFill>
                  <a:prstClr val="black"/>
                </a:solidFill>
              </a:rPr>
              <a:pPr/>
              <a:t>6/18/2018</a:t>
            </a:fld>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6480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B9026DB-8994-4DE0-9201-8E1F33B7029B}" type="datetimeFigureOut">
              <a:rPr lang="en-US">
                <a:solidFill>
                  <a:prstClr val="black"/>
                </a:solidFill>
              </a:rPr>
              <a:pPr/>
              <a:t>6/18/2018</a:t>
            </a:fld>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2477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B0137A9-D694-462A-8D4B-E6977FCA3F20}" type="datetimeFigureOut">
              <a:rPr lang="en-US" smtClean="0"/>
              <a:t>6/18/2018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40BC7D-083F-42FD-8C15-B8E98952300B}" type="slidenum">
              <a:rPr lang="en-US" smtClean="0"/>
              <a:t>‹#›</a:t>
            </a:fld>
            <a:endParaRPr lang="en-US"/>
          </a:p>
        </p:txBody>
      </p:sp>
    </p:spTree>
    <p:extLst>
      <p:ext uri="{BB962C8B-B14F-4D97-AF65-F5344CB8AC3E}">
        <p14:creationId xmlns:p14="http://schemas.microsoft.com/office/powerpoint/2010/main" val="1266422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6/18/2018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61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6/18/2018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314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6/18/2018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330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6/18/2018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537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43184C-A644-490B-B821-49F4A9989058}" type="datetimeFigureOut">
              <a:rPr lang="en-US" smtClean="0">
                <a:solidFill>
                  <a:prstClr val="black">
                    <a:tint val="75000"/>
                  </a:prstClr>
                </a:solidFill>
              </a:rPr>
              <a:pPr/>
              <a:t>6/18/2018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854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43184C-A644-490B-B821-49F4A9989058}" type="datetimeFigureOut">
              <a:rPr lang="en-US" smtClean="0">
                <a:solidFill>
                  <a:prstClr val="black">
                    <a:tint val="75000"/>
                  </a:prstClr>
                </a:solidFill>
              </a:rPr>
              <a:pPr/>
              <a:t>6/18/2018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549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443242458"/>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3184C-A644-490B-B821-49F4A9989058}" type="datetimeFigureOut">
              <a:rPr lang="en-US" smtClean="0">
                <a:solidFill>
                  <a:prstClr val="black">
                    <a:tint val="75000"/>
                  </a:prstClr>
                </a:solidFill>
              </a:rPr>
              <a:pPr/>
              <a:t>6/18/2018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489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6/18/2018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203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6/18/2018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735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6/18/2018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530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6/18/2018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341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70910408"/>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30357519"/>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63968062"/>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2267453934"/>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3797146128"/>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211713"/>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70554779"/>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263293304"/>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Tree>
    <p:extLst>
      <p:ext uri="{BB962C8B-B14F-4D97-AF65-F5344CB8AC3E}">
        <p14:creationId xmlns:p14="http://schemas.microsoft.com/office/powerpoint/2010/main" val="1815242062"/>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3930760332"/>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147158215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3680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240795719"/>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2023513694"/>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87296462"/>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1593777177"/>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1807111602"/>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999061250"/>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29798551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3184C-A644-490B-B821-49F4A9989058}" type="datetimeFigureOut">
              <a:rPr lang="en-US" smtClean="0">
                <a:solidFill>
                  <a:prstClr val="black">
                    <a:tint val="75000"/>
                  </a:prstClr>
                </a:solidFill>
              </a:rPr>
              <a:pPr/>
              <a:t>6/18/2018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94107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2170328018"/>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jp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image" Target="../media/image20.png"/><Relationship Id="rId2" Type="http://schemas.openxmlformats.org/officeDocument/2006/relationships/chart" Target="../charts/chart1.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6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extLst>
              <a:ext uri="{28A0092B-C50C-407E-A947-70E740481C1C}">
                <a14:useLocalDpi xmlns:a14="http://schemas.microsoft.com/office/drawing/2010/main" val="0"/>
              </a:ext>
            </a:extLst>
          </a:blip>
          <a:srcRect b="42205"/>
          <a:stretch/>
        </p:blipFill>
        <p:spPr>
          <a:xfrm>
            <a:off x="-36238" y="3529261"/>
            <a:ext cx="9144000" cy="3910751"/>
          </a:xfrm>
          <a:prstGeom prst="rect">
            <a:avLst/>
          </a:prstGeom>
        </p:spPr>
      </p:pic>
      <p:sp>
        <p:nvSpPr>
          <p:cNvPr id="3" name="TextBox 2"/>
          <p:cNvSpPr txBox="1"/>
          <p:nvPr/>
        </p:nvSpPr>
        <p:spPr>
          <a:xfrm>
            <a:off x="1714499" y="1311007"/>
            <a:ext cx="5715000" cy="2294211"/>
          </a:xfrm>
          <a:prstGeom prst="rect">
            <a:avLst/>
          </a:prstGeom>
          <a:noFill/>
          <a:effectLst/>
        </p:spPr>
        <p:txBody>
          <a:bodyPr wrap="none" lIns="0" tIns="0" rIns="0" bIns="0" rtlCol="0">
            <a:noAutofit/>
          </a:bodyPr>
          <a:lstStyle/>
          <a:p>
            <a:pPr algn="ctr" defTabSz="914400" eaLnBrk="0" hangingPunct="0"/>
            <a:r>
              <a:rPr lang="en-US" sz="2000" dirty="0" smtClean="0">
                <a:solidFill>
                  <a:prstClr val="black"/>
                </a:solidFill>
              </a:rPr>
              <a:t>David R. Maidment</a:t>
            </a:r>
          </a:p>
          <a:p>
            <a:pPr algn="ctr" defTabSz="914400" eaLnBrk="0" hangingPunct="0"/>
            <a:r>
              <a:rPr lang="en-US" sz="2000" dirty="0" smtClean="0">
                <a:solidFill>
                  <a:prstClr val="black"/>
                </a:solidFill>
              </a:rPr>
              <a:t>Center for Water and Environment</a:t>
            </a:r>
            <a:br>
              <a:rPr lang="en-US" sz="2000" dirty="0" smtClean="0">
                <a:solidFill>
                  <a:prstClr val="black"/>
                </a:solidFill>
              </a:rPr>
            </a:br>
            <a:r>
              <a:rPr lang="en-US" sz="2000" dirty="0" smtClean="0">
                <a:solidFill>
                  <a:prstClr val="black"/>
                </a:solidFill>
              </a:rPr>
              <a:t>University of Texas at Austin</a:t>
            </a:r>
          </a:p>
          <a:p>
            <a:pPr algn="r" defTabSz="914400" fontAlgn="t"/>
            <a:endParaRPr lang="en-US" dirty="0">
              <a:solidFill>
                <a:prstClr val="black"/>
              </a:solidFill>
            </a:endParaRPr>
          </a:p>
          <a:p>
            <a:pPr algn="r" defTabSz="914400" eaLnBrk="0" hangingPunct="0"/>
            <a:endParaRPr lang="en-US" dirty="0">
              <a:solidFill>
                <a:prstClr val="black"/>
              </a:solidFill>
            </a:endParaRPr>
          </a:p>
        </p:txBody>
      </p:sp>
      <p:sp>
        <p:nvSpPr>
          <p:cNvPr id="8" name="Rectangle 7"/>
          <p:cNvSpPr/>
          <p:nvPr/>
        </p:nvSpPr>
        <p:spPr bwMode="auto">
          <a:xfrm>
            <a:off x="0" y="5387555"/>
            <a:ext cx="9144000" cy="1148160"/>
          </a:xfrm>
          <a:prstGeom prst="rect">
            <a:avLst/>
          </a:prstGeom>
          <a:solidFill>
            <a:srgbClr val="001446">
              <a:alpha val="8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4" name="TextBox 3"/>
          <p:cNvSpPr txBox="1"/>
          <p:nvPr/>
        </p:nvSpPr>
        <p:spPr>
          <a:xfrm>
            <a:off x="125891" y="5479173"/>
            <a:ext cx="8892217" cy="1056541"/>
          </a:xfrm>
          <a:prstGeom prst="rect">
            <a:avLst/>
          </a:prstGeom>
          <a:noFill/>
          <a:ln>
            <a:noFill/>
          </a:ln>
          <a:effectLst/>
        </p:spPr>
        <p:txBody>
          <a:bodyPr wrap="none" lIns="0" tIns="0" rIns="0" bIns="0" rtlCol="0">
            <a:noAutofit/>
          </a:bodyPr>
          <a:lstStyle/>
          <a:p>
            <a:pPr defTabSz="914400" eaLnBrk="0" hangingPunct="0"/>
            <a:r>
              <a:rPr lang="en-US" sz="1600" dirty="0" smtClean="0">
                <a:solidFill>
                  <a:srgbClr val="5EB4E6">
                    <a:lumMod val="40000"/>
                    <a:lumOff val="60000"/>
                  </a:srgbClr>
                </a:solidFill>
              </a:rPr>
              <a:t>Prepared for presentation at Wharton County Commissioners Court, 13 June 2018</a:t>
            </a:r>
          </a:p>
          <a:p>
            <a:pPr defTabSz="914400" eaLnBrk="0" hangingPunct="0"/>
            <a:endParaRPr lang="en-US" sz="1600" dirty="0" smtClean="0">
              <a:solidFill>
                <a:srgbClr val="5EB4E6">
                  <a:lumMod val="40000"/>
                  <a:lumOff val="60000"/>
                </a:srgbClr>
              </a:solidFill>
            </a:endParaRPr>
          </a:p>
          <a:p>
            <a:pPr defTabSz="914400" eaLnBrk="0" hangingPunct="0"/>
            <a:r>
              <a:rPr lang="en-US" sz="1600" dirty="0">
                <a:solidFill>
                  <a:srgbClr val="5EB4E6">
                    <a:lumMod val="40000"/>
                    <a:lumOff val="60000"/>
                  </a:srgbClr>
                </a:solidFill>
              </a:rPr>
              <a:t>Acknowledgements: </a:t>
            </a:r>
            <a:r>
              <a:rPr lang="en-US" sz="1600" dirty="0" smtClean="0">
                <a:solidFill>
                  <a:srgbClr val="5EB4E6">
                    <a:lumMod val="40000"/>
                    <a:lumOff val="60000"/>
                  </a:srgbClr>
                </a:solidFill>
              </a:rPr>
              <a:t>National </a:t>
            </a:r>
            <a:r>
              <a:rPr lang="en-US" sz="1600" dirty="0">
                <a:solidFill>
                  <a:srgbClr val="5EB4E6">
                    <a:lumMod val="40000"/>
                    <a:lumOff val="60000"/>
                  </a:srgbClr>
                </a:solidFill>
              </a:rPr>
              <a:t>Weather Service, </a:t>
            </a:r>
            <a:r>
              <a:rPr lang="en-US" sz="1600" dirty="0" smtClean="0">
                <a:solidFill>
                  <a:srgbClr val="5EB4E6">
                    <a:lumMod val="40000"/>
                    <a:lumOff val="60000"/>
                  </a:srgbClr>
                </a:solidFill>
              </a:rPr>
              <a:t>Texas </a:t>
            </a:r>
            <a:r>
              <a:rPr lang="en-US" sz="1600" dirty="0">
                <a:solidFill>
                  <a:srgbClr val="5EB4E6">
                    <a:lumMod val="40000"/>
                    <a:lumOff val="60000"/>
                  </a:srgbClr>
                </a:solidFill>
              </a:rPr>
              <a:t>Division of Emergency Management</a:t>
            </a:r>
            <a:r>
              <a:rPr lang="en-US" sz="1600" dirty="0" smtClean="0">
                <a:solidFill>
                  <a:srgbClr val="5EB4E6">
                    <a:lumMod val="40000"/>
                    <a:lumOff val="60000"/>
                  </a:srgbClr>
                </a:solidFill>
              </a:rPr>
              <a:t>, </a:t>
            </a:r>
          </a:p>
          <a:p>
            <a:pPr defTabSz="914400" eaLnBrk="0" hangingPunct="0"/>
            <a:r>
              <a:rPr lang="en-US" sz="1600" dirty="0" smtClean="0">
                <a:solidFill>
                  <a:srgbClr val="5EB4E6">
                    <a:lumMod val="40000"/>
                    <a:lumOff val="60000"/>
                  </a:srgbClr>
                </a:solidFill>
              </a:rPr>
              <a:t>Wharton County, USGS, </a:t>
            </a:r>
            <a:r>
              <a:rPr lang="en-US" sz="1600" dirty="0" err="1" smtClean="0">
                <a:solidFill>
                  <a:srgbClr val="5EB4E6">
                    <a:lumMod val="40000"/>
                    <a:lumOff val="60000"/>
                  </a:srgbClr>
                </a:solidFill>
              </a:rPr>
              <a:t>Kisters</a:t>
            </a:r>
            <a:r>
              <a:rPr lang="en-US" sz="1600" dirty="0" smtClean="0">
                <a:solidFill>
                  <a:srgbClr val="5EB4E6">
                    <a:lumMod val="40000"/>
                    <a:lumOff val="60000"/>
                  </a:srgbClr>
                </a:solidFill>
              </a:rPr>
              <a:t>, ESRI, </a:t>
            </a:r>
            <a:r>
              <a:rPr lang="en-US" sz="1600" dirty="0" err="1" smtClean="0">
                <a:solidFill>
                  <a:srgbClr val="5EB4E6">
                    <a:lumMod val="40000"/>
                    <a:lumOff val="60000"/>
                  </a:srgbClr>
                </a:solidFill>
              </a:rPr>
              <a:t>FishView</a:t>
            </a:r>
            <a:r>
              <a:rPr lang="en-US" sz="1600" dirty="0">
                <a:solidFill>
                  <a:srgbClr val="5EB4E6">
                    <a:lumMod val="40000"/>
                    <a:lumOff val="60000"/>
                  </a:srgbClr>
                </a:solidFill>
              </a:rPr>
              <a:t>, Xing Zheng, David </a:t>
            </a:r>
            <a:r>
              <a:rPr lang="en-US" sz="1600" dirty="0" err="1">
                <a:solidFill>
                  <a:srgbClr val="5EB4E6">
                    <a:lumMod val="40000"/>
                    <a:lumOff val="60000"/>
                  </a:srgbClr>
                </a:solidFill>
              </a:rPr>
              <a:t>Arctur</a:t>
            </a:r>
            <a:r>
              <a:rPr lang="en-US" sz="1600" dirty="0">
                <a:solidFill>
                  <a:srgbClr val="5EB4E6">
                    <a:lumMod val="40000"/>
                    <a:lumOff val="60000"/>
                  </a:srgbClr>
                </a:solidFill>
              </a:rPr>
              <a:t>, Harry </a:t>
            </a:r>
            <a:r>
              <a:rPr lang="en-US" sz="1600" dirty="0" smtClean="0">
                <a:solidFill>
                  <a:srgbClr val="5EB4E6">
                    <a:lumMod val="40000"/>
                    <a:lumOff val="60000"/>
                  </a:srgbClr>
                </a:solidFill>
              </a:rPr>
              <a:t>Evans</a:t>
            </a:r>
            <a:r>
              <a:rPr lang="en-US" sz="1600" dirty="0">
                <a:solidFill>
                  <a:srgbClr val="5EB4E6">
                    <a:lumMod val="40000"/>
                    <a:lumOff val="60000"/>
                  </a:srgbClr>
                </a:solidFill>
              </a:rPr>
              <a:t>.</a:t>
            </a:r>
            <a:endParaRPr lang="en-US" sz="1600" dirty="0" smtClean="0">
              <a:solidFill>
                <a:srgbClr val="5EB4E6">
                  <a:lumMod val="40000"/>
                  <a:lumOff val="60000"/>
                </a:srgbClr>
              </a:solidFill>
            </a:endParaRPr>
          </a:p>
        </p:txBody>
      </p:sp>
      <p:sp>
        <p:nvSpPr>
          <p:cNvPr id="13" name="Title 1"/>
          <p:cNvSpPr txBox="1">
            <a:spLocks/>
          </p:cNvSpPr>
          <p:nvPr/>
        </p:nvSpPr>
        <p:spPr>
          <a:xfrm>
            <a:off x="-28135" y="321985"/>
            <a:ext cx="9369082" cy="1424939"/>
          </a:xfrm>
          <a:prstGeom prst="rect">
            <a:avLst/>
          </a:prstGeom>
        </p:spPr>
        <p:txBody>
          <a:bodyPr/>
          <a:lst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a:lstStyle>
          <a:p>
            <a:pPr algn="ctr"/>
            <a:r>
              <a:rPr lang="en-US" sz="2400" dirty="0" smtClean="0">
                <a:solidFill>
                  <a:srgbClr val="001446">
                    <a:lumMod val="75000"/>
                    <a:lumOff val="25000"/>
                  </a:srgbClr>
                </a:solidFill>
              </a:rPr>
              <a:t>Flood Inundation Mapping for Colorado, Wharton and Matagorda Counties</a:t>
            </a:r>
            <a:endParaRPr lang="en-US" sz="2400" dirty="0">
              <a:solidFill>
                <a:prstClr val="black"/>
              </a:solidFill>
            </a:endParaRPr>
          </a:p>
        </p:txBody>
      </p:sp>
      <p:pic>
        <p:nvPicPr>
          <p:cNvPr id="10" name="Picture 9">
            <a:extLst>
              <a:ext uri="{FF2B5EF4-FFF2-40B4-BE49-F238E27FC236}">
                <a16:creationId xmlns:a16="http://schemas.microsoft.com/office/drawing/2014/main" xmlns="" id="{AFAD35AA-579A-435A-ABA6-E9889DB67E53}"/>
              </a:ext>
            </a:extLst>
          </p:cNvPr>
          <p:cNvPicPr>
            <a:picLocks noChangeAspect="1"/>
          </p:cNvPicPr>
          <p:nvPr/>
        </p:nvPicPr>
        <p:blipFill rotWithShape="1">
          <a:blip r:embed="rId4"/>
          <a:srcRect l="27091" t="6068" r="5023" b="16412"/>
          <a:stretch/>
        </p:blipFill>
        <p:spPr>
          <a:xfrm>
            <a:off x="839484" y="2458112"/>
            <a:ext cx="3181672" cy="2806339"/>
          </a:xfrm>
          <a:prstGeom prst="rect">
            <a:avLst/>
          </a:prstGeom>
        </p:spPr>
      </p:pic>
      <p:pic>
        <p:nvPicPr>
          <p:cNvPr id="11" name="Picture 10"/>
          <p:cNvPicPr>
            <a:picLocks noChangeAspect="1"/>
          </p:cNvPicPr>
          <p:nvPr/>
        </p:nvPicPr>
        <p:blipFill>
          <a:blip r:embed="rId5"/>
          <a:stretch>
            <a:fillRect/>
          </a:stretch>
        </p:blipFill>
        <p:spPr>
          <a:xfrm>
            <a:off x="5078776" y="2485074"/>
            <a:ext cx="2868592" cy="2779377"/>
          </a:xfrm>
          <a:prstGeom prst="rect">
            <a:avLst/>
          </a:prstGeom>
          <a:ln w="3175">
            <a:solidFill>
              <a:schemeClr val="bg1">
                <a:lumMod val="65000"/>
              </a:schemeClr>
            </a:solidFill>
          </a:ln>
        </p:spPr>
      </p:pic>
    </p:spTree>
    <p:extLst>
      <p:ext uri="{BB962C8B-B14F-4D97-AF65-F5344CB8AC3E}">
        <p14:creationId xmlns:p14="http://schemas.microsoft.com/office/powerpoint/2010/main" val="317710652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74170" y="1362276"/>
            <a:ext cx="5124621" cy="4954206"/>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dirty="0" smtClean="0"/>
              <a:t>USGS Peak Stage Points from Harvey</a:t>
            </a:r>
            <a:endParaRPr lang="en-US" dirty="0"/>
          </a:p>
        </p:txBody>
      </p:sp>
      <p:sp>
        <p:nvSpPr>
          <p:cNvPr id="5" name="TextBox 4"/>
          <p:cNvSpPr txBox="1"/>
          <p:nvPr/>
        </p:nvSpPr>
        <p:spPr>
          <a:xfrm>
            <a:off x="426999" y="4858789"/>
            <a:ext cx="914400" cy="914400"/>
          </a:xfrm>
          <a:prstGeom prst="rect">
            <a:avLst/>
          </a:prstGeom>
          <a:noFill/>
          <a:effectLst/>
        </p:spPr>
        <p:txBody>
          <a:bodyPr wrap="none" lIns="0" tIns="0" rIns="0" bIns="0" rtlCol="0">
            <a:noAutofit/>
          </a:bodyPr>
          <a:lstStyle/>
          <a:p>
            <a:pPr eaLnBrk="0" hangingPunct="0">
              <a:lnSpc>
                <a:spcPts val="1800"/>
              </a:lnSpc>
            </a:pPr>
            <a:r>
              <a:rPr lang="en-US" sz="1400" b="1" dirty="0" smtClean="0">
                <a:solidFill>
                  <a:prstClr val="black"/>
                </a:solidFill>
              </a:rPr>
              <a:t>152 peak stage points </a:t>
            </a:r>
          </a:p>
          <a:p>
            <a:pPr eaLnBrk="0" hangingPunct="0">
              <a:lnSpc>
                <a:spcPts val="1800"/>
              </a:lnSpc>
            </a:pPr>
            <a:r>
              <a:rPr lang="en-US" sz="1400" b="1" dirty="0" smtClean="0">
                <a:solidFill>
                  <a:prstClr val="black"/>
                </a:solidFill>
              </a:rPr>
              <a:t>used to calibrate </a:t>
            </a:r>
            <a:endParaRPr lang="en-US" sz="1400" b="1" dirty="0">
              <a:solidFill>
                <a:prstClr val="black"/>
              </a:solidFill>
            </a:endParaRPr>
          </a:p>
          <a:p>
            <a:pPr eaLnBrk="0" hangingPunct="0">
              <a:lnSpc>
                <a:spcPts val="1800"/>
              </a:lnSpc>
            </a:pPr>
            <a:r>
              <a:rPr lang="en-US" sz="1400" b="1" dirty="0" smtClean="0">
                <a:solidFill>
                  <a:srgbClr val="FF0000"/>
                </a:solidFill>
              </a:rPr>
              <a:t>Manning roughness </a:t>
            </a:r>
            <a:r>
              <a:rPr lang="en-US" sz="1400" b="1" dirty="0" smtClean="0">
                <a:solidFill>
                  <a:prstClr val="black"/>
                </a:solidFill>
              </a:rPr>
              <a:t>for </a:t>
            </a:r>
          </a:p>
          <a:p>
            <a:pPr eaLnBrk="0" hangingPunct="0">
              <a:lnSpc>
                <a:spcPts val="1800"/>
              </a:lnSpc>
            </a:pPr>
            <a:r>
              <a:rPr lang="en-US" sz="1400" b="1" dirty="0" smtClean="0">
                <a:solidFill>
                  <a:prstClr val="black"/>
                </a:solidFill>
              </a:rPr>
              <a:t>flood inundation mapping</a:t>
            </a:r>
          </a:p>
        </p:txBody>
      </p:sp>
      <mc:AlternateContent xmlns:mc="http://schemas.openxmlformats.org/markup-compatibility/2006" xmlns:a14="http://schemas.microsoft.com/office/drawing/2010/main">
        <mc:Choice Requires="a14">
          <p:sp>
            <p:nvSpPr>
              <p:cNvPr id="7" name="TextBox 6"/>
              <p:cNvSpPr txBox="1"/>
              <p:nvPr/>
            </p:nvSpPr>
            <p:spPr>
              <a:xfrm>
                <a:off x="534508" y="4156457"/>
                <a:ext cx="1995739" cy="520399"/>
              </a:xfrm>
              <a:prstGeom prst="rect">
                <a:avLst/>
              </a:prstGeom>
              <a:noFill/>
            </p:spPr>
            <p:txBody>
              <a:bodyPr wrap="none" lIns="0" tIns="0" rIns="0" bIns="0" rtlCol="0">
                <a:spAutoFit/>
              </a:bodyPr>
              <a:lstStyle/>
              <a:p>
                <a:pPr defTabSz="914400">
                  <a:defRPr/>
                </a:pPr>
                <a14:m>
                  <m:oMathPara xmlns:m="http://schemas.openxmlformats.org/officeDocument/2006/math">
                    <m:oMathParaPr>
                      <m:jc m:val="centerGroup"/>
                    </m:oMathParaPr>
                    <m:oMath xmlns:m="http://schemas.openxmlformats.org/officeDocument/2006/math">
                      <m:r>
                        <a:rPr lang="en-US" i="1">
                          <a:solidFill>
                            <a:srgbClr val="0070C0"/>
                          </a:solidFill>
                          <a:latin typeface="Cambria Math" panose="02040503050406030204" pitchFamily="18" charset="0"/>
                        </a:rPr>
                        <m:t>𝑄</m:t>
                      </m:r>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1.49</m:t>
                          </m:r>
                        </m:num>
                        <m:den>
                          <m:r>
                            <a:rPr lang="en-US" i="1">
                              <a:solidFill>
                                <a:srgbClr val="B996D5">
                                  <a:lumMod val="50000"/>
                                </a:srgbClr>
                              </a:solidFill>
                              <a:latin typeface="Cambria Math" panose="02040503050406030204" pitchFamily="18" charset="0"/>
                            </a:rPr>
                            <m:t>𝑛</m:t>
                          </m:r>
                        </m:den>
                      </m:f>
                      <m:r>
                        <a:rPr lang="en-US" i="1">
                          <a:solidFill>
                            <a:srgbClr val="FAC15A">
                              <a:lumMod val="50000"/>
                            </a:srgbClr>
                          </a:solidFill>
                          <a:latin typeface="Cambria Math" panose="02040503050406030204" pitchFamily="18" charset="0"/>
                        </a:rPr>
                        <m:t>𝐴</m:t>
                      </m:r>
                      <m:sSup>
                        <m:sSupPr>
                          <m:ctrlPr>
                            <a:rPr lang="en-US" i="1">
                              <a:solidFill>
                                <a:prstClr val="black"/>
                              </a:solidFill>
                              <a:latin typeface="Cambria Math" panose="02040503050406030204" pitchFamily="18" charset="0"/>
                            </a:rPr>
                          </m:ctrlPr>
                        </m:sSupPr>
                        <m:e>
                          <m:r>
                            <a:rPr lang="en-US" i="1">
                              <a:solidFill>
                                <a:srgbClr val="7030A0"/>
                              </a:solidFill>
                              <a:latin typeface="Cambria Math" panose="02040503050406030204" pitchFamily="18" charset="0"/>
                            </a:rPr>
                            <m:t>𝑅</m:t>
                          </m:r>
                        </m:e>
                        <m:sup>
                          <m:r>
                            <a:rPr lang="en-US" i="1">
                              <a:solidFill>
                                <a:prstClr val="black"/>
                              </a:solidFill>
                              <a:latin typeface="Cambria Math" panose="02040503050406030204" pitchFamily="18" charset="0"/>
                            </a:rPr>
                            <m:t>2/3</m:t>
                          </m:r>
                        </m:sup>
                      </m:sSup>
                      <m:sSubSup>
                        <m:sSubSupPr>
                          <m:ctrlPr>
                            <a:rPr lang="en-US" i="1">
                              <a:solidFill>
                                <a:prstClr val="black"/>
                              </a:solidFill>
                              <a:latin typeface="Cambria Math" panose="02040503050406030204" pitchFamily="18" charset="0"/>
                            </a:rPr>
                          </m:ctrlPr>
                        </m:sSubSupPr>
                        <m:e>
                          <m:r>
                            <a:rPr lang="en-US" i="1">
                              <a:solidFill>
                                <a:srgbClr val="FF0000"/>
                              </a:solidFill>
                              <a:latin typeface="Cambria Math" panose="02040503050406030204" pitchFamily="18" charset="0"/>
                            </a:rPr>
                            <m:t>𝑆</m:t>
                          </m:r>
                        </m:e>
                        <m:sub>
                          <m:r>
                            <a:rPr lang="en-US" i="1">
                              <a:solidFill>
                                <a:srgbClr val="FF0000"/>
                              </a:solidFill>
                              <a:latin typeface="Cambria Math" panose="02040503050406030204" pitchFamily="18" charset="0"/>
                            </a:rPr>
                            <m:t>𝑜</m:t>
                          </m:r>
                        </m:sub>
                        <m:sup>
                          <m:r>
                            <a:rPr lang="en-US" i="1">
                              <a:solidFill>
                                <a:prstClr val="black"/>
                              </a:solidFill>
                              <a:latin typeface="Cambria Math" panose="02040503050406030204" pitchFamily="18" charset="0"/>
                            </a:rPr>
                            <m:t>1/2</m:t>
                          </m:r>
                        </m:sup>
                      </m:sSubSup>
                    </m:oMath>
                  </m:oMathPara>
                </a14:m>
                <a:endParaRPr lang="en-US" dirty="0">
                  <a:solidFill>
                    <a:prstClr val="black"/>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34508" y="4156457"/>
                <a:ext cx="1995739" cy="520399"/>
              </a:xfrm>
              <a:prstGeom prst="rect">
                <a:avLst/>
              </a:prstGeom>
              <a:blipFill rotWithShape="0">
                <a:blip r:embed="rId3"/>
                <a:stretch>
                  <a:fillRect/>
                </a:stretch>
              </a:blipFill>
            </p:spPr>
            <p:txBody>
              <a:bodyPr/>
              <a:lstStyle/>
              <a:p>
                <a:r>
                  <a:rPr lang="en-US">
                    <a:noFill/>
                  </a:rPr>
                  <a:t> </a:t>
                </a:r>
              </a:p>
            </p:txBody>
          </p:sp>
        </mc:Fallback>
      </mc:AlternateContent>
      <p:sp>
        <p:nvSpPr>
          <p:cNvPr id="3" name="Oval 2"/>
          <p:cNvSpPr/>
          <p:nvPr/>
        </p:nvSpPr>
        <p:spPr bwMode="auto">
          <a:xfrm>
            <a:off x="1110045" y="4485589"/>
            <a:ext cx="242371" cy="260200"/>
          </a:xfrm>
          <a:prstGeom prst="ellipse">
            <a:avLst/>
          </a:prstGeom>
          <a:noFill/>
          <a:ln w="2222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288" y="1637444"/>
            <a:ext cx="2531960" cy="1898970"/>
          </a:xfrm>
          <a:prstGeom prst="rect">
            <a:avLst/>
          </a:prstGeom>
          <a:ln>
            <a:solidFill>
              <a:srgbClr val="000000"/>
            </a:solidFill>
          </a:ln>
        </p:spPr>
      </p:pic>
      <p:pic>
        <p:nvPicPr>
          <p:cNvPr id="9" name="Picture 15" descr="Reedsburg_survey_7_0810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721" y="1728366"/>
            <a:ext cx="1808705" cy="1808048"/>
          </a:xfrm>
          <a:prstGeom prst="rect">
            <a:avLst/>
          </a:prstGeom>
          <a:noFill/>
          <a:ln w="12700">
            <a:solidFill>
              <a:srgbClr val="000000"/>
            </a:solidFill>
            <a:miter lim="800000"/>
            <a:headEnd/>
            <a:tailEnd/>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7439235" y="373174"/>
            <a:ext cx="1460284" cy="595835"/>
          </a:xfrm>
          <a:prstGeom prst="rect">
            <a:avLst/>
          </a:prstGeom>
          <a:ln w="3175">
            <a:solidFill>
              <a:schemeClr val="bg1">
                <a:lumMod val="65000"/>
              </a:schemeClr>
            </a:solidFill>
          </a:ln>
        </p:spPr>
      </p:pic>
      <p:sp>
        <p:nvSpPr>
          <p:cNvPr id="10" name="TextBox 9"/>
          <p:cNvSpPr txBox="1"/>
          <p:nvPr/>
        </p:nvSpPr>
        <p:spPr>
          <a:xfrm>
            <a:off x="2595366" y="969009"/>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Images: Kristine </a:t>
            </a:r>
            <a:r>
              <a:rPr lang="en-US" sz="1400" b="1" dirty="0" err="1" smtClean="0">
                <a:ea typeface="+mn-ea"/>
                <a:cs typeface="+mn-cs"/>
              </a:rPr>
              <a:t>Blickenstaff</a:t>
            </a:r>
            <a:r>
              <a:rPr lang="en-US" sz="1400" b="1" dirty="0" smtClean="0">
                <a:ea typeface="+mn-ea"/>
                <a:cs typeface="+mn-cs"/>
              </a:rPr>
              <a:t>, USGS</a:t>
            </a:r>
          </a:p>
        </p:txBody>
      </p:sp>
    </p:spTree>
    <p:extLst>
      <p:ext uri="{BB962C8B-B14F-4D97-AF65-F5344CB8AC3E}">
        <p14:creationId xmlns:p14="http://schemas.microsoft.com/office/powerpoint/2010/main" val="2306606202"/>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24852" y="1702220"/>
            <a:ext cx="5950258" cy="4857185"/>
          </a:xfrm>
          <a:prstGeom prst="rect">
            <a:avLst/>
          </a:prstGeom>
          <a:ln>
            <a:solidFill>
              <a:schemeClr val="bg1">
                <a:lumMod val="65000"/>
              </a:schemeClr>
            </a:solidFill>
          </a:ln>
        </p:spPr>
      </p:pic>
      <p:sp>
        <p:nvSpPr>
          <p:cNvPr id="2" name="Title 1"/>
          <p:cNvSpPr>
            <a:spLocks noGrp="1"/>
          </p:cNvSpPr>
          <p:nvPr>
            <p:ph type="title"/>
          </p:nvPr>
        </p:nvSpPr>
        <p:spPr>
          <a:xfrm>
            <a:off x="230955" y="304798"/>
            <a:ext cx="5096021" cy="2041301"/>
          </a:xfrm>
        </p:spPr>
        <p:txBody>
          <a:bodyPr/>
          <a:lstStyle/>
          <a:p>
            <a:r>
              <a:rPr lang="en-US" dirty="0" smtClean="0"/>
              <a:t>Texas Address Points</a:t>
            </a:r>
            <a:br>
              <a:rPr lang="en-US" dirty="0" smtClean="0"/>
            </a:br>
            <a:r>
              <a:rPr lang="en-US" sz="2400" dirty="0" smtClean="0"/>
              <a:t>Use for Flood Impact Assessment</a:t>
            </a:r>
            <a:r>
              <a:rPr lang="en-US" dirty="0" smtClean="0"/>
              <a:t/>
            </a:r>
            <a:br>
              <a:rPr lang="en-US" dirty="0" smtClean="0"/>
            </a:br>
            <a:endParaRPr lang="en-US" dirty="0"/>
          </a:p>
        </p:txBody>
      </p:sp>
      <p:sp>
        <p:nvSpPr>
          <p:cNvPr id="4" name="TextBox 3"/>
          <p:cNvSpPr txBox="1"/>
          <p:nvPr/>
        </p:nvSpPr>
        <p:spPr>
          <a:xfrm>
            <a:off x="230955" y="5026120"/>
            <a:ext cx="3390127" cy="933719"/>
          </a:xfrm>
          <a:prstGeom prst="rect">
            <a:avLst/>
          </a:prstGeom>
          <a:noFill/>
          <a:effectLst/>
        </p:spPr>
        <p:txBody>
          <a:bodyPr wrap="square" lIns="0" tIns="0" rIns="0" bIns="0" rtlCol="0">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9.28 million points</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Arial"/>
              <a:ea typeface="ＭＳ Ｐゴシック"/>
            </a:endParaRPr>
          </a:p>
        </p:txBody>
      </p:sp>
      <p:pic>
        <p:nvPicPr>
          <p:cNvPr id="5" name="Picture 4"/>
          <p:cNvPicPr>
            <a:picLocks noChangeAspect="1"/>
          </p:cNvPicPr>
          <p:nvPr/>
        </p:nvPicPr>
        <p:blipFill>
          <a:blip r:embed="rId4"/>
          <a:stretch>
            <a:fillRect/>
          </a:stretch>
        </p:blipFill>
        <p:spPr>
          <a:xfrm>
            <a:off x="6227380" y="4537846"/>
            <a:ext cx="2844288" cy="2269200"/>
          </a:xfrm>
          <a:prstGeom prst="rect">
            <a:avLst/>
          </a:prstGeom>
        </p:spPr>
      </p:pic>
      <p:sp>
        <p:nvSpPr>
          <p:cNvPr id="6" name="TextBox 5"/>
          <p:cNvSpPr txBox="1"/>
          <p:nvPr/>
        </p:nvSpPr>
        <p:spPr>
          <a:xfrm>
            <a:off x="6181895" y="321641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Point on every building </a:t>
            </a:r>
          </a:p>
          <a:p>
            <a:pPr marL="0" marR="0" lvl="0" indent="0" algn="l" defTabSz="914400" rtl="0" eaLnBrk="0" fontAlgn="auto" latinLnBrk="0" hangingPunct="0">
              <a:lnSpc>
                <a:spcPts val="1800"/>
              </a:lnSpc>
              <a:spcBef>
                <a:spcPts val="0"/>
              </a:spcBef>
              <a:spcAft>
                <a:spcPts val="0"/>
              </a:spcAft>
              <a:buClrTx/>
              <a:buSzTx/>
              <a:buFontTx/>
              <a:buNone/>
              <a:tabLst/>
              <a:defRPr/>
            </a:pPr>
            <a:r>
              <a:rPr lang="en-US" b="1" dirty="0" smtClean="0">
                <a:solidFill>
                  <a:prstClr val="black"/>
                </a:solidFill>
                <a:latin typeface="Arial"/>
                <a:ea typeface="ＭＳ Ｐゴシック"/>
              </a:rPr>
              <a:t>for</a:t>
            </a:r>
            <a:r>
              <a:rPr kumimoji="0" lang="en-US" sz="1800" b="1" i="0" u="none" strike="noStrike" kern="1200" cap="none" spc="0" normalizeH="0" baseline="0" noProof="0" dirty="0" smtClean="0">
                <a:ln>
                  <a:noFill/>
                </a:ln>
                <a:solidFill>
                  <a:prstClr val="black"/>
                </a:solidFill>
                <a:effectLst/>
                <a:uLnTx/>
                <a:uFillTx/>
                <a:latin typeface="Arial"/>
                <a:ea typeface="ＭＳ Ｐゴシック"/>
              </a:rPr>
              <a:t> dispatching</a:t>
            </a:r>
            <a:r>
              <a:rPr lang="en-US" b="1" dirty="0" smtClean="0">
                <a:solidFill>
                  <a:prstClr val="black"/>
                </a:solidFill>
                <a:latin typeface="Arial"/>
                <a:ea typeface="ＭＳ Ｐゴシック"/>
              </a:rPr>
              <a:t> </a:t>
            </a:r>
            <a:r>
              <a:rPr kumimoji="0" lang="en-US" sz="1800" b="1" i="0" u="none" strike="noStrike" kern="1200" cap="none" spc="0" normalizeH="0" baseline="0" noProof="0" dirty="0" smtClean="0">
                <a:ln>
                  <a:noFill/>
                </a:ln>
                <a:solidFill>
                  <a:prstClr val="black"/>
                </a:solidFill>
                <a:effectLst/>
                <a:uLnTx/>
                <a:uFillTx/>
                <a:latin typeface="Arial"/>
                <a:ea typeface="ＭＳ Ｐゴシック"/>
              </a:rPr>
              <a:t>emergency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response vehicles by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911 systems</a:t>
            </a:r>
          </a:p>
        </p:txBody>
      </p:sp>
      <p:pic>
        <p:nvPicPr>
          <p:cNvPr id="10" name="Picture 9"/>
          <p:cNvPicPr>
            <a:picLocks noChangeAspect="1"/>
          </p:cNvPicPr>
          <p:nvPr/>
        </p:nvPicPr>
        <p:blipFill>
          <a:blip r:embed="rId5"/>
          <a:stretch>
            <a:fillRect/>
          </a:stretch>
        </p:blipFill>
        <p:spPr>
          <a:xfrm>
            <a:off x="124853" y="5360275"/>
            <a:ext cx="2017844" cy="1199129"/>
          </a:xfrm>
          <a:prstGeom prst="rect">
            <a:avLst/>
          </a:prstGeom>
          <a:ln w="3175">
            <a:solidFill>
              <a:schemeClr val="bg1">
                <a:lumMod val="65000"/>
              </a:schemeClr>
            </a:solidFill>
          </a:ln>
        </p:spPr>
      </p:pic>
      <p:pic>
        <p:nvPicPr>
          <p:cNvPr id="3" name="Picture 2"/>
          <p:cNvPicPr>
            <a:picLocks noChangeAspect="1"/>
          </p:cNvPicPr>
          <p:nvPr/>
        </p:nvPicPr>
        <p:blipFill>
          <a:blip r:embed="rId6"/>
          <a:stretch>
            <a:fillRect/>
          </a:stretch>
        </p:blipFill>
        <p:spPr>
          <a:xfrm>
            <a:off x="6227380" y="263945"/>
            <a:ext cx="2667000" cy="2876550"/>
          </a:xfrm>
          <a:prstGeom prst="rect">
            <a:avLst/>
          </a:prstGeom>
          <a:ln w="3175">
            <a:solidFill>
              <a:schemeClr val="bg1">
                <a:lumMod val="65000"/>
              </a:schemeClr>
            </a:solidFill>
          </a:ln>
        </p:spPr>
      </p:pic>
    </p:spTree>
    <p:extLst>
      <p:ext uri="{BB962C8B-B14F-4D97-AF65-F5344CB8AC3E}">
        <p14:creationId xmlns:p14="http://schemas.microsoft.com/office/powerpoint/2010/main" val="1318653496"/>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587810" y="4174097"/>
            <a:ext cx="2655598" cy="1395435"/>
          </a:xfrm>
          <a:prstGeom prst="rect">
            <a:avLst/>
          </a:prstGeom>
          <a:ln w="3175">
            <a:solidFill>
              <a:schemeClr val="bg1">
                <a:lumMod val="65000"/>
              </a:schemeClr>
            </a:solidFill>
          </a:ln>
        </p:spPr>
      </p:pic>
      <p:pic>
        <p:nvPicPr>
          <p:cNvPr id="13" name="Picture 12"/>
          <p:cNvPicPr>
            <a:picLocks noChangeAspect="1"/>
          </p:cNvPicPr>
          <p:nvPr/>
        </p:nvPicPr>
        <p:blipFill>
          <a:blip r:embed="rId3"/>
          <a:stretch>
            <a:fillRect/>
          </a:stretch>
        </p:blipFill>
        <p:spPr>
          <a:xfrm>
            <a:off x="2478728" y="3233700"/>
            <a:ext cx="2222796" cy="1421429"/>
          </a:xfrm>
          <a:prstGeom prst="rect">
            <a:avLst/>
          </a:prstGeom>
          <a:ln w="3175">
            <a:solidFill>
              <a:schemeClr val="bg1">
                <a:lumMod val="65000"/>
              </a:schemeClr>
            </a:solidFill>
          </a:ln>
        </p:spPr>
      </p:pic>
      <p:pic>
        <p:nvPicPr>
          <p:cNvPr id="11" name="Picture 10"/>
          <p:cNvPicPr>
            <a:picLocks noChangeAspect="1"/>
          </p:cNvPicPr>
          <p:nvPr/>
        </p:nvPicPr>
        <p:blipFill>
          <a:blip r:embed="rId4"/>
          <a:stretch>
            <a:fillRect/>
          </a:stretch>
        </p:blipFill>
        <p:spPr>
          <a:xfrm>
            <a:off x="506054" y="1419316"/>
            <a:ext cx="1735031" cy="1111723"/>
          </a:xfrm>
          <a:prstGeom prst="rect">
            <a:avLst/>
          </a:prstGeom>
        </p:spPr>
      </p:pic>
      <p:sp>
        <p:nvSpPr>
          <p:cNvPr id="2" name="Title 1"/>
          <p:cNvSpPr>
            <a:spLocks noGrp="1"/>
          </p:cNvSpPr>
          <p:nvPr>
            <p:ph type="title"/>
          </p:nvPr>
        </p:nvSpPr>
        <p:spPr/>
        <p:txBody>
          <a:bodyPr/>
          <a:lstStyle/>
          <a:p>
            <a:r>
              <a:rPr lang="en-US" dirty="0" smtClean="0"/>
              <a:t>Flood Inundation and Impact</a:t>
            </a:r>
            <a:endParaRPr lang="en-US" dirty="0"/>
          </a:p>
        </p:txBody>
      </p:sp>
      <p:pic>
        <p:nvPicPr>
          <p:cNvPr id="12" name="Picture 11"/>
          <p:cNvPicPr>
            <a:picLocks noChangeAspect="1"/>
          </p:cNvPicPr>
          <p:nvPr/>
        </p:nvPicPr>
        <p:blipFill>
          <a:blip r:embed="rId5"/>
          <a:stretch>
            <a:fillRect/>
          </a:stretch>
        </p:blipFill>
        <p:spPr>
          <a:xfrm>
            <a:off x="2020529" y="2326683"/>
            <a:ext cx="1483566" cy="1327152"/>
          </a:xfrm>
          <a:prstGeom prst="rect">
            <a:avLst/>
          </a:prstGeom>
          <a:ln w="3175">
            <a:solidFill>
              <a:schemeClr val="bg1">
                <a:lumMod val="65000"/>
              </a:schemeClr>
            </a:solidFill>
          </a:ln>
        </p:spPr>
      </p:pic>
      <p:grpSp>
        <p:nvGrpSpPr>
          <p:cNvPr id="10" name="Group 9"/>
          <p:cNvGrpSpPr/>
          <p:nvPr/>
        </p:nvGrpSpPr>
        <p:grpSpPr>
          <a:xfrm>
            <a:off x="1552142" y="1874230"/>
            <a:ext cx="4363467" cy="3202735"/>
            <a:chOff x="1661250" y="2278748"/>
            <a:chExt cx="4363467" cy="3202735"/>
          </a:xfrm>
        </p:grpSpPr>
        <p:sp>
          <p:nvSpPr>
            <p:cNvPr id="3" name="TextBox 2"/>
            <p:cNvSpPr txBox="1"/>
            <p:nvPr/>
          </p:nvSpPr>
          <p:spPr>
            <a:xfrm>
              <a:off x="1661250" y="2278748"/>
              <a:ext cx="914400" cy="914400"/>
            </a:xfrm>
            <a:prstGeom prst="rect">
              <a:avLst/>
            </a:prstGeom>
            <a:noFill/>
            <a:effectLst/>
          </p:spPr>
          <p:txBody>
            <a:bodyPr wrap="none" lIns="0" tIns="0" rIns="0" bIns="0" rtlCol="0">
              <a:noAutofit/>
            </a:bodyPr>
            <a:lstStyle/>
            <a:p>
              <a:pPr defTabSz="914400" eaLnBrk="0" hangingPunct="0">
                <a:lnSpc>
                  <a:spcPts val="1800"/>
                </a:lnSpc>
                <a:defRPr/>
              </a:pPr>
              <a:r>
                <a:rPr lang="en-US" sz="1600" b="1" i="1" dirty="0" smtClean="0">
                  <a:solidFill>
                    <a:srgbClr val="FF0000"/>
                  </a:solidFill>
                </a:rPr>
                <a:t>Discharge</a:t>
              </a:r>
            </a:p>
          </p:txBody>
        </p:sp>
        <p:sp>
          <p:nvSpPr>
            <p:cNvPr id="4" name="TextBox 3"/>
            <p:cNvSpPr txBox="1"/>
            <p:nvPr/>
          </p:nvSpPr>
          <p:spPr>
            <a:xfrm>
              <a:off x="3031747" y="2995825"/>
              <a:ext cx="914400" cy="914400"/>
            </a:xfrm>
            <a:prstGeom prst="rect">
              <a:avLst/>
            </a:prstGeom>
            <a:noFill/>
            <a:effectLst/>
          </p:spPr>
          <p:txBody>
            <a:bodyPr wrap="none" lIns="0" tIns="0" rIns="0" bIns="0" rtlCol="0">
              <a:noAutofit/>
            </a:bodyPr>
            <a:lstStyle/>
            <a:p>
              <a:pPr defTabSz="914400" eaLnBrk="0" hangingPunct="0">
                <a:lnSpc>
                  <a:spcPts val="1800"/>
                </a:lnSpc>
                <a:defRPr/>
              </a:pPr>
              <a:r>
                <a:rPr lang="en-US" sz="1600" b="1" i="1" dirty="0" smtClean="0">
                  <a:solidFill>
                    <a:srgbClr val="FF0000"/>
                  </a:solidFill>
                </a:rPr>
                <a:t>Depth</a:t>
              </a:r>
            </a:p>
          </p:txBody>
        </p:sp>
        <p:sp>
          <p:nvSpPr>
            <p:cNvPr id="5" name="TextBox 4"/>
            <p:cNvSpPr txBox="1"/>
            <p:nvPr/>
          </p:nvSpPr>
          <p:spPr>
            <a:xfrm>
              <a:off x="3735361" y="3765866"/>
              <a:ext cx="914400" cy="914400"/>
            </a:xfrm>
            <a:prstGeom prst="rect">
              <a:avLst/>
            </a:prstGeom>
            <a:noFill/>
            <a:effectLst/>
          </p:spPr>
          <p:txBody>
            <a:bodyPr wrap="none" lIns="0" tIns="0" rIns="0" bIns="0" rtlCol="0">
              <a:noAutofit/>
            </a:bodyPr>
            <a:lstStyle/>
            <a:p>
              <a:pPr defTabSz="914400" eaLnBrk="0" hangingPunct="0">
                <a:lnSpc>
                  <a:spcPts val="1800"/>
                </a:lnSpc>
                <a:defRPr/>
              </a:pPr>
              <a:r>
                <a:rPr lang="en-US" sz="1600" b="1" i="1" dirty="0" smtClean="0">
                  <a:solidFill>
                    <a:srgbClr val="FF0000"/>
                  </a:solidFill>
                </a:rPr>
                <a:t>Inundation</a:t>
              </a:r>
            </a:p>
          </p:txBody>
        </p:sp>
        <p:sp>
          <p:nvSpPr>
            <p:cNvPr id="6" name="TextBox 5"/>
            <p:cNvSpPr txBox="1"/>
            <p:nvPr/>
          </p:nvSpPr>
          <p:spPr>
            <a:xfrm>
              <a:off x="5110317" y="4567083"/>
              <a:ext cx="914400" cy="914400"/>
            </a:xfrm>
            <a:prstGeom prst="rect">
              <a:avLst/>
            </a:prstGeom>
            <a:noFill/>
            <a:effectLst/>
          </p:spPr>
          <p:txBody>
            <a:bodyPr wrap="none" lIns="0" tIns="0" rIns="0" bIns="0" rtlCol="0">
              <a:noAutofit/>
            </a:bodyPr>
            <a:lstStyle/>
            <a:p>
              <a:pPr defTabSz="914400" eaLnBrk="0" hangingPunct="0">
                <a:lnSpc>
                  <a:spcPts val="1800"/>
                </a:lnSpc>
                <a:defRPr/>
              </a:pPr>
              <a:r>
                <a:rPr lang="en-US" sz="1600" b="1" i="1" dirty="0" smtClean="0">
                  <a:solidFill>
                    <a:srgbClr val="FF0000"/>
                  </a:solidFill>
                </a:rPr>
                <a:t>Impact</a:t>
              </a:r>
            </a:p>
          </p:txBody>
        </p:sp>
        <p:sp>
          <p:nvSpPr>
            <p:cNvPr id="7" name="Bent Arrow 6"/>
            <p:cNvSpPr/>
            <p:nvPr/>
          </p:nvSpPr>
          <p:spPr bwMode="auto">
            <a:xfrm rot="5400000">
              <a:off x="2703871" y="2281083"/>
              <a:ext cx="609600" cy="648930"/>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1400" b="1" dirty="0">
                <a:solidFill>
                  <a:srgbClr val="000000"/>
                </a:solidFill>
              </a:endParaRPr>
            </a:p>
          </p:txBody>
        </p:sp>
        <p:sp>
          <p:nvSpPr>
            <p:cNvPr id="8" name="Bent Arrow 7"/>
            <p:cNvSpPr/>
            <p:nvPr/>
          </p:nvSpPr>
          <p:spPr bwMode="auto">
            <a:xfrm rot="5400000">
              <a:off x="3713030" y="3003753"/>
              <a:ext cx="609600" cy="648930"/>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1400" b="1" dirty="0">
                <a:solidFill>
                  <a:srgbClr val="000000"/>
                </a:solidFill>
              </a:endParaRPr>
            </a:p>
          </p:txBody>
        </p:sp>
        <p:sp>
          <p:nvSpPr>
            <p:cNvPr id="9" name="Bent Arrow 8"/>
            <p:cNvSpPr/>
            <p:nvPr/>
          </p:nvSpPr>
          <p:spPr bwMode="auto">
            <a:xfrm rot="5400000">
              <a:off x="4871884" y="3800166"/>
              <a:ext cx="609600" cy="648930"/>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1400" b="1" dirty="0">
                <a:solidFill>
                  <a:srgbClr val="000000"/>
                </a:solidFill>
              </a:endParaRPr>
            </a:p>
          </p:txBody>
        </p:sp>
      </p:grpSp>
      <p:sp>
        <p:nvSpPr>
          <p:cNvPr id="16" name="TextBox 15"/>
          <p:cNvSpPr txBox="1"/>
          <p:nvPr/>
        </p:nvSpPr>
        <p:spPr>
          <a:xfrm>
            <a:off x="3621130" y="2159100"/>
            <a:ext cx="914400" cy="914400"/>
          </a:xfrm>
          <a:prstGeom prst="rect">
            <a:avLst/>
          </a:prstGeom>
          <a:noFill/>
          <a:effectLst/>
        </p:spPr>
        <p:txBody>
          <a:bodyPr wrap="none" lIns="0" tIns="0" rIns="0" bIns="0" rtlCol="0">
            <a:noAutofit/>
          </a:bodyPr>
          <a:lstStyle/>
          <a:p>
            <a:pPr defTabSz="914400" eaLnBrk="0" hangingPunct="0">
              <a:lnSpc>
                <a:spcPts val="1800"/>
              </a:lnSpc>
              <a:defRPr/>
            </a:pPr>
            <a:r>
              <a:rPr lang="en-US" sz="1400" b="1" dirty="0" smtClean="0">
                <a:solidFill>
                  <a:srgbClr val="0070C0"/>
                </a:solidFill>
              </a:rPr>
              <a:t>Transform discharge to depth by rating curve </a:t>
            </a:r>
          </a:p>
          <a:p>
            <a:pPr defTabSz="914400" eaLnBrk="0" hangingPunct="0">
              <a:lnSpc>
                <a:spcPts val="1800"/>
              </a:lnSpc>
              <a:defRPr/>
            </a:pPr>
            <a:r>
              <a:rPr lang="en-US" sz="1400" b="1" dirty="0" smtClean="0">
                <a:solidFill>
                  <a:srgbClr val="0070C0"/>
                </a:solidFill>
              </a:rPr>
              <a:t>or hydraulic model</a:t>
            </a:r>
          </a:p>
        </p:txBody>
      </p:sp>
      <p:sp>
        <p:nvSpPr>
          <p:cNvPr id="17" name="TextBox 16"/>
          <p:cNvSpPr txBox="1"/>
          <p:nvPr/>
        </p:nvSpPr>
        <p:spPr>
          <a:xfrm>
            <a:off x="4715769" y="3212798"/>
            <a:ext cx="914400" cy="914400"/>
          </a:xfrm>
          <a:prstGeom prst="rect">
            <a:avLst/>
          </a:prstGeom>
          <a:noFill/>
          <a:effectLst/>
        </p:spPr>
        <p:txBody>
          <a:bodyPr wrap="none" lIns="0" tIns="0" rIns="0" bIns="0" rtlCol="0">
            <a:noAutofit/>
          </a:bodyPr>
          <a:lstStyle/>
          <a:p>
            <a:pPr defTabSz="914400" eaLnBrk="0" hangingPunct="0">
              <a:lnSpc>
                <a:spcPts val="1800"/>
              </a:lnSpc>
              <a:defRPr/>
            </a:pPr>
            <a:r>
              <a:rPr lang="en-US" sz="1400" b="1" dirty="0" smtClean="0">
                <a:solidFill>
                  <a:srgbClr val="0070C0"/>
                </a:solidFill>
              </a:rPr>
              <a:t>Create flood inundation map from water depth</a:t>
            </a:r>
          </a:p>
        </p:txBody>
      </p:sp>
      <p:sp>
        <p:nvSpPr>
          <p:cNvPr id="18" name="TextBox 17"/>
          <p:cNvSpPr txBox="1"/>
          <p:nvPr/>
        </p:nvSpPr>
        <p:spPr>
          <a:xfrm>
            <a:off x="5419383" y="3916282"/>
            <a:ext cx="914400" cy="914400"/>
          </a:xfrm>
          <a:prstGeom prst="rect">
            <a:avLst/>
          </a:prstGeom>
          <a:noFill/>
          <a:effectLst/>
        </p:spPr>
        <p:txBody>
          <a:bodyPr wrap="none" lIns="0" tIns="0" rIns="0" bIns="0" rtlCol="0">
            <a:noAutofit/>
          </a:bodyPr>
          <a:lstStyle/>
          <a:p>
            <a:pPr defTabSz="914400" eaLnBrk="0" hangingPunct="0">
              <a:lnSpc>
                <a:spcPts val="1800"/>
              </a:lnSpc>
              <a:defRPr/>
            </a:pPr>
            <a:r>
              <a:rPr lang="en-US" sz="1400" b="1" dirty="0" smtClean="0">
                <a:solidFill>
                  <a:srgbClr val="0070C0"/>
                </a:solidFill>
              </a:rPr>
              <a:t>Assess impact on people and property</a:t>
            </a:r>
          </a:p>
        </p:txBody>
      </p:sp>
      <p:sp>
        <p:nvSpPr>
          <p:cNvPr id="19" name="TextBox 18"/>
          <p:cNvSpPr txBox="1"/>
          <p:nvPr/>
        </p:nvSpPr>
        <p:spPr>
          <a:xfrm>
            <a:off x="2309628" y="1544595"/>
            <a:ext cx="914400" cy="914400"/>
          </a:xfrm>
          <a:prstGeom prst="rect">
            <a:avLst/>
          </a:prstGeom>
          <a:noFill/>
          <a:effectLst/>
        </p:spPr>
        <p:txBody>
          <a:bodyPr wrap="none" lIns="0" tIns="0" rIns="0" bIns="0" rtlCol="0">
            <a:noAutofit/>
          </a:bodyPr>
          <a:lstStyle/>
          <a:p>
            <a:pPr defTabSz="914400" eaLnBrk="0" hangingPunct="0">
              <a:lnSpc>
                <a:spcPts val="1800"/>
              </a:lnSpc>
              <a:defRPr/>
            </a:pPr>
            <a:r>
              <a:rPr lang="en-US" sz="1400" b="1" dirty="0" smtClean="0">
                <a:solidFill>
                  <a:srgbClr val="0070C0"/>
                </a:solidFill>
              </a:rPr>
              <a:t>Take discharge forecast from the National Water Model</a:t>
            </a:r>
          </a:p>
        </p:txBody>
      </p:sp>
      <p:sp>
        <p:nvSpPr>
          <p:cNvPr id="14" name="TextBox 13"/>
          <p:cNvSpPr txBox="1"/>
          <p:nvPr/>
        </p:nvSpPr>
        <p:spPr>
          <a:xfrm>
            <a:off x="847948" y="5896304"/>
            <a:ext cx="914400" cy="914400"/>
          </a:xfrm>
          <a:prstGeom prst="rect">
            <a:avLst/>
          </a:prstGeom>
          <a:noFill/>
          <a:effectLst/>
        </p:spPr>
        <p:txBody>
          <a:bodyPr wrap="none" lIns="0" tIns="0" rIns="0" bIns="0" rtlCol="0">
            <a:noAutofit/>
          </a:bodyPr>
          <a:lstStyle/>
          <a:p>
            <a:pPr defTabSz="914400" eaLnBrk="0" hangingPunct="0">
              <a:lnSpc>
                <a:spcPts val="1800"/>
              </a:lnSpc>
              <a:defRPr/>
            </a:pPr>
            <a:r>
              <a:rPr lang="en-US" sz="2000" b="1" i="1" dirty="0" smtClean="0">
                <a:solidFill>
                  <a:srgbClr val="0070C0"/>
                </a:solidFill>
              </a:rPr>
              <a:t>Flood emergency response depends on assessment of impact </a:t>
            </a:r>
          </a:p>
        </p:txBody>
      </p:sp>
      <p:pic>
        <p:nvPicPr>
          <p:cNvPr id="22" name="Picture 21"/>
          <p:cNvPicPr>
            <a:picLocks noChangeAspect="1"/>
          </p:cNvPicPr>
          <p:nvPr/>
        </p:nvPicPr>
        <p:blipFill>
          <a:blip r:embed="rId6"/>
          <a:stretch>
            <a:fillRect/>
          </a:stretch>
        </p:blipFill>
        <p:spPr>
          <a:xfrm>
            <a:off x="5964619" y="127414"/>
            <a:ext cx="2940211" cy="1366577"/>
          </a:xfrm>
          <a:prstGeom prst="rect">
            <a:avLst/>
          </a:prstGeom>
        </p:spPr>
      </p:pic>
    </p:spTree>
    <p:extLst>
      <p:ext uri="{BB962C8B-B14F-4D97-AF65-F5344CB8AC3E}">
        <p14:creationId xmlns:p14="http://schemas.microsoft.com/office/powerpoint/2010/main" val="792424727"/>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Inundation Map Produced After Harvey for Governor’s Office</a:t>
            </a:r>
            <a:endParaRPr lang="en-US" dirty="0"/>
          </a:p>
        </p:txBody>
      </p:sp>
      <p:sp>
        <p:nvSpPr>
          <p:cNvPr id="5" name="TextBox 4"/>
          <p:cNvSpPr txBox="1"/>
          <p:nvPr/>
        </p:nvSpPr>
        <p:spPr>
          <a:xfrm>
            <a:off x="303056" y="5520472"/>
            <a:ext cx="8514437"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Observations from the U.S. Geological Survey </a:t>
            </a:r>
          </a:p>
          <a:p>
            <a:pPr defTabSz="914400" eaLnBrk="0" hangingPunct="0">
              <a:lnSpc>
                <a:spcPts val="1800"/>
              </a:lnSpc>
            </a:pPr>
            <a:r>
              <a:rPr lang="en-US" sz="1400" b="1" dirty="0">
                <a:solidFill>
                  <a:prstClr val="black"/>
                </a:solidFill>
              </a:rPr>
              <a:t>	</a:t>
            </a:r>
            <a:r>
              <a:rPr lang="en-US" sz="1400" b="1" dirty="0" smtClean="0">
                <a:solidFill>
                  <a:prstClr val="black"/>
                </a:solidFill>
              </a:rPr>
              <a:t>Forecasting by NWS West Gulf River Forecast Center </a:t>
            </a:r>
          </a:p>
          <a:p>
            <a:pPr defTabSz="914400" eaLnBrk="0" hangingPunct="0">
              <a:lnSpc>
                <a:spcPts val="1800"/>
              </a:lnSpc>
            </a:pPr>
            <a:r>
              <a:rPr lang="en-US" sz="1400" b="1" dirty="0">
                <a:solidFill>
                  <a:prstClr val="black"/>
                </a:solidFill>
              </a:rPr>
              <a:t> </a:t>
            </a:r>
            <a:r>
              <a:rPr lang="en-US" sz="1400" b="1" dirty="0" smtClean="0">
                <a:solidFill>
                  <a:prstClr val="black"/>
                </a:solidFill>
              </a:rPr>
              <a:t>                		Inundation Mapping by USACE, National Water Center and UT Austin</a:t>
            </a:r>
          </a:p>
          <a:p>
            <a:pPr defTabSz="914400" eaLnBrk="0" hangingPunct="0">
              <a:lnSpc>
                <a:spcPts val="1800"/>
              </a:lnSpc>
            </a:pPr>
            <a:r>
              <a:rPr lang="en-US" sz="1400" b="1" dirty="0">
                <a:solidFill>
                  <a:prstClr val="black"/>
                </a:solidFill>
              </a:rPr>
              <a:t> </a:t>
            </a:r>
            <a:r>
              <a:rPr lang="en-US" sz="1400" b="1" dirty="0" smtClean="0">
                <a:solidFill>
                  <a:prstClr val="black"/>
                </a:solidFill>
              </a:rPr>
              <a:t>                                     </a:t>
            </a:r>
            <a:r>
              <a:rPr lang="en-US" sz="1400" b="1" dirty="0">
                <a:solidFill>
                  <a:prstClr val="black"/>
                </a:solidFill>
              </a:rPr>
              <a:t>	</a:t>
            </a:r>
            <a:r>
              <a:rPr lang="en-US" sz="1400" b="1" dirty="0" smtClean="0">
                <a:solidFill>
                  <a:prstClr val="black"/>
                </a:solidFill>
              </a:rPr>
              <a:t>Map Synthesis by Texas Division of Emergency Management</a:t>
            </a:r>
          </a:p>
        </p:txBody>
      </p:sp>
      <p:sp>
        <p:nvSpPr>
          <p:cNvPr id="8" name="TextBox 7"/>
          <p:cNvSpPr txBox="1"/>
          <p:nvPr/>
        </p:nvSpPr>
        <p:spPr>
          <a:xfrm>
            <a:off x="5976257" y="5675586"/>
            <a:ext cx="914400" cy="914400"/>
          </a:xfrm>
          <a:prstGeom prst="rect">
            <a:avLst/>
          </a:prstGeom>
          <a:noFill/>
          <a:effectLst/>
        </p:spPr>
        <p:txBody>
          <a:bodyPr wrap="none" lIns="0" tIns="0" rIns="0" bIns="0" rtlCol="0">
            <a:noAutofit/>
          </a:bodyPr>
          <a:lstStyle/>
          <a:p>
            <a:pPr defTabSz="914400" eaLnBrk="0" hangingPunct="0">
              <a:lnSpc>
                <a:spcPts val="1800"/>
              </a:lnSpc>
            </a:pPr>
            <a:endParaRPr lang="en-US" sz="1400" b="1" dirty="0" smtClean="0">
              <a:solidFill>
                <a:prstClr val="black"/>
              </a:solidFill>
            </a:endParaRPr>
          </a:p>
        </p:txBody>
      </p:sp>
      <p:pic>
        <p:nvPicPr>
          <p:cNvPr id="9" name="Picture 8"/>
          <p:cNvPicPr>
            <a:picLocks noChangeAspect="1"/>
          </p:cNvPicPr>
          <p:nvPr/>
        </p:nvPicPr>
        <p:blipFill>
          <a:blip r:embed="rId2"/>
          <a:stretch>
            <a:fillRect/>
          </a:stretch>
        </p:blipFill>
        <p:spPr>
          <a:xfrm>
            <a:off x="3051671" y="1319169"/>
            <a:ext cx="5211223" cy="4123746"/>
          </a:xfrm>
          <a:prstGeom prst="rect">
            <a:avLst/>
          </a:prstGeom>
          <a:ln>
            <a:solidFill>
              <a:schemeClr val="bg1">
                <a:lumMod val="65000"/>
              </a:schemeClr>
            </a:solidFill>
          </a:ln>
        </p:spPr>
      </p:pic>
      <p:pic>
        <p:nvPicPr>
          <p:cNvPr id="10" name="Picture 9"/>
          <p:cNvPicPr>
            <a:picLocks noChangeAspect="1"/>
          </p:cNvPicPr>
          <p:nvPr/>
        </p:nvPicPr>
        <p:blipFill>
          <a:blip r:embed="rId3"/>
          <a:stretch>
            <a:fillRect/>
          </a:stretch>
        </p:blipFill>
        <p:spPr>
          <a:xfrm>
            <a:off x="685800" y="2397830"/>
            <a:ext cx="1956244" cy="1334849"/>
          </a:xfrm>
          <a:prstGeom prst="rect">
            <a:avLst/>
          </a:prstGeom>
          <a:ln w="0">
            <a:solidFill>
              <a:schemeClr val="bg1">
                <a:lumMod val="65000"/>
              </a:schemeClr>
            </a:solidFill>
          </a:ln>
        </p:spPr>
      </p:pic>
    </p:spTree>
    <p:extLst>
      <p:ext uri="{BB962C8B-B14F-4D97-AF65-F5344CB8AC3E}">
        <p14:creationId xmlns:p14="http://schemas.microsoft.com/office/powerpoint/2010/main" val="3369931941"/>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422" y="393165"/>
            <a:ext cx="7312991" cy="484632"/>
          </a:xfrm>
        </p:spPr>
        <p:txBody>
          <a:bodyPr/>
          <a:lstStyle/>
          <a:p>
            <a:pPr algn="ctr"/>
            <a:r>
              <a:rPr lang="en-US" dirty="0" smtClean="0"/>
              <a:t>Goal: Real-Time Flood Inundation Mapping for Texas at Local Scale</a:t>
            </a:r>
            <a:endParaRPr lang="en-US" dirty="0"/>
          </a:p>
        </p:txBody>
      </p:sp>
      <p:pic>
        <p:nvPicPr>
          <p:cNvPr id="4" name="Picture 3"/>
          <p:cNvPicPr>
            <a:picLocks noChangeAspect="1"/>
          </p:cNvPicPr>
          <p:nvPr/>
        </p:nvPicPr>
        <p:blipFill>
          <a:blip r:embed="rId2"/>
          <a:stretch>
            <a:fillRect/>
          </a:stretch>
        </p:blipFill>
        <p:spPr>
          <a:xfrm>
            <a:off x="2615537" y="1653977"/>
            <a:ext cx="6260754" cy="4554283"/>
          </a:xfrm>
          <a:prstGeom prst="rect">
            <a:avLst/>
          </a:prstGeom>
        </p:spPr>
      </p:pic>
      <p:pic>
        <p:nvPicPr>
          <p:cNvPr id="3" name="Picture 2"/>
          <p:cNvPicPr>
            <a:picLocks noChangeAspect="1"/>
          </p:cNvPicPr>
          <p:nvPr/>
        </p:nvPicPr>
        <p:blipFill>
          <a:blip r:embed="rId3"/>
          <a:stretch>
            <a:fillRect/>
          </a:stretch>
        </p:blipFill>
        <p:spPr>
          <a:xfrm>
            <a:off x="216275" y="1653977"/>
            <a:ext cx="4725619" cy="4554283"/>
          </a:xfrm>
          <a:prstGeom prst="rect">
            <a:avLst/>
          </a:prstGeom>
        </p:spPr>
      </p:pic>
      <p:pic>
        <p:nvPicPr>
          <p:cNvPr id="6" name="Picture 5"/>
          <p:cNvPicPr>
            <a:picLocks noChangeAspect="1"/>
          </p:cNvPicPr>
          <p:nvPr/>
        </p:nvPicPr>
        <p:blipFill>
          <a:blip r:embed="rId4"/>
          <a:stretch>
            <a:fillRect/>
          </a:stretch>
        </p:blipFill>
        <p:spPr>
          <a:xfrm>
            <a:off x="4941894" y="4947308"/>
            <a:ext cx="4106989" cy="1260952"/>
          </a:xfrm>
          <a:prstGeom prst="rect">
            <a:avLst/>
          </a:prstGeom>
        </p:spPr>
      </p:pic>
    </p:spTree>
    <p:extLst>
      <p:ext uri="{BB962C8B-B14F-4D97-AF65-F5344CB8AC3E}">
        <p14:creationId xmlns:p14="http://schemas.microsoft.com/office/powerpoint/2010/main" val="1853488699"/>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1446">
                    <a:lumMod val="75000"/>
                    <a:lumOff val="25000"/>
                  </a:srgbClr>
                </a:solidFill>
              </a:rPr>
              <a:t>Flood Inundation Mapping for Colorado, Wharton and Matagorda Counties</a:t>
            </a:r>
            <a:r>
              <a:rPr lang="en-US" dirty="0">
                <a:solidFill>
                  <a:prstClr val="black"/>
                </a:solidFill>
              </a:rPr>
              <a:t/>
            </a:r>
            <a:br>
              <a:rPr lang="en-US" dirty="0">
                <a:solidFill>
                  <a:prstClr val="black"/>
                </a:solidFill>
              </a:rPr>
            </a:br>
            <a:r>
              <a:rPr lang="en-US" dirty="0" smtClean="0">
                <a:solidFill>
                  <a:prstClr val="black"/>
                </a:solidFill>
              </a:rPr>
              <a:t/>
            </a:r>
            <a:br>
              <a:rPr lang="en-US" dirty="0" smtClean="0">
                <a:solidFill>
                  <a:prstClr val="black"/>
                </a:solidFill>
              </a:rPr>
            </a:br>
            <a:r>
              <a:rPr lang="en-US" dirty="0" smtClean="0">
                <a:solidFill>
                  <a:prstClr val="black"/>
                </a:solidFill>
              </a:rPr>
              <a:t/>
            </a:r>
            <a:br>
              <a:rPr lang="en-US" dirty="0" smtClean="0">
                <a:solidFill>
                  <a:prstClr val="black"/>
                </a:solidFill>
              </a:rPr>
            </a:br>
            <a:endParaRPr lang="en-US" dirty="0"/>
          </a:p>
        </p:txBody>
      </p:sp>
      <p:sp>
        <p:nvSpPr>
          <p:cNvPr id="5" name="TextBox 4"/>
          <p:cNvSpPr txBox="1"/>
          <p:nvPr/>
        </p:nvSpPr>
        <p:spPr>
          <a:xfrm>
            <a:off x="685800" y="1531345"/>
            <a:ext cx="914400" cy="914400"/>
          </a:xfrm>
          <a:prstGeom prst="rect">
            <a:avLst/>
          </a:prstGeom>
          <a:noFill/>
          <a:effectLst/>
        </p:spPr>
        <p:txBody>
          <a:bodyPr wrap="none" lIns="0" tIns="0" rIns="0" bIns="0" rtlCol="0">
            <a:noAutofit/>
          </a:bodyPr>
          <a:lstStyle/>
          <a:p>
            <a:pPr eaLnBrk="0" hangingPunct="0">
              <a:lnSpc>
                <a:spcPts val="3000"/>
              </a:lnSpc>
            </a:pPr>
            <a:r>
              <a:rPr lang="en-US" sz="2400" b="1" dirty="0">
                <a:solidFill>
                  <a:srgbClr val="0070C0"/>
                </a:solidFill>
              </a:rPr>
              <a:t>Three questions:</a:t>
            </a:r>
          </a:p>
          <a:p>
            <a:pPr eaLnBrk="0" hangingPunct="0">
              <a:lnSpc>
                <a:spcPts val="3000"/>
              </a:lnSpc>
            </a:pPr>
            <a:endParaRPr lang="en-US" sz="2400" b="1" dirty="0">
              <a:solidFill>
                <a:srgbClr val="0070C0"/>
              </a:solidFill>
            </a:endParaRPr>
          </a:p>
          <a:p>
            <a:pPr marL="342900" indent="-342900" eaLnBrk="0" hangingPunct="0">
              <a:lnSpc>
                <a:spcPts val="3000"/>
              </a:lnSpc>
              <a:buFontTx/>
              <a:buAutoNum type="arabicParenBoth"/>
            </a:pPr>
            <a:r>
              <a:rPr lang="en-US" sz="2400" b="1" dirty="0">
                <a:solidFill>
                  <a:srgbClr val="0070C0"/>
                </a:solidFill>
              </a:rPr>
              <a:t> What has been done?</a:t>
            </a:r>
          </a:p>
          <a:p>
            <a:pPr marL="342900" indent="-342900" eaLnBrk="0" hangingPunct="0">
              <a:lnSpc>
                <a:spcPts val="3000"/>
              </a:lnSpc>
              <a:buFontTx/>
              <a:buAutoNum type="arabicParenBoth"/>
            </a:pPr>
            <a:endParaRPr lang="en-US" sz="2400" b="1" dirty="0">
              <a:solidFill>
                <a:srgbClr val="0070C0"/>
              </a:solidFill>
            </a:endParaRPr>
          </a:p>
          <a:p>
            <a:pPr marL="342900" indent="-342900" eaLnBrk="0" hangingPunct="0">
              <a:lnSpc>
                <a:spcPts val="3000"/>
              </a:lnSpc>
              <a:buFontTx/>
              <a:buAutoNum type="arabicParenBoth"/>
            </a:pPr>
            <a:r>
              <a:rPr lang="en-US" sz="2400" b="1" i="1" dirty="0">
                <a:solidFill>
                  <a:srgbClr val="FF0000"/>
                </a:solidFill>
              </a:rPr>
              <a:t> What needs to be done?</a:t>
            </a:r>
          </a:p>
          <a:p>
            <a:pPr marL="800100" lvl="1" indent="-342900" eaLnBrk="0" hangingPunct="0">
              <a:lnSpc>
                <a:spcPts val="3000"/>
              </a:lnSpc>
              <a:buFont typeface="Arial" panose="020B0604020202020204" pitchFamily="34" charset="0"/>
              <a:buChar char="•"/>
            </a:pPr>
            <a:r>
              <a:rPr lang="en-US" sz="2400" b="1" i="1" dirty="0">
                <a:solidFill>
                  <a:srgbClr val="FF0000"/>
                </a:solidFill>
              </a:rPr>
              <a:t>Enhanced inundation mapping</a:t>
            </a:r>
          </a:p>
          <a:p>
            <a:pPr marL="800100" lvl="1" indent="-342900" eaLnBrk="0" hangingPunct="0">
              <a:lnSpc>
                <a:spcPts val="3000"/>
              </a:lnSpc>
              <a:buFont typeface="Arial" panose="020B0604020202020204" pitchFamily="34" charset="0"/>
              <a:buChar char="•"/>
            </a:pPr>
            <a:r>
              <a:rPr lang="en-US" sz="2400" b="1" dirty="0">
                <a:solidFill>
                  <a:srgbClr val="0070C0"/>
                </a:solidFill>
              </a:rPr>
              <a:t>Flood impact assessment</a:t>
            </a:r>
          </a:p>
          <a:p>
            <a:pPr marL="800100" lvl="1" indent="-342900" eaLnBrk="0" hangingPunct="0">
              <a:lnSpc>
                <a:spcPts val="3000"/>
              </a:lnSpc>
              <a:buFont typeface="Arial" panose="020B0604020202020204" pitchFamily="34" charset="0"/>
              <a:buChar char="•"/>
            </a:pPr>
            <a:r>
              <a:rPr lang="en-US" sz="2400" b="1" dirty="0">
                <a:solidFill>
                  <a:srgbClr val="0070C0"/>
                </a:solidFill>
              </a:rPr>
              <a:t>Densified Water Measurement</a:t>
            </a:r>
          </a:p>
          <a:p>
            <a:pPr marL="800100" lvl="1" indent="-342900" eaLnBrk="0" hangingPunct="0">
              <a:lnSpc>
                <a:spcPts val="3000"/>
              </a:lnSpc>
              <a:buFont typeface="Arial" panose="020B0604020202020204" pitchFamily="34" charset="0"/>
              <a:buChar char="•"/>
            </a:pPr>
            <a:endParaRPr lang="en-US" sz="2400" b="1" i="1" dirty="0">
              <a:solidFill>
                <a:srgbClr val="0070C0"/>
              </a:solidFill>
            </a:endParaRPr>
          </a:p>
          <a:p>
            <a:pPr marL="342900" indent="-342900" eaLnBrk="0" hangingPunct="0">
              <a:lnSpc>
                <a:spcPts val="3000"/>
              </a:lnSpc>
              <a:buFontTx/>
              <a:buAutoNum type="arabicParenBoth"/>
            </a:pPr>
            <a:r>
              <a:rPr lang="en-US" sz="2400" b="1" dirty="0">
                <a:solidFill>
                  <a:srgbClr val="0070C0"/>
                </a:solidFill>
              </a:rPr>
              <a:t> How much will it </a:t>
            </a:r>
            <a:r>
              <a:rPr lang="en-US" sz="2400" b="1" dirty="0" smtClean="0">
                <a:solidFill>
                  <a:srgbClr val="0070C0"/>
                </a:solidFill>
              </a:rPr>
              <a:t>cost per county?</a:t>
            </a:r>
            <a:endParaRPr lang="en-US" sz="2400" b="1" dirty="0">
              <a:solidFill>
                <a:srgbClr val="0070C0"/>
              </a:solidFill>
            </a:endParaRPr>
          </a:p>
          <a:p>
            <a:pPr eaLnBrk="0" hangingPunct="0">
              <a:lnSpc>
                <a:spcPts val="3000"/>
              </a:lnSpc>
            </a:pPr>
            <a:endParaRPr lang="en-US" sz="2400" b="1" dirty="0" smtClean="0">
              <a:solidFill>
                <a:prstClr val="black"/>
              </a:solidFill>
            </a:endParaRPr>
          </a:p>
        </p:txBody>
      </p:sp>
      <p:pic>
        <p:nvPicPr>
          <p:cNvPr id="4" name="Picture 3"/>
          <p:cNvPicPr>
            <a:picLocks noChangeAspect="1"/>
          </p:cNvPicPr>
          <p:nvPr/>
        </p:nvPicPr>
        <p:blipFill>
          <a:blip r:embed="rId2"/>
          <a:stretch>
            <a:fillRect/>
          </a:stretch>
        </p:blipFill>
        <p:spPr>
          <a:xfrm>
            <a:off x="6092328" y="1988545"/>
            <a:ext cx="2868592" cy="2779377"/>
          </a:xfrm>
          <a:prstGeom prst="rect">
            <a:avLst/>
          </a:prstGeom>
          <a:ln w="3175">
            <a:solidFill>
              <a:schemeClr val="bg1">
                <a:lumMod val="65000"/>
              </a:schemeClr>
            </a:solidFill>
          </a:ln>
        </p:spPr>
      </p:pic>
    </p:spTree>
    <p:extLst>
      <p:ext uri="{BB962C8B-B14F-4D97-AF65-F5344CB8AC3E}">
        <p14:creationId xmlns:p14="http://schemas.microsoft.com/office/powerpoint/2010/main" val="28951030"/>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Lidar Data Collection in Texas</a:t>
            </a:r>
            <a:endParaRPr lang="en-US" dirty="0"/>
          </a:p>
        </p:txBody>
      </p:sp>
      <p:pic>
        <p:nvPicPr>
          <p:cNvPr id="7" name="Picture 6"/>
          <p:cNvPicPr>
            <a:picLocks noChangeAspect="1"/>
          </p:cNvPicPr>
          <p:nvPr/>
        </p:nvPicPr>
        <p:blipFill>
          <a:blip r:embed="rId2"/>
          <a:stretch>
            <a:fillRect/>
          </a:stretch>
        </p:blipFill>
        <p:spPr>
          <a:xfrm>
            <a:off x="634866" y="1652020"/>
            <a:ext cx="3204586" cy="2600490"/>
          </a:xfrm>
          <a:prstGeom prst="rect">
            <a:avLst/>
          </a:prstGeom>
          <a:ln w="3175">
            <a:solidFill>
              <a:schemeClr val="bg1">
                <a:lumMod val="65000"/>
              </a:schemeClr>
            </a:solidFill>
          </a:ln>
        </p:spPr>
      </p:pic>
      <p:pic>
        <p:nvPicPr>
          <p:cNvPr id="8" name="Picture 7"/>
          <p:cNvPicPr>
            <a:picLocks noChangeAspect="1"/>
          </p:cNvPicPr>
          <p:nvPr/>
        </p:nvPicPr>
        <p:blipFill>
          <a:blip r:embed="rId3"/>
          <a:stretch>
            <a:fillRect/>
          </a:stretch>
        </p:blipFill>
        <p:spPr>
          <a:xfrm>
            <a:off x="3031113" y="3845438"/>
            <a:ext cx="3319372" cy="2621159"/>
          </a:xfrm>
          <a:prstGeom prst="rect">
            <a:avLst/>
          </a:prstGeom>
          <a:ln w="3175">
            <a:solidFill>
              <a:schemeClr val="bg1">
                <a:lumMod val="65000"/>
              </a:schemeClr>
            </a:solidFill>
          </a:ln>
        </p:spPr>
      </p:pic>
      <p:pic>
        <p:nvPicPr>
          <p:cNvPr id="9" name="Picture 8"/>
          <p:cNvPicPr>
            <a:picLocks noChangeAspect="1"/>
          </p:cNvPicPr>
          <p:nvPr/>
        </p:nvPicPr>
        <p:blipFill>
          <a:blip r:embed="rId4"/>
          <a:stretch>
            <a:fillRect/>
          </a:stretch>
        </p:blipFill>
        <p:spPr>
          <a:xfrm>
            <a:off x="5207932" y="1652020"/>
            <a:ext cx="3313634" cy="2624940"/>
          </a:xfrm>
          <a:prstGeom prst="rect">
            <a:avLst/>
          </a:prstGeom>
          <a:ln w="3175">
            <a:solidFill>
              <a:schemeClr val="bg1">
                <a:lumMod val="65000"/>
              </a:schemeClr>
            </a:solidFill>
          </a:ln>
        </p:spPr>
      </p:pic>
      <p:sp>
        <p:nvSpPr>
          <p:cNvPr id="10" name="TextBox 9"/>
          <p:cNvSpPr txBox="1"/>
          <p:nvPr/>
        </p:nvSpPr>
        <p:spPr>
          <a:xfrm>
            <a:off x="810447" y="3834724"/>
            <a:ext cx="1492140" cy="369332"/>
          </a:xfrm>
          <a:prstGeom prst="rect">
            <a:avLst/>
          </a:prstGeom>
          <a:noFill/>
        </p:spPr>
        <p:txBody>
          <a:bodyPr wrap="none" rtlCol="0">
            <a:spAutoFit/>
          </a:bodyPr>
          <a:lstStyle/>
          <a:p>
            <a:r>
              <a:rPr lang="en-US" dirty="0" smtClean="0"/>
              <a:t>Available now</a:t>
            </a:r>
            <a:endParaRPr lang="en-US" dirty="0"/>
          </a:p>
        </p:txBody>
      </p:sp>
      <p:sp>
        <p:nvSpPr>
          <p:cNvPr id="11" name="TextBox 10"/>
          <p:cNvSpPr txBox="1"/>
          <p:nvPr/>
        </p:nvSpPr>
        <p:spPr>
          <a:xfrm>
            <a:off x="3031113" y="5799597"/>
            <a:ext cx="1809213" cy="646331"/>
          </a:xfrm>
          <a:prstGeom prst="rect">
            <a:avLst/>
          </a:prstGeom>
          <a:noFill/>
        </p:spPr>
        <p:txBody>
          <a:bodyPr wrap="none" rtlCol="0">
            <a:spAutoFit/>
          </a:bodyPr>
          <a:lstStyle/>
          <a:p>
            <a:r>
              <a:rPr lang="en-US" dirty="0" smtClean="0"/>
              <a:t>Collected in 2017</a:t>
            </a:r>
          </a:p>
          <a:p>
            <a:r>
              <a:rPr lang="en-US" dirty="0" smtClean="0"/>
              <a:t>Available in 2018</a:t>
            </a:r>
            <a:endParaRPr lang="en-US" dirty="0"/>
          </a:p>
        </p:txBody>
      </p:sp>
      <p:sp>
        <p:nvSpPr>
          <p:cNvPr id="12" name="TextBox 11"/>
          <p:cNvSpPr txBox="1"/>
          <p:nvPr/>
        </p:nvSpPr>
        <p:spPr>
          <a:xfrm>
            <a:off x="5207932" y="3557725"/>
            <a:ext cx="1809213" cy="646331"/>
          </a:xfrm>
          <a:prstGeom prst="rect">
            <a:avLst/>
          </a:prstGeom>
          <a:noFill/>
        </p:spPr>
        <p:txBody>
          <a:bodyPr wrap="none" rtlCol="0">
            <a:spAutoFit/>
          </a:bodyPr>
          <a:lstStyle/>
          <a:p>
            <a:r>
              <a:rPr lang="en-US" dirty="0" smtClean="0"/>
              <a:t>Collected in 2018</a:t>
            </a:r>
          </a:p>
          <a:p>
            <a:r>
              <a:rPr lang="en-US" dirty="0" smtClean="0"/>
              <a:t>Available in 2019</a:t>
            </a:r>
            <a:endParaRPr lang="en-US" dirty="0"/>
          </a:p>
        </p:txBody>
      </p:sp>
      <p:pic>
        <p:nvPicPr>
          <p:cNvPr id="13" name="Picture 12"/>
          <p:cNvPicPr>
            <a:picLocks noChangeAspect="1"/>
          </p:cNvPicPr>
          <p:nvPr/>
        </p:nvPicPr>
        <p:blipFill>
          <a:blip r:embed="rId5"/>
          <a:stretch>
            <a:fillRect/>
          </a:stretch>
        </p:blipFill>
        <p:spPr>
          <a:xfrm>
            <a:off x="5426859" y="3386387"/>
            <a:ext cx="285750" cy="238125"/>
          </a:xfrm>
          <a:prstGeom prst="rect">
            <a:avLst/>
          </a:prstGeom>
        </p:spPr>
      </p:pic>
      <p:pic>
        <p:nvPicPr>
          <p:cNvPr id="14" name="Picture 13"/>
          <p:cNvPicPr>
            <a:picLocks noChangeAspect="1"/>
          </p:cNvPicPr>
          <p:nvPr/>
        </p:nvPicPr>
        <p:blipFill>
          <a:blip r:embed="rId6"/>
          <a:stretch>
            <a:fillRect/>
          </a:stretch>
        </p:blipFill>
        <p:spPr>
          <a:xfrm>
            <a:off x="3394992" y="5658676"/>
            <a:ext cx="295275" cy="219075"/>
          </a:xfrm>
          <a:prstGeom prst="rect">
            <a:avLst/>
          </a:prstGeom>
        </p:spPr>
      </p:pic>
      <p:pic>
        <p:nvPicPr>
          <p:cNvPr id="15" name="Picture 14"/>
          <p:cNvPicPr>
            <a:picLocks noChangeAspect="1"/>
          </p:cNvPicPr>
          <p:nvPr/>
        </p:nvPicPr>
        <p:blipFill>
          <a:blip r:embed="rId7"/>
          <a:stretch>
            <a:fillRect/>
          </a:stretch>
        </p:blipFill>
        <p:spPr>
          <a:xfrm>
            <a:off x="1049400" y="3667207"/>
            <a:ext cx="257175" cy="238125"/>
          </a:xfrm>
          <a:prstGeom prst="rect">
            <a:avLst/>
          </a:prstGeom>
        </p:spPr>
      </p:pic>
      <p:grpSp>
        <p:nvGrpSpPr>
          <p:cNvPr id="20" name="Group 19"/>
          <p:cNvGrpSpPr/>
          <p:nvPr/>
        </p:nvGrpSpPr>
        <p:grpSpPr>
          <a:xfrm>
            <a:off x="634866" y="4613113"/>
            <a:ext cx="1869972" cy="1822101"/>
            <a:chOff x="628650" y="4707879"/>
            <a:chExt cx="1869972" cy="1822101"/>
          </a:xfrm>
        </p:grpSpPr>
        <p:pic>
          <p:nvPicPr>
            <p:cNvPr id="16" name="Picture 15"/>
            <p:cNvPicPr>
              <a:picLocks noChangeAspect="1"/>
            </p:cNvPicPr>
            <p:nvPr/>
          </p:nvPicPr>
          <p:blipFill>
            <a:blip r:embed="rId8"/>
            <a:stretch>
              <a:fillRect/>
            </a:stretch>
          </p:blipFill>
          <p:spPr>
            <a:xfrm>
              <a:off x="628650" y="4707879"/>
              <a:ext cx="1678854" cy="1822101"/>
            </a:xfrm>
            <a:prstGeom prst="rect">
              <a:avLst/>
            </a:prstGeom>
            <a:ln w="3175">
              <a:solidFill>
                <a:schemeClr val="bg1">
                  <a:lumMod val="65000"/>
                </a:schemeClr>
              </a:solidFill>
            </a:ln>
          </p:spPr>
        </p:pic>
        <p:sp>
          <p:nvSpPr>
            <p:cNvPr id="17" name="TextBox 16"/>
            <p:cNvSpPr txBox="1"/>
            <p:nvPr/>
          </p:nvSpPr>
          <p:spPr>
            <a:xfrm>
              <a:off x="977781" y="4886800"/>
              <a:ext cx="846257" cy="307777"/>
            </a:xfrm>
            <a:prstGeom prst="rect">
              <a:avLst/>
            </a:prstGeom>
            <a:noFill/>
          </p:spPr>
          <p:txBody>
            <a:bodyPr wrap="none" rtlCol="0">
              <a:spAutoFit/>
            </a:bodyPr>
            <a:lstStyle/>
            <a:p>
              <a:r>
                <a:rPr lang="en-US" sz="1400" dirty="0" smtClean="0"/>
                <a:t>Colorado</a:t>
              </a:r>
              <a:endParaRPr lang="en-US" sz="1400" dirty="0"/>
            </a:p>
          </p:txBody>
        </p:sp>
        <p:sp>
          <p:nvSpPr>
            <p:cNvPr id="18" name="TextBox 17"/>
            <p:cNvSpPr txBox="1"/>
            <p:nvPr/>
          </p:nvSpPr>
          <p:spPr>
            <a:xfrm>
              <a:off x="1306249" y="5261105"/>
              <a:ext cx="836960" cy="307777"/>
            </a:xfrm>
            <a:prstGeom prst="rect">
              <a:avLst/>
            </a:prstGeom>
            <a:noFill/>
          </p:spPr>
          <p:txBody>
            <a:bodyPr wrap="none" rtlCol="0">
              <a:spAutoFit/>
            </a:bodyPr>
            <a:lstStyle/>
            <a:p>
              <a:r>
                <a:rPr lang="en-US" sz="1400" dirty="0" smtClean="0"/>
                <a:t>Wharton</a:t>
              </a:r>
              <a:endParaRPr lang="en-US" sz="1400" dirty="0"/>
            </a:p>
          </p:txBody>
        </p:sp>
        <p:sp>
          <p:nvSpPr>
            <p:cNvPr id="19" name="TextBox 18"/>
            <p:cNvSpPr txBox="1"/>
            <p:nvPr/>
          </p:nvSpPr>
          <p:spPr>
            <a:xfrm>
              <a:off x="1510338" y="5673976"/>
              <a:ext cx="988284" cy="307777"/>
            </a:xfrm>
            <a:prstGeom prst="rect">
              <a:avLst/>
            </a:prstGeom>
            <a:noFill/>
          </p:spPr>
          <p:txBody>
            <a:bodyPr wrap="none" rtlCol="0">
              <a:spAutoFit/>
            </a:bodyPr>
            <a:lstStyle/>
            <a:p>
              <a:r>
                <a:rPr lang="en-US" sz="1400" dirty="0" smtClean="0"/>
                <a:t>Matagorda</a:t>
              </a:r>
              <a:endParaRPr lang="en-US" sz="1400" dirty="0"/>
            </a:p>
          </p:txBody>
        </p:sp>
      </p:grpSp>
      <p:sp>
        <p:nvSpPr>
          <p:cNvPr id="21" name="TextBox 20"/>
          <p:cNvSpPr txBox="1"/>
          <p:nvPr/>
        </p:nvSpPr>
        <p:spPr>
          <a:xfrm>
            <a:off x="623160" y="6122424"/>
            <a:ext cx="893394" cy="307777"/>
          </a:xfrm>
          <a:prstGeom prst="rect">
            <a:avLst/>
          </a:prstGeom>
          <a:solidFill>
            <a:schemeClr val="bg1"/>
          </a:solidFill>
          <a:ln w="3175">
            <a:solidFill>
              <a:schemeClr val="bg1">
                <a:lumMod val="65000"/>
              </a:schemeClr>
            </a:solidFill>
          </a:ln>
        </p:spPr>
        <p:txBody>
          <a:bodyPr wrap="square" rtlCol="0">
            <a:spAutoFit/>
          </a:bodyPr>
          <a:lstStyle/>
          <a:p>
            <a:r>
              <a:rPr lang="en-US" sz="1400" dirty="0" smtClean="0"/>
              <a:t>Counties</a:t>
            </a:r>
            <a:endParaRPr lang="en-US" sz="1400" dirty="0"/>
          </a:p>
        </p:txBody>
      </p:sp>
      <p:pic>
        <p:nvPicPr>
          <p:cNvPr id="22" name="Picture 21"/>
          <p:cNvPicPr>
            <a:picLocks noChangeAspect="1"/>
          </p:cNvPicPr>
          <p:nvPr/>
        </p:nvPicPr>
        <p:blipFill>
          <a:blip r:embed="rId9"/>
          <a:stretch>
            <a:fillRect/>
          </a:stretch>
        </p:blipFill>
        <p:spPr>
          <a:xfrm>
            <a:off x="6767882" y="4585366"/>
            <a:ext cx="1800518" cy="1881231"/>
          </a:xfrm>
          <a:prstGeom prst="rect">
            <a:avLst/>
          </a:prstGeom>
          <a:ln w="3175">
            <a:solidFill>
              <a:schemeClr val="bg1">
                <a:lumMod val="65000"/>
              </a:schemeClr>
            </a:solidFill>
          </a:ln>
        </p:spPr>
      </p:pic>
      <p:sp>
        <p:nvSpPr>
          <p:cNvPr id="23" name="TextBox 22"/>
          <p:cNvSpPr txBox="1"/>
          <p:nvPr/>
        </p:nvSpPr>
        <p:spPr>
          <a:xfrm>
            <a:off x="6767882" y="5727933"/>
            <a:ext cx="1097162" cy="738664"/>
          </a:xfrm>
          <a:prstGeom prst="rect">
            <a:avLst/>
          </a:prstGeom>
          <a:solidFill>
            <a:schemeClr val="bg1"/>
          </a:solidFill>
          <a:ln w="3175">
            <a:solidFill>
              <a:schemeClr val="bg1">
                <a:lumMod val="65000"/>
              </a:schemeClr>
            </a:solidFill>
          </a:ln>
        </p:spPr>
        <p:txBody>
          <a:bodyPr wrap="square" rtlCol="0">
            <a:spAutoFit/>
          </a:bodyPr>
          <a:lstStyle/>
          <a:p>
            <a:pPr algn="ctr"/>
            <a:r>
              <a:rPr lang="en-US" sz="1400" dirty="0" smtClean="0">
                <a:solidFill>
                  <a:srgbClr val="0070C0"/>
                </a:solidFill>
              </a:rPr>
              <a:t>Colorado River</a:t>
            </a:r>
          </a:p>
          <a:p>
            <a:pPr algn="ctr"/>
            <a:r>
              <a:rPr lang="en-US" sz="1400" dirty="0" smtClean="0">
                <a:solidFill>
                  <a:srgbClr val="0070C0"/>
                </a:solidFill>
              </a:rPr>
              <a:t>(154 miles)</a:t>
            </a:r>
            <a:endParaRPr lang="en-US" sz="1400" dirty="0">
              <a:solidFill>
                <a:srgbClr val="0070C0"/>
              </a:solidFill>
            </a:endParaRPr>
          </a:p>
        </p:txBody>
      </p:sp>
      <p:sp>
        <p:nvSpPr>
          <p:cNvPr id="3" name="TextBox 2"/>
          <p:cNvSpPr txBox="1"/>
          <p:nvPr/>
        </p:nvSpPr>
        <p:spPr>
          <a:xfrm>
            <a:off x="613902" y="1061762"/>
            <a:ext cx="7447295" cy="369332"/>
          </a:xfrm>
          <a:prstGeom prst="rect">
            <a:avLst/>
          </a:prstGeom>
          <a:noFill/>
        </p:spPr>
        <p:txBody>
          <a:bodyPr wrap="none" rtlCol="0">
            <a:spAutoFit/>
          </a:bodyPr>
          <a:lstStyle/>
          <a:p>
            <a:r>
              <a:rPr lang="en-US" b="1" i="1" dirty="0" smtClean="0"/>
              <a:t>2/3 of Texas is getting new LIDAR data over the period, 2017-2019!</a:t>
            </a:r>
            <a:endParaRPr lang="en-US" b="1" i="1" dirty="0"/>
          </a:p>
        </p:txBody>
      </p:sp>
    </p:spTree>
    <p:extLst>
      <p:ext uri="{BB962C8B-B14F-4D97-AF65-F5344CB8AC3E}">
        <p14:creationId xmlns:p14="http://schemas.microsoft.com/office/powerpoint/2010/main" val="313109056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LIDAR Data in Three Counties</a:t>
            </a:r>
            <a:endParaRPr lang="en-US" dirty="0"/>
          </a:p>
        </p:txBody>
      </p:sp>
      <p:pic>
        <p:nvPicPr>
          <p:cNvPr id="3" name="Picture 2"/>
          <p:cNvPicPr>
            <a:picLocks noChangeAspect="1"/>
          </p:cNvPicPr>
          <p:nvPr/>
        </p:nvPicPr>
        <p:blipFill>
          <a:blip r:embed="rId2"/>
          <a:stretch>
            <a:fillRect/>
          </a:stretch>
        </p:blipFill>
        <p:spPr>
          <a:xfrm>
            <a:off x="1596814" y="1904734"/>
            <a:ext cx="3298098" cy="3264639"/>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205266" y="2521940"/>
            <a:ext cx="1313745" cy="1915878"/>
          </a:xfrm>
          <a:prstGeom prst="rect">
            <a:avLst/>
          </a:prstGeom>
          <a:ln w="3175">
            <a:solidFill>
              <a:schemeClr val="bg1">
                <a:lumMod val="65000"/>
              </a:schemeClr>
            </a:solidFill>
          </a:ln>
        </p:spPr>
      </p:pic>
      <p:sp>
        <p:nvSpPr>
          <p:cNvPr id="5" name="TextBox 4"/>
          <p:cNvSpPr txBox="1"/>
          <p:nvPr/>
        </p:nvSpPr>
        <p:spPr>
          <a:xfrm>
            <a:off x="142696" y="2056755"/>
            <a:ext cx="1156663" cy="369332"/>
          </a:xfrm>
          <a:prstGeom prst="rect">
            <a:avLst/>
          </a:prstGeom>
          <a:noFill/>
        </p:spPr>
        <p:txBody>
          <a:bodyPr wrap="none" rtlCol="0">
            <a:spAutoFit/>
          </a:bodyPr>
          <a:lstStyle/>
          <a:p>
            <a:r>
              <a:rPr lang="en-US" dirty="0" smtClean="0"/>
              <a:t>Flight Year</a:t>
            </a:r>
            <a:endParaRPr lang="en-US" dirty="0"/>
          </a:p>
        </p:txBody>
      </p:sp>
      <p:pic>
        <p:nvPicPr>
          <p:cNvPr id="6" name="Picture 5"/>
          <p:cNvPicPr>
            <a:picLocks noChangeAspect="1"/>
          </p:cNvPicPr>
          <p:nvPr/>
        </p:nvPicPr>
        <p:blipFill>
          <a:blip r:embed="rId4"/>
          <a:stretch>
            <a:fillRect/>
          </a:stretch>
        </p:blipFill>
        <p:spPr>
          <a:xfrm>
            <a:off x="5265808" y="1904734"/>
            <a:ext cx="3340341" cy="3264639"/>
          </a:xfrm>
          <a:prstGeom prst="rect">
            <a:avLst/>
          </a:prstGeom>
          <a:ln w="3175">
            <a:solidFill>
              <a:schemeClr val="bg1">
                <a:lumMod val="65000"/>
              </a:schemeClr>
            </a:solidFill>
          </a:ln>
        </p:spPr>
      </p:pic>
      <p:sp>
        <p:nvSpPr>
          <p:cNvPr id="7" name="TextBox 6"/>
          <p:cNvSpPr txBox="1"/>
          <p:nvPr/>
        </p:nvSpPr>
        <p:spPr>
          <a:xfrm>
            <a:off x="6189578" y="5232682"/>
            <a:ext cx="1809213" cy="646331"/>
          </a:xfrm>
          <a:prstGeom prst="rect">
            <a:avLst/>
          </a:prstGeom>
          <a:noFill/>
        </p:spPr>
        <p:txBody>
          <a:bodyPr wrap="none" rtlCol="0">
            <a:spAutoFit/>
          </a:bodyPr>
          <a:lstStyle/>
          <a:p>
            <a:r>
              <a:rPr lang="en-US" dirty="0" smtClean="0"/>
              <a:t>Collected in 2018</a:t>
            </a:r>
          </a:p>
          <a:p>
            <a:r>
              <a:rPr lang="en-US" dirty="0" smtClean="0"/>
              <a:t>Available in 2019</a:t>
            </a:r>
            <a:endParaRPr lang="en-US" dirty="0"/>
          </a:p>
        </p:txBody>
      </p:sp>
      <p:pic>
        <p:nvPicPr>
          <p:cNvPr id="8" name="Picture 7"/>
          <p:cNvPicPr>
            <a:picLocks noChangeAspect="1"/>
          </p:cNvPicPr>
          <p:nvPr/>
        </p:nvPicPr>
        <p:blipFill>
          <a:blip r:embed="rId5"/>
          <a:stretch>
            <a:fillRect/>
          </a:stretch>
        </p:blipFill>
        <p:spPr>
          <a:xfrm>
            <a:off x="5813595" y="5436784"/>
            <a:ext cx="285750" cy="238125"/>
          </a:xfrm>
          <a:prstGeom prst="rect">
            <a:avLst/>
          </a:prstGeom>
        </p:spPr>
      </p:pic>
      <p:sp>
        <p:nvSpPr>
          <p:cNvPr id="9" name="TextBox 8"/>
          <p:cNvSpPr txBox="1"/>
          <p:nvPr/>
        </p:nvSpPr>
        <p:spPr>
          <a:xfrm>
            <a:off x="2577947" y="5371180"/>
            <a:ext cx="1492140" cy="369332"/>
          </a:xfrm>
          <a:prstGeom prst="rect">
            <a:avLst/>
          </a:prstGeom>
          <a:noFill/>
        </p:spPr>
        <p:txBody>
          <a:bodyPr wrap="none" rtlCol="0">
            <a:spAutoFit/>
          </a:bodyPr>
          <a:lstStyle/>
          <a:p>
            <a:r>
              <a:rPr lang="en-US" dirty="0" smtClean="0"/>
              <a:t>Available now</a:t>
            </a:r>
            <a:endParaRPr lang="en-US" dirty="0"/>
          </a:p>
        </p:txBody>
      </p:sp>
      <p:sp>
        <p:nvSpPr>
          <p:cNvPr id="10" name="TextBox 9"/>
          <p:cNvSpPr txBox="1"/>
          <p:nvPr/>
        </p:nvSpPr>
        <p:spPr>
          <a:xfrm>
            <a:off x="682414" y="1208670"/>
            <a:ext cx="914400" cy="914400"/>
          </a:xfrm>
          <a:prstGeom prst="rect">
            <a:avLst/>
          </a:prstGeom>
          <a:noFill/>
          <a:effectLst/>
        </p:spPr>
        <p:txBody>
          <a:bodyPr wrap="none" lIns="0" tIns="0" rIns="0" bIns="0" rtlCol="0">
            <a:noAutofit/>
          </a:bodyPr>
          <a:lstStyle/>
          <a:p>
            <a:pPr algn="l" eaLnBrk="0" hangingPunct="0">
              <a:lnSpc>
                <a:spcPts val="1800"/>
              </a:lnSpc>
            </a:pPr>
            <a:r>
              <a:rPr lang="en-US" sz="2000" b="1" dirty="0" smtClean="0">
                <a:solidFill>
                  <a:srgbClr val="0070C0"/>
                </a:solidFill>
                <a:ea typeface="+mn-ea"/>
                <a:cs typeface="+mn-cs"/>
              </a:rPr>
              <a:t>Use northern Colorado County as a testbed</a:t>
            </a:r>
          </a:p>
        </p:txBody>
      </p:sp>
      <p:cxnSp>
        <p:nvCxnSpPr>
          <p:cNvPr id="12" name="Straight Arrow Connector 11"/>
          <p:cNvCxnSpPr/>
          <p:nvPr/>
        </p:nvCxnSpPr>
        <p:spPr bwMode="auto">
          <a:xfrm flipH="1">
            <a:off x="2948407" y="1454227"/>
            <a:ext cx="297456" cy="1025218"/>
          </a:xfrm>
          <a:prstGeom prst="straightConnector1">
            <a:avLst/>
          </a:prstGeom>
          <a:noFill/>
          <a:ln w="19050" cap="flat" cmpd="sng" algn="ctr">
            <a:solidFill>
              <a:srgbClr val="0070C0"/>
            </a:solidFill>
            <a:prstDash val="solid"/>
            <a:round/>
            <a:headEnd type="none" w="med" len="med"/>
            <a:tailEnd type="triangle"/>
          </a:ln>
          <a:effectLst/>
        </p:spPr>
      </p:cxnSp>
    </p:spTree>
    <p:extLst>
      <p:ext uri="{BB962C8B-B14F-4D97-AF65-F5344CB8AC3E}">
        <p14:creationId xmlns:p14="http://schemas.microsoft.com/office/powerpoint/2010/main" val="3798233140"/>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240" y="1795749"/>
            <a:ext cx="3711235" cy="4005778"/>
          </a:xfrm>
          <a:prstGeom prst="rect">
            <a:avLst/>
          </a:prstGeom>
        </p:spPr>
      </p:pic>
      <p:sp>
        <p:nvSpPr>
          <p:cNvPr id="5" name="Title 1"/>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solidFill>
                  <a:srgbClr val="0070C0"/>
                </a:solidFill>
              </a:rPr>
              <a:t>An area of Columbus, </a:t>
            </a:r>
            <a:r>
              <a:rPr lang="en-US" sz="3600" dirty="0" err="1" smtClean="0">
                <a:solidFill>
                  <a:srgbClr val="0070C0"/>
                </a:solidFill>
              </a:rPr>
              <a:t>Tx</a:t>
            </a:r>
            <a:r>
              <a:rPr lang="en-US" sz="3600" dirty="0" smtClean="0">
                <a:solidFill>
                  <a:srgbClr val="0070C0"/>
                </a:solidFill>
              </a:rPr>
              <a:t> </a:t>
            </a:r>
          </a:p>
          <a:p>
            <a:r>
              <a:rPr lang="en-US" sz="2800" dirty="0" smtClean="0">
                <a:solidFill>
                  <a:srgbClr val="0070C0"/>
                </a:solidFill>
              </a:rPr>
              <a:t>(in Colorado County)</a:t>
            </a:r>
            <a:endParaRPr lang="en-US" sz="2800" dirty="0">
              <a:solidFill>
                <a:srgbClr val="0070C0"/>
              </a:solidFill>
            </a:endParaRPr>
          </a:p>
        </p:txBody>
      </p:sp>
      <p:pic>
        <p:nvPicPr>
          <p:cNvPr id="3" name="Picture 2"/>
          <p:cNvPicPr>
            <a:picLocks noChangeAspect="1"/>
          </p:cNvPicPr>
          <p:nvPr/>
        </p:nvPicPr>
        <p:blipFill>
          <a:blip r:embed="rId3"/>
          <a:stretch>
            <a:fillRect/>
          </a:stretch>
        </p:blipFill>
        <p:spPr>
          <a:xfrm>
            <a:off x="4164375" y="1812811"/>
            <a:ext cx="4451273" cy="3988716"/>
          </a:xfrm>
          <a:prstGeom prst="rect">
            <a:avLst/>
          </a:prstGeom>
          <a:ln w="25400">
            <a:solidFill>
              <a:srgbClr val="FF0000"/>
            </a:solidFill>
          </a:ln>
        </p:spPr>
      </p:pic>
      <p:sp>
        <p:nvSpPr>
          <p:cNvPr id="6" name="TextBox 5"/>
          <p:cNvSpPr txBox="1"/>
          <p:nvPr/>
        </p:nvSpPr>
        <p:spPr>
          <a:xfrm>
            <a:off x="5916058" y="2214391"/>
            <a:ext cx="1562672" cy="369332"/>
          </a:xfrm>
          <a:prstGeom prst="rect">
            <a:avLst/>
          </a:prstGeom>
          <a:noFill/>
        </p:spPr>
        <p:txBody>
          <a:bodyPr wrap="none" rtlCol="0">
            <a:spAutoFit/>
          </a:bodyPr>
          <a:lstStyle/>
          <a:p>
            <a:r>
              <a:rPr lang="en-US" dirty="0">
                <a:solidFill>
                  <a:prstClr val="black"/>
                </a:solidFill>
              </a:rPr>
              <a:t>Colorado River</a:t>
            </a:r>
          </a:p>
        </p:txBody>
      </p:sp>
      <p:sp>
        <p:nvSpPr>
          <p:cNvPr id="7" name="TextBox 6"/>
          <p:cNvSpPr txBox="1"/>
          <p:nvPr/>
        </p:nvSpPr>
        <p:spPr>
          <a:xfrm>
            <a:off x="6390011" y="3413985"/>
            <a:ext cx="1048877" cy="369332"/>
          </a:xfrm>
          <a:prstGeom prst="rect">
            <a:avLst/>
          </a:prstGeom>
          <a:noFill/>
        </p:spPr>
        <p:txBody>
          <a:bodyPr wrap="none" rtlCol="0">
            <a:spAutoFit/>
          </a:bodyPr>
          <a:lstStyle/>
          <a:p>
            <a:r>
              <a:rPr lang="en-US" dirty="0">
                <a:solidFill>
                  <a:prstClr val="black"/>
                </a:solidFill>
              </a:rPr>
              <a:t>Fannin St</a:t>
            </a:r>
          </a:p>
        </p:txBody>
      </p:sp>
      <p:cxnSp>
        <p:nvCxnSpPr>
          <p:cNvPr id="9" name="Straight Arrow Connector 8"/>
          <p:cNvCxnSpPr>
            <a:stCxn id="7" idx="3"/>
          </p:cNvCxnSpPr>
          <p:nvPr/>
        </p:nvCxnSpPr>
        <p:spPr>
          <a:xfrm>
            <a:off x="7438888" y="3598651"/>
            <a:ext cx="966982" cy="4445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7112754" y="195583"/>
            <a:ext cx="1619250" cy="1524895"/>
          </a:xfrm>
          <a:prstGeom prst="rect">
            <a:avLst/>
          </a:prstGeom>
        </p:spPr>
      </p:pic>
      <p:cxnSp>
        <p:nvCxnSpPr>
          <p:cNvPr id="12" name="Straight Arrow Connector 11"/>
          <p:cNvCxnSpPr/>
          <p:nvPr/>
        </p:nvCxnSpPr>
        <p:spPr>
          <a:xfrm flipH="1">
            <a:off x="4120308" y="892366"/>
            <a:ext cx="3701669" cy="892367"/>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943161" y="903383"/>
            <a:ext cx="672487" cy="878375"/>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139696"/>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240" y="1795749"/>
            <a:ext cx="3711235" cy="4005778"/>
          </a:xfrm>
          <a:prstGeom prst="rect">
            <a:avLst/>
          </a:prstGeom>
        </p:spPr>
      </p:pic>
      <p:pic>
        <p:nvPicPr>
          <p:cNvPr id="4" name="Picture 3"/>
          <p:cNvPicPr>
            <a:picLocks noChangeAspect="1"/>
          </p:cNvPicPr>
          <p:nvPr/>
        </p:nvPicPr>
        <p:blipFill>
          <a:blip r:embed="rId3"/>
          <a:stretch>
            <a:fillRect/>
          </a:stretch>
        </p:blipFill>
        <p:spPr>
          <a:xfrm>
            <a:off x="4318612" y="1795749"/>
            <a:ext cx="4257262" cy="4005778"/>
          </a:xfrm>
          <a:prstGeom prst="rect">
            <a:avLst/>
          </a:prstGeom>
        </p:spPr>
      </p:pic>
      <p:sp>
        <p:nvSpPr>
          <p:cNvPr id="5" name="Title 1"/>
          <p:cNvSpPr txBox="1">
            <a:spLocks/>
          </p:cNvSpPr>
          <p:nvPr/>
        </p:nvSpPr>
        <p:spPr>
          <a:xfrm>
            <a:off x="551532" y="50480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solidFill>
                  <a:srgbClr val="0070C0"/>
                </a:solidFill>
              </a:rPr>
              <a:t>National Elevation Dataset (10m cells)</a:t>
            </a:r>
          </a:p>
          <a:p>
            <a:r>
              <a:rPr lang="en-US" sz="2400" dirty="0" smtClean="0">
                <a:solidFill>
                  <a:srgbClr val="0070C0"/>
                </a:solidFill>
              </a:rPr>
              <a:t>used for existing flood inundation mapping</a:t>
            </a:r>
            <a:endParaRPr lang="en-US" sz="2400" dirty="0">
              <a:solidFill>
                <a:srgbClr val="0070C0"/>
              </a:solidFill>
            </a:endParaRPr>
          </a:p>
        </p:txBody>
      </p:sp>
      <p:pic>
        <p:nvPicPr>
          <p:cNvPr id="6" name="Picture 5"/>
          <p:cNvPicPr>
            <a:picLocks noChangeAspect="1"/>
          </p:cNvPicPr>
          <p:nvPr/>
        </p:nvPicPr>
        <p:blipFill>
          <a:blip r:embed="rId4"/>
          <a:stretch>
            <a:fillRect/>
          </a:stretch>
        </p:blipFill>
        <p:spPr>
          <a:xfrm>
            <a:off x="7031137" y="365126"/>
            <a:ext cx="1844172" cy="1043496"/>
          </a:xfrm>
          <a:prstGeom prst="rect">
            <a:avLst/>
          </a:prstGeom>
        </p:spPr>
      </p:pic>
    </p:spTree>
    <p:extLst>
      <p:ext uri="{BB962C8B-B14F-4D97-AF65-F5344CB8AC3E}">
        <p14:creationId xmlns:p14="http://schemas.microsoft.com/office/powerpoint/2010/main" val="338212836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1446">
                    <a:lumMod val="75000"/>
                    <a:lumOff val="25000"/>
                  </a:srgbClr>
                </a:solidFill>
              </a:rPr>
              <a:t>Flood Inundation Mapping for Colorado, Wharton and Matagorda Counties</a:t>
            </a:r>
            <a:r>
              <a:rPr lang="en-US" dirty="0">
                <a:solidFill>
                  <a:prstClr val="black"/>
                </a:solidFill>
              </a:rPr>
              <a:t/>
            </a:r>
            <a:br>
              <a:rPr lang="en-US" dirty="0">
                <a:solidFill>
                  <a:prstClr val="black"/>
                </a:solidFill>
              </a:rPr>
            </a:br>
            <a:r>
              <a:rPr lang="en-US" dirty="0" smtClean="0">
                <a:solidFill>
                  <a:prstClr val="black"/>
                </a:solidFill>
              </a:rPr>
              <a:t/>
            </a:r>
            <a:br>
              <a:rPr lang="en-US" dirty="0" smtClean="0">
                <a:solidFill>
                  <a:prstClr val="black"/>
                </a:solidFill>
              </a:rPr>
            </a:br>
            <a:r>
              <a:rPr lang="en-US" dirty="0" smtClean="0">
                <a:solidFill>
                  <a:prstClr val="black"/>
                </a:solidFill>
              </a:rPr>
              <a:t/>
            </a:r>
            <a:br>
              <a:rPr lang="en-US" dirty="0" smtClean="0">
                <a:solidFill>
                  <a:prstClr val="black"/>
                </a:solidFill>
              </a:rPr>
            </a:br>
            <a:endParaRPr lang="en-US" dirty="0"/>
          </a:p>
        </p:txBody>
      </p:sp>
      <p:sp>
        <p:nvSpPr>
          <p:cNvPr id="5" name="TextBox 4"/>
          <p:cNvSpPr txBox="1"/>
          <p:nvPr/>
        </p:nvSpPr>
        <p:spPr>
          <a:xfrm>
            <a:off x="685800" y="1531345"/>
            <a:ext cx="914400" cy="914400"/>
          </a:xfrm>
          <a:prstGeom prst="rect">
            <a:avLst/>
          </a:prstGeom>
          <a:noFill/>
          <a:effectLst/>
        </p:spPr>
        <p:txBody>
          <a:bodyPr wrap="none" lIns="0" tIns="0" rIns="0" bIns="0" rtlCol="0">
            <a:noAutofit/>
          </a:bodyPr>
          <a:lstStyle/>
          <a:p>
            <a:pPr eaLnBrk="0" hangingPunct="0">
              <a:lnSpc>
                <a:spcPts val="3000"/>
              </a:lnSpc>
            </a:pPr>
            <a:r>
              <a:rPr lang="en-US" sz="2400" b="1" dirty="0">
                <a:solidFill>
                  <a:srgbClr val="0070C0"/>
                </a:solidFill>
              </a:rPr>
              <a:t>Three questions:</a:t>
            </a:r>
          </a:p>
          <a:p>
            <a:pPr eaLnBrk="0" hangingPunct="0">
              <a:lnSpc>
                <a:spcPts val="3000"/>
              </a:lnSpc>
            </a:pPr>
            <a:endParaRPr lang="en-US" sz="2400" b="1" dirty="0">
              <a:solidFill>
                <a:srgbClr val="0070C0"/>
              </a:solidFill>
            </a:endParaRPr>
          </a:p>
          <a:p>
            <a:pPr marL="342900" indent="-342900" eaLnBrk="0" hangingPunct="0">
              <a:lnSpc>
                <a:spcPts val="3000"/>
              </a:lnSpc>
              <a:buFontTx/>
              <a:buAutoNum type="arabicParenBoth"/>
            </a:pPr>
            <a:r>
              <a:rPr lang="en-US" sz="2400" b="1" dirty="0">
                <a:solidFill>
                  <a:srgbClr val="0070C0"/>
                </a:solidFill>
              </a:rPr>
              <a:t> What has been done?</a:t>
            </a:r>
          </a:p>
          <a:p>
            <a:pPr marL="342900" indent="-342900" eaLnBrk="0" hangingPunct="0">
              <a:lnSpc>
                <a:spcPts val="3000"/>
              </a:lnSpc>
              <a:buFontTx/>
              <a:buAutoNum type="arabicParenBoth"/>
            </a:pPr>
            <a:endParaRPr lang="en-US" sz="2400" b="1" dirty="0">
              <a:solidFill>
                <a:srgbClr val="0070C0"/>
              </a:solidFill>
            </a:endParaRPr>
          </a:p>
          <a:p>
            <a:pPr marL="342900" indent="-342900" eaLnBrk="0" hangingPunct="0">
              <a:lnSpc>
                <a:spcPts val="3000"/>
              </a:lnSpc>
              <a:buFontTx/>
              <a:buAutoNum type="arabicParenBoth"/>
            </a:pPr>
            <a:r>
              <a:rPr lang="en-US" sz="2400" b="1" dirty="0">
                <a:solidFill>
                  <a:srgbClr val="0070C0"/>
                </a:solidFill>
              </a:rPr>
              <a:t> What needs to be done?</a:t>
            </a:r>
          </a:p>
          <a:p>
            <a:pPr marL="800100" lvl="1" indent="-342900" eaLnBrk="0" hangingPunct="0">
              <a:lnSpc>
                <a:spcPts val="3000"/>
              </a:lnSpc>
              <a:buFont typeface="Arial" panose="020B0604020202020204" pitchFamily="34" charset="0"/>
              <a:buChar char="•"/>
            </a:pPr>
            <a:r>
              <a:rPr lang="en-US" sz="2400" b="1" dirty="0">
                <a:solidFill>
                  <a:srgbClr val="0070C0"/>
                </a:solidFill>
              </a:rPr>
              <a:t>Enhanced inundation mapping</a:t>
            </a:r>
          </a:p>
          <a:p>
            <a:pPr marL="800100" lvl="1" indent="-342900" eaLnBrk="0" hangingPunct="0">
              <a:lnSpc>
                <a:spcPts val="3000"/>
              </a:lnSpc>
              <a:buFont typeface="Arial" panose="020B0604020202020204" pitchFamily="34" charset="0"/>
              <a:buChar char="•"/>
            </a:pPr>
            <a:r>
              <a:rPr lang="en-US" sz="2400" b="1" dirty="0">
                <a:solidFill>
                  <a:srgbClr val="0070C0"/>
                </a:solidFill>
              </a:rPr>
              <a:t>Flood impact assessment</a:t>
            </a:r>
          </a:p>
          <a:p>
            <a:pPr marL="800100" lvl="1" indent="-342900" eaLnBrk="0" hangingPunct="0">
              <a:lnSpc>
                <a:spcPts val="3000"/>
              </a:lnSpc>
              <a:buFont typeface="Arial" panose="020B0604020202020204" pitchFamily="34" charset="0"/>
              <a:buChar char="•"/>
            </a:pPr>
            <a:r>
              <a:rPr lang="en-US" sz="2400" b="1" dirty="0">
                <a:solidFill>
                  <a:srgbClr val="0070C0"/>
                </a:solidFill>
              </a:rPr>
              <a:t>Densified Water Measurement</a:t>
            </a:r>
          </a:p>
          <a:p>
            <a:pPr marL="800100" lvl="1" indent="-342900" eaLnBrk="0" hangingPunct="0">
              <a:lnSpc>
                <a:spcPts val="3000"/>
              </a:lnSpc>
              <a:buFont typeface="Arial" panose="020B0604020202020204" pitchFamily="34" charset="0"/>
              <a:buChar char="•"/>
            </a:pPr>
            <a:endParaRPr lang="en-US" sz="2400" b="1" i="1" dirty="0">
              <a:solidFill>
                <a:srgbClr val="0070C0"/>
              </a:solidFill>
            </a:endParaRPr>
          </a:p>
          <a:p>
            <a:pPr marL="342900" indent="-342900" eaLnBrk="0" hangingPunct="0">
              <a:lnSpc>
                <a:spcPts val="3000"/>
              </a:lnSpc>
              <a:buFontTx/>
              <a:buAutoNum type="arabicParenBoth"/>
            </a:pPr>
            <a:r>
              <a:rPr lang="en-US" sz="2400" b="1" dirty="0">
                <a:solidFill>
                  <a:srgbClr val="0070C0"/>
                </a:solidFill>
              </a:rPr>
              <a:t> How much will it </a:t>
            </a:r>
            <a:r>
              <a:rPr lang="en-US" sz="2400" b="1" dirty="0" smtClean="0">
                <a:solidFill>
                  <a:srgbClr val="0070C0"/>
                </a:solidFill>
              </a:rPr>
              <a:t>cost per county?</a:t>
            </a:r>
            <a:endParaRPr lang="en-US" sz="2400" b="1" dirty="0">
              <a:solidFill>
                <a:srgbClr val="0070C0"/>
              </a:solidFill>
            </a:endParaRPr>
          </a:p>
          <a:p>
            <a:pPr algn="l" eaLnBrk="0" hangingPunct="0">
              <a:lnSpc>
                <a:spcPts val="3000"/>
              </a:lnSpc>
            </a:pPr>
            <a:endParaRPr lang="en-US" sz="2400" b="1" dirty="0" smtClean="0"/>
          </a:p>
        </p:txBody>
      </p:sp>
      <p:pic>
        <p:nvPicPr>
          <p:cNvPr id="4" name="Picture 3"/>
          <p:cNvPicPr>
            <a:picLocks noChangeAspect="1"/>
          </p:cNvPicPr>
          <p:nvPr/>
        </p:nvPicPr>
        <p:blipFill>
          <a:blip r:embed="rId2"/>
          <a:stretch>
            <a:fillRect/>
          </a:stretch>
        </p:blipFill>
        <p:spPr>
          <a:xfrm>
            <a:off x="6092328" y="1988545"/>
            <a:ext cx="2868592" cy="2779377"/>
          </a:xfrm>
          <a:prstGeom prst="rect">
            <a:avLst/>
          </a:prstGeom>
          <a:ln w="3175">
            <a:solidFill>
              <a:schemeClr val="bg1">
                <a:lumMod val="65000"/>
              </a:schemeClr>
            </a:solidFill>
          </a:ln>
        </p:spPr>
      </p:pic>
    </p:spTree>
    <p:extLst>
      <p:ext uri="{BB962C8B-B14F-4D97-AF65-F5344CB8AC3E}">
        <p14:creationId xmlns:p14="http://schemas.microsoft.com/office/powerpoint/2010/main" val="3137846725"/>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240" y="1795749"/>
            <a:ext cx="3711235" cy="4005778"/>
          </a:xfrm>
          <a:prstGeom prst="rect">
            <a:avLst/>
          </a:prstGeom>
        </p:spPr>
      </p:pic>
      <p:pic>
        <p:nvPicPr>
          <p:cNvPr id="3" name="Picture 2"/>
          <p:cNvPicPr>
            <a:picLocks noChangeAspect="1"/>
          </p:cNvPicPr>
          <p:nvPr/>
        </p:nvPicPr>
        <p:blipFill>
          <a:blip r:embed="rId3"/>
          <a:stretch>
            <a:fillRect/>
          </a:stretch>
        </p:blipFill>
        <p:spPr>
          <a:xfrm>
            <a:off x="4228930" y="1795750"/>
            <a:ext cx="4112348" cy="4005778"/>
          </a:xfrm>
          <a:prstGeom prst="rect">
            <a:avLst/>
          </a:prstGeom>
        </p:spPr>
      </p:pic>
      <p:sp>
        <p:nvSpPr>
          <p:cNvPr id="4" name="Title 1"/>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0070C0"/>
                </a:solidFill>
              </a:rPr>
              <a:t>New LIDAR data (1m cells)</a:t>
            </a:r>
          </a:p>
          <a:p>
            <a:r>
              <a:rPr lang="en-US" sz="3200" dirty="0" smtClean="0">
                <a:solidFill>
                  <a:srgbClr val="0070C0"/>
                </a:solidFill>
              </a:rPr>
              <a:t>Makes much better inundation maps</a:t>
            </a:r>
            <a:endParaRPr lang="en-US" sz="3200" dirty="0">
              <a:solidFill>
                <a:srgbClr val="0070C0"/>
              </a:solidFill>
            </a:endParaRPr>
          </a:p>
        </p:txBody>
      </p:sp>
    </p:spTree>
    <p:extLst>
      <p:ext uri="{BB962C8B-B14F-4D97-AF65-F5344CB8AC3E}">
        <p14:creationId xmlns:p14="http://schemas.microsoft.com/office/powerpoint/2010/main" val="1922303910"/>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1153" y="1963933"/>
            <a:ext cx="4112348" cy="4005778"/>
          </a:xfrm>
          <a:prstGeom prst="rect">
            <a:avLst/>
          </a:prstGeom>
        </p:spPr>
      </p:pic>
      <p:sp>
        <p:nvSpPr>
          <p:cNvPr id="4" name="Title 1"/>
          <p:cNvSpPr txBox="1">
            <a:spLocks/>
          </p:cNvSpPr>
          <p:nvPr/>
        </p:nvSpPr>
        <p:spPr>
          <a:xfrm>
            <a:off x="628649" y="365126"/>
            <a:ext cx="825094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solidFill>
                  <a:srgbClr val="0070C0"/>
                </a:solidFill>
              </a:rPr>
              <a:t>New LIDAR data is 100 times denser</a:t>
            </a:r>
            <a:br>
              <a:rPr lang="en-US" sz="3600" dirty="0" smtClean="0">
                <a:solidFill>
                  <a:srgbClr val="0070C0"/>
                </a:solidFill>
              </a:rPr>
            </a:br>
            <a:endParaRPr lang="en-US" sz="3600" dirty="0">
              <a:solidFill>
                <a:srgbClr val="0070C0"/>
              </a:solidFill>
            </a:endParaRPr>
          </a:p>
        </p:txBody>
      </p:sp>
      <p:pic>
        <p:nvPicPr>
          <p:cNvPr id="5" name="Picture 4"/>
          <p:cNvPicPr>
            <a:picLocks noChangeAspect="1"/>
          </p:cNvPicPr>
          <p:nvPr/>
        </p:nvPicPr>
        <p:blipFill>
          <a:blip r:embed="rId3"/>
          <a:stretch>
            <a:fillRect/>
          </a:stretch>
        </p:blipFill>
        <p:spPr>
          <a:xfrm>
            <a:off x="198304" y="1963933"/>
            <a:ext cx="4257262" cy="4005778"/>
          </a:xfrm>
          <a:prstGeom prst="rect">
            <a:avLst/>
          </a:prstGeom>
        </p:spPr>
      </p:pic>
      <p:sp>
        <p:nvSpPr>
          <p:cNvPr id="6" name="Rectangle 5"/>
          <p:cNvSpPr/>
          <p:nvPr/>
        </p:nvSpPr>
        <p:spPr>
          <a:xfrm>
            <a:off x="2057022" y="1273619"/>
            <a:ext cx="539826" cy="56953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6457414" y="1273619"/>
            <a:ext cx="539826" cy="569539"/>
          </a:xfrm>
          <a:prstGeom prst="rect">
            <a:avLst/>
          </a:prstGeom>
          <a:pattFill prst="smGrid">
            <a:fgClr>
              <a:schemeClr val="accent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2635904" y="1235222"/>
            <a:ext cx="1226618" cy="646331"/>
          </a:xfrm>
          <a:prstGeom prst="rect">
            <a:avLst/>
          </a:prstGeom>
          <a:noFill/>
        </p:spPr>
        <p:txBody>
          <a:bodyPr wrap="none" rtlCol="0">
            <a:spAutoFit/>
          </a:bodyPr>
          <a:lstStyle/>
          <a:p>
            <a:r>
              <a:rPr lang="en-US" dirty="0">
                <a:solidFill>
                  <a:srgbClr val="FF0000"/>
                </a:solidFill>
              </a:rPr>
              <a:t>1 cell</a:t>
            </a:r>
          </a:p>
          <a:p>
            <a:r>
              <a:rPr lang="en-US" dirty="0">
                <a:solidFill>
                  <a:prstClr val="black"/>
                </a:solidFill>
              </a:rPr>
              <a:t>10m x 10m</a:t>
            </a:r>
          </a:p>
        </p:txBody>
      </p:sp>
      <p:sp>
        <p:nvSpPr>
          <p:cNvPr id="9" name="TextBox 8"/>
          <p:cNvSpPr txBox="1"/>
          <p:nvPr/>
        </p:nvSpPr>
        <p:spPr>
          <a:xfrm>
            <a:off x="6997240" y="1235222"/>
            <a:ext cx="997389" cy="646331"/>
          </a:xfrm>
          <a:prstGeom prst="rect">
            <a:avLst/>
          </a:prstGeom>
          <a:noFill/>
        </p:spPr>
        <p:txBody>
          <a:bodyPr wrap="none" rtlCol="0">
            <a:spAutoFit/>
          </a:bodyPr>
          <a:lstStyle/>
          <a:p>
            <a:r>
              <a:rPr lang="en-US" dirty="0">
                <a:solidFill>
                  <a:srgbClr val="FF0000"/>
                </a:solidFill>
              </a:rPr>
              <a:t>100 cells</a:t>
            </a:r>
          </a:p>
          <a:p>
            <a:r>
              <a:rPr lang="en-US" dirty="0">
                <a:solidFill>
                  <a:prstClr val="black"/>
                </a:solidFill>
              </a:rPr>
              <a:t>1m x 1m</a:t>
            </a:r>
          </a:p>
        </p:txBody>
      </p:sp>
      <p:sp>
        <p:nvSpPr>
          <p:cNvPr id="10" name="TextBox 9"/>
          <p:cNvSpPr txBox="1"/>
          <p:nvPr/>
        </p:nvSpPr>
        <p:spPr>
          <a:xfrm>
            <a:off x="174743" y="1235221"/>
            <a:ext cx="1947200" cy="646331"/>
          </a:xfrm>
          <a:prstGeom prst="rect">
            <a:avLst/>
          </a:prstGeom>
          <a:noFill/>
        </p:spPr>
        <p:txBody>
          <a:bodyPr wrap="none" rtlCol="0">
            <a:spAutoFit/>
          </a:bodyPr>
          <a:lstStyle/>
          <a:p>
            <a:pPr algn="ctr"/>
            <a:r>
              <a:rPr lang="en-US" dirty="0">
                <a:solidFill>
                  <a:prstClr val="black"/>
                </a:solidFill>
              </a:rPr>
              <a:t>National Elevation </a:t>
            </a:r>
          </a:p>
          <a:p>
            <a:pPr algn="ctr"/>
            <a:r>
              <a:rPr lang="en-US" dirty="0">
                <a:solidFill>
                  <a:prstClr val="black"/>
                </a:solidFill>
              </a:rPr>
              <a:t>Dataset</a:t>
            </a:r>
          </a:p>
        </p:txBody>
      </p:sp>
      <p:sp>
        <p:nvSpPr>
          <p:cNvPr id="11" name="TextBox 10"/>
          <p:cNvSpPr txBox="1"/>
          <p:nvPr/>
        </p:nvSpPr>
        <p:spPr>
          <a:xfrm>
            <a:off x="4752592" y="1242019"/>
            <a:ext cx="1592295" cy="646331"/>
          </a:xfrm>
          <a:prstGeom prst="rect">
            <a:avLst/>
          </a:prstGeom>
          <a:noFill/>
        </p:spPr>
        <p:txBody>
          <a:bodyPr wrap="none" rtlCol="0">
            <a:spAutoFit/>
          </a:bodyPr>
          <a:lstStyle/>
          <a:p>
            <a:pPr algn="ctr"/>
            <a:r>
              <a:rPr lang="en-US" dirty="0">
                <a:solidFill>
                  <a:prstClr val="black"/>
                </a:solidFill>
              </a:rPr>
              <a:t>New LIDAR for </a:t>
            </a:r>
          </a:p>
          <a:p>
            <a:pPr algn="ctr"/>
            <a:r>
              <a:rPr lang="en-US" dirty="0">
                <a:solidFill>
                  <a:prstClr val="black"/>
                </a:solidFill>
              </a:rPr>
              <a:t>Columbus</a:t>
            </a:r>
          </a:p>
        </p:txBody>
      </p:sp>
      <p:sp>
        <p:nvSpPr>
          <p:cNvPr id="12" name="TextBox 11"/>
          <p:cNvSpPr txBox="1"/>
          <p:nvPr/>
        </p:nvSpPr>
        <p:spPr>
          <a:xfrm>
            <a:off x="1272368" y="6045294"/>
            <a:ext cx="6019468" cy="461665"/>
          </a:xfrm>
          <a:prstGeom prst="rect">
            <a:avLst/>
          </a:prstGeom>
          <a:noFill/>
        </p:spPr>
        <p:txBody>
          <a:bodyPr wrap="none" rtlCol="0">
            <a:spAutoFit/>
          </a:bodyPr>
          <a:lstStyle/>
          <a:p>
            <a:r>
              <a:rPr lang="en-US" sz="2400" dirty="0">
                <a:solidFill>
                  <a:srgbClr val="0070C0"/>
                </a:solidFill>
              </a:rPr>
              <a:t>LIDAR is critical for accurate terrain description</a:t>
            </a:r>
          </a:p>
        </p:txBody>
      </p:sp>
    </p:spTree>
    <p:extLst>
      <p:ext uri="{BB962C8B-B14F-4D97-AF65-F5344CB8AC3E}">
        <p14:creationId xmlns:p14="http://schemas.microsoft.com/office/powerpoint/2010/main" val="3984618814"/>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Profile using LIDAR</a:t>
            </a:r>
            <a:endParaRPr lang="en-US" dirty="0"/>
          </a:p>
        </p:txBody>
      </p:sp>
      <p:pic>
        <p:nvPicPr>
          <p:cNvPr id="3" name="Picture 2"/>
          <p:cNvPicPr>
            <a:picLocks noChangeAspect="1"/>
          </p:cNvPicPr>
          <p:nvPr/>
        </p:nvPicPr>
        <p:blipFill>
          <a:blip r:embed="rId2"/>
          <a:stretch>
            <a:fillRect/>
          </a:stretch>
        </p:blipFill>
        <p:spPr>
          <a:xfrm>
            <a:off x="331482" y="1429036"/>
            <a:ext cx="2739272" cy="2470935"/>
          </a:xfrm>
          <a:prstGeom prst="rect">
            <a:avLst/>
          </a:prstGeom>
        </p:spPr>
      </p:pic>
      <p:pic>
        <p:nvPicPr>
          <p:cNvPr id="4" name="Picture 3"/>
          <p:cNvPicPr>
            <a:picLocks noChangeAspect="1"/>
          </p:cNvPicPr>
          <p:nvPr/>
        </p:nvPicPr>
        <p:blipFill>
          <a:blip r:embed="rId3"/>
          <a:stretch>
            <a:fillRect/>
          </a:stretch>
        </p:blipFill>
        <p:spPr>
          <a:xfrm>
            <a:off x="2125280" y="1968864"/>
            <a:ext cx="6624553" cy="4098418"/>
          </a:xfrm>
          <a:prstGeom prst="rect">
            <a:avLst/>
          </a:prstGeom>
        </p:spPr>
      </p:pic>
      <p:sp>
        <p:nvSpPr>
          <p:cNvPr id="5" name="Right Arrow 4"/>
          <p:cNvSpPr/>
          <p:nvPr/>
        </p:nvSpPr>
        <p:spPr>
          <a:xfrm>
            <a:off x="881350" y="2356031"/>
            <a:ext cx="694062" cy="308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Isosceles Triangle 6"/>
          <p:cNvSpPr/>
          <p:nvPr/>
        </p:nvSpPr>
        <p:spPr>
          <a:xfrm flipV="1">
            <a:off x="5589224" y="3811836"/>
            <a:ext cx="216665" cy="176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4803354" y="4010140"/>
            <a:ext cx="1861851" cy="1238143"/>
          </a:xfrm>
          <a:custGeom>
            <a:avLst/>
            <a:gdLst>
              <a:gd name="connsiteX0" fmla="*/ 0 w 1861851"/>
              <a:gd name="connsiteY0" fmla="*/ 0 h 1238143"/>
              <a:gd name="connsiteX1" fmla="*/ 132203 w 1861851"/>
              <a:gd name="connsiteY1" fmla="*/ 396607 h 1238143"/>
              <a:gd name="connsiteX2" fmla="*/ 407624 w 1861851"/>
              <a:gd name="connsiteY2" fmla="*/ 804231 h 1238143"/>
              <a:gd name="connsiteX3" fmla="*/ 627962 w 1861851"/>
              <a:gd name="connsiteY3" fmla="*/ 1123720 h 1238143"/>
              <a:gd name="connsiteX4" fmla="*/ 1024569 w 1861851"/>
              <a:gd name="connsiteY4" fmla="*/ 1222872 h 1238143"/>
              <a:gd name="connsiteX5" fmla="*/ 1432193 w 1861851"/>
              <a:gd name="connsiteY5" fmla="*/ 1222872 h 1238143"/>
              <a:gd name="connsiteX6" fmla="*/ 1597446 w 1861851"/>
              <a:gd name="connsiteY6" fmla="*/ 1079653 h 1238143"/>
              <a:gd name="connsiteX7" fmla="*/ 1685581 w 1861851"/>
              <a:gd name="connsiteY7" fmla="*/ 859315 h 1238143"/>
              <a:gd name="connsiteX8" fmla="*/ 1740665 w 1861851"/>
              <a:gd name="connsiteY8" fmla="*/ 506776 h 1238143"/>
              <a:gd name="connsiteX9" fmla="*/ 1817783 w 1861851"/>
              <a:gd name="connsiteY9" fmla="*/ 308472 h 1238143"/>
              <a:gd name="connsiteX10" fmla="*/ 1861851 w 1861851"/>
              <a:gd name="connsiteY10" fmla="*/ 0 h 123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1851" h="1238143">
                <a:moveTo>
                  <a:pt x="0" y="0"/>
                </a:moveTo>
                <a:cubicBezTo>
                  <a:pt x="32133" y="131284"/>
                  <a:pt x="64266" y="262569"/>
                  <a:pt x="132203" y="396607"/>
                </a:cubicBezTo>
                <a:cubicBezTo>
                  <a:pt x="200140" y="530645"/>
                  <a:pt x="324997" y="683045"/>
                  <a:pt x="407624" y="804231"/>
                </a:cubicBezTo>
                <a:cubicBezTo>
                  <a:pt x="490251" y="925417"/>
                  <a:pt x="525138" y="1053947"/>
                  <a:pt x="627962" y="1123720"/>
                </a:cubicBezTo>
                <a:cubicBezTo>
                  <a:pt x="730786" y="1193493"/>
                  <a:pt x="890531" y="1206347"/>
                  <a:pt x="1024569" y="1222872"/>
                </a:cubicBezTo>
                <a:cubicBezTo>
                  <a:pt x="1158608" y="1239397"/>
                  <a:pt x="1336713" y="1246742"/>
                  <a:pt x="1432193" y="1222872"/>
                </a:cubicBezTo>
                <a:cubicBezTo>
                  <a:pt x="1527673" y="1199002"/>
                  <a:pt x="1555215" y="1140246"/>
                  <a:pt x="1597446" y="1079653"/>
                </a:cubicBezTo>
                <a:cubicBezTo>
                  <a:pt x="1639677" y="1019060"/>
                  <a:pt x="1661711" y="954795"/>
                  <a:pt x="1685581" y="859315"/>
                </a:cubicBezTo>
                <a:cubicBezTo>
                  <a:pt x="1709451" y="763835"/>
                  <a:pt x="1718631" y="598583"/>
                  <a:pt x="1740665" y="506776"/>
                </a:cubicBezTo>
                <a:cubicBezTo>
                  <a:pt x="1762699" y="414969"/>
                  <a:pt x="1797585" y="392935"/>
                  <a:pt x="1817783" y="308472"/>
                </a:cubicBezTo>
                <a:cubicBezTo>
                  <a:pt x="1837981" y="224009"/>
                  <a:pt x="1849916" y="112004"/>
                  <a:pt x="1861851" y="0"/>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4803353" y="3989941"/>
            <a:ext cx="1861851" cy="552679"/>
          </a:xfrm>
          <a:custGeom>
            <a:avLst/>
            <a:gdLst>
              <a:gd name="connsiteX0" fmla="*/ 0 w 1861851"/>
              <a:gd name="connsiteY0" fmla="*/ 0 h 1238143"/>
              <a:gd name="connsiteX1" fmla="*/ 132203 w 1861851"/>
              <a:gd name="connsiteY1" fmla="*/ 396607 h 1238143"/>
              <a:gd name="connsiteX2" fmla="*/ 407624 w 1861851"/>
              <a:gd name="connsiteY2" fmla="*/ 804231 h 1238143"/>
              <a:gd name="connsiteX3" fmla="*/ 627962 w 1861851"/>
              <a:gd name="connsiteY3" fmla="*/ 1123720 h 1238143"/>
              <a:gd name="connsiteX4" fmla="*/ 1024569 w 1861851"/>
              <a:gd name="connsiteY4" fmla="*/ 1222872 h 1238143"/>
              <a:gd name="connsiteX5" fmla="*/ 1432193 w 1861851"/>
              <a:gd name="connsiteY5" fmla="*/ 1222872 h 1238143"/>
              <a:gd name="connsiteX6" fmla="*/ 1597446 w 1861851"/>
              <a:gd name="connsiteY6" fmla="*/ 1079653 h 1238143"/>
              <a:gd name="connsiteX7" fmla="*/ 1685581 w 1861851"/>
              <a:gd name="connsiteY7" fmla="*/ 859315 h 1238143"/>
              <a:gd name="connsiteX8" fmla="*/ 1740665 w 1861851"/>
              <a:gd name="connsiteY8" fmla="*/ 506776 h 1238143"/>
              <a:gd name="connsiteX9" fmla="*/ 1817783 w 1861851"/>
              <a:gd name="connsiteY9" fmla="*/ 308472 h 1238143"/>
              <a:gd name="connsiteX10" fmla="*/ 1861851 w 1861851"/>
              <a:gd name="connsiteY10" fmla="*/ 0 h 123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1851" h="1238143">
                <a:moveTo>
                  <a:pt x="0" y="0"/>
                </a:moveTo>
                <a:cubicBezTo>
                  <a:pt x="32133" y="131284"/>
                  <a:pt x="64266" y="262569"/>
                  <a:pt x="132203" y="396607"/>
                </a:cubicBezTo>
                <a:cubicBezTo>
                  <a:pt x="200140" y="530645"/>
                  <a:pt x="324997" y="683045"/>
                  <a:pt x="407624" y="804231"/>
                </a:cubicBezTo>
                <a:cubicBezTo>
                  <a:pt x="490251" y="925417"/>
                  <a:pt x="525138" y="1053947"/>
                  <a:pt x="627962" y="1123720"/>
                </a:cubicBezTo>
                <a:cubicBezTo>
                  <a:pt x="730786" y="1193493"/>
                  <a:pt x="890531" y="1206347"/>
                  <a:pt x="1024569" y="1222872"/>
                </a:cubicBezTo>
                <a:cubicBezTo>
                  <a:pt x="1158608" y="1239397"/>
                  <a:pt x="1336713" y="1246742"/>
                  <a:pt x="1432193" y="1222872"/>
                </a:cubicBezTo>
                <a:cubicBezTo>
                  <a:pt x="1527673" y="1199002"/>
                  <a:pt x="1555215" y="1140246"/>
                  <a:pt x="1597446" y="1079653"/>
                </a:cubicBezTo>
                <a:cubicBezTo>
                  <a:pt x="1639677" y="1019060"/>
                  <a:pt x="1661711" y="954795"/>
                  <a:pt x="1685581" y="859315"/>
                </a:cubicBezTo>
                <a:cubicBezTo>
                  <a:pt x="1709451" y="763835"/>
                  <a:pt x="1718631" y="598583"/>
                  <a:pt x="1740665" y="506776"/>
                </a:cubicBezTo>
                <a:cubicBezTo>
                  <a:pt x="1762699" y="414969"/>
                  <a:pt x="1797585" y="392935"/>
                  <a:pt x="1817783" y="308472"/>
                </a:cubicBezTo>
                <a:cubicBezTo>
                  <a:pt x="1837981" y="224009"/>
                  <a:pt x="1849916" y="112004"/>
                  <a:pt x="1861851" y="0"/>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4803352" y="4032173"/>
            <a:ext cx="1861851" cy="815249"/>
          </a:xfrm>
          <a:custGeom>
            <a:avLst/>
            <a:gdLst>
              <a:gd name="connsiteX0" fmla="*/ 0 w 1861851"/>
              <a:gd name="connsiteY0" fmla="*/ 0 h 1238143"/>
              <a:gd name="connsiteX1" fmla="*/ 132203 w 1861851"/>
              <a:gd name="connsiteY1" fmla="*/ 396607 h 1238143"/>
              <a:gd name="connsiteX2" fmla="*/ 407624 w 1861851"/>
              <a:gd name="connsiteY2" fmla="*/ 804231 h 1238143"/>
              <a:gd name="connsiteX3" fmla="*/ 627962 w 1861851"/>
              <a:gd name="connsiteY3" fmla="*/ 1123720 h 1238143"/>
              <a:gd name="connsiteX4" fmla="*/ 1024569 w 1861851"/>
              <a:gd name="connsiteY4" fmla="*/ 1222872 h 1238143"/>
              <a:gd name="connsiteX5" fmla="*/ 1432193 w 1861851"/>
              <a:gd name="connsiteY5" fmla="*/ 1222872 h 1238143"/>
              <a:gd name="connsiteX6" fmla="*/ 1597446 w 1861851"/>
              <a:gd name="connsiteY6" fmla="*/ 1079653 h 1238143"/>
              <a:gd name="connsiteX7" fmla="*/ 1685581 w 1861851"/>
              <a:gd name="connsiteY7" fmla="*/ 859315 h 1238143"/>
              <a:gd name="connsiteX8" fmla="*/ 1740665 w 1861851"/>
              <a:gd name="connsiteY8" fmla="*/ 506776 h 1238143"/>
              <a:gd name="connsiteX9" fmla="*/ 1817783 w 1861851"/>
              <a:gd name="connsiteY9" fmla="*/ 308472 h 1238143"/>
              <a:gd name="connsiteX10" fmla="*/ 1861851 w 1861851"/>
              <a:gd name="connsiteY10" fmla="*/ 0 h 123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1851" h="1238143">
                <a:moveTo>
                  <a:pt x="0" y="0"/>
                </a:moveTo>
                <a:cubicBezTo>
                  <a:pt x="32133" y="131284"/>
                  <a:pt x="64266" y="262569"/>
                  <a:pt x="132203" y="396607"/>
                </a:cubicBezTo>
                <a:cubicBezTo>
                  <a:pt x="200140" y="530645"/>
                  <a:pt x="324997" y="683045"/>
                  <a:pt x="407624" y="804231"/>
                </a:cubicBezTo>
                <a:cubicBezTo>
                  <a:pt x="490251" y="925417"/>
                  <a:pt x="525138" y="1053947"/>
                  <a:pt x="627962" y="1123720"/>
                </a:cubicBezTo>
                <a:cubicBezTo>
                  <a:pt x="730786" y="1193493"/>
                  <a:pt x="890531" y="1206347"/>
                  <a:pt x="1024569" y="1222872"/>
                </a:cubicBezTo>
                <a:cubicBezTo>
                  <a:pt x="1158608" y="1239397"/>
                  <a:pt x="1336713" y="1246742"/>
                  <a:pt x="1432193" y="1222872"/>
                </a:cubicBezTo>
                <a:cubicBezTo>
                  <a:pt x="1527673" y="1199002"/>
                  <a:pt x="1555215" y="1140246"/>
                  <a:pt x="1597446" y="1079653"/>
                </a:cubicBezTo>
                <a:cubicBezTo>
                  <a:pt x="1639677" y="1019060"/>
                  <a:pt x="1661711" y="954795"/>
                  <a:pt x="1685581" y="859315"/>
                </a:cubicBezTo>
                <a:cubicBezTo>
                  <a:pt x="1709451" y="763835"/>
                  <a:pt x="1718631" y="598583"/>
                  <a:pt x="1740665" y="506776"/>
                </a:cubicBezTo>
                <a:cubicBezTo>
                  <a:pt x="1762699" y="414969"/>
                  <a:pt x="1797585" y="392935"/>
                  <a:pt x="1817783" y="308472"/>
                </a:cubicBezTo>
                <a:cubicBezTo>
                  <a:pt x="1837981" y="224009"/>
                  <a:pt x="1849916" y="112004"/>
                  <a:pt x="1861851" y="0"/>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6689490" y="4439797"/>
            <a:ext cx="1459054" cy="646331"/>
          </a:xfrm>
          <a:prstGeom prst="rect">
            <a:avLst/>
          </a:prstGeom>
          <a:noFill/>
        </p:spPr>
        <p:txBody>
          <a:bodyPr wrap="none" rtlCol="0">
            <a:spAutoFit/>
          </a:bodyPr>
          <a:lstStyle/>
          <a:p>
            <a:r>
              <a:rPr lang="en-US" b="1" dirty="0">
                <a:solidFill>
                  <a:srgbClr val="ED7D31">
                    <a:lumMod val="50000"/>
                  </a:srgbClr>
                </a:solidFill>
              </a:rPr>
              <a:t>Where is the </a:t>
            </a:r>
          </a:p>
          <a:p>
            <a:r>
              <a:rPr lang="en-US" b="1" dirty="0">
                <a:solidFill>
                  <a:srgbClr val="ED7D31">
                    <a:lumMod val="50000"/>
                  </a:srgbClr>
                </a:solidFill>
              </a:rPr>
              <a:t>channel bed?</a:t>
            </a:r>
          </a:p>
        </p:txBody>
      </p:sp>
      <p:sp>
        <p:nvSpPr>
          <p:cNvPr id="14" name="TextBox 13"/>
          <p:cNvSpPr txBox="1"/>
          <p:nvPr/>
        </p:nvSpPr>
        <p:spPr>
          <a:xfrm>
            <a:off x="5038371" y="3928164"/>
            <a:ext cx="1535036" cy="369332"/>
          </a:xfrm>
          <a:prstGeom prst="rect">
            <a:avLst/>
          </a:prstGeom>
          <a:noFill/>
        </p:spPr>
        <p:txBody>
          <a:bodyPr wrap="none" rtlCol="0">
            <a:spAutoFit/>
          </a:bodyPr>
          <a:lstStyle/>
          <a:p>
            <a:r>
              <a:rPr lang="en-US" b="1" dirty="0">
                <a:solidFill>
                  <a:srgbClr val="0070C0"/>
                </a:solidFill>
              </a:rPr>
              <a:t>Water Surface</a:t>
            </a:r>
          </a:p>
        </p:txBody>
      </p:sp>
      <p:sp>
        <p:nvSpPr>
          <p:cNvPr id="15" name="TextBox 14"/>
          <p:cNvSpPr txBox="1"/>
          <p:nvPr/>
        </p:nvSpPr>
        <p:spPr>
          <a:xfrm>
            <a:off x="3325174" y="1576184"/>
            <a:ext cx="4528099" cy="461665"/>
          </a:xfrm>
          <a:prstGeom prst="rect">
            <a:avLst/>
          </a:prstGeom>
          <a:noFill/>
        </p:spPr>
        <p:txBody>
          <a:bodyPr wrap="none" rtlCol="0">
            <a:spAutoFit/>
          </a:bodyPr>
          <a:lstStyle/>
          <a:p>
            <a:r>
              <a:rPr lang="en-US" sz="2400" dirty="0">
                <a:solidFill>
                  <a:srgbClr val="0070C0"/>
                </a:solidFill>
              </a:rPr>
              <a:t>This LIDAR cannot see under water</a:t>
            </a:r>
          </a:p>
        </p:txBody>
      </p:sp>
      <p:sp>
        <p:nvSpPr>
          <p:cNvPr id="16" name="TextBox 15"/>
          <p:cNvSpPr txBox="1"/>
          <p:nvPr/>
        </p:nvSpPr>
        <p:spPr>
          <a:xfrm>
            <a:off x="3325174" y="6109514"/>
            <a:ext cx="4628703" cy="369332"/>
          </a:xfrm>
          <a:prstGeom prst="rect">
            <a:avLst/>
          </a:prstGeom>
          <a:noFill/>
        </p:spPr>
        <p:txBody>
          <a:bodyPr wrap="none" rtlCol="0">
            <a:spAutoFit/>
          </a:bodyPr>
          <a:lstStyle/>
          <a:p>
            <a:r>
              <a:rPr lang="en-US" u="sng" dirty="0">
                <a:solidFill>
                  <a:srgbClr val="FF0000"/>
                </a:solidFill>
              </a:rPr>
              <a:t>We need a survey of Colorado river bathymetry</a:t>
            </a:r>
          </a:p>
        </p:txBody>
      </p:sp>
      <p:pic>
        <p:nvPicPr>
          <p:cNvPr id="6" name="Picture 5"/>
          <p:cNvPicPr>
            <a:picLocks noChangeAspect="1"/>
          </p:cNvPicPr>
          <p:nvPr/>
        </p:nvPicPr>
        <p:blipFill>
          <a:blip r:embed="rId4"/>
          <a:stretch>
            <a:fillRect/>
          </a:stretch>
        </p:blipFill>
        <p:spPr>
          <a:xfrm>
            <a:off x="304885" y="4010140"/>
            <a:ext cx="1796110" cy="2415458"/>
          </a:xfrm>
          <a:prstGeom prst="rect">
            <a:avLst/>
          </a:prstGeom>
          <a:ln w="3175">
            <a:solidFill>
              <a:schemeClr val="bg1">
                <a:lumMod val="65000"/>
              </a:schemeClr>
            </a:solidFill>
          </a:ln>
        </p:spPr>
      </p:pic>
      <p:cxnSp>
        <p:nvCxnSpPr>
          <p:cNvPr id="9" name="Straight Arrow Connector 8"/>
          <p:cNvCxnSpPr>
            <a:stCxn id="6" idx="3"/>
          </p:cNvCxnSpPr>
          <p:nvPr/>
        </p:nvCxnSpPr>
        <p:spPr>
          <a:xfrm flipV="1">
            <a:off x="2100995" y="3999123"/>
            <a:ext cx="2647275" cy="12187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01118" y="5086128"/>
            <a:ext cx="399877" cy="1339470"/>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5"/>
          <a:stretch>
            <a:fillRect/>
          </a:stretch>
        </p:blipFill>
        <p:spPr>
          <a:xfrm>
            <a:off x="6264595" y="356324"/>
            <a:ext cx="2485238" cy="1085104"/>
          </a:xfrm>
          <a:prstGeom prst="rect">
            <a:avLst/>
          </a:prstGeom>
          <a:ln w="3175">
            <a:solidFill>
              <a:schemeClr val="bg1">
                <a:lumMod val="65000"/>
              </a:schemeClr>
            </a:solidFill>
          </a:ln>
        </p:spPr>
      </p:pic>
    </p:spTree>
    <p:extLst>
      <p:ext uri="{BB962C8B-B14F-4D97-AF65-F5344CB8AC3E}">
        <p14:creationId xmlns:p14="http://schemas.microsoft.com/office/powerpoint/2010/main" val="3757004981"/>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488" y="1067649"/>
            <a:ext cx="9144000" cy="5790351"/>
          </a:xfrm>
          <a:prstGeom prst="rect">
            <a:avLst/>
          </a:prstGeom>
        </p:spPr>
      </p:pic>
      <p:sp>
        <p:nvSpPr>
          <p:cNvPr id="5" name="Title 1"/>
          <p:cNvSpPr>
            <a:spLocks noGrp="1"/>
          </p:cNvSpPr>
          <p:nvPr>
            <p:ph type="title"/>
          </p:nvPr>
        </p:nvSpPr>
        <p:spPr>
          <a:xfrm>
            <a:off x="1001110" y="252248"/>
            <a:ext cx="7312991" cy="484632"/>
          </a:xfrm>
        </p:spPr>
        <p:txBody>
          <a:bodyPr>
            <a:noAutofit/>
          </a:bodyPr>
          <a:lstStyle/>
          <a:p>
            <a:pPr algn="ctr"/>
            <a:r>
              <a:rPr lang="en-US" sz="2000" b="1" dirty="0" smtClean="0"/>
              <a:t>Detailed Bathymetry Data Collected using Boats</a:t>
            </a:r>
            <a:endParaRPr lang="en-US" sz="2000" b="1" dirty="0"/>
          </a:p>
        </p:txBody>
      </p:sp>
      <p:pic>
        <p:nvPicPr>
          <p:cNvPr id="6" name="Picture 4" descr="FishViews">
            <a:extLst>
              <a:ext uri="{FF2B5EF4-FFF2-40B4-BE49-F238E27FC236}">
                <a16:creationId xmlns="" xmlns:a16="http://schemas.microsoft.com/office/drawing/2014/main" id="{5D8C4903-8F9F-4D7B-97E7-2CA26D94081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8893"/>
          <a:stretch/>
        </p:blipFill>
        <p:spPr bwMode="auto">
          <a:xfrm>
            <a:off x="-28488" y="16913"/>
            <a:ext cx="1206853" cy="77048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4561490" y="3553882"/>
            <a:ext cx="4501337" cy="2118607"/>
          </a:xfrm>
          <a:prstGeom prst="rect">
            <a:avLst/>
          </a:prstGeom>
        </p:spPr>
      </p:pic>
      <p:sp>
        <p:nvSpPr>
          <p:cNvPr id="9" name="TextBox 8"/>
          <p:cNvSpPr txBox="1"/>
          <p:nvPr/>
        </p:nvSpPr>
        <p:spPr>
          <a:xfrm>
            <a:off x="1980091" y="602883"/>
            <a:ext cx="5532284" cy="369332"/>
          </a:xfrm>
          <a:prstGeom prst="rect">
            <a:avLst/>
          </a:prstGeom>
          <a:noFill/>
        </p:spPr>
        <p:txBody>
          <a:bodyPr wrap="none" rtlCol="0">
            <a:spAutoFit/>
          </a:bodyPr>
          <a:lstStyle/>
          <a:p>
            <a:pPr algn="ctr"/>
            <a:r>
              <a:rPr lang="en-US" dirty="0" smtClean="0">
                <a:solidFill>
                  <a:srgbClr val="0070C0"/>
                </a:solidFill>
              </a:rPr>
              <a:t>Survey </a:t>
            </a:r>
            <a:r>
              <a:rPr lang="en-US" dirty="0">
                <a:solidFill>
                  <a:srgbClr val="0070C0"/>
                </a:solidFill>
              </a:rPr>
              <a:t>using sonar and couple with surface imagery</a:t>
            </a:r>
          </a:p>
        </p:txBody>
      </p:sp>
      <p:pic>
        <p:nvPicPr>
          <p:cNvPr id="3" name="Picture 2"/>
          <p:cNvPicPr>
            <a:picLocks noChangeAspect="1"/>
          </p:cNvPicPr>
          <p:nvPr/>
        </p:nvPicPr>
        <p:blipFill>
          <a:blip r:embed="rId5"/>
          <a:stretch>
            <a:fillRect/>
          </a:stretch>
        </p:blipFill>
        <p:spPr>
          <a:xfrm>
            <a:off x="131420" y="3552498"/>
            <a:ext cx="4154941" cy="2119992"/>
          </a:xfrm>
          <a:prstGeom prst="rect">
            <a:avLst/>
          </a:prstGeom>
        </p:spPr>
      </p:pic>
    </p:spTree>
    <p:extLst>
      <p:ext uri="{BB962C8B-B14F-4D97-AF65-F5344CB8AC3E}">
        <p14:creationId xmlns:p14="http://schemas.microsoft.com/office/powerpoint/2010/main" val="1882516542"/>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HEC River Analysis System</a:t>
            </a:r>
            <a:endParaRPr lang="en-US" dirty="0"/>
          </a:p>
        </p:txBody>
      </p:sp>
      <p:pic>
        <p:nvPicPr>
          <p:cNvPr id="3" name="Picture 2"/>
          <p:cNvPicPr>
            <a:picLocks noChangeAspect="1"/>
          </p:cNvPicPr>
          <p:nvPr/>
        </p:nvPicPr>
        <p:blipFill>
          <a:blip r:embed="rId2"/>
          <a:stretch>
            <a:fillRect/>
          </a:stretch>
        </p:blipFill>
        <p:spPr>
          <a:xfrm>
            <a:off x="849502" y="2492729"/>
            <a:ext cx="3691632" cy="3318201"/>
          </a:xfrm>
          <a:prstGeom prst="rect">
            <a:avLst/>
          </a:prstGeom>
        </p:spPr>
      </p:pic>
      <p:pic>
        <p:nvPicPr>
          <p:cNvPr id="4" name="Picture 3"/>
          <p:cNvPicPr>
            <a:picLocks noChangeAspect="1"/>
          </p:cNvPicPr>
          <p:nvPr/>
        </p:nvPicPr>
        <p:blipFill>
          <a:blip r:embed="rId3"/>
          <a:stretch>
            <a:fillRect/>
          </a:stretch>
        </p:blipFill>
        <p:spPr>
          <a:xfrm>
            <a:off x="1018156" y="941832"/>
            <a:ext cx="6648277" cy="828357"/>
          </a:xfrm>
          <a:prstGeom prst="rect">
            <a:avLst/>
          </a:prstGeom>
          <a:ln>
            <a:solidFill>
              <a:schemeClr val="bg1">
                <a:lumMod val="65000"/>
              </a:schemeClr>
            </a:solidFill>
          </a:ln>
        </p:spPr>
      </p:pic>
      <p:pic>
        <p:nvPicPr>
          <p:cNvPr id="5" name="Picture 4"/>
          <p:cNvPicPr>
            <a:picLocks noChangeAspect="1"/>
          </p:cNvPicPr>
          <p:nvPr/>
        </p:nvPicPr>
        <p:blipFill>
          <a:blip r:embed="rId4"/>
          <a:stretch>
            <a:fillRect/>
          </a:stretch>
        </p:blipFill>
        <p:spPr>
          <a:xfrm>
            <a:off x="1951188" y="1032884"/>
            <a:ext cx="2823840" cy="323126"/>
          </a:xfrm>
          <a:prstGeom prst="rect">
            <a:avLst/>
          </a:prstGeom>
        </p:spPr>
      </p:pic>
      <p:pic>
        <p:nvPicPr>
          <p:cNvPr id="6" name="Picture 5"/>
          <p:cNvPicPr>
            <a:picLocks noChangeAspect="1"/>
          </p:cNvPicPr>
          <p:nvPr/>
        </p:nvPicPr>
        <p:blipFill>
          <a:blip r:embed="rId5"/>
          <a:stretch>
            <a:fillRect/>
          </a:stretch>
        </p:blipFill>
        <p:spPr>
          <a:xfrm>
            <a:off x="4914892" y="2492729"/>
            <a:ext cx="3763428" cy="3318201"/>
          </a:xfrm>
          <a:prstGeom prst="rect">
            <a:avLst/>
          </a:prstGeom>
        </p:spPr>
      </p:pic>
      <p:sp>
        <p:nvSpPr>
          <p:cNvPr id="7" name="TextBox 6"/>
          <p:cNvSpPr txBox="1"/>
          <p:nvPr/>
        </p:nvSpPr>
        <p:spPr>
          <a:xfrm>
            <a:off x="1378311" y="1911284"/>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1-D and 2-D Steady and </a:t>
            </a:r>
          </a:p>
          <a:p>
            <a:pPr algn="l" eaLnBrk="0" hangingPunct="0">
              <a:lnSpc>
                <a:spcPts val="1800"/>
              </a:lnSpc>
            </a:pPr>
            <a:r>
              <a:rPr lang="en-US" b="1" dirty="0" smtClean="0">
                <a:ea typeface="+mn-ea"/>
                <a:cs typeface="+mn-cs"/>
              </a:rPr>
              <a:t>Unsteady Flow Analysis</a:t>
            </a:r>
          </a:p>
        </p:txBody>
      </p:sp>
      <p:sp>
        <p:nvSpPr>
          <p:cNvPr id="8" name="TextBox 7"/>
          <p:cNvSpPr txBox="1"/>
          <p:nvPr/>
        </p:nvSpPr>
        <p:spPr>
          <a:xfrm>
            <a:off x="6080677" y="2035529"/>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ea typeface="+mn-ea"/>
                <a:cs typeface="+mn-cs"/>
              </a:rPr>
              <a:t>Inundation Mapping</a:t>
            </a:r>
          </a:p>
        </p:txBody>
      </p:sp>
      <p:sp>
        <p:nvSpPr>
          <p:cNvPr id="9" name="TextBox 8"/>
          <p:cNvSpPr txBox="1"/>
          <p:nvPr/>
        </p:nvSpPr>
        <p:spPr>
          <a:xfrm>
            <a:off x="1130432" y="6076270"/>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rgbClr val="0070C0"/>
                </a:solidFill>
              </a:rPr>
              <a:t>Apply at critical overflow locations on main rivers</a:t>
            </a:r>
            <a:endParaRPr lang="en-US" sz="2400" b="1" dirty="0" smtClean="0">
              <a:solidFill>
                <a:srgbClr val="0070C0"/>
              </a:solidFill>
              <a:ea typeface="+mn-ea"/>
              <a:cs typeface="+mn-cs"/>
            </a:endParaRPr>
          </a:p>
        </p:txBody>
      </p:sp>
    </p:spTree>
    <p:extLst>
      <p:ext uri="{BB962C8B-B14F-4D97-AF65-F5344CB8AC3E}">
        <p14:creationId xmlns:p14="http://schemas.microsoft.com/office/powerpoint/2010/main" val="101085196"/>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1446">
                    <a:lumMod val="75000"/>
                    <a:lumOff val="25000"/>
                  </a:srgbClr>
                </a:solidFill>
              </a:rPr>
              <a:t>Flood Inundation Mapping for Colorado, Wharton and Matagorda Counties</a:t>
            </a:r>
            <a:r>
              <a:rPr lang="en-US" dirty="0">
                <a:solidFill>
                  <a:prstClr val="black"/>
                </a:solidFill>
              </a:rPr>
              <a:t/>
            </a:r>
            <a:br>
              <a:rPr lang="en-US" dirty="0">
                <a:solidFill>
                  <a:prstClr val="black"/>
                </a:solidFill>
              </a:rPr>
            </a:br>
            <a:r>
              <a:rPr lang="en-US" dirty="0" smtClean="0">
                <a:solidFill>
                  <a:prstClr val="black"/>
                </a:solidFill>
              </a:rPr>
              <a:t/>
            </a:r>
            <a:br>
              <a:rPr lang="en-US" dirty="0" smtClean="0">
                <a:solidFill>
                  <a:prstClr val="black"/>
                </a:solidFill>
              </a:rPr>
            </a:br>
            <a:r>
              <a:rPr lang="en-US" dirty="0" smtClean="0">
                <a:solidFill>
                  <a:prstClr val="black"/>
                </a:solidFill>
              </a:rPr>
              <a:t/>
            </a:r>
            <a:br>
              <a:rPr lang="en-US" dirty="0" smtClean="0">
                <a:solidFill>
                  <a:prstClr val="black"/>
                </a:solidFill>
              </a:rPr>
            </a:br>
            <a:endParaRPr lang="en-US" dirty="0"/>
          </a:p>
        </p:txBody>
      </p:sp>
      <p:sp>
        <p:nvSpPr>
          <p:cNvPr id="5" name="TextBox 4"/>
          <p:cNvSpPr txBox="1"/>
          <p:nvPr/>
        </p:nvSpPr>
        <p:spPr>
          <a:xfrm>
            <a:off x="685800" y="1531345"/>
            <a:ext cx="914400" cy="914400"/>
          </a:xfrm>
          <a:prstGeom prst="rect">
            <a:avLst/>
          </a:prstGeom>
          <a:noFill/>
          <a:effectLst/>
        </p:spPr>
        <p:txBody>
          <a:bodyPr wrap="none" lIns="0" tIns="0" rIns="0" bIns="0" rtlCol="0">
            <a:noAutofit/>
          </a:bodyPr>
          <a:lstStyle/>
          <a:p>
            <a:pPr eaLnBrk="0" hangingPunct="0">
              <a:lnSpc>
                <a:spcPts val="3000"/>
              </a:lnSpc>
            </a:pPr>
            <a:r>
              <a:rPr lang="en-US" sz="2400" b="1" dirty="0">
                <a:solidFill>
                  <a:srgbClr val="0070C0"/>
                </a:solidFill>
              </a:rPr>
              <a:t>Three questions:</a:t>
            </a:r>
          </a:p>
          <a:p>
            <a:pPr eaLnBrk="0" hangingPunct="0">
              <a:lnSpc>
                <a:spcPts val="3000"/>
              </a:lnSpc>
            </a:pPr>
            <a:endParaRPr lang="en-US" sz="2400" b="1" dirty="0">
              <a:solidFill>
                <a:srgbClr val="0070C0"/>
              </a:solidFill>
            </a:endParaRPr>
          </a:p>
          <a:p>
            <a:pPr marL="342900" indent="-342900" eaLnBrk="0" hangingPunct="0">
              <a:lnSpc>
                <a:spcPts val="3000"/>
              </a:lnSpc>
              <a:buFontTx/>
              <a:buAutoNum type="arabicParenBoth"/>
            </a:pPr>
            <a:r>
              <a:rPr lang="en-US" sz="2400" b="1" dirty="0">
                <a:solidFill>
                  <a:srgbClr val="0070C0"/>
                </a:solidFill>
              </a:rPr>
              <a:t> What has been done?</a:t>
            </a:r>
          </a:p>
          <a:p>
            <a:pPr marL="342900" indent="-342900" eaLnBrk="0" hangingPunct="0">
              <a:lnSpc>
                <a:spcPts val="3000"/>
              </a:lnSpc>
              <a:buFontTx/>
              <a:buAutoNum type="arabicParenBoth"/>
            </a:pPr>
            <a:endParaRPr lang="en-US" sz="2400" b="1" dirty="0">
              <a:solidFill>
                <a:srgbClr val="0070C0"/>
              </a:solidFill>
            </a:endParaRPr>
          </a:p>
          <a:p>
            <a:pPr marL="342900" indent="-342900" eaLnBrk="0" hangingPunct="0">
              <a:lnSpc>
                <a:spcPts val="3000"/>
              </a:lnSpc>
              <a:buFontTx/>
              <a:buAutoNum type="arabicParenBoth"/>
            </a:pPr>
            <a:r>
              <a:rPr lang="en-US" sz="2400" b="1" dirty="0">
                <a:solidFill>
                  <a:srgbClr val="0070C0"/>
                </a:solidFill>
              </a:rPr>
              <a:t> </a:t>
            </a:r>
            <a:r>
              <a:rPr lang="en-US" sz="2400" b="1" i="1" dirty="0">
                <a:solidFill>
                  <a:srgbClr val="FF0000"/>
                </a:solidFill>
              </a:rPr>
              <a:t>What needs to be done?</a:t>
            </a:r>
          </a:p>
          <a:p>
            <a:pPr marL="800100" lvl="1" indent="-342900" eaLnBrk="0" hangingPunct="0">
              <a:lnSpc>
                <a:spcPts val="3000"/>
              </a:lnSpc>
              <a:buFont typeface="Arial" panose="020B0604020202020204" pitchFamily="34" charset="0"/>
              <a:buChar char="•"/>
            </a:pPr>
            <a:r>
              <a:rPr lang="en-US" sz="2400" b="1" dirty="0">
                <a:solidFill>
                  <a:srgbClr val="0070C0"/>
                </a:solidFill>
              </a:rPr>
              <a:t>Enhanced inundation mapping</a:t>
            </a:r>
          </a:p>
          <a:p>
            <a:pPr marL="800100" lvl="1" indent="-342900" eaLnBrk="0" hangingPunct="0">
              <a:lnSpc>
                <a:spcPts val="3000"/>
              </a:lnSpc>
              <a:buFont typeface="Arial" panose="020B0604020202020204" pitchFamily="34" charset="0"/>
              <a:buChar char="•"/>
            </a:pPr>
            <a:r>
              <a:rPr lang="en-US" sz="2400" b="1" i="1" dirty="0">
                <a:solidFill>
                  <a:srgbClr val="FF0000"/>
                </a:solidFill>
              </a:rPr>
              <a:t>Flood impact assessment</a:t>
            </a:r>
          </a:p>
          <a:p>
            <a:pPr marL="800100" lvl="1" indent="-342900" eaLnBrk="0" hangingPunct="0">
              <a:lnSpc>
                <a:spcPts val="3000"/>
              </a:lnSpc>
              <a:buFont typeface="Arial" panose="020B0604020202020204" pitchFamily="34" charset="0"/>
              <a:buChar char="•"/>
            </a:pPr>
            <a:r>
              <a:rPr lang="en-US" sz="2400" b="1" dirty="0">
                <a:solidFill>
                  <a:srgbClr val="0070C0"/>
                </a:solidFill>
              </a:rPr>
              <a:t>Densified Water Measurement</a:t>
            </a:r>
          </a:p>
          <a:p>
            <a:pPr marL="800100" lvl="1" indent="-342900" eaLnBrk="0" hangingPunct="0">
              <a:lnSpc>
                <a:spcPts val="3000"/>
              </a:lnSpc>
              <a:buFont typeface="Arial" panose="020B0604020202020204" pitchFamily="34" charset="0"/>
              <a:buChar char="•"/>
            </a:pPr>
            <a:endParaRPr lang="en-US" sz="2400" b="1" i="1" dirty="0">
              <a:solidFill>
                <a:srgbClr val="0070C0"/>
              </a:solidFill>
            </a:endParaRPr>
          </a:p>
          <a:p>
            <a:pPr marL="342900" indent="-342900" eaLnBrk="0" hangingPunct="0">
              <a:lnSpc>
                <a:spcPts val="3000"/>
              </a:lnSpc>
              <a:buFontTx/>
              <a:buAutoNum type="arabicParenBoth"/>
            </a:pPr>
            <a:r>
              <a:rPr lang="en-US" sz="2400" b="1" dirty="0">
                <a:solidFill>
                  <a:srgbClr val="0070C0"/>
                </a:solidFill>
              </a:rPr>
              <a:t> How much will it </a:t>
            </a:r>
            <a:r>
              <a:rPr lang="en-US" sz="2400" b="1" dirty="0" smtClean="0">
                <a:solidFill>
                  <a:srgbClr val="0070C0"/>
                </a:solidFill>
              </a:rPr>
              <a:t>cost per county?</a:t>
            </a:r>
            <a:endParaRPr lang="en-US" sz="2400" b="1" dirty="0">
              <a:solidFill>
                <a:srgbClr val="0070C0"/>
              </a:solidFill>
            </a:endParaRPr>
          </a:p>
          <a:p>
            <a:pPr eaLnBrk="0" hangingPunct="0">
              <a:lnSpc>
                <a:spcPts val="3000"/>
              </a:lnSpc>
            </a:pPr>
            <a:endParaRPr lang="en-US" sz="2400" b="1" dirty="0" smtClean="0">
              <a:solidFill>
                <a:prstClr val="black"/>
              </a:solidFill>
            </a:endParaRPr>
          </a:p>
        </p:txBody>
      </p:sp>
      <p:pic>
        <p:nvPicPr>
          <p:cNvPr id="4" name="Picture 3"/>
          <p:cNvPicPr>
            <a:picLocks noChangeAspect="1"/>
          </p:cNvPicPr>
          <p:nvPr/>
        </p:nvPicPr>
        <p:blipFill>
          <a:blip r:embed="rId2"/>
          <a:stretch>
            <a:fillRect/>
          </a:stretch>
        </p:blipFill>
        <p:spPr>
          <a:xfrm>
            <a:off x="6092328" y="1988545"/>
            <a:ext cx="2868592" cy="2779377"/>
          </a:xfrm>
          <a:prstGeom prst="rect">
            <a:avLst/>
          </a:prstGeom>
          <a:ln w="3175">
            <a:solidFill>
              <a:schemeClr val="bg1">
                <a:lumMod val="65000"/>
              </a:schemeClr>
            </a:solidFill>
          </a:ln>
        </p:spPr>
      </p:pic>
    </p:spTree>
    <p:extLst>
      <p:ext uri="{BB962C8B-B14F-4D97-AF65-F5344CB8AC3E}">
        <p14:creationId xmlns:p14="http://schemas.microsoft.com/office/powerpoint/2010/main" val="101178476"/>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663" y="135326"/>
            <a:ext cx="7312991" cy="484632"/>
          </a:xfrm>
        </p:spPr>
        <p:txBody>
          <a:bodyPr>
            <a:normAutofit fontScale="90000"/>
          </a:bodyPr>
          <a:lstStyle/>
          <a:p>
            <a:pPr algn="l"/>
            <a:r>
              <a:rPr lang="en-US" sz="2800" dirty="0" smtClean="0">
                <a:latin typeface="+mn-lt"/>
              </a:rPr>
              <a:t>Flood </a:t>
            </a:r>
            <a:br>
              <a:rPr lang="en-US" sz="2800" dirty="0" smtClean="0">
                <a:latin typeface="+mn-lt"/>
              </a:rPr>
            </a:br>
            <a:r>
              <a:rPr lang="en-US" sz="2800" dirty="0" smtClean="0">
                <a:latin typeface="+mn-lt"/>
              </a:rPr>
              <a:t>Operational </a:t>
            </a:r>
            <a:br>
              <a:rPr lang="en-US" sz="2800" dirty="0" smtClean="0">
                <a:latin typeface="+mn-lt"/>
              </a:rPr>
            </a:br>
            <a:r>
              <a:rPr lang="en-US" sz="2800" dirty="0" smtClean="0">
                <a:latin typeface="+mn-lt"/>
              </a:rPr>
              <a:t>Maps</a:t>
            </a:r>
            <a:endParaRPr lang="en-US" sz="2800" dirty="0">
              <a:latin typeface="+mn-lt"/>
            </a:endParaRPr>
          </a:p>
        </p:txBody>
      </p:sp>
      <p:cxnSp>
        <p:nvCxnSpPr>
          <p:cNvPr id="8" name="Straight Arrow Connector 7"/>
          <p:cNvCxnSpPr/>
          <p:nvPr/>
        </p:nvCxnSpPr>
        <p:spPr>
          <a:xfrm>
            <a:off x="2929067" y="2730843"/>
            <a:ext cx="1346371" cy="1235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stretch>
            <a:fillRect/>
          </a:stretch>
        </p:blipFill>
        <p:spPr>
          <a:xfrm>
            <a:off x="3112496" y="140617"/>
            <a:ext cx="5657850" cy="1819275"/>
          </a:xfrm>
          <a:prstGeom prst="rect">
            <a:avLst/>
          </a:prstGeom>
          <a:ln w="3175">
            <a:solidFill>
              <a:schemeClr val="bg1">
                <a:lumMod val="65000"/>
              </a:schemeClr>
            </a:solidFill>
          </a:ln>
        </p:spPr>
      </p:pic>
      <p:pic>
        <p:nvPicPr>
          <p:cNvPr id="11" name="Picture 10"/>
          <p:cNvPicPr>
            <a:picLocks noChangeAspect="1"/>
          </p:cNvPicPr>
          <p:nvPr/>
        </p:nvPicPr>
        <p:blipFill>
          <a:blip r:embed="rId3"/>
          <a:stretch>
            <a:fillRect/>
          </a:stretch>
        </p:blipFill>
        <p:spPr>
          <a:xfrm>
            <a:off x="323428" y="2073070"/>
            <a:ext cx="5406724" cy="3023331"/>
          </a:xfrm>
          <a:prstGeom prst="rect">
            <a:avLst/>
          </a:prstGeom>
          <a:ln w="3175">
            <a:solidFill>
              <a:schemeClr val="bg1">
                <a:lumMod val="65000"/>
              </a:schemeClr>
            </a:solidFill>
          </a:ln>
        </p:spPr>
      </p:pic>
      <p:sp>
        <p:nvSpPr>
          <p:cNvPr id="13" name="TextBox 12"/>
          <p:cNvSpPr txBox="1"/>
          <p:nvPr/>
        </p:nvSpPr>
        <p:spPr>
          <a:xfrm>
            <a:off x="6499719" y="2169572"/>
            <a:ext cx="2300140" cy="281389"/>
          </a:xfrm>
          <a:prstGeom prst="rect">
            <a:avLst/>
          </a:prstGeom>
          <a:noFill/>
          <a:effectLst/>
        </p:spPr>
        <p:txBody>
          <a:bodyPr wrap="square" lIns="0" tIns="0" rIns="0" bIns="0" rtlCol="0">
            <a:noAutofit/>
          </a:bodyPr>
          <a:lstStyle/>
          <a:p>
            <a:pPr defTabSz="914400" eaLnBrk="0" hangingPunct="0">
              <a:lnSpc>
                <a:spcPts val="1800"/>
              </a:lnSpc>
            </a:pPr>
            <a:r>
              <a:rPr lang="en-US" sz="1400" b="1" dirty="0" smtClean="0">
                <a:solidFill>
                  <a:prstClr val="black"/>
                </a:solidFill>
              </a:rPr>
              <a:t>Flood depth in houses</a:t>
            </a:r>
          </a:p>
          <a:p>
            <a:pPr marL="285750" indent="-285750" defTabSz="914400" eaLnBrk="0" hangingPunct="0">
              <a:lnSpc>
                <a:spcPts val="1800"/>
              </a:lnSpc>
              <a:buFont typeface="Wingdings" panose="05000000000000000000" pitchFamily="2" charset="2"/>
              <a:buChar char="Ø"/>
            </a:pPr>
            <a:r>
              <a:rPr lang="en-US" sz="1400" b="1" dirty="0" smtClean="0">
                <a:solidFill>
                  <a:prstClr val="black"/>
                </a:solidFill>
              </a:rPr>
              <a:t>3ft </a:t>
            </a:r>
          </a:p>
          <a:p>
            <a:pPr marL="285750" indent="-285750" defTabSz="914400" eaLnBrk="0" hangingPunct="0">
              <a:lnSpc>
                <a:spcPts val="1800"/>
              </a:lnSpc>
              <a:buFont typeface="Wingdings" panose="05000000000000000000" pitchFamily="2" charset="2"/>
              <a:buChar char="Ø"/>
            </a:pPr>
            <a:endParaRPr lang="en-US" sz="1400" b="1" dirty="0">
              <a:solidFill>
                <a:prstClr val="black"/>
              </a:solidFill>
            </a:endParaRPr>
          </a:p>
          <a:p>
            <a:pPr marL="285750" indent="-285750" defTabSz="914400" eaLnBrk="0" hangingPunct="0">
              <a:lnSpc>
                <a:spcPts val="1800"/>
              </a:lnSpc>
              <a:buFont typeface="Wingdings" panose="05000000000000000000" pitchFamily="2" charset="2"/>
              <a:buChar char="Ø"/>
            </a:pPr>
            <a:r>
              <a:rPr lang="en-US" sz="1400" b="1" dirty="0" smtClean="0">
                <a:solidFill>
                  <a:prstClr val="black"/>
                </a:solidFill>
              </a:rPr>
              <a:t>6” – 3 </a:t>
            </a:r>
            <a:r>
              <a:rPr lang="en-US" sz="1400" b="1" dirty="0" err="1" smtClean="0">
                <a:solidFill>
                  <a:prstClr val="black"/>
                </a:solidFill>
              </a:rPr>
              <a:t>ft</a:t>
            </a:r>
            <a:endParaRPr lang="en-US" sz="1400" b="1" dirty="0" smtClean="0">
              <a:solidFill>
                <a:prstClr val="black"/>
              </a:solidFill>
            </a:endParaRPr>
          </a:p>
          <a:p>
            <a:pPr marL="285750" indent="-285750" defTabSz="914400" eaLnBrk="0" hangingPunct="0">
              <a:lnSpc>
                <a:spcPts val="1800"/>
              </a:lnSpc>
              <a:buFont typeface="Wingdings" panose="05000000000000000000" pitchFamily="2" charset="2"/>
              <a:buChar char="Ø"/>
            </a:pPr>
            <a:endParaRPr lang="en-US" sz="1400" b="1" dirty="0">
              <a:solidFill>
                <a:prstClr val="black"/>
              </a:solidFill>
            </a:endParaRPr>
          </a:p>
          <a:p>
            <a:pPr marL="285750" indent="-285750" defTabSz="914400" eaLnBrk="0" hangingPunct="0">
              <a:lnSpc>
                <a:spcPts val="1800"/>
              </a:lnSpc>
              <a:buFont typeface="Wingdings" panose="05000000000000000000" pitchFamily="2" charset="2"/>
              <a:buChar char="Ø"/>
            </a:pPr>
            <a:r>
              <a:rPr lang="en-US" sz="1400" b="1" dirty="0">
                <a:solidFill>
                  <a:prstClr val="black"/>
                </a:solidFill>
              </a:rPr>
              <a:t>&lt; 6”</a:t>
            </a:r>
          </a:p>
          <a:p>
            <a:pPr marL="285750" indent="-285750" defTabSz="914400" eaLnBrk="0" hangingPunct="0">
              <a:lnSpc>
                <a:spcPts val="1800"/>
              </a:lnSpc>
              <a:buFont typeface="Wingdings" panose="05000000000000000000" pitchFamily="2" charset="2"/>
              <a:buChar char="Ø"/>
            </a:pPr>
            <a:endParaRPr lang="en-US" sz="1400" b="1" dirty="0">
              <a:solidFill>
                <a:prstClr val="black"/>
              </a:solidFill>
            </a:endParaRPr>
          </a:p>
        </p:txBody>
      </p:sp>
      <p:pic>
        <p:nvPicPr>
          <p:cNvPr id="14" name="Picture 13"/>
          <p:cNvPicPr>
            <a:picLocks noChangeAspect="1"/>
          </p:cNvPicPr>
          <p:nvPr/>
        </p:nvPicPr>
        <p:blipFill>
          <a:blip r:embed="rId4"/>
          <a:stretch>
            <a:fillRect/>
          </a:stretch>
        </p:blipFill>
        <p:spPr>
          <a:xfrm>
            <a:off x="5778631" y="2272403"/>
            <a:ext cx="721088" cy="1320433"/>
          </a:xfrm>
          <a:prstGeom prst="rect">
            <a:avLst/>
          </a:prstGeom>
        </p:spPr>
      </p:pic>
      <p:sp>
        <p:nvSpPr>
          <p:cNvPr id="15" name="TextBox 14"/>
          <p:cNvSpPr txBox="1"/>
          <p:nvPr/>
        </p:nvSpPr>
        <p:spPr>
          <a:xfrm>
            <a:off x="840836" y="2128385"/>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Potentially flooded</a:t>
            </a:r>
          </a:p>
          <a:p>
            <a:pPr defTabSz="914400" eaLnBrk="0" hangingPunct="0">
              <a:lnSpc>
                <a:spcPts val="1800"/>
              </a:lnSpc>
            </a:pPr>
            <a:r>
              <a:rPr lang="en-US" sz="1400" b="1" dirty="0" smtClean="0">
                <a:solidFill>
                  <a:prstClr val="black"/>
                </a:solidFill>
              </a:rPr>
              <a:t>neighborhoods</a:t>
            </a:r>
          </a:p>
        </p:txBody>
      </p:sp>
      <p:cxnSp>
        <p:nvCxnSpPr>
          <p:cNvPr id="17" name="Straight Arrow Connector 16"/>
          <p:cNvCxnSpPr/>
          <p:nvPr/>
        </p:nvCxnSpPr>
        <p:spPr bwMode="auto">
          <a:xfrm flipH="1">
            <a:off x="1995228" y="2546461"/>
            <a:ext cx="154083" cy="386158"/>
          </a:xfrm>
          <a:prstGeom prst="straightConnector1">
            <a:avLst/>
          </a:prstGeom>
          <a:noFill/>
          <a:ln w="19050" cap="flat" cmpd="sng" algn="ctr">
            <a:solidFill>
              <a:schemeClr val="tx2"/>
            </a:solidFill>
            <a:prstDash val="solid"/>
            <a:round/>
            <a:headEnd type="none" w="med" len="med"/>
            <a:tailEnd type="triangle"/>
          </a:ln>
          <a:effectLst/>
        </p:spPr>
      </p:cxnSp>
      <p:cxnSp>
        <p:nvCxnSpPr>
          <p:cNvPr id="18" name="Straight Arrow Connector 17"/>
          <p:cNvCxnSpPr/>
          <p:nvPr/>
        </p:nvCxnSpPr>
        <p:spPr bwMode="auto">
          <a:xfrm>
            <a:off x="2149311" y="2546461"/>
            <a:ext cx="1329180" cy="386158"/>
          </a:xfrm>
          <a:prstGeom prst="straightConnector1">
            <a:avLst/>
          </a:prstGeom>
          <a:noFill/>
          <a:ln w="19050" cap="flat" cmpd="sng" algn="ctr">
            <a:solidFill>
              <a:schemeClr val="tx2"/>
            </a:solidFill>
            <a:prstDash val="solid"/>
            <a:round/>
            <a:headEnd type="none" w="med" len="med"/>
            <a:tailEnd type="triangle"/>
          </a:ln>
          <a:effectLst/>
        </p:spPr>
      </p:cxnSp>
      <p:sp>
        <p:nvSpPr>
          <p:cNvPr id="20" name="Oval 19"/>
          <p:cNvSpPr/>
          <p:nvPr/>
        </p:nvSpPr>
        <p:spPr bwMode="auto">
          <a:xfrm rot="1500000">
            <a:off x="260070" y="2750449"/>
            <a:ext cx="2497568" cy="1827430"/>
          </a:xfrm>
          <a:prstGeom prst="ellipse">
            <a:avLst/>
          </a:prstGeom>
          <a:noFill/>
          <a:ln w="25400">
            <a:solidFill>
              <a:schemeClr val="tx1"/>
            </a:solidFill>
            <a:prstDash val="dash"/>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sp>
        <p:nvSpPr>
          <p:cNvPr id="21" name="Oval 20"/>
          <p:cNvSpPr/>
          <p:nvPr/>
        </p:nvSpPr>
        <p:spPr bwMode="auto">
          <a:xfrm rot="-3300000">
            <a:off x="2823808" y="2741486"/>
            <a:ext cx="2520703" cy="1988805"/>
          </a:xfrm>
          <a:prstGeom prst="ellipse">
            <a:avLst/>
          </a:prstGeom>
          <a:noFill/>
          <a:ln w="25400">
            <a:solidFill>
              <a:schemeClr val="tx1"/>
            </a:solidFill>
            <a:prstDash val="dash"/>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pic>
        <p:nvPicPr>
          <p:cNvPr id="12" name="Picture 11"/>
          <p:cNvPicPr>
            <a:picLocks noChangeAspect="1"/>
          </p:cNvPicPr>
          <p:nvPr/>
        </p:nvPicPr>
        <p:blipFill>
          <a:blip r:embed="rId5"/>
          <a:stretch>
            <a:fillRect/>
          </a:stretch>
        </p:blipFill>
        <p:spPr>
          <a:xfrm>
            <a:off x="3619893" y="3802516"/>
            <a:ext cx="5464076" cy="2749113"/>
          </a:xfrm>
          <a:prstGeom prst="rect">
            <a:avLst/>
          </a:prstGeom>
          <a:ln w="3175">
            <a:solidFill>
              <a:schemeClr val="bg1">
                <a:lumMod val="65000"/>
              </a:schemeClr>
            </a:solidFill>
          </a:ln>
        </p:spPr>
      </p:pic>
      <p:pic>
        <p:nvPicPr>
          <p:cNvPr id="23" name="Picture 22"/>
          <p:cNvPicPr>
            <a:picLocks noChangeAspect="1"/>
          </p:cNvPicPr>
          <p:nvPr/>
        </p:nvPicPr>
        <p:blipFill>
          <a:blip r:embed="rId6"/>
          <a:stretch>
            <a:fillRect/>
          </a:stretch>
        </p:blipFill>
        <p:spPr>
          <a:xfrm>
            <a:off x="633795" y="5237404"/>
            <a:ext cx="2547296" cy="890019"/>
          </a:xfrm>
          <a:prstGeom prst="rect">
            <a:avLst/>
          </a:prstGeom>
          <a:ln w="25400">
            <a:solidFill>
              <a:srgbClr val="FF0000"/>
            </a:solidFill>
          </a:ln>
        </p:spPr>
      </p:pic>
      <p:cxnSp>
        <p:nvCxnSpPr>
          <p:cNvPr id="29" name="Straight Arrow Connector 28"/>
          <p:cNvCxnSpPr>
            <a:stCxn id="23" idx="0"/>
          </p:cNvCxnSpPr>
          <p:nvPr/>
        </p:nvCxnSpPr>
        <p:spPr bwMode="auto">
          <a:xfrm flipH="1" flipV="1">
            <a:off x="1755236" y="4666268"/>
            <a:ext cx="152207" cy="571136"/>
          </a:xfrm>
          <a:prstGeom prst="straightConnector1">
            <a:avLst/>
          </a:prstGeom>
          <a:noFill/>
          <a:ln w="19050" cap="flat" cmpd="sng" algn="ctr">
            <a:solidFill>
              <a:srgbClr val="FF0000"/>
            </a:solidFill>
            <a:prstDash val="solid"/>
            <a:round/>
            <a:headEnd type="none" w="med" len="med"/>
            <a:tailEnd type="triangle"/>
          </a:ln>
          <a:effectLst/>
        </p:spPr>
      </p:cxnSp>
      <p:pic>
        <p:nvPicPr>
          <p:cNvPr id="16" name="Picture 15"/>
          <p:cNvPicPr>
            <a:picLocks noChangeAspect="1"/>
          </p:cNvPicPr>
          <p:nvPr/>
        </p:nvPicPr>
        <p:blipFill>
          <a:blip r:embed="rId7"/>
          <a:stretch>
            <a:fillRect/>
          </a:stretch>
        </p:blipFill>
        <p:spPr>
          <a:xfrm>
            <a:off x="1881871" y="956348"/>
            <a:ext cx="1047196" cy="998615"/>
          </a:xfrm>
          <a:prstGeom prst="rect">
            <a:avLst/>
          </a:prstGeom>
          <a:ln w="3175">
            <a:solidFill>
              <a:schemeClr val="bg1">
                <a:lumMod val="65000"/>
              </a:schemeClr>
            </a:solidFill>
          </a:ln>
        </p:spPr>
      </p:pic>
    </p:spTree>
    <p:extLst>
      <p:ext uri="{BB962C8B-B14F-4D97-AF65-F5344CB8AC3E}">
        <p14:creationId xmlns:p14="http://schemas.microsoft.com/office/powerpoint/2010/main" val="2594230022"/>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800" y="1117732"/>
            <a:ext cx="5748583" cy="5489426"/>
          </a:xfrm>
          <a:prstGeom prst="rect">
            <a:avLst/>
          </a:prstGeom>
          <a:ln w="3175">
            <a:solidFill>
              <a:schemeClr val="bg1">
                <a:lumMod val="75000"/>
              </a:schemeClr>
            </a:solidFill>
          </a:ln>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9354" y="4622004"/>
            <a:ext cx="2772606" cy="2183920"/>
          </a:xfrm>
          <a:prstGeom prst="rect">
            <a:avLst/>
          </a:prstGeom>
        </p:spPr>
      </p:pic>
      <p:sp>
        <p:nvSpPr>
          <p:cNvPr id="2" name="Title 1"/>
          <p:cNvSpPr>
            <a:spLocks noGrp="1"/>
          </p:cNvSpPr>
          <p:nvPr>
            <p:ph type="title"/>
          </p:nvPr>
        </p:nvSpPr>
        <p:spPr>
          <a:xfrm>
            <a:off x="685800" y="457200"/>
            <a:ext cx="7807751" cy="484632"/>
          </a:xfrm>
        </p:spPr>
        <p:txBody>
          <a:bodyPr/>
          <a:lstStyle/>
          <a:p>
            <a:pPr algn="ctr"/>
            <a:r>
              <a:rPr lang="en-US" dirty="0" smtClean="0"/>
              <a:t>Common Operating Picture for each County</a:t>
            </a:r>
            <a:endParaRPr lang="en-US" dirty="0"/>
          </a:p>
        </p:txBody>
      </p:sp>
      <p:sp>
        <p:nvSpPr>
          <p:cNvPr id="5" name="TextBox 4"/>
          <p:cNvSpPr txBox="1"/>
          <p:nvPr/>
        </p:nvSpPr>
        <p:spPr>
          <a:xfrm>
            <a:off x="3885554" y="4022528"/>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Travis</a:t>
            </a:r>
          </a:p>
        </p:txBody>
      </p:sp>
      <p:sp>
        <p:nvSpPr>
          <p:cNvPr id="10" name="TextBox 9"/>
          <p:cNvSpPr txBox="1"/>
          <p:nvPr/>
        </p:nvSpPr>
        <p:spPr>
          <a:xfrm>
            <a:off x="4811313" y="4480585"/>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Wharton</a:t>
            </a:r>
          </a:p>
        </p:txBody>
      </p:sp>
      <p:sp>
        <p:nvSpPr>
          <p:cNvPr id="13" name="TextBox 12"/>
          <p:cNvSpPr txBox="1"/>
          <p:nvPr/>
        </p:nvSpPr>
        <p:spPr>
          <a:xfrm>
            <a:off x="4521150" y="5542485"/>
            <a:ext cx="914400" cy="914400"/>
          </a:xfrm>
          <a:prstGeom prst="rect">
            <a:avLst/>
          </a:prstGeom>
          <a:noFill/>
          <a:effectLst/>
        </p:spPr>
        <p:txBody>
          <a:bodyPr wrap="none" lIns="0" tIns="0" rIns="0" bIns="0" rtlCol="0">
            <a:noAutofit/>
          </a:bodyPr>
          <a:lstStyle/>
          <a:p>
            <a:pPr algn="r" defTabSz="914400" eaLnBrk="0" hangingPunct="0">
              <a:lnSpc>
                <a:spcPts val="1800"/>
              </a:lnSpc>
            </a:pPr>
            <a:r>
              <a:rPr lang="en-US" sz="1400" b="1" dirty="0" smtClean="0">
                <a:solidFill>
                  <a:prstClr val="black"/>
                </a:solidFill>
              </a:rPr>
              <a:t>Identify neighborhoods at risk from flooding</a:t>
            </a:r>
          </a:p>
          <a:p>
            <a:pPr algn="r" defTabSz="914400" eaLnBrk="0" hangingPunct="0">
              <a:lnSpc>
                <a:spcPts val="1800"/>
              </a:lnSpc>
            </a:pPr>
            <a:r>
              <a:rPr lang="en-US" sz="1400" b="1" dirty="0" smtClean="0">
                <a:solidFill>
                  <a:prstClr val="black"/>
                </a:solidFill>
              </a:rPr>
              <a:t>using FEMA flood maps and interaction </a:t>
            </a:r>
          </a:p>
          <a:p>
            <a:pPr algn="r" defTabSz="914400" eaLnBrk="0" hangingPunct="0">
              <a:lnSpc>
                <a:spcPts val="1800"/>
              </a:lnSpc>
            </a:pPr>
            <a:r>
              <a:rPr lang="en-US" sz="1400" b="1" dirty="0" smtClean="0">
                <a:solidFill>
                  <a:prstClr val="black"/>
                </a:solidFill>
              </a:rPr>
              <a:t>with county Emergency Management Coordinator</a:t>
            </a:r>
          </a:p>
        </p:txBody>
      </p:sp>
      <p:sp>
        <p:nvSpPr>
          <p:cNvPr id="15" name="TextBox 14"/>
          <p:cNvSpPr txBox="1"/>
          <p:nvPr/>
        </p:nvSpPr>
        <p:spPr>
          <a:xfrm>
            <a:off x="4245568" y="3134899"/>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srgbClr val="0070C0"/>
                </a:solidFill>
              </a:rPr>
              <a:t>Summarize information for </a:t>
            </a:r>
          </a:p>
          <a:p>
            <a:pPr defTabSz="914400" eaLnBrk="0" hangingPunct="0">
              <a:lnSpc>
                <a:spcPts val="1800"/>
              </a:lnSpc>
            </a:pPr>
            <a:r>
              <a:rPr lang="en-US" sz="1400" b="1" i="1" dirty="0" smtClean="0">
                <a:solidFill>
                  <a:srgbClr val="0070C0"/>
                </a:solidFill>
              </a:rPr>
              <a:t>urban</a:t>
            </a:r>
            <a:r>
              <a:rPr lang="en-US" sz="1400" b="1" dirty="0" smtClean="0">
                <a:solidFill>
                  <a:srgbClr val="0070C0"/>
                </a:solidFill>
              </a:rPr>
              <a:t> counties</a:t>
            </a:r>
          </a:p>
        </p:txBody>
      </p:sp>
      <p:sp>
        <p:nvSpPr>
          <p:cNvPr id="17" name="TextBox 16"/>
          <p:cNvSpPr txBox="1"/>
          <p:nvPr/>
        </p:nvSpPr>
        <p:spPr>
          <a:xfrm>
            <a:off x="5874318" y="3862445"/>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srgbClr val="0070C0"/>
                </a:solidFill>
              </a:rPr>
              <a:t>Prepare information for</a:t>
            </a:r>
          </a:p>
          <a:p>
            <a:pPr defTabSz="914400" eaLnBrk="0" hangingPunct="0">
              <a:lnSpc>
                <a:spcPts val="1800"/>
              </a:lnSpc>
            </a:pPr>
            <a:r>
              <a:rPr lang="en-US" sz="1400" b="1" i="1" dirty="0" smtClean="0">
                <a:solidFill>
                  <a:srgbClr val="0070C0"/>
                </a:solidFill>
              </a:rPr>
              <a:t>rural</a:t>
            </a:r>
            <a:r>
              <a:rPr lang="en-US" sz="1400" b="1" dirty="0" smtClean="0">
                <a:solidFill>
                  <a:srgbClr val="0070C0"/>
                </a:solidFill>
              </a:rPr>
              <a:t> counties</a:t>
            </a:r>
          </a:p>
        </p:txBody>
      </p:sp>
      <p:pic>
        <p:nvPicPr>
          <p:cNvPr id="16" name="Picture 15"/>
          <p:cNvPicPr>
            <a:picLocks noChangeAspect="1"/>
          </p:cNvPicPr>
          <p:nvPr/>
        </p:nvPicPr>
        <p:blipFill>
          <a:blip r:embed="rId4"/>
          <a:stretch>
            <a:fillRect/>
          </a:stretch>
        </p:blipFill>
        <p:spPr>
          <a:xfrm>
            <a:off x="1722296" y="2949556"/>
            <a:ext cx="1983251" cy="1530172"/>
          </a:xfrm>
          <a:prstGeom prst="rect">
            <a:avLst/>
          </a:prstGeom>
        </p:spPr>
      </p:pic>
      <p:sp>
        <p:nvSpPr>
          <p:cNvPr id="18" name="Oval 17"/>
          <p:cNvSpPr/>
          <p:nvPr/>
        </p:nvSpPr>
        <p:spPr bwMode="auto">
          <a:xfrm rot="1500000">
            <a:off x="2380774" y="3489019"/>
            <a:ext cx="613985" cy="424088"/>
          </a:xfrm>
          <a:prstGeom prst="ellipse">
            <a:avLst/>
          </a:prstGeom>
          <a:noFill/>
          <a:ln w="25400">
            <a:solidFill>
              <a:schemeClr val="tx1"/>
            </a:solidFill>
            <a:prstDash val="dash"/>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pic>
        <p:nvPicPr>
          <p:cNvPr id="19" name="Picture 18"/>
          <p:cNvPicPr>
            <a:picLocks noChangeAspect="1"/>
          </p:cNvPicPr>
          <p:nvPr/>
        </p:nvPicPr>
        <p:blipFill>
          <a:blip r:embed="rId5"/>
          <a:stretch>
            <a:fillRect/>
          </a:stretch>
        </p:blipFill>
        <p:spPr>
          <a:xfrm>
            <a:off x="932259" y="4017285"/>
            <a:ext cx="1730747" cy="604719"/>
          </a:xfrm>
          <a:prstGeom prst="rect">
            <a:avLst/>
          </a:prstGeom>
          <a:ln w="25400">
            <a:solidFill>
              <a:srgbClr val="FF0000"/>
            </a:solidFill>
          </a:ln>
        </p:spPr>
      </p:pic>
      <p:sp>
        <p:nvSpPr>
          <p:cNvPr id="8" name="Oval 7"/>
          <p:cNvSpPr/>
          <p:nvPr/>
        </p:nvSpPr>
        <p:spPr bwMode="auto">
          <a:xfrm rot="20760000">
            <a:off x="7135878" y="5421268"/>
            <a:ext cx="594587" cy="575135"/>
          </a:xfrm>
          <a:prstGeom prst="ellipse">
            <a:avLst/>
          </a:prstGeom>
          <a:noFill/>
          <a:ln w="25400">
            <a:solidFill>
              <a:schemeClr val="tx1"/>
            </a:solidFill>
            <a:prstDash val="dash"/>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grpSp>
        <p:nvGrpSpPr>
          <p:cNvPr id="14" name="Group 13"/>
          <p:cNvGrpSpPr/>
          <p:nvPr/>
        </p:nvGrpSpPr>
        <p:grpSpPr>
          <a:xfrm>
            <a:off x="6344225" y="6059783"/>
            <a:ext cx="1004181" cy="325399"/>
            <a:chOff x="6273869" y="6036211"/>
            <a:chExt cx="913065" cy="325399"/>
          </a:xfrm>
        </p:grpSpPr>
        <p:sp>
          <p:nvSpPr>
            <p:cNvPr id="11" name="Rectangle 10"/>
            <p:cNvSpPr/>
            <p:nvPr/>
          </p:nvSpPr>
          <p:spPr bwMode="auto">
            <a:xfrm>
              <a:off x="6273869" y="6036211"/>
              <a:ext cx="913065" cy="325399"/>
            </a:xfrm>
            <a:prstGeom prst="rect">
              <a:avLst/>
            </a:prstGeom>
            <a:solidFill>
              <a:schemeClr val="bg1"/>
            </a:solidFill>
            <a:ln w="158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sp>
          <p:nvSpPr>
            <p:cNvPr id="12" name="TextBox 11"/>
            <p:cNvSpPr txBox="1"/>
            <p:nvPr/>
          </p:nvSpPr>
          <p:spPr>
            <a:xfrm>
              <a:off x="6349425" y="6072339"/>
              <a:ext cx="790894" cy="215702"/>
            </a:xfrm>
            <a:prstGeom prst="rect">
              <a:avLst/>
            </a:prstGeom>
            <a:solidFill>
              <a:schemeClr val="bg1"/>
            </a:solidFill>
            <a:effectLst/>
          </p:spPr>
          <p:txBody>
            <a:bodyPr wrap="none" lIns="0" tIns="0" rIns="0" bIns="0" rtlCol="0">
              <a:noAutofit/>
            </a:bodyPr>
            <a:lstStyle/>
            <a:p>
              <a:pPr defTabSz="914400" eaLnBrk="0" hangingPunct="0">
                <a:lnSpc>
                  <a:spcPts val="1800"/>
                </a:lnSpc>
              </a:pPr>
              <a:r>
                <a:rPr lang="en-US" sz="1000" b="1" dirty="0" smtClean="0">
                  <a:solidFill>
                    <a:srgbClr val="FF0000"/>
                  </a:solidFill>
                </a:rPr>
                <a:t>… Buildings</a:t>
              </a:r>
            </a:p>
          </p:txBody>
        </p:sp>
      </p:grpSp>
    </p:spTree>
    <p:extLst>
      <p:ext uri="{BB962C8B-B14F-4D97-AF65-F5344CB8AC3E}">
        <p14:creationId xmlns:p14="http://schemas.microsoft.com/office/powerpoint/2010/main" val="1350078881"/>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41853" y="457200"/>
            <a:ext cx="3720548" cy="1848678"/>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t>Wharton County Map </a:t>
            </a:r>
          </a:p>
          <a:p>
            <a:r>
              <a:t>under glass:</a:t>
            </a:r>
            <a:endParaRPr/>
          </a:p>
          <a:p>
            <a:r>
              <a:rPr b="0" i="1"/>
              <a:t>Used for incident location, road closures, field notes…</a:t>
            </a:r>
          </a:p>
        </p:txBody>
      </p:sp>
    </p:spTree>
    <p:extLst>
      <p:ext uri="{BB962C8B-B14F-4D97-AF65-F5344CB8AC3E}">
        <p14:creationId xmlns:p14="http://schemas.microsoft.com/office/powerpoint/2010/main" val="2289761014"/>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5377497"/>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1446">
                    <a:lumMod val="75000"/>
                    <a:lumOff val="25000"/>
                  </a:srgbClr>
                </a:solidFill>
              </a:rPr>
              <a:t>Flood Inundation Mapping for Colorado, Wharton and Matagorda Counties</a:t>
            </a:r>
            <a:r>
              <a:rPr lang="en-US" dirty="0">
                <a:solidFill>
                  <a:prstClr val="black"/>
                </a:solidFill>
              </a:rPr>
              <a:t/>
            </a:r>
            <a:br>
              <a:rPr lang="en-US" dirty="0">
                <a:solidFill>
                  <a:prstClr val="black"/>
                </a:solidFill>
              </a:rPr>
            </a:br>
            <a:r>
              <a:rPr lang="en-US" dirty="0" smtClean="0">
                <a:solidFill>
                  <a:prstClr val="black"/>
                </a:solidFill>
              </a:rPr>
              <a:t/>
            </a:r>
            <a:br>
              <a:rPr lang="en-US" dirty="0" smtClean="0">
                <a:solidFill>
                  <a:prstClr val="black"/>
                </a:solidFill>
              </a:rPr>
            </a:br>
            <a:r>
              <a:rPr lang="en-US" dirty="0" smtClean="0">
                <a:solidFill>
                  <a:prstClr val="black"/>
                </a:solidFill>
              </a:rPr>
              <a:t/>
            </a:r>
            <a:br>
              <a:rPr lang="en-US" dirty="0" smtClean="0">
                <a:solidFill>
                  <a:prstClr val="black"/>
                </a:solidFill>
              </a:rPr>
            </a:br>
            <a:endParaRPr lang="en-US" dirty="0"/>
          </a:p>
        </p:txBody>
      </p:sp>
      <p:sp>
        <p:nvSpPr>
          <p:cNvPr id="5" name="TextBox 4"/>
          <p:cNvSpPr txBox="1"/>
          <p:nvPr/>
        </p:nvSpPr>
        <p:spPr>
          <a:xfrm>
            <a:off x="685800" y="1531345"/>
            <a:ext cx="914400" cy="914400"/>
          </a:xfrm>
          <a:prstGeom prst="rect">
            <a:avLst/>
          </a:prstGeom>
          <a:noFill/>
          <a:effectLst/>
        </p:spPr>
        <p:txBody>
          <a:bodyPr wrap="none" lIns="0" tIns="0" rIns="0" bIns="0" rtlCol="0">
            <a:noAutofit/>
          </a:bodyPr>
          <a:lstStyle/>
          <a:p>
            <a:pPr eaLnBrk="0" hangingPunct="0">
              <a:lnSpc>
                <a:spcPts val="3000"/>
              </a:lnSpc>
            </a:pPr>
            <a:r>
              <a:rPr lang="en-US" sz="2400" b="1" dirty="0">
                <a:solidFill>
                  <a:srgbClr val="0070C0"/>
                </a:solidFill>
              </a:rPr>
              <a:t>Three questions:</a:t>
            </a:r>
          </a:p>
          <a:p>
            <a:pPr eaLnBrk="0" hangingPunct="0">
              <a:lnSpc>
                <a:spcPts val="3000"/>
              </a:lnSpc>
            </a:pPr>
            <a:endParaRPr lang="en-US" sz="2400" b="1" dirty="0">
              <a:solidFill>
                <a:srgbClr val="0070C0"/>
              </a:solidFill>
            </a:endParaRPr>
          </a:p>
          <a:p>
            <a:pPr marL="342900" indent="-342900" eaLnBrk="0" hangingPunct="0">
              <a:lnSpc>
                <a:spcPts val="3000"/>
              </a:lnSpc>
              <a:buFontTx/>
              <a:buAutoNum type="arabicParenBoth"/>
            </a:pPr>
            <a:r>
              <a:rPr lang="en-US" sz="2400" b="1" i="1" dirty="0">
                <a:solidFill>
                  <a:srgbClr val="FF0000"/>
                </a:solidFill>
              </a:rPr>
              <a:t> What has been done?</a:t>
            </a:r>
          </a:p>
          <a:p>
            <a:pPr marL="342900" indent="-342900" eaLnBrk="0" hangingPunct="0">
              <a:lnSpc>
                <a:spcPts val="3000"/>
              </a:lnSpc>
              <a:buFontTx/>
              <a:buAutoNum type="arabicParenBoth"/>
            </a:pPr>
            <a:endParaRPr lang="en-US" sz="2400" b="1" dirty="0">
              <a:solidFill>
                <a:srgbClr val="0070C0"/>
              </a:solidFill>
            </a:endParaRPr>
          </a:p>
          <a:p>
            <a:pPr marL="342900" indent="-342900" eaLnBrk="0" hangingPunct="0">
              <a:lnSpc>
                <a:spcPts val="3000"/>
              </a:lnSpc>
              <a:buFontTx/>
              <a:buAutoNum type="arabicParenBoth"/>
            </a:pPr>
            <a:r>
              <a:rPr lang="en-US" sz="2400" b="1" dirty="0">
                <a:solidFill>
                  <a:srgbClr val="0070C0"/>
                </a:solidFill>
              </a:rPr>
              <a:t> What needs to be done?</a:t>
            </a:r>
          </a:p>
          <a:p>
            <a:pPr marL="800100" lvl="1" indent="-342900" eaLnBrk="0" hangingPunct="0">
              <a:lnSpc>
                <a:spcPts val="3000"/>
              </a:lnSpc>
              <a:buFont typeface="Arial" panose="020B0604020202020204" pitchFamily="34" charset="0"/>
              <a:buChar char="•"/>
            </a:pPr>
            <a:r>
              <a:rPr lang="en-US" sz="2400" b="1" dirty="0">
                <a:solidFill>
                  <a:srgbClr val="0070C0"/>
                </a:solidFill>
              </a:rPr>
              <a:t>Enhanced inundation mapping</a:t>
            </a:r>
          </a:p>
          <a:p>
            <a:pPr marL="800100" lvl="1" indent="-342900" eaLnBrk="0" hangingPunct="0">
              <a:lnSpc>
                <a:spcPts val="3000"/>
              </a:lnSpc>
              <a:buFont typeface="Arial" panose="020B0604020202020204" pitchFamily="34" charset="0"/>
              <a:buChar char="•"/>
            </a:pPr>
            <a:r>
              <a:rPr lang="en-US" sz="2400" b="1" dirty="0">
                <a:solidFill>
                  <a:srgbClr val="0070C0"/>
                </a:solidFill>
              </a:rPr>
              <a:t>Flood impact assessment</a:t>
            </a:r>
          </a:p>
          <a:p>
            <a:pPr marL="800100" lvl="1" indent="-342900" eaLnBrk="0" hangingPunct="0">
              <a:lnSpc>
                <a:spcPts val="3000"/>
              </a:lnSpc>
              <a:buFont typeface="Arial" panose="020B0604020202020204" pitchFamily="34" charset="0"/>
              <a:buChar char="•"/>
            </a:pPr>
            <a:r>
              <a:rPr lang="en-US" sz="2400" b="1" dirty="0">
                <a:solidFill>
                  <a:srgbClr val="0070C0"/>
                </a:solidFill>
              </a:rPr>
              <a:t>Densified Water Measurement</a:t>
            </a:r>
          </a:p>
          <a:p>
            <a:pPr marL="800100" lvl="1" indent="-342900" eaLnBrk="0" hangingPunct="0">
              <a:lnSpc>
                <a:spcPts val="3000"/>
              </a:lnSpc>
              <a:buFont typeface="Arial" panose="020B0604020202020204" pitchFamily="34" charset="0"/>
              <a:buChar char="•"/>
            </a:pPr>
            <a:endParaRPr lang="en-US" sz="2400" b="1" i="1" dirty="0">
              <a:solidFill>
                <a:srgbClr val="0070C0"/>
              </a:solidFill>
            </a:endParaRPr>
          </a:p>
          <a:p>
            <a:pPr marL="342900" indent="-342900" eaLnBrk="0" hangingPunct="0">
              <a:lnSpc>
                <a:spcPts val="3000"/>
              </a:lnSpc>
              <a:buFontTx/>
              <a:buAutoNum type="arabicParenBoth"/>
            </a:pPr>
            <a:r>
              <a:rPr lang="en-US" sz="2400" b="1" dirty="0">
                <a:solidFill>
                  <a:srgbClr val="0070C0"/>
                </a:solidFill>
              </a:rPr>
              <a:t> How much will it </a:t>
            </a:r>
            <a:r>
              <a:rPr lang="en-US" sz="2400" b="1" dirty="0" smtClean="0">
                <a:solidFill>
                  <a:srgbClr val="0070C0"/>
                </a:solidFill>
              </a:rPr>
              <a:t>cost per county?</a:t>
            </a:r>
            <a:endParaRPr lang="en-US" sz="2400" b="1" dirty="0">
              <a:solidFill>
                <a:srgbClr val="0070C0"/>
              </a:solidFill>
            </a:endParaRPr>
          </a:p>
          <a:p>
            <a:pPr algn="l" eaLnBrk="0" hangingPunct="0">
              <a:lnSpc>
                <a:spcPts val="3000"/>
              </a:lnSpc>
            </a:pPr>
            <a:endParaRPr lang="en-US" sz="2400" b="1" dirty="0" smtClean="0"/>
          </a:p>
        </p:txBody>
      </p:sp>
      <p:pic>
        <p:nvPicPr>
          <p:cNvPr id="4" name="Picture 3"/>
          <p:cNvPicPr>
            <a:picLocks noChangeAspect="1"/>
          </p:cNvPicPr>
          <p:nvPr/>
        </p:nvPicPr>
        <p:blipFill>
          <a:blip r:embed="rId2"/>
          <a:stretch>
            <a:fillRect/>
          </a:stretch>
        </p:blipFill>
        <p:spPr>
          <a:xfrm>
            <a:off x="6092328" y="1988545"/>
            <a:ext cx="2868592" cy="2779377"/>
          </a:xfrm>
          <a:prstGeom prst="rect">
            <a:avLst/>
          </a:prstGeom>
          <a:ln w="3175">
            <a:solidFill>
              <a:schemeClr val="bg1">
                <a:lumMod val="65000"/>
              </a:schemeClr>
            </a:solidFill>
          </a:ln>
        </p:spPr>
      </p:pic>
    </p:spTree>
    <p:extLst>
      <p:ext uri="{BB962C8B-B14F-4D97-AF65-F5344CB8AC3E}">
        <p14:creationId xmlns:p14="http://schemas.microsoft.com/office/powerpoint/2010/main" val="1253556035"/>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471" y="306391"/>
            <a:ext cx="5381172" cy="934306"/>
          </a:xfrm>
        </p:spPr>
        <p:txBody>
          <a:bodyPr/>
          <a:lstStyle/>
          <a:p>
            <a:pPr algn="ctr"/>
            <a:r>
              <a:rPr lang="en-US" dirty="0" smtClean="0"/>
              <a:t>Strategic Flood Base Map </a:t>
            </a:r>
            <a:br>
              <a:rPr lang="en-US" dirty="0" smtClean="0"/>
            </a:br>
            <a:r>
              <a:rPr lang="en-US" dirty="0" smtClean="0"/>
              <a:t>for </a:t>
            </a:r>
            <a:r>
              <a:rPr lang="en-US" dirty="0" smtClean="0">
                <a:solidFill>
                  <a:schemeClr val="tx1"/>
                </a:solidFill>
              </a:rPr>
              <a:t>Wharton County</a:t>
            </a:r>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80" y="1386886"/>
            <a:ext cx="6256105" cy="4927794"/>
          </a:xfrm>
          <a:prstGeom prst="rect">
            <a:avLst/>
          </a:prstGeom>
          <a:ln w="3175">
            <a:solidFill>
              <a:schemeClr val="bg1">
                <a:lumMod val="65000"/>
              </a:schemeClr>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722" y="1973065"/>
            <a:ext cx="1588365" cy="3755436"/>
          </a:xfrm>
          <a:prstGeom prst="rect">
            <a:avLst/>
          </a:prstGeom>
        </p:spPr>
      </p:pic>
    </p:spTree>
    <p:extLst>
      <p:ext uri="{BB962C8B-B14F-4D97-AF65-F5344CB8AC3E}">
        <p14:creationId xmlns:p14="http://schemas.microsoft.com/office/powerpoint/2010/main" val="3959243666"/>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710" y="457200"/>
            <a:ext cx="8612290" cy="484632"/>
          </a:xfrm>
        </p:spPr>
        <p:txBody>
          <a:bodyPr/>
          <a:lstStyle/>
          <a:p>
            <a:r>
              <a:rPr lang="en-US" dirty="0" smtClean="0"/>
              <a:t>Pin to Flood Map Application (for first responders)</a:t>
            </a:r>
            <a:br>
              <a:rPr lang="en-US" dirty="0" smtClean="0"/>
            </a:b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3239" y="1739080"/>
            <a:ext cx="4630994" cy="2604934"/>
          </a:xfrm>
          <a:prstGeom prst="rect">
            <a:avLst/>
          </a:prstGeom>
          <a:ln w="3175">
            <a:solidFill>
              <a:schemeClr val="bg1">
                <a:lumMod val="65000"/>
              </a:schemeClr>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710" y="1739080"/>
            <a:ext cx="2596638" cy="4616245"/>
          </a:xfrm>
          <a:prstGeom prst="rect">
            <a:avLst/>
          </a:prstGeom>
          <a:ln w="3175">
            <a:solidFill>
              <a:schemeClr val="bg1">
                <a:lumMod val="65000"/>
              </a:schemeClr>
            </a:solidFill>
          </a:ln>
        </p:spPr>
      </p:pic>
      <p:grpSp>
        <p:nvGrpSpPr>
          <p:cNvPr id="12" name="Group 11"/>
          <p:cNvGrpSpPr/>
          <p:nvPr/>
        </p:nvGrpSpPr>
        <p:grpSpPr>
          <a:xfrm>
            <a:off x="609599" y="1156147"/>
            <a:ext cx="7216877" cy="943897"/>
            <a:chOff x="531710" y="6135329"/>
            <a:chExt cx="7216877" cy="943897"/>
          </a:xfrm>
        </p:grpSpPr>
        <p:sp>
          <p:nvSpPr>
            <p:cNvPr id="7" name="TextBox 6"/>
            <p:cNvSpPr txBox="1"/>
            <p:nvPr/>
          </p:nvSpPr>
          <p:spPr>
            <a:xfrm>
              <a:off x="531710" y="6164826"/>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Rock on road at current water level </a:t>
              </a:r>
            </a:p>
          </p:txBody>
        </p:sp>
        <p:sp>
          <p:nvSpPr>
            <p:cNvPr id="8" name="Right Arrow 7"/>
            <p:cNvSpPr/>
            <p:nvPr/>
          </p:nvSpPr>
          <p:spPr bwMode="auto">
            <a:xfrm>
              <a:off x="3618271" y="6135329"/>
              <a:ext cx="285136" cy="235974"/>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sp>
          <p:nvSpPr>
            <p:cNvPr id="9" name="TextBox 8"/>
            <p:cNvSpPr txBox="1"/>
            <p:nvPr/>
          </p:nvSpPr>
          <p:spPr>
            <a:xfrm>
              <a:off x="3987748" y="6164826"/>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Point location sent in by text </a:t>
              </a:r>
            </a:p>
          </p:txBody>
        </p:sp>
        <p:sp>
          <p:nvSpPr>
            <p:cNvPr id="10" name="Right Arrow 9"/>
            <p:cNvSpPr/>
            <p:nvPr/>
          </p:nvSpPr>
          <p:spPr bwMode="auto">
            <a:xfrm>
              <a:off x="6445045" y="6135329"/>
              <a:ext cx="285136" cy="235974"/>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sp>
          <p:nvSpPr>
            <p:cNvPr id="11" name="TextBox 10"/>
            <p:cNvSpPr txBox="1"/>
            <p:nvPr/>
          </p:nvSpPr>
          <p:spPr>
            <a:xfrm>
              <a:off x="6834187" y="6164826"/>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Inundation map</a:t>
              </a:r>
            </a:p>
          </p:txBody>
        </p:sp>
      </p:grpSp>
      <p:sp>
        <p:nvSpPr>
          <p:cNvPr id="13" name="TextBox 12"/>
          <p:cNvSpPr txBox="1"/>
          <p:nvPr/>
        </p:nvSpPr>
        <p:spPr>
          <a:xfrm>
            <a:off x="685800" y="6400800"/>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Chief Todd </a:t>
            </a:r>
            <a:r>
              <a:rPr lang="en-US" sz="1400" b="1" dirty="0" err="1" smtClean="0">
                <a:solidFill>
                  <a:prstClr val="black"/>
                </a:solidFill>
              </a:rPr>
              <a:t>Pomroy</a:t>
            </a:r>
            <a:r>
              <a:rPr lang="en-US" sz="1400" b="1" dirty="0" smtClean="0">
                <a:solidFill>
                  <a:prstClr val="black"/>
                </a:solidFill>
              </a:rPr>
              <a:t>, Austin Fire Department</a:t>
            </a:r>
          </a:p>
        </p:txBody>
      </p:sp>
      <p:pic>
        <p:nvPicPr>
          <p:cNvPr id="5" name="Picture 4"/>
          <p:cNvPicPr>
            <a:picLocks noChangeAspect="1"/>
          </p:cNvPicPr>
          <p:nvPr/>
        </p:nvPicPr>
        <p:blipFill>
          <a:blip r:embed="rId4"/>
          <a:stretch>
            <a:fillRect/>
          </a:stretch>
        </p:blipFill>
        <p:spPr>
          <a:xfrm>
            <a:off x="4334488" y="4469375"/>
            <a:ext cx="3590312" cy="1885950"/>
          </a:xfrm>
          <a:prstGeom prst="rect">
            <a:avLst/>
          </a:prstGeom>
          <a:ln w="3175">
            <a:solidFill>
              <a:schemeClr val="bg1">
                <a:lumMod val="65000"/>
              </a:schemeClr>
            </a:solidFill>
          </a:ln>
        </p:spPr>
      </p:pic>
      <p:sp>
        <p:nvSpPr>
          <p:cNvPr id="14" name="TextBox 13"/>
          <p:cNvSpPr txBox="1"/>
          <p:nvPr/>
        </p:nvSpPr>
        <p:spPr>
          <a:xfrm>
            <a:off x="5838823" y="5771535"/>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Local Impact in this area</a:t>
            </a:r>
          </a:p>
        </p:txBody>
      </p:sp>
      <p:pic>
        <p:nvPicPr>
          <p:cNvPr id="15" name="Picture 14"/>
          <p:cNvPicPr>
            <a:picLocks noChangeAspect="1"/>
          </p:cNvPicPr>
          <p:nvPr/>
        </p:nvPicPr>
        <p:blipFill>
          <a:blip r:embed="rId5"/>
          <a:stretch>
            <a:fillRect/>
          </a:stretch>
        </p:blipFill>
        <p:spPr>
          <a:xfrm>
            <a:off x="8020635" y="4913042"/>
            <a:ext cx="1047196" cy="998615"/>
          </a:xfrm>
          <a:prstGeom prst="rect">
            <a:avLst/>
          </a:prstGeom>
          <a:ln w="3175">
            <a:solidFill>
              <a:schemeClr val="bg1">
                <a:lumMod val="65000"/>
              </a:schemeClr>
            </a:solidFill>
          </a:ln>
        </p:spPr>
      </p:pic>
    </p:spTree>
    <p:extLst>
      <p:ext uri="{BB962C8B-B14F-4D97-AF65-F5344CB8AC3E}">
        <p14:creationId xmlns:p14="http://schemas.microsoft.com/office/powerpoint/2010/main" val="4035028198"/>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1446">
                    <a:lumMod val="75000"/>
                    <a:lumOff val="25000"/>
                  </a:srgbClr>
                </a:solidFill>
              </a:rPr>
              <a:t>Flood Inundation Mapping for Colorado, Wharton and Matagorda Counties</a:t>
            </a:r>
            <a:r>
              <a:rPr lang="en-US" dirty="0">
                <a:solidFill>
                  <a:prstClr val="black"/>
                </a:solidFill>
              </a:rPr>
              <a:t/>
            </a:r>
            <a:br>
              <a:rPr lang="en-US" dirty="0">
                <a:solidFill>
                  <a:prstClr val="black"/>
                </a:solidFill>
              </a:rPr>
            </a:br>
            <a:r>
              <a:rPr lang="en-US" dirty="0" smtClean="0">
                <a:solidFill>
                  <a:prstClr val="black"/>
                </a:solidFill>
              </a:rPr>
              <a:t/>
            </a:r>
            <a:br>
              <a:rPr lang="en-US" dirty="0" smtClean="0">
                <a:solidFill>
                  <a:prstClr val="black"/>
                </a:solidFill>
              </a:rPr>
            </a:br>
            <a:r>
              <a:rPr lang="en-US" dirty="0" smtClean="0">
                <a:solidFill>
                  <a:prstClr val="black"/>
                </a:solidFill>
              </a:rPr>
              <a:t/>
            </a:r>
            <a:br>
              <a:rPr lang="en-US" dirty="0" smtClean="0">
                <a:solidFill>
                  <a:prstClr val="black"/>
                </a:solidFill>
              </a:rPr>
            </a:br>
            <a:endParaRPr lang="en-US" dirty="0"/>
          </a:p>
        </p:txBody>
      </p:sp>
      <p:sp>
        <p:nvSpPr>
          <p:cNvPr id="5" name="TextBox 4"/>
          <p:cNvSpPr txBox="1"/>
          <p:nvPr/>
        </p:nvSpPr>
        <p:spPr>
          <a:xfrm>
            <a:off x="685800" y="1531345"/>
            <a:ext cx="914400" cy="914400"/>
          </a:xfrm>
          <a:prstGeom prst="rect">
            <a:avLst/>
          </a:prstGeom>
          <a:noFill/>
          <a:effectLst/>
        </p:spPr>
        <p:txBody>
          <a:bodyPr wrap="none" lIns="0" tIns="0" rIns="0" bIns="0" rtlCol="0">
            <a:noAutofit/>
          </a:bodyPr>
          <a:lstStyle/>
          <a:p>
            <a:pPr eaLnBrk="0" hangingPunct="0">
              <a:lnSpc>
                <a:spcPts val="3000"/>
              </a:lnSpc>
            </a:pPr>
            <a:r>
              <a:rPr lang="en-US" sz="2400" b="1" dirty="0">
                <a:solidFill>
                  <a:srgbClr val="0070C0"/>
                </a:solidFill>
              </a:rPr>
              <a:t>Three questions:</a:t>
            </a:r>
          </a:p>
          <a:p>
            <a:pPr eaLnBrk="0" hangingPunct="0">
              <a:lnSpc>
                <a:spcPts val="3000"/>
              </a:lnSpc>
            </a:pPr>
            <a:endParaRPr lang="en-US" sz="2400" b="1" dirty="0">
              <a:solidFill>
                <a:srgbClr val="0070C0"/>
              </a:solidFill>
            </a:endParaRPr>
          </a:p>
          <a:p>
            <a:pPr marL="342900" indent="-342900" eaLnBrk="0" hangingPunct="0">
              <a:lnSpc>
                <a:spcPts val="3000"/>
              </a:lnSpc>
              <a:buFontTx/>
              <a:buAutoNum type="arabicParenBoth"/>
            </a:pPr>
            <a:r>
              <a:rPr lang="en-US" sz="2400" b="1" dirty="0">
                <a:solidFill>
                  <a:srgbClr val="0070C0"/>
                </a:solidFill>
              </a:rPr>
              <a:t> What has been done?</a:t>
            </a:r>
          </a:p>
          <a:p>
            <a:pPr marL="342900" indent="-342900" eaLnBrk="0" hangingPunct="0">
              <a:lnSpc>
                <a:spcPts val="3000"/>
              </a:lnSpc>
              <a:buFontTx/>
              <a:buAutoNum type="arabicParenBoth"/>
            </a:pPr>
            <a:endParaRPr lang="en-US" sz="2400" b="1" dirty="0">
              <a:solidFill>
                <a:srgbClr val="0070C0"/>
              </a:solidFill>
            </a:endParaRPr>
          </a:p>
          <a:p>
            <a:pPr marL="342900" indent="-342900" eaLnBrk="0" hangingPunct="0">
              <a:lnSpc>
                <a:spcPts val="3000"/>
              </a:lnSpc>
              <a:buFontTx/>
              <a:buAutoNum type="arabicParenBoth"/>
            </a:pPr>
            <a:r>
              <a:rPr lang="en-US" sz="2400" b="1" dirty="0">
                <a:solidFill>
                  <a:srgbClr val="0070C0"/>
                </a:solidFill>
              </a:rPr>
              <a:t> </a:t>
            </a:r>
            <a:r>
              <a:rPr lang="en-US" sz="2400" b="1" i="1" dirty="0">
                <a:solidFill>
                  <a:srgbClr val="FF0000"/>
                </a:solidFill>
              </a:rPr>
              <a:t>What needs to be done?</a:t>
            </a:r>
          </a:p>
          <a:p>
            <a:pPr marL="800100" lvl="1" indent="-342900" eaLnBrk="0" hangingPunct="0">
              <a:lnSpc>
                <a:spcPts val="3000"/>
              </a:lnSpc>
              <a:buFont typeface="Arial" panose="020B0604020202020204" pitchFamily="34" charset="0"/>
              <a:buChar char="•"/>
            </a:pPr>
            <a:r>
              <a:rPr lang="en-US" sz="2400" b="1" dirty="0">
                <a:solidFill>
                  <a:srgbClr val="0070C0"/>
                </a:solidFill>
              </a:rPr>
              <a:t>Enhanced inundation mapping</a:t>
            </a:r>
          </a:p>
          <a:p>
            <a:pPr marL="800100" lvl="1" indent="-342900" eaLnBrk="0" hangingPunct="0">
              <a:lnSpc>
                <a:spcPts val="3000"/>
              </a:lnSpc>
              <a:buFont typeface="Arial" panose="020B0604020202020204" pitchFamily="34" charset="0"/>
              <a:buChar char="•"/>
            </a:pPr>
            <a:r>
              <a:rPr lang="en-US" sz="2400" b="1" dirty="0">
                <a:solidFill>
                  <a:srgbClr val="0070C0"/>
                </a:solidFill>
              </a:rPr>
              <a:t>Flood impact assessment</a:t>
            </a:r>
          </a:p>
          <a:p>
            <a:pPr marL="800100" lvl="1" indent="-342900" eaLnBrk="0" hangingPunct="0">
              <a:lnSpc>
                <a:spcPts val="3000"/>
              </a:lnSpc>
              <a:buFont typeface="Arial" panose="020B0604020202020204" pitchFamily="34" charset="0"/>
              <a:buChar char="•"/>
            </a:pPr>
            <a:r>
              <a:rPr lang="en-US" sz="2400" b="1" i="1" dirty="0">
                <a:solidFill>
                  <a:srgbClr val="FF0000"/>
                </a:solidFill>
              </a:rPr>
              <a:t>Densified Water Measurement</a:t>
            </a:r>
          </a:p>
          <a:p>
            <a:pPr marL="800100" lvl="1" indent="-342900" eaLnBrk="0" hangingPunct="0">
              <a:lnSpc>
                <a:spcPts val="3000"/>
              </a:lnSpc>
              <a:buFont typeface="Arial" panose="020B0604020202020204" pitchFamily="34" charset="0"/>
              <a:buChar char="•"/>
            </a:pPr>
            <a:endParaRPr lang="en-US" sz="2400" b="1" i="1" dirty="0">
              <a:solidFill>
                <a:srgbClr val="0070C0"/>
              </a:solidFill>
            </a:endParaRPr>
          </a:p>
          <a:p>
            <a:pPr marL="342900" indent="-342900" eaLnBrk="0" hangingPunct="0">
              <a:lnSpc>
                <a:spcPts val="3000"/>
              </a:lnSpc>
              <a:buFontTx/>
              <a:buAutoNum type="arabicParenBoth"/>
            </a:pPr>
            <a:r>
              <a:rPr lang="en-US" sz="2400" b="1" dirty="0">
                <a:solidFill>
                  <a:srgbClr val="0070C0"/>
                </a:solidFill>
              </a:rPr>
              <a:t> How much will it cost?</a:t>
            </a:r>
          </a:p>
          <a:p>
            <a:pPr eaLnBrk="0" hangingPunct="0">
              <a:lnSpc>
                <a:spcPts val="3000"/>
              </a:lnSpc>
            </a:pPr>
            <a:endParaRPr lang="en-US" sz="2400" b="1" dirty="0" smtClean="0">
              <a:solidFill>
                <a:prstClr val="black"/>
              </a:solidFill>
            </a:endParaRPr>
          </a:p>
        </p:txBody>
      </p:sp>
      <p:pic>
        <p:nvPicPr>
          <p:cNvPr id="4" name="Picture 3"/>
          <p:cNvPicPr>
            <a:picLocks noChangeAspect="1"/>
          </p:cNvPicPr>
          <p:nvPr/>
        </p:nvPicPr>
        <p:blipFill>
          <a:blip r:embed="rId2"/>
          <a:stretch>
            <a:fillRect/>
          </a:stretch>
        </p:blipFill>
        <p:spPr>
          <a:xfrm>
            <a:off x="6092328" y="1988545"/>
            <a:ext cx="2868592" cy="2779377"/>
          </a:xfrm>
          <a:prstGeom prst="rect">
            <a:avLst/>
          </a:prstGeom>
          <a:ln w="3175">
            <a:solidFill>
              <a:schemeClr val="bg1">
                <a:lumMod val="65000"/>
              </a:schemeClr>
            </a:solidFill>
          </a:ln>
        </p:spPr>
      </p:pic>
    </p:spTree>
    <p:extLst>
      <p:ext uri="{BB962C8B-B14F-4D97-AF65-F5344CB8AC3E}">
        <p14:creationId xmlns:p14="http://schemas.microsoft.com/office/powerpoint/2010/main" val="893234881"/>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561764" y="2683124"/>
            <a:ext cx="3837295" cy="3717953"/>
          </a:xfrm>
          <a:prstGeom prst="rect">
            <a:avLst/>
          </a:prstGeom>
          <a:ln w="3175">
            <a:solidFill>
              <a:schemeClr val="bg1">
                <a:lumMod val="65000"/>
              </a:schemeClr>
            </a:solidFill>
          </a:ln>
        </p:spPr>
      </p:pic>
      <p:pic>
        <p:nvPicPr>
          <p:cNvPr id="11" name="Picture 10"/>
          <p:cNvPicPr>
            <a:picLocks noChangeAspect="1"/>
          </p:cNvPicPr>
          <p:nvPr/>
        </p:nvPicPr>
        <p:blipFill>
          <a:blip r:embed="rId3"/>
          <a:stretch>
            <a:fillRect/>
          </a:stretch>
        </p:blipFill>
        <p:spPr>
          <a:xfrm>
            <a:off x="628648" y="2683124"/>
            <a:ext cx="3661129" cy="3717953"/>
          </a:xfrm>
          <a:prstGeom prst="rect">
            <a:avLst/>
          </a:prstGeom>
          <a:ln w="3175">
            <a:solidFill>
              <a:schemeClr val="bg1">
                <a:lumMod val="65000"/>
              </a:schemeClr>
            </a:solidFill>
          </a:ln>
        </p:spPr>
      </p:pic>
      <p:sp>
        <p:nvSpPr>
          <p:cNvPr id="2" name="Title 1"/>
          <p:cNvSpPr>
            <a:spLocks noGrp="1"/>
          </p:cNvSpPr>
          <p:nvPr>
            <p:ph type="title"/>
          </p:nvPr>
        </p:nvSpPr>
        <p:spPr>
          <a:xfrm>
            <a:off x="628648" y="288765"/>
            <a:ext cx="8176683" cy="805525"/>
          </a:xfrm>
        </p:spPr>
        <p:txBody>
          <a:bodyPr>
            <a:noAutofit/>
          </a:bodyPr>
          <a:lstStyle/>
          <a:p>
            <a:pPr algn="ctr"/>
            <a:r>
              <a:rPr lang="en-US" sz="2400" dirty="0" smtClean="0">
                <a:solidFill>
                  <a:srgbClr val="0070C0"/>
                </a:solidFill>
              </a:rPr>
              <a:t>Current and Forthcoming River Forecast Systems</a:t>
            </a:r>
            <a:r>
              <a:rPr lang="en-US" sz="3200" dirty="0" smtClean="0"/>
              <a:t/>
            </a:r>
            <a:br>
              <a:rPr lang="en-US" sz="3200" dirty="0" smtClean="0"/>
            </a:br>
            <a:endParaRPr lang="en-US" sz="2000" b="1" dirty="0">
              <a:solidFill>
                <a:srgbClr val="FF0000"/>
              </a:solidFill>
            </a:endParaRPr>
          </a:p>
        </p:txBody>
      </p:sp>
      <p:sp>
        <p:nvSpPr>
          <p:cNvPr id="5" name="TextBox 4"/>
          <p:cNvSpPr txBox="1"/>
          <p:nvPr/>
        </p:nvSpPr>
        <p:spPr>
          <a:xfrm>
            <a:off x="673308" y="1103878"/>
            <a:ext cx="3660040" cy="1200329"/>
          </a:xfrm>
          <a:prstGeom prst="rect">
            <a:avLst/>
          </a:prstGeom>
          <a:noFill/>
        </p:spPr>
        <p:txBody>
          <a:bodyPr wrap="none" rtlCol="0">
            <a:spAutoFit/>
          </a:bodyPr>
          <a:lstStyle/>
          <a:p>
            <a:pPr algn="ctr" defTabSz="914400"/>
            <a:r>
              <a:rPr lang="en-US" sz="2400" dirty="0">
                <a:solidFill>
                  <a:srgbClr val="0070C0"/>
                </a:solidFill>
              </a:rPr>
              <a:t>Current</a:t>
            </a:r>
          </a:p>
          <a:p>
            <a:pPr algn="ctr" defTabSz="914400"/>
            <a:r>
              <a:rPr lang="en-US" sz="1600" dirty="0">
                <a:solidFill>
                  <a:prstClr val="black"/>
                </a:solidFill>
              </a:rPr>
              <a:t>7 forecast points</a:t>
            </a:r>
          </a:p>
          <a:p>
            <a:pPr algn="ctr" defTabSz="914400"/>
            <a:r>
              <a:rPr lang="en-US" sz="1600" dirty="0">
                <a:solidFill>
                  <a:prstClr val="black"/>
                </a:solidFill>
              </a:rPr>
              <a:t>3 inundation maps covering 35 river miles</a:t>
            </a:r>
          </a:p>
          <a:p>
            <a:pPr algn="ctr" defTabSz="914400"/>
            <a:r>
              <a:rPr lang="en-US" sz="1600" dirty="0">
                <a:solidFill>
                  <a:prstClr val="black"/>
                </a:solidFill>
              </a:rPr>
              <a:t>Updated 6-hourly</a:t>
            </a:r>
          </a:p>
        </p:txBody>
      </p:sp>
      <p:pic>
        <p:nvPicPr>
          <p:cNvPr id="7" name="Picture 6"/>
          <p:cNvPicPr>
            <a:picLocks noChangeAspect="1"/>
          </p:cNvPicPr>
          <p:nvPr/>
        </p:nvPicPr>
        <p:blipFill>
          <a:blip r:embed="rId4"/>
          <a:stretch>
            <a:fillRect/>
          </a:stretch>
        </p:blipFill>
        <p:spPr>
          <a:xfrm>
            <a:off x="1202197" y="3517018"/>
            <a:ext cx="487488" cy="492493"/>
          </a:xfrm>
          <a:prstGeom prst="rect">
            <a:avLst/>
          </a:prstGeom>
        </p:spPr>
      </p:pic>
      <p:pic>
        <p:nvPicPr>
          <p:cNvPr id="8" name="Picture 7"/>
          <p:cNvPicPr>
            <a:picLocks noChangeAspect="1"/>
          </p:cNvPicPr>
          <p:nvPr/>
        </p:nvPicPr>
        <p:blipFill>
          <a:blip r:embed="rId5"/>
          <a:stretch>
            <a:fillRect/>
          </a:stretch>
        </p:blipFill>
        <p:spPr>
          <a:xfrm>
            <a:off x="3062518" y="5215333"/>
            <a:ext cx="525621" cy="465976"/>
          </a:xfrm>
          <a:prstGeom prst="rect">
            <a:avLst/>
          </a:prstGeom>
        </p:spPr>
      </p:pic>
      <p:pic>
        <p:nvPicPr>
          <p:cNvPr id="9" name="Picture 8"/>
          <p:cNvPicPr>
            <a:picLocks noChangeAspect="1"/>
          </p:cNvPicPr>
          <p:nvPr/>
        </p:nvPicPr>
        <p:blipFill>
          <a:blip r:embed="rId6"/>
          <a:stretch>
            <a:fillRect/>
          </a:stretch>
        </p:blipFill>
        <p:spPr>
          <a:xfrm>
            <a:off x="2157945" y="4430409"/>
            <a:ext cx="538506" cy="566973"/>
          </a:xfrm>
          <a:prstGeom prst="rect">
            <a:avLst/>
          </a:prstGeom>
        </p:spPr>
      </p:pic>
      <p:sp>
        <p:nvSpPr>
          <p:cNvPr id="10" name="TextBox 9"/>
          <p:cNvSpPr txBox="1"/>
          <p:nvPr/>
        </p:nvSpPr>
        <p:spPr>
          <a:xfrm>
            <a:off x="4778167" y="1103877"/>
            <a:ext cx="3605795" cy="1446550"/>
          </a:xfrm>
          <a:prstGeom prst="rect">
            <a:avLst/>
          </a:prstGeom>
          <a:noFill/>
        </p:spPr>
        <p:txBody>
          <a:bodyPr wrap="none" rtlCol="0">
            <a:spAutoFit/>
          </a:bodyPr>
          <a:lstStyle/>
          <a:p>
            <a:pPr algn="ctr" defTabSz="914400"/>
            <a:r>
              <a:rPr lang="en-US" sz="2400" dirty="0">
                <a:solidFill>
                  <a:srgbClr val="0070C0"/>
                </a:solidFill>
              </a:rPr>
              <a:t>Forthcoming</a:t>
            </a:r>
          </a:p>
          <a:p>
            <a:pPr algn="ctr" defTabSz="914400"/>
            <a:r>
              <a:rPr lang="en-US" sz="1600" dirty="0">
                <a:solidFill>
                  <a:prstClr val="black"/>
                </a:solidFill>
              </a:rPr>
              <a:t>Forecasting and inundation mapping </a:t>
            </a:r>
          </a:p>
          <a:p>
            <a:pPr algn="ctr" defTabSz="914400"/>
            <a:r>
              <a:rPr lang="en-US" sz="1600" dirty="0">
                <a:solidFill>
                  <a:prstClr val="black"/>
                </a:solidFill>
              </a:rPr>
              <a:t>covering 3274 river miles</a:t>
            </a:r>
          </a:p>
          <a:p>
            <a:pPr algn="ctr" defTabSz="914400"/>
            <a:r>
              <a:rPr lang="en-US" sz="1600" dirty="0">
                <a:solidFill>
                  <a:prstClr val="black"/>
                </a:solidFill>
              </a:rPr>
              <a:t>Short-term forecast updated hourly</a:t>
            </a:r>
          </a:p>
          <a:p>
            <a:pPr algn="ctr" defTabSz="914400"/>
            <a:r>
              <a:rPr lang="en-US" sz="1600" dirty="0">
                <a:solidFill>
                  <a:prstClr val="black"/>
                </a:solidFill>
              </a:rPr>
              <a:t>Medium-term forecast updated 6-hourly</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34" y="693717"/>
            <a:ext cx="1127125" cy="1070252"/>
          </a:xfrm>
          <a:prstGeom prst="rect">
            <a:avLst/>
          </a:prstGeom>
        </p:spPr>
      </p:pic>
      <p:sp>
        <p:nvSpPr>
          <p:cNvPr id="3" name="Rectangle 2"/>
          <p:cNvSpPr/>
          <p:nvPr/>
        </p:nvSpPr>
        <p:spPr>
          <a:xfrm>
            <a:off x="1541059" y="668197"/>
            <a:ext cx="6474215" cy="369332"/>
          </a:xfrm>
          <a:prstGeom prst="rect">
            <a:avLst/>
          </a:prstGeom>
        </p:spPr>
        <p:txBody>
          <a:bodyPr wrap="square">
            <a:spAutoFit/>
          </a:bodyPr>
          <a:lstStyle/>
          <a:p>
            <a:r>
              <a:rPr lang="en-US" b="1" dirty="0">
                <a:solidFill>
                  <a:srgbClr val="FF0000"/>
                </a:solidFill>
              </a:rPr>
              <a:t>Densified Forecasting Requires Densified Measurement</a:t>
            </a:r>
            <a:endParaRPr lang="en-US" dirty="0"/>
          </a:p>
        </p:txBody>
      </p:sp>
    </p:spTree>
    <p:extLst>
      <p:ext uri="{BB962C8B-B14F-4D97-AF65-F5344CB8AC3E}">
        <p14:creationId xmlns:p14="http://schemas.microsoft.com/office/powerpoint/2010/main" val="2711687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Tier Water Measurement Plan</a:t>
            </a:r>
            <a:endParaRPr lang="en-US" dirty="0"/>
          </a:p>
        </p:txBody>
      </p:sp>
      <p:sp>
        <p:nvSpPr>
          <p:cNvPr id="3" name="Isosceles Triangle 2"/>
          <p:cNvSpPr/>
          <p:nvPr/>
        </p:nvSpPr>
        <p:spPr bwMode="auto">
          <a:xfrm>
            <a:off x="1873020" y="1488092"/>
            <a:ext cx="3083074" cy="3624549"/>
          </a:xfrm>
          <a:prstGeom prst="triangle">
            <a:avLst/>
          </a:prstGeom>
          <a:noFill/>
          <a:ln w="25400">
            <a:solidFill>
              <a:schemeClr val="tx2">
                <a:lumMod val="75000"/>
                <a:lumOff val="2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 name="Oval 3"/>
          <p:cNvSpPr/>
          <p:nvPr/>
        </p:nvSpPr>
        <p:spPr bwMode="auto">
          <a:xfrm>
            <a:off x="3303564" y="1377924"/>
            <a:ext cx="220338" cy="220337"/>
          </a:xfrm>
          <a:prstGeom prst="ellipse">
            <a:avLst/>
          </a:prstGeom>
          <a:gradFill>
            <a:gsLst>
              <a:gs pos="0">
                <a:schemeClr val="tx2">
                  <a:lumMod val="51000"/>
                  <a:lumOff val="49000"/>
                </a:schemeClr>
              </a:gs>
              <a:gs pos="100000">
                <a:schemeClr val="tx2">
                  <a:lumMod val="50000"/>
                  <a:lumOff val="50000"/>
                </a:schemeClr>
              </a:gs>
            </a:gsLst>
          </a:gra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 name="TextBox 4"/>
          <p:cNvSpPr txBox="1"/>
          <p:nvPr/>
        </p:nvSpPr>
        <p:spPr>
          <a:xfrm>
            <a:off x="3667120" y="1377924"/>
            <a:ext cx="914400" cy="914400"/>
          </a:xfrm>
          <a:prstGeom prst="rect">
            <a:avLst/>
          </a:prstGeom>
          <a:noFill/>
          <a:effectLst/>
        </p:spPr>
        <p:txBody>
          <a:bodyPr wrap="none" lIns="0" tIns="0" rIns="0" bIns="0" rtlCol="0">
            <a:noAutofit/>
          </a:bodyPr>
          <a:lstStyle/>
          <a:p>
            <a:pPr eaLnBrk="0" hangingPunct="0">
              <a:lnSpc>
                <a:spcPts val="1800"/>
              </a:lnSpc>
            </a:pPr>
            <a:r>
              <a:rPr lang="en-US" b="1" dirty="0" smtClean="0">
                <a:solidFill>
                  <a:srgbClr val="0070C0"/>
                </a:solidFill>
              </a:rPr>
              <a:t>Tier 1: Gold Standard </a:t>
            </a:r>
            <a:r>
              <a:rPr lang="en-US" b="1" dirty="0">
                <a:solidFill>
                  <a:srgbClr val="0070C0"/>
                </a:solidFill>
              </a:rPr>
              <a:t>USGS Gages </a:t>
            </a:r>
            <a:endParaRPr lang="en-US" b="1" dirty="0" smtClean="0">
              <a:solidFill>
                <a:srgbClr val="0070C0"/>
              </a:solidFill>
            </a:endParaRPr>
          </a:p>
          <a:p>
            <a:pPr eaLnBrk="0" hangingPunct="0">
              <a:lnSpc>
                <a:spcPts val="1800"/>
              </a:lnSpc>
            </a:pPr>
            <a:r>
              <a:rPr lang="en-US" b="1" dirty="0">
                <a:solidFill>
                  <a:srgbClr val="0070C0"/>
                </a:solidFill>
              </a:rPr>
              <a:t> </a:t>
            </a:r>
            <a:r>
              <a:rPr lang="en-US" b="1" dirty="0" smtClean="0">
                <a:solidFill>
                  <a:srgbClr val="0070C0"/>
                </a:solidFill>
              </a:rPr>
              <a:t>   – </a:t>
            </a:r>
            <a:r>
              <a:rPr lang="en-US" b="1" dirty="0">
                <a:solidFill>
                  <a:srgbClr val="0070C0"/>
                </a:solidFill>
              </a:rPr>
              <a:t>measure everything</a:t>
            </a:r>
          </a:p>
        </p:txBody>
      </p:sp>
      <p:cxnSp>
        <p:nvCxnSpPr>
          <p:cNvPr id="7" name="Straight Connector 6"/>
          <p:cNvCxnSpPr>
            <a:stCxn id="3" idx="1"/>
            <a:endCxn id="3" idx="5"/>
          </p:cNvCxnSpPr>
          <p:nvPr/>
        </p:nvCxnSpPr>
        <p:spPr bwMode="auto">
          <a:xfrm>
            <a:off x="2643789" y="3300367"/>
            <a:ext cx="1541537" cy="0"/>
          </a:xfrm>
          <a:prstGeom prst="line">
            <a:avLst/>
          </a:prstGeom>
          <a:noFill/>
          <a:ln w="38100" cap="flat" cmpd="sng" algn="ctr">
            <a:solidFill>
              <a:srgbClr val="0070C0"/>
            </a:solidFill>
            <a:prstDash val="solid"/>
            <a:round/>
            <a:headEnd type="none" w="med" len="med"/>
            <a:tailEnd type="none" w="med" len="med"/>
          </a:ln>
          <a:effectLst/>
        </p:spPr>
      </p:cxnSp>
      <p:sp>
        <p:nvSpPr>
          <p:cNvPr id="8" name="TextBox 7"/>
          <p:cNvSpPr txBox="1"/>
          <p:nvPr/>
        </p:nvSpPr>
        <p:spPr>
          <a:xfrm>
            <a:off x="4280206" y="3140146"/>
            <a:ext cx="914400" cy="914400"/>
          </a:xfrm>
          <a:prstGeom prst="rect">
            <a:avLst/>
          </a:prstGeom>
          <a:noFill/>
          <a:effectLst/>
        </p:spPr>
        <p:txBody>
          <a:bodyPr wrap="none" lIns="0" tIns="0" rIns="0" bIns="0" rtlCol="0">
            <a:noAutofit/>
          </a:bodyPr>
          <a:lstStyle/>
          <a:p>
            <a:pPr eaLnBrk="0" hangingPunct="0">
              <a:lnSpc>
                <a:spcPts val="1800"/>
              </a:lnSpc>
            </a:pPr>
            <a:r>
              <a:rPr lang="en-US" b="1" dirty="0" smtClean="0">
                <a:solidFill>
                  <a:srgbClr val="0070C0"/>
                </a:solidFill>
              </a:rPr>
              <a:t>Tier 2: Radar Sensors on Bridges (</a:t>
            </a:r>
            <a:r>
              <a:rPr lang="en-US" b="1" dirty="0" err="1" smtClean="0">
                <a:solidFill>
                  <a:srgbClr val="0070C0"/>
                </a:solidFill>
              </a:rPr>
              <a:t>TxDOT</a:t>
            </a:r>
            <a:r>
              <a:rPr lang="en-US" b="1" dirty="0" smtClean="0">
                <a:solidFill>
                  <a:srgbClr val="0070C0"/>
                </a:solidFill>
              </a:rPr>
              <a:t>) </a:t>
            </a:r>
          </a:p>
          <a:p>
            <a:pPr eaLnBrk="0" hangingPunct="0">
              <a:lnSpc>
                <a:spcPts val="1800"/>
              </a:lnSpc>
            </a:pPr>
            <a:r>
              <a:rPr lang="en-US" b="1" dirty="0">
                <a:solidFill>
                  <a:srgbClr val="0070C0"/>
                </a:solidFill>
              </a:rPr>
              <a:t> </a:t>
            </a:r>
            <a:r>
              <a:rPr lang="en-US" b="1" dirty="0" smtClean="0">
                <a:solidFill>
                  <a:srgbClr val="0070C0"/>
                </a:solidFill>
              </a:rPr>
              <a:t>       – medium and high flows </a:t>
            </a:r>
            <a:endParaRPr lang="en-US" b="1" dirty="0">
              <a:solidFill>
                <a:srgbClr val="0070C0"/>
              </a:solidFill>
            </a:endParaRPr>
          </a:p>
        </p:txBody>
      </p:sp>
      <p:sp>
        <p:nvSpPr>
          <p:cNvPr id="9" name="TextBox 8"/>
          <p:cNvSpPr txBox="1"/>
          <p:nvPr/>
        </p:nvSpPr>
        <p:spPr>
          <a:xfrm>
            <a:off x="5025545" y="4845038"/>
            <a:ext cx="914400" cy="914400"/>
          </a:xfrm>
          <a:prstGeom prst="rect">
            <a:avLst/>
          </a:prstGeom>
          <a:noFill/>
          <a:effectLst/>
        </p:spPr>
        <p:txBody>
          <a:bodyPr wrap="none" lIns="0" tIns="0" rIns="0" bIns="0" rtlCol="0">
            <a:noAutofit/>
          </a:bodyPr>
          <a:lstStyle/>
          <a:p>
            <a:pPr eaLnBrk="0" hangingPunct="0">
              <a:lnSpc>
                <a:spcPts val="1800"/>
              </a:lnSpc>
            </a:pPr>
            <a:r>
              <a:rPr lang="en-US" b="1" dirty="0" smtClean="0">
                <a:solidFill>
                  <a:srgbClr val="0070C0"/>
                </a:solidFill>
              </a:rPr>
              <a:t>Tier 3: Water Level Sensors </a:t>
            </a:r>
          </a:p>
          <a:p>
            <a:pPr eaLnBrk="0" hangingPunct="0">
              <a:lnSpc>
                <a:spcPts val="1800"/>
              </a:lnSpc>
            </a:pPr>
            <a:r>
              <a:rPr lang="en-US" b="1" dirty="0">
                <a:solidFill>
                  <a:srgbClr val="0070C0"/>
                </a:solidFill>
              </a:rPr>
              <a:t> </a:t>
            </a:r>
            <a:r>
              <a:rPr lang="en-US" b="1" dirty="0" smtClean="0">
                <a:solidFill>
                  <a:srgbClr val="0070C0"/>
                </a:solidFill>
              </a:rPr>
              <a:t>       – low water crossings</a:t>
            </a:r>
            <a:endParaRPr lang="en-US" b="1" dirty="0">
              <a:solidFill>
                <a:srgbClr val="0070C0"/>
              </a:solidFill>
            </a:endParaRPr>
          </a:p>
        </p:txBody>
      </p:sp>
      <p:sp>
        <p:nvSpPr>
          <p:cNvPr id="11" name="Up Arrow 10"/>
          <p:cNvSpPr/>
          <p:nvPr/>
        </p:nvSpPr>
        <p:spPr bwMode="auto">
          <a:xfrm>
            <a:off x="974448" y="1377924"/>
            <a:ext cx="349956" cy="3734717"/>
          </a:xfrm>
          <a:prstGeom prst="up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TextBox 11"/>
          <p:cNvSpPr txBox="1"/>
          <p:nvPr/>
        </p:nvSpPr>
        <p:spPr>
          <a:xfrm>
            <a:off x="1344005" y="3156806"/>
            <a:ext cx="914400" cy="914400"/>
          </a:xfrm>
          <a:prstGeom prst="rect">
            <a:avLst/>
          </a:prstGeom>
          <a:noFill/>
          <a:effectLst/>
        </p:spPr>
        <p:txBody>
          <a:bodyPr wrap="none" lIns="0" tIns="0" rIns="0" bIns="0" rtlCol="0">
            <a:noAutofit/>
          </a:bodyPr>
          <a:lstStyle/>
          <a:p>
            <a:pPr algn="l" eaLnBrk="0" hangingPunct="0">
              <a:lnSpc>
                <a:spcPts val="1800"/>
              </a:lnSpc>
            </a:pPr>
            <a:r>
              <a:rPr lang="en-US" sz="2000" b="1" dirty="0" smtClean="0">
                <a:solidFill>
                  <a:srgbClr val="0070C0"/>
                </a:solidFill>
                <a:ea typeface="+mn-ea"/>
                <a:cs typeface="+mn-cs"/>
              </a:rPr>
              <a:t>Cost</a:t>
            </a:r>
          </a:p>
        </p:txBody>
      </p:sp>
    </p:spTree>
    <p:extLst>
      <p:ext uri="{BB962C8B-B14F-4D97-AF65-F5344CB8AC3E}">
        <p14:creationId xmlns:p14="http://schemas.microsoft.com/office/powerpoint/2010/main" val="1254719858"/>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334632" cy="484632"/>
          </a:xfrm>
        </p:spPr>
        <p:txBody>
          <a:bodyPr/>
          <a:lstStyle/>
          <a:p>
            <a:r>
              <a:rPr lang="en-US" dirty="0" smtClean="0"/>
              <a:t>27,000 Texas bridges on 15,700 stream reaches forecast by the National Water Model</a:t>
            </a:r>
            <a:endParaRPr lang="en-US" dirty="0"/>
          </a:p>
        </p:txBody>
      </p:sp>
      <p:pic>
        <p:nvPicPr>
          <p:cNvPr id="3" name="Picture 2"/>
          <p:cNvPicPr/>
          <p:nvPr/>
        </p:nvPicPr>
        <p:blipFill>
          <a:blip r:embed="rId2"/>
          <a:stretch>
            <a:fillRect/>
          </a:stretch>
        </p:blipFill>
        <p:spPr>
          <a:xfrm>
            <a:off x="1729946" y="1544594"/>
            <a:ext cx="5857102" cy="4917989"/>
          </a:xfrm>
          <a:prstGeom prst="rect">
            <a:avLst/>
          </a:prstGeom>
          <a:ln w="3175">
            <a:solidFill>
              <a:schemeClr val="bg1">
                <a:lumMod val="75000"/>
              </a:schemeClr>
            </a:solidFill>
          </a:ln>
        </p:spPr>
      </p:pic>
      <p:sp>
        <p:nvSpPr>
          <p:cNvPr id="4" name="TextBox 3"/>
          <p:cNvSpPr txBox="1"/>
          <p:nvPr/>
        </p:nvSpPr>
        <p:spPr>
          <a:xfrm>
            <a:off x="427245" y="536658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cs typeface="+mn-cs"/>
              </a:rPr>
              <a:t>Flood forecasting system </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cs typeface="+mn-cs"/>
              </a:rPr>
              <a:t>for Texas Bridges</a:t>
            </a:r>
          </a:p>
        </p:txBody>
      </p:sp>
    </p:spTree>
    <p:extLst>
      <p:ext uri="{BB962C8B-B14F-4D97-AF65-F5344CB8AC3E}">
        <p14:creationId xmlns:p14="http://schemas.microsoft.com/office/powerpoint/2010/main" val="3970466139"/>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Radar Measurement Technologies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011" y="1331824"/>
            <a:ext cx="42291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9568" y="548792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ＭＳ Ｐゴシック"/>
              </a:rPr>
              <a:t>Densified forecasting requires densified measurement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861" y="1331824"/>
            <a:ext cx="3638550"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14748" y="477139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Measures water </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level</a:t>
            </a: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p:txBody>
      </p:sp>
      <p:sp>
        <p:nvSpPr>
          <p:cNvPr id="7" name="TextBox 6"/>
          <p:cNvSpPr txBox="1"/>
          <p:nvPr/>
        </p:nvSpPr>
        <p:spPr>
          <a:xfrm>
            <a:off x="5520091" y="420837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Measures surface </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velocity</a:t>
            </a: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p:txBody>
      </p:sp>
    </p:spTree>
    <p:extLst>
      <p:ext uri="{BB962C8B-B14F-4D97-AF65-F5344CB8AC3E}">
        <p14:creationId xmlns:p14="http://schemas.microsoft.com/office/powerpoint/2010/main" val="202682966"/>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Radar Measurement of Discharge</a:t>
            </a:r>
            <a:endParaRPr lang="en-US" dirty="0"/>
          </a:p>
        </p:txBody>
      </p:sp>
      <p:pic>
        <p:nvPicPr>
          <p:cNvPr id="3" name="Picture 2" descr="C:\Users\mables\Desktop\radar.png"/>
          <p:cNvPicPr/>
          <p:nvPr/>
        </p:nvPicPr>
        <p:blipFill>
          <a:blip r:embed="rId2">
            <a:extLst>
              <a:ext uri="{28A0092B-C50C-407E-A947-70E740481C1C}">
                <a14:useLocalDpi xmlns:a14="http://schemas.microsoft.com/office/drawing/2010/main" val="0"/>
              </a:ext>
            </a:extLst>
          </a:blip>
          <a:srcRect/>
          <a:stretch>
            <a:fillRect/>
          </a:stretch>
        </p:blipFill>
        <p:spPr bwMode="auto">
          <a:xfrm>
            <a:off x="2123766" y="1622323"/>
            <a:ext cx="5486400" cy="5003800"/>
          </a:xfrm>
          <a:prstGeom prst="rect">
            <a:avLst/>
          </a:prstGeom>
          <a:noFill/>
          <a:ln>
            <a:noFill/>
          </a:ln>
        </p:spPr>
      </p:pic>
      <p:sp>
        <p:nvSpPr>
          <p:cNvPr id="4" name="TextBox 3"/>
          <p:cNvSpPr txBox="1"/>
          <p:nvPr/>
        </p:nvSpPr>
        <p:spPr>
          <a:xfrm>
            <a:off x="685800" y="116512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Combine with Acoustic Doppler Current Profiler </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velocity profile</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to get discharge</a:t>
            </a:r>
          </a:p>
        </p:txBody>
      </p:sp>
      <p:sp>
        <p:nvSpPr>
          <p:cNvPr id="5" name="TextBox 4"/>
          <p:cNvSpPr txBox="1"/>
          <p:nvPr/>
        </p:nvSpPr>
        <p:spPr>
          <a:xfrm>
            <a:off x="623119" y="345112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Measure velocity at one </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rPr>
              <a:t>point on water surface</a:t>
            </a:r>
          </a:p>
        </p:txBody>
      </p:sp>
    </p:spTree>
    <p:extLst>
      <p:ext uri="{BB962C8B-B14F-4D97-AF65-F5344CB8AC3E}">
        <p14:creationId xmlns:p14="http://schemas.microsoft.com/office/powerpoint/2010/main" val="1763891146"/>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Radar Streamflow Measurement on I-10</a:t>
            </a:r>
            <a:endParaRPr lang="en-US" dirty="0"/>
          </a:p>
        </p:txBody>
      </p:sp>
      <p:pic>
        <p:nvPicPr>
          <p:cNvPr id="3" name="Picture 2"/>
          <p:cNvPicPr>
            <a:picLocks noChangeAspect="1"/>
          </p:cNvPicPr>
          <p:nvPr/>
        </p:nvPicPr>
        <p:blipFill>
          <a:blip r:embed="rId2"/>
          <a:stretch>
            <a:fillRect/>
          </a:stretch>
        </p:blipFill>
        <p:spPr>
          <a:xfrm>
            <a:off x="542016" y="1337270"/>
            <a:ext cx="8080864" cy="4991569"/>
          </a:xfrm>
          <a:prstGeom prst="rect">
            <a:avLst/>
          </a:prstGeom>
        </p:spPr>
      </p:pic>
      <p:sp>
        <p:nvSpPr>
          <p:cNvPr id="5" name="TextBox 4"/>
          <p:cNvSpPr txBox="1"/>
          <p:nvPr/>
        </p:nvSpPr>
        <p:spPr>
          <a:xfrm>
            <a:off x="6124353" y="5522797"/>
            <a:ext cx="914400" cy="914400"/>
          </a:xfrm>
          <a:prstGeom prst="rect">
            <a:avLst/>
          </a:prstGeom>
          <a:noFill/>
          <a:effectLst/>
        </p:spPr>
        <p:txBody>
          <a:bodyPr wrap="none" lIns="0" tIns="0" rIns="0" bIns="0" rtlCol="0">
            <a:noAutofit/>
          </a:bodyPr>
          <a:lstStyle/>
          <a:p>
            <a:pPr algn="ctr" eaLnBrk="0" hangingPunct="0">
              <a:lnSpc>
                <a:spcPts val="1800"/>
              </a:lnSpc>
            </a:pPr>
            <a:r>
              <a:rPr lang="en-US" sz="2000" b="1" dirty="0" smtClean="0">
                <a:ea typeface="+mn-ea"/>
                <a:cs typeface="+mn-cs"/>
              </a:rPr>
              <a:t>20 Sensors from San Antonio</a:t>
            </a:r>
          </a:p>
          <a:p>
            <a:pPr algn="ctr" eaLnBrk="0" hangingPunct="0">
              <a:lnSpc>
                <a:spcPts val="1800"/>
              </a:lnSpc>
            </a:pPr>
            <a:r>
              <a:rPr lang="en-US" sz="2000" b="1" dirty="0" smtClean="0">
                <a:ea typeface="+mn-ea"/>
                <a:cs typeface="+mn-cs"/>
              </a:rPr>
              <a:t> to LA border</a:t>
            </a:r>
          </a:p>
        </p:txBody>
      </p:sp>
      <p:pic>
        <p:nvPicPr>
          <p:cNvPr id="6" name="Picture 5"/>
          <p:cNvPicPr>
            <a:picLocks noChangeAspect="1"/>
          </p:cNvPicPr>
          <p:nvPr/>
        </p:nvPicPr>
        <p:blipFill>
          <a:blip r:embed="rId3"/>
          <a:stretch>
            <a:fillRect/>
          </a:stretch>
        </p:blipFill>
        <p:spPr>
          <a:xfrm>
            <a:off x="2129317" y="1337270"/>
            <a:ext cx="2543507" cy="1837926"/>
          </a:xfrm>
          <a:prstGeom prst="rect">
            <a:avLst/>
          </a:prstGeom>
        </p:spPr>
      </p:pic>
    </p:spTree>
    <p:extLst>
      <p:ext uri="{BB962C8B-B14F-4D97-AF65-F5344CB8AC3E}">
        <p14:creationId xmlns:p14="http://schemas.microsoft.com/office/powerpoint/2010/main" val="2239332101"/>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995684" cy="484632"/>
          </a:xfrm>
        </p:spPr>
        <p:txBody>
          <a:bodyPr/>
          <a:lstStyle/>
          <a:p>
            <a:pPr algn="ctr"/>
            <a:r>
              <a:rPr lang="en-US" sz="2400" dirty="0" smtClean="0"/>
              <a:t>Real-Time Water Level Measurement in Hays County</a:t>
            </a:r>
            <a:r>
              <a:rPr lang="en-US" dirty="0" smtClean="0"/>
              <a:t/>
            </a:r>
            <a:br>
              <a:rPr lang="en-US" dirty="0" smtClean="0"/>
            </a:br>
            <a:endParaRPr lang="en-US" dirty="0"/>
          </a:p>
        </p:txBody>
      </p:sp>
      <p:pic>
        <p:nvPicPr>
          <p:cNvPr id="3" name="Picture 2"/>
          <p:cNvPicPr>
            <a:picLocks noChangeAspect="1"/>
          </p:cNvPicPr>
          <p:nvPr/>
        </p:nvPicPr>
        <p:blipFill>
          <a:blip r:embed="rId2"/>
          <a:stretch>
            <a:fillRect/>
          </a:stretch>
        </p:blipFill>
        <p:spPr>
          <a:xfrm>
            <a:off x="1157283" y="1022156"/>
            <a:ext cx="6532490" cy="5672172"/>
          </a:xfrm>
          <a:prstGeom prst="rect">
            <a:avLst/>
          </a:prstGeom>
          <a:ln w="3175">
            <a:solidFill>
              <a:schemeClr val="bg1">
                <a:lumMod val="65000"/>
              </a:schemeClr>
            </a:solidFill>
          </a:ln>
        </p:spPr>
      </p:pic>
    </p:spTree>
    <p:extLst>
      <p:ext uri="{BB962C8B-B14F-4D97-AF65-F5344CB8AC3E}">
        <p14:creationId xmlns:p14="http://schemas.microsoft.com/office/powerpoint/2010/main" val="181399704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JJ15_absFlow_conus.avi">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088" t="10905" b="7549"/>
          <a:stretch/>
        </p:blipFill>
        <p:spPr bwMode="auto">
          <a:xfrm>
            <a:off x="2367644" y="5430744"/>
            <a:ext cx="4152900" cy="1242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61630" y="695829"/>
            <a:ext cx="6258701" cy="461665"/>
          </a:xfrm>
          <a:prstGeom prst="rect">
            <a:avLst/>
          </a:prstGeom>
          <a:noFill/>
        </p:spPr>
        <p:txBody>
          <a:bodyPr wrap="none" rtlCol="0">
            <a:spAutoFit/>
          </a:bodyPr>
          <a:lstStyle/>
          <a:p>
            <a:pPr defTabSz="914400">
              <a:defRPr/>
            </a:pPr>
            <a:r>
              <a:rPr lang="en-US" sz="2400" dirty="0" smtClean="0">
                <a:solidFill>
                  <a:srgbClr val="0070C0"/>
                </a:solidFill>
              </a:rPr>
              <a:t>Continuously forecasts flows </a:t>
            </a:r>
            <a:r>
              <a:rPr lang="en-US" sz="2400" dirty="0" err="1" smtClean="0">
                <a:solidFill>
                  <a:srgbClr val="0070C0"/>
                </a:solidFill>
              </a:rPr>
              <a:t>ove</a:t>
            </a:r>
            <a:r>
              <a:rPr lang="en-US" sz="2400" dirty="0" smtClean="0">
                <a:solidFill>
                  <a:srgbClr val="0070C0"/>
                </a:solidFill>
              </a:rPr>
              <a:t>r continental US</a:t>
            </a:r>
            <a:endParaRPr lang="en-US" sz="2400" dirty="0">
              <a:solidFill>
                <a:srgbClr val="0070C0"/>
              </a:solidFill>
            </a:endParaRPr>
          </a:p>
        </p:txBody>
      </p:sp>
    </p:spTree>
    <p:extLst>
      <p:ext uri="{BB962C8B-B14F-4D97-AF65-F5344CB8AC3E}">
        <p14:creationId xmlns:p14="http://schemas.microsoft.com/office/powerpoint/2010/main" val="197536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1446">
                    <a:lumMod val="75000"/>
                    <a:lumOff val="25000"/>
                  </a:srgbClr>
                </a:solidFill>
              </a:rPr>
              <a:t>Flood Inundation Mapping for Colorado, Wharton and Matagorda Counties</a:t>
            </a:r>
            <a:r>
              <a:rPr lang="en-US" dirty="0">
                <a:solidFill>
                  <a:prstClr val="black"/>
                </a:solidFill>
              </a:rPr>
              <a:t/>
            </a:r>
            <a:br>
              <a:rPr lang="en-US" dirty="0">
                <a:solidFill>
                  <a:prstClr val="black"/>
                </a:solidFill>
              </a:rPr>
            </a:br>
            <a:r>
              <a:rPr lang="en-US" dirty="0" smtClean="0">
                <a:solidFill>
                  <a:prstClr val="black"/>
                </a:solidFill>
              </a:rPr>
              <a:t/>
            </a:r>
            <a:br>
              <a:rPr lang="en-US" dirty="0" smtClean="0">
                <a:solidFill>
                  <a:prstClr val="black"/>
                </a:solidFill>
              </a:rPr>
            </a:br>
            <a:r>
              <a:rPr lang="en-US" dirty="0" smtClean="0">
                <a:solidFill>
                  <a:prstClr val="black"/>
                </a:solidFill>
              </a:rPr>
              <a:t/>
            </a:r>
            <a:br>
              <a:rPr lang="en-US" dirty="0" smtClean="0">
                <a:solidFill>
                  <a:prstClr val="black"/>
                </a:solidFill>
              </a:rPr>
            </a:br>
            <a:endParaRPr lang="en-US" dirty="0"/>
          </a:p>
        </p:txBody>
      </p:sp>
      <p:sp>
        <p:nvSpPr>
          <p:cNvPr id="5" name="TextBox 4"/>
          <p:cNvSpPr txBox="1"/>
          <p:nvPr/>
        </p:nvSpPr>
        <p:spPr>
          <a:xfrm>
            <a:off x="685800" y="1531345"/>
            <a:ext cx="914400" cy="914400"/>
          </a:xfrm>
          <a:prstGeom prst="rect">
            <a:avLst/>
          </a:prstGeom>
          <a:noFill/>
          <a:effectLst/>
        </p:spPr>
        <p:txBody>
          <a:bodyPr wrap="none" lIns="0" tIns="0" rIns="0" bIns="0" rtlCol="0">
            <a:noAutofit/>
          </a:bodyPr>
          <a:lstStyle/>
          <a:p>
            <a:pPr eaLnBrk="0" hangingPunct="0">
              <a:lnSpc>
                <a:spcPts val="3000"/>
              </a:lnSpc>
            </a:pPr>
            <a:r>
              <a:rPr lang="en-US" sz="2400" b="1" dirty="0">
                <a:solidFill>
                  <a:srgbClr val="0070C0"/>
                </a:solidFill>
              </a:rPr>
              <a:t>Three questions:</a:t>
            </a:r>
          </a:p>
          <a:p>
            <a:pPr eaLnBrk="0" hangingPunct="0">
              <a:lnSpc>
                <a:spcPts val="3000"/>
              </a:lnSpc>
            </a:pPr>
            <a:endParaRPr lang="en-US" sz="2400" b="1" dirty="0">
              <a:solidFill>
                <a:srgbClr val="0070C0"/>
              </a:solidFill>
            </a:endParaRPr>
          </a:p>
          <a:p>
            <a:pPr marL="342900" indent="-342900" eaLnBrk="0" hangingPunct="0">
              <a:lnSpc>
                <a:spcPts val="3000"/>
              </a:lnSpc>
              <a:buFontTx/>
              <a:buAutoNum type="arabicParenBoth"/>
            </a:pPr>
            <a:r>
              <a:rPr lang="en-US" sz="2400" b="1" dirty="0">
                <a:solidFill>
                  <a:srgbClr val="0070C0"/>
                </a:solidFill>
              </a:rPr>
              <a:t> What has been done?</a:t>
            </a:r>
          </a:p>
          <a:p>
            <a:pPr marL="342900" indent="-342900" eaLnBrk="0" hangingPunct="0">
              <a:lnSpc>
                <a:spcPts val="3000"/>
              </a:lnSpc>
              <a:buFontTx/>
              <a:buAutoNum type="arabicParenBoth"/>
            </a:pPr>
            <a:endParaRPr lang="en-US" sz="2400" b="1" dirty="0">
              <a:solidFill>
                <a:srgbClr val="0070C0"/>
              </a:solidFill>
            </a:endParaRPr>
          </a:p>
          <a:p>
            <a:pPr marL="342900" indent="-342900" eaLnBrk="0" hangingPunct="0">
              <a:lnSpc>
                <a:spcPts val="3000"/>
              </a:lnSpc>
              <a:buFontTx/>
              <a:buAutoNum type="arabicParenBoth"/>
            </a:pPr>
            <a:r>
              <a:rPr lang="en-US" sz="2400" b="1" dirty="0">
                <a:solidFill>
                  <a:srgbClr val="0070C0"/>
                </a:solidFill>
              </a:rPr>
              <a:t> What needs to be done?</a:t>
            </a:r>
          </a:p>
          <a:p>
            <a:pPr marL="800100" lvl="1" indent="-342900" eaLnBrk="0" hangingPunct="0">
              <a:lnSpc>
                <a:spcPts val="3000"/>
              </a:lnSpc>
              <a:buFont typeface="Arial" panose="020B0604020202020204" pitchFamily="34" charset="0"/>
              <a:buChar char="•"/>
            </a:pPr>
            <a:r>
              <a:rPr lang="en-US" sz="2400" b="1" dirty="0">
                <a:solidFill>
                  <a:srgbClr val="0070C0"/>
                </a:solidFill>
              </a:rPr>
              <a:t>Enhanced inundation mapping</a:t>
            </a:r>
          </a:p>
          <a:p>
            <a:pPr marL="800100" lvl="1" indent="-342900" eaLnBrk="0" hangingPunct="0">
              <a:lnSpc>
                <a:spcPts val="3000"/>
              </a:lnSpc>
              <a:buFont typeface="Arial" panose="020B0604020202020204" pitchFamily="34" charset="0"/>
              <a:buChar char="•"/>
            </a:pPr>
            <a:r>
              <a:rPr lang="en-US" sz="2400" b="1" dirty="0">
                <a:solidFill>
                  <a:srgbClr val="0070C0"/>
                </a:solidFill>
              </a:rPr>
              <a:t>Flood impact assessment</a:t>
            </a:r>
          </a:p>
          <a:p>
            <a:pPr marL="800100" lvl="1" indent="-342900" eaLnBrk="0" hangingPunct="0">
              <a:lnSpc>
                <a:spcPts val="3000"/>
              </a:lnSpc>
              <a:buFont typeface="Arial" panose="020B0604020202020204" pitchFamily="34" charset="0"/>
              <a:buChar char="•"/>
            </a:pPr>
            <a:r>
              <a:rPr lang="en-US" sz="2400" b="1" dirty="0">
                <a:solidFill>
                  <a:srgbClr val="0070C0"/>
                </a:solidFill>
              </a:rPr>
              <a:t>Densified Water Measurement</a:t>
            </a:r>
          </a:p>
          <a:p>
            <a:pPr marL="800100" lvl="1" indent="-342900" eaLnBrk="0" hangingPunct="0">
              <a:lnSpc>
                <a:spcPts val="3000"/>
              </a:lnSpc>
              <a:buFont typeface="Arial" panose="020B0604020202020204" pitchFamily="34" charset="0"/>
              <a:buChar char="•"/>
            </a:pPr>
            <a:endParaRPr lang="en-US" sz="2400" b="1" i="1" dirty="0">
              <a:solidFill>
                <a:srgbClr val="0070C0"/>
              </a:solidFill>
            </a:endParaRPr>
          </a:p>
          <a:p>
            <a:pPr marL="342900" indent="-342900" eaLnBrk="0" hangingPunct="0">
              <a:lnSpc>
                <a:spcPts val="3000"/>
              </a:lnSpc>
              <a:buFontTx/>
              <a:buAutoNum type="arabicParenBoth"/>
            </a:pPr>
            <a:r>
              <a:rPr lang="en-US" sz="2400" b="1" i="1" dirty="0">
                <a:solidFill>
                  <a:srgbClr val="FF0000"/>
                </a:solidFill>
              </a:rPr>
              <a:t> How much will it </a:t>
            </a:r>
            <a:r>
              <a:rPr lang="en-US" sz="2400" b="1" i="1" dirty="0" smtClean="0">
                <a:solidFill>
                  <a:srgbClr val="FF0000"/>
                </a:solidFill>
              </a:rPr>
              <a:t>cost per county?</a:t>
            </a:r>
            <a:endParaRPr lang="en-US" sz="2400" b="1" i="1" dirty="0">
              <a:solidFill>
                <a:srgbClr val="FF0000"/>
              </a:solidFill>
            </a:endParaRPr>
          </a:p>
          <a:p>
            <a:pPr eaLnBrk="0" hangingPunct="0">
              <a:lnSpc>
                <a:spcPts val="3000"/>
              </a:lnSpc>
            </a:pPr>
            <a:endParaRPr lang="en-US" sz="2400" b="1" dirty="0" smtClean="0">
              <a:solidFill>
                <a:prstClr val="black"/>
              </a:solidFill>
            </a:endParaRPr>
          </a:p>
        </p:txBody>
      </p:sp>
      <p:sp>
        <p:nvSpPr>
          <p:cNvPr id="3" name="Right Brace 2"/>
          <p:cNvSpPr/>
          <p:nvPr/>
        </p:nvSpPr>
        <p:spPr bwMode="auto">
          <a:xfrm>
            <a:off x="5905041" y="3415229"/>
            <a:ext cx="209320" cy="782198"/>
          </a:xfrm>
          <a:prstGeom prst="rightBrace">
            <a:avLst/>
          </a:prstGeom>
          <a:noFill/>
          <a:ln w="19050" cap="flat" cmpd="sng" algn="ctr">
            <a:solidFill>
              <a:srgbClr val="FF0000"/>
            </a:solidFill>
            <a:prstDash val="solid"/>
            <a:round/>
            <a:headEnd type="none" w="med" len="med"/>
            <a:tailEnd type="none" w="med" len="med"/>
          </a:ln>
          <a:effectLst/>
        </p:spPr>
        <p:txBody>
          <a:bodyPr rtlCol="0" anchor="ctr"/>
          <a:lstStyle/>
          <a:p>
            <a:pPr algn="ctr"/>
            <a:endParaRPr lang="en-US"/>
          </a:p>
        </p:txBody>
      </p:sp>
      <p:sp>
        <p:nvSpPr>
          <p:cNvPr id="4" name="TextBox 3"/>
          <p:cNvSpPr txBox="1"/>
          <p:nvPr/>
        </p:nvSpPr>
        <p:spPr>
          <a:xfrm>
            <a:off x="6213513" y="3726456"/>
            <a:ext cx="914400" cy="914400"/>
          </a:xfrm>
          <a:prstGeom prst="rect">
            <a:avLst/>
          </a:prstGeom>
          <a:noFill/>
          <a:effectLst/>
        </p:spPr>
        <p:txBody>
          <a:bodyPr wrap="none" lIns="0" tIns="0" rIns="0" bIns="0" rtlCol="0">
            <a:noAutofit/>
          </a:bodyPr>
          <a:lstStyle/>
          <a:p>
            <a:pPr algn="l" eaLnBrk="0" hangingPunct="0">
              <a:lnSpc>
                <a:spcPts val="1800"/>
              </a:lnSpc>
            </a:pPr>
            <a:r>
              <a:rPr lang="en-US" sz="2000" b="1" dirty="0" smtClean="0">
                <a:solidFill>
                  <a:srgbClr val="FF0000"/>
                </a:solidFill>
                <a:ea typeface="+mn-ea"/>
                <a:cs typeface="+mn-cs"/>
              </a:rPr>
              <a:t>Low 6-figures </a:t>
            </a:r>
          </a:p>
        </p:txBody>
      </p:sp>
      <p:sp>
        <p:nvSpPr>
          <p:cNvPr id="6" name="Right Brace 5"/>
          <p:cNvSpPr/>
          <p:nvPr/>
        </p:nvSpPr>
        <p:spPr bwMode="auto">
          <a:xfrm>
            <a:off x="5905041" y="4227723"/>
            <a:ext cx="236862" cy="413133"/>
          </a:xfrm>
          <a:prstGeom prst="rightBrace">
            <a:avLst/>
          </a:prstGeom>
          <a:noFill/>
          <a:ln w="19050" cap="flat" cmpd="sng" algn="ctr">
            <a:solidFill>
              <a:srgbClr val="FF0000"/>
            </a:solidFill>
            <a:prstDash val="solid"/>
            <a:round/>
            <a:headEnd type="none" w="med" len="med"/>
            <a:tailEnd type="none" w="med" len="med"/>
          </a:ln>
          <a:effectLst/>
        </p:spPr>
        <p:txBody>
          <a:bodyPr rtlCol="0" anchor="ctr"/>
          <a:lstStyle/>
          <a:p>
            <a:pPr algn="ctr"/>
            <a:endParaRPr lang="en-US"/>
          </a:p>
        </p:txBody>
      </p:sp>
      <p:sp>
        <p:nvSpPr>
          <p:cNvPr id="7" name="TextBox 6"/>
          <p:cNvSpPr txBox="1"/>
          <p:nvPr/>
        </p:nvSpPr>
        <p:spPr>
          <a:xfrm>
            <a:off x="6185971" y="4109292"/>
            <a:ext cx="914400" cy="914400"/>
          </a:xfrm>
          <a:prstGeom prst="rect">
            <a:avLst/>
          </a:prstGeom>
          <a:noFill/>
          <a:effectLst/>
        </p:spPr>
        <p:txBody>
          <a:bodyPr wrap="none" lIns="0" tIns="0" rIns="0" bIns="0" rtlCol="0">
            <a:noAutofit/>
          </a:bodyPr>
          <a:lstStyle/>
          <a:p>
            <a:pPr algn="l" eaLnBrk="0" hangingPunct="0">
              <a:lnSpc>
                <a:spcPts val="2400"/>
              </a:lnSpc>
            </a:pPr>
            <a:r>
              <a:rPr lang="en-US" sz="2000" b="1" dirty="0" smtClean="0">
                <a:solidFill>
                  <a:srgbClr val="FF0000"/>
                </a:solidFill>
              </a:rPr>
              <a:t>High</a:t>
            </a:r>
            <a:r>
              <a:rPr lang="en-US" sz="2000" b="1" dirty="0" smtClean="0">
                <a:solidFill>
                  <a:srgbClr val="FF0000"/>
                </a:solidFill>
                <a:ea typeface="+mn-ea"/>
                <a:cs typeface="+mn-cs"/>
              </a:rPr>
              <a:t> 6-figures </a:t>
            </a:r>
          </a:p>
          <a:p>
            <a:pPr algn="l" eaLnBrk="0" hangingPunct="0">
              <a:lnSpc>
                <a:spcPts val="2400"/>
              </a:lnSpc>
            </a:pPr>
            <a:r>
              <a:rPr lang="en-US" sz="2000" b="1" dirty="0" smtClean="0">
                <a:solidFill>
                  <a:srgbClr val="FF0000"/>
                </a:solidFill>
                <a:ea typeface="+mn-ea"/>
                <a:cs typeface="+mn-cs"/>
              </a:rPr>
              <a:t>to low 7 figures </a:t>
            </a:r>
          </a:p>
        </p:txBody>
      </p:sp>
    </p:spTree>
    <p:extLst>
      <p:ext uri="{BB962C8B-B14F-4D97-AF65-F5344CB8AC3E}">
        <p14:creationId xmlns:p14="http://schemas.microsoft.com/office/powerpoint/2010/main" val="2170935364"/>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67921" y="2456760"/>
            <a:ext cx="4716047" cy="3757411"/>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dirty="0" smtClean="0"/>
              <a:t>Current Flood Inundation Maps in Texas</a:t>
            </a:r>
            <a:endParaRPr lang="en-US" dirty="0"/>
          </a:p>
        </p:txBody>
      </p:sp>
      <p:pic>
        <p:nvPicPr>
          <p:cNvPr id="5" name="Picture 4"/>
          <p:cNvPicPr>
            <a:picLocks noChangeAspect="1"/>
          </p:cNvPicPr>
          <p:nvPr/>
        </p:nvPicPr>
        <p:blipFill>
          <a:blip r:embed="rId3"/>
          <a:stretch>
            <a:fillRect/>
          </a:stretch>
        </p:blipFill>
        <p:spPr>
          <a:xfrm>
            <a:off x="5210978" y="2456761"/>
            <a:ext cx="3672015" cy="3757411"/>
          </a:xfrm>
          <a:prstGeom prst="rect">
            <a:avLst/>
          </a:prstGeom>
          <a:ln w="3175">
            <a:solidFill>
              <a:schemeClr val="bg1">
                <a:lumMod val="65000"/>
              </a:schemeClr>
            </a:solidFill>
          </a:ln>
        </p:spPr>
      </p:pic>
      <p:sp>
        <p:nvSpPr>
          <p:cNvPr id="6" name="TextBox 5"/>
          <p:cNvSpPr txBox="1"/>
          <p:nvPr/>
        </p:nvSpPr>
        <p:spPr>
          <a:xfrm>
            <a:off x="5319903" y="3700152"/>
            <a:ext cx="1787669" cy="646331"/>
          </a:xfrm>
          <a:prstGeom prst="rect">
            <a:avLst/>
          </a:prstGeom>
          <a:noFill/>
        </p:spPr>
        <p:txBody>
          <a:bodyPr wrap="none" rtlCol="0">
            <a:spAutoFit/>
          </a:bodyPr>
          <a:lstStyle/>
          <a:p>
            <a:pPr algn="ctr"/>
            <a:r>
              <a:rPr lang="en-US" dirty="0">
                <a:solidFill>
                  <a:prstClr val="black"/>
                </a:solidFill>
              </a:rPr>
              <a:t>Colorado </a:t>
            </a:r>
            <a:r>
              <a:rPr lang="en-US" dirty="0" smtClean="0">
                <a:solidFill>
                  <a:prstClr val="black"/>
                </a:solidFill>
              </a:rPr>
              <a:t>River </a:t>
            </a:r>
          </a:p>
          <a:p>
            <a:pPr algn="ctr"/>
            <a:r>
              <a:rPr lang="en-US" dirty="0" smtClean="0">
                <a:solidFill>
                  <a:prstClr val="black"/>
                </a:solidFill>
              </a:rPr>
              <a:t>at Columbus</a:t>
            </a:r>
            <a:endParaRPr lang="en-US" dirty="0">
              <a:solidFill>
                <a:prstClr val="black"/>
              </a:solidFill>
            </a:endParaRPr>
          </a:p>
        </p:txBody>
      </p:sp>
      <p:cxnSp>
        <p:nvCxnSpPr>
          <p:cNvPr id="8" name="Straight Arrow Connector 7"/>
          <p:cNvCxnSpPr>
            <a:stCxn id="6" idx="3"/>
          </p:cNvCxnSpPr>
          <p:nvPr/>
        </p:nvCxnSpPr>
        <p:spPr bwMode="auto">
          <a:xfrm flipV="1">
            <a:off x="7107572" y="3789805"/>
            <a:ext cx="284746" cy="233513"/>
          </a:xfrm>
          <a:prstGeom prst="straightConnector1">
            <a:avLst/>
          </a:prstGeom>
          <a:noFill/>
          <a:ln w="19050" cap="flat" cmpd="sng" algn="ctr">
            <a:solidFill>
              <a:schemeClr val="tx2"/>
            </a:solidFill>
            <a:prstDash val="solid"/>
            <a:round/>
            <a:headEnd type="none" w="med" len="med"/>
            <a:tailEnd type="triangle"/>
          </a:ln>
          <a:effectLst/>
        </p:spPr>
      </p:cxnSp>
      <p:sp>
        <p:nvSpPr>
          <p:cNvPr id="11" name="TextBox 10"/>
          <p:cNvSpPr txBox="1"/>
          <p:nvPr/>
        </p:nvSpPr>
        <p:spPr>
          <a:xfrm>
            <a:off x="991518" y="4023318"/>
            <a:ext cx="914400" cy="914400"/>
          </a:xfrm>
          <a:prstGeom prst="rect">
            <a:avLst/>
          </a:prstGeom>
          <a:noFill/>
          <a:effectLst/>
        </p:spPr>
        <p:txBody>
          <a:bodyPr wrap="none" lIns="0" tIns="0" rIns="0" bIns="0" rtlCol="0">
            <a:noAutofit/>
          </a:bodyPr>
          <a:lstStyle/>
          <a:p>
            <a:pPr algn="l" eaLnBrk="0" hangingPunct="0">
              <a:lnSpc>
                <a:spcPts val="1800"/>
              </a:lnSpc>
            </a:pPr>
            <a:r>
              <a:rPr lang="en-US" dirty="0" smtClean="0">
                <a:ea typeface="+mn-ea"/>
                <a:cs typeface="+mn-cs"/>
              </a:rPr>
              <a:t>Maps at forecast points</a:t>
            </a:r>
          </a:p>
        </p:txBody>
      </p:sp>
      <p:pic>
        <p:nvPicPr>
          <p:cNvPr id="12" name="Picture 11"/>
          <p:cNvPicPr>
            <a:picLocks noChangeAspect="1"/>
          </p:cNvPicPr>
          <p:nvPr/>
        </p:nvPicPr>
        <p:blipFill>
          <a:blip r:embed="rId4"/>
          <a:stretch>
            <a:fillRect/>
          </a:stretch>
        </p:blipFill>
        <p:spPr>
          <a:xfrm>
            <a:off x="1678322" y="1241544"/>
            <a:ext cx="5429250" cy="733425"/>
          </a:xfrm>
          <a:prstGeom prst="rect">
            <a:avLst/>
          </a:prstGeom>
          <a:ln w="3175">
            <a:solidFill>
              <a:schemeClr val="bg1">
                <a:lumMod val="65000"/>
              </a:schemeClr>
            </a:solidFill>
          </a:ln>
        </p:spPr>
      </p:pic>
    </p:spTree>
    <p:extLst>
      <p:ext uri="{BB962C8B-B14F-4D97-AF65-F5344CB8AC3E}">
        <p14:creationId xmlns:p14="http://schemas.microsoft.com/office/powerpoint/2010/main" val="109398833"/>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65076" y="1714066"/>
            <a:ext cx="1492958" cy="3840858"/>
          </a:xfrm>
          <a:prstGeom prst="rect">
            <a:avLst/>
          </a:prstGeom>
        </p:spPr>
      </p:pic>
      <p:pic>
        <p:nvPicPr>
          <p:cNvPr id="5" name="Picture 4"/>
          <p:cNvPicPr>
            <a:picLocks noChangeAspect="1"/>
          </p:cNvPicPr>
          <p:nvPr/>
        </p:nvPicPr>
        <p:blipFill>
          <a:blip r:embed="rId3"/>
          <a:stretch>
            <a:fillRect/>
          </a:stretch>
        </p:blipFill>
        <p:spPr>
          <a:xfrm>
            <a:off x="1769240" y="275019"/>
            <a:ext cx="5429250" cy="733425"/>
          </a:xfrm>
          <a:prstGeom prst="rect">
            <a:avLst/>
          </a:prstGeom>
          <a:ln w="3175">
            <a:solidFill>
              <a:schemeClr val="bg1">
                <a:lumMod val="65000"/>
              </a:schemeClr>
            </a:solidFill>
          </a:ln>
        </p:spPr>
      </p:pic>
      <p:pic>
        <p:nvPicPr>
          <p:cNvPr id="6" name="Picture 5"/>
          <p:cNvPicPr>
            <a:picLocks noChangeAspect="1"/>
          </p:cNvPicPr>
          <p:nvPr/>
        </p:nvPicPr>
        <p:blipFill>
          <a:blip r:embed="rId4"/>
          <a:stretch>
            <a:fillRect/>
          </a:stretch>
        </p:blipFill>
        <p:spPr>
          <a:xfrm>
            <a:off x="7248166" y="275019"/>
            <a:ext cx="1895834" cy="733425"/>
          </a:xfrm>
          <a:prstGeom prst="rect">
            <a:avLst/>
          </a:prstGeom>
        </p:spPr>
      </p:pic>
      <p:pic>
        <p:nvPicPr>
          <p:cNvPr id="8" name="Picture 7"/>
          <p:cNvPicPr>
            <a:picLocks noChangeAspect="1"/>
          </p:cNvPicPr>
          <p:nvPr/>
        </p:nvPicPr>
        <p:blipFill>
          <a:blip r:embed="rId5"/>
          <a:stretch>
            <a:fillRect/>
          </a:stretch>
        </p:blipFill>
        <p:spPr>
          <a:xfrm>
            <a:off x="182529" y="187286"/>
            <a:ext cx="1154829" cy="6586135"/>
          </a:xfrm>
          <a:prstGeom prst="rect">
            <a:avLst/>
          </a:prstGeom>
        </p:spPr>
      </p:pic>
      <p:grpSp>
        <p:nvGrpSpPr>
          <p:cNvPr id="13" name="Group 12"/>
          <p:cNvGrpSpPr/>
          <p:nvPr/>
        </p:nvGrpSpPr>
        <p:grpSpPr>
          <a:xfrm>
            <a:off x="2049138" y="1082877"/>
            <a:ext cx="4880474" cy="5483927"/>
            <a:chOff x="2049138" y="1082877"/>
            <a:chExt cx="4880474" cy="5483927"/>
          </a:xfrm>
        </p:grpSpPr>
        <p:pic>
          <p:nvPicPr>
            <p:cNvPr id="7" name="Picture 6"/>
            <p:cNvPicPr>
              <a:picLocks noChangeAspect="1"/>
            </p:cNvPicPr>
            <p:nvPr/>
          </p:nvPicPr>
          <p:blipFill>
            <a:blip r:embed="rId6"/>
            <a:stretch>
              <a:fillRect/>
            </a:stretch>
          </p:blipFill>
          <p:spPr>
            <a:xfrm>
              <a:off x="2049138" y="1526642"/>
              <a:ext cx="4880474" cy="5040162"/>
            </a:xfrm>
            <a:prstGeom prst="rect">
              <a:avLst/>
            </a:prstGeom>
          </p:spPr>
        </p:pic>
        <p:sp>
          <p:nvSpPr>
            <p:cNvPr id="9" name="Rectangle 8"/>
            <p:cNvSpPr/>
            <p:nvPr/>
          </p:nvSpPr>
          <p:spPr>
            <a:xfrm>
              <a:off x="2049138" y="1082877"/>
              <a:ext cx="4880474" cy="369332"/>
            </a:xfrm>
            <a:prstGeom prst="rect">
              <a:avLst/>
            </a:prstGeom>
            <a:solidFill>
              <a:schemeClr val="bg1"/>
            </a:solidFill>
            <a:ln>
              <a:noFill/>
            </a:ln>
          </p:spPr>
          <p:txBody>
            <a:bodyPr wrap="square">
              <a:spAutoFit/>
            </a:bodyPr>
            <a:lstStyle/>
            <a:p>
              <a:pPr algn="ctr"/>
              <a:r>
                <a:rPr lang="en-US" dirty="0"/>
                <a:t>Minor Flooding (Stage Height 34 </a:t>
              </a:r>
              <a:r>
                <a:rPr lang="en-US" dirty="0" err="1"/>
                <a:t>ft</a:t>
              </a:r>
              <a:r>
                <a:rPr lang="en-US" dirty="0"/>
                <a:t>)</a:t>
              </a:r>
            </a:p>
          </p:txBody>
        </p:sp>
      </p:grpSp>
      <p:grpSp>
        <p:nvGrpSpPr>
          <p:cNvPr id="14" name="Group 13"/>
          <p:cNvGrpSpPr/>
          <p:nvPr/>
        </p:nvGrpSpPr>
        <p:grpSpPr>
          <a:xfrm>
            <a:off x="2043628" y="1082877"/>
            <a:ext cx="4880474" cy="5566167"/>
            <a:chOff x="2367692" y="1207254"/>
            <a:chExt cx="4880474" cy="5566167"/>
          </a:xfrm>
        </p:grpSpPr>
        <p:pic>
          <p:nvPicPr>
            <p:cNvPr id="10" name="Picture 9"/>
            <p:cNvPicPr>
              <a:picLocks noChangeAspect="1"/>
            </p:cNvPicPr>
            <p:nvPr/>
          </p:nvPicPr>
          <p:blipFill>
            <a:blip r:embed="rId7"/>
            <a:stretch>
              <a:fillRect/>
            </a:stretch>
          </p:blipFill>
          <p:spPr>
            <a:xfrm>
              <a:off x="2367692" y="1700962"/>
              <a:ext cx="4880474" cy="5072459"/>
            </a:xfrm>
            <a:prstGeom prst="rect">
              <a:avLst/>
            </a:prstGeom>
          </p:spPr>
        </p:pic>
        <p:sp>
          <p:nvSpPr>
            <p:cNvPr id="12" name="Rectangle 11"/>
            <p:cNvSpPr/>
            <p:nvPr/>
          </p:nvSpPr>
          <p:spPr>
            <a:xfrm>
              <a:off x="2367692" y="1207254"/>
              <a:ext cx="4880474" cy="369332"/>
            </a:xfrm>
            <a:prstGeom prst="rect">
              <a:avLst/>
            </a:prstGeom>
            <a:solidFill>
              <a:schemeClr val="bg1"/>
            </a:solidFill>
            <a:ln>
              <a:noFill/>
            </a:ln>
          </p:spPr>
          <p:txBody>
            <a:bodyPr wrap="square">
              <a:spAutoFit/>
            </a:bodyPr>
            <a:lstStyle/>
            <a:p>
              <a:pPr algn="ctr"/>
              <a:r>
                <a:rPr lang="en-US" dirty="0" smtClean="0"/>
                <a:t>Moderate </a:t>
              </a:r>
              <a:r>
                <a:rPr lang="en-US" dirty="0"/>
                <a:t>Flooding (Stage Height </a:t>
              </a:r>
              <a:r>
                <a:rPr lang="en-US" dirty="0" smtClean="0"/>
                <a:t>39 </a:t>
              </a:r>
              <a:r>
                <a:rPr lang="en-US" dirty="0" err="1"/>
                <a:t>ft</a:t>
              </a:r>
              <a:r>
                <a:rPr lang="en-US" dirty="0"/>
                <a:t>)</a:t>
              </a:r>
            </a:p>
          </p:txBody>
        </p:sp>
      </p:grpSp>
      <p:grpSp>
        <p:nvGrpSpPr>
          <p:cNvPr id="17" name="Group 16"/>
          <p:cNvGrpSpPr/>
          <p:nvPr/>
        </p:nvGrpSpPr>
        <p:grpSpPr>
          <a:xfrm>
            <a:off x="2054648" y="1148639"/>
            <a:ext cx="4880474" cy="5500405"/>
            <a:chOff x="2196028" y="1235277"/>
            <a:chExt cx="4880474" cy="5500405"/>
          </a:xfrm>
        </p:grpSpPr>
        <p:pic>
          <p:nvPicPr>
            <p:cNvPr id="15" name="Picture 14"/>
            <p:cNvPicPr>
              <a:picLocks noChangeAspect="1"/>
            </p:cNvPicPr>
            <p:nvPr/>
          </p:nvPicPr>
          <p:blipFill>
            <a:blip r:embed="rId8"/>
            <a:stretch>
              <a:fillRect/>
            </a:stretch>
          </p:blipFill>
          <p:spPr>
            <a:xfrm>
              <a:off x="2201538" y="1679042"/>
              <a:ext cx="4874964" cy="5056640"/>
            </a:xfrm>
            <a:prstGeom prst="rect">
              <a:avLst/>
            </a:prstGeom>
          </p:spPr>
        </p:pic>
        <p:sp>
          <p:nvSpPr>
            <p:cNvPr id="16" name="Rectangle 15"/>
            <p:cNvSpPr/>
            <p:nvPr/>
          </p:nvSpPr>
          <p:spPr>
            <a:xfrm>
              <a:off x="2196028" y="1235277"/>
              <a:ext cx="4880474" cy="369332"/>
            </a:xfrm>
            <a:prstGeom prst="rect">
              <a:avLst/>
            </a:prstGeom>
            <a:solidFill>
              <a:schemeClr val="bg1"/>
            </a:solidFill>
            <a:ln>
              <a:noFill/>
            </a:ln>
          </p:spPr>
          <p:txBody>
            <a:bodyPr wrap="square">
              <a:spAutoFit/>
            </a:bodyPr>
            <a:lstStyle/>
            <a:p>
              <a:pPr algn="ctr"/>
              <a:r>
                <a:rPr lang="en-US" dirty="0" smtClean="0"/>
                <a:t>Major </a:t>
              </a:r>
              <a:r>
                <a:rPr lang="en-US" dirty="0"/>
                <a:t>Flooding (Stage Height </a:t>
              </a:r>
              <a:r>
                <a:rPr lang="en-US" dirty="0" smtClean="0"/>
                <a:t>43 </a:t>
              </a:r>
              <a:r>
                <a:rPr lang="en-US" dirty="0" err="1"/>
                <a:t>ft</a:t>
              </a:r>
              <a:r>
                <a:rPr lang="en-US" dirty="0"/>
                <a:t>)</a:t>
              </a:r>
            </a:p>
          </p:txBody>
        </p:sp>
      </p:grpSp>
      <p:grpSp>
        <p:nvGrpSpPr>
          <p:cNvPr id="20" name="Group 19"/>
          <p:cNvGrpSpPr/>
          <p:nvPr/>
        </p:nvGrpSpPr>
        <p:grpSpPr>
          <a:xfrm>
            <a:off x="1907695" y="1132820"/>
            <a:ext cx="5027427" cy="5492070"/>
            <a:chOff x="2060095" y="1301039"/>
            <a:chExt cx="5027427" cy="5492070"/>
          </a:xfrm>
        </p:grpSpPr>
        <p:pic>
          <p:nvPicPr>
            <p:cNvPr id="18" name="Picture 17"/>
            <p:cNvPicPr>
              <a:picLocks noChangeAspect="1"/>
            </p:cNvPicPr>
            <p:nvPr/>
          </p:nvPicPr>
          <p:blipFill>
            <a:blip r:embed="rId9"/>
            <a:stretch>
              <a:fillRect/>
            </a:stretch>
          </p:blipFill>
          <p:spPr>
            <a:xfrm>
              <a:off x="2060095" y="1714066"/>
              <a:ext cx="5027427" cy="5079043"/>
            </a:xfrm>
            <a:prstGeom prst="rect">
              <a:avLst/>
            </a:prstGeom>
          </p:spPr>
        </p:pic>
        <p:sp>
          <p:nvSpPr>
            <p:cNvPr id="19" name="Rectangle 18"/>
            <p:cNvSpPr/>
            <p:nvPr/>
          </p:nvSpPr>
          <p:spPr>
            <a:xfrm>
              <a:off x="2207048" y="1301039"/>
              <a:ext cx="4880474" cy="369332"/>
            </a:xfrm>
            <a:prstGeom prst="rect">
              <a:avLst/>
            </a:prstGeom>
            <a:solidFill>
              <a:schemeClr val="bg1"/>
            </a:solidFill>
            <a:ln>
              <a:noFill/>
            </a:ln>
          </p:spPr>
          <p:txBody>
            <a:bodyPr wrap="square">
              <a:spAutoFit/>
            </a:bodyPr>
            <a:lstStyle/>
            <a:p>
              <a:pPr algn="ctr"/>
              <a:r>
                <a:rPr lang="en-US" dirty="0" smtClean="0"/>
                <a:t>Highest </a:t>
              </a:r>
              <a:r>
                <a:rPr lang="en-US" dirty="0"/>
                <a:t>Flooding (Stage Height </a:t>
              </a:r>
              <a:r>
                <a:rPr lang="en-US" dirty="0" smtClean="0"/>
                <a:t>46.5 </a:t>
              </a:r>
              <a:r>
                <a:rPr lang="en-US" dirty="0" err="1"/>
                <a:t>ft</a:t>
              </a:r>
              <a:r>
                <a:rPr lang="en-US" dirty="0"/>
                <a:t>)</a:t>
              </a:r>
            </a:p>
          </p:txBody>
        </p:sp>
      </p:grpSp>
    </p:spTree>
    <p:extLst>
      <p:ext uri="{BB962C8B-B14F-4D97-AF65-F5344CB8AC3E}">
        <p14:creationId xmlns:p14="http://schemas.microsoft.com/office/powerpoint/2010/main" val="6203143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127694" cy="484632"/>
          </a:xfrm>
        </p:spPr>
        <p:txBody>
          <a:bodyPr>
            <a:normAutofit fontScale="90000"/>
          </a:bodyPr>
          <a:lstStyle/>
          <a:p>
            <a:r>
              <a:rPr lang="en-US" sz="3600" dirty="0" smtClean="0"/>
              <a:t>Rating Curve: Relates Depth to Discharge</a:t>
            </a:r>
            <a:endParaRPr lang="en-US" sz="3600" dirty="0"/>
          </a:p>
        </p:txBody>
      </p:sp>
      <p:grpSp>
        <p:nvGrpSpPr>
          <p:cNvPr id="7" name="Group 6"/>
          <p:cNvGrpSpPr/>
          <p:nvPr/>
        </p:nvGrpSpPr>
        <p:grpSpPr>
          <a:xfrm>
            <a:off x="1562559" y="1184714"/>
            <a:ext cx="5972175" cy="4752975"/>
            <a:chOff x="1585912" y="1592339"/>
            <a:chExt cx="5972175" cy="4752975"/>
          </a:xfrm>
        </p:grpSpPr>
        <p:pic>
          <p:nvPicPr>
            <p:cNvPr id="3" name="Picture 2"/>
            <p:cNvPicPr>
              <a:picLocks noChangeAspect="1"/>
            </p:cNvPicPr>
            <p:nvPr/>
          </p:nvPicPr>
          <p:blipFill>
            <a:blip r:embed="rId2"/>
            <a:stretch>
              <a:fillRect/>
            </a:stretch>
          </p:blipFill>
          <p:spPr>
            <a:xfrm>
              <a:off x="1585912" y="1592339"/>
              <a:ext cx="5972175" cy="4752975"/>
            </a:xfrm>
            <a:prstGeom prst="rect">
              <a:avLst/>
            </a:prstGeom>
            <a:ln w="3175">
              <a:solidFill>
                <a:schemeClr val="bg1">
                  <a:lumMod val="65000"/>
                </a:schemeClr>
              </a:solidFill>
            </a:ln>
          </p:spPr>
        </p:pic>
        <p:cxnSp>
          <p:nvCxnSpPr>
            <p:cNvPr id="5" name="Straight Connector 4"/>
            <p:cNvCxnSpPr/>
            <p:nvPr/>
          </p:nvCxnSpPr>
          <p:spPr>
            <a:xfrm>
              <a:off x="2060154" y="3018622"/>
              <a:ext cx="40101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6070294" y="3018622"/>
              <a:ext cx="0" cy="25559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ight Arrow 9"/>
            <p:cNvSpPr/>
            <p:nvPr/>
          </p:nvSpPr>
          <p:spPr>
            <a:xfrm>
              <a:off x="3382178" y="3165179"/>
              <a:ext cx="683046" cy="2864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5400000">
              <a:off x="5480290" y="4197226"/>
              <a:ext cx="683046" cy="2864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61087" y="3477837"/>
              <a:ext cx="1529714" cy="646331"/>
            </a:xfrm>
            <a:prstGeom prst="rect">
              <a:avLst/>
            </a:prstGeom>
            <a:noFill/>
          </p:spPr>
          <p:txBody>
            <a:bodyPr wrap="none" rtlCol="0">
              <a:spAutoFit/>
            </a:bodyPr>
            <a:lstStyle/>
            <a:p>
              <a:pPr algn="ctr"/>
              <a:r>
                <a:rPr lang="en-US" b="1" dirty="0" smtClean="0">
                  <a:solidFill>
                    <a:srgbClr val="0070C0"/>
                  </a:solidFill>
                </a:rPr>
                <a:t>Streamflow </a:t>
              </a:r>
            </a:p>
            <a:p>
              <a:pPr algn="ctr"/>
              <a:r>
                <a:rPr lang="en-US" b="1" dirty="0" smtClean="0">
                  <a:solidFill>
                    <a:srgbClr val="0070C0"/>
                  </a:solidFill>
                </a:rPr>
                <a:t>Measurement</a:t>
              </a:r>
              <a:endParaRPr lang="en-US" b="1" dirty="0">
                <a:solidFill>
                  <a:srgbClr val="0070C0"/>
                </a:solidFill>
              </a:endParaRPr>
            </a:p>
          </p:txBody>
        </p:sp>
        <p:sp>
          <p:nvSpPr>
            <p:cNvPr id="13" name="TextBox 12"/>
            <p:cNvSpPr txBox="1"/>
            <p:nvPr/>
          </p:nvSpPr>
          <p:spPr>
            <a:xfrm>
              <a:off x="3638550" y="2322313"/>
              <a:ext cx="1510093" cy="646331"/>
            </a:xfrm>
            <a:prstGeom prst="rect">
              <a:avLst/>
            </a:prstGeom>
            <a:noFill/>
          </p:spPr>
          <p:txBody>
            <a:bodyPr wrap="none" rtlCol="0">
              <a:spAutoFit/>
            </a:bodyPr>
            <a:lstStyle/>
            <a:p>
              <a:pPr algn="ctr"/>
              <a:r>
                <a:rPr lang="en-US" b="1" dirty="0" smtClean="0">
                  <a:solidFill>
                    <a:schemeClr val="accent6">
                      <a:lumMod val="50000"/>
                    </a:schemeClr>
                  </a:solidFill>
                </a:rPr>
                <a:t>Stream Depth</a:t>
              </a:r>
            </a:p>
            <a:p>
              <a:pPr algn="ctr"/>
              <a:r>
                <a:rPr lang="en-US" b="1" dirty="0" smtClean="0">
                  <a:solidFill>
                    <a:schemeClr val="accent6">
                      <a:lumMod val="50000"/>
                    </a:schemeClr>
                  </a:solidFill>
                </a:rPr>
                <a:t>Forecasting</a:t>
              </a:r>
              <a:endParaRPr lang="en-US" b="1" dirty="0">
                <a:solidFill>
                  <a:schemeClr val="accent6">
                    <a:lumMod val="50000"/>
                  </a:schemeClr>
                </a:solidFill>
              </a:endParaRPr>
            </a:p>
          </p:txBody>
        </p:sp>
        <p:sp>
          <p:nvSpPr>
            <p:cNvPr id="14" name="Right Arrow 13"/>
            <p:cNvSpPr/>
            <p:nvPr/>
          </p:nvSpPr>
          <p:spPr>
            <a:xfrm flipH="1">
              <a:off x="2955504" y="2502258"/>
              <a:ext cx="683046" cy="286439"/>
            </a:xfrm>
            <a:prstGeom prst="right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5400000" flipH="1">
              <a:off x="6091639" y="4153358"/>
              <a:ext cx="683046" cy="286439"/>
            </a:xfrm>
            <a:prstGeom prst="right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398085" y="2936177"/>
            <a:ext cx="914400" cy="914400"/>
          </a:xfrm>
          <a:prstGeom prst="rect">
            <a:avLst/>
          </a:prstGeom>
          <a:noFill/>
          <a:effectLst/>
        </p:spPr>
        <p:txBody>
          <a:bodyPr wrap="none" lIns="0" tIns="0" rIns="0" bIns="0" rtlCol="0">
            <a:noAutofit/>
          </a:bodyPr>
          <a:lstStyle/>
          <a:p>
            <a:pPr algn="ctr" eaLnBrk="0" hangingPunct="0">
              <a:lnSpc>
                <a:spcPts val="2800"/>
              </a:lnSpc>
            </a:pPr>
            <a:r>
              <a:rPr lang="en-US" sz="2400" b="1" dirty="0" smtClean="0">
                <a:solidFill>
                  <a:srgbClr val="0070C0"/>
                </a:solidFill>
                <a:ea typeface="+mn-ea"/>
                <a:cs typeface="+mn-cs"/>
              </a:rPr>
              <a:t>Stream</a:t>
            </a:r>
          </a:p>
          <a:p>
            <a:pPr algn="ctr" eaLnBrk="0" hangingPunct="0">
              <a:lnSpc>
                <a:spcPts val="2800"/>
              </a:lnSpc>
            </a:pPr>
            <a:r>
              <a:rPr lang="en-US" sz="2400" b="1" dirty="0" smtClean="0">
                <a:solidFill>
                  <a:srgbClr val="0070C0"/>
                </a:solidFill>
                <a:ea typeface="+mn-ea"/>
                <a:cs typeface="+mn-cs"/>
              </a:rPr>
              <a:t>Depth</a:t>
            </a:r>
          </a:p>
          <a:p>
            <a:pPr algn="ctr" eaLnBrk="0" hangingPunct="0">
              <a:lnSpc>
                <a:spcPts val="2800"/>
              </a:lnSpc>
            </a:pPr>
            <a:r>
              <a:rPr lang="en-US" sz="2400" b="1" dirty="0" smtClean="0">
                <a:solidFill>
                  <a:srgbClr val="0070C0"/>
                </a:solidFill>
              </a:rPr>
              <a:t>(</a:t>
            </a:r>
            <a:r>
              <a:rPr lang="en-US" sz="2400" b="1" dirty="0" err="1" smtClean="0">
                <a:solidFill>
                  <a:srgbClr val="0070C0"/>
                </a:solidFill>
              </a:rPr>
              <a:t>ft</a:t>
            </a:r>
            <a:r>
              <a:rPr lang="en-US" sz="2400" b="1" dirty="0" smtClean="0">
                <a:solidFill>
                  <a:srgbClr val="0070C0"/>
                </a:solidFill>
              </a:rPr>
              <a:t>)</a:t>
            </a:r>
            <a:endParaRPr lang="en-US" sz="2400" b="1" dirty="0" smtClean="0">
              <a:solidFill>
                <a:srgbClr val="0070C0"/>
              </a:solidFill>
              <a:ea typeface="+mn-ea"/>
              <a:cs typeface="+mn-cs"/>
            </a:endParaRPr>
          </a:p>
        </p:txBody>
      </p:sp>
      <p:sp>
        <p:nvSpPr>
          <p:cNvPr id="16" name="TextBox 15"/>
          <p:cNvSpPr txBox="1"/>
          <p:nvPr/>
        </p:nvSpPr>
        <p:spPr>
          <a:xfrm>
            <a:off x="2816474" y="6126515"/>
            <a:ext cx="914400" cy="563495"/>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rgbClr val="0070C0"/>
                </a:solidFill>
                <a:ea typeface="+mn-ea"/>
                <a:cs typeface="+mn-cs"/>
              </a:rPr>
              <a:t>Discharge (cubic feet per second)</a:t>
            </a:r>
          </a:p>
        </p:txBody>
      </p:sp>
    </p:spTree>
    <p:extLst>
      <p:ext uri="{BB962C8B-B14F-4D97-AF65-F5344CB8AC3E}">
        <p14:creationId xmlns:p14="http://schemas.microsoft.com/office/powerpoint/2010/main" val="116732600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5321793" y="4859857"/>
            <a:ext cx="3373148" cy="1908642"/>
          </a:xfrm>
          <a:prstGeom prst="rect">
            <a:avLst/>
          </a:prstGeom>
        </p:spPr>
      </p:pic>
      <p:sp>
        <p:nvSpPr>
          <p:cNvPr id="14" name="Freeform 13"/>
          <p:cNvSpPr/>
          <p:nvPr/>
        </p:nvSpPr>
        <p:spPr bwMode="auto">
          <a:xfrm>
            <a:off x="3492084" y="4191739"/>
            <a:ext cx="1521229" cy="631767"/>
          </a:xfrm>
          <a:custGeom>
            <a:avLst/>
            <a:gdLst>
              <a:gd name="connsiteX0" fmla="*/ 0 w 1521229"/>
              <a:gd name="connsiteY0" fmla="*/ 8313 h 631767"/>
              <a:gd name="connsiteX1" fmla="*/ 1521229 w 1521229"/>
              <a:gd name="connsiteY1" fmla="*/ 0 h 631767"/>
              <a:gd name="connsiteX2" fmla="*/ 1404851 w 1521229"/>
              <a:gd name="connsiteY2" fmla="*/ 282633 h 631767"/>
              <a:gd name="connsiteX3" fmla="*/ 1263534 w 1521229"/>
              <a:gd name="connsiteY3" fmla="*/ 407324 h 631767"/>
              <a:gd name="connsiteX4" fmla="*/ 1130531 w 1521229"/>
              <a:gd name="connsiteY4" fmla="*/ 498764 h 631767"/>
              <a:gd name="connsiteX5" fmla="*/ 972589 w 1521229"/>
              <a:gd name="connsiteY5" fmla="*/ 581891 h 631767"/>
              <a:gd name="connsiteX6" fmla="*/ 831273 w 1521229"/>
              <a:gd name="connsiteY6" fmla="*/ 631767 h 631767"/>
              <a:gd name="connsiteX7" fmla="*/ 822960 w 1521229"/>
              <a:gd name="connsiteY7" fmla="*/ 631767 h 631767"/>
              <a:gd name="connsiteX8" fmla="*/ 490451 w 1521229"/>
              <a:gd name="connsiteY8" fmla="*/ 590204 h 631767"/>
              <a:gd name="connsiteX9" fmla="*/ 282633 w 1521229"/>
              <a:gd name="connsiteY9" fmla="*/ 374073 h 631767"/>
              <a:gd name="connsiteX10" fmla="*/ 99753 w 1521229"/>
              <a:gd name="connsiteY10" fmla="*/ 166254 h 631767"/>
              <a:gd name="connsiteX11" fmla="*/ 0 w 1521229"/>
              <a:gd name="connsiteY11" fmla="*/ 8313 h 63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229" h="631767">
                <a:moveTo>
                  <a:pt x="0" y="8313"/>
                </a:moveTo>
                <a:lnTo>
                  <a:pt x="1521229" y="0"/>
                </a:lnTo>
                <a:lnTo>
                  <a:pt x="1404851" y="282633"/>
                </a:lnTo>
                <a:lnTo>
                  <a:pt x="1263534" y="407324"/>
                </a:lnTo>
                <a:lnTo>
                  <a:pt x="1130531" y="498764"/>
                </a:lnTo>
                <a:lnTo>
                  <a:pt x="972589" y="581891"/>
                </a:lnTo>
                <a:lnTo>
                  <a:pt x="831273" y="631767"/>
                </a:lnTo>
                <a:lnTo>
                  <a:pt x="822960" y="631767"/>
                </a:lnTo>
                <a:lnTo>
                  <a:pt x="490451" y="590204"/>
                </a:lnTo>
                <a:lnTo>
                  <a:pt x="282633" y="374073"/>
                </a:lnTo>
                <a:lnTo>
                  <a:pt x="99753" y="166254"/>
                </a:lnTo>
                <a:lnTo>
                  <a:pt x="0" y="8313"/>
                </a:lnTo>
                <a:close/>
              </a:path>
            </a:pathLst>
          </a:custGeom>
          <a:solidFill>
            <a:schemeClr val="tx2">
              <a:lumMod val="50000"/>
              <a:lumOff val="50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3" name="Title 2"/>
          <p:cNvSpPr>
            <a:spLocks noGrp="1"/>
          </p:cNvSpPr>
          <p:nvPr>
            <p:ph type="title"/>
          </p:nvPr>
        </p:nvSpPr>
        <p:spPr>
          <a:xfrm>
            <a:off x="698488" y="463324"/>
            <a:ext cx="7312991" cy="1025091"/>
          </a:xfrm>
        </p:spPr>
        <p:txBody>
          <a:bodyPr/>
          <a:lstStyle/>
          <a:p>
            <a:r>
              <a:rPr lang="en-US" dirty="0" smtClean="0"/>
              <a:t>Method for Determining Flood Risk:</a:t>
            </a:r>
            <a:br>
              <a:rPr lang="en-US" dirty="0" smtClean="0"/>
            </a:br>
            <a:r>
              <a:rPr lang="en-US" dirty="0" smtClean="0">
                <a:solidFill>
                  <a:schemeClr val="accent3">
                    <a:lumMod val="50000"/>
                  </a:schemeClr>
                </a:solidFill>
              </a:rPr>
              <a:t>Height Above Nearest Drainage (HAND)</a:t>
            </a:r>
            <a:endParaRPr lang="en-US" dirty="0">
              <a:solidFill>
                <a:schemeClr val="accent3">
                  <a:lumMod val="50000"/>
                </a:schemeClr>
              </a:solidFill>
            </a:endParaRPr>
          </a:p>
        </p:txBody>
      </p:sp>
      <p:sp>
        <p:nvSpPr>
          <p:cNvPr id="2" name="Freeform 1"/>
          <p:cNvSpPr/>
          <p:nvPr/>
        </p:nvSpPr>
        <p:spPr bwMode="auto">
          <a:xfrm>
            <a:off x="1347401" y="2745694"/>
            <a:ext cx="5527963" cy="2077812"/>
          </a:xfrm>
          <a:custGeom>
            <a:avLst/>
            <a:gdLst>
              <a:gd name="connsiteX0" fmla="*/ 0 w 5527963"/>
              <a:gd name="connsiteY0" fmla="*/ 108065 h 2077812"/>
              <a:gd name="connsiteX1" fmla="*/ 689956 w 5527963"/>
              <a:gd name="connsiteY1" fmla="*/ 133003 h 2077812"/>
              <a:gd name="connsiteX2" fmla="*/ 1155469 w 5527963"/>
              <a:gd name="connsiteY2" fmla="*/ 249382 h 2077812"/>
              <a:gd name="connsiteX3" fmla="*/ 1753985 w 5527963"/>
              <a:gd name="connsiteY3" fmla="*/ 806334 h 2077812"/>
              <a:gd name="connsiteX4" fmla="*/ 2236123 w 5527963"/>
              <a:gd name="connsiteY4" fmla="*/ 1546167 h 2077812"/>
              <a:gd name="connsiteX5" fmla="*/ 2809702 w 5527963"/>
              <a:gd name="connsiteY5" fmla="*/ 2069869 h 2077812"/>
              <a:gd name="connsiteX6" fmla="*/ 3491345 w 5527963"/>
              <a:gd name="connsiteY6" fmla="*/ 1787236 h 2077812"/>
              <a:gd name="connsiteX7" fmla="*/ 3940233 w 5527963"/>
              <a:gd name="connsiteY7" fmla="*/ 822960 h 2077812"/>
              <a:gd name="connsiteX8" fmla="*/ 4513811 w 5527963"/>
              <a:gd name="connsiteY8" fmla="*/ 199505 h 2077812"/>
              <a:gd name="connsiteX9" fmla="*/ 5527963 w 5527963"/>
              <a:gd name="connsiteY9" fmla="*/ 0 h 2077812"/>
              <a:gd name="connsiteX10" fmla="*/ 5527963 w 5527963"/>
              <a:gd name="connsiteY10" fmla="*/ 0 h 20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7963" h="2077812">
                <a:moveTo>
                  <a:pt x="0" y="108065"/>
                </a:moveTo>
                <a:cubicBezTo>
                  <a:pt x="248689" y="108757"/>
                  <a:pt x="497378" y="109450"/>
                  <a:pt x="689956" y="133003"/>
                </a:cubicBezTo>
                <a:cubicBezTo>
                  <a:pt x="882534" y="156556"/>
                  <a:pt x="978131" y="137160"/>
                  <a:pt x="1155469" y="249382"/>
                </a:cubicBezTo>
                <a:cubicBezTo>
                  <a:pt x="1332807" y="361604"/>
                  <a:pt x="1573876" y="590203"/>
                  <a:pt x="1753985" y="806334"/>
                </a:cubicBezTo>
                <a:cubicBezTo>
                  <a:pt x="1934094" y="1022465"/>
                  <a:pt x="2060170" y="1335578"/>
                  <a:pt x="2236123" y="1546167"/>
                </a:cubicBezTo>
                <a:cubicBezTo>
                  <a:pt x="2412076" y="1756756"/>
                  <a:pt x="2600498" y="2029691"/>
                  <a:pt x="2809702" y="2069869"/>
                </a:cubicBezTo>
                <a:cubicBezTo>
                  <a:pt x="3018906" y="2110047"/>
                  <a:pt x="3302923" y="1995054"/>
                  <a:pt x="3491345" y="1787236"/>
                </a:cubicBezTo>
                <a:cubicBezTo>
                  <a:pt x="3679767" y="1579418"/>
                  <a:pt x="3769822" y="1087582"/>
                  <a:pt x="3940233" y="822960"/>
                </a:cubicBezTo>
                <a:cubicBezTo>
                  <a:pt x="4110644" y="558338"/>
                  <a:pt x="4249189" y="336665"/>
                  <a:pt x="4513811" y="199505"/>
                </a:cubicBezTo>
                <a:cubicBezTo>
                  <a:pt x="4778433" y="62345"/>
                  <a:pt x="5527963" y="0"/>
                  <a:pt x="5527963" y="0"/>
                </a:cubicBezTo>
                <a:lnTo>
                  <a:pt x="5527963" y="0"/>
                </a:lnTo>
              </a:path>
            </a:pathLst>
          </a:custGeom>
          <a:noFill/>
          <a:ln w="635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4" name="Rectangle 3"/>
          <p:cNvSpPr/>
          <p:nvPr/>
        </p:nvSpPr>
        <p:spPr bwMode="auto">
          <a:xfrm>
            <a:off x="6434790" y="2363308"/>
            <a:ext cx="440574" cy="38238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5" name="Isosceles Triangle 4"/>
          <p:cNvSpPr/>
          <p:nvPr/>
        </p:nvSpPr>
        <p:spPr bwMode="auto">
          <a:xfrm>
            <a:off x="6326724" y="2122238"/>
            <a:ext cx="640080" cy="241069"/>
          </a:xfrm>
          <a:prstGeom prst="triangl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6" name="Oval 5"/>
          <p:cNvSpPr/>
          <p:nvPr/>
        </p:nvSpPr>
        <p:spPr bwMode="auto">
          <a:xfrm>
            <a:off x="6567794" y="2670879"/>
            <a:ext cx="182880" cy="133004"/>
          </a:xfrm>
          <a:prstGeom prst="ellipse">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15" name="Isosceles Triangle 14"/>
          <p:cNvSpPr/>
          <p:nvPr/>
        </p:nvSpPr>
        <p:spPr bwMode="auto">
          <a:xfrm flipV="1">
            <a:off x="4252698" y="4034167"/>
            <a:ext cx="120536" cy="157572"/>
          </a:xfrm>
          <a:prstGeom prst="triangle">
            <a:avLst/>
          </a:prstGeom>
          <a:gradFill>
            <a:gsLst>
              <a:gs pos="0">
                <a:schemeClr val="tx2">
                  <a:lumMod val="50000"/>
                  <a:lumOff val="50000"/>
                </a:schemeClr>
              </a:gs>
              <a:gs pos="100000">
                <a:schemeClr val="tx2">
                  <a:lumMod val="50000"/>
                  <a:lumOff val="50000"/>
                </a:schemeClr>
              </a:gs>
            </a:gsLst>
          </a:gra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cxnSp>
        <p:nvCxnSpPr>
          <p:cNvPr id="20" name="Straight Connector 19"/>
          <p:cNvCxnSpPr>
            <a:stCxn id="4" idx="1"/>
          </p:cNvCxnSpPr>
          <p:nvPr/>
        </p:nvCxnSpPr>
        <p:spPr bwMode="auto">
          <a:xfrm flipH="1">
            <a:off x="1347401" y="2554501"/>
            <a:ext cx="5087389" cy="0"/>
          </a:xfrm>
          <a:prstGeom prst="line">
            <a:avLst/>
          </a:prstGeom>
          <a:noFill/>
          <a:ln w="28575" cap="flat" cmpd="sng" algn="ctr">
            <a:solidFill>
              <a:schemeClr val="tx2">
                <a:lumMod val="50000"/>
                <a:lumOff val="50000"/>
              </a:schemeClr>
            </a:solidFill>
            <a:prstDash val="solid"/>
            <a:round/>
            <a:headEnd type="none" w="med" len="med"/>
            <a:tailEnd type="none" w="med" len="med"/>
          </a:ln>
          <a:effectLst/>
        </p:spPr>
      </p:cxnSp>
      <p:sp>
        <p:nvSpPr>
          <p:cNvPr id="23" name="Isosceles Triangle 22"/>
          <p:cNvSpPr/>
          <p:nvPr/>
        </p:nvSpPr>
        <p:spPr bwMode="auto">
          <a:xfrm flipV="1">
            <a:off x="4192430" y="2380118"/>
            <a:ext cx="120536" cy="157572"/>
          </a:xfrm>
          <a:prstGeom prst="triangle">
            <a:avLst/>
          </a:prstGeom>
          <a:gradFill>
            <a:gsLst>
              <a:gs pos="0">
                <a:schemeClr val="tx2">
                  <a:lumMod val="50000"/>
                  <a:lumOff val="50000"/>
                </a:schemeClr>
              </a:gs>
              <a:gs pos="100000">
                <a:schemeClr val="tx2">
                  <a:lumMod val="50000"/>
                  <a:lumOff val="50000"/>
                </a:schemeClr>
              </a:gs>
            </a:gsLst>
          </a:gra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cxnSp>
        <p:nvCxnSpPr>
          <p:cNvPr id="25" name="Straight Connector 24"/>
          <p:cNvCxnSpPr/>
          <p:nvPr/>
        </p:nvCxnSpPr>
        <p:spPr bwMode="auto">
          <a:xfrm flipV="1">
            <a:off x="1497029" y="4773445"/>
            <a:ext cx="5511338" cy="75184"/>
          </a:xfrm>
          <a:prstGeom prst="line">
            <a:avLst/>
          </a:prstGeom>
          <a:noFill/>
          <a:ln w="19050" cap="flat" cmpd="sng" algn="ctr">
            <a:solidFill>
              <a:schemeClr val="accent3">
                <a:lumMod val="50000"/>
              </a:schemeClr>
            </a:solidFill>
            <a:prstDash val="solid"/>
            <a:round/>
            <a:headEnd type="none" w="med" len="med"/>
            <a:tailEnd type="none" w="med" len="med"/>
          </a:ln>
          <a:effectLst/>
        </p:spPr>
      </p:cxnSp>
      <p:cxnSp>
        <p:nvCxnSpPr>
          <p:cNvPr id="27" name="Straight Arrow Connector 26"/>
          <p:cNvCxnSpPr>
            <a:stCxn id="6" idx="4"/>
          </p:cNvCxnSpPr>
          <p:nvPr/>
        </p:nvCxnSpPr>
        <p:spPr bwMode="auto">
          <a:xfrm>
            <a:off x="6659234" y="2803883"/>
            <a:ext cx="41563" cy="1995054"/>
          </a:xfrm>
          <a:prstGeom prst="straightConnector1">
            <a:avLst/>
          </a:prstGeom>
          <a:noFill/>
          <a:ln w="19050" cap="flat" cmpd="sng" algn="ctr">
            <a:solidFill>
              <a:schemeClr val="accent3">
                <a:lumMod val="50000"/>
              </a:schemeClr>
            </a:solidFill>
            <a:prstDash val="solid"/>
            <a:round/>
            <a:headEnd type="triangle"/>
            <a:tailEnd type="triangle"/>
          </a:ln>
          <a:effectLst/>
        </p:spPr>
      </p:cxnSp>
      <p:sp>
        <p:nvSpPr>
          <p:cNvPr id="30" name="TextBox 29"/>
          <p:cNvSpPr txBox="1"/>
          <p:nvPr/>
        </p:nvSpPr>
        <p:spPr>
          <a:xfrm>
            <a:off x="6909654" y="365575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982D">
                    <a:lumMod val="50000"/>
                  </a:srgbClr>
                </a:solidFill>
                <a:effectLst/>
                <a:uLnTx/>
                <a:uFillTx/>
                <a:latin typeface="Arial"/>
                <a:ea typeface="ＭＳ Ｐゴシック"/>
              </a:rPr>
              <a:t>HAND</a:t>
            </a:r>
          </a:p>
        </p:txBody>
      </p:sp>
      <p:cxnSp>
        <p:nvCxnSpPr>
          <p:cNvPr id="32" name="Straight Arrow Connector 31"/>
          <p:cNvCxnSpPr/>
          <p:nvPr/>
        </p:nvCxnSpPr>
        <p:spPr bwMode="auto">
          <a:xfrm>
            <a:off x="1630033" y="2554501"/>
            <a:ext cx="43642" cy="2294128"/>
          </a:xfrm>
          <a:prstGeom prst="straightConnector1">
            <a:avLst/>
          </a:prstGeom>
          <a:noFill/>
          <a:ln w="19050" cap="flat" cmpd="sng" algn="ctr">
            <a:solidFill>
              <a:schemeClr val="tx2">
                <a:lumMod val="50000"/>
                <a:lumOff val="50000"/>
              </a:schemeClr>
            </a:solidFill>
            <a:prstDash val="solid"/>
            <a:round/>
            <a:headEnd type="triangle"/>
            <a:tailEnd type="triangle"/>
          </a:ln>
          <a:effectLst/>
        </p:spPr>
      </p:cxnSp>
      <p:sp>
        <p:nvSpPr>
          <p:cNvPr id="34" name="TextBox 33"/>
          <p:cNvSpPr txBox="1"/>
          <p:nvPr/>
        </p:nvSpPr>
        <p:spPr>
          <a:xfrm>
            <a:off x="698488" y="371201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Flood</a:t>
            </a:r>
          </a:p>
        </p:txBody>
      </p:sp>
      <p:cxnSp>
        <p:nvCxnSpPr>
          <p:cNvPr id="36" name="Straight Connector 35"/>
          <p:cNvCxnSpPr/>
          <p:nvPr/>
        </p:nvCxnSpPr>
        <p:spPr bwMode="auto">
          <a:xfrm flipH="1">
            <a:off x="3016181" y="4191739"/>
            <a:ext cx="426026" cy="0"/>
          </a:xfrm>
          <a:prstGeom prst="line">
            <a:avLst/>
          </a:prstGeom>
          <a:noFill/>
          <a:ln w="19050" cap="flat" cmpd="sng" algn="ctr">
            <a:solidFill>
              <a:schemeClr val="tx2">
                <a:lumMod val="50000"/>
                <a:lumOff val="50000"/>
              </a:schemeClr>
            </a:solidFill>
            <a:prstDash val="solid"/>
            <a:round/>
            <a:headEnd type="none" w="med" len="med"/>
            <a:tailEnd type="none" w="med" len="med"/>
          </a:ln>
          <a:effectLst/>
        </p:spPr>
      </p:cxnSp>
      <p:cxnSp>
        <p:nvCxnSpPr>
          <p:cNvPr id="38" name="Straight Arrow Connector 37"/>
          <p:cNvCxnSpPr/>
          <p:nvPr/>
        </p:nvCxnSpPr>
        <p:spPr bwMode="auto">
          <a:xfrm>
            <a:off x="3201139" y="4191739"/>
            <a:ext cx="16625" cy="631767"/>
          </a:xfrm>
          <a:prstGeom prst="straightConnector1">
            <a:avLst/>
          </a:prstGeom>
          <a:noFill/>
          <a:ln w="19050" cap="flat" cmpd="sng" algn="ctr">
            <a:solidFill>
              <a:schemeClr val="tx2">
                <a:lumMod val="50000"/>
                <a:lumOff val="50000"/>
              </a:schemeClr>
            </a:solidFill>
            <a:prstDash val="solid"/>
            <a:round/>
            <a:headEnd type="triangle"/>
            <a:tailEnd type="triangle"/>
          </a:ln>
          <a:effectLst/>
        </p:spPr>
      </p:cxnSp>
      <p:sp>
        <p:nvSpPr>
          <p:cNvPr id="39" name="TextBox 38"/>
          <p:cNvSpPr txBox="1"/>
          <p:nvPr/>
        </p:nvSpPr>
        <p:spPr>
          <a:xfrm>
            <a:off x="2100982" y="444112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Normal</a:t>
            </a:r>
          </a:p>
        </p:txBody>
      </p:sp>
      <p:sp>
        <p:nvSpPr>
          <p:cNvPr id="41" name="TextBox 40"/>
          <p:cNvSpPr txBox="1"/>
          <p:nvPr/>
        </p:nvSpPr>
        <p:spPr>
          <a:xfrm>
            <a:off x="1039829" y="166503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prstClr val="black"/>
                </a:solidFill>
                <a:effectLst/>
                <a:uLnTx/>
                <a:uFillTx/>
                <a:latin typeface="Arial"/>
                <a:ea typeface="ＭＳ Ｐゴシック"/>
              </a:rPr>
              <a:t>Flooding occurs when </a:t>
            </a:r>
            <a:r>
              <a:rPr kumimoji="0" lang="en-US" sz="2000" b="1" i="1"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Water Depth </a:t>
            </a:r>
            <a:r>
              <a:rPr kumimoji="0" lang="en-US" sz="2000" b="1" i="1" u="none" strike="noStrike" kern="1200" cap="none" spc="0" normalizeH="0" baseline="0" noProof="0" dirty="0" smtClean="0">
                <a:ln>
                  <a:noFill/>
                </a:ln>
                <a:solidFill>
                  <a:prstClr val="black"/>
                </a:solidFill>
                <a:effectLst/>
                <a:uLnTx/>
                <a:uFillTx/>
                <a:latin typeface="Arial"/>
                <a:ea typeface="ＭＳ Ｐゴシック"/>
              </a:rPr>
              <a:t>is greater than</a:t>
            </a:r>
            <a:r>
              <a:rPr kumimoji="0" lang="en-US" sz="2000" b="1" i="1"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 </a:t>
            </a:r>
            <a:r>
              <a:rPr kumimoji="0" lang="en-US" sz="2000" b="1" i="1" u="none" strike="noStrike" kern="1200" cap="none" spc="0" normalizeH="0" baseline="0" noProof="0" dirty="0" smtClean="0">
                <a:ln>
                  <a:noFill/>
                </a:ln>
                <a:solidFill>
                  <a:srgbClr val="ED982D">
                    <a:lumMod val="50000"/>
                  </a:srgbClr>
                </a:solidFill>
                <a:effectLst/>
                <a:uLnTx/>
                <a:uFillTx/>
                <a:latin typeface="Arial"/>
                <a:ea typeface="ＭＳ Ｐゴシック"/>
              </a:rPr>
              <a:t>HAND</a:t>
            </a:r>
          </a:p>
        </p:txBody>
      </p:sp>
      <p:sp>
        <p:nvSpPr>
          <p:cNvPr id="7" name="TextBox 6"/>
          <p:cNvSpPr txBox="1"/>
          <p:nvPr/>
        </p:nvSpPr>
        <p:spPr>
          <a:xfrm>
            <a:off x="6909654" y="265397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Arial"/>
                <a:ea typeface="ＭＳ Ｐゴシック"/>
              </a:rPr>
              <a:t>Address Point</a:t>
            </a:r>
          </a:p>
        </p:txBody>
      </p:sp>
      <p:sp>
        <p:nvSpPr>
          <p:cNvPr id="22" name="TextBox 21"/>
          <p:cNvSpPr txBox="1"/>
          <p:nvPr/>
        </p:nvSpPr>
        <p:spPr>
          <a:xfrm>
            <a:off x="1500573" y="596474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prstClr val="black"/>
                </a:solidFill>
                <a:effectLst/>
                <a:uLnTx/>
                <a:uFillTx/>
                <a:latin typeface="Arial"/>
                <a:ea typeface="ＭＳ Ｐゴシック"/>
              </a:rPr>
              <a:t>Computed for continental US</a:t>
            </a:r>
            <a:endParaRPr kumimoji="0" lang="en-US" sz="2000" b="1" i="1" u="none" strike="noStrike" kern="1200" cap="none" spc="0" normalizeH="0" baseline="0" noProof="0" dirty="0" smtClean="0">
              <a:ln>
                <a:noFill/>
              </a:ln>
              <a:solidFill>
                <a:srgbClr val="ED982D">
                  <a:lumMod val="50000"/>
                </a:srgbClr>
              </a:solidFill>
              <a:effectLst/>
              <a:uLnTx/>
              <a:uFillTx/>
              <a:latin typeface="Arial"/>
              <a:ea typeface="ＭＳ Ｐゴシック"/>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339" y="4808681"/>
            <a:ext cx="1131183" cy="2010993"/>
          </a:xfrm>
          <a:prstGeom prst="rect">
            <a:avLst/>
          </a:prstGeom>
        </p:spPr>
      </p:pic>
    </p:spTree>
    <p:extLst>
      <p:ext uri="{BB962C8B-B14F-4D97-AF65-F5344CB8AC3E}">
        <p14:creationId xmlns:p14="http://schemas.microsoft.com/office/powerpoint/2010/main" val="2197084850"/>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106508" cy="484632"/>
          </a:xfrm>
        </p:spPr>
        <p:txBody>
          <a:bodyPr/>
          <a:lstStyle/>
          <a:p>
            <a:r>
              <a:rPr lang="en-US" dirty="0" smtClean="0"/>
              <a:t>Modeled </a:t>
            </a:r>
            <a:r>
              <a:rPr lang="en-US" smtClean="0"/>
              <a:t>Rating Curves </a:t>
            </a:r>
            <a:r>
              <a:rPr lang="en-US" dirty="0" smtClean="0"/>
              <a:t>from HAND Data</a:t>
            </a:r>
            <a:endParaRPr lang="en-US" dirty="0"/>
          </a:p>
        </p:txBody>
      </p:sp>
      <p:grpSp>
        <p:nvGrpSpPr>
          <p:cNvPr id="4" name="Group 3"/>
          <p:cNvGrpSpPr/>
          <p:nvPr/>
        </p:nvGrpSpPr>
        <p:grpSpPr>
          <a:xfrm>
            <a:off x="1224921" y="1764089"/>
            <a:ext cx="6998494" cy="4586995"/>
            <a:chOff x="1072753" y="1357289"/>
            <a:chExt cx="6998494" cy="4586995"/>
          </a:xfrm>
        </p:grpSpPr>
        <mc:AlternateContent xmlns:mc="http://schemas.openxmlformats.org/markup-compatibility/2006" xmlns:a14="http://schemas.microsoft.com/office/drawing/2010/main">
          <mc:Choice Requires="a14">
            <p:graphicFrame>
              <p:nvGraphicFramePr>
                <p:cNvPr id="3" name="Chart 2"/>
                <p:cNvGraphicFramePr>
                  <a:graphicFrameLocks/>
                </p:cNvGraphicFramePr>
                <p:nvPr>
                  <p:extLst/>
                </p:nvPr>
              </p:nvGraphicFramePr>
              <p:xfrm>
                <a:off x="1072753" y="1357289"/>
                <a:ext cx="6998494" cy="4586995"/>
              </p:xfrm>
              <a:graphic>
                <a:graphicData uri="http://schemas.openxmlformats.org/drawingml/2006/chart">
                  <c:chart xmlns:c="http://schemas.openxmlformats.org/drawingml/2006/chart" xmlns:r="http://schemas.openxmlformats.org/officeDocument/2006/relationships" r:id="rId2"/>
                </a:graphicData>
              </a:graphic>
            </p:graphicFrame>
          </mc:Choice>
          <mc:Fallback xmlns="">
            <p:graphicFrame>
              <p:nvGraphicFramePr>
                <p:cNvPr id="3" name="Chart 2"/>
                <p:cNvGraphicFramePr>
                  <a:graphicFrameLocks/>
                </p:cNvGraphicFramePr>
                <p:nvPr>
                  <p:extLst/>
                </p:nvPr>
              </p:nvGraphicFramePr>
              <p:xfrm>
                <a:off x="1072753" y="1357289"/>
                <a:ext cx="6998494" cy="4586995"/>
              </p:xfrm>
              <a:graphic>
                <a:graphicData uri="http://schemas.openxmlformats.org/drawingml/2006/chart">
                  <c:chart xmlns:c="http://schemas.openxmlformats.org/drawingml/2006/chart" xmlns:r="http://schemas.openxmlformats.org/officeDocument/2006/relationships" r:id="rId3"/>
                </a:graphicData>
              </a:graphic>
            </p:graphicFrame>
          </mc:Fallback>
        </mc:AlternateContent>
        <p:cxnSp>
          <p:nvCxnSpPr>
            <p:cNvPr id="5" name="Straight Arrow Connector 4"/>
            <p:cNvCxnSpPr/>
            <p:nvPr/>
          </p:nvCxnSpPr>
          <p:spPr>
            <a:xfrm flipH="1" flipV="1">
              <a:off x="3620530" y="3385751"/>
              <a:ext cx="24713" cy="1828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1853514" y="3385751"/>
              <a:ext cx="176701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20530" y="4148774"/>
              <a:ext cx="2924840" cy="646331"/>
            </a:xfrm>
            <a:prstGeom prst="rect">
              <a:avLst/>
            </a:prstGeom>
            <a:noFill/>
          </p:spPr>
          <p:txBody>
            <a:bodyPr wrap="none" rtlCol="0">
              <a:spAutoFit/>
            </a:bodyPr>
            <a:lstStyle/>
            <a:p>
              <a:pPr defTabSz="914400">
                <a:defRPr/>
              </a:pPr>
              <a:r>
                <a:rPr lang="en-US" i="1" dirty="0">
                  <a:solidFill>
                    <a:srgbClr val="A3CA4B">
                      <a:lumMod val="75000"/>
                    </a:srgbClr>
                  </a:solidFill>
                </a:rPr>
                <a:t>Forecast </a:t>
              </a:r>
              <a:r>
                <a:rPr lang="en-US" i="1" dirty="0" smtClean="0">
                  <a:solidFill>
                    <a:srgbClr val="A3CA4B">
                      <a:lumMod val="75000"/>
                    </a:srgbClr>
                  </a:solidFill>
                </a:rPr>
                <a:t>Discharge</a:t>
              </a:r>
            </a:p>
            <a:p>
              <a:pPr defTabSz="914400">
                <a:defRPr/>
              </a:pPr>
              <a:r>
                <a:rPr lang="en-US" i="1" dirty="0" smtClean="0">
                  <a:solidFill>
                    <a:srgbClr val="A3CA4B">
                      <a:lumMod val="75000"/>
                    </a:srgbClr>
                  </a:solidFill>
                </a:rPr>
                <a:t>from </a:t>
              </a:r>
              <a:r>
                <a:rPr lang="en-US" i="1" dirty="0">
                  <a:solidFill>
                    <a:srgbClr val="A3CA4B">
                      <a:lumMod val="75000"/>
                    </a:srgbClr>
                  </a:solidFill>
                </a:rPr>
                <a:t>National Water Model</a:t>
              </a:r>
            </a:p>
          </p:txBody>
        </p:sp>
        <p:sp>
          <p:nvSpPr>
            <p:cNvPr id="10" name="TextBox 9"/>
            <p:cNvSpPr txBox="1"/>
            <p:nvPr/>
          </p:nvSpPr>
          <p:spPr>
            <a:xfrm>
              <a:off x="1828801" y="3016419"/>
              <a:ext cx="1954381" cy="369332"/>
            </a:xfrm>
            <a:prstGeom prst="rect">
              <a:avLst/>
            </a:prstGeom>
            <a:noFill/>
          </p:spPr>
          <p:txBody>
            <a:bodyPr wrap="none" rtlCol="0">
              <a:spAutoFit/>
            </a:bodyPr>
            <a:lstStyle/>
            <a:p>
              <a:pPr defTabSz="914400">
                <a:defRPr/>
              </a:pPr>
              <a:r>
                <a:rPr lang="en-US" i="1" dirty="0" smtClean="0">
                  <a:solidFill>
                    <a:srgbClr val="002060"/>
                  </a:solidFill>
                </a:rPr>
                <a:t>Stream Depth</a:t>
              </a:r>
              <a:r>
                <a:rPr lang="en-US" i="1" dirty="0">
                  <a:solidFill>
                    <a:srgbClr val="002060"/>
                  </a:solidFill>
                </a:rPr>
                <a:t> </a:t>
              </a:r>
              <a:r>
                <a:rPr lang="en-US" i="1" dirty="0" smtClean="0">
                  <a:solidFill>
                    <a:srgbClr val="002060"/>
                  </a:solidFill>
                </a:rPr>
                <a:t>(</a:t>
              </a:r>
              <a:r>
                <a:rPr lang="en-US" i="1" dirty="0" err="1" smtClean="0">
                  <a:solidFill>
                    <a:srgbClr val="002060"/>
                  </a:solidFill>
                </a:rPr>
                <a:t>ft</a:t>
              </a:r>
              <a:r>
                <a:rPr lang="en-US" i="1" dirty="0">
                  <a:solidFill>
                    <a:srgbClr val="002060"/>
                  </a:solidFill>
                </a:rPr>
                <a:t>)</a:t>
              </a:r>
            </a:p>
          </p:txBody>
        </p:sp>
        <mc:AlternateContent xmlns:mc="http://schemas.openxmlformats.org/markup-compatibility/2006" xmlns:a14="http://schemas.microsoft.com/office/drawing/2010/main">
          <mc:Choice Requires="a14">
            <p:sp>
              <p:nvSpPr>
                <p:cNvPr id="12" name="TextBox 11"/>
                <p:cNvSpPr txBox="1"/>
                <p:nvPr/>
              </p:nvSpPr>
              <p:spPr>
                <a:xfrm>
                  <a:off x="4064633" y="3385751"/>
                  <a:ext cx="1995739" cy="520399"/>
                </a:xfrm>
                <a:prstGeom prst="rect">
                  <a:avLst/>
                </a:prstGeom>
                <a:noFill/>
              </p:spPr>
              <p:txBody>
                <a:bodyPr wrap="none" lIns="0" tIns="0" rIns="0" bIns="0" rtlCol="0">
                  <a:spAutoFit/>
                </a:bodyPr>
                <a:lstStyle/>
                <a:p>
                  <a:pPr defTabSz="914400">
                    <a:defRPr/>
                  </a:pPr>
                  <a14:m>
                    <m:oMathPara xmlns:m="http://schemas.openxmlformats.org/officeDocument/2006/math">
                      <m:oMathParaPr>
                        <m:jc m:val="centerGroup"/>
                      </m:oMathParaPr>
                      <m:oMath xmlns:m="http://schemas.openxmlformats.org/officeDocument/2006/math">
                        <m:r>
                          <a:rPr lang="en-US" i="1">
                            <a:solidFill>
                              <a:srgbClr val="0070C0"/>
                            </a:solidFill>
                            <a:latin typeface="Cambria Math" panose="02040503050406030204" pitchFamily="18" charset="0"/>
                          </a:rPr>
                          <m:t>𝑄</m:t>
                        </m:r>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1.49</m:t>
                            </m:r>
                          </m:num>
                          <m:den>
                            <m:r>
                              <a:rPr lang="en-US" i="1">
                                <a:solidFill>
                                  <a:srgbClr val="B996D5">
                                    <a:lumMod val="50000"/>
                                  </a:srgbClr>
                                </a:solidFill>
                                <a:latin typeface="Cambria Math" panose="02040503050406030204" pitchFamily="18" charset="0"/>
                              </a:rPr>
                              <m:t>𝑛</m:t>
                            </m:r>
                          </m:den>
                        </m:f>
                        <m:r>
                          <a:rPr lang="en-US" i="1">
                            <a:solidFill>
                              <a:srgbClr val="FAC15A">
                                <a:lumMod val="50000"/>
                              </a:srgbClr>
                            </a:solidFill>
                            <a:latin typeface="Cambria Math" panose="02040503050406030204" pitchFamily="18" charset="0"/>
                          </a:rPr>
                          <m:t>𝐴</m:t>
                        </m:r>
                        <m:sSup>
                          <m:sSupPr>
                            <m:ctrlPr>
                              <a:rPr lang="en-US" i="1">
                                <a:solidFill>
                                  <a:prstClr val="black"/>
                                </a:solidFill>
                                <a:latin typeface="Cambria Math" panose="02040503050406030204" pitchFamily="18" charset="0"/>
                              </a:rPr>
                            </m:ctrlPr>
                          </m:sSupPr>
                          <m:e>
                            <m:r>
                              <a:rPr lang="en-US" i="1">
                                <a:solidFill>
                                  <a:srgbClr val="7030A0"/>
                                </a:solidFill>
                                <a:latin typeface="Cambria Math" panose="02040503050406030204" pitchFamily="18" charset="0"/>
                              </a:rPr>
                              <m:t>𝑅</m:t>
                            </m:r>
                          </m:e>
                          <m:sup>
                            <m:r>
                              <a:rPr lang="en-US" i="1">
                                <a:solidFill>
                                  <a:prstClr val="black"/>
                                </a:solidFill>
                                <a:latin typeface="Cambria Math" panose="02040503050406030204" pitchFamily="18" charset="0"/>
                              </a:rPr>
                              <m:t>2/3</m:t>
                            </m:r>
                          </m:sup>
                        </m:sSup>
                        <m:sSubSup>
                          <m:sSubSupPr>
                            <m:ctrlPr>
                              <a:rPr lang="en-US" i="1">
                                <a:solidFill>
                                  <a:prstClr val="black"/>
                                </a:solidFill>
                                <a:latin typeface="Cambria Math" panose="02040503050406030204" pitchFamily="18" charset="0"/>
                              </a:rPr>
                            </m:ctrlPr>
                          </m:sSubSupPr>
                          <m:e>
                            <m:r>
                              <a:rPr lang="en-US" i="1">
                                <a:solidFill>
                                  <a:srgbClr val="FF0000"/>
                                </a:solidFill>
                                <a:latin typeface="Cambria Math" panose="02040503050406030204" pitchFamily="18" charset="0"/>
                              </a:rPr>
                              <m:t>𝑆</m:t>
                            </m:r>
                          </m:e>
                          <m:sub>
                            <m:r>
                              <a:rPr lang="en-US" i="1">
                                <a:solidFill>
                                  <a:srgbClr val="FF0000"/>
                                </a:solidFill>
                                <a:latin typeface="Cambria Math" panose="02040503050406030204" pitchFamily="18" charset="0"/>
                              </a:rPr>
                              <m:t>𝑜</m:t>
                            </m:r>
                          </m:sub>
                          <m:sup>
                            <m:r>
                              <a:rPr lang="en-US" i="1">
                                <a:solidFill>
                                  <a:prstClr val="black"/>
                                </a:solidFill>
                                <a:latin typeface="Cambria Math" panose="02040503050406030204" pitchFamily="18" charset="0"/>
                              </a:rPr>
                              <m:t>1/2</m:t>
                            </m:r>
                          </m:sup>
                        </m:sSubSup>
                      </m:oMath>
                    </m:oMathPara>
                  </a14:m>
                  <a:endParaRPr lang="en-US" dirty="0">
                    <a:solidFill>
                      <a:prstClr val="black"/>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64633" y="3385751"/>
                  <a:ext cx="1995739" cy="520399"/>
                </a:xfrm>
                <a:prstGeom prst="rect">
                  <a:avLst/>
                </a:prstGeom>
                <a:blipFill rotWithShape="0">
                  <a:blip r:embed="rId4"/>
                  <a:stretch>
                    <a:fillRect/>
                  </a:stretch>
                </a:blipFill>
              </p:spPr>
              <p:txBody>
                <a:bodyPr/>
                <a:lstStyle/>
                <a:p>
                  <a:r>
                    <a:rPr lang="en-US">
                      <a:noFill/>
                    </a:rPr>
                    <a:t> </a:t>
                  </a:r>
                </a:p>
              </p:txBody>
            </p:sp>
          </mc:Fallback>
        </mc:AlternateContent>
      </p:grpSp>
      <p:pic>
        <p:nvPicPr>
          <p:cNvPr id="11" name="Picture 10"/>
          <p:cNvPicPr>
            <a:picLocks noChangeAspect="1"/>
          </p:cNvPicPr>
          <p:nvPr/>
        </p:nvPicPr>
        <p:blipFill>
          <a:blip r:embed="rId5"/>
          <a:stretch>
            <a:fillRect/>
          </a:stretch>
        </p:blipFill>
        <p:spPr>
          <a:xfrm>
            <a:off x="211513" y="1070306"/>
            <a:ext cx="2026815" cy="894836"/>
          </a:xfrm>
          <a:prstGeom prst="rect">
            <a:avLst/>
          </a:prstGeom>
          <a:ln w="3175">
            <a:solidFill>
              <a:schemeClr val="bg1">
                <a:lumMod val="65000"/>
              </a:schemeClr>
            </a:solidFill>
          </a:ln>
        </p:spPr>
      </p:pic>
      <p:pic>
        <p:nvPicPr>
          <p:cNvPr id="16" name="Picture 15"/>
          <p:cNvPicPr>
            <a:picLocks noChangeAspect="1"/>
          </p:cNvPicPr>
          <p:nvPr/>
        </p:nvPicPr>
        <p:blipFill>
          <a:blip r:embed="rId6"/>
          <a:stretch>
            <a:fillRect/>
          </a:stretch>
        </p:blipFill>
        <p:spPr>
          <a:xfrm>
            <a:off x="7050795" y="1037172"/>
            <a:ext cx="1844172" cy="1043496"/>
          </a:xfrm>
          <a:prstGeom prst="rect">
            <a:avLst/>
          </a:prstGeom>
        </p:spPr>
      </p:pic>
      <p:pic>
        <p:nvPicPr>
          <p:cNvPr id="7" name="Picture 6"/>
          <p:cNvPicPr>
            <a:picLocks noChangeAspect="1"/>
          </p:cNvPicPr>
          <p:nvPr/>
        </p:nvPicPr>
        <p:blipFill>
          <a:blip r:embed="rId7"/>
          <a:stretch>
            <a:fillRect/>
          </a:stretch>
        </p:blipFill>
        <p:spPr>
          <a:xfrm>
            <a:off x="6878163" y="4316514"/>
            <a:ext cx="2016804" cy="1124450"/>
          </a:xfrm>
          <a:prstGeom prst="rect">
            <a:avLst/>
          </a:prstGeom>
          <a:ln w="3175">
            <a:solidFill>
              <a:schemeClr val="bg1">
                <a:lumMod val="65000"/>
              </a:schemeClr>
            </a:solidFill>
          </a:ln>
        </p:spPr>
      </p:pic>
      <p:sp>
        <p:nvSpPr>
          <p:cNvPr id="8" name="TextBox 7"/>
          <p:cNvSpPr txBox="1"/>
          <p:nvPr/>
        </p:nvSpPr>
        <p:spPr>
          <a:xfrm>
            <a:off x="2704850" y="1784638"/>
            <a:ext cx="3992687" cy="290973"/>
          </a:xfrm>
          <a:prstGeom prst="rect">
            <a:avLst/>
          </a:prstGeom>
          <a:solidFill>
            <a:schemeClr val="bg1"/>
          </a:solidFill>
          <a:ln>
            <a:solidFill>
              <a:schemeClr val="tx2">
                <a:lumMod val="25000"/>
                <a:lumOff val="75000"/>
              </a:schemeClr>
            </a:solidFill>
          </a:ln>
          <a:effectLst/>
        </p:spPr>
        <p:txBody>
          <a:bodyPr wrap="none" lIns="0" tIns="0" rIns="0" bIns="0" rtlCol="0">
            <a:noAutofit/>
          </a:bodyPr>
          <a:lstStyle/>
          <a:p>
            <a:pPr algn="ctr" eaLnBrk="0" hangingPunct="0">
              <a:lnSpc>
                <a:spcPts val="1800"/>
              </a:lnSpc>
            </a:pPr>
            <a:r>
              <a:rPr lang="en-US" sz="1400" b="1" dirty="0" smtClean="0">
                <a:ea typeface="+mn-ea"/>
                <a:cs typeface="+mn-cs"/>
              </a:rPr>
              <a:t>2.7 million stream reaches in continental US</a:t>
            </a:r>
          </a:p>
        </p:txBody>
      </p:sp>
    </p:spTree>
    <p:extLst>
      <p:ext uri="{BB962C8B-B14F-4D97-AF65-F5344CB8AC3E}">
        <p14:creationId xmlns:p14="http://schemas.microsoft.com/office/powerpoint/2010/main" val="2340544406"/>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ptional_Corporate_PPT_Template-Arial">
  <a:themeElements>
    <a:clrScheme name="Custom 4">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2361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559</TotalTime>
  <Words>1192</Words>
  <Application>Microsoft Office PowerPoint</Application>
  <PresentationFormat>On-screen Show (4:3)</PresentationFormat>
  <Paragraphs>265</Paragraphs>
  <Slides>40</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40</vt:i4>
      </vt:variant>
    </vt:vector>
  </HeadingPairs>
  <TitlesOfParts>
    <vt:vector size="52" baseType="lpstr">
      <vt:lpstr>ＭＳ Ｐゴシック</vt:lpstr>
      <vt:lpstr>Arial</vt:lpstr>
      <vt:lpstr>Avenir LT Std 55 Roman</vt:lpstr>
      <vt:lpstr>Avenir LT Std 65 Medium</vt:lpstr>
      <vt:lpstr>Avenir LT Std 85 Heavy</vt:lpstr>
      <vt:lpstr>Calibri</vt:lpstr>
      <vt:lpstr>Cambria Math</vt:lpstr>
      <vt:lpstr>Lucida Grande</vt:lpstr>
      <vt:lpstr>Wingdings</vt:lpstr>
      <vt:lpstr>Optional_Corporate_PPT_Template-Arial</vt:lpstr>
      <vt:lpstr>1_Office Theme</vt:lpstr>
      <vt:lpstr>1_Optional_Corporate_PPT_Template-Arial</vt:lpstr>
      <vt:lpstr>PowerPoint Presentation</vt:lpstr>
      <vt:lpstr>Flood Inundation Mapping for Colorado, Wharton and Matagorda Counties   </vt:lpstr>
      <vt:lpstr>Flood Inundation Mapping for Colorado, Wharton and Matagorda Counties   </vt:lpstr>
      <vt:lpstr>PowerPoint Presentation</vt:lpstr>
      <vt:lpstr>Current Flood Inundation Maps in Texas</vt:lpstr>
      <vt:lpstr>PowerPoint Presentation</vt:lpstr>
      <vt:lpstr>Rating Curve: Relates Depth to Discharge</vt:lpstr>
      <vt:lpstr>Method for Determining Flood Risk: Height Above Nearest Drainage (HAND)</vt:lpstr>
      <vt:lpstr>Modeled Rating Curves from HAND Data</vt:lpstr>
      <vt:lpstr>USGS Peak Stage Points from Harvey</vt:lpstr>
      <vt:lpstr>Texas Address Points Use for Flood Impact Assessment </vt:lpstr>
      <vt:lpstr>Flood Inundation and Impact</vt:lpstr>
      <vt:lpstr>Inundation Map Produced After Harvey for Governor’s Office</vt:lpstr>
      <vt:lpstr>Goal: Real-Time Flood Inundation Mapping for Texas at Local Scale</vt:lpstr>
      <vt:lpstr>Flood Inundation Mapping for Colorado, Wharton and Matagorda Counties   </vt:lpstr>
      <vt:lpstr>Lidar Data Collection in Texas</vt:lpstr>
      <vt:lpstr>LIDAR Data in Three Counties</vt:lpstr>
      <vt:lpstr>PowerPoint Presentation</vt:lpstr>
      <vt:lpstr>PowerPoint Presentation</vt:lpstr>
      <vt:lpstr>PowerPoint Presentation</vt:lpstr>
      <vt:lpstr>PowerPoint Presentation</vt:lpstr>
      <vt:lpstr>Surface Profile using LIDAR</vt:lpstr>
      <vt:lpstr>Detailed Bathymetry Data Collected using Boats</vt:lpstr>
      <vt:lpstr>HEC River Analysis System</vt:lpstr>
      <vt:lpstr>Flood Inundation Mapping for Colorado, Wharton and Matagorda Counties   </vt:lpstr>
      <vt:lpstr>Flood  Operational  Maps</vt:lpstr>
      <vt:lpstr>Common Operating Picture for each County</vt:lpstr>
      <vt:lpstr>PowerPoint Presentation</vt:lpstr>
      <vt:lpstr>PowerPoint Presentation</vt:lpstr>
      <vt:lpstr>Strategic Flood Base Map  for Wharton County</vt:lpstr>
      <vt:lpstr>Pin to Flood Map Application (for first responders) </vt:lpstr>
      <vt:lpstr>Flood Inundation Mapping for Colorado, Wharton and Matagorda Counties   </vt:lpstr>
      <vt:lpstr>Current and Forthcoming River Forecast Systems </vt:lpstr>
      <vt:lpstr>Three Tier Water Measurement Plan</vt:lpstr>
      <vt:lpstr>27,000 Texas bridges on 15,700 stream reaches forecast by the National Water Model</vt:lpstr>
      <vt:lpstr>Radar Measurement Technologies</vt:lpstr>
      <vt:lpstr>Radar Measurement of Discharge</vt:lpstr>
      <vt:lpstr>Radar Streamflow Measurement on I-10</vt:lpstr>
      <vt:lpstr>Real-Time Water Level Measurement in Hays County </vt:lpstr>
      <vt:lpstr>Flood Inundation Mapping for Colorado, Wharton and Matagorda Counties   </vt:lpstr>
    </vt:vector>
  </TitlesOfParts>
  <Company>Cockrell School of Engineering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 Track for Hurricane Harvey</dc:title>
  <dc:creator>Maidment, David R</dc:creator>
  <cp:lastModifiedBy>CAEE-maidment</cp:lastModifiedBy>
  <cp:revision>99</cp:revision>
  <dcterms:created xsi:type="dcterms:W3CDTF">2018-05-07T15:08:04Z</dcterms:created>
  <dcterms:modified xsi:type="dcterms:W3CDTF">2018-06-18T16:40:54Z</dcterms:modified>
</cp:coreProperties>
</file>