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10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794" r:id="rId2"/>
  </p:sldMasterIdLst>
  <p:notesMasterIdLst>
    <p:notesMasterId r:id="rId29"/>
  </p:notesMasterIdLst>
  <p:handoutMasterIdLst>
    <p:handoutMasterId r:id="rId30"/>
  </p:handoutMasterIdLst>
  <p:sldIdLst>
    <p:sldId id="629" r:id="rId3"/>
    <p:sldId id="722" r:id="rId4"/>
    <p:sldId id="710" r:id="rId5"/>
    <p:sldId id="707" r:id="rId6"/>
    <p:sldId id="709" r:id="rId7"/>
    <p:sldId id="711" r:id="rId8"/>
    <p:sldId id="712" r:id="rId9"/>
    <p:sldId id="713" r:id="rId10"/>
    <p:sldId id="714" r:id="rId11"/>
    <p:sldId id="701" r:id="rId12"/>
    <p:sldId id="702" r:id="rId13"/>
    <p:sldId id="703" r:id="rId14"/>
    <p:sldId id="704" r:id="rId15"/>
    <p:sldId id="705" r:id="rId16"/>
    <p:sldId id="706" r:id="rId17"/>
    <p:sldId id="723" r:id="rId18"/>
    <p:sldId id="625" r:id="rId19"/>
    <p:sldId id="626" r:id="rId20"/>
    <p:sldId id="717" r:id="rId21"/>
    <p:sldId id="718" r:id="rId22"/>
    <p:sldId id="715" r:id="rId23"/>
    <p:sldId id="716" r:id="rId24"/>
    <p:sldId id="719" r:id="rId25"/>
    <p:sldId id="720" r:id="rId26"/>
    <p:sldId id="724" r:id="rId27"/>
    <p:sldId id="662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 autoAdjust="0"/>
    <p:restoredTop sz="87669"/>
  </p:normalViewPr>
  <p:slideViewPr>
    <p:cSldViewPr snapToGrid="0">
      <p:cViewPr varScale="1">
        <p:scale>
          <a:sx n="61" d="100"/>
          <a:sy n="61" d="100"/>
        </p:scale>
        <p:origin x="78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607.56406134719555</c:v>
                </c:pt>
                <c:pt idx="2">
                  <c:v>2490.8796015163871</c:v>
                </c:pt>
                <c:pt idx="3">
                  <c:v>5785.1592347077603</c:v>
                </c:pt>
                <c:pt idx="4">
                  <c:v>10565.65567829302</c:v>
                </c:pt>
                <c:pt idx="5">
                  <c:v>16808.943658196451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5.8070159999999911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10.990679999999999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FDA-4D06-B191-EAEC6491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965880"/>
        <c:axId val="356966664"/>
      </c:scatterChart>
      <c:valAx>
        <c:axId val="356965880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966664"/>
        <c:crosses val="autoZero"/>
        <c:crossBetween val="midCat"/>
      </c:valAx>
      <c:valAx>
        <c:axId val="356966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Water Depth </a:t>
                </a:r>
                <a:r>
                  <a:rPr lang="en-US" sz="1400" baseline="0" dirty="0" smtClean="0"/>
                  <a:t>(</a:t>
                </a:r>
                <a:r>
                  <a:rPr lang="en-US" sz="1400" baseline="0" dirty="0" err="1" smtClean="0"/>
                  <a:t>ft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965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607.56406134719555</c:v>
                </c:pt>
                <c:pt idx="2">
                  <c:v>2490.8796015163871</c:v>
                </c:pt>
                <c:pt idx="3">
                  <c:v>5785.1592347077603</c:v>
                </c:pt>
                <c:pt idx="4">
                  <c:v>10565.65567829302</c:v>
                </c:pt>
                <c:pt idx="5">
                  <c:v>16808.943658196451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5.8070159999999911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10.990679999999999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FDA-4D06-B191-EAEC6491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251912"/>
        <c:axId val="365249168"/>
      </c:scatterChart>
      <c:valAx>
        <c:axId val="365251912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249168"/>
        <c:crosses val="autoZero"/>
        <c:crossBetween val="midCat"/>
      </c:valAx>
      <c:valAx>
        <c:axId val="36524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Water Depth </a:t>
                </a:r>
                <a:r>
                  <a:rPr lang="en-US" sz="1400" baseline="0" dirty="0" smtClean="0"/>
                  <a:t>(</a:t>
                </a:r>
                <a:r>
                  <a:rPr lang="en-US" sz="1400" baseline="0" dirty="0" err="1" smtClean="0"/>
                  <a:t>ft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251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3638"/>
            <a:ext cx="418147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5" rIns="93167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5" rIns="93167" bIns="4658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1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6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237 counties mapped</a:t>
            </a:r>
          </a:p>
          <a:p>
            <a:r>
              <a:rPr lang="en-US" dirty="0" smtClean="0"/>
              <a:t>  16 CSEC</a:t>
            </a:r>
            <a:r>
              <a:rPr lang="en-US" baseline="0" dirty="0" smtClean="0"/>
              <a:t> </a:t>
            </a:r>
            <a:r>
              <a:rPr lang="en-US" dirty="0" smtClean="0"/>
              <a:t>counties geocoded </a:t>
            </a:r>
          </a:p>
          <a:p>
            <a:r>
              <a:rPr lang="en-US" dirty="0" smtClean="0"/>
              <a:t>    1 non-CSEC</a:t>
            </a:r>
            <a:r>
              <a:rPr lang="en-US" baseline="0" dirty="0" smtClean="0"/>
              <a:t> county geocoded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0FAE02-8B05-6244-AC70-C0E1261B7B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2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1/9/2017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1/9/2017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154271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34846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26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946824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6563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14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5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38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0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02166930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85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383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8.png"/><Relationship Id="rId7" Type="http://schemas.openxmlformats.org/officeDocument/2006/relationships/image" Target="../media/image1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108" y="2402431"/>
            <a:ext cx="3211294" cy="270822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3963"/>
            <a:ext cx="4965097" cy="27007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3548923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476" y="1307866"/>
            <a:ext cx="5715000" cy="25831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 smtClean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</a:t>
            </a:r>
            <a:endParaRPr lang="en-US" dirty="0" smtClean="0">
              <a:solidFill>
                <a:prstClr val="black"/>
              </a:solidFill>
            </a:endParaRP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</a:t>
            </a:r>
            <a:r>
              <a:rPr lang="en-US" dirty="0" smtClean="0">
                <a:solidFill>
                  <a:prstClr val="black"/>
                </a:solidFill>
              </a:rPr>
              <a:t>Austin</a:t>
            </a:r>
          </a:p>
          <a:p>
            <a:pPr algn="r" fontAlgn="t"/>
            <a:endParaRPr lang="en-US" dirty="0">
              <a:solidFill>
                <a:prstClr val="black"/>
              </a:solidFill>
            </a:endParaRPr>
          </a:p>
          <a:p>
            <a:pPr algn="r" eaLnBrk="0" hangingPunct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497485"/>
            <a:ext cx="9144000" cy="1566684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90" y="5525435"/>
            <a:ext cx="8892217" cy="9412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Presentation for National Weather Service Leadership Team, 9 January 2016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Acknowledgments: Yan Liu, University of Illinois; David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Tarboton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Utah State University;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Xing Zheng, University of Texas at Austin; City of Austin, National Weather Service, NCAR,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Texas Division of Emergency Management, ESRI,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Kisters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National Science Foundation, </a:t>
            </a:r>
          </a:p>
          <a:p>
            <a:pPr eaLnBrk="0" hangingPunct="0"/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c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olleagues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and students at UT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Austin.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12543" y="251048"/>
            <a:ext cx="9369082" cy="142493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Flood Inundation Mapping using Height Above Nearest Drainage Method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5162843" y="3709247"/>
            <a:ext cx="604911" cy="340069"/>
          </a:xfrm>
          <a:prstGeom prst="rightArrow">
            <a:avLst/>
          </a:prstGeom>
          <a:gradFill>
            <a:gsLst>
              <a:gs pos="0">
                <a:schemeClr val="tx2">
                  <a:lumMod val="25000"/>
                  <a:lumOff val="7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</a:gra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921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Continental-Scale Flood Inundation Mapping Process, Version 1 Alpha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4" y="1721279"/>
            <a:ext cx="8354229" cy="4342956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047887" y="4767848"/>
            <a:ext cx="1511626" cy="8128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66823" y="4375185"/>
            <a:ext cx="293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Texas and Louisiana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5283" y="62319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 of Map: Yan Liu, 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7001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Texas and Louisiana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245"/>
            <a:ext cx="8429625" cy="4914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672012" y="4710770"/>
            <a:ext cx="666107" cy="494270"/>
          </a:xfrm>
          <a:prstGeom prst="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63093" y="4341438"/>
            <a:ext cx="12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Sabine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1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Map Under Normal Flow Conditions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1392971"/>
            <a:ext cx="5865469" cy="4949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3666" y="3867574"/>
            <a:ext cx="12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Sabine Lake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31537" y="5040985"/>
            <a:ext cx="920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Swamp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/>
              <a:t>Marsh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5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Map with Flood Inundation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1407034"/>
            <a:ext cx="5865469" cy="4949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03" y="1407034"/>
            <a:ext cx="5868542" cy="49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Flood Inundation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5" y="1151864"/>
            <a:ext cx="8256125" cy="5171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39351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 of Map: Christian Kessler, Brigham Young University</a:t>
            </a:r>
          </a:p>
        </p:txBody>
      </p:sp>
    </p:spTree>
    <p:extLst>
      <p:ext uri="{BB962C8B-B14F-4D97-AF65-F5344CB8AC3E}">
        <p14:creationId xmlns:p14="http://schemas.microsoft.com/office/powerpoint/2010/main" val="655699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Flood </a:t>
            </a:r>
            <a:r>
              <a:rPr lang="en-US" dirty="0" smtClean="0">
                <a:solidFill>
                  <a:srgbClr val="FF0000"/>
                </a:solidFill>
              </a:rPr>
              <a:t>Impact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5" y="1151864"/>
            <a:ext cx="8256125" cy="5171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39351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 of Map: Christian Kessler, Brigham Young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5" y="1151864"/>
            <a:ext cx="8295772" cy="517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55" y="1982885"/>
            <a:ext cx="1944385" cy="19701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26541" y="175910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FF0000"/>
                </a:solidFill>
                <a:ea typeface="+mn-ea"/>
                <a:cs typeface="+mn-cs"/>
              </a:rPr>
              <a:t>National Land Cover Dataset</a:t>
            </a:r>
          </a:p>
        </p:txBody>
      </p:sp>
    </p:spTree>
    <p:extLst>
      <p:ext uri="{BB962C8B-B14F-4D97-AF65-F5344CB8AC3E}">
        <p14:creationId xmlns:p14="http://schemas.microsoft.com/office/powerpoint/2010/main" val="2951672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53" y="483364"/>
            <a:ext cx="7982308" cy="484632"/>
          </a:xfrm>
        </p:spPr>
        <p:txBody>
          <a:bodyPr/>
          <a:lstStyle/>
          <a:p>
            <a:r>
              <a:rPr lang="en-US" dirty="0" smtClean="0"/>
              <a:t>HAND </a:t>
            </a:r>
            <a:r>
              <a:rPr lang="en-US" dirty="0" smtClean="0"/>
              <a:t>comparison </a:t>
            </a:r>
            <a:r>
              <a:rPr lang="en-US" dirty="0" smtClean="0"/>
              <a:t>between </a:t>
            </a:r>
            <a:r>
              <a:rPr lang="en-US" dirty="0" smtClean="0"/>
              <a:t>LIDAR and NED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8" y="1209541"/>
            <a:ext cx="3898417" cy="49943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55" y="4348209"/>
            <a:ext cx="6414868" cy="231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891975" y="4348209"/>
            <a:ext cx="1097280" cy="2278966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88454" y="4382087"/>
            <a:ext cx="1336431" cy="2278966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295" y="40805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FF0000"/>
                </a:solidFill>
                <a:ea typeface="+mn-ea"/>
                <a:cs typeface="+mn-cs"/>
              </a:rPr>
              <a:t>Inundated Area in Autauga </a:t>
            </a:r>
            <a:r>
              <a:rPr lang="en-US" sz="2000" b="1" dirty="0" smtClean="0">
                <a:solidFill>
                  <a:srgbClr val="FF0000"/>
                </a:solidFill>
                <a:ea typeface="+mn-ea"/>
                <a:cs typeface="+mn-cs"/>
              </a:rPr>
              <a:t>County, AL</a:t>
            </a:r>
            <a:endParaRPr lang="en-US" sz="2000" b="1" dirty="0" smtClean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5" y="1344166"/>
            <a:ext cx="3126051" cy="256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Source of Data: Xing Zheng,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56971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" y="1477849"/>
            <a:ext cx="6668085" cy="5001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199"/>
            <a:ext cx="5096021" cy="2041301"/>
          </a:xfrm>
        </p:spPr>
        <p:txBody>
          <a:bodyPr/>
          <a:lstStyle/>
          <a:p>
            <a:r>
              <a:rPr lang="en-US" dirty="0" smtClean="0"/>
              <a:t>Texas Address Points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342" y="1010989"/>
            <a:ext cx="3390127" cy="933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</a:rPr>
              <a:t>8.6 million points</a:t>
            </a:r>
          </a:p>
          <a:p>
            <a:pPr eaLnBrk="0" hangingPunct="0"/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44" y="853752"/>
            <a:ext cx="3658145" cy="3289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333" y="55645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 smtClean="0">
                <a:ea typeface="+mn-ea"/>
                <a:cs typeface="+mn-cs"/>
              </a:rPr>
              <a:t>Used for dispatching emergency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>
                <a:ea typeface="+mn-ea"/>
                <a:cs typeface="+mn-cs"/>
              </a:rPr>
              <a:t>response vehicles in e-911 systems</a:t>
            </a:r>
          </a:p>
        </p:txBody>
      </p:sp>
    </p:spTree>
    <p:extLst>
      <p:ext uri="{BB962C8B-B14F-4D97-AF65-F5344CB8AC3E}">
        <p14:creationId xmlns:p14="http://schemas.microsoft.com/office/powerpoint/2010/main" val="4110877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91862" y="5007555"/>
            <a:ext cx="3865333" cy="1702271"/>
          </a:xfrm>
        </p:spPr>
        <p:txBody>
          <a:bodyPr>
            <a:normAutofit/>
          </a:bodyPr>
          <a:lstStyle/>
          <a:p>
            <a:r>
              <a:rPr lang="en-US" dirty="0" smtClean="0"/>
              <a:t>Statewide Addresses with HAND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58" y="1278058"/>
            <a:ext cx="1584052" cy="25245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2387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48" y="259710"/>
            <a:ext cx="7312991" cy="484632"/>
          </a:xfrm>
        </p:spPr>
        <p:txBody>
          <a:bodyPr/>
          <a:lstStyle/>
          <a:p>
            <a:r>
              <a:rPr lang="en-US" dirty="0" smtClean="0"/>
              <a:t>Flood Inundation Mapping in Texas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000" dirty="0" smtClean="0"/>
              <a:t>Texas Division of Emergency Management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55414"/>
            <a:ext cx="7343334" cy="5602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48" y="179292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Provides real-time access to National Water Model forecasts</a:t>
            </a:r>
          </a:p>
          <a:p>
            <a:pPr eaLnBrk="0" hangingPunct="0">
              <a:lnSpc>
                <a:spcPts val="1800"/>
              </a:lnSpc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Discharge</a:t>
            </a:r>
            <a:r>
              <a:rPr lang="en-US" sz="2000" b="1" dirty="0" smtClean="0">
                <a:solidFill>
                  <a:prstClr val="black"/>
                </a:solidFill>
              </a:rPr>
              <a:t> converted to </a:t>
            </a: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Depth</a:t>
            </a:r>
            <a:r>
              <a:rPr lang="en-US" sz="2000" b="1" dirty="0" smtClean="0">
                <a:solidFill>
                  <a:prstClr val="black"/>
                </a:solidFill>
              </a:rPr>
              <a:t> using Rating Curves for all 100,000 reaches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9191" y="62906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Built using </a:t>
            </a:r>
            <a:r>
              <a:rPr lang="en-US" sz="2000" b="1" dirty="0" err="1" smtClean="0">
                <a:solidFill>
                  <a:prstClr val="black"/>
                </a:solidFill>
              </a:rPr>
              <a:t>Kisters</a:t>
            </a:r>
            <a:r>
              <a:rPr lang="en-US" sz="2000" b="1" dirty="0" smtClean="0">
                <a:solidFill>
                  <a:prstClr val="black"/>
                </a:solidFill>
              </a:rPr>
              <a:t> Big Data system (</a:t>
            </a:r>
            <a:r>
              <a:rPr lang="en-US" sz="2000" b="1" dirty="0" err="1" smtClean="0">
                <a:solidFill>
                  <a:prstClr val="black"/>
                </a:solidFill>
              </a:rPr>
              <a:t>KiBiD</a:t>
            </a:r>
            <a:r>
              <a:rPr lang="en-US" sz="2000" b="1" dirty="0" smtClean="0">
                <a:solidFill>
                  <a:prstClr val="black"/>
                </a:solidFill>
              </a:rPr>
              <a:t>) in Aachen, Germany</a:t>
            </a:r>
          </a:p>
        </p:txBody>
      </p:sp>
    </p:spTree>
    <p:extLst>
      <p:ext uri="{BB962C8B-B14F-4D97-AF65-F5344CB8AC3E}">
        <p14:creationId xmlns:p14="http://schemas.microsoft.com/office/powerpoint/2010/main" val="118125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</a:t>
            </a:r>
            <a:r>
              <a:rPr lang="en-US" dirty="0" smtClean="0"/>
              <a:t>Mapping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0166" y="1825625"/>
            <a:ext cx="3662363" cy="4351338"/>
          </a:xfrm>
        </p:spPr>
        <p:txBody>
          <a:bodyPr/>
          <a:lstStyle/>
          <a:p>
            <a:r>
              <a:rPr lang="en-US" dirty="0" smtClean="0"/>
              <a:t>Level 1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2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impact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3 – </a:t>
            </a:r>
            <a:r>
              <a:rPr lang="en-US" dirty="0" smtClean="0">
                <a:solidFill>
                  <a:srgbClr val="FF0000"/>
                </a:solidFill>
              </a:rPr>
              <a:t>detailed 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4 – </a:t>
            </a:r>
            <a:r>
              <a:rPr lang="en-US" dirty="0" smtClean="0">
                <a:solidFill>
                  <a:srgbClr val="FF0000"/>
                </a:solidFill>
              </a:rPr>
              <a:t>detailed impact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407071" y="1825625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69" y="25325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National Elevation Dataset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and rating curves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County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4396593" y="3877163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4369" y="38576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LIDAR</a:t>
            </a:r>
            <a:r>
              <a:rPr lang="en-US" b="1" dirty="0" smtClean="0">
                <a:solidFill>
                  <a:prstClr val="black"/>
                </a:solidFill>
              </a:rPr>
              <a:t> and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detailed hydraulic modeling 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Stream Reach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06" y="978200"/>
            <a:ext cx="1643283" cy="13858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76" y="4884254"/>
            <a:ext cx="1237735" cy="1797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96" y="5131728"/>
            <a:ext cx="2492772" cy="13029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1" y="1102575"/>
            <a:ext cx="2215136" cy="11371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0861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Charts for Discharge and Depth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9" y="1134365"/>
            <a:ext cx="5993820" cy="535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79" y="1134365"/>
            <a:ext cx="4417255" cy="413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4708" y="22789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Discharge Forecast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3945" y="48228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Water Level Forecast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7492" y="28979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cfs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9999" y="53113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ft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910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45"/>
            <a:ext cx="9144000" cy="55997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9751" y="301083"/>
            <a:ext cx="8664497" cy="957162"/>
          </a:xfrm>
        </p:spPr>
        <p:txBody>
          <a:bodyPr/>
          <a:lstStyle/>
          <a:p>
            <a:r>
              <a:rPr lang="en-US" dirty="0" smtClean="0"/>
              <a:t>Williamson Creek, South Austin: 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address points attributed with 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070196" y="2888166"/>
            <a:ext cx="2386360" cy="1505414"/>
          </a:xfrm>
          <a:prstGeom prst="rect">
            <a:avLst/>
          </a:prstGeom>
          <a:noFill/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64" y="5182115"/>
            <a:ext cx="1051536" cy="167588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131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9751" y="301083"/>
            <a:ext cx="8664497" cy="957162"/>
          </a:xfrm>
        </p:spPr>
        <p:txBody>
          <a:bodyPr/>
          <a:lstStyle/>
          <a:p>
            <a:r>
              <a:rPr lang="en-US" dirty="0" smtClean="0"/>
              <a:t>Williamson Creek, South Austin: 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Comparison with detailed engineering modeling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" y="1258245"/>
            <a:ext cx="9144000" cy="56043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4032376"/>
            <a:ext cx="8052499" cy="2825624"/>
            <a:chOff x="0" y="4032376"/>
            <a:chExt cx="8052499" cy="2825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93981"/>
              <a:ext cx="3457575" cy="246401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5643328" y="4032376"/>
              <a:ext cx="2396701" cy="1732803"/>
            </a:xfrm>
            <a:prstGeom prst="rect">
              <a:avLst/>
            </a:prstGeom>
            <a:noFill/>
            <a:ln w="254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0" y="4032376"/>
              <a:ext cx="5643328" cy="361605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3457575" y="5765179"/>
              <a:ext cx="4594924" cy="1092821"/>
            </a:xfrm>
            <a:prstGeom prst="line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18337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831478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Collaboration between Austin </a:t>
            </a:r>
            <a:r>
              <a:rPr lang="en-US" dirty="0" smtClean="0">
                <a:solidFill>
                  <a:srgbClr val="FF0000"/>
                </a:solidFill>
              </a:rPr>
              <a:t>Fire</a:t>
            </a:r>
            <a:r>
              <a:rPr lang="en-US" dirty="0" smtClean="0"/>
              <a:t> </a:t>
            </a:r>
            <a:r>
              <a:rPr lang="en-US" dirty="0" err="1" smtClean="0"/>
              <a:t>Dept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Flood</a:t>
            </a:r>
            <a:r>
              <a:rPr lang="en-US" dirty="0" smtClean="0"/>
              <a:t> Early Warning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Flood operational maps </a:t>
            </a:r>
            <a:r>
              <a:rPr lang="en-US" dirty="0" smtClean="0"/>
              <a:t>for 21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Austin creeks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Tested</a:t>
            </a:r>
            <a:r>
              <a:rPr lang="en-US" dirty="0" smtClean="0"/>
              <a:t> in table top exercises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Being deployed </a:t>
            </a:r>
            <a:r>
              <a:rPr lang="en-US" dirty="0" smtClean="0"/>
              <a:t>in fire trucks in paper and pdf format in Jan-Feb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3" y="135538"/>
            <a:ext cx="7420954" cy="1464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50" y="1379474"/>
            <a:ext cx="3741597" cy="49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5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49" y="219075"/>
            <a:ext cx="5000625" cy="663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+mn-lt"/>
              </a:rPr>
              <a:t>Flood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Operational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Maps</a:t>
            </a:r>
            <a:endParaRPr lang="en-US" sz="2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1" y="5214474"/>
            <a:ext cx="5309029" cy="14511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578" y="1829572"/>
            <a:ext cx="1838325" cy="62865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67" y="1686536"/>
            <a:ext cx="2324100" cy="31432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929067" y="2730843"/>
            <a:ext cx="1346371" cy="123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680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</a:t>
            </a:r>
            <a:r>
              <a:rPr lang="en-US" dirty="0" smtClean="0"/>
              <a:t>Mapping </a:t>
            </a:r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0166" y="1825625"/>
            <a:ext cx="3662363" cy="4351338"/>
          </a:xfrm>
        </p:spPr>
        <p:txBody>
          <a:bodyPr/>
          <a:lstStyle/>
          <a:p>
            <a:r>
              <a:rPr lang="en-US" dirty="0" smtClean="0"/>
              <a:t>Level 1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2 – </a:t>
            </a:r>
            <a:r>
              <a:rPr lang="en-US" dirty="0" smtClean="0">
                <a:solidFill>
                  <a:srgbClr val="FF0000"/>
                </a:solidFill>
              </a:rPr>
              <a:t>approximate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impact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3 – </a:t>
            </a:r>
            <a:r>
              <a:rPr lang="en-US" dirty="0" smtClean="0">
                <a:solidFill>
                  <a:srgbClr val="FF0000"/>
                </a:solidFill>
              </a:rPr>
              <a:t>detailed inundation</a:t>
            </a:r>
            <a:r>
              <a:rPr lang="en-US" dirty="0" smtClean="0"/>
              <a:t> mapping</a:t>
            </a:r>
          </a:p>
          <a:p>
            <a:r>
              <a:rPr lang="en-US" dirty="0" smtClean="0"/>
              <a:t>Level 4 – </a:t>
            </a:r>
            <a:r>
              <a:rPr lang="en-US" dirty="0" smtClean="0">
                <a:solidFill>
                  <a:srgbClr val="FF0000"/>
                </a:solidFill>
              </a:rPr>
              <a:t>detailed impact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407071" y="1825625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69" y="25325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National Elevation Dataset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and rating curves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County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4396593" y="3877163"/>
            <a:ext cx="294542" cy="178977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4369" y="385764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Uses </a:t>
            </a:r>
            <a:r>
              <a:rPr lang="en-US" b="1" dirty="0" smtClean="0">
                <a:solidFill>
                  <a:srgbClr val="FF0000"/>
                </a:solidFill>
              </a:rPr>
              <a:t>LIDAR</a:t>
            </a:r>
            <a:r>
              <a:rPr lang="en-US" b="1" dirty="0" smtClean="0">
                <a:solidFill>
                  <a:prstClr val="black"/>
                </a:solidFill>
              </a:rPr>
              <a:t> and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detailed hydraulic modeling </a:t>
            </a: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Impact at </a:t>
            </a:r>
            <a:r>
              <a:rPr lang="en-US" b="1" dirty="0" smtClean="0">
                <a:solidFill>
                  <a:srgbClr val="FF0000"/>
                </a:solidFill>
              </a:rPr>
              <a:t>Stream Reach</a:t>
            </a:r>
            <a:r>
              <a:rPr lang="en-US" b="1" dirty="0" smtClean="0">
                <a:solidFill>
                  <a:prstClr val="black"/>
                </a:solidFill>
              </a:rPr>
              <a:t> scale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406" y="978200"/>
            <a:ext cx="1643283" cy="13858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76" y="4884254"/>
            <a:ext cx="1237735" cy="1797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96" y="5131728"/>
            <a:ext cx="2492772" cy="13029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231" y="1102575"/>
            <a:ext cx="2215136" cy="11371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7230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5615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 Continental-Scale Flood Inundation Mapping </a:t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/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Process, </a:t>
            </a:r>
            <a:r>
              <a:rPr lang="en-US" sz="2400" b="1" dirty="0" smtClean="0">
                <a:ea typeface="+mn-ea"/>
                <a:cs typeface="+mn-cs"/>
              </a:rPr>
              <a:t>Version 1 Alpha exists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6383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We hope to have a Version 1 Beta for external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testing </a:t>
            </a:r>
            <a:r>
              <a:rPr lang="en-US" sz="2400" b="1" dirty="0" smtClean="0"/>
              <a:t>at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2017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</a:t>
            </a: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Need to connect </a:t>
            </a:r>
            <a:r>
              <a:rPr lang="en-US" sz="2400" b="1" dirty="0" smtClean="0"/>
              <a:t>with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existing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Model </a:t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map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outputs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Should we do a presentation at 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White House </a:t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Conference Center</a:t>
            </a:r>
            <a:r>
              <a:rPr lang="en-US" sz="2400" b="1" dirty="0" smtClean="0"/>
              <a:t> later in the Spring as we did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at the beginning of the </a:t>
            </a:r>
            <a:r>
              <a:rPr lang="en-US" sz="2400" b="1" dirty="0" smtClean="0"/>
              <a:t>National Flood Interoperability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Experiment?</a:t>
            </a:r>
            <a:endParaRPr lang="en-US" sz="2400" b="1" dirty="0" smtClean="0"/>
          </a:p>
          <a:p>
            <a:pPr algn="l" eaLnBrk="0" hangingPunct="0">
              <a:lnSpc>
                <a:spcPts val="1800"/>
              </a:lnSpc>
            </a:pPr>
            <a:endParaRPr lang="en-US" sz="2400" b="1" dirty="0"/>
          </a:p>
          <a:p>
            <a:pPr algn="l" eaLnBrk="0" hangingPunct="0">
              <a:lnSpc>
                <a:spcPts val="1800"/>
              </a:lnSpc>
            </a:pPr>
            <a:endParaRPr lang="en-US" sz="2400" b="1" dirty="0" smtClean="0"/>
          </a:p>
          <a:p>
            <a:pPr algn="l" eaLnBrk="0" hangingPunct="0">
              <a:lnSpc>
                <a:spcPts val="1800"/>
              </a:lnSpc>
            </a:pPr>
            <a:endParaRPr lang="en-US" sz="24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2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23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669"/>
            <a:ext cx="7312991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Real-Time Flood Inundation Mapping </a:t>
            </a:r>
            <a:br>
              <a:rPr lang="en-US" sz="2400" dirty="0" smtClean="0"/>
            </a:br>
            <a:r>
              <a:rPr lang="en-US" sz="2400" dirty="0" smtClean="0"/>
              <a:t>Onion Creek at Highway 183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49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auto">
          <a:xfrm>
            <a:off x="3399905" y="4712947"/>
            <a:ext cx="1521229" cy="631767"/>
          </a:xfrm>
          <a:custGeom>
            <a:avLst/>
            <a:gdLst>
              <a:gd name="connsiteX0" fmla="*/ 0 w 1521229"/>
              <a:gd name="connsiteY0" fmla="*/ 8313 h 631767"/>
              <a:gd name="connsiteX1" fmla="*/ 1521229 w 1521229"/>
              <a:gd name="connsiteY1" fmla="*/ 0 h 631767"/>
              <a:gd name="connsiteX2" fmla="*/ 1404851 w 1521229"/>
              <a:gd name="connsiteY2" fmla="*/ 282633 h 631767"/>
              <a:gd name="connsiteX3" fmla="*/ 1263534 w 1521229"/>
              <a:gd name="connsiteY3" fmla="*/ 407324 h 631767"/>
              <a:gd name="connsiteX4" fmla="*/ 1130531 w 1521229"/>
              <a:gd name="connsiteY4" fmla="*/ 498764 h 631767"/>
              <a:gd name="connsiteX5" fmla="*/ 972589 w 1521229"/>
              <a:gd name="connsiteY5" fmla="*/ 581891 h 631767"/>
              <a:gd name="connsiteX6" fmla="*/ 831273 w 1521229"/>
              <a:gd name="connsiteY6" fmla="*/ 631767 h 631767"/>
              <a:gd name="connsiteX7" fmla="*/ 822960 w 1521229"/>
              <a:gd name="connsiteY7" fmla="*/ 631767 h 631767"/>
              <a:gd name="connsiteX8" fmla="*/ 490451 w 1521229"/>
              <a:gd name="connsiteY8" fmla="*/ 590204 h 631767"/>
              <a:gd name="connsiteX9" fmla="*/ 282633 w 1521229"/>
              <a:gd name="connsiteY9" fmla="*/ 374073 h 631767"/>
              <a:gd name="connsiteX10" fmla="*/ 99753 w 1521229"/>
              <a:gd name="connsiteY10" fmla="*/ 166254 h 631767"/>
              <a:gd name="connsiteX11" fmla="*/ 0 w 1521229"/>
              <a:gd name="connsiteY11" fmla="*/ 8313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229" h="631767">
                <a:moveTo>
                  <a:pt x="0" y="8313"/>
                </a:moveTo>
                <a:lnTo>
                  <a:pt x="1521229" y="0"/>
                </a:lnTo>
                <a:lnTo>
                  <a:pt x="1404851" y="282633"/>
                </a:lnTo>
                <a:lnTo>
                  <a:pt x="1263534" y="407324"/>
                </a:lnTo>
                <a:lnTo>
                  <a:pt x="1130531" y="498764"/>
                </a:lnTo>
                <a:lnTo>
                  <a:pt x="972589" y="581891"/>
                </a:lnTo>
                <a:lnTo>
                  <a:pt x="831273" y="631767"/>
                </a:lnTo>
                <a:lnTo>
                  <a:pt x="822960" y="631767"/>
                </a:lnTo>
                <a:lnTo>
                  <a:pt x="490451" y="590204"/>
                </a:lnTo>
                <a:lnTo>
                  <a:pt x="282633" y="374073"/>
                </a:lnTo>
                <a:lnTo>
                  <a:pt x="99753" y="166254"/>
                </a:lnTo>
                <a:lnTo>
                  <a:pt x="0" y="831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488" y="463324"/>
            <a:ext cx="7312991" cy="1025091"/>
          </a:xfrm>
        </p:spPr>
        <p:txBody>
          <a:bodyPr/>
          <a:lstStyle/>
          <a:p>
            <a:r>
              <a:rPr lang="en-US" dirty="0" smtClean="0"/>
              <a:t>Method for Determining Flood Risk: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Height Above Nearest Drainage (HAND)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255222" y="3266902"/>
            <a:ext cx="5527963" cy="2077812"/>
          </a:xfrm>
          <a:custGeom>
            <a:avLst/>
            <a:gdLst>
              <a:gd name="connsiteX0" fmla="*/ 0 w 5527963"/>
              <a:gd name="connsiteY0" fmla="*/ 108065 h 2077812"/>
              <a:gd name="connsiteX1" fmla="*/ 689956 w 5527963"/>
              <a:gd name="connsiteY1" fmla="*/ 133003 h 2077812"/>
              <a:gd name="connsiteX2" fmla="*/ 1155469 w 5527963"/>
              <a:gd name="connsiteY2" fmla="*/ 249382 h 2077812"/>
              <a:gd name="connsiteX3" fmla="*/ 1753985 w 5527963"/>
              <a:gd name="connsiteY3" fmla="*/ 806334 h 2077812"/>
              <a:gd name="connsiteX4" fmla="*/ 2236123 w 5527963"/>
              <a:gd name="connsiteY4" fmla="*/ 1546167 h 2077812"/>
              <a:gd name="connsiteX5" fmla="*/ 2809702 w 5527963"/>
              <a:gd name="connsiteY5" fmla="*/ 2069869 h 2077812"/>
              <a:gd name="connsiteX6" fmla="*/ 3491345 w 5527963"/>
              <a:gd name="connsiteY6" fmla="*/ 1787236 h 2077812"/>
              <a:gd name="connsiteX7" fmla="*/ 3940233 w 5527963"/>
              <a:gd name="connsiteY7" fmla="*/ 822960 h 2077812"/>
              <a:gd name="connsiteX8" fmla="*/ 4513811 w 5527963"/>
              <a:gd name="connsiteY8" fmla="*/ 199505 h 2077812"/>
              <a:gd name="connsiteX9" fmla="*/ 5527963 w 5527963"/>
              <a:gd name="connsiteY9" fmla="*/ 0 h 2077812"/>
              <a:gd name="connsiteX10" fmla="*/ 5527963 w 5527963"/>
              <a:gd name="connsiteY10" fmla="*/ 0 h 20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27963" h="2077812">
                <a:moveTo>
                  <a:pt x="0" y="108065"/>
                </a:moveTo>
                <a:cubicBezTo>
                  <a:pt x="248689" y="108757"/>
                  <a:pt x="497378" y="109450"/>
                  <a:pt x="689956" y="133003"/>
                </a:cubicBezTo>
                <a:cubicBezTo>
                  <a:pt x="882534" y="156556"/>
                  <a:pt x="978131" y="137160"/>
                  <a:pt x="1155469" y="249382"/>
                </a:cubicBezTo>
                <a:cubicBezTo>
                  <a:pt x="1332807" y="361604"/>
                  <a:pt x="1573876" y="590203"/>
                  <a:pt x="1753985" y="806334"/>
                </a:cubicBezTo>
                <a:cubicBezTo>
                  <a:pt x="1934094" y="1022465"/>
                  <a:pt x="2060170" y="1335578"/>
                  <a:pt x="2236123" y="1546167"/>
                </a:cubicBezTo>
                <a:cubicBezTo>
                  <a:pt x="2412076" y="1756756"/>
                  <a:pt x="2600498" y="2029691"/>
                  <a:pt x="2809702" y="2069869"/>
                </a:cubicBezTo>
                <a:cubicBezTo>
                  <a:pt x="3018906" y="2110047"/>
                  <a:pt x="3302923" y="1995054"/>
                  <a:pt x="3491345" y="1787236"/>
                </a:cubicBezTo>
                <a:cubicBezTo>
                  <a:pt x="3679767" y="1579418"/>
                  <a:pt x="3769822" y="1087582"/>
                  <a:pt x="3940233" y="822960"/>
                </a:cubicBezTo>
                <a:cubicBezTo>
                  <a:pt x="4110644" y="558338"/>
                  <a:pt x="4249189" y="336665"/>
                  <a:pt x="4513811" y="199505"/>
                </a:cubicBezTo>
                <a:cubicBezTo>
                  <a:pt x="4778433" y="62345"/>
                  <a:pt x="5527963" y="0"/>
                  <a:pt x="5527963" y="0"/>
                </a:cubicBezTo>
                <a:lnTo>
                  <a:pt x="5527963" y="0"/>
                </a:lnTo>
              </a:path>
            </a:pathLst>
          </a:custGeom>
          <a:noFill/>
          <a:ln w="635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342611" y="2884516"/>
            <a:ext cx="440574" cy="3823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6234545" y="2643446"/>
            <a:ext cx="640080" cy="241069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75615" y="3192087"/>
            <a:ext cx="182880" cy="133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4160519" y="4555375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>
            <a:stCxn id="4" idx="1"/>
          </p:cNvCxnSpPr>
          <p:nvPr/>
        </p:nvCxnSpPr>
        <p:spPr bwMode="auto">
          <a:xfrm flipH="1">
            <a:off x="1255222" y="3075709"/>
            <a:ext cx="5087389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Isosceles Triangle 22"/>
          <p:cNvSpPr/>
          <p:nvPr/>
        </p:nvSpPr>
        <p:spPr bwMode="auto">
          <a:xfrm flipV="1">
            <a:off x="4100251" y="2901326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1404850" y="5294653"/>
            <a:ext cx="5511338" cy="75184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stCxn id="6" idx="4"/>
          </p:cNvCxnSpPr>
          <p:nvPr/>
        </p:nvCxnSpPr>
        <p:spPr bwMode="auto">
          <a:xfrm>
            <a:off x="6567055" y="3325091"/>
            <a:ext cx="41563" cy="1995054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817475" y="41769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ED982D">
                    <a:lumMod val="50000"/>
                  </a:srgbClr>
                </a:solidFill>
              </a:rPr>
              <a:t>HAND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537854" y="3075709"/>
            <a:ext cx="43642" cy="2294128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606309" y="42332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Flood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2924002" y="4712947"/>
            <a:ext cx="426026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3108960" y="4712947"/>
            <a:ext cx="16625" cy="631767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008803" y="49623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Normal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7527" y="19202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i="1" dirty="0" smtClean="0">
                <a:solidFill>
                  <a:prstClr val="black"/>
                </a:solidFill>
              </a:rPr>
              <a:t>Flooding occurs when 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Water Depth </a:t>
            </a:r>
            <a:r>
              <a:rPr lang="en-US" sz="2000" b="1" i="1" dirty="0" smtClean="0">
                <a:solidFill>
                  <a:prstClr val="black"/>
                </a:solidFill>
              </a:rPr>
              <a:t>is greater than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2559218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Continental-Scale Flood Inundation Mapping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64107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075" y="53498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8918" y="4455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stream to which it flows)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287337" y="213908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294328" y="389764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5" y="1307591"/>
            <a:ext cx="2484075" cy="15401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" y="3443976"/>
            <a:ext cx="2502998" cy="15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73505" y="5473565"/>
            <a:ext cx="1758623" cy="1155361"/>
            <a:chOff x="5132717" y="1319842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148804" y="1330661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44" y="4377640"/>
            <a:ext cx="1368163" cy="2432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063" y="1784682"/>
            <a:ext cx="4321685" cy="24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2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Rating Curve at a Stream Gage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71" y="1343830"/>
            <a:ext cx="6134100" cy="4676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600" y="2767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Measure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Water Level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039815" y="2883877"/>
            <a:ext cx="1702191" cy="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727938" y="2912012"/>
            <a:ext cx="0" cy="2391508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85095" y="3650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Determine Discharge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015" y="931042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Onion Creek at Highway 183</a:t>
            </a:r>
          </a:p>
        </p:txBody>
      </p:sp>
    </p:spTree>
    <p:extLst>
      <p:ext uri="{BB962C8B-B14F-4D97-AF65-F5344CB8AC3E}">
        <p14:creationId xmlns:p14="http://schemas.microsoft.com/office/powerpoint/2010/main" val="1310629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>
            <p:extLst/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y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847461"/>
            <a:ext cx="92783" cy="120091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6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7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Wetted Perimeter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Hydraulic Radius</a:t>
            </a:r>
          </a:p>
        </p:txBody>
      </p:sp>
    </p:spTree>
    <p:extLst>
      <p:ext uri="{BB962C8B-B14F-4D97-AF65-F5344CB8AC3E}">
        <p14:creationId xmlns:p14="http://schemas.microsoft.com/office/powerpoint/2010/main" val="1466491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06508" cy="484632"/>
          </a:xfrm>
        </p:spPr>
        <p:txBody>
          <a:bodyPr/>
          <a:lstStyle/>
          <a:p>
            <a:r>
              <a:rPr lang="en-US" dirty="0" smtClean="0"/>
              <a:t>Rating Curve – Connects Discharge with Depth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24921" y="1764089"/>
            <a:ext cx="6998494" cy="4586995"/>
            <a:chOff x="1072753" y="1357289"/>
            <a:chExt cx="6998494" cy="458699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" name="Chart 2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1072753" y="1357289"/>
                <a:ext cx="6998494" cy="4586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mc:Choice>
          <mc:Fallback xmlns="">
            <p:graphicFrame>
              <p:nvGraphicFramePr>
                <p:cNvPr id="3" name="Chart 2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1072753" y="1357289"/>
                <a:ext cx="6998494" cy="458699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mc:Fallback>
        </mc:AlternateContent>
        <p:cxnSp>
          <p:nvCxnSpPr>
            <p:cNvPr id="5" name="Straight Arrow Connector 4"/>
            <p:cNvCxnSpPr/>
            <p:nvPr/>
          </p:nvCxnSpPr>
          <p:spPr>
            <a:xfrm flipH="1" flipV="1">
              <a:off x="3620530" y="3385751"/>
              <a:ext cx="24713" cy="1828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1853514" y="3385751"/>
              <a:ext cx="176701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620530" y="4148774"/>
              <a:ext cx="2924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A3CA4B">
                      <a:lumMod val="75000"/>
                    </a:srgbClr>
                  </a:solidFill>
                </a:rPr>
                <a:t>Forecast Discharge, Q, </a:t>
              </a:r>
              <a:endParaRPr lang="en-US" i="1" dirty="0" smtClean="0">
                <a:solidFill>
                  <a:srgbClr val="A3CA4B">
                    <a:lumMod val="75000"/>
                  </a:srgbClr>
                </a:solidFill>
              </a:endParaRPr>
            </a:p>
            <a:p>
              <a:pPr>
                <a:defRPr/>
              </a:pPr>
              <a:r>
                <a:rPr lang="en-US" i="1" dirty="0" smtClean="0">
                  <a:solidFill>
                    <a:srgbClr val="A3CA4B">
                      <a:lumMod val="75000"/>
                    </a:srgbClr>
                  </a:solidFill>
                </a:rPr>
                <a:t>from </a:t>
              </a:r>
              <a:r>
                <a:rPr lang="en-US" i="1" dirty="0">
                  <a:solidFill>
                    <a:srgbClr val="A3CA4B">
                      <a:lumMod val="75000"/>
                    </a:srgbClr>
                  </a:solidFill>
                </a:rPr>
                <a:t>National Water Model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8801" y="301641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002060"/>
                  </a:solidFill>
                </a:rPr>
                <a:t>Flood Depth, </a:t>
              </a:r>
              <a:r>
                <a:rPr lang="en-US" i="1" dirty="0" smtClean="0">
                  <a:solidFill>
                    <a:srgbClr val="002060"/>
                  </a:solidFill>
                </a:rPr>
                <a:t>y </a:t>
              </a:r>
              <a:r>
                <a:rPr lang="en-US" i="1" dirty="0">
                  <a:solidFill>
                    <a:srgbClr val="002060"/>
                  </a:solidFill>
                </a:rPr>
                <a:t>(</a:t>
              </a:r>
              <a:r>
                <a:rPr lang="en-US" i="1" dirty="0" err="1">
                  <a:solidFill>
                    <a:srgbClr val="002060"/>
                  </a:solidFill>
                </a:rPr>
                <a:t>ft</a:t>
              </a:r>
              <a:r>
                <a:rPr lang="en-US" i="1" dirty="0">
                  <a:solidFill>
                    <a:srgbClr val="002060"/>
                  </a:solidFill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064633" y="3385751"/>
                  <a:ext cx="1995739" cy="520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1.49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B996D5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i="1">
                            <a:solidFill>
                              <a:srgbClr val="FAC15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2/3</m:t>
                            </m:r>
                          </m:sup>
                        </m:sSup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633" y="3385751"/>
                  <a:ext cx="1995739" cy="5203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5832"/>
            <a:ext cx="2026815" cy="8948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538" y="3688699"/>
            <a:ext cx="2250848" cy="19326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7671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1" y="799978"/>
            <a:ext cx="3947822" cy="21474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84" y="298508"/>
            <a:ext cx="7806018" cy="484632"/>
          </a:xfrm>
        </p:spPr>
        <p:txBody>
          <a:bodyPr/>
          <a:lstStyle/>
          <a:p>
            <a:r>
              <a:rPr lang="en-US" dirty="0" smtClean="0"/>
              <a:t>Continental-Scale Flood Inundation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95" y="2406029"/>
            <a:ext cx="4154206" cy="23942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Bent Arrow 6"/>
          <p:cNvSpPr/>
          <p:nvPr/>
        </p:nvSpPr>
        <p:spPr bwMode="auto">
          <a:xfrm rot="5400000">
            <a:off x="3894576" y="1695021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Bent Arrow 7"/>
          <p:cNvSpPr/>
          <p:nvPr/>
        </p:nvSpPr>
        <p:spPr bwMode="auto">
          <a:xfrm rot="5400000">
            <a:off x="4959743" y="3883285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925051" y="5139939"/>
            <a:ext cx="594891" cy="3329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12829" y="4623104"/>
            <a:ext cx="1070354" cy="1033670"/>
            <a:chOff x="5499411" y="1371600"/>
            <a:chExt cx="1070354" cy="1033670"/>
          </a:xfrm>
        </p:grpSpPr>
        <p:sp>
          <p:nvSpPr>
            <p:cNvPr id="12" name="Oval 11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64688" y="3381482"/>
            <a:ext cx="1070354" cy="1033670"/>
            <a:chOff x="5499411" y="1371600"/>
            <a:chExt cx="1070354" cy="1033670"/>
          </a:xfrm>
        </p:grpSpPr>
        <p:sp>
          <p:nvSpPr>
            <p:cNvPr id="15" name="Oval 14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93993" y="1632245"/>
            <a:ext cx="1070354" cy="1033670"/>
            <a:chOff x="5499411" y="1371600"/>
            <a:chExt cx="1070354" cy="1033670"/>
          </a:xfrm>
        </p:grpSpPr>
        <p:sp>
          <p:nvSpPr>
            <p:cNvPr id="18" name="Oval 17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12829" y="1037630"/>
            <a:ext cx="2948777" cy="18777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1. Forecast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discharge</a:t>
            </a:r>
            <a:r>
              <a:rPr lang="en-US" b="1" dirty="0">
                <a:solidFill>
                  <a:prstClr val="black"/>
                </a:solidFill>
              </a:rPr>
              <a:t> with National Water Model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2. Convert discharge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depth </a:t>
            </a:r>
            <a:r>
              <a:rPr lang="en-US" b="1" dirty="0">
                <a:solidFill>
                  <a:prstClr val="black"/>
                </a:solidFill>
              </a:rPr>
              <a:t>using rating curve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</a:rPr>
              <a:t>3. Convert depth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</a:t>
            </a:r>
            <a:r>
              <a:rPr lang="en-US" b="1" dirty="0">
                <a:solidFill>
                  <a:prstClr val="black"/>
                </a:solidFill>
              </a:rPr>
              <a:t> using HAND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372" y="4577104"/>
            <a:ext cx="3832846" cy="21687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84" y="4581652"/>
            <a:ext cx="2566216" cy="21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4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Custom 4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2361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2730</TotalTime>
  <Words>630</Words>
  <Application>Microsoft Office PowerPoint</Application>
  <PresentationFormat>On-screen Show (4:3)</PresentationFormat>
  <Paragraphs>163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Lucida Grande</vt:lpstr>
      <vt:lpstr>Optional_Corporate_PPT_Template-Arial</vt:lpstr>
      <vt:lpstr>1_Optional_Corporate_PPT_Template-Arial</vt:lpstr>
      <vt:lpstr>PowerPoint Presentation</vt:lpstr>
      <vt:lpstr>Flood Mapping Levels</vt:lpstr>
      <vt:lpstr>Real-Time Flood Inundation Mapping  Onion Creek at Highway 183</vt:lpstr>
      <vt:lpstr>Method for Determining Flood Risk: Height Above Nearest Drainage (HAND)</vt:lpstr>
      <vt:lpstr>Continental-Scale Flood Inundation Mapping</vt:lpstr>
      <vt:lpstr>USGS Rating Curve at a Stream Gage</vt:lpstr>
      <vt:lpstr>Reach Hydraulic Parameters</vt:lpstr>
      <vt:lpstr>Rating Curve – Connects Discharge with Depth</vt:lpstr>
      <vt:lpstr>Continental-Scale Flood Inundation Mapping</vt:lpstr>
      <vt:lpstr>Continental-Scale Flood Inundation Mapping Process, Version 1 Alpha</vt:lpstr>
      <vt:lpstr>South Texas and Louisiana</vt:lpstr>
      <vt:lpstr>Water Map Under Normal Flow Conditions</vt:lpstr>
      <vt:lpstr>Water Map with Flood Inundation</vt:lpstr>
      <vt:lpstr>Regional Flood Inundation</vt:lpstr>
      <vt:lpstr>Regional Flood Impact</vt:lpstr>
      <vt:lpstr>HAND comparison between LIDAR and NED</vt:lpstr>
      <vt:lpstr>Texas Address Points </vt:lpstr>
      <vt:lpstr>Statewide Addresses with HAND</vt:lpstr>
      <vt:lpstr>Flood Inundation Mapping in Texas  (Texas Division of Emergency Management)</vt:lpstr>
      <vt:lpstr>Real Time Charts for Discharge and Depth</vt:lpstr>
      <vt:lpstr>Williamson Creek, South Austin:  address points attributed with HAND</vt:lpstr>
      <vt:lpstr>Williamson Creek, South Austin:  Comparison with detailed engineering modeling</vt:lpstr>
      <vt:lpstr>PowerPoint Presentation</vt:lpstr>
      <vt:lpstr>Flood  Operational  Maps</vt:lpstr>
      <vt:lpstr>Flood Mapping Levels</vt:lpstr>
      <vt:lpstr>Summary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CAEE-maidment</cp:lastModifiedBy>
  <cp:revision>315</cp:revision>
  <cp:lastPrinted>2016-07-05T23:55:27Z</cp:lastPrinted>
  <dcterms:created xsi:type="dcterms:W3CDTF">2016-09-20T20:04:02Z</dcterms:created>
  <dcterms:modified xsi:type="dcterms:W3CDTF">2017-01-09T20:14:17Z</dcterms:modified>
</cp:coreProperties>
</file>