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3" r:id="rId2"/>
    <p:sldMasterId id="2147483687" r:id="rId3"/>
    <p:sldMasterId id="2147483699" r:id="rId4"/>
  </p:sldMasterIdLst>
  <p:notesMasterIdLst>
    <p:notesMasterId r:id="rId43"/>
  </p:notesMasterIdLst>
  <p:sldIdLst>
    <p:sldId id="285" r:id="rId5"/>
    <p:sldId id="286" r:id="rId6"/>
    <p:sldId id="302" r:id="rId7"/>
    <p:sldId id="320" r:id="rId8"/>
    <p:sldId id="308" r:id="rId9"/>
    <p:sldId id="316" r:id="rId10"/>
    <p:sldId id="317" r:id="rId11"/>
    <p:sldId id="322" r:id="rId12"/>
    <p:sldId id="293" r:id="rId13"/>
    <p:sldId id="298" r:id="rId14"/>
    <p:sldId id="262" r:id="rId15"/>
    <p:sldId id="277" r:id="rId16"/>
    <p:sldId id="263" r:id="rId17"/>
    <p:sldId id="279" r:id="rId18"/>
    <p:sldId id="267" r:id="rId19"/>
    <p:sldId id="268" r:id="rId20"/>
    <p:sldId id="266" r:id="rId21"/>
    <p:sldId id="264" r:id="rId22"/>
    <p:sldId id="269" r:id="rId23"/>
    <p:sldId id="265" r:id="rId24"/>
    <p:sldId id="280" r:id="rId25"/>
    <p:sldId id="270" r:id="rId26"/>
    <p:sldId id="278" r:id="rId27"/>
    <p:sldId id="272" r:id="rId28"/>
    <p:sldId id="273" r:id="rId29"/>
    <p:sldId id="274" r:id="rId30"/>
    <p:sldId id="281" r:id="rId31"/>
    <p:sldId id="282" r:id="rId32"/>
    <p:sldId id="295" r:id="rId33"/>
    <p:sldId id="283" r:id="rId34"/>
    <p:sldId id="318" r:id="rId35"/>
    <p:sldId id="311" r:id="rId36"/>
    <p:sldId id="312" r:id="rId37"/>
    <p:sldId id="313" r:id="rId38"/>
    <p:sldId id="314" r:id="rId39"/>
    <p:sldId id="315" r:id="rId40"/>
    <p:sldId id="321" r:id="rId41"/>
    <p:sldId id="319" r:id="rId42"/>
  </p:sldIdLst>
  <p:sldSz cx="9144000" cy="6858000" type="letter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ECFA"/>
    <a:srgbClr val="ACE7F9"/>
    <a:srgbClr val="CD1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09"/>
    <p:restoredTop sz="94772"/>
  </p:normalViewPr>
  <p:slideViewPr>
    <p:cSldViewPr snapToGrid="0" snapToObjects="1">
      <p:cViewPr varScale="1">
        <p:scale>
          <a:sx n="110" d="100"/>
          <a:sy n="110" d="100"/>
        </p:scale>
        <p:origin x="18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4C39A-DEB3-124E-9890-674EAF351CBD}" type="datetimeFigureOut">
              <a:rPr lang="en-US" smtClean="0"/>
              <a:t>8/15/2017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2C26BE-B495-AD40-ADF9-AEC86BFE9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808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91D2A-69DB-4B32-9F0A-F42AA083EDEB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268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291D2A-69DB-4B32-9F0A-F42AA083EDE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263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291D2A-69DB-4B32-9F0A-F42AA083EDE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944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Of</a:t>
            </a:r>
            <a:r>
              <a:rPr lang="en-US" baseline="0" dirty="0" smtClean="0"/>
              <a:t> the 254 counties in Texas about 120 have the FEMA Flood Hazard Layer. </a:t>
            </a:r>
            <a:r>
              <a:rPr lang="en-US" dirty="0" smtClean="0"/>
              <a:t>The National Flood Hazard Layer (NFHL) dataset represents the current effective flood data for the country, where maps have been modernized. The default base map is from a USGS service and conforms to FEMA's specification for horizontal accuracy.  This is</a:t>
            </a:r>
            <a:r>
              <a:rPr lang="en-US" baseline="0" dirty="0" smtClean="0"/>
              <a:t> used by homeowners, engineers, architects, surveyors, insurance professionals, lenders, floodplain managers. 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91D2A-69DB-4B32-9F0A-F42AA083EDEB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788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4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4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/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CB9026DB-8994-4DE0-9201-8E1F33B7029B}" type="datetimeFigureOut">
              <a:rPr lang="en-US">
                <a:solidFill>
                  <a:prstClr val="black"/>
                </a:solidFill>
              </a:rPr>
              <a:pPr/>
              <a:t>8/15/2017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CB9026DB-8994-4DE0-9201-8E1F33B7029B}" type="datetimeFigureOut">
              <a:rPr lang="en-US">
                <a:solidFill>
                  <a:prstClr val="black"/>
                </a:solidFill>
              </a:rPr>
              <a:pPr/>
              <a:t>8/15/2017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/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/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/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/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/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 userDrawn="1"/>
        </p:nvSpPr>
        <p:spPr bwMode="ltGray">
          <a:xfrm>
            <a:off x="0" y="1787703"/>
            <a:ext cx="9144000" cy="5070297"/>
          </a:xfrm>
          <a:prstGeom prst="rect">
            <a:avLst/>
          </a:prstGeom>
          <a:gradFill flip="none" rotWithShape="1">
            <a:gsLst>
              <a:gs pos="12000">
                <a:srgbClr val="00B9F2"/>
              </a:gs>
              <a:gs pos="100000">
                <a:srgbClr val="00B9F2">
                  <a:alpha val="0"/>
                </a:srgbClr>
              </a:gs>
            </a:gsLst>
            <a:lin ang="16200000" scaled="0"/>
            <a:tileRect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49"/>
            <a:ext cx="9144000" cy="3910751"/>
          </a:xfrm>
          <a:prstGeom prst="rect">
            <a:avLst/>
          </a:prstGeom>
        </p:spPr>
      </p:pic>
    </p:spTree>
    <p:extLst/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2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/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/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B9026DB-8994-4DE0-9201-8E1F33B7029B}" type="datetimeFigureOut">
              <a:rPr lang="en-US">
                <a:solidFill>
                  <a:prstClr val="black"/>
                </a:solidFill>
              </a:rPr>
              <a:pPr/>
              <a:t>8/15/2017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B9026DB-8994-4DE0-9201-8E1F33B7029B}" type="datetimeFigureOut">
              <a:rPr lang="en-US">
                <a:solidFill>
                  <a:prstClr val="black"/>
                </a:solidFill>
              </a:rPr>
              <a:pPr/>
              <a:t>8/15/2017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B0137A9-D694-462A-8D4B-E6977FCA3F20}" type="datetimeFigureOut">
              <a:rPr lang="en-US">
                <a:solidFill>
                  <a:prstClr val="black"/>
                </a:solidFill>
              </a:rPr>
              <a:pPr/>
              <a:t>8/15/2017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740BC7D-083F-42FD-8C15-B8E98952300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1" i="0" kern="1200">
                <a:solidFill>
                  <a:srgbClr val="007AC2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charset="0"/>
                <a:ea typeface="Calibri" charset="0"/>
                <a:cs typeface="Calibri" charset="0"/>
              </a:defRPr>
            </a:lvl1pPr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Calibri" charset="0"/>
                <a:ea typeface="Calibri" charset="0"/>
                <a:cs typeface="Calibri" charset="0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Calibri" charset="0"/>
                <a:ea typeface="Calibri" charset="0"/>
                <a:cs typeface="Calibri" charset="0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Calibri" charset="0"/>
                <a:ea typeface="Calibri" charset="0"/>
                <a:cs typeface="Calibri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 userDrawn="1"/>
        </p:nvSpPr>
        <p:spPr bwMode="ltGray">
          <a:xfrm>
            <a:off x="0" y="1787703"/>
            <a:ext cx="9144000" cy="5070297"/>
          </a:xfrm>
          <a:prstGeom prst="rect">
            <a:avLst/>
          </a:prstGeom>
          <a:gradFill flip="none" rotWithShape="1">
            <a:gsLst>
              <a:gs pos="12000">
                <a:srgbClr val="00B9F2"/>
              </a:gs>
              <a:gs pos="100000">
                <a:srgbClr val="00B9F2">
                  <a:alpha val="0"/>
                </a:srgbClr>
              </a:gs>
            </a:gsLst>
            <a:lin ang="16200000" scaled="0"/>
            <a:tileRect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49"/>
            <a:ext cx="9144000" cy="3910751"/>
          </a:xfrm>
          <a:prstGeom prst="rect">
            <a:avLst/>
          </a:prstGeom>
        </p:spPr>
      </p:pic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/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B9026DB-8994-4DE0-9201-8E1F33B7029B}" type="datetimeFigureOut">
              <a:rPr lang="en-US">
                <a:solidFill>
                  <a:prstClr val="black"/>
                </a:solidFill>
              </a:rPr>
              <a:pPr/>
              <a:t>8/15/2017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5519949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3146594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981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17618500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0571174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9580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 userDrawn="1"/>
        </p:nvSpPr>
        <p:spPr bwMode="ltGray">
          <a:xfrm>
            <a:off x="0" y="1787703"/>
            <a:ext cx="9144000" cy="5070297"/>
          </a:xfrm>
          <a:prstGeom prst="rect">
            <a:avLst/>
          </a:prstGeom>
          <a:gradFill flip="none" rotWithShape="1">
            <a:gsLst>
              <a:gs pos="12000">
                <a:srgbClr val="00B9F2"/>
              </a:gs>
              <a:gs pos="100000">
                <a:srgbClr val="00B9F2">
                  <a:alpha val="0"/>
                </a:srgbClr>
              </a:gs>
            </a:gsLst>
            <a:lin ang="16200000" scaled="0"/>
            <a:tileRect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email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47249"/>
            <a:ext cx="9144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9882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571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0894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9794217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749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1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1" i="0" kern="1200" baseline="0" dirty="0" smtClean="0">
                <a:solidFill>
                  <a:srgbClr val="007AC2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 userDrawn="1"/>
        </p:nvSpPr>
        <p:spPr bwMode="ltGray">
          <a:xfrm>
            <a:off x="0" y="1787705"/>
            <a:ext cx="9144000" cy="5070297"/>
          </a:xfrm>
          <a:prstGeom prst="rect">
            <a:avLst/>
          </a:prstGeom>
          <a:gradFill flip="none" rotWithShape="1">
            <a:gsLst>
              <a:gs pos="12000">
                <a:srgbClr val="00B9F2"/>
              </a:gs>
              <a:gs pos="100000">
                <a:srgbClr val="00B9F2">
                  <a:alpha val="0"/>
                </a:srgbClr>
              </a:gs>
            </a:gsLst>
            <a:lin ang="16200000" scaled="0"/>
            <a:tileRect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1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1" i="0" kern="1200" baseline="0" dirty="0" smtClean="0">
                <a:solidFill>
                  <a:srgbClr val="007AC2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51"/>
            <a:ext cx="9144000" cy="3910751"/>
          </a:xfrm>
          <a:prstGeom prst="rect">
            <a:avLst/>
          </a:prstGeom>
        </p:spPr>
      </p:pic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02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97390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70667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ransition spd="med">
    <p:fade/>
  </p:transition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72235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00563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ransition spd="med"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6.jpg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hyperlink" Target="http://www.google.com/url?sa=i&amp;rct=j&amp;q=&amp;esrc=s&amp;source=images&amp;cd=&amp;cad=rja&amp;uact=8&amp;ved=0ahUKEwinz42fnpHNAhUGQ1IKHVlID1kQjRwIBw&amp;url=http://shakeout.org/texas/partners/&amp;psig=AFQjCNGMJ7R96ALZ3KLOjglKW7MTe6zKQQ&amp;ust=1465228120871782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hyperlink" Target="http://water.weather.gov/ahps2/inundation/inundation_google.php?gage=atit2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.png"/><Relationship Id="rId4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png"/><Relationship Id="rId5" Type="http://schemas.openxmlformats.org/officeDocument/2006/relationships/image" Target="../media/image49.png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1415" y="1567110"/>
            <a:ext cx="3146693" cy="287831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889" y="1569732"/>
            <a:ext cx="5209903" cy="283393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49"/>
            <a:ext cx="9144000" cy="39107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8463" y="4470982"/>
            <a:ext cx="5715000" cy="716964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/>
            <a:r>
              <a:rPr lang="en-US" sz="2000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ea typeface="Calibri" charset="0"/>
                <a:cs typeface="Calibri" charset="0"/>
              </a:rPr>
              <a:t>Dr. David Maidment, Harry Evans,</a:t>
            </a:r>
            <a:r>
              <a:rPr lang="en-US" sz="2000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ea typeface="Calibri" charset="0"/>
                <a:cs typeface="Calibri" charset="0"/>
              </a:rPr>
              <a:t> Dr. David Arctur, University of Texas at </a:t>
            </a:r>
            <a:r>
              <a:rPr lang="en-US" sz="2000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ea typeface="Calibri" charset="0"/>
                <a:cs typeface="Calibri" charset="0"/>
              </a:rPr>
              <a:t>Austin</a:t>
            </a:r>
          </a:p>
          <a:p>
            <a:pPr algn="ctr" eaLnBrk="0" hangingPunct="0"/>
            <a:r>
              <a:rPr lang="en-US" sz="2000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ea typeface="Calibri" charset="0"/>
                <a:cs typeface="Calibri" charset="0"/>
              </a:rPr>
              <a:t>Center for Water and the Environment (CWE)</a:t>
            </a:r>
          </a:p>
          <a:p>
            <a:pPr algn="ctr" eaLnBrk="0" hangingPunct="0"/>
            <a:endParaRPr lang="en-US" sz="2000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pPr algn="r" fontAlgn="t"/>
            <a:endParaRPr lang="en-US" sz="2000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pPr algn="r" eaLnBrk="0" hangingPunct="0"/>
            <a:endParaRPr lang="en-US" sz="2000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0" y="5122378"/>
            <a:ext cx="9144000" cy="1397305"/>
          </a:xfrm>
          <a:prstGeom prst="rect">
            <a:avLst/>
          </a:prstGeom>
          <a:solidFill>
            <a:srgbClr val="001446">
              <a:alpha val="8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891" y="5213997"/>
            <a:ext cx="8892217" cy="130568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/>
            <a:r>
              <a:rPr lang="en-US" sz="16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Presentation to </a:t>
            </a:r>
            <a:r>
              <a:rPr lang="en-US" sz="1600" dirty="0">
                <a:solidFill>
                  <a:srgbClr val="5EB4E6">
                    <a:lumMod val="40000"/>
                    <a:lumOff val="60000"/>
                  </a:srgbClr>
                </a:solidFill>
              </a:rPr>
              <a:t>TDEM</a:t>
            </a:r>
            <a:r>
              <a:rPr lang="en-US" sz="16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, 3 August 2017</a:t>
            </a:r>
            <a:endParaRPr lang="en-US" sz="1600" dirty="0">
              <a:solidFill>
                <a:srgbClr val="5EB4E6">
                  <a:lumMod val="40000"/>
                  <a:lumOff val="60000"/>
                </a:srgbClr>
              </a:solidFill>
            </a:endParaRPr>
          </a:p>
          <a:p>
            <a:pPr eaLnBrk="0" hangingPunct="0"/>
            <a:endParaRPr lang="en-US" sz="1600" dirty="0">
              <a:solidFill>
                <a:srgbClr val="5EB4E6">
                  <a:lumMod val="40000"/>
                  <a:lumOff val="60000"/>
                </a:srgbClr>
              </a:solidFill>
            </a:endParaRPr>
          </a:p>
          <a:p>
            <a:pPr eaLnBrk="0" hangingPunct="0"/>
            <a:r>
              <a:rPr lang="en-US" sz="1600" dirty="0">
                <a:solidFill>
                  <a:srgbClr val="5EB4E6">
                    <a:lumMod val="40000"/>
                    <a:lumOff val="60000"/>
                  </a:srgbClr>
                </a:solidFill>
              </a:rPr>
              <a:t>Acknowledgments: Texas Division of Emergency Management, </a:t>
            </a:r>
            <a:r>
              <a:rPr lang="en-US" sz="16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City of Austin, Austin Fire </a:t>
            </a:r>
            <a:r>
              <a:rPr lang="en-US" sz="1600" dirty="0" err="1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Dept</a:t>
            </a:r>
            <a:r>
              <a:rPr lang="en-US" sz="16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,</a:t>
            </a:r>
            <a:endParaRPr lang="en-US" sz="1600" dirty="0">
              <a:solidFill>
                <a:srgbClr val="5EB4E6">
                  <a:lumMod val="40000"/>
                  <a:lumOff val="60000"/>
                </a:srgbClr>
              </a:solidFill>
            </a:endParaRPr>
          </a:p>
          <a:p>
            <a:pPr eaLnBrk="0" hangingPunct="0"/>
            <a:r>
              <a:rPr lang="en-US" sz="1600" dirty="0">
                <a:solidFill>
                  <a:srgbClr val="5EB4E6">
                    <a:lumMod val="40000"/>
                    <a:lumOff val="60000"/>
                  </a:srgbClr>
                </a:solidFill>
              </a:rPr>
              <a:t>National Weather </a:t>
            </a:r>
            <a:r>
              <a:rPr lang="en-US" sz="16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Service, West Gulf River Forecast Center, University of Texas at Austin</a:t>
            </a:r>
            <a:endParaRPr lang="en-US" sz="1600" dirty="0">
              <a:solidFill>
                <a:srgbClr val="5EB4E6">
                  <a:lumMod val="40000"/>
                  <a:lumOff val="60000"/>
                </a:srgb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06923" y="1567110"/>
            <a:ext cx="2039816" cy="277571"/>
          </a:xfrm>
          <a:prstGeom prst="rect">
            <a:avLst/>
          </a:prstGeom>
          <a:noFill/>
          <a:effectLst/>
        </p:spPr>
        <p:txBody>
          <a:bodyPr wrap="none" lIns="0" tIns="0" rIns="0" bIns="0" rtlCol="0" anchor="ctr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5EB4E6">
                    <a:lumMod val="75000"/>
                  </a:srgbClr>
                </a:solidFill>
                <a:effectLst>
                  <a:glow rad="38100">
                    <a:prstClr val="white">
                      <a:alpha val="40000"/>
                    </a:prstClr>
                  </a:glow>
                </a:effectLst>
                <a:latin typeface="ＭＳ Ｐゴシック"/>
              </a:rPr>
              <a:t>National Water Model</a:t>
            </a:r>
          </a:p>
        </p:txBody>
      </p:sp>
      <p:sp>
        <p:nvSpPr>
          <p:cNvPr id="5" name="Right Arrow 4"/>
          <p:cNvSpPr/>
          <p:nvPr/>
        </p:nvSpPr>
        <p:spPr bwMode="auto">
          <a:xfrm>
            <a:off x="5140612" y="2895147"/>
            <a:ext cx="819124" cy="340069"/>
          </a:xfrm>
          <a:prstGeom prst="rightArrow">
            <a:avLst/>
          </a:prstGeom>
          <a:gradFill flip="none" rotWithShape="1">
            <a:gsLst>
              <a:gs pos="0">
                <a:schemeClr val="tx2">
                  <a:lumMod val="50000"/>
                  <a:lumOff val="50000"/>
                </a:schemeClr>
              </a:gs>
              <a:gs pos="100000">
                <a:schemeClr val="tx2">
                  <a:lumMod val="10000"/>
                  <a:lumOff val="9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tx2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86809" y="30039"/>
            <a:ext cx="8091675" cy="179469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pPr algn="ctr">
              <a:defRPr/>
            </a:pPr>
            <a:r>
              <a:rPr lang="en-US" dirty="0">
                <a:solidFill>
                  <a:srgbClr val="001446">
                    <a:lumMod val="75000"/>
                    <a:lumOff val="2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Texas Flood Response </a:t>
            </a:r>
            <a:r>
              <a:rPr lang="en-US" dirty="0" smtClean="0">
                <a:solidFill>
                  <a:srgbClr val="001446">
                    <a:lumMod val="75000"/>
                    <a:lumOff val="2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System:</a:t>
            </a:r>
            <a:endParaRPr lang="en-US" dirty="0">
              <a:solidFill>
                <a:srgbClr val="001446">
                  <a:lumMod val="75000"/>
                  <a:lumOff val="25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>
              <a:defRPr/>
            </a:pPr>
            <a:r>
              <a:rPr lang="en-US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Incorporating Predictions and Observations for Inundation Mapping </a:t>
            </a:r>
            <a:endParaRPr lang="en-US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>
              <a:defRPr/>
            </a:pPr>
            <a:endParaRPr lang="en-US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22008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1537855"/>
            <a:ext cx="9144001" cy="4192472"/>
            <a:chOff x="0" y="1524000"/>
            <a:chExt cx="11660552" cy="5334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524000"/>
              <a:ext cx="2768344" cy="5334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2785" y="1524000"/>
              <a:ext cx="2768344" cy="5334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5569" y="1524000"/>
              <a:ext cx="2768344" cy="5334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8353" y="1524000"/>
              <a:ext cx="2892199" cy="5334000"/>
            </a:xfrm>
            <a:prstGeom prst="rect">
              <a:avLst/>
            </a:prstGeom>
          </p:spPr>
        </p:pic>
      </p:grpSp>
      <p:sp>
        <p:nvSpPr>
          <p:cNvPr id="11" name="Title 1"/>
          <p:cNvSpPr txBox="1">
            <a:spLocks/>
          </p:cNvSpPr>
          <p:nvPr/>
        </p:nvSpPr>
        <p:spPr>
          <a:xfrm>
            <a:off x="413774" y="530490"/>
            <a:ext cx="8340437" cy="547052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Run mobile app </a:t>
            </a:r>
            <a:r>
              <a:rPr lang="en-US" sz="3200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on a </a:t>
            </a:r>
            <a:r>
              <a:rPr lang="en-US" sz="3200" b="1" dirty="0" smtClean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phone or tablet in the field</a:t>
            </a:r>
            <a:endParaRPr lang="en-US" sz="3200" b="1" dirty="0">
              <a:solidFill>
                <a:srgbClr val="0070C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2251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7019"/>
            <a:ext cx="9118892" cy="437803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78391" y="484974"/>
            <a:ext cx="8562110" cy="5470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Map the mobile app </a:t>
            </a:r>
            <a:r>
              <a:rPr lang="en-US" sz="2800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photo &amp; </a:t>
            </a:r>
            <a:r>
              <a:rPr lang="en-US" sz="2800" b="1" dirty="0" smtClean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coordinates at TDEM CIS</a:t>
            </a:r>
            <a:endParaRPr lang="en-US" sz="2800" b="1" dirty="0">
              <a:solidFill>
                <a:srgbClr val="0070C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388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7" y="0"/>
            <a:ext cx="809985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30275" y="154113"/>
            <a:ext cx="1582220" cy="1077218"/>
          </a:xfrm>
          <a:prstGeom prst="rect">
            <a:avLst/>
          </a:prstGeom>
          <a:solidFill>
            <a:schemeClr val="bg1">
              <a:alpha val="3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July 25 Testing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83587" y="5330576"/>
            <a:ext cx="1796265" cy="1077218"/>
          </a:xfrm>
          <a:prstGeom prst="rect">
            <a:avLst/>
          </a:prstGeom>
          <a:solidFill>
            <a:schemeClr val="bg1">
              <a:alpha val="3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July 28 Testing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92722"/>
            <a:ext cx="4563437" cy="1323439"/>
          </a:xfrm>
          <a:prstGeom prst="rect">
            <a:avLst/>
          </a:prstGeom>
          <a:solidFill>
            <a:schemeClr val="bg1">
              <a:alpha val="3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Test areas in </a:t>
            </a:r>
            <a:br>
              <a:rPr lang="en-US" sz="4000" b="1" dirty="0" smtClean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000" b="1" dirty="0" smtClean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Onion </a:t>
            </a:r>
            <a:r>
              <a:rPr lang="en-US" sz="4000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Creek Basin</a:t>
            </a:r>
          </a:p>
        </p:txBody>
      </p:sp>
      <p:sp>
        <p:nvSpPr>
          <p:cNvPr id="6" name="Rectangle 5"/>
          <p:cNvSpPr/>
          <p:nvPr/>
        </p:nvSpPr>
        <p:spPr>
          <a:xfrm>
            <a:off x="4869950" y="0"/>
            <a:ext cx="4274050" cy="614394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4358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174" y="265508"/>
            <a:ext cx="2881972" cy="1077218"/>
          </a:xfrm>
          <a:prstGeom prst="rect">
            <a:avLst/>
          </a:prstGeom>
          <a:solidFill>
            <a:schemeClr val="bg1">
              <a:alpha val="3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July </a:t>
            </a:r>
            <a:r>
              <a:rPr lang="en-US" sz="3200" b="1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25 Testing: Topo basemap</a:t>
            </a:r>
            <a:endParaRPr lang="en-US" sz="3200" b="1" dirty="0">
              <a:solidFill>
                <a:srgbClr val="0070C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77" y="0"/>
            <a:ext cx="59597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6636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77" y="0"/>
            <a:ext cx="5959723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4464" y="154672"/>
            <a:ext cx="4272197" cy="584775"/>
          </a:xfrm>
          <a:prstGeom prst="rect">
            <a:avLst/>
          </a:prstGeom>
          <a:solidFill>
            <a:schemeClr val="bg1">
              <a:alpha val="3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14 </a:t>
            </a:r>
            <a:r>
              <a:rPr lang="mr-IN" sz="3200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sz="3200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Onion Creek’s edge </a:t>
            </a:r>
          </a:p>
        </p:txBody>
      </p:sp>
      <p:sp>
        <p:nvSpPr>
          <p:cNvPr id="2" name="Right Arrow 1"/>
          <p:cNvSpPr/>
          <p:nvPr/>
        </p:nvSpPr>
        <p:spPr>
          <a:xfrm rot="19780305">
            <a:off x="6496199" y="2368585"/>
            <a:ext cx="419252" cy="394977"/>
          </a:xfrm>
          <a:prstGeom prst="rightArrow">
            <a:avLst/>
          </a:prstGeom>
          <a:gradFill flip="none" rotWithShape="1">
            <a:gsLst>
              <a:gs pos="0">
                <a:srgbClr val="CD1D4D"/>
              </a:gs>
              <a:gs pos="69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4464" y="4758924"/>
            <a:ext cx="4287187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Pin </a:t>
            </a:r>
            <a:r>
              <a:rPr lang="mr-IN" b="1" u="sng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b="1" u="sng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(</a:t>
            </a:r>
            <a:r>
              <a:rPr lang="en-US" b="1" u="sng" dirty="0" err="1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lat,long</a:t>
            </a:r>
            <a:r>
              <a:rPr lang="en-US" b="1" u="sng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) </a:t>
            </a:r>
            <a:r>
              <a:rPr lang="mr-IN" b="1" u="sng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b="1" u="sng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potential </a:t>
            </a:r>
            <a:r>
              <a:rPr lang="en-US" b="1" u="sng" dirty="0" err="1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addrs</a:t>
            </a:r>
            <a:r>
              <a:rPr lang="en-US" b="1" u="sng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impacted</a:t>
            </a:r>
          </a:p>
          <a:p>
            <a:r>
              <a:rPr lang="en-US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14 </a:t>
            </a:r>
            <a:r>
              <a:rPr lang="mr-IN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(30.170799, -97.742204) </a:t>
            </a:r>
            <a:r>
              <a:rPr lang="mr-IN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0 </a:t>
            </a:r>
            <a:r>
              <a:rPr lang="en-US" b="1" dirty="0" err="1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addrs</a:t>
            </a:r>
            <a:endParaRPr lang="en-US" b="1" dirty="0">
              <a:solidFill>
                <a:srgbClr val="0070C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7949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77" y="0"/>
            <a:ext cx="5959723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8318" y="4717361"/>
            <a:ext cx="4287187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Pin </a:t>
            </a:r>
            <a:r>
              <a:rPr lang="mr-IN" b="1" u="sng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b="1" u="sng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(</a:t>
            </a:r>
            <a:r>
              <a:rPr lang="en-US" b="1" u="sng" dirty="0" err="1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lat,long</a:t>
            </a:r>
            <a:r>
              <a:rPr lang="en-US" b="1" u="sng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) </a:t>
            </a:r>
            <a:r>
              <a:rPr lang="mr-IN" b="1" u="sng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b="1" u="sng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potential </a:t>
            </a:r>
            <a:r>
              <a:rPr lang="en-US" b="1" u="sng" dirty="0" err="1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addrs</a:t>
            </a:r>
            <a:r>
              <a:rPr lang="en-US" b="1" u="sng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impacted</a:t>
            </a:r>
          </a:p>
          <a:p>
            <a:r>
              <a:rPr lang="en-US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18 </a:t>
            </a:r>
            <a:r>
              <a:rPr lang="mr-IN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(30.172203, -97.743922) </a:t>
            </a:r>
            <a:r>
              <a:rPr lang="mr-IN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38 </a:t>
            </a:r>
            <a:r>
              <a:rPr lang="en-US" b="1" dirty="0" err="1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addrs</a:t>
            </a:r>
            <a:endParaRPr lang="en-US" b="1" dirty="0">
              <a:solidFill>
                <a:srgbClr val="0070C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8318" y="113108"/>
            <a:ext cx="5051685" cy="584775"/>
          </a:xfrm>
          <a:prstGeom prst="rect">
            <a:avLst/>
          </a:prstGeom>
          <a:solidFill>
            <a:schemeClr val="bg1">
              <a:alpha val="3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18 </a:t>
            </a:r>
            <a:r>
              <a:rPr lang="mr-IN" sz="3200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sz="3200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Vine Hill </a:t>
            </a:r>
            <a:r>
              <a:rPr lang="en-US" sz="3200" b="1" dirty="0" err="1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Dr</a:t>
            </a:r>
            <a:r>
              <a:rPr lang="en-US" sz="3200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near creek </a:t>
            </a:r>
          </a:p>
        </p:txBody>
      </p:sp>
      <p:sp>
        <p:nvSpPr>
          <p:cNvPr id="6" name="Right Arrow 5"/>
          <p:cNvSpPr/>
          <p:nvPr/>
        </p:nvSpPr>
        <p:spPr>
          <a:xfrm rot="19780305">
            <a:off x="6156524" y="2095316"/>
            <a:ext cx="419252" cy="394977"/>
          </a:xfrm>
          <a:prstGeom prst="rightArrow">
            <a:avLst/>
          </a:prstGeom>
          <a:gradFill flip="none" rotWithShape="1">
            <a:gsLst>
              <a:gs pos="0">
                <a:srgbClr val="CD1D4D"/>
              </a:gs>
              <a:gs pos="69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3685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77" y="0"/>
            <a:ext cx="5959723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5506" y="4703505"/>
            <a:ext cx="4287187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Pin </a:t>
            </a:r>
            <a:r>
              <a:rPr lang="mr-IN" b="1" u="sng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b="1" u="sng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(</a:t>
            </a:r>
            <a:r>
              <a:rPr lang="en-US" b="1" u="sng" dirty="0" err="1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lat,long</a:t>
            </a:r>
            <a:r>
              <a:rPr lang="en-US" b="1" u="sng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) </a:t>
            </a:r>
            <a:r>
              <a:rPr lang="mr-IN" b="1" u="sng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b="1" u="sng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potential </a:t>
            </a:r>
            <a:r>
              <a:rPr lang="en-US" b="1" u="sng" dirty="0" err="1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addrs</a:t>
            </a:r>
            <a:r>
              <a:rPr lang="en-US" b="1" u="sng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impacted</a:t>
            </a:r>
          </a:p>
          <a:p>
            <a:r>
              <a:rPr lang="en-US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19 </a:t>
            </a:r>
            <a:r>
              <a:rPr lang="mr-IN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(30.177183, -97.747903) </a:t>
            </a:r>
            <a:r>
              <a:rPr lang="mr-IN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79 </a:t>
            </a:r>
            <a:r>
              <a:rPr lang="en-US" b="1" dirty="0" err="1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addrs</a:t>
            </a:r>
            <a:endParaRPr lang="en-US" b="1" dirty="0">
              <a:solidFill>
                <a:srgbClr val="0070C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5507" y="111791"/>
            <a:ext cx="4287187" cy="1077218"/>
          </a:xfrm>
          <a:prstGeom prst="rect">
            <a:avLst/>
          </a:prstGeom>
          <a:solidFill>
            <a:schemeClr val="bg1">
              <a:alpha val="3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19 </a:t>
            </a:r>
            <a:r>
              <a:rPr lang="mr-IN" sz="3200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sz="3200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Onion Cr </a:t>
            </a:r>
            <a:r>
              <a:rPr lang="en-US" sz="3200" b="1" dirty="0" err="1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Dr</a:t>
            </a:r>
            <a:r>
              <a:rPr lang="en-US" sz="3200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&amp; Pleasant Valley Rd </a:t>
            </a:r>
          </a:p>
        </p:txBody>
      </p:sp>
      <p:sp>
        <p:nvSpPr>
          <p:cNvPr id="6" name="Right Arrow 5"/>
          <p:cNvSpPr/>
          <p:nvPr/>
        </p:nvSpPr>
        <p:spPr>
          <a:xfrm rot="19780305">
            <a:off x="5452330" y="1159895"/>
            <a:ext cx="419252" cy="394977"/>
          </a:xfrm>
          <a:prstGeom prst="rightArrow">
            <a:avLst/>
          </a:prstGeom>
          <a:gradFill flip="none" rotWithShape="1">
            <a:gsLst>
              <a:gs pos="0">
                <a:srgbClr val="CD1D4D"/>
              </a:gs>
              <a:gs pos="69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1891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77" y="0"/>
            <a:ext cx="595972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2729" y="4717360"/>
            <a:ext cx="4287187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Pin </a:t>
            </a:r>
            <a:r>
              <a:rPr lang="mr-IN" b="1" u="sng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b="1" u="sng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(</a:t>
            </a:r>
            <a:r>
              <a:rPr lang="en-US" b="1" u="sng" dirty="0" err="1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lat,long</a:t>
            </a:r>
            <a:r>
              <a:rPr lang="en-US" b="1" u="sng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) </a:t>
            </a:r>
            <a:r>
              <a:rPr lang="mr-IN" b="1" u="sng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b="1" u="sng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potential </a:t>
            </a:r>
            <a:r>
              <a:rPr lang="en-US" b="1" u="sng" dirty="0" err="1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addrs</a:t>
            </a:r>
            <a:r>
              <a:rPr lang="en-US" b="1" u="sng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impacted</a:t>
            </a:r>
          </a:p>
          <a:p>
            <a:r>
              <a:rPr lang="en-US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17 </a:t>
            </a:r>
            <a:r>
              <a:rPr lang="mr-IN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(30.173456, -97.747538) </a:t>
            </a:r>
            <a:r>
              <a:rPr lang="mr-IN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196 </a:t>
            </a:r>
            <a:r>
              <a:rPr lang="en-US" b="1" dirty="0" err="1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addrs</a:t>
            </a:r>
            <a:endParaRPr lang="en-US" b="1" dirty="0">
              <a:solidFill>
                <a:srgbClr val="0070C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2729" y="32209"/>
            <a:ext cx="5190608" cy="584775"/>
          </a:xfrm>
          <a:prstGeom prst="rect">
            <a:avLst/>
          </a:prstGeom>
          <a:solidFill>
            <a:schemeClr val="bg1">
              <a:alpha val="3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17 </a:t>
            </a:r>
            <a:r>
              <a:rPr lang="mr-IN" sz="3200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sz="3200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Vine Hill </a:t>
            </a:r>
            <a:r>
              <a:rPr lang="en-US" sz="3200" b="1" dirty="0" err="1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Dr</a:t>
            </a:r>
            <a:r>
              <a:rPr lang="en-US" sz="3200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at Thatch Ln</a:t>
            </a:r>
          </a:p>
        </p:txBody>
      </p:sp>
      <p:sp>
        <p:nvSpPr>
          <p:cNvPr id="6" name="Right Arrow 5"/>
          <p:cNvSpPr/>
          <p:nvPr/>
        </p:nvSpPr>
        <p:spPr>
          <a:xfrm rot="19780305">
            <a:off x="5494372" y="1864090"/>
            <a:ext cx="419252" cy="394977"/>
          </a:xfrm>
          <a:prstGeom prst="rightArrow">
            <a:avLst/>
          </a:prstGeom>
          <a:gradFill flip="none" rotWithShape="1">
            <a:gsLst>
              <a:gs pos="0">
                <a:srgbClr val="CD1D4D"/>
              </a:gs>
              <a:gs pos="69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5159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77" y="0"/>
            <a:ext cx="5959723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8318" y="4703504"/>
            <a:ext cx="4287187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Pin </a:t>
            </a:r>
            <a:r>
              <a:rPr lang="mr-IN" b="1" u="sng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b="1" u="sng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(</a:t>
            </a:r>
            <a:r>
              <a:rPr lang="en-US" b="1" u="sng" dirty="0" err="1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lat,long</a:t>
            </a:r>
            <a:r>
              <a:rPr lang="en-US" b="1" u="sng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) </a:t>
            </a:r>
            <a:r>
              <a:rPr lang="mr-IN" b="1" u="sng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b="1" u="sng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potential </a:t>
            </a:r>
            <a:r>
              <a:rPr lang="en-US" b="1" u="sng" dirty="0" err="1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addrs</a:t>
            </a:r>
            <a:r>
              <a:rPr lang="en-US" b="1" u="sng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impacted</a:t>
            </a:r>
          </a:p>
          <a:p>
            <a:r>
              <a:rPr lang="en-US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15 </a:t>
            </a:r>
            <a:r>
              <a:rPr lang="mr-IN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(30.169338, -97.740908) </a:t>
            </a:r>
            <a:r>
              <a:rPr lang="mr-IN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677 </a:t>
            </a:r>
            <a:r>
              <a:rPr lang="en-US" b="1" dirty="0" err="1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addrs</a:t>
            </a:r>
            <a:endParaRPr lang="en-US" b="1" dirty="0">
              <a:solidFill>
                <a:srgbClr val="0070C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8318" y="0"/>
            <a:ext cx="3786811" cy="584775"/>
          </a:xfrm>
          <a:prstGeom prst="rect">
            <a:avLst/>
          </a:prstGeom>
          <a:solidFill>
            <a:schemeClr val="bg1">
              <a:alpha val="3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15 </a:t>
            </a:r>
            <a:r>
              <a:rPr lang="mr-IN" sz="3200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sz="3200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6114 Orleans </a:t>
            </a:r>
            <a:r>
              <a:rPr lang="en-US" sz="3200" b="1" dirty="0" err="1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Dr</a:t>
            </a:r>
            <a:r>
              <a:rPr lang="en-US" sz="3200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  <p:sp>
        <p:nvSpPr>
          <p:cNvPr id="6" name="Right Arrow 5"/>
          <p:cNvSpPr/>
          <p:nvPr/>
        </p:nvSpPr>
        <p:spPr>
          <a:xfrm rot="11304680">
            <a:off x="7375722" y="2490231"/>
            <a:ext cx="419252" cy="394977"/>
          </a:xfrm>
          <a:prstGeom prst="rightArrow">
            <a:avLst/>
          </a:prstGeom>
          <a:gradFill flip="none" rotWithShape="1">
            <a:gsLst>
              <a:gs pos="0">
                <a:srgbClr val="CD1D4D"/>
              </a:gs>
              <a:gs pos="69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4008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77" y="0"/>
            <a:ext cx="5959723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8319" y="0"/>
            <a:ext cx="5293639" cy="584775"/>
          </a:xfrm>
          <a:prstGeom prst="rect">
            <a:avLst/>
          </a:prstGeom>
          <a:solidFill>
            <a:schemeClr val="bg1">
              <a:alpha val="3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20 </a:t>
            </a:r>
            <a:r>
              <a:rPr lang="mr-IN" sz="3200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sz="3200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7313 S Pleasant Valley Rd</a:t>
            </a:r>
          </a:p>
        </p:txBody>
      </p:sp>
      <p:sp>
        <p:nvSpPr>
          <p:cNvPr id="6" name="Right Arrow 5"/>
          <p:cNvSpPr/>
          <p:nvPr/>
        </p:nvSpPr>
        <p:spPr>
          <a:xfrm rot="19780305">
            <a:off x="4558952" y="2200419"/>
            <a:ext cx="419252" cy="394977"/>
          </a:xfrm>
          <a:prstGeom prst="rightArrow">
            <a:avLst/>
          </a:prstGeom>
          <a:gradFill flip="none" rotWithShape="1">
            <a:gsLst>
              <a:gs pos="0">
                <a:srgbClr val="CD1D4D"/>
              </a:gs>
              <a:gs pos="69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6115" y="4731215"/>
            <a:ext cx="4287187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Pin </a:t>
            </a:r>
            <a:r>
              <a:rPr lang="mr-IN" b="1" u="sng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b="1" u="sng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(</a:t>
            </a:r>
            <a:r>
              <a:rPr lang="en-US" b="1" u="sng" dirty="0" err="1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lat,long</a:t>
            </a:r>
            <a:r>
              <a:rPr lang="en-US" b="1" u="sng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) </a:t>
            </a:r>
            <a:r>
              <a:rPr lang="mr-IN" b="1" u="sng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b="1" u="sng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potential </a:t>
            </a:r>
            <a:r>
              <a:rPr lang="en-US" b="1" u="sng" dirty="0" err="1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addrs</a:t>
            </a:r>
            <a:r>
              <a:rPr lang="en-US" b="1" u="sng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impacted</a:t>
            </a:r>
          </a:p>
          <a:p>
            <a:r>
              <a:rPr lang="en-US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20 </a:t>
            </a:r>
            <a:r>
              <a:rPr lang="mr-IN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(30.17156, -97.752547) </a:t>
            </a:r>
            <a:r>
              <a:rPr lang="mr-IN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959 </a:t>
            </a:r>
            <a:r>
              <a:rPr lang="en-US" b="1" dirty="0" err="1" smtClean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addrs</a:t>
            </a:r>
            <a:endParaRPr lang="en-US" b="1" dirty="0">
              <a:solidFill>
                <a:srgbClr val="0070C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2554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96348"/>
            <a:ext cx="7312991" cy="73152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Texas Flood Response System</a:t>
            </a:r>
            <a:br>
              <a:rPr lang="en-US" dirty="0" smtClean="0"/>
            </a:br>
            <a:r>
              <a:rPr lang="en-US" dirty="0" smtClean="0"/>
              <a:t>August 3</a:t>
            </a:r>
            <a:r>
              <a:rPr lang="en-US" baseline="30000" dirty="0" smtClean="0"/>
              <a:t>rd</a:t>
            </a:r>
            <a:r>
              <a:rPr lang="en-US" dirty="0" smtClean="0"/>
              <a:t> Briefing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827774" y="1648047"/>
            <a:ext cx="7645666" cy="4849006"/>
          </a:xfrm>
        </p:spPr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1800" b="1" dirty="0" smtClean="0"/>
              <a:t>0900 </a:t>
            </a:r>
            <a:r>
              <a:rPr lang="mr-IN" sz="1800" b="1" dirty="0" smtClean="0"/>
              <a:t>–</a:t>
            </a:r>
            <a:r>
              <a:rPr lang="en-US" sz="1800" b="1" dirty="0" smtClean="0"/>
              <a:t> Opening  and Introductions – Mike Ouimet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1800" b="1" dirty="0" smtClean="0"/>
              <a:t>0905 – Review of Project status and directions – David Maidment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1800" b="1" dirty="0" smtClean="0"/>
              <a:t>0910 – Ed Clark, Director National Water Center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1800" b="1" dirty="0" smtClean="0"/>
              <a:t>0920 </a:t>
            </a:r>
            <a:r>
              <a:rPr lang="mr-IN" sz="1800" b="1" dirty="0" smtClean="0"/>
              <a:t>–</a:t>
            </a:r>
            <a:r>
              <a:rPr lang="en-US" sz="1800" b="1" dirty="0" smtClean="0"/>
              <a:t> WGRFC </a:t>
            </a:r>
            <a:endParaRPr lang="en-US" sz="1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b="1" dirty="0" smtClean="0"/>
              <a:t>0930 – </a:t>
            </a:r>
            <a:r>
              <a:rPr lang="en-US" sz="1800" b="1" dirty="0"/>
              <a:t>Real-time Flood App “Point to Flood”</a:t>
            </a:r>
            <a:r>
              <a:rPr lang="en-US" sz="1600" b="1" dirty="0"/>
              <a:t> 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b="1" dirty="0" smtClean="0"/>
              <a:t>0945 – Best Available Flood Inundation Mapping for Texas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b="1" dirty="0" smtClean="0"/>
              <a:t>0955 – Questions/Comments </a:t>
            </a:r>
            <a:endParaRPr lang="en-US" sz="1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b="1" dirty="0" smtClean="0"/>
              <a:t>1000 – Discussion on Workflow NWS &amp; TDEM CIS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b="1" dirty="0" smtClean="0"/>
              <a:t>1030 – Close Out </a:t>
            </a:r>
            <a:endParaRPr lang="en-US" sz="1800" b="1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1800" b="1" dirty="0" smtClean="0">
              <a:solidFill>
                <a:srgbClr val="FF00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8925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77" y="0"/>
            <a:ext cx="5959723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6115" y="4731215"/>
            <a:ext cx="4287187" cy="92333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Pin </a:t>
            </a:r>
            <a:r>
              <a:rPr lang="mr-IN" b="1" u="sng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b="1" u="sng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(</a:t>
            </a:r>
            <a:r>
              <a:rPr lang="en-US" b="1" u="sng" dirty="0" err="1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lat,long</a:t>
            </a:r>
            <a:r>
              <a:rPr lang="en-US" b="1" u="sng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) </a:t>
            </a:r>
            <a:r>
              <a:rPr lang="mr-IN" b="1" u="sng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b="1" u="sng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potential </a:t>
            </a:r>
            <a:r>
              <a:rPr lang="en-US" b="1" u="sng" dirty="0" err="1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addrs</a:t>
            </a:r>
            <a:r>
              <a:rPr lang="en-US" b="1" u="sng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impacted</a:t>
            </a:r>
          </a:p>
          <a:p>
            <a:r>
              <a:rPr lang="en-US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20 </a:t>
            </a:r>
            <a:r>
              <a:rPr lang="mr-IN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(30.17156, -97.752547) </a:t>
            </a:r>
            <a:r>
              <a:rPr lang="mr-IN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959 </a:t>
            </a:r>
            <a:r>
              <a:rPr lang="en-US" b="1" dirty="0" err="1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addrs</a:t>
            </a:r>
            <a:endParaRPr lang="en-US" b="1" dirty="0">
              <a:solidFill>
                <a:srgbClr val="0070C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b="1" dirty="0" smtClean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16 </a:t>
            </a:r>
            <a:r>
              <a:rPr lang="mr-IN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(30.166610, -97.740116) </a:t>
            </a:r>
            <a:r>
              <a:rPr lang="mr-IN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202 </a:t>
            </a:r>
            <a:r>
              <a:rPr lang="en-US" b="1" dirty="0" err="1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addrs</a:t>
            </a:r>
            <a:endParaRPr lang="en-US" b="1" dirty="0">
              <a:solidFill>
                <a:srgbClr val="0070C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6115" y="140816"/>
            <a:ext cx="4585301" cy="1077218"/>
          </a:xfrm>
          <a:prstGeom prst="rect">
            <a:avLst/>
          </a:prstGeom>
          <a:solidFill>
            <a:schemeClr val="bg1">
              <a:alpha val="3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16 </a:t>
            </a:r>
            <a:r>
              <a:rPr lang="mr-IN" sz="3200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sz="3200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Orange Blossom Way at Green Grass Trail</a:t>
            </a:r>
          </a:p>
        </p:txBody>
      </p:sp>
      <p:sp>
        <p:nvSpPr>
          <p:cNvPr id="6" name="Right Arrow 5"/>
          <p:cNvSpPr/>
          <p:nvPr/>
        </p:nvSpPr>
        <p:spPr>
          <a:xfrm rot="16200000">
            <a:off x="7186538" y="3305085"/>
            <a:ext cx="419252" cy="394977"/>
          </a:xfrm>
          <a:prstGeom prst="rightArrow">
            <a:avLst/>
          </a:prstGeom>
          <a:gradFill flip="none" rotWithShape="1">
            <a:gsLst>
              <a:gs pos="0">
                <a:srgbClr val="CD1D4D"/>
              </a:gs>
              <a:gs pos="69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5813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77" y="0"/>
            <a:ext cx="5959723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8545" y="196235"/>
            <a:ext cx="285403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Comparison with FEMA National Flood Hazard Layer</a:t>
            </a:r>
          </a:p>
        </p:txBody>
      </p:sp>
    </p:spTree>
    <p:extLst>
      <p:ext uri="{BB962C8B-B14F-4D97-AF65-F5344CB8AC3E}">
        <p14:creationId xmlns:p14="http://schemas.microsoft.com/office/powerpoint/2010/main" val="12352322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3130" y="1611522"/>
            <a:ext cx="9033165" cy="4304370"/>
            <a:chOff x="84446" y="1472975"/>
            <a:chExt cx="12082637" cy="538741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5130" y="1472975"/>
              <a:ext cx="6971953" cy="538741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46" y="1569638"/>
              <a:ext cx="5534259" cy="5194092"/>
            </a:xfrm>
            <a:prstGeom prst="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</p:pic>
        <p:sp>
          <p:nvSpPr>
            <p:cNvPr id="6" name="Oval 5"/>
            <p:cNvSpPr/>
            <p:nvPr/>
          </p:nvSpPr>
          <p:spPr>
            <a:xfrm>
              <a:off x="655320" y="3842730"/>
              <a:ext cx="2053167" cy="1792817"/>
            </a:xfrm>
            <a:prstGeom prst="ellipse">
              <a:avLst/>
            </a:prstGeom>
            <a:noFill/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941162" y="4512106"/>
              <a:ext cx="1725105" cy="1553792"/>
            </a:xfrm>
            <a:prstGeom prst="ellipse">
              <a:avLst/>
            </a:prstGeom>
            <a:noFill/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10835" y="204774"/>
            <a:ext cx="7108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Comparison with AFD Operational Map</a:t>
            </a:r>
          </a:p>
        </p:txBody>
      </p:sp>
    </p:spTree>
    <p:extLst>
      <p:ext uri="{BB962C8B-B14F-4D97-AF65-F5344CB8AC3E}">
        <p14:creationId xmlns:p14="http://schemas.microsoft.com/office/powerpoint/2010/main" val="8576949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7" y="0"/>
            <a:ext cx="809985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30275" y="154113"/>
            <a:ext cx="1582220" cy="1077218"/>
          </a:xfrm>
          <a:prstGeom prst="rect">
            <a:avLst/>
          </a:prstGeom>
          <a:solidFill>
            <a:schemeClr val="bg1">
              <a:alpha val="3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July 25 Testing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83587" y="5330576"/>
            <a:ext cx="1796265" cy="1077218"/>
          </a:xfrm>
          <a:prstGeom prst="rect">
            <a:avLst/>
          </a:prstGeom>
          <a:solidFill>
            <a:schemeClr val="bg1">
              <a:alpha val="3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July 28 Testing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52862" y="857426"/>
            <a:ext cx="4563437" cy="1323439"/>
          </a:xfrm>
          <a:prstGeom prst="rect">
            <a:avLst/>
          </a:prstGeom>
          <a:solidFill>
            <a:schemeClr val="bg1">
              <a:alpha val="3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Test Areas in </a:t>
            </a:r>
            <a:br>
              <a:rPr lang="en-US" sz="4000" b="1" dirty="0" smtClean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000" b="1" dirty="0" smtClean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Onion </a:t>
            </a:r>
            <a:r>
              <a:rPr lang="en-US" sz="4000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Creek Basin</a:t>
            </a:r>
          </a:p>
        </p:txBody>
      </p:sp>
      <p:sp>
        <p:nvSpPr>
          <p:cNvPr id="6" name="Rectangle 5"/>
          <p:cNvSpPr/>
          <p:nvPr/>
        </p:nvSpPr>
        <p:spPr>
          <a:xfrm>
            <a:off x="879836" y="3400746"/>
            <a:ext cx="4264093" cy="345725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2321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977" y="0"/>
            <a:ext cx="792902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8317" y="5934670"/>
            <a:ext cx="42871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Pin </a:t>
            </a:r>
            <a:r>
              <a:rPr lang="mr-IN" b="1" u="sng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b="1" u="sng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(</a:t>
            </a:r>
            <a:r>
              <a:rPr lang="en-US" b="1" u="sng" dirty="0" err="1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lat,long</a:t>
            </a:r>
            <a:r>
              <a:rPr lang="en-US" b="1" u="sng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) </a:t>
            </a:r>
            <a:r>
              <a:rPr lang="mr-IN" b="1" u="sng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b="1" u="sng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potential </a:t>
            </a:r>
            <a:r>
              <a:rPr lang="en-US" b="1" u="sng" dirty="0" err="1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addrs</a:t>
            </a:r>
            <a:r>
              <a:rPr lang="en-US" b="1" u="sng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impacted</a:t>
            </a:r>
          </a:p>
          <a:p>
            <a:r>
              <a:rPr lang="en-US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23 </a:t>
            </a:r>
            <a:r>
              <a:rPr lang="mr-IN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(30.131581, -97.784074) </a:t>
            </a:r>
            <a:r>
              <a:rPr lang="mr-IN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53 </a:t>
            </a:r>
            <a:r>
              <a:rPr lang="en-US" b="1" dirty="0" err="1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addrs</a:t>
            </a:r>
            <a:endParaRPr lang="en-US" b="1" dirty="0">
              <a:solidFill>
                <a:srgbClr val="0070C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27 </a:t>
            </a:r>
            <a:r>
              <a:rPr lang="mr-IN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(30.141330, -97.779103) </a:t>
            </a:r>
            <a:r>
              <a:rPr lang="mr-IN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30 </a:t>
            </a:r>
            <a:r>
              <a:rPr lang="en-US" b="1" dirty="0" err="1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addrs</a:t>
            </a:r>
            <a:endParaRPr lang="en-US" b="1" dirty="0">
              <a:solidFill>
                <a:srgbClr val="0070C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317" y="0"/>
            <a:ext cx="3384201" cy="1569660"/>
          </a:xfrm>
          <a:prstGeom prst="rect">
            <a:avLst/>
          </a:prstGeom>
          <a:solidFill>
            <a:schemeClr val="bg1">
              <a:alpha val="3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23 </a:t>
            </a:r>
            <a:r>
              <a:rPr lang="mr-IN" sz="3200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sz="3200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Pinehurst </a:t>
            </a:r>
            <a:r>
              <a:rPr lang="en-US" sz="3200" b="1" dirty="0" err="1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Dr</a:t>
            </a:r>
            <a:r>
              <a:rPr lang="en-US" sz="3200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200" b="1" dirty="0" smtClean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3200" b="1" dirty="0" smtClean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3200" b="1" dirty="0" smtClean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    &amp; </a:t>
            </a:r>
            <a:r>
              <a:rPr lang="en-US" sz="3200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Champions Ln</a:t>
            </a:r>
          </a:p>
          <a:p>
            <a:r>
              <a:rPr lang="en-US" sz="3200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27 </a:t>
            </a:r>
            <a:r>
              <a:rPr lang="mr-IN" sz="3200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sz="3200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Port Rush Ct</a:t>
            </a:r>
          </a:p>
        </p:txBody>
      </p:sp>
      <p:sp>
        <p:nvSpPr>
          <p:cNvPr id="5" name="Right Arrow 4"/>
          <p:cNvSpPr/>
          <p:nvPr/>
        </p:nvSpPr>
        <p:spPr>
          <a:xfrm>
            <a:off x="3893654" y="5171025"/>
            <a:ext cx="419252" cy="394977"/>
          </a:xfrm>
          <a:prstGeom prst="rightArrow">
            <a:avLst/>
          </a:prstGeom>
          <a:gradFill flip="none" rotWithShape="1">
            <a:gsLst>
              <a:gs pos="0">
                <a:srgbClr val="CD1D4D"/>
              </a:gs>
              <a:gs pos="69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Right Arrow 5"/>
          <p:cNvSpPr/>
          <p:nvPr/>
        </p:nvSpPr>
        <p:spPr>
          <a:xfrm rot="18124846">
            <a:off x="5879786" y="2012189"/>
            <a:ext cx="419252" cy="394977"/>
          </a:xfrm>
          <a:prstGeom prst="rightArrow">
            <a:avLst/>
          </a:prstGeom>
          <a:gradFill flip="none" rotWithShape="1">
            <a:gsLst>
              <a:gs pos="0">
                <a:srgbClr val="CD1D4D"/>
              </a:gs>
              <a:gs pos="69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56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977" y="0"/>
            <a:ext cx="792902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609" y="5934670"/>
            <a:ext cx="42871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Pin </a:t>
            </a:r>
            <a:r>
              <a:rPr lang="mr-IN" b="1" u="sng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b="1" u="sng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(</a:t>
            </a:r>
            <a:r>
              <a:rPr lang="en-US" b="1" u="sng" dirty="0" err="1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lat,long</a:t>
            </a:r>
            <a:r>
              <a:rPr lang="en-US" b="1" u="sng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) </a:t>
            </a:r>
            <a:r>
              <a:rPr lang="mr-IN" b="1" u="sng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b="1" u="sng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potential </a:t>
            </a:r>
            <a:r>
              <a:rPr lang="en-US" b="1" u="sng" dirty="0" err="1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addrs</a:t>
            </a:r>
            <a:r>
              <a:rPr lang="en-US" b="1" u="sng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impacted</a:t>
            </a:r>
          </a:p>
          <a:p>
            <a:r>
              <a:rPr lang="en-US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24 </a:t>
            </a:r>
            <a:r>
              <a:rPr lang="mr-IN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(30.133381, -97.785252) </a:t>
            </a:r>
            <a:r>
              <a:rPr lang="mr-IN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132 </a:t>
            </a:r>
            <a:r>
              <a:rPr lang="en-US" b="1" dirty="0" err="1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addrs</a:t>
            </a:r>
            <a:endParaRPr lang="en-US" b="1" dirty="0">
              <a:solidFill>
                <a:srgbClr val="0070C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26 </a:t>
            </a:r>
            <a:r>
              <a:rPr lang="mr-IN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(30.141835, -97.780748) </a:t>
            </a:r>
            <a:r>
              <a:rPr lang="mr-IN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  45 </a:t>
            </a:r>
            <a:r>
              <a:rPr lang="en-US" b="1" dirty="0" err="1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addrs</a:t>
            </a:r>
            <a:endParaRPr lang="en-US" b="1" dirty="0">
              <a:solidFill>
                <a:srgbClr val="0070C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610" y="0"/>
            <a:ext cx="3993800" cy="1569660"/>
          </a:xfrm>
          <a:prstGeom prst="rect">
            <a:avLst/>
          </a:prstGeom>
          <a:solidFill>
            <a:schemeClr val="bg1">
              <a:alpha val="3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24 </a:t>
            </a:r>
            <a:r>
              <a:rPr lang="mr-IN" sz="3200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sz="3200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Merion Cricket Ct</a:t>
            </a:r>
          </a:p>
          <a:p>
            <a:r>
              <a:rPr lang="en-US" sz="3200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26 </a:t>
            </a:r>
            <a:r>
              <a:rPr lang="mr-IN" sz="3200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sz="3200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River Plantation at </a:t>
            </a:r>
            <a:r>
              <a:rPr lang="en-US" sz="3200" b="1" dirty="0" err="1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Interlachen</a:t>
            </a:r>
            <a:endParaRPr lang="en-US" sz="3200" b="1" dirty="0">
              <a:solidFill>
                <a:srgbClr val="0070C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Right Arrow 5"/>
          <p:cNvSpPr/>
          <p:nvPr/>
        </p:nvSpPr>
        <p:spPr>
          <a:xfrm rot="20674384">
            <a:off x="3547291" y="4644552"/>
            <a:ext cx="419252" cy="394977"/>
          </a:xfrm>
          <a:prstGeom prst="rightArrow">
            <a:avLst/>
          </a:prstGeom>
          <a:gradFill flip="none" rotWithShape="1">
            <a:gsLst>
              <a:gs pos="0">
                <a:srgbClr val="CD1D4D"/>
              </a:gs>
              <a:gs pos="69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Right Arrow 6"/>
          <p:cNvSpPr/>
          <p:nvPr/>
        </p:nvSpPr>
        <p:spPr>
          <a:xfrm rot="20552217">
            <a:off x="5064961" y="1623465"/>
            <a:ext cx="419252" cy="394977"/>
          </a:xfrm>
          <a:prstGeom prst="rightArrow">
            <a:avLst/>
          </a:prstGeom>
          <a:gradFill flip="none" rotWithShape="1">
            <a:gsLst>
              <a:gs pos="0">
                <a:srgbClr val="CD1D4D"/>
              </a:gs>
              <a:gs pos="69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472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977" y="0"/>
            <a:ext cx="792902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610" y="5934670"/>
            <a:ext cx="42871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Pin </a:t>
            </a:r>
            <a:r>
              <a:rPr lang="mr-IN" b="1" u="sng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b="1" u="sng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(</a:t>
            </a:r>
            <a:r>
              <a:rPr lang="en-US" b="1" u="sng" dirty="0" err="1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lat,long</a:t>
            </a:r>
            <a:r>
              <a:rPr lang="en-US" b="1" u="sng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) </a:t>
            </a:r>
            <a:r>
              <a:rPr lang="mr-IN" b="1" u="sng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b="1" u="sng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potential </a:t>
            </a:r>
            <a:r>
              <a:rPr lang="en-US" b="1" u="sng" dirty="0" err="1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addrs</a:t>
            </a:r>
            <a:r>
              <a:rPr lang="en-US" b="1" u="sng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impacted</a:t>
            </a:r>
          </a:p>
          <a:p>
            <a:r>
              <a:rPr lang="en-US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25 </a:t>
            </a:r>
            <a:r>
              <a:rPr lang="mr-IN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(30.134856, -97.786274) </a:t>
            </a:r>
            <a:r>
              <a:rPr lang="mr-IN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166 </a:t>
            </a:r>
            <a:r>
              <a:rPr lang="en-US" b="1" dirty="0" err="1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addrs</a:t>
            </a:r>
            <a:endParaRPr lang="en-US" b="1" dirty="0">
              <a:solidFill>
                <a:srgbClr val="0070C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26 </a:t>
            </a:r>
            <a:r>
              <a:rPr lang="mr-IN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(30.141835, -97.780748) </a:t>
            </a:r>
            <a:r>
              <a:rPr lang="mr-IN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  45 </a:t>
            </a:r>
            <a:r>
              <a:rPr lang="en-US" b="1" dirty="0" err="1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addrs</a:t>
            </a:r>
            <a:endParaRPr lang="en-US" b="1" dirty="0">
              <a:solidFill>
                <a:srgbClr val="0070C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610" y="0"/>
            <a:ext cx="4475245" cy="1569660"/>
          </a:xfrm>
          <a:prstGeom prst="rect">
            <a:avLst/>
          </a:prstGeom>
          <a:solidFill>
            <a:schemeClr val="bg1">
              <a:alpha val="3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25 </a:t>
            </a:r>
            <a:r>
              <a:rPr lang="mr-IN" sz="3200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sz="3200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4621 Pinehurst </a:t>
            </a:r>
            <a:r>
              <a:rPr lang="en-US" sz="3200" b="1" dirty="0" err="1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Dr</a:t>
            </a:r>
            <a:r>
              <a:rPr lang="en-US" sz="3200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S</a:t>
            </a:r>
          </a:p>
          <a:p>
            <a:r>
              <a:rPr lang="en-US" sz="3200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26 </a:t>
            </a:r>
            <a:r>
              <a:rPr lang="mr-IN" sz="3200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sz="3200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River Plantation </a:t>
            </a:r>
            <a:r>
              <a:rPr lang="en-US" sz="3200" b="1" dirty="0" smtClean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3200" b="1" dirty="0" smtClean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3200" b="1" dirty="0" smtClean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at </a:t>
            </a:r>
            <a:r>
              <a:rPr lang="en-US" sz="3200" b="1" dirty="0" err="1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Interlachen</a:t>
            </a:r>
            <a:endParaRPr lang="en-US" sz="3200" b="1" dirty="0">
              <a:solidFill>
                <a:srgbClr val="0070C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Right Arrow 5"/>
          <p:cNvSpPr/>
          <p:nvPr/>
        </p:nvSpPr>
        <p:spPr>
          <a:xfrm rot="20674384">
            <a:off x="3131655" y="4118079"/>
            <a:ext cx="419252" cy="394977"/>
          </a:xfrm>
          <a:prstGeom prst="rightArrow">
            <a:avLst/>
          </a:prstGeom>
          <a:gradFill flip="none" rotWithShape="1">
            <a:gsLst>
              <a:gs pos="0">
                <a:srgbClr val="CD1D4D"/>
              </a:gs>
              <a:gs pos="69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Right Arrow 6"/>
          <p:cNvSpPr/>
          <p:nvPr/>
        </p:nvSpPr>
        <p:spPr>
          <a:xfrm rot="20552217">
            <a:off x="5064961" y="1623465"/>
            <a:ext cx="419252" cy="394977"/>
          </a:xfrm>
          <a:prstGeom prst="rightArrow">
            <a:avLst/>
          </a:prstGeom>
          <a:gradFill flip="none" rotWithShape="1">
            <a:gsLst>
              <a:gs pos="0">
                <a:srgbClr val="CD1D4D"/>
              </a:gs>
              <a:gs pos="69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0724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977" y="0"/>
            <a:ext cx="7929023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4083" y="223943"/>
            <a:ext cx="2684589" cy="2062103"/>
          </a:xfrm>
          <a:prstGeom prst="rect">
            <a:avLst/>
          </a:prstGeom>
          <a:solidFill>
            <a:schemeClr val="bg1">
              <a:alpha val="3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Comparison with FEMA National Flood Hazard Layer</a:t>
            </a:r>
          </a:p>
        </p:txBody>
      </p:sp>
    </p:spTree>
    <p:extLst>
      <p:ext uri="{BB962C8B-B14F-4D97-AF65-F5344CB8AC3E}">
        <p14:creationId xmlns:p14="http://schemas.microsoft.com/office/powerpoint/2010/main" val="439889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93963" y="345846"/>
            <a:ext cx="8742218" cy="6373009"/>
            <a:chOff x="193963" y="345846"/>
            <a:chExt cx="8742218" cy="6373009"/>
          </a:xfrm>
        </p:grpSpPr>
        <p:grpSp>
          <p:nvGrpSpPr>
            <p:cNvPr id="11" name="Group 10"/>
            <p:cNvGrpSpPr/>
            <p:nvPr/>
          </p:nvGrpSpPr>
          <p:grpSpPr>
            <a:xfrm>
              <a:off x="193963" y="568589"/>
              <a:ext cx="8742218" cy="6150266"/>
              <a:chOff x="1030017" y="-1121067"/>
              <a:chExt cx="11179464" cy="7989579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017" y="128342"/>
                <a:ext cx="7693572" cy="6654353"/>
              </a:xfrm>
              <a:prstGeom prst="rect">
                <a:avLst/>
              </a:prstGeom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10117" y="10512"/>
                <a:ext cx="5299364" cy="6858000"/>
              </a:xfrm>
              <a:prstGeom prst="rect">
                <a:avLst/>
              </a:prstGeom>
            </p:spPr>
          </p:pic>
          <p:sp>
            <p:nvSpPr>
              <p:cNvPr id="7" name="Oval 6"/>
              <p:cNvSpPr/>
              <p:nvPr/>
            </p:nvSpPr>
            <p:spPr>
              <a:xfrm>
                <a:off x="4906398" y="-1121067"/>
                <a:ext cx="1566041" cy="1710971"/>
              </a:xfrm>
              <a:prstGeom prst="ellipse">
                <a:avLst/>
              </a:prstGeom>
              <a:noFill/>
              <a:ln w="6350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>
              <a:xfrm rot="589986">
                <a:off x="4643402" y="1217600"/>
                <a:ext cx="1244272" cy="2147444"/>
              </a:xfrm>
              <a:prstGeom prst="ellipse">
                <a:avLst/>
              </a:prstGeom>
              <a:noFill/>
              <a:ln w="9525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 rot="1135229">
                <a:off x="1499928" y="3319972"/>
                <a:ext cx="3674796" cy="2482716"/>
              </a:xfrm>
              <a:prstGeom prst="ellipse">
                <a:avLst/>
              </a:prstGeom>
              <a:noFill/>
              <a:ln w="9525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3157301" y="345846"/>
              <a:ext cx="1634836" cy="1170149"/>
            </a:xfrm>
            <a:prstGeom prst="rect">
              <a:avLst/>
            </a:prstGeom>
            <a:solidFill>
              <a:srgbClr val="D5EC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93963" y="228462"/>
            <a:ext cx="7412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Comparison with AFD Operational Map</a:t>
            </a:r>
          </a:p>
        </p:txBody>
      </p:sp>
    </p:spTree>
    <p:extLst>
      <p:ext uri="{BB962C8B-B14F-4D97-AF65-F5344CB8AC3E}">
        <p14:creationId xmlns:p14="http://schemas.microsoft.com/office/powerpoint/2010/main" val="17556738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51"/>
            <a:ext cx="9144000" cy="39107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581" y="1105820"/>
            <a:ext cx="2170887" cy="4192472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3323555" y="566943"/>
            <a:ext cx="5638056" cy="14506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pPr algn="ctr">
              <a:defRPr/>
            </a:pPr>
            <a:r>
              <a:rPr lang="en-US" dirty="0" smtClean="0">
                <a:solidFill>
                  <a:srgbClr val="001446">
                    <a:lumMod val="75000"/>
                    <a:lumOff val="2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Live Demonstration:</a:t>
            </a:r>
            <a:endParaRPr lang="en-US" dirty="0">
              <a:solidFill>
                <a:srgbClr val="001446">
                  <a:lumMod val="75000"/>
                  <a:lumOff val="25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>
              <a:defRPr/>
            </a:pPr>
            <a:r>
              <a:rPr lang="en-US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Collecting Observations for Real-Time Inundation Mapping</a:t>
            </a:r>
            <a:endParaRPr lang="en-US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938" y="2051555"/>
            <a:ext cx="3753785" cy="3246737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3090949" y="3477436"/>
            <a:ext cx="1243839" cy="394977"/>
          </a:xfrm>
          <a:prstGeom prst="rightArrow">
            <a:avLst/>
          </a:prstGeom>
          <a:gradFill flip="none" rotWithShape="1">
            <a:gsLst>
              <a:gs pos="0">
                <a:srgbClr val="CD1D4D"/>
              </a:gs>
              <a:gs pos="69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6767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131" y="515141"/>
            <a:ext cx="4808838" cy="484632"/>
          </a:xfrm>
        </p:spPr>
        <p:txBody>
          <a:bodyPr/>
          <a:lstStyle/>
          <a:p>
            <a:r>
              <a:rPr lang="en-US" sz="2400" dirty="0" smtClean="0"/>
              <a:t>Texas Flood Response System</a:t>
            </a:r>
            <a:endParaRPr lang="en-US" sz="2400" dirty="0"/>
          </a:p>
        </p:txBody>
      </p:sp>
      <p:grpSp>
        <p:nvGrpSpPr>
          <p:cNvPr id="34" name="Group 33"/>
          <p:cNvGrpSpPr/>
          <p:nvPr/>
        </p:nvGrpSpPr>
        <p:grpSpPr>
          <a:xfrm>
            <a:off x="446044" y="1264505"/>
            <a:ext cx="8554996" cy="3999471"/>
            <a:chOff x="228600" y="1602260"/>
            <a:chExt cx="8554996" cy="3999471"/>
          </a:xfrm>
        </p:grpSpPr>
        <p:grpSp>
          <p:nvGrpSpPr>
            <p:cNvPr id="20" name="Group 19"/>
            <p:cNvGrpSpPr/>
            <p:nvPr/>
          </p:nvGrpSpPr>
          <p:grpSpPr>
            <a:xfrm>
              <a:off x="502508" y="1861753"/>
              <a:ext cx="7628238" cy="3056236"/>
              <a:chOff x="502508" y="1861753"/>
              <a:chExt cx="7628238" cy="3056236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502508" y="4291914"/>
                <a:ext cx="1540476" cy="626075"/>
                <a:chOff x="502508" y="4291914"/>
                <a:chExt cx="1540476" cy="626075"/>
              </a:xfrm>
            </p:grpSpPr>
            <p:cxnSp>
              <p:nvCxnSpPr>
                <p:cNvPr id="4" name="Straight Connector 3"/>
                <p:cNvCxnSpPr/>
                <p:nvPr/>
              </p:nvCxnSpPr>
              <p:spPr bwMode="auto">
                <a:xfrm>
                  <a:off x="502508" y="4909751"/>
                  <a:ext cx="1540476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7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" name="Straight Connector 5"/>
                <p:cNvCxnSpPr/>
                <p:nvPr/>
              </p:nvCxnSpPr>
              <p:spPr bwMode="auto">
                <a:xfrm flipH="1" flipV="1">
                  <a:off x="2026508" y="4291914"/>
                  <a:ext cx="8238" cy="626075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7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8" name="Group 7"/>
              <p:cNvGrpSpPr/>
              <p:nvPr/>
            </p:nvGrpSpPr>
            <p:grpSpPr>
              <a:xfrm>
                <a:off x="2030627" y="3686433"/>
                <a:ext cx="1540476" cy="626075"/>
                <a:chOff x="502508" y="4291914"/>
                <a:chExt cx="1540476" cy="626075"/>
              </a:xfrm>
            </p:grpSpPr>
            <p:cxnSp>
              <p:nvCxnSpPr>
                <p:cNvPr id="9" name="Straight Connector 8"/>
                <p:cNvCxnSpPr/>
                <p:nvPr/>
              </p:nvCxnSpPr>
              <p:spPr bwMode="auto">
                <a:xfrm>
                  <a:off x="502508" y="4909751"/>
                  <a:ext cx="1540476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7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" name="Straight Connector 9"/>
                <p:cNvCxnSpPr/>
                <p:nvPr/>
              </p:nvCxnSpPr>
              <p:spPr bwMode="auto">
                <a:xfrm flipH="1" flipV="1">
                  <a:off x="2026508" y="4291914"/>
                  <a:ext cx="8238" cy="626075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7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1" name="Group 10"/>
              <p:cNvGrpSpPr/>
              <p:nvPr/>
            </p:nvGrpSpPr>
            <p:grpSpPr>
              <a:xfrm>
                <a:off x="3542270" y="3072714"/>
                <a:ext cx="1540476" cy="626075"/>
                <a:chOff x="502508" y="4291914"/>
                <a:chExt cx="1540476" cy="626075"/>
              </a:xfrm>
            </p:grpSpPr>
            <p:cxnSp>
              <p:nvCxnSpPr>
                <p:cNvPr id="12" name="Straight Connector 11"/>
                <p:cNvCxnSpPr/>
                <p:nvPr/>
              </p:nvCxnSpPr>
              <p:spPr bwMode="auto">
                <a:xfrm>
                  <a:off x="502508" y="4909751"/>
                  <a:ext cx="1540476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7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3" name="Straight Connector 12"/>
                <p:cNvCxnSpPr/>
                <p:nvPr/>
              </p:nvCxnSpPr>
              <p:spPr bwMode="auto">
                <a:xfrm flipH="1" flipV="1">
                  <a:off x="2026508" y="4291914"/>
                  <a:ext cx="8238" cy="626075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7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4" name="Group 13"/>
              <p:cNvGrpSpPr/>
              <p:nvPr/>
            </p:nvGrpSpPr>
            <p:grpSpPr>
              <a:xfrm>
                <a:off x="5062151" y="2458996"/>
                <a:ext cx="1540476" cy="626075"/>
                <a:chOff x="502508" y="4291914"/>
                <a:chExt cx="1540476" cy="626075"/>
              </a:xfrm>
            </p:grpSpPr>
            <p:cxnSp>
              <p:nvCxnSpPr>
                <p:cNvPr id="15" name="Straight Connector 14"/>
                <p:cNvCxnSpPr/>
                <p:nvPr/>
              </p:nvCxnSpPr>
              <p:spPr bwMode="auto">
                <a:xfrm>
                  <a:off x="502508" y="4909751"/>
                  <a:ext cx="1540476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7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6" name="Straight Connector 15"/>
                <p:cNvCxnSpPr/>
                <p:nvPr/>
              </p:nvCxnSpPr>
              <p:spPr bwMode="auto">
                <a:xfrm flipH="1" flipV="1">
                  <a:off x="2026508" y="4291914"/>
                  <a:ext cx="8238" cy="626075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7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7" name="Group 16"/>
              <p:cNvGrpSpPr/>
              <p:nvPr/>
            </p:nvGrpSpPr>
            <p:grpSpPr>
              <a:xfrm>
                <a:off x="6590270" y="1861753"/>
                <a:ext cx="1540476" cy="626075"/>
                <a:chOff x="502508" y="4291914"/>
                <a:chExt cx="1540476" cy="626075"/>
              </a:xfrm>
            </p:grpSpPr>
            <p:cxnSp>
              <p:nvCxnSpPr>
                <p:cNvPr id="18" name="Straight Connector 17"/>
                <p:cNvCxnSpPr/>
                <p:nvPr/>
              </p:nvCxnSpPr>
              <p:spPr bwMode="auto">
                <a:xfrm>
                  <a:off x="502508" y="4909751"/>
                  <a:ext cx="1540476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7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9" name="Straight Connector 18"/>
                <p:cNvCxnSpPr/>
                <p:nvPr/>
              </p:nvCxnSpPr>
              <p:spPr bwMode="auto">
                <a:xfrm flipH="1" flipV="1">
                  <a:off x="2026508" y="4291914"/>
                  <a:ext cx="8238" cy="626075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7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sp>
          <p:nvSpPr>
            <p:cNvPr id="21" name="TextBox 20"/>
            <p:cNvSpPr txBox="1"/>
            <p:nvPr/>
          </p:nvSpPr>
          <p:spPr>
            <a:xfrm>
              <a:off x="228600" y="4613191"/>
              <a:ext cx="914400" cy="98854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</a:pPr>
              <a:r>
                <a:rPr lang="en-US" sz="1000" b="1" dirty="0" smtClean="0">
                  <a:solidFill>
                    <a:srgbClr val="0070C0"/>
                  </a:solidFill>
                </a:rPr>
                <a:t>May 2014</a:t>
              </a:r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469557" y="4852087"/>
              <a:ext cx="98854" cy="90617"/>
            </a:xfrm>
            <a:prstGeom prst="ellipse">
              <a:avLst/>
            </a:prstGeom>
            <a:gradFill>
              <a:gsLst>
                <a:gs pos="0">
                  <a:srgbClr val="0070C0"/>
                </a:gs>
                <a:gs pos="100000">
                  <a:srgbClr val="0070C0"/>
                </a:gs>
              </a:gsLst>
            </a:gradFill>
            <a:ln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 bwMode="auto">
            <a:xfrm>
              <a:off x="1979141" y="4246605"/>
              <a:ext cx="98854" cy="90617"/>
            </a:xfrm>
            <a:prstGeom prst="ellipse">
              <a:avLst/>
            </a:prstGeom>
            <a:gradFill>
              <a:gsLst>
                <a:gs pos="0">
                  <a:srgbClr val="0070C0"/>
                </a:gs>
                <a:gs pos="100000">
                  <a:srgbClr val="0070C0"/>
                </a:gs>
              </a:gsLst>
            </a:gradFill>
            <a:ln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3505200" y="3641124"/>
              <a:ext cx="98854" cy="90617"/>
            </a:xfrm>
            <a:prstGeom prst="ellipse">
              <a:avLst/>
            </a:prstGeom>
            <a:gradFill>
              <a:gsLst>
                <a:gs pos="0">
                  <a:srgbClr val="0070C0"/>
                </a:gs>
                <a:gs pos="100000">
                  <a:srgbClr val="0070C0"/>
                </a:gs>
              </a:gsLst>
            </a:gradFill>
            <a:ln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5033319" y="3027405"/>
              <a:ext cx="98854" cy="90617"/>
            </a:xfrm>
            <a:prstGeom prst="ellipse">
              <a:avLst/>
            </a:prstGeom>
            <a:gradFill>
              <a:gsLst>
                <a:gs pos="0">
                  <a:srgbClr val="0070C0"/>
                </a:gs>
                <a:gs pos="100000">
                  <a:srgbClr val="0070C0"/>
                </a:gs>
              </a:gsLst>
            </a:gradFill>
            <a:ln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 bwMode="auto">
            <a:xfrm>
              <a:off x="6536724" y="2413687"/>
              <a:ext cx="98854" cy="90617"/>
            </a:xfrm>
            <a:prstGeom prst="ellipse">
              <a:avLst/>
            </a:prstGeom>
            <a:gradFill>
              <a:gsLst>
                <a:gs pos="0">
                  <a:srgbClr val="0070C0"/>
                </a:gs>
                <a:gs pos="100000">
                  <a:srgbClr val="0070C0"/>
                </a:gs>
              </a:gsLst>
            </a:gradFill>
            <a:ln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 bwMode="auto">
            <a:xfrm>
              <a:off x="8081319" y="1816444"/>
              <a:ext cx="98854" cy="90617"/>
            </a:xfrm>
            <a:prstGeom prst="ellipse">
              <a:avLst/>
            </a:prstGeom>
            <a:gradFill>
              <a:gsLst>
                <a:gs pos="0">
                  <a:srgbClr val="0070C0"/>
                </a:gs>
                <a:gs pos="100000">
                  <a:srgbClr val="0070C0"/>
                </a:gs>
              </a:gsLst>
            </a:gradFill>
            <a:ln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 bwMode="auto">
            <a:xfrm>
              <a:off x="8064843" y="1816444"/>
              <a:ext cx="98854" cy="90617"/>
            </a:xfrm>
            <a:prstGeom prst="ellipse">
              <a:avLst/>
            </a:prstGeom>
            <a:gradFill>
              <a:gsLst>
                <a:gs pos="0">
                  <a:srgbClr val="0070C0"/>
                </a:gs>
                <a:gs pos="100000">
                  <a:srgbClr val="0070C0"/>
                </a:gs>
              </a:gsLst>
            </a:gradFill>
            <a:ln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781433" y="3999470"/>
              <a:ext cx="914400" cy="98854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</a:pPr>
              <a:r>
                <a:rPr lang="en-US" sz="1000" b="1" dirty="0" smtClean="0">
                  <a:solidFill>
                    <a:srgbClr val="0070C0"/>
                  </a:solidFill>
                </a:rPr>
                <a:t>May 2015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268363" y="3410465"/>
              <a:ext cx="914400" cy="98854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</a:pPr>
              <a:r>
                <a:rPr lang="en-US" sz="1000" b="1" dirty="0" smtClean="0">
                  <a:solidFill>
                    <a:srgbClr val="0070C0"/>
                  </a:solidFill>
                </a:rPr>
                <a:t>May 2016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821195" y="2813222"/>
              <a:ext cx="914400" cy="98854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</a:pPr>
              <a:r>
                <a:rPr lang="en-US" sz="1000" b="1" dirty="0" smtClean="0">
                  <a:solidFill>
                    <a:srgbClr val="0070C0"/>
                  </a:solidFill>
                </a:rPr>
                <a:t>May 2017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324601" y="2207741"/>
              <a:ext cx="914400" cy="98854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</a:pPr>
              <a:r>
                <a:rPr lang="en-US" sz="1000" b="1" dirty="0" smtClean="0">
                  <a:solidFill>
                    <a:srgbClr val="0070C0"/>
                  </a:solidFill>
                </a:rPr>
                <a:t>May 2018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869196" y="1602260"/>
              <a:ext cx="914400" cy="98854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</a:pPr>
              <a:r>
                <a:rPr lang="en-US" sz="1000" b="1" dirty="0" smtClean="0">
                  <a:solidFill>
                    <a:srgbClr val="0070C0"/>
                  </a:solidFill>
                </a:rPr>
                <a:t>May 2019</a:t>
              </a: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747" y="4650254"/>
            <a:ext cx="1403429" cy="105257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796" y="4024181"/>
            <a:ext cx="1513702" cy="100039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117" y="3402223"/>
            <a:ext cx="1341645" cy="1047717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38" name="TextBox 37"/>
          <p:cNvSpPr txBox="1"/>
          <p:nvPr/>
        </p:nvSpPr>
        <p:spPr>
          <a:xfrm>
            <a:off x="1171833" y="5717057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srgbClr val="0070C0"/>
                </a:solidFill>
              </a:rPr>
              <a:t>Discharge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590879" y="503231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srgbClr val="0070C0"/>
                </a:solidFill>
              </a:rPr>
              <a:t>Inundation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336362" y="444994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srgbClr val="0070C0"/>
                </a:solidFill>
              </a:rPr>
              <a:t>Impact 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765626" y="387589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srgbClr val="0070C0"/>
                </a:solidFill>
              </a:rPr>
              <a:t>Services </a:t>
            </a:r>
          </a:p>
        </p:txBody>
      </p:sp>
      <p:pic>
        <p:nvPicPr>
          <p:cNvPr id="43" name="Picture 1" descr="image0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145" y="2207739"/>
            <a:ext cx="1298216" cy="105529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AutoShape 2" descr="Image result for national water center, tuscaloosa, images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617" y="2799058"/>
            <a:ext cx="1536089" cy="103565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6" name="TextBox 45"/>
          <p:cNvSpPr txBox="1"/>
          <p:nvPr/>
        </p:nvSpPr>
        <p:spPr>
          <a:xfrm>
            <a:off x="7216516" y="326302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srgbClr val="0070C0"/>
                </a:solidFill>
              </a:rPr>
              <a:t>Deployment </a:t>
            </a:r>
          </a:p>
        </p:txBody>
      </p:sp>
      <p:sp>
        <p:nvSpPr>
          <p:cNvPr id="48" name="Left Brace 47"/>
          <p:cNvSpPr/>
          <p:nvPr/>
        </p:nvSpPr>
        <p:spPr bwMode="auto">
          <a:xfrm rot="5400000">
            <a:off x="2846860" y="-79807"/>
            <a:ext cx="342898" cy="4464909"/>
          </a:xfrm>
          <a:prstGeom prst="leftBrace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942150" y="169474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prstClr val="black"/>
                </a:solidFill>
              </a:rPr>
              <a:t>Research and Development</a:t>
            </a:r>
          </a:p>
        </p:txBody>
      </p:sp>
      <p:sp>
        <p:nvSpPr>
          <p:cNvPr id="50" name="Left Brace 49"/>
          <p:cNvSpPr/>
          <p:nvPr/>
        </p:nvSpPr>
        <p:spPr bwMode="auto">
          <a:xfrm rot="5400000">
            <a:off x="6658147" y="-358602"/>
            <a:ext cx="332086" cy="3048000"/>
          </a:xfrm>
          <a:prstGeom prst="leftBrace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222826" y="71940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prstClr val="black"/>
                </a:solidFill>
              </a:rPr>
              <a:t>Demonstration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 flipV="1">
            <a:off x="3943007" y="4790299"/>
            <a:ext cx="4438134" cy="55606"/>
          </a:xfrm>
          <a:prstGeom prst="straightConnector1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2" name="Straight Arrow Connector 51"/>
          <p:cNvCxnSpPr/>
          <p:nvPr/>
        </p:nvCxnSpPr>
        <p:spPr bwMode="auto">
          <a:xfrm flipV="1">
            <a:off x="829012" y="6107504"/>
            <a:ext cx="7568605" cy="85474"/>
          </a:xfrm>
          <a:prstGeom prst="straightConnector1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54" name="Picture 44" descr="http://www.shakeout.org/texas/images/TDEM_Seal.pn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216" y="4409594"/>
            <a:ext cx="930746" cy="93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7" y="5730134"/>
            <a:ext cx="1300809" cy="9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134379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28649" y="1493116"/>
            <a:ext cx="7684077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This testing was done in areas well understood, engineered and mapped</a:t>
            </a:r>
          </a:p>
          <a:p>
            <a:r>
              <a:rPr lang="en-US" dirty="0" smtClean="0"/>
              <a:t>Some flood test mapping was over/under actual flooded extent due to differences in resolution between 10m NED and 30m NHDPlus </a:t>
            </a:r>
          </a:p>
          <a:p>
            <a:r>
              <a:rPr lang="en-US" dirty="0" smtClean="0"/>
              <a:t>Flood test mapping from HAND calculation was bounded by NHD medium resolution catchments; this fragmented the result </a:t>
            </a:r>
          </a:p>
          <a:p>
            <a:r>
              <a:rPr lang="en-US" dirty="0" smtClean="0"/>
              <a:t>Future stream reach delineation will use 10m (or better) catchments and river geometry, and will consider longer reaches than NHD, for greater usefulness in emergency response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28650" y="372523"/>
            <a:ext cx="5069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Pin to Flood Summary</a:t>
            </a:r>
            <a:endParaRPr lang="en-US" sz="3200" b="1" dirty="0">
              <a:solidFill>
                <a:srgbClr val="0070C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7891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Three Themes for this Meeting: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85800" y="1534297"/>
            <a:ext cx="7642225" cy="22860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i="1" dirty="0" smtClean="0">
                <a:solidFill>
                  <a:srgbClr val="0070C0"/>
                </a:solidFill>
              </a:rPr>
              <a:t>Predictive </a:t>
            </a:r>
            <a:r>
              <a:rPr lang="en-US" sz="2000" dirty="0" smtClean="0">
                <a:solidFill>
                  <a:srgbClr val="0070C0"/>
                </a:solidFill>
              </a:rPr>
              <a:t>flood mapping </a:t>
            </a:r>
            <a:r>
              <a:rPr lang="en-US" sz="2000" dirty="0" smtClean="0"/>
              <a:t>from the National Water Center</a:t>
            </a:r>
          </a:p>
          <a:p>
            <a:pPr marL="630238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Collaboration with WGRFC and TDEM</a:t>
            </a:r>
          </a:p>
          <a:p>
            <a:pPr marL="630238" lvl="1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What maps are needed?</a:t>
            </a:r>
          </a:p>
          <a:p>
            <a:pPr marL="630238" lvl="1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How will they be delivered?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i="1" dirty="0" smtClean="0">
                <a:solidFill>
                  <a:srgbClr val="0070C0"/>
                </a:solidFill>
              </a:rPr>
              <a:t>Observational</a:t>
            </a:r>
            <a:r>
              <a:rPr lang="en-US" sz="2000" dirty="0" smtClean="0">
                <a:solidFill>
                  <a:srgbClr val="0070C0"/>
                </a:solidFill>
              </a:rPr>
              <a:t> flood mapping </a:t>
            </a:r>
            <a:r>
              <a:rPr lang="en-US" sz="2000" dirty="0" smtClean="0"/>
              <a:t>at TDEM</a:t>
            </a:r>
          </a:p>
          <a:p>
            <a:pPr marL="630238" lvl="1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Point to Flood Map application</a:t>
            </a:r>
          </a:p>
          <a:p>
            <a:pPr marL="630238" lvl="1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Testing with first responders</a:t>
            </a:r>
          </a:p>
          <a:p>
            <a:pPr marL="630238" lvl="1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Building the mapping infrastructure at TDEM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70C0"/>
                </a:solidFill>
              </a:rPr>
              <a:t>Best available flood inundation maps </a:t>
            </a:r>
            <a:r>
              <a:rPr lang="en-US" sz="2000" dirty="0" smtClean="0"/>
              <a:t>for Texas</a:t>
            </a:r>
          </a:p>
          <a:p>
            <a:pPr marL="630238" lvl="1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Use engineering scale models where available, HAND elsewhere</a:t>
            </a:r>
          </a:p>
          <a:p>
            <a:pPr marL="630238" lvl="1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River Hydraulic Framework for combining maps from different sources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7147" y="2291397"/>
            <a:ext cx="2771635" cy="172043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5" name="Rectangle 4"/>
          <p:cNvSpPr/>
          <p:nvPr/>
        </p:nvSpPr>
        <p:spPr bwMode="auto">
          <a:xfrm>
            <a:off x="7512907" y="2677297"/>
            <a:ext cx="652853" cy="543697"/>
          </a:xfrm>
          <a:prstGeom prst="rect">
            <a:avLst/>
          </a:prstGeom>
          <a:noFill/>
          <a:ln w="34925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602510" y="4638902"/>
            <a:ext cx="8027683" cy="1637211"/>
          </a:xfrm>
          <a:prstGeom prst="rect">
            <a:avLst/>
          </a:prstGeom>
          <a:noFill/>
          <a:ln w="28575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914637"/>
      </p:ext>
    </p:extLst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702" y="457199"/>
            <a:ext cx="7700319" cy="484632"/>
          </a:xfrm>
        </p:spPr>
        <p:txBody>
          <a:bodyPr>
            <a:noAutofit/>
          </a:bodyPr>
          <a:lstStyle/>
          <a:p>
            <a:r>
              <a:rPr lang="en-US" sz="2400" dirty="0" smtClean="0"/>
              <a:t>Existing Flood Maps from National Weather Service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455871" y="6152101"/>
            <a:ext cx="80594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2"/>
              </a:rPr>
              <a:t>http://water.weather.gov/ahps2/inundation/inundation_google.php?gage=atit2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974" y="1037404"/>
            <a:ext cx="6497271" cy="5019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974" y="1037404"/>
            <a:ext cx="6579749" cy="5019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6973" y="1037404"/>
            <a:ext cx="6560431" cy="5019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6972" y="1037404"/>
            <a:ext cx="6497271" cy="50352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7653" y="1037403"/>
            <a:ext cx="6528108" cy="503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2059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 smtClean="0"/>
              <a:t>Continental-Scale Flood Inundation Mapping</a:t>
            </a:r>
            <a:endParaRPr lang="en-US" sz="2600" dirty="0"/>
          </a:p>
        </p:txBody>
      </p:sp>
      <p:sp>
        <p:nvSpPr>
          <p:cNvPr id="4" name="TextBox 3"/>
          <p:cNvSpPr txBox="1"/>
          <p:nvPr/>
        </p:nvSpPr>
        <p:spPr>
          <a:xfrm>
            <a:off x="641075" y="300736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  <a:defRPr/>
            </a:pPr>
            <a:r>
              <a:rPr lang="en-US" sz="1400" b="1" dirty="0">
                <a:solidFill>
                  <a:prstClr val="black"/>
                </a:solidFill>
              </a:rPr>
              <a:t>Catchments and Flowlines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1075" y="5349862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  <a:defRPr/>
            </a:pPr>
            <a:r>
              <a:rPr lang="en-US" sz="1400" b="1" dirty="0">
                <a:solidFill>
                  <a:prstClr val="black"/>
                </a:solidFill>
              </a:rPr>
              <a:t>Digital Elevation Model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08918" y="445592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  <a:defRPr/>
            </a:pPr>
            <a:r>
              <a:rPr lang="en-US" sz="1400" b="1" dirty="0">
                <a:solidFill>
                  <a:srgbClr val="001446">
                    <a:lumMod val="50000"/>
                    <a:lumOff val="50000"/>
                  </a:srgbClr>
                </a:solidFill>
              </a:rPr>
              <a:t>Height Above Nearest </a:t>
            </a:r>
          </a:p>
          <a:p>
            <a:pPr eaLnBrk="0" hangingPunct="0">
              <a:lnSpc>
                <a:spcPts val="1800"/>
              </a:lnSpc>
              <a:defRPr/>
            </a:pPr>
            <a:r>
              <a:rPr lang="en-US" sz="1400" b="1" dirty="0">
                <a:solidFill>
                  <a:srgbClr val="001446">
                    <a:lumMod val="50000"/>
                    <a:lumOff val="50000"/>
                  </a:srgbClr>
                </a:solidFill>
              </a:rPr>
              <a:t>Drainage (HAND)</a:t>
            </a:r>
            <a:r>
              <a:rPr lang="en-US" sz="1400" b="1" dirty="0">
                <a:solidFill>
                  <a:prstClr val="black"/>
                </a:solidFill>
              </a:rPr>
              <a:t/>
            </a:r>
            <a:br>
              <a:rPr lang="en-US" sz="1400" b="1" dirty="0">
                <a:solidFill>
                  <a:prstClr val="black"/>
                </a:solidFill>
              </a:rPr>
            </a:br>
            <a:r>
              <a:rPr lang="en-US" sz="1400" b="1" dirty="0">
                <a:solidFill>
                  <a:prstClr val="black"/>
                </a:solidFill>
              </a:rPr>
              <a:t>(relative elevation of land </a:t>
            </a:r>
          </a:p>
          <a:p>
            <a:pPr eaLnBrk="0" hangingPunct="0">
              <a:lnSpc>
                <a:spcPts val="1800"/>
              </a:lnSpc>
              <a:defRPr/>
            </a:pPr>
            <a:r>
              <a:rPr lang="en-US" sz="1400" b="1" dirty="0">
                <a:solidFill>
                  <a:prstClr val="black"/>
                </a:solidFill>
              </a:rPr>
              <a:t>surface cell above cell in </a:t>
            </a:r>
          </a:p>
          <a:p>
            <a:pPr eaLnBrk="0" hangingPunct="0">
              <a:lnSpc>
                <a:spcPts val="1800"/>
              </a:lnSpc>
              <a:defRPr/>
            </a:pPr>
            <a:r>
              <a:rPr lang="en-US" sz="1400" b="1" dirty="0">
                <a:solidFill>
                  <a:prstClr val="black"/>
                </a:solidFill>
              </a:rPr>
              <a:t>stream to which it flows)</a:t>
            </a:r>
          </a:p>
        </p:txBody>
      </p:sp>
      <p:sp>
        <p:nvSpPr>
          <p:cNvPr id="6" name="Right Arrow 5"/>
          <p:cNvSpPr/>
          <p:nvPr/>
        </p:nvSpPr>
        <p:spPr bwMode="auto">
          <a:xfrm>
            <a:off x="3287337" y="2139085"/>
            <a:ext cx="665480" cy="29972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3" name="Right Arrow 12"/>
          <p:cNvSpPr/>
          <p:nvPr/>
        </p:nvSpPr>
        <p:spPr bwMode="auto">
          <a:xfrm>
            <a:off x="3294328" y="3897645"/>
            <a:ext cx="665480" cy="29972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075" y="1307591"/>
            <a:ext cx="2484075" cy="1540127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75" y="3443976"/>
            <a:ext cx="2502998" cy="1592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3073505" y="5473565"/>
            <a:ext cx="1758623" cy="1155361"/>
            <a:chOff x="5132717" y="1319842"/>
            <a:chExt cx="1758623" cy="1155361"/>
          </a:xfrm>
        </p:grpSpPr>
        <p:sp>
          <p:nvSpPr>
            <p:cNvPr id="20" name="Freeform 19"/>
            <p:cNvSpPr/>
            <p:nvPr/>
          </p:nvSpPr>
          <p:spPr bwMode="auto">
            <a:xfrm>
              <a:off x="5141343" y="1759211"/>
              <a:ext cx="1725283" cy="715992"/>
            </a:xfrm>
            <a:custGeom>
              <a:avLst/>
              <a:gdLst>
                <a:gd name="connsiteX0" fmla="*/ 0 w 1725283"/>
                <a:gd name="connsiteY0" fmla="*/ 0 h 715992"/>
                <a:gd name="connsiteX1" fmla="*/ 8626 w 1725283"/>
                <a:gd name="connsiteY1" fmla="*/ 664234 h 715992"/>
                <a:gd name="connsiteX2" fmla="*/ 1708030 w 1725283"/>
                <a:gd name="connsiteY2" fmla="*/ 715992 h 715992"/>
                <a:gd name="connsiteX3" fmla="*/ 1725283 w 1725283"/>
                <a:gd name="connsiteY3" fmla="*/ 422694 h 715992"/>
                <a:gd name="connsiteX4" fmla="*/ 1656271 w 1725283"/>
                <a:gd name="connsiteY4" fmla="*/ 379562 h 715992"/>
                <a:gd name="connsiteX5" fmla="*/ 0 w 1725283"/>
                <a:gd name="connsiteY5" fmla="*/ 0 h 715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25283" h="715992">
                  <a:moveTo>
                    <a:pt x="0" y="0"/>
                  </a:moveTo>
                  <a:lnTo>
                    <a:pt x="8626" y="664234"/>
                  </a:lnTo>
                  <a:lnTo>
                    <a:pt x="1708030" y="715992"/>
                  </a:lnTo>
                  <a:lnTo>
                    <a:pt x="1725283" y="422694"/>
                  </a:lnTo>
                  <a:lnTo>
                    <a:pt x="1656271" y="379562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</a:gradFill>
            <a:ln w="0">
              <a:solidFill>
                <a:schemeClr val="bg1">
                  <a:lumMod val="6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21" name="Freeform 20"/>
            <p:cNvSpPr/>
            <p:nvPr/>
          </p:nvSpPr>
          <p:spPr bwMode="auto">
            <a:xfrm>
              <a:off x="5141344" y="1319842"/>
              <a:ext cx="1733910" cy="871267"/>
            </a:xfrm>
            <a:custGeom>
              <a:avLst/>
              <a:gdLst>
                <a:gd name="connsiteX0" fmla="*/ 17252 w 1708030"/>
                <a:gd name="connsiteY0" fmla="*/ 0 h 871267"/>
                <a:gd name="connsiteX1" fmla="*/ 0 w 1708030"/>
                <a:gd name="connsiteY1" fmla="*/ 431320 h 871267"/>
                <a:gd name="connsiteX2" fmla="*/ 1708030 w 1708030"/>
                <a:gd name="connsiteY2" fmla="*/ 871267 h 871267"/>
                <a:gd name="connsiteX3" fmla="*/ 1708030 w 1708030"/>
                <a:gd name="connsiteY3" fmla="*/ 457200 h 871267"/>
                <a:gd name="connsiteX4" fmla="*/ 17252 w 1708030"/>
                <a:gd name="connsiteY4" fmla="*/ 0 h 871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8030" h="871267">
                  <a:moveTo>
                    <a:pt x="17252" y="0"/>
                  </a:moveTo>
                  <a:lnTo>
                    <a:pt x="0" y="431320"/>
                  </a:lnTo>
                  <a:lnTo>
                    <a:pt x="1708030" y="871267"/>
                  </a:lnTo>
                  <a:lnTo>
                    <a:pt x="1708030" y="457200"/>
                  </a:lnTo>
                  <a:lnTo>
                    <a:pt x="17252" y="0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25000"/>
                    <a:lumOff val="75000"/>
                  </a:schemeClr>
                </a:gs>
                <a:gs pos="100000">
                  <a:schemeClr val="tx2">
                    <a:lumMod val="25000"/>
                    <a:lumOff val="75000"/>
                  </a:schemeClr>
                </a:gs>
              </a:gsLst>
            </a:grad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 bwMode="auto">
            <a:xfrm>
              <a:off x="5132717" y="1733909"/>
              <a:ext cx="1742536" cy="465827"/>
            </a:xfrm>
            <a:prstGeom prst="line">
              <a:avLst/>
            </a:prstGeom>
            <a:noFill/>
            <a:ln w="3810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 bwMode="auto">
            <a:xfrm>
              <a:off x="5148804" y="1330661"/>
              <a:ext cx="1742536" cy="465827"/>
            </a:xfrm>
            <a:prstGeom prst="line">
              <a:avLst/>
            </a:prstGeom>
            <a:noFill/>
            <a:ln w="38100" cap="flat" cmpd="sng" algn="ctr">
              <a:solidFill>
                <a:schemeClr val="tx2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4" name="Isosceles Triangle 23"/>
            <p:cNvSpPr/>
            <p:nvPr/>
          </p:nvSpPr>
          <p:spPr bwMode="auto">
            <a:xfrm flipV="1">
              <a:off x="6003984" y="1366303"/>
              <a:ext cx="219456" cy="199609"/>
            </a:xfrm>
            <a:prstGeom prst="triangle">
              <a:avLst/>
            </a:prstGeom>
            <a:gradFill>
              <a:gsLst>
                <a:gs pos="0">
                  <a:schemeClr val="tx2">
                    <a:lumMod val="50000"/>
                    <a:lumOff val="50000"/>
                  </a:schemeClr>
                </a:gs>
                <a:gs pos="100000">
                  <a:schemeClr val="tx2">
                    <a:lumMod val="50000"/>
                    <a:lumOff val="50000"/>
                  </a:schemeClr>
                </a:gs>
              </a:gsLst>
            </a:grad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244" y="4377640"/>
            <a:ext cx="1368163" cy="24322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0063" y="1784682"/>
            <a:ext cx="4321685" cy="244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1893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Detailed Flood Models of Main Stem Rivers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8583" y="2948801"/>
            <a:ext cx="5409428" cy="383093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06" y="941832"/>
            <a:ext cx="5008605" cy="3612444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836648" y="142646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prstClr val="black"/>
                </a:solidFill>
              </a:rPr>
              <a:t>San Antonio River </a:t>
            </a:r>
            <a:br>
              <a:rPr lang="en-US" sz="1400" b="1" dirty="0" smtClean="0">
                <a:solidFill>
                  <a:prstClr val="black"/>
                </a:solidFill>
              </a:rPr>
            </a:br>
            <a:r>
              <a:rPr lang="en-US" sz="1400" b="1" dirty="0" smtClean="0">
                <a:solidFill>
                  <a:prstClr val="black"/>
                </a:solidFill>
              </a:rPr>
              <a:t>(from San Antonio River Authority)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49114" y="529412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prstClr val="black"/>
                </a:solidFill>
              </a:rPr>
              <a:t>Guadalupe River</a:t>
            </a:r>
            <a:br>
              <a:rPr lang="en-US" sz="1400" b="1" dirty="0" smtClean="0">
                <a:solidFill>
                  <a:prstClr val="black"/>
                </a:solidFill>
              </a:rPr>
            </a:br>
            <a:r>
              <a:rPr lang="en-US" sz="1400" b="1" dirty="0" smtClean="0">
                <a:solidFill>
                  <a:prstClr val="black"/>
                </a:solidFill>
              </a:rPr>
              <a:t>(from US Army Corps of Engineers,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prstClr val="black"/>
                </a:solidFill>
              </a:rPr>
              <a:t>Fort Worth District)</a:t>
            </a:r>
          </a:p>
        </p:txBody>
      </p:sp>
    </p:spTree>
    <p:extLst>
      <p:ext uri="{BB962C8B-B14F-4D97-AF65-F5344CB8AC3E}">
        <p14:creationId xmlns:p14="http://schemas.microsoft.com/office/powerpoint/2010/main" val="23404544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821118" cy="484632"/>
          </a:xfrm>
        </p:spPr>
        <p:txBody>
          <a:bodyPr/>
          <a:lstStyle/>
          <a:p>
            <a:r>
              <a:rPr lang="en-US" sz="2400" dirty="0" smtClean="0"/>
              <a:t>Flood Models from FEMA Flood Mapping Studies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126308"/>
            <a:ext cx="6763920" cy="55608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39697" y="543697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prstClr val="black"/>
                </a:solidFill>
              </a:rPr>
              <a:t>Harris County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 flipV="1">
            <a:off x="6977449" y="4580238"/>
            <a:ext cx="107092" cy="832021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0728755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Best Available Flood Inundation Mapping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210" y="2889218"/>
            <a:ext cx="3642283" cy="30551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611" y="4632731"/>
            <a:ext cx="2463757" cy="1311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2974" y="3921998"/>
            <a:ext cx="2135145" cy="20223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2068" y="1416908"/>
            <a:ext cx="2166758" cy="18699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317" y="1512833"/>
            <a:ext cx="3280897" cy="1856443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 bwMode="auto">
          <a:xfrm flipH="1">
            <a:off x="6475817" y="4987869"/>
            <a:ext cx="634313" cy="288325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0" name="Right Arrow 9"/>
          <p:cNvSpPr/>
          <p:nvPr/>
        </p:nvSpPr>
        <p:spPr bwMode="auto">
          <a:xfrm>
            <a:off x="2463295" y="5043678"/>
            <a:ext cx="634313" cy="288325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1" name="Right Arrow 10"/>
          <p:cNvSpPr/>
          <p:nvPr/>
        </p:nvSpPr>
        <p:spPr bwMode="auto">
          <a:xfrm flipH="1">
            <a:off x="6369651" y="2965496"/>
            <a:ext cx="634313" cy="288325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3" name="Bent Arrow 12"/>
          <p:cNvSpPr/>
          <p:nvPr/>
        </p:nvSpPr>
        <p:spPr bwMode="auto">
          <a:xfrm rot="5400000">
            <a:off x="3929449" y="2100649"/>
            <a:ext cx="667265" cy="642551"/>
          </a:xfrm>
          <a:prstGeom prst="ben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56089" y="621956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b="1" i="1" dirty="0" smtClean="0">
                <a:solidFill>
                  <a:srgbClr val="0070C0"/>
                </a:solidFill>
              </a:rPr>
              <a:t>National River Hydraulic Framework for Flood Inundation Mapping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12530" y="150752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prstClr val="black"/>
                </a:solidFill>
              </a:rPr>
              <a:t>Use mapping from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prstClr val="black"/>
                </a:solidFill>
              </a:rPr>
              <a:t>engineering scale models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prstClr val="black"/>
                </a:solidFill>
              </a:rPr>
              <a:t>where available,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prstClr val="black"/>
                </a:solidFill>
              </a:rPr>
              <a:t>HAND elsewhere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68101" y="414447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prstClr val="black"/>
                </a:solidFill>
              </a:rPr>
              <a:t>190,000 miles of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prstClr val="black"/>
                </a:solidFill>
              </a:rPr>
              <a:t>streams and rivers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prstClr val="black"/>
                </a:solidFill>
              </a:rPr>
              <a:t>in Texas</a:t>
            </a:r>
          </a:p>
        </p:txBody>
      </p:sp>
    </p:spTree>
    <p:extLst>
      <p:ext uri="{BB962C8B-B14F-4D97-AF65-F5344CB8AC3E}">
        <p14:creationId xmlns:p14="http://schemas.microsoft.com/office/powerpoint/2010/main" val="27250688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1529" y="4424244"/>
            <a:ext cx="2453037" cy="147813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917" y="465325"/>
            <a:ext cx="8353697" cy="48463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Uncertainty Assessment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sz="1600" dirty="0" smtClean="0"/>
              <a:t>Uncertainty in discharge – uncertainty in depth – uncertainty in inundation – uncertainty in impact  (Monte Carlo simulation derived from USACE risk assessment procedure)</a:t>
            </a:r>
            <a:endParaRPr lang="en-US" sz="1600" dirty="0"/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4534293" y="2215299"/>
            <a:ext cx="18853" cy="402524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1998483" y="4227921"/>
            <a:ext cx="5147034" cy="2828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520636" y="5610036"/>
            <a:ext cx="952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dirty="0" smtClean="0">
                <a:solidFill>
                  <a:srgbClr val="0070C0"/>
                </a:solidFill>
              </a:rPr>
              <a:t>Impact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28994" y="3772293"/>
            <a:ext cx="1382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dirty="0" smtClean="0">
                <a:solidFill>
                  <a:srgbClr val="0070C0"/>
                </a:solidFill>
              </a:rPr>
              <a:t>Inundation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0" y="1998545"/>
            <a:ext cx="8691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dirty="0" smtClean="0">
                <a:solidFill>
                  <a:srgbClr val="0070C0"/>
                </a:solidFill>
              </a:rPr>
              <a:t>Depth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11518" y="3833512"/>
            <a:ext cx="1340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dirty="0" smtClean="0">
                <a:solidFill>
                  <a:srgbClr val="0070C0"/>
                </a:solidFill>
              </a:rPr>
              <a:t>Discharge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88350" y="5117700"/>
            <a:ext cx="1236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rgbClr val="FF0000"/>
                </a:solidFill>
              </a:rPr>
              <a:t>Flooded </a:t>
            </a:r>
          </a:p>
          <a:p>
            <a:pPr algn="ctr">
              <a:defRPr/>
            </a:pPr>
            <a:r>
              <a:rPr lang="en-US" dirty="0" smtClean="0">
                <a:solidFill>
                  <a:srgbClr val="FF0000"/>
                </a:solidFill>
              </a:rPr>
              <a:t>Structures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3877912" y="3272590"/>
            <a:ext cx="21825" cy="1399515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262683" y="2811601"/>
            <a:ext cx="618634" cy="3626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836" y="4414090"/>
            <a:ext cx="2386724" cy="146570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256090" y="5902375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prstClr val="black"/>
                </a:solidFill>
              </a:rPr>
              <a:t>Uncertainty in discharge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260" y="2022861"/>
            <a:ext cx="2400300" cy="130492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754760" y="1954041"/>
            <a:ext cx="13356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600" dirty="0" smtClean="0">
                <a:solidFill>
                  <a:prstClr val="black"/>
                </a:solidFill>
              </a:rPr>
              <a:t>Rating curve</a:t>
            </a:r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2989" y="2076907"/>
            <a:ext cx="2497002" cy="15830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1071753" y="465176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dirty="0" smtClean="0">
                <a:ea typeface="+mn-ea"/>
                <a:cs typeface="+mn-cs"/>
              </a:rPr>
              <a:t>Discharge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97718" y="548317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dirty="0" smtClean="0">
                <a:ea typeface="+mn-ea"/>
                <a:cs typeface="+mn-cs"/>
              </a:rPr>
              <a:t>Time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99570" y="330478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dirty="0" smtClean="0">
                <a:ea typeface="+mn-ea"/>
                <a:cs typeface="+mn-cs"/>
              </a:rPr>
              <a:t>Discharge</a:t>
            </a:r>
          </a:p>
        </p:txBody>
      </p:sp>
      <p:sp>
        <p:nvSpPr>
          <p:cNvPr id="26" name="TextBox 25"/>
          <p:cNvSpPr txBox="1"/>
          <p:nvPr/>
        </p:nvSpPr>
        <p:spPr>
          <a:xfrm rot="16200000">
            <a:off x="1128406" y="195404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dirty="0" smtClean="0">
                <a:ea typeface="+mn-ea"/>
                <a:cs typeface="+mn-cs"/>
              </a:rPr>
              <a:t>Depth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5163185" y="3304788"/>
            <a:ext cx="21825" cy="1399515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808495" y="5879796"/>
            <a:ext cx="2339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prstClr val="black"/>
                </a:solidFill>
              </a:rPr>
              <a:t>Uncertainty in impact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7499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Three Themes for this Meeting: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85800" y="1534297"/>
            <a:ext cx="7642225" cy="22860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i="1" dirty="0" smtClean="0">
                <a:solidFill>
                  <a:srgbClr val="0070C0"/>
                </a:solidFill>
              </a:rPr>
              <a:t>Predictive </a:t>
            </a:r>
            <a:r>
              <a:rPr lang="en-US" sz="2000" dirty="0" smtClean="0">
                <a:solidFill>
                  <a:srgbClr val="0070C0"/>
                </a:solidFill>
              </a:rPr>
              <a:t>flood mapping </a:t>
            </a:r>
            <a:r>
              <a:rPr lang="en-US" sz="2000" dirty="0" smtClean="0"/>
              <a:t>from the National Water Center</a:t>
            </a:r>
          </a:p>
          <a:p>
            <a:pPr marL="630238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Collaboration with WGRFC and TDEM</a:t>
            </a:r>
          </a:p>
          <a:p>
            <a:pPr marL="630238" lvl="1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What maps are needed?</a:t>
            </a:r>
          </a:p>
          <a:p>
            <a:pPr marL="630238" lvl="1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How will they be delivered?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i="1" dirty="0" smtClean="0">
                <a:solidFill>
                  <a:srgbClr val="0070C0"/>
                </a:solidFill>
              </a:rPr>
              <a:t>Observational</a:t>
            </a:r>
            <a:r>
              <a:rPr lang="en-US" sz="2000" dirty="0" smtClean="0">
                <a:solidFill>
                  <a:srgbClr val="0070C0"/>
                </a:solidFill>
              </a:rPr>
              <a:t> flood mapping </a:t>
            </a:r>
            <a:r>
              <a:rPr lang="en-US" sz="2000" dirty="0" smtClean="0"/>
              <a:t>at TDEM</a:t>
            </a:r>
          </a:p>
          <a:p>
            <a:pPr marL="630238" lvl="1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Point to Flood Map application</a:t>
            </a:r>
          </a:p>
          <a:p>
            <a:pPr marL="630238" lvl="1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Testing with first responders</a:t>
            </a:r>
          </a:p>
          <a:p>
            <a:pPr marL="630238" lvl="1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Building the mapping infrastructure at TDEM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70C0"/>
                </a:solidFill>
              </a:rPr>
              <a:t>Best available flood inundation maps </a:t>
            </a:r>
            <a:r>
              <a:rPr lang="en-US" sz="2000" dirty="0" smtClean="0"/>
              <a:t>for Texas</a:t>
            </a:r>
          </a:p>
          <a:p>
            <a:pPr marL="630238" lvl="1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Use engineering scale models where available, HAND elsewhere</a:t>
            </a:r>
          </a:p>
          <a:p>
            <a:pPr marL="630238" lvl="1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River Hydraulic Framework for combining maps from different sources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7147" y="2291397"/>
            <a:ext cx="2771635" cy="172043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5" name="Rectangle 4"/>
          <p:cNvSpPr/>
          <p:nvPr/>
        </p:nvSpPr>
        <p:spPr bwMode="auto">
          <a:xfrm>
            <a:off x="7512907" y="2677297"/>
            <a:ext cx="652853" cy="543697"/>
          </a:xfrm>
          <a:prstGeom prst="rect">
            <a:avLst/>
          </a:prstGeom>
          <a:noFill/>
          <a:ln w="34925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116428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96348"/>
            <a:ext cx="7312991" cy="73152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Recent Accomplishments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989814" y="1456660"/>
            <a:ext cx="7871382" cy="5245798"/>
          </a:xfrm>
        </p:spPr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1800" b="1" dirty="0" smtClean="0"/>
              <a:t>9.1 million </a:t>
            </a:r>
            <a:r>
              <a:rPr lang="en-US" sz="1800" b="1" dirty="0" smtClean="0">
                <a:solidFill>
                  <a:srgbClr val="FF0000"/>
                </a:solidFill>
              </a:rPr>
              <a:t>Address Points </a:t>
            </a:r>
            <a:r>
              <a:rPr lang="en-US" sz="1800" b="1" dirty="0" smtClean="0"/>
              <a:t>statewide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/>
              <a:t>collected for impact assessment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1800" b="1" dirty="0" smtClean="0"/>
              <a:t>TNRIS adoption of the </a:t>
            </a:r>
            <a:r>
              <a:rPr lang="en-US" sz="1800" b="1" dirty="0" smtClean="0">
                <a:solidFill>
                  <a:srgbClr val="FF0000"/>
                </a:solidFill>
              </a:rPr>
              <a:t>Address Point Database</a:t>
            </a:r>
            <a:endParaRPr lang="en-US" sz="18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b="1" dirty="0"/>
              <a:t>Process Review </a:t>
            </a:r>
            <a:r>
              <a:rPr lang="en-US" sz="1800" b="1" dirty="0" smtClean="0"/>
              <a:t>during </a:t>
            </a:r>
            <a:r>
              <a:rPr lang="en-US" sz="1800" b="1" dirty="0">
                <a:solidFill>
                  <a:srgbClr val="FF0000"/>
                </a:solidFill>
              </a:rPr>
              <a:t>2017 Summer Institute </a:t>
            </a:r>
            <a:r>
              <a:rPr lang="en-US" sz="1800" b="1" dirty="0"/>
              <a:t>at the NWC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b="1" dirty="0" smtClean="0"/>
              <a:t>Flood </a:t>
            </a:r>
            <a:r>
              <a:rPr lang="en-US" sz="1800" b="1" dirty="0"/>
              <a:t>inundation mapping services </a:t>
            </a:r>
            <a:r>
              <a:rPr lang="en-US" sz="1800" b="1" dirty="0" smtClean="0"/>
              <a:t>from </a:t>
            </a:r>
            <a:r>
              <a:rPr lang="en-US" sz="1800" b="1" dirty="0"/>
              <a:t>the </a:t>
            </a:r>
            <a:r>
              <a:rPr lang="en-US" sz="1800" b="1" dirty="0" smtClean="0"/>
              <a:t>NWC </a:t>
            </a:r>
            <a:r>
              <a:rPr lang="en-US" sz="1800" i="1" dirty="0" smtClean="0"/>
              <a:t>(in process)</a:t>
            </a:r>
            <a:endParaRPr lang="en-US" sz="1800" i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b="1" dirty="0"/>
              <a:t>Real-Time </a:t>
            </a:r>
            <a:r>
              <a:rPr lang="en-US" sz="1800" b="1" dirty="0">
                <a:solidFill>
                  <a:srgbClr val="FF0000"/>
                </a:solidFill>
              </a:rPr>
              <a:t>Point to Flood Map </a:t>
            </a:r>
            <a:r>
              <a:rPr lang="en-US" sz="1800" b="1" dirty="0" smtClean="0"/>
              <a:t>app created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b="1" dirty="0" smtClean="0"/>
              <a:t>Agency </a:t>
            </a:r>
            <a:r>
              <a:rPr lang="en-US" sz="1800" b="1" dirty="0"/>
              <a:t>Collaboration – </a:t>
            </a:r>
            <a:r>
              <a:rPr lang="en-US" sz="1800" b="1" dirty="0">
                <a:solidFill>
                  <a:srgbClr val="FF0000"/>
                </a:solidFill>
              </a:rPr>
              <a:t>Over 40 different stakeholders </a:t>
            </a:r>
          </a:p>
          <a:p>
            <a:pPr marL="685102" lvl="2" indent="-457200">
              <a:buFont typeface="Arial" panose="020B0604020202020204" pitchFamily="34" charset="0"/>
              <a:buChar char="•"/>
            </a:pPr>
            <a:r>
              <a:rPr lang="en-US" sz="1600" dirty="0"/>
              <a:t>6 Federal agencies / 8 State agencies / 10 Texas Counties /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12 </a:t>
            </a:r>
            <a:r>
              <a:rPr lang="en-US" sz="1600" dirty="0"/>
              <a:t>Fire Departments / 5 City </a:t>
            </a:r>
            <a:r>
              <a:rPr lang="en-US" sz="1600" dirty="0" smtClean="0"/>
              <a:t>agencies </a:t>
            </a:r>
            <a:r>
              <a:rPr lang="mr-IN" sz="1600" dirty="0" smtClean="0"/>
              <a:t>…</a:t>
            </a:r>
            <a:r>
              <a:rPr lang="en-US" sz="1600" dirty="0" smtClean="0"/>
              <a:t> and others</a:t>
            </a:r>
            <a:endParaRPr lang="en-US" sz="1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b="1" dirty="0" err="1" smtClean="0"/>
              <a:t>TxDOT</a:t>
            </a:r>
            <a:r>
              <a:rPr lang="en-US" sz="1800" b="1" dirty="0" smtClean="0"/>
              <a:t> </a:t>
            </a:r>
            <a:r>
              <a:rPr lang="en-US" sz="1800" b="1" dirty="0"/>
              <a:t>gage/sensor </a:t>
            </a:r>
            <a:r>
              <a:rPr lang="en-US" sz="1800" b="1" dirty="0" smtClean="0"/>
              <a:t>network </a:t>
            </a:r>
            <a:r>
              <a:rPr lang="en-US" sz="1800" i="1" dirty="0" smtClean="0"/>
              <a:t>(pending)</a:t>
            </a:r>
            <a:endParaRPr lang="en-US" sz="1800" i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b="1" dirty="0"/>
              <a:t>DHS Flood Apex Program – Texas Flood Response </a:t>
            </a:r>
            <a:r>
              <a:rPr lang="en-US" sz="1800" b="1" dirty="0" smtClean="0"/>
              <a:t>Testbed </a:t>
            </a:r>
            <a:r>
              <a:rPr lang="en-US" sz="1800" i="1" dirty="0" smtClean="0"/>
              <a:t>(pending)</a:t>
            </a:r>
            <a:endParaRPr lang="en-US" sz="1800" i="1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1800" b="1" dirty="0" smtClean="0">
              <a:solidFill>
                <a:srgbClr val="FF00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5868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Three Themes for this Meeting: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85800" y="1534297"/>
            <a:ext cx="7642225" cy="22860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i="1" dirty="0" smtClean="0">
                <a:solidFill>
                  <a:srgbClr val="0070C0"/>
                </a:solidFill>
              </a:rPr>
              <a:t>Predictive </a:t>
            </a:r>
            <a:r>
              <a:rPr lang="en-US" sz="2000" dirty="0" smtClean="0">
                <a:solidFill>
                  <a:srgbClr val="0070C0"/>
                </a:solidFill>
              </a:rPr>
              <a:t>flood mapping </a:t>
            </a:r>
            <a:r>
              <a:rPr lang="en-US" sz="2000" dirty="0" smtClean="0"/>
              <a:t>from the National Water Center</a:t>
            </a:r>
          </a:p>
          <a:p>
            <a:pPr marL="630238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Collaboration with WGRFC and TDEM</a:t>
            </a:r>
          </a:p>
          <a:p>
            <a:pPr marL="630238" lvl="1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What maps are needed?</a:t>
            </a:r>
          </a:p>
          <a:p>
            <a:pPr marL="630238" lvl="1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How will they be delivered?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i="1" dirty="0" smtClean="0">
                <a:solidFill>
                  <a:srgbClr val="0070C0"/>
                </a:solidFill>
              </a:rPr>
              <a:t>Observational</a:t>
            </a:r>
            <a:r>
              <a:rPr lang="en-US" sz="2000" dirty="0" smtClean="0">
                <a:solidFill>
                  <a:srgbClr val="0070C0"/>
                </a:solidFill>
              </a:rPr>
              <a:t> flood mapping </a:t>
            </a:r>
            <a:r>
              <a:rPr lang="en-US" sz="2000" dirty="0" smtClean="0"/>
              <a:t>at TDEM</a:t>
            </a:r>
          </a:p>
          <a:p>
            <a:pPr marL="630238" lvl="1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Point to Flood Map application</a:t>
            </a:r>
          </a:p>
          <a:p>
            <a:pPr marL="630238" lvl="1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Testing with first responders</a:t>
            </a:r>
          </a:p>
          <a:p>
            <a:pPr marL="630238" lvl="1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Building the mapping infrastructure at TDEM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70C0"/>
                </a:solidFill>
              </a:rPr>
              <a:t>Best available flood inundation maps </a:t>
            </a:r>
            <a:r>
              <a:rPr lang="en-US" sz="2000" dirty="0" smtClean="0"/>
              <a:t>for Texas</a:t>
            </a:r>
          </a:p>
          <a:p>
            <a:pPr marL="630238" lvl="1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Use engineering scale models where available, HAND elsewhere</a:t>
            </a:r>
          </a:p>
          <a:p>
            <a:pPr marL="630238" lvl="1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River Hydraulic Framework for combining maps from different sources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7147" y="2291397"/>
            <a:ext cx="2771635" cy="172043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5" name="Rectangle 4"/>
          <p:cNvSpPr/>
          <p:nvPr/>
        </p:nvSpPr>
        <p:spPr bwMode="auto">
          <a:xfrm>
            <a:off x="7512907" y="2677297"/>
            <a:ext cx="652853" cy="543697"/>
          </a:xfrm>
          <a:prstGeom prst="rect">
            <a:avLst/>
          </a:prstGeom>
          <a:noFill/>
          <a:ln w="34925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349777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Three Themes for this Meeting: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85800" y="1534297"/>
            <a:ext cx="7642225" cy="22860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i="1" dirty="0" smtClean="0">
                <a:solidFill>
                  <a:srgbClr val="0070C0"/>
                </a:solidFill>
              </a:rPr>
              <a:t>Predictive </a:t>
            </a:r>
            <a:r>
              <a:rPr lang="en-US" sz="2000" dirty="0" smtClean="0">
                <a:solidFill>
                  <a:srgbClr val="0070C0"/>
                </a:solidFill>
              </a:rPr>
              <a:t>flood mapping </a:t>
            </a:r>
            <a:r>
              <a:rPr lang="en-US" sz="2000" dirty="0" smtClean="0"/>
              <a:t>from the National Water Center</a:t>
            </a:r>
          </a:p>
          <a:p>
            <a:pPr marL="630238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Collaboration with WGRFC and TDEM</a:t>
            </a:r>
          </a:p>
          <a:p>
            <a:pPr marL="630238" lvl="1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What maps are needed?</a:t>
            </a:r>
          </a:p>
          <a:p>
            <a:pPr marL="630238" lvl="1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How will they be delivered?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i="1" dirty="0" smtClean="0">
                <a:solidFill>
                  <a:srgbClr val="0070C0"/>
                </a:solidFill>
              </a:rPr>
              <a:t>Observational</a:t>
            </a:r>
            <a:r>
              <a:rPr lang="en-US" sz="2000" dirty="0" smtClean="0">
                <a:solidFill>
                  <a:srgbClr val="0070C0"/>
                </a:solidFill>
              </a:rPr>
              <a:t> flood mapping </a:t>
            </a:r>
            <a:r>
              <a:rPr lang="en-US" sz="2000" dirty="0" smtClean="0"/>
              <a:t>at TDEM</a:t>
            </a:r>
          </a:p>
          <a:p>
            <a:pPr marL="630238" lvl="1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Point to Flood Map application</a:t>
            </a:r>
          </a:p>
          <a:p>
            <a:pPr marL="630238" lvl="1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Testing with first responders</a:t>
            </a:r>
          </a:p>
          <a:p>
            <a:pPr marL="630238" lvl="1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Building the mapping infrastructure at TDEM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70C0"/>
                </a:solidFill>
              </a:rPr>
              <a:t>Best available flood inundation maps </a:t>
            </a:r>
            <a:r>
              <a:rPr lang="en-US" sz="2000" dirty="0" smtClean="0"/>
              <a:t>for Texas</a:t>
            </a:r>
          </a:p>
          <a:p>
            <a:pPr marL="630238" lvl="1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Use engineering scale models where available, HAND elsewhere</a:t>
            </a:r>
          </a:p>
          <a:p>
            <a:pPr marL="630238" lvl="1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River Hydraulic Framework for combining maps from different sources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7147" y="2291397"/>
            <a:ext cx="2771635" cy="172043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5" name="Rectangle 4"/>
          <p:cNvSpPr/>
          <p:nvPr/>
        </p:nvSpPr>
        <p:spPr bwMode="auto">
          <a:xfrm>
            <a:off x="7512907" y="2677297"/>
            <a:ext cx="652853" cy="543697"/>
          </a:xfrm>
          <a:prstGeom prst="rect">
            <a:avLst/>
          </a:prstGeom>
          <a:noFill/>
          <a:ln w="34925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57349" y="1410789"/>
            <a:ext cx="7236822" cy="1637211"/>
          </a:xfrm>
          <a:prstGeom prst="rect">
            <a:avLst/>
          </a:prstGeom>
          <a:noFill/>
          <a:ln w="28575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19451" y="241227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2000" b="1" dirty="0" smtClean="0">
                <a:solidFill>
                  <a:srgbClr val="FF0000"/>
                </a:solidFill>
                <a:ea typeface="+mn-ea"/>
                <a:cs typeface="+mn-cs"/>
              </a:rPr>
              <a:t>Ed Clark leads discussion</a:t>
            </a:r>
          </a:p>
        </p:txBody>
      </p:sp>
    </p:spTree>
    <p:extLst>
      <p:ext uri="{BB962C8B-B14F-4D97-AF65-F5344CB8AC3E}">
        <p14:creationId xmlns:p14="http://schemas.microsoft.com/office/powerpoint/2010/main" val="2260543351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Three Themes for this Meeting: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85800" y="1534297"/>
            <a:ext cx="7642225" cy="22860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i="1" dirty="0" smtClean="0">
                <a:solidFill>
                  <a:srgbClr val="0070C0"/>
                </a:solidFill>
              </a:rPr>
              <a:t>Predictive </a:t>
            </a:r>
            <a:r>
              <a:rPr lang="en-US" sz="2000" dirty="0" smtClean="0">
                <a:solidFill>
                  <a:srgbClr val="0070C0"/>
                </a:solidFill>
              </a:rPr>
              <a:t>flood mapping </a:t>
            </a:r>
            <a:r>
              <a:rPr lang="en-US" sz="2000" dirty="0" smtClean="0"/>
              <a:t>from the National Water Center</a:t>
            </a:r>
          </a:p>
          <a:p>
            <a:pPr marL="630238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Collaboration with WGRFC and TDEM</a:t>
            </a:r>
          </a:p>
          <a:p>
            <a:pPr marL="630238" lvl="1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What maps are needed?</a:t>
            </a:r>
          </a:p>
          <a:p>
            <a:pPr marL="630238" lvl="1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How will they be delivered?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i="1" dirty="0" smtClean="0">
                <a:solidFill>
                  <a:srgbClr val="0070C0"/>
                </a:solidFill>
              </a:rPr>
              <a:t>Observational</a:t>
            </a:r>
            <a:r>
              <a:rPr lang="en-US" sz="2000" dirty="0" smtClean="0">
                <a:solidFill>
                  <a:srgbClr val="0070C0"/>
                </a:solidFill>
              </a:rPr>
              <a:t> flood mapping </a:t>
            </a:r>
            <a:r>
              <a:rPr lang="en-US" sz="2000" dirty="0" smtClean="0"/>
              <a:t>at TDEM</a:t>
            </a:r>
          </a:p>
          <a:p>
            <a:pPr marL="630238" lvl="1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Point to Flood Map application</a:t>
            </a:r>
          </a:p>
          <a:p>
            <a:pPr marL="630238" lvl="1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Testing with first responders</a:t>
            </a:r>
          </a:p>
          <a:p>
            <a:pPr marL="630238" lvl="1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Building the mapping infrastructure at TDEM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70C0"/>
                </a:solidFill>
              </a:rPr>
              <a:t>Best available flood inundation maps </a:t>
            </a:r>
            <a:r>
              <a:rPr lang="en-US" sz="2000" dirty="0" smtClean="0"/>
              <a:t>for Texas</a:t>
            </a:r>
          </a:p>
          <a:p>
            <a:pPr marL="630238" lvl="1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Use engineering scale models where available, HAND elsewhere</a:t>
            </a:r>
          </a:p>
          <a:p>
            <a:pPr marL="630238" lvl="1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River Hydraulic Framework for combining maps from different sources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7147" y="2291397"/>
            <a:ext cx="2771635" cy="172043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5" name="Rectangle 4"/>
          <p:cNvSpPr/>
          <p:nvPr/>
        </p:nvSpPr>
        <p:spPr bwMode="auto">
          <a:xfrm>
            <a:off x="7512907" y="2677297"/>
            <a:ext cx="652853" cy="543697"/>
          </a:xfrm>
          <a:prstGeom prst="rect">
            <a:avLst/>
          </a:prstGeom>
          <a:noFill/>
          <a:ln w="34925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602511" y="3001691"/>
            <a:ext cx="5850540" cy="1637211"/>
          </a:xfrm>
          <a:prstGeom prst="rect">
            <a:avLst/>
          </a:prstGeom>
          <a:noFill/>
          <a:ln w="28575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63658155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8133735" cy="484632"/>
          </a:xfrm>
        </p:spPr>
        <p:txBody>
          <a:bodyPr/>
          <a:lstStyle/>
          <a:p>
            <a:r>
              <a:rPr lang="en-US" dirty="0" smtClean="0"/>
              <a:t>First Responder Input to Inundation Mapping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239" y="1739080"/>
            <a:ext cx="4630994" cy="2604934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10" y="1739080"/>
            <a:ext cx="2596638" cy="461624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grpSp>
        <p:nvGrpSpPr>
          <p:cNvPr id="12" name="Group 11"/>
          <p:cNvGrpSpPr/>
          <p:nvPr/>
        </p:nvGrpSpPr>
        <p:grpSpPr>
          <a:xfrm>
            <a:off x="609599" y="1156147"/>
            <a:ext cx="7216877" cy="943897"/>
            <a:chOff x="531710" y="6135329"/>
            <a:chExt cx="7216877" cy="943897"/>
          </a:xfrm>
        </p:grpSpPr>
        <p:sp>
          <p:nvSpPr>
            <p:cNvPr id="7" name="TextBox 6"/>
            <p:cNvSpPr txBox="1"/>
            <p:nvPr/>
          </p:nvSpPr>
          <p:spPr>
            <a:xfrm>
              <a:off x="531710" y="6164826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</a:pPr>
              <a:r>
                <a:rPr lang="en-US" sz="1400" b="1" dirty="0" smtClean="0">
                  <a:solidFill>
                    <a:prstClr val="black"/>
                  </a:solidFill>
                </a:rPr>
                <a:t>Rock on road at current water level </a:t>
              </a:r>
            </a:p>
          </p:txBody>
        </p:sp>
        <p:sp>
          <p:nvSpPr>
            <p:cNvPr id="8" name="Right Arrow 7"/>
            <p:cNvSpPr/>
            <p:nvPr/>
          </p:nvSpPr>
          <p:spPr bwMode="auto">
            <a:xfrm>
              <a:off x="3618271" y="6135329"/>
              <a:ext cx="285136" cy="235974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87748" y="6164826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</a:pPr>
              <a:r>
                <a:rPr lang="en-US" sz="1400" b="1" dirty="0" smtClean="0">
                  <a:solidFill>
                    <a:prstClr val="black"/>
                  </a:solidFill>
                </a:rPr>
                <a:t>Point location sent in by text </a:t>
              </a:r>
            </a:p>
          </p:txBody>
        </p:sp>
        <p:sp>
          <p:nvSpPr>
            <p:cNvPr id="10" name="Right Arrow 9"/>
            <p:cNvSpPr/>
            <p:nvPr/>
          </p:nvSpPr>
          <p:spPr bwMode="auto">
            <a:xfrm>
              <a:off x="6445045" y="6135329"/>
              <a:ext cx="285136" cy="235974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834187" y="6164826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</a:pPr>
              <a:r>
                <a:rPr lang="en-US" sz="1400" b="1" dirty="0" smtClean="0">
                  <a:solidFill>
                    <a:prstClr val="black"/>
                  </a:solidFill>
                </a:rPr>
                <a:t>Inundation map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85800" y="640080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prstClr val="black"/>
                </a:solidFill>
              </a:rPr>
              <a:t>Chief Todd </a:t>
            </a:r>
            <a:r>
              <a:rPr lang="en-US" sz="1400" b="1" dirty="0" err="1" smtClean="0">
                <a:solidFill>
                  <a:prstClr val="black"/>
                </a:solidFill>
              </a:rPr>
              <a:t>Pomroy</a:t>
            </a:r>
            <a:r>
              <a:rPr lang="en-US" sz="1400" b="1" dirty="0" smtClean="0">
                <a:solidFill>
                  <a:prstClr val="black"/>
                </a:solidFill>
              </a:rPr>
              <a:t>, Austin Fire Department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4488" y="4469375"/>
            <a:ext cx="3590312" cy="188595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5838823" y="577153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prstClr val="black"/>
                </a:solidFill>
              </a:rPr>
              <a:t>Local Impact in this area</a:t>
            </a:r>
          </a:p>
        </p:txBody>
      </p:sp>
    </p:spTree>
    <p:extLst>
      <p:ext uri="{BB962C8B-B14F-4D97-AF65-F5344CB8AC3E}">
        <p14:creationId xmlns:p14="http://schemas.microsoft.com/office/powerpoint/2010/main" val="8024884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51"/>
            <a:ext cx="9144000" cy="391075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0" y="4895812"/>
            <a:ext cx="9144000" cy="1817715"/>
          </a:xfrm>
          <a:prstGeom prst="rect">
            <a:avLst/>
          </a:prstGeom>
          <a:solidFill>
            <a:srgbClr val="001446">
              <a:alpha val="8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892" y="5126182"/>
            <a:ext cx="8892217" cy="16190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defRPr/>
            </a:pPr>
            <a:r>
              <a:rPr lang="en-US" sz="1400" b="1" dirty="0">
                <a:solidFill>
                  <a:srgbClr val="5EB4E6">
                    <a:lumMod val="40000"/>
                    <a:lumOff val="60000"/>
                  </a:srgbClr>
                </a:solidFill>
              </a:rPr>
              <a:t>Prepared for </a:t>
            </a:r>
            <a:r>
              <a:rPr lang="en-US" sz="1400" b="1" dirty="0" smtClean="0">
                <a:solidFill>
                  <a:srgbClr val="ED982D"/>
                </a:solidFill>
              </a:rPr>
              <a:t>TFRS Status Briefing, Aug 3, 2017</a:t>
            </a:r>
            <a:endParaRPr lang="en-US" sz="1400" b="1" dirty="0">
              <a:solidFill>
                <a:srgbClr val="ED982D"/>
              </a:solidFill>
            </a:endParaRPr>
          </a:p>
          <a:p>
            <a:pPr eaLnBrk="0" hangingPunct="0">
              <a:defRPr/>
            </a:pPr>
            <a:endParaRPr lang="en-US" sz="1400" b="1" dirty="0">
              <a:solidFill>
                <a:srgbClr val="5EB4E6">
                  <a:lumMod val="40000"/>
                  <a:lumOff val="60000"/>
                </a:srgbClr>
              </a:solidFill>
            </a:endParaRPr>
          </a:p>
          <a:p>
            <a:pPr eaLnBrk="0" hangingPunct="0">
              <a:defRPr/>
            </a:pPr>
            <a:r>
              <a:rPr lang="en-US" sz="1200" b="1" dirty="0" smtClean="0">
                <a:solidFill>
                  <a:srgbClr val="ED982D"/>
                </a:solidFill>
              </a:rPr>
              <a:t>Harry</a:t>
            </a:r>
            <a:r>
              <a:rPr lang="en-US" sz="1200" b="1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 </a:t>
            </a:r>
            <a:r>
              <a:rPr lang="en-US" sz="1200" b="1" dirty="0" smtClean="0">
                <a:solidFill>
                  <a:srgbClr val="ED982D"/>
                </a:solidFill>
              </a:rPr>
              <a:t>Evans</a:t>
            </a:r>
            <a:r>
              <a:rPr lang="en-US" sz="1200" b="1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, </a:t>
            </a:r>
            <a:r>
              <a:rPr lang="en-US" sz="1200" b="1" dirty="0" smtClean="0">
                <a:solidFill>
                  <a:srgbClr val="ED982D"/>
                </a:solidFill>
              </a:rPr>
              <a:t>David </a:t>
            </a:r>
            <a:r>
              <a:rPr lang="en-US" sz="1200" b="1" dirty="0">
                <a:solidFill>
                  <a:srgbClr val="ED982D"/>
                </a:solidFill>
              </a:rPr>
              <a:t>Arctur</a:t>
            </a:r>
            <a:r>
              <a:rPr lang="en-US" sz="1200" dirty="0">
                <a:solidFill>
                  <a:srgbClr val="5EB4E6">
                    <a:lumMod val="40000"/>
                    <a:lumOff val="60000"/>
                  </a:srgbClr>
                </a:solidFill>
              </a:rPr>
              <a:t>, University of Texas at </a:t>
            </a:r>
            <a:r>
              <a:rPr lang="en-US" sz="12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Austin</a:t>
            </a:r>
          </a:p>
          <a:p>
            <a:pPr eaLnBrk="0" hangingPunct="0">
              <a:defRPr/>
            </a:pPr>
            <a:r>
              <a:rPr lang="en-US" sz="1200" b="1" dirty="0" smtClean="0">
                <a:solidFill>
                  <a:srgbClr val="ED982D"/>
                </a:solidFill>
              </a:rPr>
              <a:t>Jeanette </a:t>
            </a:r>
            <a:r>
              <a:rPr lang="en-US" sz="1200" b="1" dirty="0">
                <a:solidFill>
                  <a:srgbClr val="ED982D"/>
                </a:solidFill>
              </a:rPr>
              <a:t>Chamorro</a:t>
            </a:r>
            <a:r>
              <a:rPr lang="en-US" sz="12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, TDEM Critical Information Systems</a:t>
            </a:r>
            <a:endParaRPr lang="en-US" sz="1200" dirty="0">
              <a:solidFill>
                <a:srgbClr val="5EB4E6">
                  <a:lumMod val="40000"/>
                  <a:lumOff val="60000"/>
                </a:srgbClr>
              </a:solidFill>
            </a:endParaRPr>
          </a:p>
          <a:p>
            <a:pPr eaLnBrk="0" hangingPunct="0">
              <a:defRPr/>
            </a:pPr>
            <a:endParaRPr lang="en-US" sz="1200" i="1" dirty="0">
              <a:solidFill>
                <a:srgbClr val="5EB4E6">
                  <a:lumMod val="40000"/>
                  <a:lumOff val="60000"/>
                </a:srgbClr>
              </a:solidFill>
            </a:endParaRPr>
          </a:p>
          <a:p>
            <a:pPr eaLnBrk="0" hangingPunct="0">
              <a:defRPr/>
            </a:pPr>
            <a:r>
              <a:rPr lang="en-US" sz="1200" i="1" dirty="0">
                <a:solidFill>
                  <a:srgbClr val="5EB4E6">
                    <a:lumMod val="40000"/>
                    <a:lumOff val="60000"/>
                  </a:srgbClr>
                </a:solidFill>
              </a:rPr>
              <a:t>Acknowledgements</a:t>
            </a:r>
            <a:r>
              <a:rPr lang="en-US" sz="1200" dirty="0">
                <a:solidFill>
                  <a:srgbClr val="5EB4E6">
                    <a:lumMod val="40000"/>
                    <a:lumOff val="60000"/>
                  </a:srgbClr>
                </a:solidFill>
              </a:rPr>
              <a:t>: </a:t>
            </a:r>
          </a:p>
          <a:p>
            <a:pPr eaLnBrk="0" hangingPunct="0"/>
            <a:r>
              <a:rPr lang="en-US" sz="12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David </a:t>
            </a:r>
            <a:r>
              <a:rPr lang="en-US" sz="1200" dirty="0">
                <a:solidFill>
                  <a:srgbClr val="5EB4E6">
                    <a:lumMod val="40000"/>
                    <a:lumOff val="60000"/>
                  </a:srgbClr>
                </a:solidFill>
              </a:rPr>
              <a:t>Maidment, Xing Zheng, University of Texas at Austin; Michael Ouimet, </a:t>
            </a:r>
            <a:r>
              <a:rPr lang="en-US" sz="12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TDEM; Austin Fire Dept. </a:t>
            </a:r>
            <a:endParaRPr lang="en-US" sz="1200" dirty="0">
              <a:solidFill>
                <a:srgbClr val="5EB4E6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87" y="589443"/>
            <a:ext cx="2170887" cy="41924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265" y="1442868"/>
            <a:ext cx="3919636" cy="3262498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3240428" y="30039"/>
            <a:ext cx="5638056" cy="179469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pPr algn="ctr">
              <a:defRPr/>
            </a:pPr>
            <a:r>
              <a:rPr lang="en-US" dirty="0">
                <a:solidFill>
                  <a:srgbClr val="001446">
                    <a:lumMod val="75000"/>
                    <a:lumOff val="2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Texas Flood Response </a:t>
            </a:r>
            <a:r>
              <a:rPr lang="en-US" dirty="0" smtClean="0">
                <a:solidFill>
                  <a:srgbClr val="001446">
                    <a:lumMod val="75000"/>
                    <a:lumOff val="2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System:</a:t>
            </a:r>
            <a:endParaRPr lang="en-US" dirty="0">
              <a:solidFill>
                <a:srgbClr val="001446">
                  <a:lumMod val="75000"/>
                  <a:lumOff val="25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>
              <a:defRPr/>
            </a:pPr>
            <a:r>
              <a:rPr lang="en-US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Incorporating Observations for Real-Time Inundation Mapping </a:t>
            </a:r>
            <a:endParaRPr lang="en-US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>
              <a:defRPr/>
            </a:pPr>
            <a:endParaRPr lang="en-US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2618509" y="3187876"/>
            <a:ext cx="1243839" cy="394977"/>
          </a:xfrm>
          <a:prstGeom prst="rightArrow">
            <a:avLst/>
          </a:prstGeom>
          <a:gradFill flip="none" rotWithShape="1">
            <a:gsLst>
              <a:gs pos="0">
                <a:srgbClr val="CD1D4D"/>
              </a:gs>
              <a:gs pos="69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8425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2_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3_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811</TotalTime>
  <Words>1376</Words>
  <Application>Microsoft Office PowerPoint</Application>
  <PresentationFormat>Letter Paper (8.5x11 in)</PresentationFormat>
  <Paragraphs>220</Paragraphs>
  <Slides>38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38</vt:i4>
      </vt:variant>
    </vt:vector>
  </HeadingPairs>
  <TitlesOfParts>
    <vt:vector size="49" baseType="lpstr">
      <vt:lpstr>ＭＳ Ｐゴシック</vt:lpstr>
      <vt:lpstr>Arial</vt:lpstr>
      <vt:lpstr>Avenir LT Std 55 Roman</vt:lpstr>
      <vt:lpstr>Avenir LT Std 65 Medium</vt:lpstr>
      <vt:lpstr>Avenir LT Std 85 Heavy</vt:lpstr>
      <vt:lpstr>Calibri</vt:lpstr>
      <vt:lpstr>Lucida Grande</vt:lpstr>
      <vt:lpstr>Optional_Corporate_PPT_Template-Arial</vt:lpstr>
      <vt:lpstr>1_Optional_Corporate_PPT_Template-Arial</vt:lpstr>
      <vt:lpstr>2_Optional_Corporate_PPT_Template-Arial</vt:lpstr>
      <vt:lpstr>3_Optional_Corporate_PPT_Template-Arial</vt:lpstr>
      <vt:lpstr>PowerPoint Presentation</vt:lpstr>
      <vt:lpstr>Texas Flood Response System August 3rd Briefing </vt:lpstr>
      <vt:lpstr>Texas Flood Response System</vt:lpstr>
      <vt:lpstr>Recent Accomplishments</vt:lpstr>
      <vt:lpstr>Three Themes for this Meeting:</vt:lpstr>
      <vt:lpstr>Three Themes for this Meeting:</vt:lpstr>
      <vt:lpstr>Three Themes for this Meeting:</vt:lpstr>
      <vt:lpstr>First Responder Input to Inundation Mapping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Three Themes for this Meeting:</vt:lpstr>
      <vt:lpstr>Existing Flood Maps from National Weather Service</vt:lpstr>
      <vt:lpstr>Continental-Scale Flood Inundation Mapping</vt:lpstr>
      <vt:lpstr>Detailed Flood Models of Main Stem Rivers</vt:lpstr>
      <vt:lpstr>Flood Models from FEMA Flood Mapping Studies</vt:lpstr>
      <vt:lpstr>Best Available Flood Inundation Mapping</vt:lpstr>
      <vt:lpstr>Uncertainty Assessment  Uncertainty in discharge – uncertainty in depth – uncertainty in inundation – uncertainty in impact  (Monte Carlo simulation derived from USACE risk assessment procedure)</vt:lpstr>
      <vt:lpstr>Three Themes for this Meeting: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Pin2Flood App</dc:title>
  <dc:creator>Arctur, David K</dc:creator>
  <cp:lastModifiedBy>CAEE-maidment</cp:lastModifiedBy>
  <cp:revision>103</cp:revision>
  <dcterms:created xsi:type="dcterms:W3CDTF">2017-07-26T02:46:18Z</dcterms:created>
  <dcterms:modified xsi:type="dcterms:W3CDTF">2017-08-15T17:28:29Z</dcterms:modified>
</cp:coreProperties>
</file>