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hart10.xml" ContentType="application/vnd.openxmlformats-officedocument.drawingml.chart+xml"/>
  <Override PartName="/ppt/charts/colors10.xml" ContentType="application/vnd.ms-office.chartcolorstyle+xml"/>
  <Override PartName="/ppt/charts/style10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9" r:id="rId1"/>
    <p:sldMasterId id="2147483794" r:id="rId2"/>
    <p:sldMasterId id="2147483806" r:id="rId3"/>
    <p:sldMasterId id="2147483830" r:id="rId4"/>
    <p:sldMasterId id="2147483842" r:id="rId5"/>
    <p:sldMasterId id="2147483854" r:id="rId6"/>
  </p:sldMasterIdLst>
  <p:notesMasterIdLst>
    <p:notesMasterId r:id="rId43"/>
  </p:notesMasterIdLst>
  <p:handoutMasterIdLst>
    <p:handoutMasterId r:id="rId44"/>
  </p:handoutMasterIdLst>
  <p:sldIdLst>
    <p:sldId id="629" r:id="rId7"/>
    <p:sldId id="770" r:id="rId8"/>
    <p:sldId id="768" r:id="rId9"/>
    <p:sldId id="769" r:id="rId10"/>
    <p:sldId id="809" r:id="rId11"/>
    <p:sldId id="725" r:id="rId12"/>
    <p:sldId id="727" r:id="rId13"/>
    <p:sldId id="787" r:id="rId14"/>
    <p:sldId id="802" r:id="rId15"/>
    <p:sldId id="803" r:id="rId16"/>
    <p:sldId id="804" r:id="rId17"/>
    <p:sldId id="793" r:id="rId18"/>
    <p:sldId id="794" r:id="rId19"/>
    <p:sldId id="795" r:id="rId20"/>
    <p:sldId id="796" r:id="rId21"/>
    <p:sldId id="797" r:id="rId22"/>
    <p:sldId id="799" r:id="rId23"/>
    <p:sldId id="798" r:id="rId24"/>
    <p:sldId id="800" r:id="rId25"/>
    <p:sldId id="801" r:id="rId26"/>
    <p:sldId id="812" r:id="rId27"/>
    <p:sldId id="792" r:id="rId28"/>
    <p:sldId id="779" r:id="rId29"/>
    <p:sldId id="813" r:id="rId30"/>
    <p:sldId id="780" r:id="rId31"/>
    <p:sldId id="781" r:id="rId32"/>
    <p:sldId id="782" r:id="rId33"/>
    <p:sldId id="807" r:id="rId34"/>
    <p:sldId id="805" r:id="rId35"/>
    <p:sldId id="806" r:id="rId36"/>
    <p:sldId id="783" r:id="rId37"/>
    <p:sldId id="784" r:id="rId38"/>
    <p:sldId id="785" r:id="rId39"/>
    <p:sldId id="786" r:id="rId40"/>
    <p:sldId id="811" r:id="rId41"/>
    <p:sldId id="808" r:id="rId4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98" autoAdjust="0"/>
    <p:restoredTop sz="87669"/>
  </p:normalViewPr>
  <p:slideViewPr>
    <p:cSldViewPr snapToGrid="0">
      <p:cViewPr varScale="1">
        <p:scale>
          <a:sx n="68" d="100"/>
          <a:sy n="68" d="100"/>
        </p:scale>
        <p:origin x="58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CE365KSpr16\EanesCk\5781289\EanesRatingCurv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CE365KSpr16\EanesCk\5781289\EanesRatingCurve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Rating</a:t>
            </a:r>
            <a:r>
              <a:rPr lang="en-US" baseline="0"/>
              <a:t> Curve for Eanes Creek, ComID = 5781289 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'5781289_Hydraulicradius'!$I$1</c:f>
              <c:strCache>
                <c:ptCount val="1"/>
                <c:pt idx="0">
                  <c:v>Stage Height, h (ft)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'5781289_Hydraulicradius'!$H$2:$H$8</c:f>
              <c:numCache>
                <c:formatCode>0.00</c:formatCode>
                <c:ptCount val="7"/>
                <c:pt idx="0">
                  <c:v>0</c:v>
                </c:pt>
                <c:pt idx="1">
                  <c:v>607.56406134719555</c:v>
                </c:pt>
                <c:pt idx="2">
                  <c:v>2490.8796015163871</c:v>
                </c:pt>
                <c:pt idx="3">
                  <c:v>5785.1592347077603</c:v>
                </c:pt>
                <c:pt idx="4">
                  <c:v>10565.65567829302</c:v>
                </c:pt>
                <c:pt idx="5">
                  <c:v>16808.943658196451</c:v>
                </c:pt>
                <c:pt idx="6">
                  <c:v>24277.138771673799</c:v>
                </c:pt>
              </c:numCache>
            </c:numRef>
          </c:xVal>
          <c:yVal>
            <c:numRef>
              <c:f>'5781289_Hydraulicradius'!$I$2:$I$8</c:f>
              <c:numCache>
                <c:formatCode>0.00</c:formatCode>
                <c:ptCount val="7"/>
                <c:pt idx="0">
                  <c:v>0</c:v>
                </c:pt>
                <c:pt idx="1">
                  <c:v>2.0669040000000001</c:v>
                </c:pt>
                <c:pt idx="2">
                  <c:v>3.93696</c:v>
                </c:pt>
                <c:pt idx="3">
                  <c:v>5.8070159999999911</c:v>
                </c:pt>
                <c:pt idx="4">
                  <c:v>7.6442640000000006</c:v>
                </c:pt>
                <c:pt idx="5">
                  <c:v>9.415896</c:v>
                </c:pt>
                <c:pt idx="6">
                  <c:v>10.990679999999999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4FDA-4D06-B191-EAEC6491C6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6805752"/>
        <c:axId val="406808888"/>
      </c:scatterChart>
      <c:valAx>
        <c:axId val="406805752"/>
        <c:scaling>
          <c:orientation val="minMax"/>
          <c:max val="25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Discharge</a:t>
                </a:r>
                <a:r>
                  <a:rPr lang="en-US" sz="1400" baseline="0"/>
                  <a:t> (cfs)</a:t>
                </a:r>
                <a:endParaRPr lang="en-US" sz="140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6808888"/>
        <c:crosses val="autoZero"/>
        <c:crossBetween val="midCat"/>
      </c:valAx>
      <c:valAx>
        <c:axId val="406808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 smtClean="0"/>
                  <a:t>Water Depth </a:t>
                </a:r>
                <a:r>
                  <a:rPr lang="en-US" sz="1400" baseline="0" dirty="0" smtClean="0"/>
                  <a:t>(</a:t>
                </a:r>
                <a:r>
                  <a:rPr lang="en-US" sz="1400" baseline="0" dirty="0" err="1" smtClean="0"/>
                  <a:t>ft</a:t>
                </a:r>
                <a:r>
                  <a:rPr lang="en-US" sz="1400" baseline="0" dirty="0"/>
                  <a:t>)</a:t>
                </a:r>
                <a:endParaRPr lang="en-US" sz="14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680575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Rating</a:t>
            </a:r>
            <a:r>
              <a:rPr lang="en-US" baseline="0"/>
              <a:t> Curve for Eanes Creek, ComID = 5781289 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'5781289_Hydraulicradius'!$I$1</c:f>
              <c:strCache>
                <c:ptCount val="1"/>
                <c:pt idx="0">
                  <c:v>Stage Height, h (ft)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'5781289_Hydraulicradius'!$H$2:$H$8</c:f>
              <c:numCache>
                <c:formatCode>0.00</c:formatCode>
                <c:ptCount val="7"/>
                <c:pt idx="0">
                  <c:v>0</c:v>
                </c:pt>
                <c:pt idx="1">
                  <c:v>607.56406134719555</c:v>
                </c:pt>
                <c:pt idx="2">
                  <c:v>2490.8796015163871</c:v>
                </c:pt>
                <c:pt idx="3">
                  <c:v>5785.1592347077603</c:v>
                </c:pt>
                <c:pt idx="4">
                  <c:v>10565.65567829302</c:v>
                </c:pt>
                <c:pt idx="5">
                  <c:v>16808.943658196451</c:v>
                </c:pt>
                <c:pt idx="6">
                  <c:v>24277.138771673799</c:v>
                </c:pt>
              </c:numCache>
            </c:numRef>
          </c:xVal>
          <c:yVal>
            <c:numRef>
              <c:f>'5781289_Hydraulicradius'!$I$2:$I$8</c:f>
              <c:numCache>
                <c:formatCode>0.00</c:formatCode>
                <c:ptCount val="7"/>
                <c:pt idx="0">
                  <c:v>0</c:v>
                </c:pt>
                <c:pt idx="1">
                  <c:v>2.0669040000000001</c:v>
                </c:pt>
                <c:pt idx="2">
                  <c:v>3.93696</c:v>
                </c:pt>
                <c:pt idx="3">
                  <c:v>5.8070159999999911</c:v>
                </c:pt>
                <c:pt idx="4">
                  <c:v>7.6442640000000006</c:v>
                </c:pt>
                <c:pt idx="5">
                  <c:v>9.415896</c:v>
                </c:pt>
                <c:pt idx="6">
                  <c:v>10.990679999999999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4FDA-4D06-B191-EAEC6491C6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5251912"/>
        <c:axId val="365249168"/>
      </c:scatterChart>
      <c:valAx>
        <c:axId val="365251912"/>
        <c:scaling>
          <c:orientation val="minMax"/>
          <c:max val="25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Discharge</a:t>
                </a:r>
                <a:r>
                  <a:rPr lang="en-US" sz="1400" baseline="0"/>
                  <a:t> (cfs)</a:t>
                </a:r>
                <a:endParaRPr lang="en-US" sz="140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5249168"/>
        <c:crosses val="autoZero"/>
        <c:crossBetween val="midCat"/>
      </c:valAx>
      <c:valAx>
        <c:axId val="365249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 smtClean="0"/>
                  <a:t>Water Depth </a:t>
                </a:r>
                <a:r>
                  <a:rPr lang="en-US" sz="1400" baseline="0" dirty="0" smtClean="0"/>
                  <a:t>(</a:t>
                </a:r>
                <a:r>
                  <a:rPr lang="en-US" sz="1400" baseline="0" dirty="0" err="1" smtClean="0"/>
                  <a:t>ft</a:t>
                </a:r>
                <a:r>
                  <a:rPr lang="en-US" sz="1400" baseline="0" dirty="0"/>
                  <a:t>)</a:t>
                </a:r>
                <a:endParaRPr lang="en-US" sz="14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525191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6725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9" y="0"/>
            <a:ext cx="3038475" cy="466725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0633D41F-E6DC-4B97-AA2B-88184F6838E0}" type="datetimeFigureOut">
              <a:rPr lang="en-US" smtClean="0"/>
              <a:pPr/>
              <a:t>1/24/2017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676"/>
            <a:ext cx="3038475" cy="466725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9" y="8829676"/>
            <a:ext cx="3038475" cy="466725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BDEAB403-981D-4FC7-BAEA-26BEDDCD7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0641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67" tIns="46585" rIns="93167" bIns="4658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67" tIns="46585" rIns="93167" bIns="46585" rtlCol="0"/>
          <a:lstStyle>
            <a:lvl1pPr algn="r">
              <a:defRPr sz="1200"/>
            </a:lvl1pPr>
          </a:lstStyle>
          <a:p>
            <a:fld id="{8E97E518-0C74-4CC3-A182-4B413CF17165}" type="datetimeFigureOut">
              <a:rPr lang="en-US" smtClean="0"/>
              <a:pPr/>
              <a:t>1/24/2017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3638"/>
            <a:ext cx="4181475" cy="31353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7" tIns="46585" rIns="93167" bIns="4658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67" tIns="46585" rIns="93167" bIns="46585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67" tIns="46585" rIns="93167" bIns="4658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3167" tIns="46585" rIns="93167" bIns="46585" rtlCol="0" anchor="b"/>
          <a:lstStyle>
            <a:lvl1pPr algn="r">
              <a:defRPr sz="1200"/>
            </a:lvl1pPr>
          </a:lstStyle>
          <a:p>
            <a:fld id="{E5291D2A-69DB-4B32-9F0A-F42AA083ED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531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91D2A-69DB-4B32-9F0A-F42AA083EDEB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0160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C6CF9E-74D3-5947-9DDD-D2357AF77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3533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91D2A-69DB-4B32-9F0A-F42AA083EDEB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65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91D2A-69DB-4B32-9F0A-F42AA083EDEB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3816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FEFD80-0EE2-4385-BECA-D723EEA8759D}" type="slidenum">
              <a:rPr lang="en-US">
                <a:solidFill>
                  <a:srgbClr val="000000"/>
                </a:solidFill>
              </a:rPr>
              <a:pPr/>
              <a:t>35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5145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91D2A-69DB-4B32-9F0A-F42AA083EDEB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271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51375" cy="3489325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726" y="4417856"/>
            <a:ext cx="5615307" cy="418591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latin typeface="Arial" charset="0"/>
              </a:rPr>
              <a:t>RFC Summary</a:t>
            </a:r>
            <a:endParaRPr lang="en-US" dirty="0">
              <a:latin typeface="Arial" charset="0"/>
            </a:endParaRP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72737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TRANSITION INTO METHODS</a:t>
            </a:r>
          </a:p>
          <a:p>
            <a:endParaRPr lang="en-US" dirty="0" smtClean="0"/>
          </a:p>
          <a:p>
            <a:r>
              <a:rPr lang="en-US" dirty="0" smtClean="0"/>
              <a:t>FY15 PROJECT HAS FOUR</a:t>
            </a:r>
            <a:r>
              <a:rPr lang="en-US" baseline="0" dirty="0" smtClean="0"/>
              <a:t> CORE COMPONENTS</a:t>
            </a:r>
          </a:p>
          <a:p>
            <a:pPr marL="233106" indent="-233106">
              <a:buAutoNum type="arabicPeriod"/>
            </a:pPr>
            <a:r>
              <a:rPr lang="en-US" baseline="0" dirty="0" smtClean="0"/>
              <a:t>RFC archive</a:t>
            </a:r>
          </a:p>
          <a:p>
            <a:pPr marL="233106" indent="-233106">
              <a:buAutoNum type="arabicPeriod"/>
            </a:pPr>
            <a:r>
              <a:rPr lang="en-US" baseline="0" dirty="0" smtClean="0"/>
              <a:t>Model evaluation service</a:t>
            </a:r>
          </a:p>
          <a:p>
            <a:pPr marL="233106" indent="-233106">
              <a:buAutoNum type="arabicPeriod"/>
            </a:pPr>
            <a:r>
              <a:rPr lang="en-US" baseline="0" dirty="0" smtClean="0"/>
              <a:t>Modeling </a:t>
            </a:r>
            <a:r>
              <a:rPr lang="en-US" baseline="0" dirty="0" err="1" smtClean="0"/>
              <a:t>testbed</a:t>
            </a:r>
            <a:endParaRPr lang="en-US" baseline="0" dirty="0" smtClean="0"/>
          </a:p>
          <a:p>
            <a:pPr marL="233106" indent="-233106">
              <a:buAutoNum type="arabicPeriod"/>
            </a:pPr>
            <a:r>
              <a:rPr lang="en-US" baseline="0" dirty="0" smtClean="0"/>
              <a:t>Centralized modeling demonstration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93D78-3E27-4C5F-8596-4E05AD10988C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628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91D2A-69DB-4B32-9F0A-F42AA083EDE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34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D435A1-1013-4955-9F0A-31FCBA7FCA3A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706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291D2A-69DB-4B32-9F0A-F42AA083EDE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4007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291D2A-69DB-4B32-9F0A-F42AA083EDE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6389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91D2A-69DB-4B32-9F0A-F42AA083EDE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7519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91D2A-69DB-4B32-9F0A-F42AA083EDEB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361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828800"/>
            <a:ext cx="64008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6120"/>
            <a:ext cx="64008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/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B9026DB-8994-4DE0-9201-8E1F33B7029B}" type="datetimeFigureOut">
              <a:rPr lang="en-US">
                <a:solidFill>
                  <a:prstClr val="black"/>
                </a:solidFill>
              </a:rPr>
              <a:pPr/>
              <a:t>1/24/2017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27A5F68-4AF6-4D13-8A4C-F1F90296B2F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B9026DB-8994-4DE0-9201-8E1F33B7029B}" type="datetimeFigureOut">
              <a:rPr lang="en-US">
                <a:solidFill>
                  <a:prstClr val="black"/>
                </a:solidFill>
              </a:rPr>
              <a:pPr/>
              <a:t>1/24/2017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27A5F68-4AF6-4D13-8A4C-F1F90296B2F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828800"/>
            <a:ext cx="64008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6120"/>
            <a:ext cx="64008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31542711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52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2421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7348468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4260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39468248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9665637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0144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 userDrawn="1"/>
        </p:nvSpPr>
        <p:spPr bwMode="ltGray">
          <a:xfrm>
            <a:off x="0" y="1787703"/>
            <a:ext cx="9144000" cy="5070297"/>
          </a:xfrm>
          <a:prstGeom prst="rect">
            <a:avLst/>
          </a:prstGeom>
          <a:gradFill flip="none" rotWithShape="1">
            <a:gsLst>
              <a:gs pos="12000">
                <a:srgbClr val="00B9F2"/>
              </a:gs>
              <a:gs pos="100000">
                <a:srgbClr val="00B9F2">
                  <a:alpha val="0"/>
                </a:srgbClr>
              </a:gs>
            </a:gsLst>
            <a:lin ang="16200000" scaled="0"/>
            <a:tileRect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49"/>
            <a:ext cx="9144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2458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52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2421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7385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4903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4021669304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27A5F68-4AF6-4D13-8A4C-F1F90296B2F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360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3184C-A644-490B-B821-49F4A99890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8398A-1E6C-4265-96EE-3BC58D81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7810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3184C-A644-490B-B821-49F4A99890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8398A-1E6C-4265-96EE-3BC58D81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6849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3184C-A644-490B-B821-49F4A99890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8398A-1E6C-4265-96EE-3BC58D81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579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3184C-A644-490B-B821-49F4A99890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8398A-1E6C-4265-96EE-3BC58D81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5091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3184C-A644-490B-B821-49F4A99890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8398A-1E6C-4265-96EE-3BC58D81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4647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3184C-A644-490B-B821-49F4A99890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8398A-1E6C-4265-96EE-3BC58D81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39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3184C-A644-490B-B821-49F4A99890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8398A-1E6C-4265-96EE-3BC58D81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8170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3184C-A644-490B-B821-49F4A99890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8398A-1E6C-4265-96EE-3BC58D81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7906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3184C-A644-490B-B821-49F4A99890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8398A-1E6C-4265-96EE-3BC58D81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900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3184C-A644-490B-B821-49F4A99890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8398A-1E6C-4265-96EE-3BC58D81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3791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3184C-A644-490B-B821-49F4A99890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8398A-1E6C-4265-96EE-3BC58D81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2159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86000" y="4419600"/>
            <a:ext cx="6172200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Mutual Aid Workshop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86000" y="5029200"/>
            <a:ext cx="6172200" cy="685800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n-US" sz="3200" kern="1200" dirty="0">
                <a:solidFill>
                  <a:srgbClr val="FBDB00"/>
                </a:solidFill>
                <a:latin typeface="+mn-lt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May 11, 2012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B48BB5-31A2-454B-A602-E178A3F1D32C}" type="datetimeFigureOut">
              <a:rPr lang="en-US" smtClean="0">
                <a:solidFill>
                  <a:prstClr val="black"/>
                </a:solidFill>
              </a:rPr>
              <a:pPr/>
              <a:t>1/24/2017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F937B7F-963A-4562-A2FE-B11F0D0D11A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2286000" y="599182"/>
            <a:ext cx="457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Texas Department of Public Safety</a:t>
            </a:r>
            <a:endParaRPr lang="en-US" sz="32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2286000" y="1894582"/>
            <a:ext cx="685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Division of Emergency Management</a:t>
            </a:r>
            <a:endParaRPr lang="en-US" sz="32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2362200" y="5059681"/>
            <a:ext cx="6324600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508306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B48BB5-31A2-454B-A602-E178A3F1D32C}" type="datetimeFigureOut">
              <a:rPr lang="en-US" smtClean="0">
                <a:solidFill>
                  <a:prstClr val="black"/>
                </a:solidFill>
              </a:rPr>
              <a:pPr/>
              <a:t>1/24/2017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F937B7F-963A-4562-A2FE-B11F0D0D11A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905715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9" y="4406900"/>
            <a:ext cx="620871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5999" y="2906713"/>
            <a:ext cx="62087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rgbClr val="FFC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B48BB5-31A2-454B-A602-E178A3F1D32C}" type="datetimeFigureOut">
              <a:rPr lang="en-US" smtClean="0">
                <a:solidFill>
                  <a:prstClr val="black"/>
                </a:solidFill>
              </a:rPr>
              <a:pPr/>
              <a:t>1/24/2017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F937B7F-963A-4562-A2FE-B11F0D0D11A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338825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9800" y="1600200"/>
            <a:ext cx="3124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0" y="1600200"/>
            <a:ext cx="3200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B48BB5-31A2-454B-A602-E178A3F1D32C}" type="datetimeFigureOut">
              <a:rPr lang="en-US" smtClean="0">
                <a:solidFill>
                  <a:prstClr val="black"/>
                </a:solidFill>
              </a:rPr>
              <a:pPr/>
              <a:t>1/24/2017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F937B7F-963A-4562-A2FE-B11F0D0D11A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408428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9800" y="1535113"/>
            <a:ext cx="32004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9800" y="2174875"/>
            <a:ext cx="32004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86400" y="1535113"/>
            <a:ext cx="32004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86400" y="2174875"/>
            <a:ext cx="32004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B48BB5-31A2-454B-A602-E178A3F1D32C}" type="datetimeFigureOut">
              <a:rPr lang="en-US" smtClean="0">
                <a:solidFill>
                  <a:prstClr val="black"/>
                </a:solidFill>
              </a:rPr>
              <a:pPr/>
              <a:t>1/24/2017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F937B7F-963A-4562-A2FE-B11F0D0D11A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226036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B48BB5-31A2-454B-A602-E178A3F1D32C}" type="datetimeFigureOut">
              <a:rPr lang="en-US" smtClean="0">
                <a:solidFill>
                  <a:prstClr val="black"/>
                </a:solidFill>
              </a:rPr>
              <a:pPr/>
              <a:t>1/24/2017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F937B7F-963A-4562-A2FE-B11F0D0D11A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177938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B48BB5-31A2-454B-A602-E178A3F1D32C}" type="datetimeFigureOut">
              <a:rPr lang="en-US" smtClean="0">
                <a:solidFill>
                  <a:prstClr val="black"/>
                </a:solidFill>
              </a:rPr>
              <a:pPr/>
              <a:t>1/24/2017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F937B7F-963A-4562-A2FE-B11F0D0D11A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217733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B48BB5-31A2-454B-A602-E178A3F1D32C}" type="datetimeFigureOut">
              <a:rPr lang="en-US" smtClean="0">
                <a:solidFill>
                  <a:prstClr val="black"/>
                </a:solidFill>
              </a:rPr>
              <a:pPr/>
              <a:t>1/24/2017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F937B7F-963A-4562-A2FE-B11F0D0D11A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844257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B48BB5-31A2-454B-A602-E178A3F1D32C}" type="datetimeFigureOut">
              <a:rPr lang="en-US" smtClean="0">
                <a:solidFill>
                  <a:prstClr val="black"/>
                </a:solidFill>
              </a:rPr>
              <a:pPr/>
              <a:t>1/24/2017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F937B7F-963A-4562-A2FE-B11F0D0D11A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82726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B48BB5-31A2-454B-A602-E178A3F1D32C}" type="datetimeFigureOut">
              <a:rPr lang="en-US" smtClean="0">
                <a:solidFill>
                  <a:prstClr val="black"/>
                </a:solidFill>
              </a:rPr>
              <a:pPr/>
              <a:t>1/24/2017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F937B7F-963A-4562-A2FE-B11F0D0D11A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119231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B48BB5-31A2-454B-A602-E178A3F1D32C}" type="datetimeFigureOut">
              <a:rPr lang="en-US" smtClean="0">
                <a:solidFill>
                  <a:prstClr val="black"/>
                </a:solidFill>
              </a:rPr>
              <a:pPr/>
              <a:t>1/24/2017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F937B7F-963A-4562-A2FE-B11F0D0D11A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255555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0785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3070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073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192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4275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6707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4383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1084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6927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5449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1361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140290"/>
            <a:ext cx="7772400" cy="14700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1. Section Heading Slide</a:t>
            </a:r>
            <a:br>
              <a:rPr lang="en-US" dirty="0"/>
            </a:br>
            <a:r>
              <a:rPr lang="en-US" dirty="0"/>
              <a:t>One or Two Lines, Leading Caps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318A-713C-E34F-BE3B-BC9114480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6979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D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318A-713C-E34F-BE3B-BC9114480D09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lowchart: Alternate Process 3"/>
          <p:cNvSpPr/>
          <p:nvPr userDrawn="1"/>
        </p:nvSpPr>
        <p:spPr>
          <a:xfrm>
            <a:off x="457198" y="6503830"/>
            <a:ext cx="5518599" cy="327441"/>
          </a:xfrm>
          <a:prstGeom prst="flowChartAlternateProcess">
            <a:avLst/>
          </a:prstGeom>
          <a:solidFill>
            <a:srgbClr val="3573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Connector 6"/>
          <p:cNvSpPr/>
          <p:nvPr userDrawn="1"/>
        </p:nvSpPr>
        <p:spPr>
          <a:xfrm>
            <a:off x="457200" y="6247074"/>
            <a:ext cx="5364051" cy="610926"/>
          </a:xfrm>
          <a:prstGeom prst="flowChartConnector">
            <a:avLst/>
          </a:prstGeom>
          <a:solidFill>
            <a:srgbClr val="3573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9483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318A-713C-E34F-BE3B-BC9114480D09}" type="slidenum">
              <a:rPr lang="en-US" smtClean="0"/>
              <a:t>‹#›</a:t>
            </a:fld>
            <a:endParaRPr lang="en-US"/>
          </a:p>
        </p:txBody>
      </p:sp>
      <p:sp>
        <p:nvSpPr>
          <p:cNvPr id="3" name="Flowchart: Connector 2"/>
          <p:cNvSpPr/>
          <p:nvPr userDrawn="1"/>
        </p:nvSpPr>
        <p:spPr>
          <a:xfrm>
            <a:off x="457200" y="6247074"/>
            <a:ext cx="5364051" cy="610926"/>
          </a:xfrm>
          <a:prstGeom prst="flowChartConnector">
            <a:avLst/>
          </a:prstGeom>
          <a:solidFill>
            <a:srgbClr val="3573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Alternate Process 4"/>
          <p:cNvSpPr/>
          <p:nvPr userDrawn="1"/>
        </p:nvSpPr>
        <p:spPr>
          <a:xfrm>
            <a:off x="457198" y="6503830"/>
            <a:ext cx="5518599" cy="327441"/>
          </a:xfrm>
          <a:prstGeom prst="flowChartAlternateProcess">
            <a:avLst/>
          </a:prstGeom>
          <a:solidFill>
            <a:srgbClr val="3573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820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135" y="4800600"/>
            <a:ext cx="821212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0135" y="612775"/>
            <a:ext cx="821212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0135" y="5367338"/>
            <a:ext cx="821212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318A-713C-E34F-BE3B-BC9114480D0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lowchart: Alternate Process 5"/>
          <p:cNvSpPr/>
          <p:nvPr userDrawn="1"/>
        </p:nvSpPr>
        <p:spPr>
          <a:xfrm>
            <a:off x="457198" y="6503830"/>
            <a:ext cx="5518599" cy="327441"/>
          </a:xfrm>
          <a:prstGeom prst="flowChartAlternateProcess">
            <a:avLst/>
          </a:prstGeom>
          <a:solidFill>
            <a:srgbClr val="3573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/>
          <p:cNvSpPr/>
          <p:nvPr userDrawn="1"/>
        </p:nvSpPr>
        <p:spPr>
          <a:xfrm>
            <a:off x="457200" y="6247074"/>
            <a:ext cx="5364051" cy="610926"/>
          </a:xfrm>
          <a:prstGeom prst="flowChartConnector">
            <a:avLst/>
          </a:prstGeom>
          <a:solidFill>
            <a:srgbClr val="3573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589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 userDrawn="1"/>
        </p:nvSpPr>
        <p:spPr bwMode="ltGray">
          <a:xfrm>
            <a:off x="0" y="1787703"/>
            <a:ext cx="9144000" cy="5070297"/>
          </a:xfrm>
          <a:prstGeom prst="rect">
            <a:avLst/>
          </a:prstGeom>
          <a:gradFill flip="none" rotWithShape="1">
            <a:gsLst>
              <a:gs pos="12000">
                <a:srgbClr val="00B9F2"/>
              </a:gs>
              <a:gs pos="100000">
                <a:srgbClr val="00B9F2">
                  <a:alpha val="0"/>
                </a:srgbClr>
              </a:gs>
            </a:gsLst>
            <a:lin ang="16200000" scaled="0"/>
            <a:tileRect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49"/>
            <a:ext cx="9144000" cy="3910751"/>
          </a:xfrm>
          <a:prstGeom prst="rect">
            <a:avLst/>
          </a:prstGeom>
        </p:spPr>
      </p:pic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5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2421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88553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2421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03836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ransition spd="med"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3184C-A644-490B-B821-49F4A99890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8398A-1E6C-4265-96EE-3BC58D81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433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1000">
              <a:srgbClr val="002060"/>
            </a:gs>
            <a:gs pos="74000">
              <a:srgbClr val="000E2A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6477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9800" y="1600200"/>
            <a:ext cx="64770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4"/>
            <a:r>
              <a:rPr lang="en-US" dirty="0" smtClean="0"/>
              <a:t>Second level</a:t>
            </a:r>
            <a:endParaRPr lang="en-US" dirty="0"/>
          </a:p>
        </p:txBody>
      </p:sp>
      <p:grpSp>
        <p:nvGrpSpPr>
          <p:cNvPr id="4" name="Group 12"/>
          <p:cNvGrpSpPr/>
          <p:nvPr/>
        </p:nvGrpSpPr>
        <p:grpSpPr>
          <a:xfrm>
            <a:off x="-152400" y="-152400"/>
            <a:ext cx="2133600" cy="7620000"/>
            <a:chOff x="-152400" y="-152400"/>
            <a:chExt cx="2133600" cy="7620000"/>
          </a:xfrm>
        </p:grpSpPr>
        <p:sp>
          <p:nvSpPr>
            <p:cNvPr id="8" name="Rectangle 7"/>
            <p:cNvSpPr/>
            <p:nvPr/>
          </p:nvSpPr>
          <p:spPr>
            <a:xfrm flipH="1">
              <a:off x="914400" y="-152400"/>
              <a:ext cx="1066800" cy="7620000"/>
            </a:xfrm>
            <a:prstGeom prst="rect">
              <a:avLst/>
            </a:prstGeom>
            <a:gradFill flip="none" rotWithShape="1">
              <a:gsLst>
                <a:gs pos="30000">
                  <a:schemeClr val="accent1">
                    <a:shade val="30000"/>
                    <a:satMod val="115000"/>
                    <a:alpha val="60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101600" dist="63500" dir="2700000" sx="106000" sy="106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-152400" y="-152400"/>
              <a:ext cx="1066800" cy="7620000"/>
            </a:xfrm>
            <a:prstGeom prst="rect">
              <a:avLst/>
            </a:prstGeom>
            <a:gradFill flip="none" rotWithShape="1">
              <a:gsLst>
                <a:gs pos="30000">
                  <a:schemeClr val="accent1">
                    <a:shade val="30000"/>
                    <a:satMod val="115000"/>
                    <a:alpha val="60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5" y="533400"/>
            <a:ext cx="1195895" cy="1188720"/>
          </a:xfrm>
          <a:prstGeom prst="ellipse">
            <a:avLst/>
          </a:prstGeom>
          <a:ln w="3175">
            <a:noFill/>
          </a:ln>
          <a:effectLst>
            <a:outerShdw blurRad="139700" dist="38100" dir="2700000" sx="103000" sy="103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859280"/>
            <a:ext cx="1188720" cy="1188720"/>
          </a:xfrm>
          <a:prstGeom prst="ellipse">
            <a:avLst/>
          </a:prstGeom>
          <a:ln>
            <a:noFill/>
          </a:ln>
          <a:effectLst>
            <a:outerShdw blurRad="139700" dist="38100" dir="2700000" sx="103000" sy="103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2712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ransition spd="slow">
    <p:fade/>
  </p:transition>
  <p:txStyles>
    <p:titleStyle>
      <a:lvl1pPr algn="l" defTabSz="914400" rtl="0" eaLnBrk="1" latinLnBrk="0" hangingPunct="1">
        <a:spcBef>
          <a:spcPct val="0"/>
        </a:spcBef>
        <a:buNone/>
        <a:defRPr lang="en-US" sz="3200" b="1" kern="1200" dirty="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spcAft>
          <a:spcPts val="600"/>
        </a:spcAft>
        <a:buClr>
          <a:srgbClr val="FBDB00"/>
        </a:buClr>
        <a:buFont typeface="Arial" pitchFamily="34" charset="0"/>
        <a:buChar char="•"/>
        <a:defRPr lang="en-US" sz="2800" kern="1200" dirty="0" smtClean="0">
          <a:solidFill>
            <a:schemeClr val="bg1"/>
          </a:solidFill>
          <a:latin typeface="Segoe UI" pitchFamily="34" charset="0"/>
          <a:ea typeface="+mn-ea"/>
          <a:cs typeface="Segoe UI" pitchFamily="34" charset="0"/>
        </a:defRPr>
      </a:lvl1pPr>
      <a:lvl2pPr marL="342900" indent="-342900" algn="l" defTabSz="914400" rtl="0" eaLnBrk="1" latinLnBrk="0" hangingPunct="1">
        <a:spcBef>
          <a:spcPts val="0"/>
        </a:spcBef>
        <a:spcAft>
          <a:spcPts val="600"/>
        </a:spcAft>
        <a:buClr>
          <a:srgbClr val="FBDB00"/>
        </a:buClr>
        <a:buFont typeface="Arial" pitchFamily="34" charset="0"/>
        <a:buChar char="•"/>
        <a:defRPr lang="en-US" sz="2800" kern="1200" dirty="0" smtClean="0">
          <a:solidFill>
            <a:schemeClr val="bg1"/>
          </a:solidFill>
          <a:latin typeface="Segoe UI" pitchFamily="34" charset="0"/>
          <a:ea typeface="+mn-ea"/>
          <a:cs typeface="Segoe UI" pitchFamily="34" charset="0"/>
        </a:defRPr>
      </a:lvl2pPr>
      <a:lvl3pPr marL="342900" indent="-342900" algn="l" defTabSz="914400" rtl="0" eaLnBrk="1" latinLnBrk="0" hangingPunct="1">
        <a:spcBef>
          <a:spcPts val="0"/>
        </a:spcBef>
        <a:spcAft>
          <a:spcPts val="600"/>
        </a:spcAft>
        <a:buClr>
          <a:srgbClr val="FBDB00"/>
        </a:buClr>
        <a:buFont typeface="Arial" pitchFamily="34" charset="0"/>
        <a:buChar char="•"/>
        <a:defRPr lang="en-US" sz="2800" kern="1200" dirty="0" smtClean="0">
          <a:solidFill>
            <a:schemeClr val="bg1"/>
          </a:solidFill>
          <a:latin typeface="Segoe UI" pitchFamily="34" charset="0"/>
          <a:ea typeface="+mn-ea"/>
          <a:cs typeface="Segoe UI" pitchFamily="34" charset="0"/>
        </a:defRPr>
      </a:lvl3pPr>
      <a:lvl4pPr marL="342900" indent="-342900" algn="l" defTabSz="914400" rtl="0" eaLnBrk="1" latinLnBrk="0" hangingPunct="1">
        <a:spcBef>
          <a:spcPts val="0"/>
        </a:spcBef>
        <a:spcAft>
          <a:spcPts val="600"/>
        </a:spcAft>
        <a:buClr>
          <a:srgbClr val="FBDB00"/>
        </a:buClr>
        <a:buFont typeface="Arial" pitchFamily="34" charset="0"/>
        <a:buChar char="•"/>
        <a:defRPr lang="en-US" sz="2800" kern="1200" dirty="0" smtClean="0">
          <a:solidFill>
            <a:schemeClr val="bg1"/>
          </a:solidFill>
          <a:latin typeface="Segoe UI" pitchFamily="34" charset="0"/>
          <a:ea typeface="+mn-ea"/>
          <a:cs typeface="Segoe UI" pitchFamily="34" charset="0"/>
        </a:defRPr>
      </a:lvl4pPr>
      <a:lvl5pPr marL="914400" indent="-338138" algn="l" defTabSz="914400" rtl="0" eaLnBrk="1" latinLnBrk="0" hangingPunct="1">
        <a:spcBef>
          <a:spcPts val="0"/>
        </a:spcBef>
        <a:spcAft>
          <a:spcPts val="600"/>
        </a:spcAft>
        <a:buClr>
          <a:srgbClr val="FBDB00"/>
        </a:buClr>
        <a:buFont typeface="Arial" pitchFamily="34" charset="0"/>
        <a:buChar char="•"/>
        <a:defRPr lang="en-US" sz="2800" kern="1200" dirty="0">
          <a:solidFill>
            <a:schemeClr val="bg1"/>
          </a:solidFill>
          <a:latin typeface="Segoe UI" pitchFamily="34" charset="0"/>
          <a:ea typeface="+mn-ea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566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wdb-ppt-white-template-footer-blu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1616"/>
            <a:ext cx="9144000" cy="78638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1373"/>
            <a:ext cx="8229600" cy="9098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0998"/>
            <a:ext cx="8229600" cy="4652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89608" y="6419223"/>
            <a:ext cx="1862228" cy="31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25C318A-713C-E34F-BE3B-BC9114480D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615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295E9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hyperlink" Target="http://water.weather.gov/ahps2/inundation/inundation_google.php?gage=atit2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62.png"/><Relationship Id="rId7" Type="http://schemas.openxmlformats.org/officeDocument/2006/relationships/image" Target="../media/image170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0.png"/><Relationship Id="rId5" Type="http://schemas.openxmlformats.org/officeDocument/2006/relationships/image" Target="../media/image1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5.png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 descr="image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655" y="2433963"/>
            <a:ext cx="3091247" cy="2900749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33963"/>
            <a:ext cx="4965097" cy="2700774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3548923"/>
            <a:ext cx="9144000" cy="39107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21903" y="885582"/>
            <a:ext cx="5715000" cy="2583179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r" eaLnBrk="0" hangingPunct="0"/>
            <a:r>
              <a:rPr lang="en-US" sz="2400" dirty="0" smtClean="0">
                <a:solidFill>
                  <a:prstClr val="black"/>
                </a:solidFill>
              </a:rPr>
              <a:t>David R. Maidment</a:t>
            </a:r>
            <a:endParaRPr lang="en-US" dirty="0" smtClean="0">
              <a:solidFill>
                <a:prstClr val="black"/>
              </a:solidFill>
            </a:endParaRPr>
          </a:p>
          <a:p>
            <a:pPr algn="r" eaLnBrk="0" hangingPunct="0"/>
            <a:r>
              <a:rPr lang="en-US" dirty="0" smtClean="0">
                <a:solidFill>
                  <a:prstClr val="black"/>
                </a:solidFill>
              </a:rPr>
              <a:t>Center for Research in Water Resources</a:t>
            </a:r>
          </a:p>
          <a:p>
            <a:pPr algn="r" eaLnBrk="0" hangingPunct="0"/>
            <a:r>
              <a:rPr lang="en-US" dirty="0" smtClean="0">
                <a:solidFill>
                  <a:prstClr val="black"/>
                </a:solidFill>
              </a:rPr>
              <a:t>University </a:t>
            </a:r>
            <a:r>
              <a:rPr lang="en-US" dirty="0">
                <a:solidFill>
                  <a:prstClr val="black"/>
                </a:solidFill>
              </a:rPr>
              <a:t>of Texas at </a:t>
            </a:r>
            <a:r>
              <a:rPr lang="en-US" dirty="0" smtClean="0">
                <a:solidFill>
                  <a:prstClr val="black"/>
                </a:solidFill>
              </a:rPr>
              <a:t>Austin</a:t>
            </a:r>
          </a:p>
          <a:p>
            <a:pPr algn="r" fontAlgn="t"/>
            <a:endParaRPr lang="en-US" dirty="0">
              <a:solidFill>
                <a:prstClr val="black"/>
              </a:solidFill>
            </a:endParaRPr>
          </a:p>
          <a:p>
            <a:pPr algn="r" eaLnBrk="0" hangingPunct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0" y="5497485"/>
            <a:ext cx="9144000" cy="1566684"/>
          </a:xfrm>
          <a:prstGeom prst="rect">
            <a:avLst/>
          </a:prstGeom>
          <a:solidFill>
            <a:srgbClr val="001446">
              <a:alpha val="8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890" y="5525435"/>
            <a:ext cx="8892217" cy="94127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/>
            <a:r>
              <a:rPr lang="en-US" sz="16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Presentation for TWDB Water for Texas Conference, </a:t>
            </a:r>
            <a:r>
              <a:rPr lang="en-US" sz="1600" dirty="0" err="1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Austin,Texas</a:t>
            </a:r>
            <a:r>
              <a:rPr lang="en-US" sz="16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, 22 January 2017</a:t>
            </a:r>
          </a:p>
          <a:p>
            <a:pPr eaLnBrk="0" hangingPunct="0"/>
            <a:endParaRPr lang="en-US" sz="1600" dirty="0" smtClean="0">
              <a:solidFill>
                <a:srgbClr val="5EB4E6">
                  <a:lumMod val="40000"/>
                  <a:lumOff val="60000"/>
                </a:srgbClr>
              </a:solidFill>
            </a:endParaRPr>
          </a:p>
          <a:p>
            <a:pPr eaLnBrk="0" hangingPunct="0"/>
            <a:r>
              <a:rPr lang="en-US" sz="16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Acknowledgments: Ed Clark, National Weather Service; Yan Liu, University of Illinois; </a:t>
            </a:r>
          </a:p>
          <a:p>
            <a:pPr eaLnBrk="0" hangingPunct="0"/>
            <a:r>
              <a:rPr lang="en-US" sz="16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David Tarboton, Utah State University; David </a:t>
            </a:r>
            <a:r>
              <a:rPr lang="en-US" sz="1600" dirty="0" err="1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Arctur</a:t>
            </a:r>
            <a:r>
              <a:rPr lang="en-US" sz="16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, Harry Evans, Xing Zheng, University of Texas </a:t>
            </a:r>
          </a:p>
          <a:p>
            <a:pPr eaLnBrk="0" hangingPunct="0"/>
            <a:r>
              <a:rPr lang="en-US" sz="16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at Austin; City of Austin, National Weather Service, NCAR, CSEC, Texas Division of Emergency </a:t>
            </a:r>
          </a:p>
          <a:p>
            <a:pPr eaLnBrk="0" hangingPunct="0"/>
            <a:r>
              <a:rPr lang="en-US" sz="16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Management, ESRI, Kisters, National Science Foundation, colleagues and students at UT Austin.</a:t>
            </a:r>
            <a:endParaRPr lang="en-US" sz="1600" dirty="0">
              <a:solidFill>
                <a:srgbClr val="5EB4E6">
                  <a:lumMod val="40000"/>
                  <a:lumOff val="60000"/>
                </a:srgbClr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112543" y="251048"/>
            <a:ext cx="9369082" cy="142493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pPr algn="ctr"/>
            <a:r>
              <a:rPr lang="en-US" dirty="0" smtClean="0">
                <a:solidFill>
                  <a:srgbClr val="001446">
                    <a:lumMod val="75000"/>
                    <a:lumOff val="25000"/>
                  </a:srgbClr>
                </a:solidFill>
              </a:rPr>
              <a:t>Applying the National Water Model in Texas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Right Arrow 4"/>
          <p:cNvSpPr/>
          <p:nvPr/>
        </p:nvSpPr>
        <p:spPr bwMode="auto">
          <a:xfrm>
            <a:off x="4898193" y="3709246"/>
            <a:ext cx="604911" cy="340069"/>
          </a:xfrm>
          <a:prstGeom prst="rightArrow">
            <a:avLst/>
          </a:prstGeom>
          <a:gradFill>
            <a:gsLst>
              <a:gs pos="0">
                <a:schemeClr val="tx2">
                  <a:lumMod val="25000"/>
                  <a:lumOff val="75000"/>
                </a:schemeClr>
              </a:gs>
              <a:gs pos="100000">
                <a:schemeClr val="tx2">
                  <a:lumMod val="25000"/>
                  <a:lumOff val="75000"/>
                </a:schemeClr>
              </a:gs>
            </a:gsLst>
          </a:gradFill>
          <a:ln>
            <a:solidFill>
              <a:schemeClr val="tx2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489219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image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363" y="3838691"/>
            <a:ext cx="2976437" cy="2793014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Flood Emergency Response in Texas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59190" y="1309248"/>
            <a:ext cx="6553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FF00"/>
              </a:buClr>
            </a:pPr>
            <a:r>
              <a:rPr lang="en-US" sz="2400" dirty="0" smtClean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Local </a:t>
            </a:r>
            <a:r>
              <a:rPr lang="en-US" sz="2400" dirty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governments </a:t>
            </a:r>
            <a:r>
              <a:rPr lang="en-US" sz="24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(counties, cities, or towns) respond to </a:t>
            </a:r>
            <a:r>
              <a:rPr lang="en-US" sz="2400" i="1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emergencies</a:t>
            </a:r>
            <a:r>
              <a:rPr lang="en-US" sz="24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daily using their own </a:t>
            </a:r>
            <a:r>
              <a:rPr lang="en-US" sz="2400" dirty="0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resources</a:t>
            </a:r>
          </a:p>
          <a:p>
            <a:pPr marL="457200" indent="-457200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prstClr val="black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buClr>
                <a:srgbClr val="FFFF00"/>
              </a:buClr>
            </a:pPr>
            <a:r>
              <a:rPr lang="en-US" sz="2400" dirty="0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They </a:t>
            </a:r>
            <a:r>
              <a:rPr lang="en-US" sz="24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rely on mutual aid and assistance agreements with </a:t>
            </a:r>
            <a:r>
              <a:rPr lang="en-US" sz="2400" dirty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neighboring </a:t>
            </a:r>
            <a:r>
              <a:rPr lang="en-US" sz="2400" dirty="0" smtClean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jurisdictions</a:t>
            </a:r>
          </a:p>
          <a:p>
            <a:pPr marL="457200" indent="-457200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prstClr val="black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buClr>
                <a:srgbClr val="FFFF00"/>
              </a:buClr>
            </a:pPr>
            <a:r>
              <a:rPr lang="en-US" sz="2400" dirty="0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When </a:t>
            </a:r>
            <a:r>
              <a:rPr lang="en-US" sz="24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local jurisdictions cannot meet incident response resource </a:t>
            </a:r>
            <a:r>
              <a:rPr lang="en-US" sz="2400" dirty="0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needs, </a:t>
            </a:r>
            <a:r>
              <a:rPr lang="en-US" sz="24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they may ask the </a:t>
            </a:r>
            <a:r>
              <a:rPr lang="en-US" sz="2400" dirty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state for </a:t>
            </a:r>
            <a:r>
              <a:rPr lang="en-US" sz="2400" dirty="0" smtClean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assistance</a:t>
            </a:r>
            <a:endParaRPr lang="en-US" sz="2400" dirty="0">
              <a:solidFill>
                <a:srgbClr val="0070C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white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lvl="4" indent="-342900">
              <a:buClr>
                <a:srgbClr val="FFFF00"/>
              </a:buClr>
              <a:buSzPct val="105000"/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white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40" y="5034342"/>
            <a:ext cx="2841674" cy="1598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69" y="1718452"/>
            <a:ext cx="1936531" cy="193653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503449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01455" cy="484632"/>
          </a:xfrm>
        </p:spPr>
        <p:txBody>
          <a:bodyPr/>
          <a:lstStyle/>
          <a:p>
            <a:r>
              <a:rPr lang="en-US" dirty="0" smtClean="0"/>
              <a:t>Information Flow During a Flood Emergency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110" y="1318724"/>
            <a:ext cx="2042028" cy="2013667"/>
          </a:xfrm>
          <a:prstGeom prst="rect">
            <a:avLst/>
          </a:prstGeom>
        </p:spPr>
      </p:pic>
      <p:pic>
        <p:nvPicPr>
          <p:cNvPr id="5" name="Picture 1" descr="image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354" y="4335516"/>
            <a:ext cx="2510688" cy="2355967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 bwMode="auto">
          <a:xfrm>
            <a:off x="3636402" y="2037851"/>
            <a:ext cx="1009893" cy="567558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77479" y="277883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2000" b="1" dirty="0" smtClean="0">
                <a:solidFill>
                  <a:prstClr val="black"/>
                </a:solidFill>
              </a:rPr>
              <a:t>Weather and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2000" b="1" dirty="0" smtClean="0">
                <a:solidFill>
                  <a:prstClr val="black"/>
                </a:solidFill>
              </a:rPr>
              <a:t>Flood Forecasting</a:t>
            </a:r>
          </a:p>
        </p:txBody>
      </p:sp>
      <p:sp>
        <p:nvSpPr>
          <p:cNvPr id="8" name="Down Arrow 7"/>
          <p:cNvSpPr/>
          <p:nvPr/>
        </p:nvSpPr>
        <p:spPr bwMode="auto">
          <a:xfrm flipV="1">
            <a:off x="5993917" y="3395452"/>
            <a:ext cx="567559" cy="877002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83785" y="369323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2000" b="1" dirty="0" smtClean="0">
                <a:solidFill>
                  <a:prstClr val="black"/>
                </a:solidFill>
              </a:rPr>
              <a:t>Flood Impacts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147855" y="4150430"/>
            <a:ext cx="1935414" cy="2565393"/>
            <a:chOff x="1368214" y="4126090"/>
            <a:chExt cx="1935414" cy="2565393"/>
          </a:xfrm>
        </p:grpSpPr>
        <p:sp>
          <p:nvSpPr>
            <p:cNvPr id="10" name="Curved Down Arrow 9"/>
            <p:cNvSpPr/>
            <p:nvPr/>
          </p:nvSpPr>
          <p:spPr bwMode="auto">
            <a:xfrm>
              <a:off x="1486454" y="4126090"/>
              <a:ext cx="1813035" cy="731520"/>
            </a:xfrm>
            <a:prstGeom prst="curvedDown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0000"/>
                  </a:solidFill>
                </a:rPr>
                <a:t>Assessment of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0000"/>
                  </a:solidFill>
                </a:rPr>
                <a:t>Conditions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1" name="Curved Down Arrow 10"/>
            <p:cNvSpPr/>
            <p:nvPr/>
          </p:nvSpPr>
          <p:spPr bwMode="auto">
            <a:xfrm flipH="1" flipV="1">
              <a:off x="1368214" y="5407923"/>
              <a:ext cx="1813035" cy="731520"/>
            </a:xfrm>
            <a:prstGeom prst="curvedDown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389228" y="5777083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>
                <a:lnSpc>
                  <a:spcPts val="1800"/>
                </a:lnSpc>
              </a:pPr>
              <a:endParaRPr lang="en-US" sz="1400" b="1" dirty="0" smtClean="0">
                <a:solidFill>
                  <a:prstClr val="black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642870" y="5407923"/>
              <a:ext cx="149271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0000"/>
                  </a:solidFill>
                </a:rPr>
                <a:t>Emergency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0000"/>
                  </a:solidFill>
                </a:rPr>
                <a:t>Response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39972" y="488362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b="1" dirty="0" smtClean="0">
                <a:solidFill>
                  <a:prstClr val="black"/>
                </a:solidFill>
              </a:rPr>
              <a:t>Communications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b="1" dirty="0" smtClean="0">
                <a:solidFill>
                  <a:prstClr val="black"/>
                </a:solidFill>
              </a:rPr>
              <a:t>cycle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430" y="1295958"/>
            <a:ext cx="1936531" cy="193653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675634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Storm in San Bernard Basin, 18 Jan 2017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968" y="1151276"/>
            <a:ext cx="5557627" cy="503203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2625550" y="6229984"/>
            <a:ext cx="41173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http://gisdev.srh.noaa.gov/rfcdss2.html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40298" y="338930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  <a:defRPr/>
            </a:pPr>
            <a:r>
              <a:rPr lang="en-US" sz="2000" b="1" dirty="0" smtClean="0">
                <a:solidFill>
                  <a:srgbClr val="FF0000"/>
                </a:solidFill>
              </a:rPr>
              <a:t>San Bernard River near Boling</a:t>
            </a:r>
          </a:p>
        </p:txBody>
      </p:sp>
    </p:spTree>
    <p:extLst>
      <p:ext uri="{BB962C8B-B14F-4D97-AF65-F5344CB8AC3E}">
        <p14:creationId xmlns:p14="http://schemas.microsoft.com/office/powerpoint/2010/main" val="12651961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8026021" cy="484632"/>
          </a:xfrm>
        </p:spPr>
        <p:txBody>
          <a:bodyPr/>
          <a:lstStyle/>
          <a:p>
            <a:r>
              <a:rPr lang="en-US" sz="2400" dirty="0" smtClean="0"/>
              <a:t>Area of Concern: San Bernard Basin in Brazoria, Fort Bend, Wharton and Matagorda Counties in Texas</a:t>
            </a:r>
            <a:endParaRPr lang="en-US" sz="2400" dirty="0"/>
          </a:p>
        </p:txBody>
      </p:sp>
      <p:grpSp>
        <p:nvGrpSpPr>
          <p:cNvPr id="9" name="Group 8"/>
          <p:cNvGrpSpPr/>
          <p:nvPr/>
        </p:nvGrpSpPr>
        <p:grpSpPr>
          <a:xfrm>
            <a:off x="1805153" y="1240221"/>
            <a:ext cx="5352392" cy="5249522"/>
            <a:chOff x="1815663" y="967200"/>
            <a:chExt cx="5817476" cy="565917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15663" y="967200"/>
              <a:ext cx="5817476" cy="5659177"/>
            </a:xfrm>
            <a:prstGeom prst="rect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2974427" y="3796788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>
                <a:lnSpc>
                  <a:spcPts val="1800"/>
                </a:lnSpc>
                <a:defRPr/>
              </a:pPr>
              <a:r>
                <a:rPr lang="en-US" sz="1400" b="1" dirty="0" smtClean="0">
                  <a:solidFill>
                    <a:prstClr val="black"/>
                  </a:solidFill>
                </a:rPr>
                <a:t>Wharton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427895" y="4882056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>
                <a:lnSpc>
                  <a:spcPts val="1800"/>
                </a:lnSpc>
                <a:defRPr/>
              </a:pPr>
              <a:r>
                <a:rPr lang="en-US" sz="1400" b="1" dirty="0" smtClean="0">
                  <a:solidFill>
                    <a:prstClr val="black"/>
                  </a:solidFill>
                </a:rPr>
                <a:t>Matagorda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3904" y="3651437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>
                <a:lnSpc>
                  <a:spcPts val="1800"/>
                </a:lnSpc>
                <a:defRPr/>
              </a:pPr>
              <a:r>
                <a:rPr lang="en-US" sz="1400" b="1" dirty="0" smtClean="0">
                  <a:solidFill>
                    <a:prstClr val="black"/>
                  </a:solidFill>
                </a:rPr>
                <a:t>Brazoria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829504" y="2505809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>
                <a:lnSpc>
                  <a:spcPts val="1800"/>
                </a:lnSpc>
                <a:defRPr/>
              </a:pPr>
              <a:r>
                <a:rPr lang="en-US" sz="1400" b="1" dirty="0" smtClean="0">
                  <a:solidFill>
                    <a:prstClr val="black"/>
                  </a:solidFill>
                </a:rPr>
                <a:t>Fort Bend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066780" y="5484226"/>
            <a:ext cx="841297" cy="848209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  <a:defRPr/>
            </a:pPr>
            <a:r>
              <a:rPr lang="en-US" sz="1400" b="1" dirty="0" smtClean="0">
                <a:solidFill>
                  <a:srgbClr val="A3CA4B">
                    <a:lumMod val="50000"/>
                  </a:srgbClr>
                </a:solidFill>
              </a:rPr>
              <a:t>San Bernard Basin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50304" y="2507618"/>
            <a:ext cx="841297" cy="848209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  <a:defRPr/>
            </a:pPr>
            <a:r>
              <a:rPr lang="en-US" sz="1400" b="1" dirty="0" smtClean="0">
                <a:solidFill>
                  <a:srgbClr val="5EB4E6">
                    <a:lumMod val="75000"/>
                  </a:srgbClr>
                </a:solidFill>
              </a:rPr>
              <a:t>San Bernard River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448428" y="3209361"/>
            <a:ext cx="2783134" cy="3063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lnSpc>
                <a:spcPts val="1800"/>
              </a:lnSpc>
              <a:defRPr/>
            </a:pPr>
            <a:r>
              <a:rPr lang="en-US" sz="1400" b="1" dirty="0" smtClean="0">
                <a:solidFill>
                  <a:srgbClr val="FF0000"/>
                </a:solidFill>
              </a:rPr>
              <a:t>San Bernard River near Boling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049517" y="6022428"/>
            <a:ext cx="152400" cy="141889"/>
          </a:xfrm>
          <a:prstGeom prst="rect">
            <a:avLst/>
          </a:prstGeom>
          <a:gradFill>
            <a:gsLst>
              <a:gs pos="0">
                <a:srgbClr val="FF0000"/>
              </a:gs>
              <a:gs pos="100000">
                <a:srgbClr val="FF0000"/>
              </a:gs>
            </a:gsLst>
          </a:gra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77201" y="6006419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  <a:defRPr/>
            </a:pPr>
            <a:r>
              <a:rPr lang="en-US" sz="1400" b="1" dirty="0" smtClean="0">
                <a:solidFill>
                  <a:srgbClr val="FF0000"/>
                </a:solidFill>
              </a:rPr>
              <a:t>NWS Forecast Point BOLT2</a:t>
            </a:r>
          </a:p>
        </p:txBody>
      </p:sp>
    </p:spTree>
    <p:extLst>
      <p:ext uri="{BB962C8B-B14F-4D97-AF65-F5344CB8AC3E}">
        <p14:creationId xmlns:p14="http://schemas.microsoft.com/office/powerpoint/2010/main" val="38897700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NWS Forecast Points and Basins in San Bernard Basin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1336" y="1499340"/>
            <a:ext cx="5729452" cy="505763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6" name="Picture 5" descr="RFCCHps_t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76" y="3207893"/>
            <a:ext cx="4051494" cy="29396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14" y="4000481"/>
            <a:ext cx="1012216" cy="1050881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 bwMode="auto">
          <a:xfrm flipV="1">
            <a:off x="1927274" y="1786597"/>
            <a:ext cx="1640198" cy="3840480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1955409" y="5739618"/>
            <a:ext cx="3277773" cy="407964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1807066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4619" y="325789"/>
            <a:ext cx="8237089" cy="484632"/>
          </a:xfrm>
        </p:spPr>
        <p:txBody>
          <a:bodyPr/>
          <a:lstStyle/>
          <a:p>
            <a:r>
              <a:rPr lang="en-US" dirty="0" smtClean="0"/>
              <a:t>West Gulf River Forecast Center Largest Impact: </a:t>
            </a:r>
            <a:br>
              <a:rPr lang="en-US" dirty="0" smtClean="0"/>
            </a:br>
            <a:r>
              <a:rPr lang="en-US" dirty="0" smtClean="0"/>
              <a:t>Forecast of Moderate Flooding (at BOLT2)</a:t>
            </a:r>
            <a:br>
              <a:rPr lang="en-US" dirty="0" smtClean="0"/>
            </a:br>
            <a:r>
              <a:rPr lang="en-US" sz="2000" dirty="0" smtClean="0"/>
              <a:t>(made at 7:19PM 18 Jan 2017)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2874" y="1602827"/>
            <a:ext cx="5848834" cy="44616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455" y="2983953"/>
            <a:ext cx="2355093" cy="231326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74528" y="6264221"/>
            <a:ext cx="80172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http://</a:t>
            </a:r>
            <a:r>
              <a:rPr lang="en-US" dirty="0" smtClean="0">
                <a:solidFill>
                  <a:prstClr val="black"/>
                </a:solidFill>
              </a:rPr>
              <a:t>water.weather.gov/ahps2/hydrograph.php?wfo=hgx&amp;gage=bolt2 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2699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 Water Model Forecast Map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890" y="959114"/>
            <a:ext cx="7332750" cy="579936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200836" y="4521879"/>
            <a:ext cx="841297" cy="848209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  <a:defRPr/>
            </a:pPr>
            <a:r>
              <a:rPr lang="en-US" sz="1400" b="1" dirty="0" smtClean="0">
                <a:solidFill>
                  <a:prstClr val="black"/>
                </a:solidFill>
              </a:rPr>
              <a:t>Wharton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18051" y="5528586"/>
            <a:ext cx="841297" cy="848209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  <a:defRPr/>
            </a:pPr>
            <a:r>
              <a:rPr lang="en-US" sz="1400" b="1" dirty="0" smtClean="0">
                <a:solidFill>
                  <a:prstClr val="black"/>
                </a:solidFill>
              </a:rPr>
              <a:t>Matagorda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48905" y="4570980"/>
            <a:ext cx="841297" cy="848209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  <a:defRPr/>
            </a:pPr>
            <a:r>
              <a:rPr lang="en-US" sz="1400" b="1" dirty="0" smtClean="0">
                <a:solidFill>
                  <a:prstClr val="black"/>
                </a:solidFill>
              </a:rPr>
              <a:t>Brazoria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70818" y="3792061"/>
            <a:ext cx="841297" cy="848209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  <a:defRPr/>
            </a:pPr>
            <a:r>
              <a:rPr lang="en-US" sz="1400" b="1" dirty="0" smtClean="0">
                <a:solidFill>
                  <a:prstClr val="black"/>
                </a:solidFill>
              </a:rPr>
              <a:t>Fort </a:t>
            </a:r>
          </a:p>
          <a:p>
            <a:pPr algn="ctr" eaLnBrk="0" hangingPunct="0">
              <a:lnSpc>
                <a:spcPts val="1800"/>
              </a:lnSpc>
              <a:defRPr/>
            </a:pPr>
            <a:r>
              <a:rPr lang="en-US" sz="1400" b="1" dirty="0" smtClean="0">
                <a:solidFill>
                  <a:prstClr val="black"/>
                </a:solidFill>
              </a:rPr>
              <a:t>Bend</a:t>
            </a:r>
          </a:p>
        </p:txBody>
      </p:sp>
      <p:sp>
        <p:nvSpPr>
          <p:cNvPr id="9" name="Rectangle 8"/>
          <p:cNvSpPr/>
          <p:nvPr/>
        </p:nvSpPr>
        <p:spPr>
          <a:xfrm>
            <a:off x="1144872" y="6055851"/>
            <a:ext cx="2839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http://water.noaa.gov/map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67731" y="3425763"/>
            <a:ext cx="841297" cy="848209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  <a:defRPr/>
            </a:pPr>
            <a:r>
              <a:rPr lang="en-US" sz="1400" b="1" dirty="0" smtClean="0">
                <a:solidFill>
                  <a:srgbClr val="5EB4E6">
                    <a:lumMod val="75000"/>
                  </a:srgbClr>
                </a:solidFill>
              </a:rPr>
              <a:t>San </a:t>
            </a:r>
          </a:p>
          <a:p>
            <a:pPr algn="ctr" eaLnBrk="0" hangingPunct="0">
              <a:lnSpc>
                <a:spcPts val="1800"/>
              </a:lnSpc>
              <a:defRPr/>
            </a:pPr>
            <a:r>
              <a:rPr lang="en-US" sz="1400" b="1" dirty="0" smtClean="0">
                <a:solidFill>
                  <a:srgbClr val="5EB4E6">
                    <a:lumMod val="75000"/>
                  </a:srgbClr>
                </a:solidFill>
              </a:rPr>
              <a:t>Bernard </a:t>
            </a:r>
          </a:p>
          <a:p>
            <a:pPr algn="ctr" eaLnBrk="0" hangingPunct="0">
              <a:lnSpc>
                <a:spcPts val="1800"/>
              </a:lnSpc>
              <a:defRPr/>
            </a:pPr>
            <a:r>
              <a:rPr lang="en-US" sz="1400" b="1" dirty="0" smtClean="0">
                <a:solidFill>
                  <a:srgbClr val="5EB4E6">
                    <a:lumMod val="75000"/>
                  </a:srgbClr>
                </a:solidFill>
              </a:rPr>
              <a:t>River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5509028" y="4291254"/>
            <a:ext cx="103496" cy="106671"/>
          </a:xfrm>
          <a:prstGeom prst="rect">
            <a:avLst/>
          </a:prstGeom>
          <a:gradFill>
            <a:gsLst>
              <a:gs pos="0">
                <a:srgbClr val="FF0000"/>
              </a:gs>
              <a:gs pos="100000">
                <a:srgbClr val="FF0000"/>
              </a:gs>
            </a:gsLst>
          </a:gra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9783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9152" y="2215488"/>
            <a:ext cx="5624692" cy="360367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576653" cy="484632"/>
          </a:xfrm>
        </p:spPr>
        <p:txBody>
          <a:bodyPr/>
          <a:lstStyle/>
          <a:p>
            <a:r>
              <a:rPr lang="en-US" sz="2400" dirty="0" smtClean="0"/>
              <a:t>Forecast of National Water Model for San Bernard River at Boling (peak of 4727 </a:t>
            </a:r>
            <a:r>
              <a:rPr lang="en-US" sz="2400" dirty="0" err="1" smtClean="0"/>
              <a:t>cfs</a:t>
            </a:r>
            <a:r>
              <a:rPr lang="en-US" sz="2400" dirty="0" smtClean="0"/>
              <a:t> at 10AM)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smtClean="0"/>
              <a:t>(made at 3 AM Central Time, accessed at 5:30AM 18 Jan 2017)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2953" y="3224618"/>
            <a:ext cx="2237819" cy="50106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000" y="2873972"/>
            <a:ext cx="2796727" cy="2523090"/>
          </a:xfrm>
          <a:prstGeom prst="rect">
            <a:avLst/>
          </a:prstGeom>
          <a:ln w="3175">
            <a:solidFill>
              <a:schemeClr val="bg1"/>
            </a:solidFill>
          </a:ln>
        </p:spPr>
      </p:pic>
      <p:sp>
        <p:nvSpPr>
          <p:cNvPr id="10" name="Rectangle 9"/>
          <p:cNvSpPr/>
          <p:nvPr/>
        </p:nvSpPr>
        <p:spPr bwMode="auto">
          <a:xfrm>
            <a:off x="1954924" y="4135517"/>
            <a:ext cx="152400" cy="141889"/>
          </a:xfrm>
          <a:prstGeom prst="rect">
            <a:avLst/>
          </a:prstGeom>
          <a:gradFill>
            <a:gsLst>
              <a:gs pos="0">
                <a:srgbClr val="FF0000"/>
              </a:gs>
              <a:gs pos="100000">
                <a:srgbClr val="FF0000"/>
              </a:gs>
            </a:gsLst>
          </a:gra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8781" y="4115996"/>
            <a:ext cx="4604225" cy="483499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161634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 Water Model in San Bernard Basin (800 catchments and stream reaches)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033" y="1324546"/>
            <a:ext cx="5612524" cy="51881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446164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2400" b="1" dirty="0" smtClean="0">
                <a:ea typeface="+mn-ea"/>
                <a:cs typeface="+mn-cs"/>
              </a:rPr>
              <a:t>Forecasts are available</a:t>
            </a:r>
          </a:p>
          <a:p>
            <a:pPr algn="l" eaLnBrk="0" hangingPunct="0">
              <a:lnSpc>
                <a:spcPts val="1800"/>
              </a:lnSpc>
            </a:pPr>
            <a:r>
              <a:rPr lang="en-US" sz="2400" b="1" dirty="0" smtClean="0">
                <a:ea typeface="+mn-ea"/>
                <a:cs typeface="+mn-cs"/>
              </a:rPr>
              <a:t> </a:t>
            </a:r>
          </a:p>
          <a:p>
            <a:pPr algn="l" eaLnBrk="0" hangingPunct="0">
              <a:lnSpc>
                <a:spcPts val="1800"/>
              </a:lnSpc>
            </a:pPr>
            <a:r>
              <a:rPr lang="en-US" sz="2400" b="1" dirty="0" smtClean="0">
                <a:ea typeface="+mn-ea"/>
                <a:cs typeface="+mn-cs"/>
              </a:rPr>
              <a:t>for each individual stream</a:t>
            </a:r>
          </a:p>
        </p:txBody>
      </p:sp>
    </p:spTree>
    <p:extLst>
      <p:ext uri="{BB962C8B-B14F-4D97-AF65-F5344CB8AC3E}">
        <p14:creationId xmlns:p14="http://schemas.microsoft.com/office/powerpoint/2010/main" val="20576334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0367" y="3851057"/>
            <a:ext cx="3174939" cy="287234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0367" y="941833"/>
            <a:ext cx="3118860" cy="272061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TDEM Flood Inundation Mapping System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971" y="2259724"/>
            <a:ext cx="4237676" cy="34547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118" y="1765533"/>
            <a:ext cx="4252529" cy="47530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2781593" y="3515711"/>
            <a:ext cx="145537" cy="151746"/>
          </a:xfrm>
          <a:prstGeom prst="rect">
            <a:avLst/>
          </a:prstGeom>
          <a:gradFill>
            <a:gsLst>
              <a:gs pos="0">
                <a:srgbClr val="FF0000"/>
              </a:gs>
              <a:gs pos="100000">
                <a:srgbClr val="FF0000"/>
              </a:gs>
            </a:gsLst>
          </a:gra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81959" y="325295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  <a:defRPr/>
            </a:pPr>
            <a:r>
              <a:rPr lang="en-US" sz="1400" b="1" dirty="0" smtClean="0">
                <a:solidFill>
                  <a:srgbClr val="FF0000"/>
                </a:solidFill>
              </a:rPr>
              <a:t>San Bernard River near Boling, TX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30031" y="562039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  <a:defRPr/>
            </a:pPr>
            <a:r>
              <a:rPr lang="en-US" sz="1400" b="1" dirty="0" smtClean="0">
                <a:solidFill>
                  <a:prstClr val="black"/>
                </a:solidFill>
              </a:rPr>
              <a:t>Water Depth = 20.3 </a:t>
            </a:r>
            <a:r>
              <a:rPr lang="en-US" sz="1400" b="1" dirty="0" err="1" smtClean="0">
                <a:solidFill>
                  <a:prstClr val="black"/>
                </a:solidFill>
              </a:rPr>
              <a:t>ft</a:t>
            </a:r>
            <a:endParaRPr lang="en-US" sz="1400" b="1" dirty="0" smtClean="0">
              <a:solidFill>
                <a:prstClr val="black"/>
              </a:solidFill>
            </a:endParaRPr>
          </a:p>
          <a:p>
            <a:pPr eaLnBrk="0" hangingPunct="0">
              <a:lnSpc>
                <a:spcPts val="1800"/>
              </a:lnSpc>
              <a:defRPr/>
            </a:pPr>
            <a:r>
              <a:rPr lang="en-US" sz="1400" b="1" dirty="0" smtClean="0">
                <a:solidFill>
                  <a:prstClr val="black"/>
                </a:solidFill>
              </a:rPr>
              <a:t>(from synthetic rating curve)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30031" y="256662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  <a:defRPr/>
            </a:pPr>
            <a:r>
              <a:rPr lang="en-US" sz="1400" b="1" dirty="0" smtClean="0">
                <a:solidFill>
                  <a:prstClr val="black"/>
                </a:solidFill>
              </a:rPr>
              <a:t>Discharge = 4767 </a:t>
            </a:r>
            <a:r>
              <a:rPr lang="en-US" sz="1400" b="1" dirty="0" err="1" smtClean="0">
                <a:solidFill>
                  <a:prstClr val="black"/>
                </a:solidFill>
              </a:rPr>
              <a:t>cfs</a:t>
            </a:r>
            <a:r>
              <a:rPr lang="en-US" sz="1400" b="1" dirty="0" smtClean="0">
                <a:solidFill>
                  <a:prstClr val="black"/>
                </a:solidFill>
              </a:rPr>
              <a:t/>
            </a:r>
            <a:br>
              <a:rPr lang="en-US" sz="1400" b="1" dirty="0" smtClean="0">
                <a:solidFill>
                  <a:prstClr val="black"/>
                </a:solidFill>
              </a:rPr>
            </a:br>
            <a:r>
              <a:rPr lang="en-US" sz="1400" b="1" dirty="0" smtClean="0">
                <a:solidFill>
                  <a:prstClr val="black"/>
                </a:solidFill>
              </a:rPr>
              <a:t>(from National Water Model)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7922" y="1105469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  <a:defRPr/>
            </a:pPr>
            <a:r>
              <a:rPr lang="en-US" sz="1400" b="1" dirty="0" smtClean="0">
                <a:solidFill>
                  <a:prstClr val="black"/>
                </a:solidFill>
              </a:rPr>
              <a:t>Forecast of </a:t>
            </a:r>
            <a:r>
              <a:rPr lang="en-US" sz="1400" b="1" dirty="0" smtClean="0">
                <a:solidFill>
                  <a:srgbClr val="FF0000"/>
                </a:solidFill>
              </a:rPr>
              <a:t>discharge </a:t>
            </a:r>
            <a:r>
              <a:rPr lang="en-US" sz="1400" b="1" dirty="0" smtClean="0">
                <a:solidFill>
                  <a:prstClr val="black"/>
                </a:solidFill>
              </a:rPr>
              <a:t>from National Water Model</a:t>
            </a:r>
          </a:p>
          <a:p>
            <a:pPr eaLnBrk="0" hangingPunct="0">
              <a:lnSpc>
                <a:spcPts val="1800"/>
              </a:lnSpc>
              <a:defRPr/>
            </a:pPr>
            <a:r>
              <a:rPr lang="en-US" sz="1400" b="1" dirty="0" smtClean="0">
                <a:solidFill>
                  <a:prstClr val="black"/>
                </a:solidFill>
              </a:rPr>
              <a:t>Converted to </a:t>
            </a:r>
            <a:r>
              <a:rPr lang="en-US" sz="1400" b="1" dirty="0" smtClean="0">
                <a:solidFill>
                  <a:srgbClr val="FF0000"/>
                </a:solidFill>
              </a:rPr>
              <a:t>depth</a:t>
            </a:r>
            <a:r>
              <a:rPr lang="en-US" sz="1400" b="1" dirty="0" smtClean="0">
                <a:solidFill>
                  <a:prstClr val="black"/>
                </a:solidFill>
              </a:rPr>
              <a:t> using a synthetic rating curve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4462" y="6099339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  <a:defRPr/>
            </a:pPr>
            <a:r>
              <a:rPr lang="en-US" sz="1400" b="1" dirty="0" smtClean="0">
                <a:solidFill>
                  <a:prstClr val="black"/>
                </a:solidFill>
              </a:rPr>
              <a:t>(these data are from the 2AM NWM forecast because </a:t>
            </a:r>
          </a:p>
          <a:p>
            <a:pPr eaLnBrk="0" hangingPunct="0">
              <a:lnSpc>
                <a:spcPts val="1800"/>
              </a:lnSpc>
              <a:defRPr/>
            </a:pPr>
            <a:r>
              <a:rPr lang="en-US" sz="1400" b="1" dirty="0" smtClean="0">
                <a:solidFill>
                  <a:prstClr val="black"/>
                </a:solidFill>
              </a:rPr>
              <a:t>of the time lag to do the conversion to depth)</a:t>
            </a:r>
          </a:p>
        </p:txBody>
      </p:sp>
    </p:spTree>
    <p:extLst>
      <p:ext uri="{BB962C8B-B14F-4D97-AF65-F5344CB8AC3E}">
        <p14:creationId xmlns:p14="http://schemas.microsoft.com/office/powerpoint/2010/main" val="8852664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240" y="198544"/>
            <a:ext cx="7886700" cy="1325563"/>
          </a:xfrm>
        </p:spPr>
        <p:txBody>
          <a:bodyPr/>
          <a:lstStyle/>
          <a:p>
            <a:r>
              <a:rPr lang="en-US" dirty="0" smtClean="0"/>
              <a:t>The Opportunity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4927" y="1143000"/>
            <a:ext cx="7886700" cy="2821789"/>
          </a:xfrm>
        </p:spPr>
        <p:txBody>
          <a:bodyPr>
            <a:normAutofit/>
          </a:bodyPr>
          <a:lstStyle/>
          <a:p>
            <a:r>
              <a:rPr lang="en-US" dirty="0" smtClean="0"/>
              <a:t>New </a:t>
            </a: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National Water Center </a:t>
            </a:r>
            <a:r>
              <a:rPr lang="en-US" dirty="0" smtClean="0"/>
              <a:t>established on the Tuscaloosa campus of University of Alabama by the National Weather Service and federal agency partners</a:t>
            </a:r>
          </a:p>
          <a:p>
            <a:r>
              <a:rPr lang="en-US" dirty="0" smtClean="0"/>
              <a:t>Has a mission to assess hydrology in a new way at the </a:t>
            </a: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continental scale </a:t>
            </a:r>
            <a:r>
              <a:rPr lang="en-US" dirty="0" smtClean="0"/>
              <a:t>for the United States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" t="10905" b="7549"/>
          <a:stretch/>
        </p:blipFill>
        <p:spPr bwMode="auto">
          <a:xfrm>
            <a:off x="1" y="4122886"/>
            <a:ext cx="9143999" cy="2735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06823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35186" cy="484632"/>
          </a:xfrm>
        </p:spPr>
        <p:txBody>
          <a:bodyPr/>
          <a:lstStyle/>
          <a:p>
            <a:r>
              <a:rPr lang="en-US" sz="2400" dirty="0" smtClean="0"/>
              <a:t>Comparison of WGRFC and NWM/TDEM forecast of Water Depth on San Bernard River near Boling, TX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554361"/>
            <a:ext cx="4394966" cy="32349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82262" y="512379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  <a:defRPr/>
            </a:pPr>
            <a:r>
              <a:rPr lang="en-US" sz="1400" b="1" dirty="0" smtClean="0">
                <a:solidFill>
                  <a:prstClr val="black"/>
                </a:solidFill>
              </a:rPr>
              <a:t>Stage Height of Forecast = 22.9 </a:t>
            </a:r>
            <a:r>
              <a:rPr lang="en-US" sz="1400" b="1" dirty="0" err="1" smtClean="0">
                <a:solidFill>
                  <a:prstClr val="black"/>
                </a:solidFill>
              </a:rPr>
              <a:t>ft</a:t>
            </a:r>
            <a:endParaRPr lang="en-US" sz="1400" b="1" dirty="0" smtClean="0">
              <a:solidFill>
                <a:prstClr val="black"/>
              </a:solidFill>
            </a:endParaRPr>
          </a:p>
          <a:p>
            <a:pPr eaLnBrk="0" hangingPunct="0">
              <a:lnSpc>
                <a:spcPts val="1800"/>
              </a:lnSpc>
              <a:defRPr/>
            </a:pPr>
            <a:endParaRPr lang="en-US" sz="1400" b="1" dirty="0">
              <a:solidFill>
                <a:prstClr val="black"/>
              </a:solidFill>
            </a:endParaRPr>
          </a:p>
          <a:p>
            <a:pPr eaLnBrk="0" hangingPunct="0">
              <a:lnSpc>
                <a:spcPts val="1800"/>
              </a:lnSpc>
              <a:defRPr/>
            </a:pPr>
            <a:r>
              <a:rPr lang="en-US" sz="1400" b="1" dirty="0" smtClean="0">
                <a:solidFill>
                  <a:prstClr val="black"/>
                </a:solidFill>
              </a:rPr>
              <a:t>Minus Stage Height at Zero Discharge ~ 2.8 </a:t>
            </a:r>
            <a:r>
              <a:rPr lang="en-US" sz="1400" b="1" dirty="0" err="1" smtClean="0">
                <a:solidFill>
                  <a:prstClr val="black"/>
                </a:solidFill>
              </a:rPr>
              <a:t>ft</a:t>
            </a:r>
            <a:endParaRPr lang="en-US" sz="1400" b="1" dirty="0" smtClean="0">
              <a:solidFill>
                <a:prstClr val="black"/>
              </a:solidFill>
            </a:endParaRPr>
          </a:p>
          <a:p>
            <a:pPr eaLnBrk="0" hangingPunct="0">
              <a:lnSpc>
                <a:spcPts val="1800"/>
              </a:lnSpc>
              <a:defRPr/>
            </a:pPr>
            <a:endParaRPr lang="en-US" sz="1400" b="1" dirty="0">
              <a:solidFill>
                <a:prstClr val="black"/>
              </a:solidFill>
            </a:endParaRPr>
          </a:p>
          <a:p>
            <a:pPr eaLnBrk="0" hangingPunct="0">
              <a:lnSpc>
                <a:spcPts val="1800"/>
              </a:lnSpc>
              <a:defRPr/>
            </a:pPr>
            <a:r>
              <a:rPr lang="en-US" b="1" i="1" dirty="0">
                <a:solidFill>
                  <a:prstClr val="black"/>
                </a:solidFill>
              </a:rPr>
              <a:t>Equals Water Depth in Stream of </a:t>
            </a:r>
            <a:r>
              <a:rPr lang="en-US" b="1" i="1" dirty="0" smtClean="0">
                <a:solidFill>
                  <a:srgbClr val="FF0000"/>
                </a:solidFill>
              </a:rPr>
              <a:t>20.1 </a:t>
            </a:r>
            <a:r>
              <a:rPr lang="en-US" b="1" i="1" dirty="0" err="1">
                <a:solidFill>
                  <a:srgbClr val="FF0000"/>
                </a:solidFill>
              </a:rPr>
              <a:t>ft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>
                <a:solidFill>
                  <a:prstClr val="black"/>
                </a:solidFill>
              </a:rPr>
              <a:t>from WGRFC Forecast</a:t>
            </a:r>
          </a:p>
          <a:p>
            <a:pPr marL="285750" indent="-285750" eaLnBrk="0" hangingPunct="0">
              <a:lnSpc>
                <a:spcPts val="1800"/>
              </a:lnSpc>
              <a:buFontTx/>
              <a:buChar char="-"/>
              <a:defRPr/>
            </a:pPr>
            <a:endParaRPr lang="en-US" sz="1400" b="1" dirty="0" smtClean="0">
              <a:solidFill>
                <a:prstClr val="black"/>
              </a:solidFill>
            </a:endParaRPr>
          </a:p>
        </p:txBody>
      </p:sp>
      <p:cxnSp>
        <p:nvCxnSpPr>
          <p:cNvPr id="9" name="Straight Arrow Connector 8"/>
          <p:cNvCxnSpPr>
            <a:stCxn id="7" idx="1"/>
          </p:cNvCxnSpPr>
          <p:nvPr/>
        </p:nvCxnSpPr>
        <p:spPr bwMode="auto">
          <a:xfrm flipH="1" flipV="1">
            <a:off x="930166" y="4078014"/>
            <a:ext cx="352096" cy="1502979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4852166" y="478929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  <a:defRPr/>
            </a:pPr>
            <a:r>
              <a:rPr lang="en-US" sz="1400" b="1" i="1" dirty="0" smtClean="0">
                <a:solidFill>
                  <a:prstClr val="black"/>
                </a:solidFill>
              </a:rPr>
              <a:t>Water Depth in Stream from </a:t>
            </a:r>
          </a:p>
          <a:p>
            <a:pPr eaLnBrk="0" hangingPunct="0">
              <a:lnSpc>
                <a:spcPts val="1800"/>
              </a:lnSpc>
              <a:defRPr/>
            </a:pPr>
            <a:r>
              <a:rPr lang="en-US" sz="1400" b="1" i="1" dirty="0" smtClean="0">
                <a:solidFill>
                  <a:prstClr val="black"/>
                </a:solidFill>
              </a:rPr>
              <a:t>synthetic rating Curve applied to </a:t>
            </a:r>
          </a:p>
          <a:p>
            <a:pPr eaLnBrk="0" hangingPunct="0">
              <a:lnSpc>
                <a:spcPts val="1800"/>
              </a:lnSpc>
              <a:defRPr/>
            </a:pPr>
            <a:r>
              <a:rPr lang="en-US" b="1" i="1" dirty="0" smtClean="0">
                <a:solidFill>
                  <a:prstClr val="black"/>
                </a:solidFill>
              </a:rPr>
              <a:t>National Water Model forecast = </a:t>
            </a:r>
            <a:r>
              <a:rPr lang="en-US" b="1" i="1" dirty="0" smtClean="0">
                <a:solidFill>
                  <a:srgbClr val="FF0000"/>
                </a:solidFill>
              </a:rPr>
              <a:t>20.3 </a:t>
            </a:r>
            <a:r>
              <a:rPr lang="en-US" b="1" i="1" dirty="0" err="1" smtClean="0">
                <a:solidFill>
                  <a:srgbClr val="FF0000"/>
                </a:solidFill>
              </a:rPr>
              <a:t>ft</a:t>
            </a:r>
            <a:endParaRPr lang="en-US" b="1" i="1" dirty="0" smtClean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9307" y="640080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  <a:defRPr/>
            </a:pPr>
            <a:r>
              <a:rPr lang="en-US" b="1" dirty="0" smtClean="0">
                <a:solidFill>
                  <a:srgbClr val="FF0000"/>
                </a:solidFill>
              </a:rPr>
              <a:t>There is less than 1 foot difference between these two forecast depths!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4070" y="1516132"/>
            <a:ext cx="3559360" cy="322013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5674710" y="3427797"/>
            <a:ext cx="1013284" cy="1012945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  <a:defRPr/>
            </a:pPr>
            <a:r>
              <a:rPr lang="en-US" sz="1400" b="1" dirty="0" smtClean="0">
                <a:solidFill>
                  <a:prstClr val="black"/>
                </a:solidFill>
              </a:rPr>
              <a:t>Water Depth = 20.3 </a:t>
            </a:r>
            <a:r>
              <a:rPr lang="en-US" sz="1400" b="1" dirty="0" err="1" smtClean="0">
                <a:solidFill>
                  <a:prstClr val="black"/>
                </a:solidFill>
              </a:rPr>
              <a:t>ft</a:t>
            </a:r>
            <a:endParaRPr lang="en-US" sz="1400" b="1" dirty="0" smtClean="0">
              <a:solidFill>
                <a:prstClr val="black"/>
              </a:solidFill>
            </a:endParaRPr>
          </a:p>
          <a:p>
            <a:pPr eaLnBrk="0" hangingPunct="0">
              <a:lnSpc>
                <a:spcPts val="1800"/>
              </a:lnSpc>
              <a:defRPr/>
            </a:pPr>
            <a:r>
              <a:rPr lang="en-US" sz="1400" b="1" dirty="0" smtClean="0">
                <a:solidFill>
                  <a:prstClr val="black"/>
                </a:solidFill>
              </a:rPr>
              <a:t>(from synthetic rating curve)</a:t>
            </a:r>
          </a:p>
        </p:txBody>
      </p:sp>
    </p:spTree>
    <p:extLst>
      <p:ext uri="{BB962C8B-B14F-4D97-AF65-F5344CB8AC3E}">
        <p14:creationId xmlns:p14="http://schemas.microsoft.com/office/powerpoint/2010/main" val="36477677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5691352" y="4193628"/>
            <a:ext cx="2559269" cy="50449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505" y="261720"/>
            <a:ext cx="8192992" cy="484632"/>
          </a:xfrm>
        </p:spPr>
        <p:txBody>
          <a:bodyPr/>
          <a:lstStyle/>
          <a:p>
            <a:r>
              <a:rPr lang="en-US" sz="3200" dirty="0" smtClean="0"/>
              <a:t>Lesson Learned: </a:t>
            </a:r>
            <a:r>
              <a:rPr lang="en-US" sz="3200" dirty="0" smtClean="0">
                <a:solidFill>
                  <a:srgbClr val="FF0000"/>
                </a:solidFill>
              </a:rPr>
              <a:t>Need Local Intelligence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956" y="2020125"/>
            <a:ext cx="4869528" cy="4698537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5" name="Right Brace 4"/>
          <p:cNvSpPr/>
          <p:nvPr/>
        </p:nvSpPr>
        <p:spPr bwMode="auto">
          <a:xfrm>
            <a:off x="5242645" y="3507155"/>
            <a:ext cx="394138" cy="1876097"/>
          </a:xfrm>
          <a:prstGeom prst="rightBrace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754414" y="345499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2000" b="1" dirty="0" smtClean="0"/>
              <a:t>Need for information </a:t>
            </a:r>
          </a:p>
          <a:p>
            <a:pPr algn="l" eaLnBrk="0" hangingPunct="0">
              <a:lnSpc>
                <a:spcPts val="1800"/>
              </a:lnSpc>
            </a:pPr>
            <a:r>
              <a:rPr lang="en-US" sz="2000" b="1" dirty="0" smtClean="0"/>
              <a:t>from impacted areas</a:t>
            </a:r>
          </a:p>
          <a:p>
            <a:pPr algn="l" eaLnBrk="0" hangingPunct="0">
              <a:lnSpc>
                <a:spcPts val="1800"/>
              </a:lnSpc>
            </a:pPr>
            <a:r>
              <a:rPr lang="en-US" sz="2000" b="1" dirty="0" smtClean="0"/>
              <a:t>during floods</a:t>
            </a:r>
          </a:p>
          <a:p>
            <a:pPr algn="l" eaLnBrk="0" hangingPunct="0">
              <a:lnSpc>
                <a:spcPts val="1800"/>
              </a:lnSpc>
            </a:pPr>
            <a:endParaRPr lang="en-US" sz="2000" b="1" dirty="0">
              <a:solidFill>
                <a:srgbClr val="0070C0"/>
              </a:solidFill>
            </a:endParaRPr>
          </a:p>
          <a:p>
            <a:pPr algn="l" eaLnBrk="0" hangingPunct="0">
              <a:lnSpc>
                <a:spcPts val="1800"/>
              </a:lnSpc>
            </a:pPr>
            <a:r>
              <a:rPr lang="en-US" sz="2000" b="1" dirty="0" smtClean="0">
                <a:solidFill>
                  <a:srgbClr val="0070C0"/>
                </a:solidFill>
              </a:rPr>
              <a:t>Crowd sourcing</a:t>
            </a:r>
          </a:p>
          <a:p>
            <a:pPr algn="l" eaLnBrk="0" hangingPunct="0">
              <a:lnSpc>
                <a:spcPts val="1800"/>
              </a:lnSpc>
            </a:pPr>
            <a:endParaRPr lang="en-US" sz="2000" b="1" dirty="0"/>
          </a:p>
          <a:p>
            <a:pPr algn="l" eaLnBrk="0" hangingPunct="0">
              <a:lnSpc>
                <a:spcPts val="1800"/>
              </a:lnSpc>
            </a:pPr>
            <a:r>
              <a:rPr lang="en-US" sz="2000" b="1" dirty="0" smtClean="0"/>
              <a:t>Twitter</a:t>
            </a:r>
          </a:p>
          <a:p>
            <a:pPr algn="l" eaLnBrk="0" hangingPunct="0">
              <a:lnSpc>
                <a:spcPts val="1800"/>
              </a:lnSpc>
            </a:pPr>
            <a:endParaRPr lang="en-US" sz="2000" b="1" dirty="0"/>
          </a:p>
          <a:p>
            <a:pPr algn="l" eaLnBrk="0" hangingPunct="0">
              <a:lnSpc>
                <a:spcPts val="1800"/>
              </a:lnSpc>
            </a:pPr>
            <a:r>
              <a:rPr lang="en-US" sz="2000" b="1" dirty="0" smtClean="0">
                <a:solidFill>
                  <a:srgbClr val="0070C0"/>
                </a:solidFill>
              </a:rPr>
              <a:t>Send a photo or video</a:t>
            </a:r>
          </a:p>
          <a:p>
            <a:pPr algn="l" eaLnBrk="0" hangingPunct="0">
              <a:lnSpc>
                <a:spcPts val="1800"/>
              </a:lnSpc>
            </a:pPr>
            <a:endParaRPr lang="en-US" sz="2000" b="1" dirty="0"/>
          </a:p>
          <a:p>
            <a:pPr algn="l" eaLnBrk="0" hangingPunct="0">
              <a:lnSpc>
                <a:spcPts val="1800"/>
              </a:lnSpc>
            </a:pPr>
            <a:r>
              <a:rPr lang="en-US" sz="2000" b="1" dirty="0" err="1" smtClean="0">
                <a:solidFill>
                  <a:srgbClr val="0070C0"/>
                </a:solidFill>
              </a:rPr>
              <a:t>Georeference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 smtClean="0"/>
              <a:t>this info</a:t>
            </a:r>
          </a:p>
          <a:p>
            <a:pPr algn="l" eaLnBrk="0" hangingPunct="0">
              <a:lnSpc>
                <a:spcPts val="1800"/>
              </a:lnSpc>
            </a:pPr>
            <a:endParaRPr lang="en-US" sz="2000" b="1" dirty="0"/>
          </a:p>
          <a:p>
            <a:pPr algn="l" eaLnBrk="0" hangingPunct="0">
              <a:lnSpc>
                <a:spcPts val="1800"/>
              </a:lnSpc>
            </a:pPr>
            <a:r>
              <a:rPr lang="en-US" sz="2000" b="1" dirty="0" smtClean="0"/>
              <a:t>Use it to update </a:t>
            </a:r>
          </a:p>
          <a:p>
            <a:pPr algn="l" eaLnBrk="0" hangingPunct="0">
              <a:lnSpc>
                <a:spcPts val="1800"/>
              </a:lnSpc>
            </a:pPr>
            <a:r>
              <a:rPr lang="en-US" sz="2000" b="1" dirty="0" smtClean="0"/>
              <a:t>predictions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2729" y="848298"/>
            <a:ext cx="2630039" cy="243116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6869733" y="211094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800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stream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reaches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956" y="848298"/>
            <a:ext cx="4869528" cy="111170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02206473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Flood Response Mapping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450166" y="1825625"/>
            <a:ext cx="3662363" cy="4351338"/>
          </a:xfrm>
        </p:spPr>
        <p:txBody>
          <a:bodyPr/>
          <a:lstStyle/>
          <a:p>
            <a:r>
              <a:rPr lang="en-US" dirty="0" smtClean="0"/>
              <a:t>Level 1 – </a:t>
            </a:r>
            <a:r>
              <a:rPr lang="en-US" dirty="0" smtClean="0">
                <a:solidFill>
                  <a:srgbClr val="FF0000"/>
                </a:solidFill>
              </a:rPr>
              <a:t>approximate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inundation</a:t>
            </a:r>
            <a:r>
              <a:rPr lang="en-US" dirty="0" smtClean="0"/>
              <a:t> mapping</a:t>
            </a:r>
          </a:p>
          <a:p>
            <a:r>
              <a:rPr lang="en-US" dirty="0" smtClean="0"/>
              <a:t>Level 2 – </a:t>
            </a:r>
            <a:r>
              <a:rPr lang="en-US" dirty="0" smtClean="0">
                <a:solidFill>
                  <a:srgbClr val="FF0000"/>
                </a:solidFill>
              </a:rPr>
              <a:t>approximate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impact</a:t>
            </a:r>
            <a:r>
              <a:rPr lang="en-US" dirty="0" smtClean="0"/>
              <a:t> mapping</a:t>
            </a:r>
          </a:p>
          <a:p>
            <a:r>
              <a:rPr lang="en-US" dirty="0" smtClean="0"/>
              <a:t>Level 3 – </a:t>
            </a:r>
            <a:r>
              <a:rPr lang="en-US" dirty="0" smtClean="0">
                <a:solidFill>
                  <a:srgbClr val="FF0000"/>
                </a:solidFill>
              </a:rPr>
              <a:t>detailed inundation</a:t>
            </a:r>
            <a:r>
              <a:rPr lang="en-US" dirty="0" smtClean="0"/>
              <a:t> mapping</a:t>
            </a:r>
          </a:p>
          <a:p>
            <a:r>
              <a:rPr lang="en-US" dirty="0" smtClean="0"/>
              <a:t>Level 4 – </a:t>
            </a:r>
            <a:r>
              <a:rPr lang="en-US" dirty="0" smtClean="0">
                <a:solidFill>
                  <a:srgbClr val="FF0000"/>
                </a:solidFill>
              </a:rPr>
              <a:t>detailed impact</a:t>
            </a:r>
            <a:r>
              <a:rPr lang="en-US" dirty="0" smtClean="0"/>
              <a:t> mapping</a:t>
            </a:r>
            <a:endParaRPr lang="en-US" dirty="0"/>
          </a:p>
        </p:txBody>
      </p:sp>
      <p:sp>
        <p:nvSpPr>
          <p:cNvPr id="7" name="Right Brace 6"/>
          <p:cNvSpPr/>
          <p:nvPr/>
        </p:nvSpPr>
        <p:spPr bwMode="auto">
          <a:xfrm>
            <a:off x="4407071" y="1825625"/>
            <a:ext cx="294542" cy="1789772"/>
          </a:xfrm>
          <a:prstGeom prst="rightBrace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64369" y="2532526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b="1" dirty="0" smtClean="0">
                <a:solidFill>
                  <a:prstClr val="black"/>
                </a:solidFill>
              </a:rPr>
              <a:t>Uses </a:t>
            </a:r>
            <a:r>
              <a:rPr lang="en-US" b="1" dirty="0" smtClean="0">
                <a:solidFill>
                  <a:srgbClr val="FF0000"/>
                </a:solidFill>
              </a:rPr>
              <a:t>National Elevation Dataset</a:t>
            </a:r>
          </a:p>
          <a:p>
            <a:pPr eaLnBrk="0" hangingPunct="0">
              <a:lnSpc>
                <a:spcPts val="1800"/>
              </a:lnSpc>
            </a:pPr>
            <a:r>
              <a:rPr lang="en-US" b="1" dirty="0" smtClean="0">
                <a:solidFill>
                  <a:prstClr val="black"/>
                </a:solidFill>
              </a:rPr>
              <a:t>and rating curves</a:t>
            </a:r>
          </a:p>
          <a:p>
            <a:pPr eaLnBrk="0" hangingPunct="0">
              <a:lnSpc>
                <a:spcPts val="1800"/>
              </a:lnSpc>
            </a:pPr>
            <a:endParaRPr lang="en-US" b="1" dirty="0">
              <a:solidFill>
                <a:prstClr val="black"/>
              </a:solidFill>
            </a:endParaRPr>
          </a:p>
          <a:p>
            <a:pPr eaLnBrk="0" hangingPunct="0">
              <a:lnSpc>
                <a:spcPts val="1800"/>
              </a:lnSpc>
            </a:pPr>
            <a:r>
              <a:rPr lang="en-US" b="1" dirty="0" smtClean="0">
                <a:solidFill>
                  <a:prstClr val="black"/>
                </a:solidFill>
              </a:rPr>
              <a:t>Impact at </a:t>
            </a:r>
            <a:r>
              <a:rPr lang="en-US" b="1" dirty="0" smtClean="0">
                <a:solidFill>
                  <a:srgbClr val="FF0000"/>
                </a:solidFill>
              </a:rPr>
              <a:t>County</a:t>
            </a:r>
            <a:r>
              <a:rPr lang="en-US" b="1" dirty="0" smtClean="0">
                <a:solidFill>
                  <a:prstClr val="black"/>
                </a:solidFill>
              </a:rPr>
              <a:t> scale</a:t>
            </a:r>
          </a:p>
        </p:txBody>
      </p:sp>
      <p:sp>
        <p:nvSpPr>
          <p:cNvPr id="9" name="Right Brace 8"/>
          <p:cNvSpPr/>
          <p:nvPr/>
        </p:nvSpPr>
        <p:spPr bwMode="auto">
          <a:xfrm>
            <a:off x="4396593" y="3877163"/>
            <a:ext cx="294542" cy="1789772"/>
          </a:xfrm>
          <a:prstGeom prst="rightBrace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64369" y="3857649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b="1" dirty="0" smtClean="0">
                <a:solidFill>
                  <a:prstClr val="black"/>
                </a:solidFill>
              </a:rPr>
              <a:t>Uses </a:t>
            </a:r>
            <a:r>
              <a:rPr lang="en-US" b="1" dirty="0" smtClean="0">
                <a:solidFill>
                  <a:srgbClr val="FF0000"/>
                </a:solidFill>
              </a:rPr>
              <a:t>LIDAR</a:t>
            </a:r>
            <a:r>
              <a:rPr lang="en-US" b="1" dirty="0" smtClean="0">
                <a:solidFill>
                  <a:prstClr val="black"/>
                </a:solidFill>
              </a:rPr>
              <a:t> and </a:t>
            </a:r>
          </a:p>
          <a:p>
            <a:pPr eaLnBrk="0" hangingPunct="0">
              <a:lnSpc>
                <a:spcPts val="1800"/>
              </a:lnSpc>
            </a:pPr>
            <a:r>
              <a:rPr lang="en-US" b="1" dirty="0" smtClean="0">
                <a:solidFill>
                  <a:prstClr val="black"/>
                </a:solidFill>
              </a:rPr>
              <a:t>detailed hydraulic modeling </a:t>
            </a:r>
          </a:p>
          <a:p>
            <a:pPr eaLnBrk="0" hangingPunct="0">
              <a:lnSpc>
                <a:spcPts val="1800"/>
              </a:lnSpc>
            </a:pPr>
            <a:endParaRPr lang="en-US" b="1" dirty="0">
              <a:solidFill>
                <a:prstClr val="black"/>
              </a:solidFill>
            </a:endParaRPr>
          </a:p>
          <a:p>
            <a:pPr eaLnBrk="0" hangingPunct="0">
              <a:lnSpc>
                <a:spcPts val="1800"/>
              </a:lnSpc>
            </a:pPr>
            <a:r>
              <a:rPr lang="en-US" b="1" dirty="0" smtClean="0">
                <a:solidFill>
                  <a:prstClr val="black"/>
                </a:solidFill>
              </a:rPr>
              <a:t>Impact at </a:t>
            </a:r>
            <a:r>
              <a:rPr lang="en-US" b="1" dirty="0" smtClean="0">
                <a:solidFill>
                  <a:srgbClr val="FF0000"/>
                </a:solidFill>
              </a:rPr>
              <a:t>Stream Reach</a:t>
            </a:r>
            <a:r>
              <a:rPr lang="en-US" b="1" dirty="0" smtClean="0">
                <a:solidFill>
                  <a:prstClr val="black"/>
                </a:solidFill>
              </a:rPr>
              <a:t> scale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406" y="978200"/>
            <a:ext cx="1643283" cy="138585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6776" y="4884254"/>
            <a:ext cx="1237735" cy="17979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8796" y="5131728"/>
            <a:ext cx="2492772" cy="130295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5144" y="970185"/>
            <a:ext cx="1534511" cy="141847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423797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2" y="1477849"/>
            <a:ext cx="6668085" cy="50010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457199"/>
            <a:ext cx="5096021" cy="2041301"/>
          </a:xfrm>
        </p:spPr>
        <p:txBody>
          <a:bodyPr/>
          <a:lstStyle/>
          <a:p>
            <a:r>
              <a:rPr lang="en-US" dirty="0" smtClean="0"/>
              <a:t>Texas Address Points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98342" y="1010989"/>
            <a:ext cx="3390127" cy="93371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eaLnBrk="0" hangingPunct="0">
              <a:defRPr/>
            </a:pPr>
            <a:r>
              <a:rPr lang="en-US" b="1" dirty="0" smtClean="0">
                <a:solidFill>
                  <a:prstClr val="black"/>
                </a:solidFill>
              </a:rPr>
              <a:t>8.6 million points</a:t>
            </a:r>
          </a:p>
          <a:p>
            <a:pPr eaLnBrk="0" hangingPunct="0">
              <a:defRPr/>
            </a:pPr>
            <a:endParaRPr lang="en-US" b="1" dirty="0" smtClean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2144" y="853752"/>
            <a:ext cx="3658145" cy="32894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5333" y="556451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  <a:defRPr/>
            </a:pPr>
            <a:r>
              <a:rPr lang="en-US" sz="2400" b="1" dirty="0" smtClean="0">
                <a:solidFill>
                  <a:prstClr val="black"/>
                </a:solidFill>
              </a:rPr>
              <a:t>Used for dispatching emergency </a:t>
            </a:r>
          </a:p>
          <a:p>
            <a:pPr eaLnBrk="0" hangingPunct="0">
              <a:lnSpc>
                <a:spcPts val="1800"/>
              </a:lnSpc>
              <a:defRPr/>
            </a:pPr>
            <a:r>
              <a:rPr lang="en-US" sz="2400" b="1" dirty="0">
                <a:solidFill>
                  <a:prstClr val="black"/>
                </a:solidFill>
              </a:rPr>
              <a:t/>
            </a:r>
            <a:br>
              <a:rPr lang="en-US" sz="2400" b="1" dirty="0">
                <a:solidFill>
                  <a:prstClr val="black"/>
                </a:solidFill>
              </a:rPr>
            </a:br>
            <a:r>
              <a:rPr lang="en-US" sz="2400" b="1" dirty="0" smtClean="0">
                <a:solidFill>
                  <a:prstClr val="black"/>
                </a:solidFill>
              </a:rPr>
              <a:t>response vehicles in 911 systems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85801" y="2110154"/>
            <a:ext cx="1930790" cy="984738"/>
            <a:chOff x="685801" y="2110154"/>
            <a:chExt cx="1930790" cy="984738"/>
          </a:xfrm>
        </p:grpSpPr>
        <p:sp>
          <p:nvSpPr>
            <p:cNvPr id="8" name="Rectangle 7"/>
            <p:cNvSpPr/>
            <p:nvPr/>
          </p:nvSpPr>
          <p:spPr bwMode="auto">
            <a:xfrm>
              <a:off x="685801" y="2110154"/>
              <a:ext cx="1930790" cy="576775"/>
            </a:xfrm>
            <a:prstGeom prst="rect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98342" y="2180492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algn="l" eaLnBrk="0" hangingPunct="0">
                <a:lnSpc>
                  <a:spcPts val="1800"/>
                </a:lnSpc>
              </a:pPr>
              <a:r>
                <a:rPr lang="en-US" sz="1400" b="1" dirty="0" smtClean="0">
                  <a:ea typeface="+mn-ea"/>
                  <a:cs typeface="+mn-cs"/>
                </a:rPr>
                <a:t>Can TNRIS help to </a:t>
              </a:r>
            </a:p>
            <a:p>
              <a:pPr algn="l" eaLnBrk="0" hangingPunct="0">
                <a:lnSpc>
                  <a:spcPts val="1800"/>
                </a:lnSpc>
              </a:pPr>
              <a:r>
                <a:rPr lang="en-US" sz="1400" b="1" dirty="0" smtClean="0">
                  <a:ea typeface="+mn-ea"/>
                  <a:cs typeface="+mn-cs"/>
                </a:rPr>
                <a:t>maintain these data?</a:t>
              </a:r>
              <a:endParaRPr lang="en-US" sz="1400" b="1" dirty="0" smtClean="0"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40735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mbria" panose="02040503050406030204" pitchFamily="18" charset="0"/>
              </a:rPr>
              <a:t>What is a Floodplain?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C318A-713C-E34F-BE3B-BC9114480D0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111200"/>
            <a:ext cx="9144000" cy="4938617"/>
          </a:xfrm>
        </p:spPr>
      </p:pic>
    </p:spTree>
    <p:extLst>
      <p:ext uri="{BB962C8B-B14F-4D97-AF65-F5344CB8AC3E}">
        <p14:creationId xmlns:p14="http://schemas.microsoft.com/office/powerpoint/2010/main" val="371797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/>
        </p:nvSpPr>
        <p:spPr bwMode="auto">
          <a:xfrm>
            <a:off x="3399905" y="4712947"/>
            <a:ext cx="1521229" cy="631767"/>
          </a:xfrm>
          <a:custGeom>
            <a:avLst/>
            <a:gdLst>
              <a:gd name="connsiteX0" fmla="*/ 0 w 1521229"/>
              <a:gd name="connsiteY0" fmla="*/ 8313 h 631767"/>
              <a:gd name="connsiteX1" fmla="*/ 1521229 w 1521229"/>
              <a:gd name="connsiteY1" fmla="*/ 0 h 631767"/>
              <a:gd name="connsiteX2" fmla="*/ 1404851 w 1521229"/>
              <a:gd name="connsiteY2" fmla="*/ 282633 h 631767"/>
              <a:gd name="connsiteX3" fmla="*/ 1263534 w 1521229"/>
              <a:gd name="connsiteY3" fmla="*/ 407324 h 631767"/>
              <a:gd name="connsiteX4" fmla="*/ 1130531 w 1521229"/>
              <a:gd name="connsiteY4" fmla="*/ 498764 h 631767"/>
              <a:gd name="connsiteX5" fmla="*/ 972589 w 1521229"/>
              <a:gd name="connsiteY5" fmla="*/ 581891 h 631767"/>
              <a:gd name="connsiteX6" fmla="*/ 831273 w 1521229"/>
              <a:gd name="connsiteY6" fmla="*/ 631767 h 631767"/>
              <a:gd name="connsiteX7" fmla="*/ 822960 w 1521229"/>
              <a:gd name="connsiteY7" fmla="*/ 631767 h 631767"/>
              <a:gd name="connsiteX8" fmla="*/ 490451 w 1521229"/>
              <a:gd name="connsiteY8" fmla="*/ 590204 h 631767"/>
              <a:gd name="connsiteX9" fmla="*/ 282633 w 1521229"/>
              <a:gd name="connsiteY9" fmla="*/ 374073 h 631767"/>
              <a:gd name="connsiteX10" fmla="*/ 99753 w 1521229"/>
              <a:gd name="connsiteY10" fmla="*/ 166254 h 631767"/>
              <a:gd name="connsiteX11" fmla="*/ 0 w 1521229"/>
              <a:gd name="connsiteY11" fmla="*/ 8313 h 631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21229" h="631767">
                <a:moveTo>
                  <a:pt x="0" y="8313"/>
                </a:moveTo>
                <a:lnTo>
                  <a:pt x="1521229" y="0"/>
                </a:lnTo>
                <a:lnTo>
                  <a:pt x="1404851" y="282633"/>
                </a:lnTo>
                <a:lnTo>
                  <a:pt x="1263534" y="407324"/>
                </a:lnTo>
                <a:lnTo>
                  <a:pt x="1130531" y="498764"/>
                </a:lnTo>
                <a:lnTo>
                  <a:pt x="972589" y="581891"/>
                </a:lnTo>
                <a:lnTo>
                  <a:pt x="831273" y="631767"/>
                </a:lnTo>
                <a:lnTo>
                  <a:pt x="822960" y="631767"/>
                </a:lnTo>
                <a:lnTo>
                  <a:pt x="490451" y="590204"/>
                </a:lnTo>
                <a:lnTo>
                  <a:pt x="282633" y="374073"/>
                </a:lnTo>
                <a:lnTo>
                  <a:pt x="99753" y="166254"/>
                </a:lnTo>
                <a:lnTo>
                  <a:pt x="0" y="8313"/>
                </a:lnTo>
                <a:close/>
              </a:path>
            </a:pathLst>
          </a:custGeom>
          <a:solidFill>
            <a:schemeClr val="tx2">
              <a:lumMod val="50000"/>
              <a:lumOff val="5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98488" y="463324"/>
            <a:ext cx="7312991" cy="1025091"/>
          </a:xfrm>
        </p:spPr>
        <p:txBody>
          <a:bodyPr/>
          <a:lstStyle/>
          <a:p>
            <a:r>
              <a:rPr lang="en-US" dirty="0" smtClean="0"/>
              <a:t>Method for Determining Flood Risk:</a:t>
            </a:r>
            <a:br>
              <a:rPr lang="en-US" dirty="0" smtClean="0"/>
            </a:br>
            <a:r>
              <a:rPr lang="en-US" dirty="0" smtClean="0">
                <a:solidFill>
                  <a:schemeClr val="tx1"/>
                </a:solidFill>
              </a:rPr>
              <a:t>Height Above Nearest Drainage (HAND)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Freeform 1"/>
          <p:cNvSpPr/>
          <p:nvPr/>
        </p:nvSpPr>
        <p:spPr bwMode="auto">
          <a:xfrm>
            <a:off x="1255222" y="3266902"/>
            <a:ext cx="5527963" cy="2077812"/>
          </a:xfrm>
          <a:custGeom>
            <a:avLst/>
            <a:gdLst>
              <a:gd name="connsiteX0" fmla="*/ 0 w 5527963"/>
              <a:gd name="connsiteY0" fmla="*/ 108065 h 2077812"/>
              <a:gd name="connsiteX1" fmla="*/ 689956 w 5527963"/>
              <a:gd name="connsiteY1" fmla="*/ 133003 h 2077812"/>
              <a:gd name="connsiteX2" fmla="*/ 1155469 w 5527963"/>
              <a:gd name="connsiteY2" fmla="*/ 249382 h 2077812"/>
              <a:gd name="connsiteX3" fmla="*/ 1753985 w 5527963"/>
              <a:gd name="connsiteY3" fmla="*/ 806334 h 2077812"/>
              <a:gd name="connsiteX4" fmla="*/ 2236123 w 5527963"/>
              <a:gd name="connsiteY4" fmla="*/ 1546167 h 2077812"/>
              <a:gd name="connsiteX5" fmla="*/ 2809702 w 5527963"/>
              <a:gd name="connsiteY5" fmla="*/ 2069869 h 2077812"/>
              <a:gd name="connsiteX6" fmla="*/ 3491345 w 5527963"/>
              <a:gd name="connsiteY6" fmla="*/ 1787236 h 2077812"/>
              <a:gd name="connsiteX7" fmla="*/ 3940233 w 5527963"/>
              <a:gd name="connsiteY7" fmla="*/ 822960 h 2077812"/>
              <a:gd name="connsiteX8" fmla="*/ 4513811 w 5527963"/>
              <a:gd name="connsiteY8" fmla="*/ 199505 h 2077812"/>
              <a:gd name="connsiteX9" fmla="*/ 5527963 w 5527963"/>
              <a:gd name="connsiteY9" fmla="*/ 0 h 2077812"/>
              <a:gd name="connsiteX10" fmla="*/ 5527963 w 5527963"/>
              <a:gd name="connsiteY10" fmla="*/ 0 h 2077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27963" h="2077812">
                <a:moveTo>
                  <a:pt x="0" y="108065"/>
                </a:moveTo>
                <a:cubicBezTo>
                  <a:pt x="248689" y="108757"/>
                  <a:pt x="497378" y="109450"/>
                  <a:pt x="689956" y="133003"/>
                </a:cubicBezTo>
                <a:cubicBezTo>
                  <a:pt x="882534" y="156556"/>
                  <a:pt x="978131" y="137160"/>
                  <a:pt x="1155469" y="249382"/>
                </a:cubicBezTo>
                <a:cubicBezTo>
                  <a:pt x="1332807" y="361604"/>
                  <a:pt x="1573876" y="590203"/>
                  <a:pt x="1753985" y="806334"/>
                </a:cubicBezTo>
                <a:cubicBezTo>
                  <a:pt x="1934094" y="1022465"/>
                  <a:pt x="2060170" y="1335578"/>
                  <a:pt x="2236123" y="1546167"/>
                </a:cubicBezTo>
                <a:cubicBezTo>
                  <a:pt x="2412076" y="1756756"/>
                  <a:pt x="2600498" y="2029691"/>
                  <a:pt x="2809702" y="2069869"/>
                </a:cubicBezTo>
                <a:cubicBezTo>
                  <a:pt x="3018906" y="2110047"/>
                  <a:pt x="3302923" y="1995054"/>
                  <a:pt x="3491345" y="1787236"/>
                </a:cubicBezTo>
                <a:cubicBezTo>
                  <a:pt x="3679767" y="1579418"/>
                  <a:pt x="3769822" y="1087582"/>
                  <a:pt x="3940233" y="822960"/>
                </a:cubicBezTo>
                <a:cubicBezTo>
                  <a:pt x="4110644" y="558338"/>
                  <a:pt x="4249189" y="336665"/>
                  <a:pt x="4513811" y="199505"/>
                </a:cubicBezTo>
                <a:cubicBezTo>
                  <a:pt x="4778433" y="62345"/>
                  <a:pt x="5527963" y="0"/>
                  <a:pt x="5527963" y="0"/>
                </a:cubicBezTo>
                <a:lnTo>
                  <a:pt x="5527963" y="0"/>
                </a:lnTo>
              </a:path>
            </a:pathLst>
          </a:custGeom>
          <a:noFill/>
          <a:ln w="63500">
            <a:solidFill>
              <a:schemeClr val="accent3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6342611" y="2884516"/>
            <a:ext cx="440574" cy="38238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5" name="Isosceles Triangle 4"/>
          <p:cNvSpPr/>
          <p:nvPr/>
        </p:nvSpPr>
        <p:spPr bwMode="auto">
          <a:xfrm>
            <a:off x="6234545" y="2643446"/>
            <a:ext cx="640080" cy="241069"/>
          </a:xfrm>
          <a:prstGeom prst="triangl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6475615" y="3192087"/>
            <a:ext cx="182880" cy="13300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5" name="Isosceles Triangle 14"/>
          <p:cNvSpPr/>
          <p:nvPr/>
        </p:nvSpPr>
        <p:spPr bwMode="auto">
          <a:xfrm flipV="1">
            <a:off x="4160519" y="4555375"/>
            <a:ext cx="120536" cy="157572"/>
          </a:xfrm>
          <a:prstGeom prst="triangle">
            <a:avLst/>
          </a:prstGeom>
          <a:gradFill>
            <a:gsLst>
              <a:gs pos="0">
                <a:schemeClr val="tx2">
                  <a:lumMod val="50000"/>
                  <a:lumOff val="50000"/>
                </a:schemeClr>
              </a:gs>
              <a:gs pos="100000">
                <a:schemeClr val="tx2">
                  <a:lumMod val="50000"/>
                  <a:lumOff val="50000"/>
                </a:schemeClr>
              </a:gs>
            </a:gsLst>
          </a:gradFill>
          <a:ln>
            <a:solidFill>
              <a:schemeClr val="tx2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 dirty="0">
              <a:solidFill>
                <a:srgbClr val="000000"/>
              </a:solidFill>
            </a:endParaRPr>
          </a:p>
        </p:txBody>
      </p:sp>
      <p:cxnSp>
        <p:nvCxnSpPr>
          <p:cNvPr id="20" name="Straight Connector 19"/>
          <p:cNvCxnSpPr>
            <a:stCxn id="4" idx="1"/>
          </p:cNvCxnSpPr>
          <p:nvPr/>
        </p:nvCxnSpPr>
        <p:spPr bwMode="auto">
          <a:xfrm flipH="1">
            <a:off x="1255222" y="3075709"/>
            <a:ext cx="5087389" cy="0"/>
          </a:xfrm>
          <a:prstGeom prst="line">
            <a:avLst/>
          </a:prstGeom>
          <a:noFill/>
          <a:ln w="28575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Isosceles Triangle 22"/>
          <p:cNvSpPr/>
          <p:nvPr/>
        </p:nvSpPr>
        <p:spPr bwMode="auto">
          <a:xfrm flipV="1">
            <a:off x="4100251" y="2901326"/>
            <a:ext cx="120536" cy="157572"/>
          </a:xfrm>
          <a:prstGeom prst="triangle">
            <a:avLst/>
          </a:prstGeom>
          <a:gradFill>
            <a:gsLst>
              <a:gs pos="0">
                <a:schemeClr val="tx2">
                  <a:lumMod val="50000"/>
                  <a:lumOff val="50000"/>
                </a:schemeClr>
              </a:gs>
              <a:gs pos="100000">
                <a:schemeClr val="tx2">
                  <a:lumMod val="50000"/>
                  <a:lumOff val="50000"/>
                </a:schemeClr>
              </a:gs>
            </a:gsLst>
          </a:gradFill>
          <a:ln>
            <a:solidFill>
              <a:schemeClr val="tx2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 dirty="0">
              <a:solidFill>
                <a:srgbClr val="000000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 bwMode="auto">
          <a:xfrm flipV="1">
            <a:off x="1404850" y="5294653"/>
            <a:ext cx="5511338" cy="75184"/>
          </a:xfrm>
          <a:prstGeom prst="line">
            <a:avLst/>
          </a:prstGeom>
          <a:noFill/>
          <a:ln w="1905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Arrow Connector 26"/>
          <p:cNvCxnSpPr>
            <a:stCxn id="6" idx="4"/>
          </p:cNvCxnSpPr>
          <p:nvPr/>
        </p:nvCxnSpPr>
        <p:spPr bwMode="auto">
          <a:xfrm>
            <a:off x="6567055" y="3325091"/>
            <a:ext cx="41563" cy="1995054"/>
          </a:xfrm>
          <a:prstGeom prst="straightConnector1">
            <a:avLst/>
          </a:prstGeom>
          <a:noFill/>
          <a:ln w="1905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6817475" y="417696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  <a:defRPr/>
            </a:pPr>
            <a:r>
              <a:rPr lang="en-US" sz="2400" b="1" dirty="0" smtClean="0">
                <a:solidFill>
                  <a:srgbClr val="ED982D">
                    <a:lumMod val="50000"/>
                  </a:srgbClr>
                </a:solidFill>
              </a:rPr>
              <a:t>HAND</a:t>
            </a:r>
          </a:p>
        </p:txBody>
      </p:sp>
      <p:cxnSp>
        <p:nvCxnSpPr>
          <p:cNvPr id="32" name="Straight Arrow Connector 31"/>
          <p:cNvCxnSpPr/>
          <p:nvPr/>
        </p:nvCxnSpPr>
        <p:spPr bwMode="auto">
          <a:xfrm>
            <a:off x="1537854" y="3075709"/>
            <a:ext cx="43642" cy="2294128"/>
          </a:xfrm>
          <a:prstGeom prst="straightConnector1">
            <a:avLst/>
          </a:prstGeom>
          <a:noFill/>
          <a:ln w="1905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34" name="TextBox 33"/>
          <p:cNvSpPr txBox="1"/>
          <p:nvPr/>
        </p:nvSpPr>
        <p:spPr>
          <a:xfrm>
            <a:off x="606309" y="423322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  <a:defRPr/>
            </a:pPr>
            <a:r>
              <a:rPr lang="en-US" sz="2400" b="1" dirty="0" smtClean="0">
                <a:solidFill>
                  <a:srgbClr val="001446">
                    <a:lumMod val="50000"/>
                    <a:lumOff val="50000"/>
                  </a:srgbClr>
                </a:solidFill>
              </a:rPr>
              <a:t>Flood</a:t>
            </a:r>
          </a:p>
        </p:txBody>
      </p:sp>
      <p:cxnSp>
        <p:nvCxnSpPr>
          <p:cNvPr id="36" name="Straight Connector 35"/>
          <p:cNvCxnSpPr/>
          <p:nvPr/>
        </p:nvCxnSpPr>
        <p:spPr bwMode="auto">
          <a:xfrm flipH="1">
            <a:off x="2924002" y="4712947"/>
            <a:ext cx="426026" cy="0"/>
          </a:xfrm>
          <a:prstGeom prst="line">
            <a:avLst/>
          </a:prstGeom>
          <a:noFill/>
          <a:ln w="1905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>
            <a:off x="3108960" y="4712947"/>
            <a:ext cx="16625" cy="631767"/>
          </a:xfrm>
          <a:prstGeom prst="straightConnector1">
            <a:avLst/>
          </a:prstGeom>
          <a:noFill/>
          <a:ln w="1905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39" name="TextBox 38"/>
          <p:cNvSpPr txBox="1"/>
          <p:nvPr/>
        </p:nvSpPr>
        <p:spPr>
          <a:xfrm>
            <a:off x="2008803" y="4962329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  <a:defRPr/>
            </a:pPr>
            <a:r>
              <a:rPr lang="en-US" sz="2400" b="1" dirty="0" smtClean="0">
                <a:solidFill>
                  <a:srgbClr val="001446">
                    <a:lumMod val="50000"/>
                    <a:lumOff val="50000"/>
                  </a:srgbClr>
                </a:solidFill>
              </a:rPr>
              <a:t>Normal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97527" y="192024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  <a:defRPr/>
            </a:pPr>
            <a:r>
              <a:rPr lang="en-US" sz="2000" b="1" i="1" dirty="0" smtClean="0">
                <a:solidFill>
                  <a:prstClr val="black"/>
                </a:solidFill>
              </a:rPr>
              <a:t>Flooding occurs when </a:t>
            </a:r>
            <a:r>
              <a:rPr lang="en-US" sz="2000" b="1" i="1" dirty="0" smtClean="0">
                <a:solidFill>
                  <a:srgbClr val="001446">
                    <a:lumMod val="50000"/>
                    <a:lumOff val="50000"/>
                  </a:srgbClr>
                </a:solidFill>
              </a:rPr>
              <a:t>Water Depth </a:t>
            </a:r>
            <a:r>
              <a:rPr lang="en-US" sz="2000" b="1" i="1" dirty="0" smtClean="0">
                <a:solidFill>
                  <a:prstClr val="black"/>
                </a:solidFill>
              </a:rPr>
              <a:t>is greater than</a:t>
            </a:r>
            <a:r>
              <a:rPr lang="en-US" sz="2000" b="1" i="1" dirty="0" smtClean="0">
                <a:solidFill>
                  <a:srgbClr val="001446">
                    <a:lumMod val="50000"/>
                    <a:lumOff val="50000"/>
                  </a:srgbClr>
                </a:solidFill>
              </a:rPr>
              <a:t> </a:t>
            </a:r>
            <a:r>
              <a:rPr lang="en-US" sz="2000" b="1" i="1" dirty="0" smtClean="0">
                <a:solidFill>
                  <a:srgbClr val="ED982D">
                    <a:lumMod val="50000"/>
                  </a:srgbClr>
                </a:solidFill>
              </a:rPr>
              <a:t>HAND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51417" y="3415492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Address Point at a home</a:t>
            </a:r>
          </a:p>
        </p:txBody>
      </p:sp>
    </p:spTree>
    <p:extLst>
      <p:ext uri="{BB962C8B-B14F-4D97-AF65-F5344CB8AC3E}">
        <p14:creationId xmlns:p14="http://schemas.microsoft.com/office/powerpoint/2010/main" val="41521460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62669"/>
            <a:ext cx="7312991" cy="484632"/>
          </a:xfrm>
        </p:spPr>
        <p:txBody>
          <a:bodyPr>
            <a:noAutofit/>
          </a:bodyPr>
          <a:lstStyle/>
          <a:p>
            <a:r>
              <a:rPr lang="en-US" sz="2400" dirty="0" smtClean="0"/>
              <a:t>Real-Time Flood Inundation Mapping </a:t>
            </a:r>
            <a:br>
              <a:rPr lang="en-US" sz="2400" dirty="0" smtClean="0"/>
            </a:br>
            <a:r>
              <a:rPr lang="en-US" sz="2400" dirty="0" smtClean="0"/>
              <a:t>Onion Creek at Highway 183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455871" y="6152101"/>
            <a:ext cx="80594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hlinkClick r:id="rId2"/>
              </a:rPr>
              <a:t>http://water.weather.gov/ahps2/inundation/inundation_google.php?gage=atit2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974" y="1037404"/>
            <a:ext cx="6497271" cy="5019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6974" y="1037404"/>
            <a:ext cx="6579749" cy="5019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6973" y="1037404"/>
            <a:ext cx="6560431" cy="5019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6972" y="1037404"/>
            <a:ext cx="6497271" cy="50352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7653" y="1037403"/>
            <a:ext cx="6528108" cy="503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492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 smtClean="0"/>
              <a:t>Continental-Scale Flood Inundation Mapping</a:t>
            </a:r>
            <a:endParaRPr lang="en-US" sz="2600" dirty="0"/>
          </a:p>
        </p:txBody>
      </p:sp>
      <p:sp>
        <p:nvSpPr>
          <p:cNvPr id="4" name="TextBox 3"/>
          <p:cNvSpPr txBox="1"/>
          <p:nvPr/>
        </p:nvSpPr>
        <p:spPr>
          <a:xfrm>
            <a:off x="641075" y="300736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  <a:defRPr/>
            </a:pPr>
            <a:r>
              <a:rPr lang="en-US" sz="1400" b="1" dirty="0">
                <a:solidFill>
                  <a:prstClr val="black"/>
                </a:solidFill>
              </a:rPr>
              <a:t>Catchments and Flowlines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1075" y="5349862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  <a:defRPr/>
            </a:pPr>
            <a:r>
              <a:rPr lang="en-US" sz="1400" b="1" dirty="0">
                <a:solidFill>
                  <a:prstClr val="black"/>
                </a:solidFill>
              </a:rPr>
              <a:t>Digital Elevation Model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08918" y="4455929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  <a:defRPr/>
            </a:pPr>
            <a:r>
              <a:rPr lang="en-US" sz="1400" b="1" dirty="0">
                <a:solidFill>
                  <a:srgbClr val="001446">
                    <a:lumMod val="50000"/>
                    <a:lumOff val="50000"/>
                  </a:srgbClr>
                </a:solidFill>
              </a:rPr>
              <a:t>Height Above Nearest </a:t>
            </a:r>
          </a:p>
          <a:p>
            <a:pPr eaLnBrk="0" hangingPunct="0">
              <a:lnSpc>
                <a:spcPts val="1800"/>
              </a:lnSpc>
              <a:defRPr/>
            </a:pPr>
            <a:r>
              <a:rPr lang="en-US" sz="1400" b="1" dirty="0">
                <a:solidFill>
                  <a:srgbClr val="001446">
                    <a:lumMod val="50000"/>
                    <a:lumOff val="50000"/>
                  </a:srgbClr>
                </a:solidFill>
              </a:rPr>
              <a:t>Drainage (HAND)</a:t>
            </a:r>
            <a:r>
              <a:rPr lang="en-US" sz="1400" b="1" dirty="0">
                <a:solidFill>
                  <a:prstClr val="black"/>
                </a:solidFill>
              </a:rPr>
              <a:t/>
            </a:r>
            <a:br>
              <a:rPr lang="en-US" sz="1400" b="1" dirty="0">
                <a:solidFill>
                  <a:prstClr val="black"/>
                </a:solidFill>
              </a:rPr>
            </a:br>
            <a:r>
              <a:rPr lang="en-US" sz="1400" b="1" dirty="0">
                <a:solidFill>
                  <a:prstClr val="black"/>
                </a:solidFill>
              </a:rPr>
              <a:t>(relative elevation of land </a:t>
            </a:r>
          </a:p>
          <a:p>
            <a:pPr eaLnBrk="0" hangingPunct="0">
              <a:lnSpc>
                <a:spcPts val="1800"/>
              </a:lnSpc>
              <a:defRPr/>
            </a:pPr>
            <a:r>
              <a:rPr lang="en-US" sz="1400" b="1" dirty="0">
                <a:solidFill>
                  <a:prstClr val="black"/>
                </a:solidFill>
              </a:rPr>
              <a:t>surface cell above cell in </a:t>
            </a:r>
          </a:p>
          <a:p>
            <a:pPr eaLnBrk="0" hangingPunct="0">
              <a:lnSpc>
                <a:spcPts val="1800"/>
              </a:lnSpc>
              <a:defRPr/>
            </a:pPr>
            <a:r>
              <a:rPr lang="en-US" sz="1400" b="1" dirty="0">
                <a:solidFill>
                  <a:prstClr val="black"/>
                </a:solidFill>
              </a:rPr>
              <a:t>stream to which it flows)</a:t>
            </a:r>
          </a:p>
        </p:txBody>
      </p:sp>
      <p:sp>
        <p:nvSpPr>
          <p:cNvPr id="6" name="Right Arrow 5"/>
          <p:cNvSpPr/>
          <p:nvPr/>
        </p:nvSpPr>
        <p:spPr bwMode="auto">
          <a:xfrm>
            <a:off x="3287337" y="2139085"/>
            <a:ext cx="665480" cy="29972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3" name="Right Arrow 12"/>
          <p:cNvSpPr/>
          <p:nvPr/>
        </p:nvSpPr>
        <p:spPr bwMode="auto">
          <a:xfrm>
            <a:off x="3294328" y="3897645"/>
            <a:ext cx="665480" cy="29972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 dirty="0">
              <a:solidFill>
                <a:srgbClr val="0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075" y="1307591"/>
            <a:ext cx="2484075" cy="1540127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75" y="3443976"/>
            <a:ext cx="2502998" cy="1592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3073505" y="5473565"/>
            <a:ext cx="1758623" cy="1155361"/>
            <a:chOff x="5132717" y="1319842"/>
            <a:chExt cx="1758623" cy="1155361"/>
          </a:xfrm>
        </p:grpSpPr>
        <p:sp>
          <p:nvSpPr>
            <p:cNvPr id="20" name="Freeform 19"/>
            <p:cNvSpPr/>
            <p:nvPr/>
          </p:nvSpPr>
          <p:spPr bwMode="auto">
            <a:xfrm>
              <a:off x="5141343" y="1759211"/>
              <a:ext cx="1725283" cy="715992"/>
            </a:xfrm>
            <a:custGeom>
              <a:avLst/>
              <a:gdLst>
                <a:gd name="connsiteX0" fmla="*/ 0 w 1725283"/>
                <a:gd name="connsiteY0" fmla="*/ 0 h 715992"/>
                <a:gd name="connsiteX1" fmla="*/ 8626 w 1725283"/>
                <a:gd name="connsiteY1" fmla="*/ 664234 h 715992"/>
                <a:gd name="connsiteX2" fmla="*/ 1708030 w 1725283"/>
                <a:gd name="connsiteY2" fmla="*/ 715992 h 715992"/>
                <a:gd name="connsiteX3" fmla="*/ 1725283 w 1725283"/>
                <a:gd name="connsiteY3" fmla="*/ 422694 h 715992"/>
                <a:gd name="connsiteX4" fmla="*/ 1656271 w 1725283"/>
                <a:gd name="connsiteY4" fmla="*/ 379562 h 715992"/>
                <a:gd name="connsiteX5" fmla="*/ 0 w 1725283"/>
                <a:gd name="connsiteY5" fmla="*/ 0 h 715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25283" h="715992">
                  <a:moveTo>
                    <a:pt x="0" y="0"/>
                  </a:moveTo>
                  <a:lnTo>
                    <a:pt x="8626" y="664234"/>
                  </a:lnTo>
                  <a:lnTo>
                    <a:pt x="1708030" y="715992"/>
                  </a:lnTo>
                  <a:lnTo>
                    <a:pt x="1725283" y="422694"/>
                  </a:lnTo>
                  <a:lnTo>
                    <a:pt x="1656271" y="379562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</a:gradFill>
            <a:ln w="0">
              <a:solidFill>
                <a:schemeClr val="bg1">
                  <a:lumMod val="6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21" name="Freeform 20"/>
            <p:cNvSpPr/>
            <p:nvPr/>
          </p:nvSpPr>
          <p:spPr bwMode="auto">
            <a:xfrm>
              <a:off x="5141344" y="1319842"/>
              <a:ext cx="1733910" cy="871267"/>
            </a:xfrm>
            <a:custGeom>
              <a:avLst/>
              <a:gdLst>
                <a:gd name="connsiteX0" fmla="*/ 17252 w 1708030"/>
                <a:gd name="connsiteY0" fmla="*/ 0 h 871267"/>
                <a:gd name="connsiteX1" fmla="*/ 0 w 1708030"/>
                <a:gd name="connsiteY1" fmla="*/ 431320 h 871267"/>
                <a:gd name="connsiteX2" fmla="*/ 1708030 w 1708030"/>
                <a:gd name="connsiteY2" fmla="*/ 871267 h 871267"/>
                <a:gd name="connsiteX3" fmla="*/ 1708030 w 1708030"/>
                <a:gd name="connsiteY3" fmla="*/ 457200 h 871267"/>
                <a:gd name="connsiteX4" fmla="*/ 17252 w 1708030"/>
                <a:gd name="connsiteY4" fmla="*/ 0 h 871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8030" h="871267">
                  <a:moveTo>
                    <a:pt x="17252" y="0"/>
                  </a:moveTo>
                  <a:lnTo>
                    <a:pt x="0" y="431320"/>
                  </a:lnTo>
                  <a:lnTo>
                    <a:pt x="1708030" y="871267"/>
                  </a:lnTo>
                  <a:lnTo>
                    <a:pt x="1708030" y="457200"/>
                  </a:lnTo>
                  <a:lnTo>
                    <a:pt x="17252" y="0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25000"/>
                    <a:lumOff val="75000"/>
                  </a:schemeClr>
                </a:gs>
                <a:gs pos="100000">
                  <a:schemeClr val="tx2">
                    <a:lumMod val="25000"/>
                    <a:lumOff val="75000"/>
                  </a:schemeClr>
                </a:gs>
              </a:gsLst>
            </a:gradFill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 bwMode="auto">
            <a:xfrm>
              <a:off x="5132717" y="1733909"/>
              <a:ext cx="1742536" cy="465827"/>
            </a:xfrm>
            <a:prstGeom prst="line">
              <a:avLst/>
            </a:prstGeom>
            <a:noFill/>
            <a:ln w="3810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 bwMode="auto">
            <a:xfrm>
              <a:off x="5148804" y="1330661"/>
              <a:ext cx="1742536" cy="465827"/>
            </a:xfrm>
            <a:prstGeom prst="line">
              <a:avLst/>
            </a:prstGeom>
            <a:noFill/>
            <a:ln w="38100" cap="flat" cmpd="sng" algn="ctr">
              <a:solidFill>
                <a:schemeClr val="tx2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4" name="Isosceles Triangle 23"/>
            <p:cNvSpPr/>
            <p:nvPr/>
          </p:nvSpPr>
          <p:spPr bwMode="auto">
            <a:xfrm flipV="1">
              <a:off x="6003984" y="1366303"/>
              <a:ext cx="219456" cy="199609"/>
            </a:xfrm>
            <a:prstGeom prst="triangle">
              <a:avLst/>
            </a:prstGeom>
            <a:gradFill>
              <a:gsLst>
                <a:gs pos="0">
                  <a:schemeClr val="tx2">
                    <a:lumMod val="50000"/>
                    <a:lumOff val="50000"/>
                  </a:schemeClr>
                </a:gs>
                <a:gs pos="100000">
                  <a:schemeClr val="tx2">
                    <a:lumMod val="50000"/>
                    <a:lumOff val="50000"/>
                  </a:schemeClr>
                </a:gs>
              </a:gsLst>
            </a:gradFill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244" y="4377640"/>
            <a:ext cx="1368163" cy="243229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0063" y="1784682"/>
            <a:ext cx="4321685" cy="244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7207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Height Above Nearest Drainage for Texas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03" y="1172524"/>
            <a:ext cx="7160221" cy="53701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503" y="1172524"/>
            <a:ext cx="1351530" cy="21540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45376898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199"/>
            <a:ext cx="8458200" cy="1227221"/>
          </a:xfrm>
        </p:spPr>
        <p:txBody>
          <a:bodyPr/>
          <a:lstStyle/>
          <a:p>
            <a:r>
              <a:rPr lang="en-US" dirty="0" smtClean="0"/>
              <a:t>Height Above Nearest Drainage for Address Points in Williamson Creek</a:t>
            </a:r>
            <a:br>
              <a:rPr lang="en-US" dirty="0" smtClean="0"/>
            </a:b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4614"/>
            <a:ext cx="9144000" cy="476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450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3600" b="1" dirty="0" smtClean="0">
                <a:latin typeface="Arial"/>
                <a:cs typeface="Arial"/>
              </a:rPr>
              <a:t>NWS River </a:t>
            </a:r>
            <a:r>
              <a:rPr lang="en-US" sz="3600" b="1" dirty="0">
                <a:latin typeface="Arial"/>
                <a:cs typeface="Arial"/>
              </a:rPr>
              <a:t>Forecast Centers (RFCs)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087938" y="954088"/>
            <a:ext cx="4056062" cy="2473325"/>
          </a:xfrm>
        </p:spPr>
        <p:txBody>
          <a:bodyPr>
            <a:noAutofit/>
          </a:bodyPr>
          <a:lstStyle/>
          <a:p>
            <a:pPr lvl="1" eaLnBrk="1" hangingPunct="1">
              <a:lnSpc>
                <a:spcPct val="110000"/>
              </a:lnSpc>
              <a:spcBef>
                <a:spcPct val="75000"/>
              </a:spcBef>
            </a:pPr>
            <a:r>
              <a:rPr lang="en-US" sz="2000" b="1" dirty="0">
                <a:latin typeface="Arial"/>
                <a:cs typeface="Arial"/>
              </a:rPr>
              <a:t>Prepare river and flood forecasts </a:t>
            </a:r>
            <a:r>
              <a:rPr lang="en-US" sz="2000" b="1" dirty="0" smtClean="0">
                <a:latin typeface="Arial"/>
                <a:cs typeface="Arial"/>
              </a:rPr>
              <a:t>using models based </a:t>
            </a:r>
            <a:r>
              <a:rPr lang="en-US" sz="2000" b="1" dirty="0">
                <a:latin typeface="Arial"/>
                <a:cs typeface="Arial"/>
              </a:rPr>
              <a:t>on </a:t>
            </a:r>
            <a:r>
              <a:rPr lang="en-US" sz="2000" b="1" dirty="0" smtClean="0">
                <a:latin typeface="Arial"/>
                <a:cs typeface="Arial"/>
              </a:rPr>
              <a:t>average basin characteristics</a:t>
            </a:r>
            <a:endParaRPr lang="en-US" sz="2000" b="1" dirty="0">
              <a:latin typeface="Arial"/>
              <a:cs typeface="Arial"/>
            </a:endParaRPr>
          </a:p>
          <a:p>
            <a:pPr lvl="1" eaLnBrk="1" hangingPunct="1">
              <a:lnSpc>
                <a:spcPct val="110000"/>
              </a:lnSpc>
              <a:spcBef>
                <a:spcPct val="75000"/>
              </a:spcBef>
            </a:pPr>
            <a:r>
              <a:rPr lang="en-US" sz="2000" b="1" dirty="0">
                <a:latin typeface="Arial"/>
                <a:cs typeface="Arial"/>
              </a:rPr>
              <a:t>Provide forecast guidance to Weather Forecast Offices (WFOs)</a:t>
            </a:r>
          </a:p>
          <a:p>
            <a:pPr lvl="1" eaLnBrk="1" hangingPunct="1">
              <a:lnSpc>
                <a:spcPct val="110000"/>
              </a:lnSpc>
              <a:spcBef>
                <a:spcPct val="75000"/>
              </a:spcBef>
            </a:pPr>
            <a:r>
              <a:rPr lang="en-US" sz="2000" b="1" dirty="0">
                <a:latin typeface="Arial"/>
                <a:cs typeface="Arial"/>
              </a:rPr>
              <a:t>Issue daily stage and </a:t>
            </a:r>
            <a:r>
              <a:rPr lang="en-US" sz="2000" b="1" dirty="0" err="1">
                <a:latin typeface="Arial"/>
                <a:cs typeface="Arial"/>
              </a:rPr>
              <a:t>streamflow</a:t>
            </a:r>
            <a:r>
              <a:rPr lang="en-US" sz="2000" b="1" dirty="0">
                <a:latin typeface="Arial"/>
                <a:cs typeface="Arial"/>
              </a:rPr>
              <a:t> forecasts, rainfall and drought data and information, and flash flood guidance</a:t>
            </a:r>
          </a:p>
          <a:p>
            <a:pPr lvl="1" eaLnBrk="1" hangingPunct="1">
              <a:lnSpc>
                <a:spcPct val="110000"/>
              </a:lnSpc>
              <a:spcBef>
                <a:spcPct val="75000"/>
              </a:spcBef>
            </a:pPr>
            <a:r>
              <a:rPr lang="en-US" sz="2000" b="1" dirty="0">
                <a:latin typeface="Arial"/>
                <a:cs typeface="Arial"/>
              </a:rPr>
              <a:t>Work with water managers and other Federal Agencies</a:t>
            </a:r>
          </a:p>
        </p:txBody>
      </p:sp>
      <p:sp>
        <p:nvSpPr>
          <p:cNvPr id="8" name="Slide Number Placeholder 23"/>
          <p:cNvSpPr txBox="1">
            <a:spLocks noGrp="1"/>
          </p:cNvSpPr>
          <p:nvPr/>
        </p:nvSpPr>
        <p:spPr bwMode="auto">
          <a:xfrm>
            <a:off x="7010400" y="65532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/>
          <a:lstStyle>
            <a:lvl1pPr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Franklin Gothic Book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Franklin Gothic Book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Franklin Gothic Book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Franklin Gothic Book" pitchFamily="34" charset="0"/>
              </a:defRPr>
            </a:lvl9pPr>
          </a:lstStyle>
          <a:p>
            <a:pPr algn="r" eaLnBrk="1" hangingPunct="1"/>
            <a:fld id="{1DDC4E95-52BB-48C4-810C-60101B8553A9}" type="slidenum">
              <a:rPr lang="en-US" sz="1400">
                <a:solidFill>
                  <a:srgbClr val="FFFFCC"/>
                </a:solidFill>
                <a:latin typeface="Franklin Gothic Medium Cond" pitchFamily="34" charset="0"/>
              </a:rPr>
              <a:pPr algn="r" eaLnBrk="1" hangingPunct="1"/>
              <a:t>3</a:t>
            </a:fld>
            <a:endParaRPr lang="en-US" sz="1400">
              <a:solidFill>
                <a:srgbClr val="FFFFCC"/>
              </a:solidFill>
              <a:latin typeface="Franklin Gothic Medium Cond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100211" y="1371868"/>
            <a:ext cx="5479976" cy="4346473"/>
            <a:chOff x="263205" y="1215358"/>
            <a:chExt cx="2798021" cy="2133600"/>
          </a:xfrm>
        </p:grpSpPr>
        <p:pic>
          <p:nvPicPr>
            <p:cNvPr id="7" name="Picture 6" descr="RFCCHps_ts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205" y="1393463"/>
              <a:ext cx="2798021" cy="195549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5055" y="1215358"/>
              <a:ext cx="699051" cy="699051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1404257" y="6030686"/>
            <a:ext cx="3685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6600 </a:t>
            </a:r>
            <a:r>
              <a:rPr lang="en-US" dirty="0">
                <a:solidFill>
                  <a:prstClr val="black"/>
                </a:solidFill>
              </a:rPr>
              <a:t>sub-basins in continental US</a:t>
            </a:r>
          </a:p>
        </p:txBody>
      </p:sp>
    </p:spTree>
    <p:extLst>
      <p:ext uri="{BB962C8B-B14F-4D97-AF65-F5344CB8AC3E}">
        <p14:creationId xmlns:p14="http://schemas.microsoft.com/office/powerpoint/2010/main" val="42947202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199"/>
            <a:ext cx="8458200" cy="1227221"/>
          </a:xfrm>
        </p:spPr>
        <p:txBody>
          <a:bodyPr/>
          <a:lstStyle/>
          <a:p>
            <a:r>
              <a:rPr lang="en-US" dirty="0" smtClean="0"/>
              <a:t>This Information Can be Used for Detailed Flood Response Planning by First Responders</a:t>
            </a:r>
            <a:br>
              <a:rPr lang="en-US" dirty="0" smtClean="0"/>
            </a:b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4614"/>
            <a:ext cx="9144000" cy="47633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93981"/>
            <a:ext cx="3457575" cy="2464019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5" name="Rectangle 4"/>
          <p:cNvSpPr/>
          <p:nvPr/>
        </p:nvSpPr>
        <p:spPr bwMode="auto">
          <a:xfrm>
            <a:off x="3981796" y="3217025"/>
            <a:ext cx="1155469" cy="723208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 flipH="1">
            <a:off x="0" y="3217025"/>
            <a:ext cx="3981796" cy="1176956"/>
          </a:xfrm>
          <a:prstGeom prst="line">
            <a:avLst/>
          </a:prstGeom>
          <a:noFill/>
          <a:ln w="317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 flipH="1">
            <a:off x="3457575" y="3940233"/>
            <a:ext cx="1679690" cy="2917767"/>
          </a:xfrm>
          <a:prstGeom prst="line">
            <a:avLst/>
          </a:prstGeom>
          <a:noFill/>
          <a:ln w="317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230543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14" y="3919188"/>
            <a:ext cx="3662492" cy="28249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USGS Rating Curve at a Stream Gage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6471" y="1343830"/>
            <a:ext cx="6134100" cy="46767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4600" y="2767817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  <a:defRPr/>
            </a:pPr>
            <a:r>
              <a:rPr lang="en-US" sz="2000" b="1" dirty="0" smtClean="0">
                <a:solidFill>
                  <a:srgbClr val="001446">
                    <a:lumMod val="75000"/>
                    <a:lumOff val="25000"/>
                  </a:srgbClr>
                </a:solidFill>
              </a:rPr>
              <a:t>Measure </a:t>
            </a:r>
          </a:p>
          <a:p>
            <a:pPr eaLnBrk="0" hangingPunct="0">
              <a:lnSpc>
                <a:spcPts val="1800"/>
              </a:lnSpc>
              <a:defRPr/>
            </a:pPr>
            <a:r>
              <a:rPr lang="en-US" sz="2000" b="1" dirty="0" smtClean="0">
                <a:solidFill>
                  <a:srgbClr val="001446">
                    <a:lumMod val="75000"/>
                    <a:lumOff val="25000"/>
                  </a:srgbClr>
                </a:solidFill>
              </a:rPr>
              <a:t>Water Level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2039815" y="2883877"/>
            <a:ext cx="1702191" cy="0"/>
          </a:xfrm>
          <a:prstGeom prst="straightConnector1">
            <a:avLst/>
          </a:prstGeom>
          <a:noFill/>
          <a:ln w="38100" cap="flat" cmpd="sng" algn="ctr">
            <a:solidFill>
              <a:schemeClr val="tx2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>
            <a:off x="3727938" y="2912012"/>
            <a:ext cx="0" cy="2391508"/>
          </a:xfrm>
          <a:prstGeom prst="straightConnector1">
            <a:avLst/>
          </a:prstGeom>
          <a:noFill/>
          <a:ln w="38100" cap="flat" cmpd="sng" algn="ctr">
            <a:solidFill>
              <a:schemeClr val="tx2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3885095" y="3650566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  <a:defRPr/>
            </a:pPr>
            <a:r>
              <a:rPr lang="en-US" sz="2000" b="1" dirty="0" smtClean="0">
                <a:solidFill>
                  <a:srgbClr val="001446">
                    <a:lumMod val="75000"/>
                    <a:lumOff val="25000"/>
                  </a:srgbClr>
                </a:solidFill>
              </a:rPr>
              <a:t>Determine Discharge</a:t>
            </a:r>
          </a:p>
        </p:txBody>
      </p:sp>
      <p:sp>
        <p:nvSpPr>
          <p:cNvPr id="5" name="Rectangle 4"/>
          <p:cNvSpPr/>
          <p:nvPr/>
        </p:nvSpPr>
        <p:spPr>
          <a:xfrm>
            <a:off x="597015" y="931042"/>
            <a:ext cx="3288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70C0"/>
                </a:solidFill>
              </a:rPr>
              <a:t>Onion Creek at Highway 183</a:t>
            </a:r>
          </a:p>
        </p:txBody>
      </p:sp>
    </p:spTree>
    <p:extLst>
      <p:ext uri="{BB962C8B-B14F-4D97-AF65-F5344CB8AC3E}">
        <p14:creationId xmlns:p14="http://schemas.microsoft.com/office/powerpoint/2010/main" val="10235155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" name="Table 67"/>
          <p:cNvGraphicFramePr>
            <a:graphicFrameLocks noGrp="1"/>
          </p:cNvGraphicFramePr>
          <p:nvPr>
            <p:extLst/>
          </p:nvPr>
        </p:nvGraphicFramePr>
        <p:xfrm>
          <a:off x="1191948" y="918308"/>
          <a:ext cx="6095997" cy="980440"/>
        </p:xfrm>
        <a:graphic>
          <a:graphicData uri="http://schemas.openxmlformats.org/drawingml/2006/table">
            <a:tbl>
              <a:tblPr firstRow="1" bandRow="1"/>
              <a:tblGrid>
                <a:gridCol w="6773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err="1" smtClean="0"/>
                        <a:t>Comid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y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A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R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P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T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V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Ab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As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319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050" dirty="0" smtClean="0"/>
                        <a:t>5781175</a:t>
                      </a:r>
                      <a:endParaRPr lang="en-US" sz="105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0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US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013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050" dirty="0" smtClean="0"/>
                        <a:t>5781175</a:t>
                      </a:r>
                      <a:endParaRPr lang="en-US" sz="105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0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1" name="Freeform 10"/>
          <p:cNvSpPr/>
          <p:nvPr/>
        </p:nvSpPr>
        <p:spPr>
          <a:xfrm>
            <a:off x="3165676" y="3032496"/>
            <a:ext cx="3674962" cy="1493134"/>
          </a:xfrm>
          <a:custGeom>
            <a:avLst/>
            <a:gdLst>
              <a:gd name="connsiteX0" fmla="*/ 0 w 3674962"/>
              <a:gd name="connsiteY0" fmla="*/ 0 h 1493134"/>
              <a:gd name="connsiteX1" fmla="*/ 555585 w 3674962"/>
              <a:gd name="connsiteY1" fmla="*/ 138896 h 1493134"/>
              <a:gd name="connsiteX2" fmla="*/ 2095018 w 3674962"/>
              <a:gd name="connsiteY2" fmla="*/ 694481 h 1493134"/>
              <a:gd name="connsiteX3" fmla="*/ 3061504 w 3674962"/>
              <a:gd name="connsiteY3" fmla="*/ 1111170 h 1493134"/>
              <a:gd name="connsiteX4" fmla="*/ 3674962 w 3674962"/>
              <a:gd name="connsiteY4" fmla="*/ 1493134 h 149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4962" h="1493134">
                <a:moveTo>
                  <a:pt x="0" y="0"/>
                </a:moveTo>
                <a:cubicBezTo>
                  <a:pt x="103207" y="11574"/>
                  <a:pt x="206415" y="23149"/>
                  <a:pt x="555585" y="138896"/>
                </a:cubicBezTo>
                <a:cubicBezTo>
                  <a:pt x="904755" y="254643"/>
                  <a:pt x="1677365" y="532435"/>
                  <a:pt x="2095018" y="694481"/>
                </a:cubicBezTo>
                <a:cubicBezTo>
                  <a:pt x="2512671" y="856527"/>
                  <a:pt x="2798180" y="978061"/>
                  <a:pt x="3061504" y="1111170"/>
                </a:cubicBezTo>
                <a:cubicBezTo>
                  <a:pt x="3324828" y="1244279"/>
                  <a:pt x="3499895" y="1368706"/>
                  <a:pt x="3674962" y="1493134"/>
                </a:cubicBezTo>
              </a:path>
            </a:pathLst>
          </a:custGeom>
          <a:noFill/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2573444" y="4143342"/>
            <a:ext cx="2712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ED982D">
                    <a:lumMod val="50000"/>
                  </a:srgbClr>
                </a:solidFill>
              </a:rPr>
              <a:t>Wetted Bed Area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24171"/>
            <a:ext cx="7886700" cy="1325563"/>
          </a:xfrm>
        </p:spPr>
        <p:txBody>
          <a:bodyPr/>
          <a:lstStyle/>
          <a:p>
            <a:r>
              <a:rPr lang="en-US" dirty="0" smtClean="0"/>
              <a:t>Reach Hydraulic Parameters</a:t>
            </a:r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2453833" y="2338481"/>
            <a:ext cx="1412112" cy="692528"/>
          </a:xfrm>
          <a:custGeom>
            <a:avLst/>
            <a:gdLst>
              <a:gd name="connsiteX0" fmla="*/ 0 w 2583458"/>
              <a:gd name="connsiteY0" fmla="*/ 0 h 1022407"/>
              <a:gd name="connsiteX1" fmla="*/ 462988 w 2583458"/>
              <a:gd name="connsiteY1" fmla="*/ 156258 h 1022407"/>
              <a:gd name="connsiteX2" fmla="*/ 723418 w 2583458"/>
              <a:gd name="connsiteY2" fmla="*/ 538223 h 1022407"/>
              <a:gd name="connsiteX3" fmla="*/ 1105383 w 2583458"/>
              <a:gd name="connsiteY3" fmla="*/ 954912 h 1022407"/>
              <a:gd name="connsiteX4" fmla="*/ 1475772 w 2583458"/>
              <a:gd name="connsiteY4" fmla="*/ 978061 h 1022407"/>
              <a:gd name="connsiteX5" fmla="*/ 1961909 w 2583458"/>
              <a:gd name="connsiteY5" fmla="*/ 520861 h 1022407"/>
              <a:gd name="connsiteX6" fmla="*/ 2181828 w 2583458"/>
              <a:gd name="connsiteY6" fmla="*/ 243069 h 1022407"/>
              <a:gd name="connsiteX7" fmla="*/ 2546431 w 2583458"/>
              <a:gd name="connsiteY7" fmla="*/ 109960 h 1022407"/>
              <a:gd name="connsiteX8" fmla="*/ 2552218 w 2583458"/>
              <a:gd name="connsiteY8" fmla="*/ 121534 h 1022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3458" h="1022407">
                <a:moveTo>
                  <a:pt x="0" y="0"/>
                </a:moveTo>
                <a:cubicBezTo>
                  <a:pt x="171209" y="33277"/>
                  <a:pt x="342418" y="66554"/>
                  <a:pt x="462988" y="156258"/>
                </a:cubicBezTo>
                <a:cubicBezTo>
                  <a:pt x="583558" y="245962"/>
                  <a:pt x="616352" y="405114"/>
                  <a:pt x="723418" y="538223"/>
                </a:cubicBezTo>
                <a:cubicBezTo>
                  <a:pt x="830484" y="671332"/>
                  <a:pt x="979991" y="881606"/>
                  <a:pt x="1105383" y="954912"/>
                </a:cubicBezTo>
                <a:cubicBezTo>
                  <a:pt x="1230775" y="1028218"/>
                  <a:pt x="1333018" y="1050403"/>
                  <a:pt x="1475772" y="978061"/>
                </a:cubicBezTo>
                <a:cubicBezTo>
                  <a:pt x="1618526" y="905719"/>
                  <a:pt x="1844233" y="643360"/>
                  <a:pt x="1961909" y="520861"/>
                </a:cubicBezTo>
                <a:cubicBezTo>
                  <a:pt x="2079585" y="398362"/>
                  <a:pt x="2084408" y="311552"/>
                  <a:pt x="2181828" y="243069"/>
                </a:cubicBezTo>
                <a:cubicBezTo>
                  <a:pt x="2279248" y="174586"/>
                  <a:pt x="2484699" y="130216"/>
                  <a:pt x="2546431" y="109960"/>
                </a:cubicBezTo>
                <a:cubicBezTo>
                  <a:pt x="2608163" y="89704"/>
                  <a:pt x="2580190" y="105619"/>
                  <a:pt x="2552218" y="121534"/>
                </a:cubicBezTo>
              </a:path>
            </a:pathLst>
          </a:custGeom>
          <a:noFill/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2818436" y="2639399"/>
            <a:ext cx="3674962" cy="1493134"/>
          </a:xfrm>
          <a:custGeom>
            <a:avLst/>
            <a:gdLst>
              <a:gd name="connsiteX0" fmla="*/ 0 w 3674962"/>
              <a:gd name="connsiteY0" fmla="*/ 0 h 1493134"/>
              <a:gd name="connsiteX1" fmla="*/ 555585 w 3674962"/>
              <a:gd name="connsiteY1" fmla="*/ 138896 h 1493134"/>
              <a:gd name="connsiteX2" fmla="*/ 2095018 w 3674962"/>
              <a:gd name="connsiteY2" fmla="*/ 694481 h 1493134"/>
              <a:gd name="connsiteX3" fmla="*/ 3061504 w 3674962"/>
              <a:gd name="connsiteY3" fmla="*/ 1111170 h 1493134"/>
              <a:gd name="connsiteX4" fmla="*/ 3674962 w 3674962"/>
              <a:gd name="connsiteY4" fmla="*/ 1493134 h 149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4962" h="1493134">
                <a:moveTo>
                  <a:pt x="0" y="0"/>
                </a:moveTo>
                <a:cubicBezTo>
                  <a:pt x="103207" y="11574"/>
                  <a:pt x="206415" y="23149"/>
                  <a:pt x="555585" y="138896"/>
                </a:cubicBezTo>
                <a:cubicBezTo>
                  <a:pt x="904755" y="254643"/>
                  <a:pt x="1677365" y="532435"/>
                  <a:pt x="2095018" y="694481"/>
                </a:cubicBezTo>
                <a:cubicBezTo>
                  <a:pt x="2512671" y="856527"/>
                  <a:pt x="2798180" y="978061"/>
                  <a:pt x="3061504" y="1111170"/>
                </a:cubicBezTo>
                <a:cubicBezTo>
                  <a:pt x="3324828" y="1244279"/>
                  <a:pt x="3499895" y="1368706"/>
                  <a:pt x="3674962" y="1493134"/>
                </a:cubicBezTo>
              </a:path>
            </a:pathLst>
          </a:cu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572720" y="2592339"/>
            <a:ext cx="3674962" cy="1493134"/>
          </a:xfrm>
          <a:custGeom>
            <a:avLst/>
            <a:gdLst>
              <a:gd name="connsiteX0" fmla="*/ 0 w 3674962"/>
              <a:gd name="connsiteY0" fmla="*/ 0 h 1493134"/>
              <a:gd name="connsiteX1" fmla="*/ 555585 w 3674962"/>
              <a:gd name="connsiteY1" fmla="*/ 138896 h 1493134"/>
              <a:gd name="connsiteX2" fmla="*/ 2095018 w 3674962"/>
              <a:gd name="connsiteY2" fmla="*/ 694481 h 1493134"/>
              <a:gd name="connsiteX3" fmla="*/ 3061504 w 3674962"/>
              <a:gd name="connsiteY3" fmla="*/ 1111170 h 1493134"/>
              <a:gd name="connsiteX4" fmla="*/ 3674962 w 3674962"/>
              <a:gd name="connsiteY4" fmla="*/ 1493134 h 149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4962" h="1493134">
                <a:moveTo>
                  <a:pt x="0" y="0"/>
                </a:moveTo>
                <a:cubicBezTo>
                  <a:pt x="103207" y="11574"/>
                  <a:pt x="206415" y="23149"/>
                  <a:pt x="555585" y="138896"/>
                </a:cubicBezTo>
                <a:cubicBezTo>
                  <a:pt x="904755" y="254643"/>
                  <a:pt x="1677365" y="532435"/>
                  <a:pt x="2095018" y="694481"/>
                </a:cubicBezTo>
                <a:cubicBezTo>
                  <a:pt x="2512671" y="856527"/>
                  <a:pt x="2798180" y="978061"/>
                  <a:pt x="3061504" y="1111170"/>
                </a:cubicBezTo>
                <a:cubicBezTo>
                  <a:pt x="3324828" y="1244279"/>
                  <a:pt x="3499895" y="1368706"/>
                  <a:pt x="3674962" y="1493134"/>
                </a:cubicBezTo>
              </a:path>
            </a:pathLst>
          </a:cu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2819400" y="2583033"/>
            <a:ext cx="4457501" cy="1538935"/>
          </a:xfrm>
          <a:custGeom>
            <a:avLst/>
            <a:gdLst>
              <a:gd name="connsiteX0" fmla="*/ 0 w 4457501"/>
              <a:gd name="connsiteY0" fmla="*/ 57150 h 1538935"/>
              <a:gd name="connsiteX1" fmla="*/ 781050 w 4457501"/>
              <a:gd name="connsiteY1" fmla="*/ 0 h 1538935"/>
              <a:gd name="connsiteX2" fmla="*/ 1376363 w 4457501"/>
              <a:gd name="connsiteY2" fmla="*/ 152400 h 1538935"/>
              <a:gd name="connsiteX3" fmla="*/ 2033588 w 4457501"/>
              <a:gd name="connsiteY3" fmla="*/ 381000 h 1538935"/>
              <a:gd name="connsiteX4" fmla="*/ 2586038 w 4457501"/>
              <a:gd name="connsiteY4" fmla="*/ 614362 h 1538935"/>
              <a:gd name="connsiteX5" fmla="*/ 3571825 w 4457501"/>
              <a:gd name="connsiteY5" fmla="*/ 997955 h 1538935"/>
              <a:gd name="connsiteX6" fmla="*/ 4007482 w 4457501"/>
              <a:gd name="connsiteY6" fmla="*/ 1213390 h 1538935"/>
              <a:gd name="connsiteX7" fmla="*/ 4457501 w 4457501"/>
              <a:gd name="connsiteY7" fmla="*/ 1524573 h 1538935"/>
              <a:gd name="connsiteX8" fmla="*/ 3677149 w 4457501"/>
              <a:gd name="connsiteY8" fmla="*/ 1538935 h 1538935"/>
              <a:gd name="connsiteX9" fmla="*/ 3279792 w 4457501"/>
              <a:gd name="connsiteY9" fmla="*/ 1299564 h 1538935"/>
              <a:gd name="connsiteX10" fmla="*/ 2662213 w 4457501"/>
              <a:gd name="connsiteY10" fmla="*/ 993168 h 1538935"/>
              <a:gd name="connsiteX11" fmla="*/ 1958460 w 4457501"/>
              <a:gd name="connsiteY11" fmla="*/ 686772 h 1538935"/>
              <a:gd name="connsiteX12" fmla="*/ 1374393 w 4457501"/>
              <a:gd name="connsiteY12" fmla="*/ 485700 h 1538935"/>
              <a:gd name="connsiteX13" fmla="*/ 857350 w 4457501"/>
              <a:gd name="connsiteY13" fmla="*/ 303777 h 1538935"/>
              <a:gd name="connsiteX14" fmla="*/ 321157 w 4457501"/>
              <a:gd name="connsiteY14" fmla="*/ 107492 h 1538935"/>
              <a:gd name="connsiteX15" fmla="*/ 0 w 4457501"/>
              <a:gd name="connsiteY15" fmla="*/ 57150 h 1538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57501" h="1538935">
                <a:moveTo>
                  <a:pt x="0" y="57150"/>
                </a:moveTo>
                <a:lnTo>
                  <a:pt x="781050" y="0"/>
                </a:lnTo>
                <a:lnTo>
                  <a:pt x="1376363" y="152400"/>
                </a:lnTo>
                <a:lnTo>
                  <a:pt x="2033588" y="381000"/>
                </a:lnTo>
                <a:lnTo>
                  <a:pt x="2586038" y="614362"/>
                </a:lnTo>
                <a:lnTo>
                  <a:pt x="3571825" y="997955"/>
                </a:lnTo>
                <a:lnTo>
                  <a:pt x="4007482" y="1213390"/>
                </a:lnTo>
                <a:lnTo>
                  <a:pt x="4457501" y="1524573"/>
                </a:lnTo>
                <a:lnTo>
                  <a:pt x="3677149" y="1538935"/>
                </a:lnTo>
                <a:lnTo>
                  <a:pt x="3279792" y="1299564"/>
                </a:lnTo>
                <a:lnTo>
                  <a:pt x="2662213" y="993168"/>
                </a:lnTo>
                <a:lnTo>
                  <a:pt x="1958460" y="686772"/>
                </a:lnTo>
                <a:lnTo>
                  <a:pt x="1374393" y="485700"/>
                </a:lnTo>
                <a:lnTo>
                  <a:pt x="857350" y="303777"/>
                </a:lnTo>
                <a:lnTo>
                  <a:pt x="321157" y="107492"/>
                </a:lnTo>
                <a:lnTo>
                  <a:pt x="0" y="5715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2815119" y="2651580"/>
            <a:ext cx="3883632" cy="1803115"/>
          </a:xfrm>
          <a:custGeom>
            <a:avLst/>
            <a:gdLst>
              <a:gd name="connsiteX0" fmla="*/ 0 w 3883632"/>
              <a:gd name="connsiteY0" fmla="*/ 0 h 1803115"/>
              <a:gd name="connsiteX1" fmla="*/ 128427 w 3883632"/>
              <a:gd name="connsiteY1" fmla="*/ 184935 h 1803115"/>
              <a:gd name="connsiteX2" fmla="*/ 318499 w 3883632"/>
              <a:gd name="connsiteY2" fmla="*/ 375007 h 1803115"/>
              <a:gd name="connsiteX3" fmla="*/ 390418 w 3883632"/>
              <a:gd name="connsiteY3" fmla="*/ 385281 h 1803115"/>
              <a:gd name="connsiteX4" fmla="*/ 965771 w 3883632"/>
              <a:gd name="connsiteY4" fmla="*/ 559942 h 1803115"/>
              <a:gd name="connsiteX5" fmla="*/ 1469205 w 3883632"/>
              <a:gd name="connsiteY5" fmla="*/ 739740 h 1803115"/>
              <a:gd name="connsiteX6" fmla="*/ 1952090 w 3883632"/>
              <a:gd name="connsiteY6" fmla="*/ 909263 h 1803115"/>
              <a:gd name="connsiteX7" fmla="*/ 2327097 w 3883632"/>
              <a:gd name="connsiteY7" fmla="*/ 1037690 h 1803115"/>
              <a:gd name="connsiteX8" fmla="*/ 2851079 w 3883632"/>
              <a:gd name="connsiteY8" fmla="*/ 1238036 h 1803115"/>
              <a:gd name="connsiteX9" fmla="*/ 3231223 w 3883632"/>
              <a:gd name="connsiteY9" fmla="*/ 1433245 h 1803115"/>
              <a:gd name="connsiteX10" fmla="*/ 3637052 w 3883632"/>
              <a:gd name="connsiteY10" fmla="*/ 1613043 h 1803115"/>
              <a:gd name="connsiteX11" fmla="*/ 3883632 w 3883632"/>
              <a:gd name="connsiteY11" fmla="*/ 1803115 h 1803115"/>
              <a:gd name="connsiteX12" fmla="*/ 3678148 w 3883632"/>
              <a:gd name="connsiteY12" fmla="*/ 1479479 h 1803115"/>
              <a:gd name="connsiteX13" fmla="*/ 3369924 w 3883632"/>
              <a:gd name="connsiteY13" fmla="*/ 1279133 h 1803115"/>
              <a:gd name="connsiteX14" fmla="*/ 3025739 w 3883632"/>
              <a:gd name="connsiteY14" fmla="*/ 1104472 h 1803115"/>
              <a:gd name="connsiteX15" fmla="*/ 2707241 w 3883632"/>
              <a:gd name="connsiteY15" fmla="*/ 940086 h 1803115"/>
              <a:gd name="connsiteX16" fmla="*/ 2208944 w 3883632"/>
              <a:gd name="connsiteY16" fmla="*/ 734603 h 1803115"/>
              <a:gd name="connsiteX17" fmla="*/ 1571946 w 3883632"/>
              <a:gd name="connsiteY17" fmla="*/ 477749 h 1803115"/>
              <a:gd name="connsiteX18" fmla="*/ 1222625 w 3883632"/>
              <a:gd name="connsiteY18" fmla="*/ 354459 h 1803115"/>
              <a:gd name="connsiteX19" fmla="*/ 775699 w 3883632"/>
              <a:gd name="connsiteY19" fmla="*/ 215758 h 1803115"/>
              <a:gd name="connsiteX20" fmla="*/ 410966 w 3883632"/>
              <a:gd name="connsiteY20" fmla="*/ 71919 h 1803115"/>
              <a:gd name="connsiteX21" fmla="*/ 0 w 3883632"/>
              <a:gd name="connsiteY21" fmla="*/ 0 h 1803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883632" h="1803115">
                <a:moveTo>
                  <a:pt x="0" y="0"/>
                </a:moveTo>
                <a:lnTo>
                  <a:pt x="128427" y="184935"/>
                </a:lnTo>
                <a:lnTo>
                  <a:pt x="318499" y="375007"/>
                </a:lnTo>
                <a:lnTo>
                  <a:pt x="390418" y="385281"/>
                </a:lnTo>
                <a:lnTo>
                  <a:pt x="965771" y="559942"/>
                </a:lnTo>
                <a:lnTo>
                  <a:pt x="1469205" y="739740"/>
                </a:lnTo>
                <a:lnTo>
                  <a:pt x="1952090" y="909263"/>
                </a:lnTo>
                <a:lnTo>
                  <a:pt x="2327097" y="1037690"/>
                </a:lnTo>
                <a:lnTo>
                  <a:pt x="2851079" y="1238036"/>
                </a:lnTo>
                <a:lnTo>
                  <a:pt x="3231223" y="1433245"/>
                </a:lnTo>
                <a:lnTo>
                  <a:pt x="3637052" y="1613043"/>
                </a:lnTo>
                <a:lnTo>
                  <a:pt x="3883632" y="1803115"/>
                </a:lnTo>
                <a:lnTo>
                  <a:pt x="3678148" y="1479479"/>
                </a:lnTo>
                <a:lnTo>
                  <a:pt x="3369924" y="1279133"/>
                </a:lnTo>
                <a:lnTo>
                  <a:pt x="3025739" y="1104472"/>
                </a:lnTo>
                <a:lnTo>
                  <a:pt x="2707241" y="940086"/>
                </a:lnTo>
                <a:lnTo>
                  <a:pt x="2208944" y="734603"/>
                </a:lnTo>
                <a:lnTo>
                  <a:pt x="1571946" y="477749"/>
                </a:lnTo>
                <a:lnTo>
                  <a:pt x="1222625" y="354459"/>
                </a:lnTo>
                <a:lnTo>
                  <a:pt x="775699" y="215758"/>
                </a:lnTo>
                <a:lnTo>
                  <a:pt x="410966" y="719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6504972" y="4101667"/>
            <a:ext cx="769717" cy="445625"/>
          </a:xfrm>
          <a:custGeom>
            <a:avLst/>
            <a:gdLst>
              <a:gd name="connsiteX0" fmla="*/ 0 w 769717"/>
              <a:gd name="connsiteY0" fmla="*/ 28937 h 445625"/>
              <a:gd name="connsiteX1" fmla="*/ 133109 w 769717"/>
              <a:gd name="connsiteY1" fmla="*/ 243069 h 445625"/>
              <a:gd name="connsiteX2" fmla="*/ 243069 w 769717"/>
              <a:gd name="connsiteY2" fmla="*/ 376177 h 445625"/>
              <a:gd name="connsiteX3" fmla="*/ 358815 w 769717"/>
              <a:gd name="connsiteY3" fmla="*/ 445625 h 445625"/>
              <a:gd name="connsiteX4" fmla="*/ 474562 w 769717"/>
              <a:gd name="connsiteY4" fmla="*/ 399327 h 445625"/>
              <a:gd name="connsiteX5" fmla="*/ 567160 w 769717"/>
              <a:gd name="connsiteY5" fmla="*/ 300942 h 445625"/>
              <a:gd name="connsiteX6" fmla="*/ 694481 w 769717"/>
              <a:gd name="connsiteY6" fmla="*/ 121534 h 445625"/>
              <a:gd name="connsiteX7" fmla="*/ 769717 w 769717"/>
              <a:gd name="connsiteY7" fmla="*/ 0 h 445625"/>
              <a:gd name="connsiteX8" fmla="*/ 0 w 769717"/>
              <a:gd name="connsiteY8" fmla="*/ 28937 h 445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9717" h="445625">
                <a:moveTo>
                  <a:pt x="0" y="28937"/>
                </a:moveTo>
                <a:lnTo>
                  <a:pt x="133109" y="243069"/>
                </a:lnTo>
                <a:lnTo>
                  <a:pt x="243069" y="376177"/>
                </a:lnTo>
                <a:lnTo>
                  <a:pt x="358815" y="445625"/>
                </a:lnTo>
                <a:lnTo>
                  <a:pt x="474562" y="399327"/>
                </a:lnTo>
                <a:lnTo>
                  <a:pt x="567160" y="300942"/>
                </a:lnTo>
                <a:lnTo>
                  <a:pt x="694481" y="121534"/>
                </a:lnTo>
                <a:lnTo>
                  <a:pt x="769717" y="0"/>
                </a:lnTo>
                <a:lnTo>
                  <a:pt x="0" y="28937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3159889" y="3274660"/>
            <a:ext cx="3674962" cy="1493134"/>
          </a:xfrm>
          <a:custGeom>
            <a:avLst/>
            <a:gdLst>
              <a:gd name="connsiteX0" fmla="*/ 0 w 3674962"/>
              <a:gd name="connsiteY0" fmla="*/ 0 h 1493134"/>
              <a:gd name="connsiteX1" fmla="*/ 555585 w 3674962"/>
              <a:gd name="connsiteY1" fmla="*/ 138896 h 1493134"/>
              <a:gd name="connsiteX2" fmla="*/ 2095018 w 3674962"/>
              <a:gd name="connsiteY2" fmla="*/ 694481 h 1493134"/>
              <a:gd name="connsiteX3" fmla="*/ 3061504 w 3674962"/>
              <a:gd name="connsiteY3" fmla="*/ 1111170 h 1493134"/>
              <a:gd name="connsiteX4" fmla="*/ 3674962 w 3674962"/>
              <a:gd name="connsiteY4" fmla="*/ 1493134 h 149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4962" h="1493134">
                <a:moveTo>
                  <a:pt x="0" y="0"/>
                </a:moveTo>
                <a:cubicBezTo>
                  <a:pt x="103207" y="11574"/>
                  <a:pt x="206415" y="23149"/>
                  <a:pt x="555585" y="138896"/>
                </a:cubicBezTo>
                <a:cubicBezTo>
                  <a:pt x="904755" y="254643"/>
                  <a:pt x="1677365" y="532435"/>
                  <a:pt x="2095018" y="694481"/>
                </a:cubicBezTo>
                <a:cubicBezTo>
                  <a:pt x="2512671" y="856527"/>
                  <a:pt x="2798180" y="978061"/>
                  <a:pt x="3061504" y="1111170"/>
                </a:cubicBezTo>
                <a:cubicBezTo>
                  <a:pt x="3324828" y="1244279"/>
                  <a:pt x="3499895" y="1368706"/>
                  <a:pt x="3674962" y="1493134"/>
                </a:cubicBezTo>
              </a:path>
            </a:pathLst>
          </a:custGeom>
          <a:noFill/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3159889" y="3130581"/>
            <a:ext cx="0" cy="41665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843452" y="4561280"/>
            <a:ext cx="0" cy="41665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319918" y="4114353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L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30198" y="282997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70C0"/>
                </a:solidFill>
              </a:rPr>
              <a:t>A</a:t>
            </a:r>
            <a:r>
              <a:rPr lang="en-US" baseline="-25000" dirty="0">
                <a:solidFill>
                  <a:srgbClr val="0070C0"/>
                </a:solidFill>
              </a:rPr>
              <a:t>s</a:t>
            </a:r>
          </a:p>
        </p:txBody>
      </p:sp>
      <p:cxnSp>
        <p:nvCxnSpPr>
          <p:cNvPr id="31" name="Straight Arrow Connector 30"/>
          <p:cNvCxnSpPr>
            <a:stCxn id="28" idx="1"/>
          </p:cNvCxnSpPr>
          <p:nvPr/>
        </p:nvCxnSpPr>
        <p:spPr>
          <a:xfrm flipH="1">
            <a:off x="4947684" y="3014639"/>
            <a:ext cx="482514" cy="115942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392154" y="4149427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ED982D">
                    <a:lumMod val="50000"/>
                  </a:srgbClr>
                </a:solidFill>
              </a:rPr>
              <a:t>A</a:t>
            </a:r>
            <a:r>
              <a:rPr lang="en-US" baseline="-25000" dirty="0">
                <a:solidFill>
                  <a:srgbClr val="ED982D">
                    <a:lumMod val="50000"/>
                  </a:srgbClr>
                </a:solidFill>
              </a:rPr>
              <a:t>b</a:t>
            </a:r>
          </a:p>
        </p:txBody>
      </p:sp>
      <p:cxnSp>
        <p:nvCxnSpPr>
          <p:cNvPr id="33" name="Straight Arrow Connector 32"/>
          <p:cNvCxnSpPr>
            <a:stCxn id="32" idx="0"/>
          </p:cNvCxnSpPr>
          <p:nvPr/>
        </p:nvCxnSpPr>
        <p:spPr>
          <a:xfrm flipV="1">
            <a:off x="4603911" y="3421060"/>
            <a:ext cx="108438" cy="728367"/>
          </a:xfrm>
          <a:prstGeom prst="straightConnector1">
            <a:avLst/>
          </a:prstGeom>
          <a:ln w="1270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475448" y="4139813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70C0"/>
                </a:solidFill>
              </a:rPr>
              <a:t>V</a:t>
            </a:r>
            <a:endParaRPr lang="en-US" baseline="-25000" dirty="0">
              <a:solidFill>
                <a:srgbClr val="0070C0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H="1" flipV="1">
            <a:off x="6852212" y="4332371"/>
            <a:ext cx="658256" cy="520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2211568" y="4880091"/>
            <a:ext cx="0" cy="179928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3458017" y="4863821"/>
            <a:ext cx="0" cy="179928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2211568" y="4946650"/>
            <a:ext cx="1246449" cy="23405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2671423" y="4600723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70C0"/>
                </a:solidFill>
              </a:rPr>
              <a:t>T</a:t>
            </a:r>
          </a:p>
        </p:txBody>
      </p:sp>
      <p:sp>
        <p:nvSpPr>
          <p:cNvPr id="53" name="Freeform 52"/>
          <p:cNvSpPr/>
          <p:nvPr/>
        </p:nvSpPr>
        <p:spPr>
          <a:xfrm>
            <a:off x="2012950" y="5070645"/>
            <a:ext cx="1562100" cy="903094"/>
          </a:xfrm>
          <a:custGeom>
            <a:avLst/>
            <a:gdLst>
              <a:gd name="connsiteX0" fmla="*/ 0 w 1562100"/>
              <a:gd name="connsiteY0" fmla="*/ 0 h 903094"/>
              <a:gd name="connsiteX1" fmla="*/ 336550 w 1562100"/>
              <a:gd name="connsiteY1" fmla="*/ 546100 h 903094"/>
              <a:gd name="connsiteX2" fmla="*/ 584200 w 1562100"/>
              <a:gd name="connsiteY2" fmla="*/ 838200 h 903094"/>
              <a:gd name="connsiteX3" fmla="*/ 812800 w 1562100"/>
              <a:gd name="connsiteY3" fmla="*/ 895350 h 903094"/>
              <a:gd name="connsiteX4" fmla="*/ 1117600 w 1562100"/>
              <a:gd name="connsiteY4" fmla="*/ 717550 h 903094"/>
              <a:gd name="connsiteX5" fmla="*/ 1454150 w 1562100"/>
              <a:gd name="connsiteY5" fmla="*/ 254000 h 903094"/>
              <a:gd name="connsiteX6" fmla="*/ 1562100 w 1562100"/>
              <a:gd name="connsiteY6" fmla="*/ 25400 h 903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62100" h="903094">
                <a:moveTo>
                  <a:pt x="0" y="0"/>
                </a:moveTo>
                <a:cubicBezTo>
                  <a:pt x="119591" y="203200"/>
                  <a:pt x="239183" y="406400"/>
                  <a:pt x="336550" y="546100"/>
                </a:cubicBezTo>
                <a:cubicBezTo>
                  <a:pt x="433917" y="685800"/>
                  <a:pt x="504825" y="779992"/>
                  <a:pt x="584200" y="838200"/>
                </a:cubicBezTo>
                <a:cubicBezTo>
                  <a:pt x="663575" y="896408"/>
                  <a:pt x="723900" y="915458"/>
                  <a:pt x="812800" y="895350"/>
                </a:cubicBezTo>
                <a:cubicBezTo>
                  <a:pt x="901700" y="875242"/>
                  <a:pt x="1010708" y="824442"/>
                  <a:pt x="1117600" y="717550"/>
                </a:cubicBezTo>
                <a:cubicBezTo>
                  <a:pt x="1224492" y="610658"/>
                  <a:pt x="1380067" y="369358"/>
                  <a:pt x="1454150" y="254000"/>
                </a:cubicBezTo>
                <a:cubicBezTo>
                  <a:pt x="1528233" y="138642"/>
                  <a:pt x="1545166" y="82021"/>
                  <a:pt x="1562100" y="25400"/>
                </a:cubicBezTo>
              </a:path>
            </a:pathLst>
          </a:cu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273973" y="5456717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ED982D">
                    <a:lumMod val="50000"/>
                  </a:srgbClr>
                </a:solidFill>
              </a:rPr>
              <a:t>P</a:t>
            </a:r>
          </a:p>
        </p:txBody>
      </p:sp>
      <p:sp>
        <p:nvSpPr>
          <p:cNvPr id="65" name="Freeform 64"/>
          <p:cNvSpPr/>
          <p:nvPr/>
        </p:nvSpPr>
        <p:spPr>
          <a:xfrm>
            <a:off x="2149164" y="5043749"/>
            <a:ext cx="1340603" cy="774915"/>
          </a:xfrm>
          <a:custGeom>
            <a:avLst/>
            <a:gdLst>
              <a:gd name="connsiteX0" fmla="*/ 0 w 1340603"/>
              <a:gd name="connsiteY0" fmla="*/ 23247 h 774915"/>
              <a:gd name="connsiteX1" fmla="*/ 263471 w 1340603"/>
              <a:gd name="connsiteY1" fmla="*/ 457200 h 774915"/>
              <a:gd name="connsiteX2" fmla="*/ 449451 w 1340603"/>
              <a:gd name="connsiteY2" fmla="*/ 728420 h 774915"/>
              <a:gd name="connsiteX3" fmla="*/ 627681 w 1340603"/>
              <a:gd name="connsiteY3" fmla="*/ 774915 h 774915"/>
              <a:gd name="connsiteX4" fmla="*/ 914400 w 1340603"/>
              <a:gd name="connsiteY4" fmla="*/ 565688 h 774915"/>
              <a:gd name="connsiteX5" fmla="*/ 1123627 w 1340603"/>
              <a:gd name="connsiteY5" fmla="*/ 286719 h 774915"/>
              <a:gd name="connsiteX6" fmla="*/ 1301857 w 1340603"/>
              <a:gd name="connsiteY6" fmla="*/ 38746 h 774915"/>
              <a:gd name="connsiteX7" fmla="*/ 1340603 w 1340603"/>
              <a:gd name="connsiteY7" fmla="*/ 0 h 774915"/>
              <a:gd name="connsiteX8" fmla="*/ 0 w 1340603"/>
              <a:gd name="connsiteY8" fmla="*/ 23247 h 774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40603" h="774915">
                <a:moveTo>
                  <a:pt x="0" y="23247"/>
                </a:moveTo>
                <a:lnTo>
                  <a:pt x="263471" y="457200"/>
                </a:lnTo>
                <a:lnTo>
                  <a:pt x="449451" y="728420"/>
                </a:lnTo>
                <a:lnTo>
                  <a:pt x="627681" y="774915"/>
                </a:lnTo>
                <a:lnTo>
                  <a:pt x="914400" y="565688"/>
                </a:lnTo>
                <a:lnTo>
                  <a:pt x="1123627" y="286719"/>
                </a:lnTo>
                <a:lnTo>
                  <a:pt x="1301857" y="38746"/>
                </a:lnTo>
                <a:lnTo>
                  <a:pt x="1340603" y="0"/>
                </a:lnTo>
                <a:lnTo>
                  <a:pt x="0" y="23247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Freeform 37"/>
          <p:cNvSpPr/>
          <p:nvPr/>
        </p:nvSpPr>
        <p:spPr>
          <a:xfrm>
            <a:off x="1622385" y="4674417"/>
            <a:ext cx="2307220" cy="1134516"/>
          </a:xfrm>
          <a:custGeom>
            <a:avLst/>
            <a:gdLst>
              <a:gd name="connsiteX0" fmla="*/ 0 w 2583458"/>
              <a:gd name="connsiteY0" fmla="*/ 0 h 1022407"/>
              <a:gd name="connsiteX1" fmla="*/ 462988 w 2583458"/>
              <a:gd name="connsiteY1" fmla="*/ 156258 h 1022407"/>
              <a:gd name="connsiteX2" fmla="*/ 723418 w 2583458"/>
              <a:gd name="connsiteY2" fmla="*/ 538223 h 1022407"/>
              <a:gd name="connsiteX3" fmla="*/ 1105383 w 2583458"/>
              <a:gd name="connsiteY3" fmla="*/ 954912 h 1022407"/>
              <a:gd name="connsiteX4" fmla="*/ 1475772 w 2583458"/>
              <a:gd name="connsiteY4" fmla="*/ 978061 h 1022407"/>
              <a:gd name="connsiteX5" fmla="*/ 1961909 w 2583458"/>
              <a:gd name="connsiteY5" fmla="*/ 520861 h 1022407"/>
              <a:gd name="connsiteX6" fmla="*/ 2181828 w 2583458"/>
              <a:gd name="connsiteY6" fmla="*/ 243069 h 1022407"/>
              <a:gd name="connsiteX7" fmla="*/ 2546431 w 2583458"/>
              <a:gd name="connsiteY7" fmla="*/ 109960 h 1022407"/>
              <a:gd name="connsiteX8" fmla="*/ 2552218 w 2583458"/>
              <a:gd name="connsiteY8" fmla="*/ 121534 h 1022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3458" h="1022407">
                <a:moveTo>
                  <a:pt x="0" y="0"/>
                </a:moveTo>
                <a:cubicBezTo>
                  <a:pt x="171209" y="33277"/>
                  <a:pt x="342418" y="66554"/>
                  <a:pt x="462988" y="156258"/>
                </a:cubicBezTo>
                <a:cubicBezTo>
                  <a:pt x="583558" y="245962"/>
                  <a:pt x="616352" y="405114"/>
                  <a:pt x="723418" y="538223"/>
                </a:cubicBezTo>
                <a:cubicBezTo>
                  <a:pt x="830484" y="671332"/>
                  <a:pt x="979991" y="881606"/>
                  <a:pt x="1105383" y="954912"/>
                </a:cubicBezTo>
                <a:cubicBezTo>
                  <a:pt x="1230775" y="1028218"/>
                  <a:pt x="1333018" y="1050403"/>
                  <a:pt x="1475772" y="978061"/>
                </a:cubicBezTo>
                <a:cubicBezTo>
                  <a:pt x="1618526" y="905719"/>
                  <a:pt x="1844233" y="643360"/>
                  <a:pt x="1961909" y="520861"/>
                </a:cubicBezTo>
                <a:cubicBezTo>
                  <a:pt x="2079585" y="398362"/>
                  <a:pt x="2084408" y="311552"/>
                  <a:pt x="2181828" y="243069"/>
                </a:cubicBezTo>
                <a:cubicBezTo>
                  <a:pt x="2279248" y="174586"/>
                  <a:pt x="2484699" y="130216"/>
                  <a:pt x="2546431" y="109960"/>
                </a:cubicBezTo>
                <a:cubicBezTo>
                  <a:pt x="2608163" y="89704"/>
                  <a:pt x="2580190" y="105619"/>
                  <a:pt x="2552218" y="121534"/>
                </a:cubicBezTo>
              </a:path>
            </a:pathLst>
          </a:custGeom>
          <a:noFill/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683861" y="5170926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A</a:t>
            </a:r>
          </a:p>
        </p:txBody>
      </p:sp>
      <p:cxnSp>
        <p:nvCxnSpPr>
          <p:cNvPr id="79" name="Straight Connector 78"/>
          <p:cNvCxnSpPr/>
          <p:nvPr/>
        </p:nvCxnSpPr>
        <p:spPr>
          <a:xfrm flipH="1">
            <a:off x="1377387" y="5797770"/>
            <a:ext cx="844952" cy="0"/>
          </a:xfrm>
          <a:prstGeom prst="line">
            <a:avLst/>
          </a:prstGeom>
          <a:ln w="127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H="1">
            <a:off x="1377387" y="5070645"/>
            <a:ext cx="844952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H="1">
            <a:off x="1730415" y="5070645"/>
            <a:ext cx="5788" cy="727125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1439848" y="522515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0070C0"/>
                </a:solidFill>
              </a:rPr>
              <a:t>y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5749634" y="2815811"/>
            <a:ext cx="2712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70C0"/>
                </a:solidFill>
              </a:rPr>
              <a:t>Surface Area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7711227" y="4142252"/>
            <a:ext cx="1089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70C0"/>
                </a:solidFill>
              </a:rPr>
              <a:t>Volume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746918" y="5212427"/>
            <a:ext cx="839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70C0"/>
                </a:solidFill>
              </a:rPr>
              <a:t>Depth</a:t>
            </a:r>
          </a:p>
        </p:txBody>
      </p:sp>
      <p:sp>
        <p:nvSpPr>
          <p:cNvPr id="7" name="Freeform 6"/>
          <p:cNvSpPr/>
          <p:nvPr/>
        </p:nvSpPr>
        <p:spPr>
          <a:xfrm>
            <a:off x="6146157" y="3854769"/>
            <a:ext cx="1412112" cy="692528"/>
          </a:xfrm>
          <a:custGeom>
            <a:avLst/>
            <a:gdLst>
              <a:gd name="connsiteX0" fmla="*/ 0 w 2583458"/>
              <a:gd name="connsiteY0" fmla="*/ 0 h 1022407"/>
              <a:gd name="connsiteX1" fmla="*/ 462988 w 2583458"/>
              <a:gd name="connsiteY1" fmla="*/ 156258 h 1022407"/>
              <a:gd name="connsiteX2" fmla="*/ 723418 w 2583458"/>
              <a:gd name="connsiteY2" fmla="*/ 538223 h 1022407"/>
              <a:gd name="connsiteX3" fmla="*/ 1105383 w 2583458"/>
              <a:gd name="connsiteY3" fmla="*/ 954912 h 1022407"/>
              <a:gd name="connsiteX4" fmla="*/ 1475772 w 2583458"/>
              <a:gd name="connsiteY4" fmla="*/ 978061 h 1022407"/>
              <a:gd name="connsiteX5" fmla="*/ 1961909 w 2583458"/>
              <a:gd name="connsiteY5" fmla="*/ 520861 h 1022407"/>
              <a:gd name="connsiteX6" fmla="*/ 2181828 w 2583458"/>
              <a:gd name="connsiteY6" fmla="*/ 243069 h 1022407"/>
              <a:gd name="connsiteX7" fmla="*/ 2546431 w 2583458"/>
              <a:gd name="connsiteY7" fmla="*/ 109960 h 1022407"/>
              <a:gd name="connsiteX8" fmla="*/ 2552218 w 2583458"/>
              <a:gd name="connsiteY8" fmla="*/ 121534 h 1022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3458" h="1022407">
                <a:moveTo>
                  <a:pt x="0" y="0"/>
                </a:moveTo>
                <a:cubicBezTo>
                  <a:pt x="171209" y="33277"/>
                  <a:pt x="342418" y="66554"/>
                  <a:pt x="462988" y="156258"/>
                </a:cubicBezTo>
                <a:cubicBezTo>
                  <a:pt x="583558" y="245962"/>
                  <a:pt x="616352" y="405114"/>
                  <a:pt x="723418" y="538223"/>
                </a:cubicBezTo>
                <a:cubicBezTo>
                  <a:pt x="830484" y="671332"/>
                  <a:pt x="979991" y="881606"/>
                  <a:pt x="1105383" y="954912"/>
                </a:cubicBezTo>
                <a:cubicBezTo>
                  <a:pt x="1230775" y="1028218"/>
                  <a:pt x="1333018" y="1050403"/>
                  <a:pt x="1475772" y="978061"/>
                </a:cubicBezTo>
                <a:cubicBezTo>
                  <a:pt x="1618526" y="905719"/>
                  <a:pt x="1844233" y="643360"/>
                  <a:pt x="1961909" y="520861"/>
                </a:cubicBezTo>
                <a:cubicBezTo>
                  <a:pt x="2079585" y="398362"/>
                  <a:pt x="2084408" y="311552"/>
                  <a:pt x="2181828" y="243069"/>
                </a:cubicBezTo>
                <a:cubicBezTo>
                  <a:pt x="2279248" y="174586"/>
                  <a:pt x="2484699" y="130216"/>
                  <a:pt x="2546431" y="109960"/>
                </a:cubicBezTo>
                <a:cubicBezTo>
                  <a:pt x="2608163" y="89704"/>
                  <a:pt x="2580190" y="105619"/>
                  <a:pt x="2552218" y="121534"/>
                </a:cubicBezTo>
              </a:path>
            </a:pathLst>
          </a:custGeom>
          <a:noFill/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59" y="2493557"/>
            <a:ext cx="2491334" cy="1625996"/>
          </a:xfrm>
          <a:prstGeom prst="rect">
            <a:avLst/>
          </a:prstGeom>
        </p:spPr>
      </p:pic>
      <p:cxnSp>
        <p:nvCxnSpPr>
          <p:cNvPr id="10" name="Straight Arrow Connector 9"/>
          <p:cNvCxnSpPr>
            <a:endCxn id="8" idx="3"/>
          </p:cNvCxnSpPr>
          <p:nvPr/>
        </p:nvCxnSpPr>
        <p:spPr bwMode="auto">
          <a:xfrm flipV="1">
            <a:off x="1312223" y="2985291"/>
            <a:ext cx="1745810" cy="100242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V="1">
            <a:off x="1347065" y="1847461"/>
            <a:ext cx="92783" cy="1200910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52" name="Straight Connector 51"/>
          <p:cNvCxnSpPr/>
          <p:nvPr/>
        </p:nvCxnSpPr>
        <p:spPr>
          <a:xfrm>
            <a:off x="6843452" y="4561280"/>
            <a:ext cx="0" cy="41665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4712128" y="4810488"/>
                <a:ext cx="838628" cy="6090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2128" y="4810488"/>
                <a:ext cx="838628" cy="60907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4794248" y="5827636"/>
                <a:ext cx="837796" cy="485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dirty="0">
                    <a:solidFill>
                      <a:prstClr val="black"/>
                    </a:solidFill>
                  </a:rPr>
                  <a:t>T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i="1" baseline="-25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num>
                      <m:den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</m:oMath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4248" y="5827636"/>
                <a:ext cx="837796" cy="485582"/>
              </a:xfrm>
              <a:prstGeom prst="rect">
                <a:avLst/>
              </a:prstGeom>
              <a:blipFill rotWithShape="0">
                <a:blip r:embed="rId6"/>
                <a:stretch>
                  <a:fillRect l="-5797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4776401" y="5387033"/>
                <a:ext cx="837796" cy="485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dirty="0">
                    <a:solidFill>
                      <a:prstClr val="black"/>
                    </a:solidFill>
                  </a:rPr>
                  <a:t>P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i="1" baseline="-25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</m:oMath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6401" y="5387033"/>
                <a:ext cx="837796" cy="485582"/>
              </a:xfrm>
              <a:prstGeom prst="rect">
                <a:avLst/>
              </a:prstGeom>
              <a:blipFill rotWithShape="0">
                <a:blip r:embed="rId7"/>
                <a:stretch>
                  <a:fillRect l="-6569" b="-75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TextBox 59"/>
          <p:cNvSpPr txBox="1"/>
          <p:nvPr/>
        </p:nvSpPr>
        <p:spPr>
          <a:xfrm>
            <a:off x="5492092" y="4954076"/>
            <a:ext cx="2219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Cross Section Area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492092" y="5455389"/>
            <a:ext cx="2070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Wetted Perimeter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492092" y="5879968"/>
            <a:ext cx="2070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Top Width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4794248" y="6271822"/>
                <a:ext cx="837796" cy="485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dirty="0">
                    <a:solidFill>
                      <a:prstClr val="black"/>
                    </a:solidFill>
                  </a:rPr>
                  <a:t>R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num>
                      <m:den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den>
                    </m:f>
                  </m:oMath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4248" y="6271822"/>
                <a:ext cx="837796" cy="485582"/>
              </a:xfrm>
              <a:prstGeom prst="rect">
                <a:avLst/>
              </a:prstGeom>
              <a:blipFill rotWithShape="0">
                <a:blip r:embed="rId8"/>
                <a:stretch>
                  <a:fillRect l="-5797" b="-75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TextBox 65"/>
          <p:cNvSpPr txBox="1"/>
          <p:nvPr/>
        </p:nvSpPr>
        <p:spPr>
          <a:xfrm>
            <a:off x="5492092" y="6324154"/>
            <a:ext cx="2070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Hydraulic Radius</a:t>
            </a:r>
          </a:p>
        </p:txBody>
      </p:sp>
    </p:spTree>
    <p:extLst>
      <p:ext uri="{BB962C8B-B14F-4D97-AF65-F5344CB8AC3E}">
        <p14:creationId xmlns:p14="http://schemas.microsoft.com/office/powerpoint/2010/main" val="2286519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8106508" cy="484632"/>
          </a:xfrm>
        </p:spPr>
        <p:txBody>
          <a:bodyPr/>
          <a:lstStyle/>
          <a:p>
            <a:r>
              <a:rPr lang="en-US" dirty="0" smtClean="0"/>
              <a:t>Rating Curve – Connects Discharge with Depth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224921" y="1764089"/>
            <a:ext cx="6998494" cy="4586995"/>
            <a:chOff x="1072753" y="1357289"/>
            <a:chExt cx="6998494" cy="4586995"/>
          </a:xfrm>
        </p:grpSpPr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3" name="Chart 2"/>
                <p:cNvGraphicFramePr>
                  <a:graphicFrameLocks/>
                </p:cNvGraphicFramePr>
                <p:nvPr>
                  <p:extLst/>
                </p:nvPr>
              </p:nvGraphicFramePr>
              <p:xfrm>
                <a:off x="1072753" y="1357289"/>
                <a:ext cx="6998494" cy="4586995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2"/>
                </a:graphicData>
              </a:graphic>
            </p:graphicFrame>
          </mc:Choice>
          <mc:Fallback xmlns="">
            <p:graphicFrame>
              <p:nvGraphicFramePr>
                <p:cNvPr id="3" name="Chart 2"/>
                <p:cNvGraphicFramePr>
                  <a:graphicFrameLocks/>
                </p:cNvGraphicFramePr>
                <p:nvPr>
                  <p:extLst/>
                </p:nvPr>
              </p:nvGraphicFramePr>
              <p:xfrm>
                <a:off x="1072753" y="1357289"/>
                <a:ext cx="6998494" cy="4586995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3"/>
                </a:graphicData>
              </a:graphic>
            </p:graphicFrame>
          </mc:Fallback>
        </mc:AlternateContent>
        <p:cxnSp>
          <p:nvCxnSpPr>
            <p:cNvPr id="5" name="Straight Arrow Connector 4"/>
            <p:cNvCxnSpPr/>
            <p:nvPr/>
          </p:nvCxnSpPr>
          <p:spPr>
            <a:xfrm flipH="1" flipV="1">
              <a:off x="3620530" y="3385751"/>
              <a:ext cx="24713" cy="18288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 flipH="1">
              <a:off x="1853514" y="3385751"/>
              <a:ext cx="1767016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3620530" y="4148774"/>
              <a:ext cx="29248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i="1" dirty="0">
                  <a:solidFill>
                    <a:srgbClr val="A3CA4B">
                      <a:lumMod val="75000"/>
                    </a:srgbClr>
                  </a:solidFill>
                </a:rPr>
                <a:t>Forecast Discharge, Q, </a:t>
              </a:r>
              <a:endParaRPr lang="en-US" i="1" dirty="0" smtClean="0">
                <a:solidFill>
                  <a:srgbClr val="A3CA4B">
                    <a:lumMod val="75000"/>
                  </a:srgbClr>
                </a:solidFill>
              </a:endParaRPr>
            </a:p>
            <a:p>
              <a:pPr>
                <a:defRPr/>
              </a:pPr>
              <a:r>
                <a:rPr lang="en-US" i="1" dirty="0" smtClean="0">
                  <a:solidFill>
                    <a:srgbClr val="A3CA4B">
                      <a:lumMod val="75000"/>
                    </a:srgbClr>
                  </a:solidFill>
                </a:rPr>
                <a:t>from </a:t>
              </a:r>
              <a:r>
                <a:rPr lang="en-US" i="1" dirty="0">
                  <a:solidFill>
                    <a:srgbClr val="A3CA4B">
                      <a:lumMod val="75000"/>
                    </a:srgbClr>
                  </a:solidFill>
                </a:rPr>
                <a:t>National Water Model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828801" y="3016419"/>
              <a:ext cx="2031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i="1" dirty="0">
                  <a:solidFill>
                    <a:srgbClr val="002060"/>
                  </a:solidFill>
                </a:rPr>
                <a:t>Flood Depth, </a:t>
              </a:r>
              <a:r>
                <a:rPr lang="en-US" i="1" dirty="0" smtClean="0">
                  <a:solidFill>
                    <a:srgbClr val="002060"/>
                  </a:solidFill>
                </a:rPr>
                <a:t>y </a:t>
              </a:r>
              <a:r>
                <a:rPr lang="en-US" i="1" dirty="0">
                  <a:solidFill>
                    <a:srgbClr val="002060"/>
                  </a:solidFill>
                </a:rPr>
                <a:t>(</a:t>
              </a:r>
              <a:r>
                <a:rPr lang="en-US" i="1" dirty="0" err="1">
                  <a:solidFill>
                    <a:srgbClr val="002060"/>
                  </a:solidFill>
                </a:rPr>
                <a:t>ft</a:t>
              </a:r>
              <a:r>
                <a:rPr lang="en-US" i="1" dirty="0">
                  <a:solidFill>
                    <a:srgbClr val="002060"/>
                  </a:solidFill>
                </a:rPr>
                <a:t>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4064633" y="3385751"/>
                  <a:ext cx="1995739" cy="5203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1.49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rgbClr val="B996D5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den>
                        </m:f>
                        <m:r>
                          <a:rPr lang="en-US" i="1">
                            <a:solidFill>
                              <a:srgbClr val="FAC15A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2/3</m:t>
                            </m:r>
                          </m:sup>
                        </m:sSup>
                        <m:sSubSup>
                          <m:sSubSup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1/2</m:t>
                            </m:r>
                          </m:sup>
                        </m:sSubSup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64633" y="3385751"/>
                  <a:ext cx="1995739" cy="520399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85832"/>
            <a:ext cx="2026815" cy="89483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7538" y="3688699"/>
            <a:ext cx="2250848" cy="193265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204589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932" y="4946276"/>
            <a:ext cx="2554014" cy="133046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51" y="799978"/>
            <a:ext cx="3947822" cy="214742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984" y="298508"/>
            <a:ext cx="7806018" cy="484632"/>
          </a:xfrm>
        </p:spPr>
        <p:txBody>
          <a:bodyPr/>
          <a:lstStyle/>
          <a:p>
            <a:r>
              <a:rPr lang="en-US" dirty="0" smtClean="0"/>
              <a:t>Continental-Scale Flood Inundation Mapping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195" y="2406029"/>
            <a:ext cx="4154206" cy="239429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7" name="Bent Arrow 6"/>
          <p:cNvSpPr/>
          <p:nvPr/>
        </p:nvSpPr>
        <p:spPr bwMode="auto">
          <a:xfrm rot="5400000">
            <a:off x="3894576" y="1695021"/>
            <a:ext cx="573638" cy="542167"/>
          </a:xfrm>
          <a:prstGeom prst="ben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8" name="Bent Arrow 7"/>
          <p:cNvSpPr/>
          <p:nvPr/>
        </p:nvSpPr>
        <p:spPr bwMode="auto">
          <a:xfrm rot="5400000">
            <a:off x="4959743" y="3883285"/>
            <a:ext cx="573638" cy="542167"/>
          </a:xfrm>
          <a:prstGeom prst="ben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 dirty="0">
              <a:solidFill>
                <a:srgbClr val="0000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164688" y="3381482"/>
            <a:ext cx="1070354" cy="1033670"/>
            <a:chOff x="5499411" y="1371600"/>
            <a:chExt cx="1070354" cy="1033670"/>
          </a:xfrm>
        </p:grpSpPr>
        <p:sp>
          <p:nvSpPr>
            <p:cNvPr id="15" name="Oval 14"/>
            <p:cNvSpPr/>
            <p:nvPr/>
          </p:nvSpPr>
          <p:spPr bwMode="auto">
            <a:xfrm>
              <a:off x="5499411" y="1371600"/>
              <a:ext cx="425640" cy="417443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655365" y="1490870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>
                <a:lnSpc>
                  <a:spcPts val="1800"/>
                </a:lnSpc>
                <a:defRPr/>
              </a:pPr>
              <a:r>
                <a:rPr lang="en-US" sz="2000" b="1" dirty="0">
                  <a:solidFill>
                    <a:prstClr val="black"/>
                  </a:solidFill>
                </a:rPr>
                <a:t>2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593993" y="1632245"/>
            <a:ext cx="1070354" cy="1033670"/>
            <a:chOff x="5499411" y="1371600"/>
            <a:chExt cx="1070354" cy="1033670"/>
          </a:xfrm>
        </p:grpSpPr>
        <p:sp>
          <p:nvSpPr>
            <p:cNvPr id="18" name="Oval 17"/>
            <p:cNvSpPr/>
            <p:nvPr/>
          </p:nvSpPr>
          <p:spPr bwMode="auto">
            <a:xfrm>
              <a:off x="5499411" y="1371600"/>
              <a:ext cx="425640" cy="417443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655365" y="1490870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>
                <a:lnSpc>
                  <a:spcPts val="1800"/>
                </a:lnSpc>
                <a:defRPr/>
              </a:pPr>
              <a:r>
                <a:rPr lang="en-US" sz="2000" b="1" dirty="0">
                  <a:solidFill>
                    <a:prstClr val="black"/>
                  </a:solidFill>
                </a:rPr>
                <a:t>1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5912829" y="1037630"/>
            <a:ext cx="2948777" cy="1877798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  <a:defRPr/>
            </a:pPr>
            <a:r>
              <a:rPr lang="en-US" b="1" dirty="0">
                <a:solidFill>
                  <a:prstClr val="black"/>
                </a:solidFill>
              </a:rPr>
              <a:t>1. Forecast </a:t>
            </a:r>
            <a:r>
              <a:rPr lang="en-US" b="1" dirty="0">
                <a:solidFill>
                  <a:srgbClr val="001446">
                    <a:lumMod val="50000"/>
                    <a:lumOff val="50000"/>
                  </a:srgbClr>
                </a:solidFill>
              </a:rPr>
              <a:t>discharge</a:t>
            </a:r>
            <a:r>
              <a:rPr lang="en-US" b="1" dirty="0">
                <a:solidFill>
                  <a:prstClr val="black"/>
                </a:solidFill>
              </a:rPr>
              <a:t> with National Water Model</a:t>
            </a:r>
          </a:p>
          <a:p>
            <a:pPr eaLnBrk="0" hangingPunct="0">
              <a:lnSpc>
                <a:spcPts val="1800"/>
              </a:lnSpc>
              <a:defRPr/>
            </a:pPr>
            <a:endParaRPr lang="en-US" b="1" dirty="0">
              <a:solidFill>
                <a:prstClr val="black"/>
              </a:solidFill>
            </a:endParaRPr>
          </a:p>
          <a:p>
            <a:pPr eaLnBrk="0" hangingPunct="0">
              <a:lnSpc>
                <a:spcPts val="1800"/>
              </a:lnSpc>
              <a:defRPr/>
            </a:pPr>
            <a:r>
              <a:rPr lang="en-US" b="1" dirty="0">
                <a:solidFill>
                  <a:prstClr val="black"/>
                </a:solidFill>
              </a:rPr>
              <a:t>2. Convert discharge to </a:t>
            </a:r>
            <a:r>
              <a:rPr lang="en-US" b="1" dirty="0">
                <a:solidFill>
                  <a:srgbClr val="001446">
                    <a:lumMod val="50000"/>
                    <a:lumOff val="50000"/>
                  </a:srgbClr>
                </a:solidFill>
              </a:rPr>
              <a:t>depth </a:t>
            </a:r>
            <a:r>
              <a:rPr lang="en-US" b="1" dirty="0">
                <a:solidFill>
                  <a:prstClr val="black"/>
                </a:solidFill>
              </a:rPr>
              <a:t>using rating curve</a:t>
            </a:r>
          </a:p>
          <a:p>
            <a:pPr eaLnBrk="0" hangingPunct="0">
              <a:lnSpc>
                <a:spcPts val="1800"/>
              </a:lnSpc>
              <a:defRPr/>
            </a:pPr>
            <a:endParaRPr lang="en-US" b="1" dirty="0">
              <a:solidFill>
                <a:prstClr val="black"/>
              </a:solidFill>
            </a:endParaRPr>
          </a:p>
          <a:p>
            <a:pPr eaLnBrk="0" hangingPunct="0">
              <a:lnSpc>
                <a:spcPts val="1800"/>
              </a:lnSpc>
              <a:defRPr/>
            </a:pPr>
            <a:r>
              <a:rPr lang="en-US" b="1" dirty="0">
                <a:solidFill>
                  <a:prstClr val="black"/>
                </a:solidFill>
              </a:rPr>
              <a:t>3. Convert depth to </a:t>
            </a:r>
            <a:r>
              <a:rPr lang="en-US" b="1" dirty="0">
                <a:solidFill>
                  <a:srgbClr val="001446">
                    <a:lumMod val="50000"/>
                    <a:lumOff val="50000"/>
                  </a:srgbClr>
                </a:solidFill>
              </a:rPr>
              <a:t>inundation</a:t>
            </a:r>
            <a:r>
              <a:rPr lang="en-US" b="1" dirty="0">
                <a:solidFill>
                  <a:prstClr val="black"/>
                </a:solidFill>
              </a:rPr>
              <a:t> using </a:t>
            </a:r>
            <a:r>
              <a:rPr lang="en-US" b="1" dirty="0" smtClean="0">
                <a:solidFill>
                  <a:prstClr val="black"/>
                </a:solidFill>
              </a:rPr>
              <a:t>HAND</a:t>
            </a:r>
          </a:p>
          <a:p>
            <a:pPr eaLnBrk="0" hangingPunct="0">
              <a:lnSpc>
                <a:spcPts val="1800"/>
              </a:lnSpc>
              <a:defRPr/>
            </a:pPr>
            <a:endParaRPr lang="en-US" b="1" dirty="0">
              <a:solidFill>
                <a:prstClr val="black"/>
              </a:solidFill>
            </a:endParaRPr>
          </a:p>
          <a:p>
            <a:pPr eaLnBrk="0" hangingPunct="0">
              <a:lnSpc>
                <a:spcPts val="1800"/>
              </a:lnSpc>
              <a:defRPr/>
            </a:pPr>
            <a:r>
              <a:rPr lang="en-US" b="1" dirty="0" smtClean="0">
                <a:solidFill>
                  <a:prstClr val="black"/>
                </a:solidFill>
              </a:rPr>
              <a:t>4. Add Address Points to assess </a:t>
            </a:r>
            <a:r>
              <a:rPr lang="en-US" b="1" dirty="0" smtClean="0">
                <a:solidFill>
                  <a:srgbClr val="001446">
                    <a:lumMod val="50000"/>
                    <a:lumOff val="50000"/>
                  </a:srgbClr>
                </a:solidFill>
              </a:rPr>
              <a:t>impact</a:t>
            </a:r>
            <a:endParaRPr lang="en-US" b="1" dirty="0">
              <a:solidFill>
                <a:srgbClr val="001446">
                  <a:lumMod val="50000"/>
                  <a:lumOff val="50000"/>
                </a:srgb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8372" y="4577104"/>
            <a:ext cx="3832846" cy="2168754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 bwMode="auto">
          <a:xfrm>
            <a:off x="5896195" y="5421286"/>
            <a:ext cx="594891" cy="33299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 dirty="0">
              <a:solidFill>
                <a:srgbClr val="00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320642" y="5318707"/>
            <a:ext cx="1064313" cy="1033670"/>
            <a:chOff x="5320642" y="5318707"/>
            <a:chExt cx="1064313" cy="1033670"/>
          </a:xfrm>
        </p:grpSpPr>
        <p:sp>
          <p:nvSpPr>
            <p:cNvPr id="12" name="Oval 11"/>
            <p:cNvSpPr/>
            <p:nvPr/>
          </p:nvSpPr>
          <p:spPr bwMode="auto">
            <a:xfrm>
              <a:off x="5320642" y="5318707"/>
              <a:ext cx="425640" cy="417443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470555" y="5437977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>
                <a:lnSpc>
                  <a:spcPts val="1800"/>
                </a:lnSpc>
                <a:defRPr/>
              </a:pPr>
              <a:r>
                <a:rPr lang="en-US" sz="2000" b="1" dirty="0">
                  <a:solidFill>
                    <a:prstClr val="black"/>
                  </a:solidFill>
                </a:rPr>
                <a:t>3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168501" y="5379326"/>
            <a:ext cx="1064313" cy="1033670"/>
            <a:chOff x="5320642" y="5318707"/>
            <a:chExt cx="1064313" cy="1033670"/>
          </a:xfrm>
        </p:grpSpPr>
        <p:sp>
          <p:nvSpPr>
            <p:cNvPr id="26" name="Oval 25"/>
            <p:cNvSpPr/>
            <p:nvPr/>
          </p:nvSpPr>
          <p:spPr bwMode="auto">
            <a:xfrm>
              <a:off x="5320642" y="5318707"/>
              <a:ext cx="425640" cy="417443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470555" y="5437977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>
                <a:lnSpc>
                  <a:spcPts val="1800"/>
                </a:lnSpc>
                <a:defRPr/>
              </a:pPr>
              <a:r>
                <a:rPr lang="en-US" sz="2000" b="1" dirty="0" smtClean="0">
                  <a:solidFill>
                    <a:prstClr val="black"/>
                  </a:solidFill>
                </a:rPr>
                <a:t>4</a:t>
              </a:r>
              <a:endParaRPr lang="en-US" sz="2000" b="1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76177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The challenge of increasing Digital Elevation Model (DEM) resolution</a:t>
            </a:r>
          </a:p>
        </p:txBody>
      </p:sp>
      <p:sp>
        <p:nvSpPr>
          <p:cNvPr id="28675" name="Rectangle 38"/>
          <p:cNvSpPr>
            <a:spLocks noChangeArrowheads="1"/>
          </p:cNvSpPr>
          <p:nvPr/>
        </p:nvSpPr>
        <p:spPr bwMode="auto">
          <a:xfrm>
            <a:off x="1041400" y="1398588"/>
            <a:ext cx="23876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45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1980’s  DMA  90 m</a:t>
            </a:r>
          </a:p>
          <a:p>
            <a:pPr fontAlgn="base">
              <a:spcBef>
                <a:spcPct val="45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10</a:t>
            </a:r>
            <a:r>
              <a:rPr lang="en-US" b="1" baseline="30000">
                <a:solidFill>
                  <a:srgbClr val="000000"/>
                </a:solidFill>
              </a:rPr>
              <a:t>2</a:t>
            </a:r>
            <a:r>
              <a:rPr lang="en-US" b="1">
                <a:solidFill>
                  <a:srgbClr val="000000"/>
                </a:solidFill>
              </a:rPr>
              <a:t> cells/km</a:t>
            </a:r>
            <a:r>
              <a:rPr lang="en-US" b="1" baseline="30000">
                <a:solidFill>
                  <a:srgbClr val="000000"/>
                </a:solidFill>
              </a:rPr>
              <a:t>2</a:t>
            </a: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28676" name="Rectangle 39"/>
          <p:cNvSpPr>
            <a:spLocks noChangeArrowheads="1"/>
          </p:cNvSpPr>
          <p:nvPr/>
        </p:nvSpPr>
        <p:spPr bwMode="auto">
          <a:xfrm>
            <a:off x="1041400" y="2827338"/>
            <a:ext cx="2830513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45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1990’s USGS DEM  30 m</a:t>
            </a:r>
          </a:p>
          <a:p>
            <a:pPr fontAlgn="base">
              <a:spcBef>
                <a:spcPct val="45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10</a:t>
            </a:r>
            <a:r>
              <a:rPr lang="en-US" b="1" baseline="30000">
                <a:solidFill>
                  <a:srgbClr val="000000"/>
                </a:solidFill>
              </a:rPr>
              <a:t>3</a:t>
            </a:r>
            <a:r>
              <a:rPr lang="en-US" b="1">
                <a:solidFill>
                  <a:srgbClr val="000000"/>
                </a:solidFill>
              </a:rPr>
              <a:t> cells/km</a:t>
            </a:r>
            <a:r>
              <a:rPr lang="en-US" b="1" baseline="30000">
                <a:solidFill>
                  <a:srgbClr val="000000"/>
                </a:solidFill>
              </a:rPr>
              <a:t>2</a:t>
            </a: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28677" name="Rectangle 39"/>
          <p:cNvSpPr>
            <a:spLocks noChangeArrowheads="1"/>
          </p:cNvSpPr>
          <p:nvPr/>
        </p:nvSpPr>
        <p:spPr bwMode="auto">
          <a:xfrm>
            <a:off x="1041400" y="4254500"/>
            <a:ext cx="23558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45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2000’s NED 10-30 m</a:t>
            </a:r>
          </a:p>
          <a:p>
            <a:pPr fontAlgn="base">
              <a:spcBef>
                <a:spcPct val="45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10</a:t>
            </a:r>
            <a:r>
              <a:rPr lang="en-US" b="1" baseline="30000">
                <a:solidFill>
                  <a:srgbClr val="000000"/>
                </a:solidFill>
              </a:rPr>
              <a:t>4</a:t>
            </a:r>
            <a:r>
              <a:rPr lang="en-US" b="1">
                <a:solidFill>
                  <a:srgbClr val="000000"/>
                </a:solidFill>
              </a:rPr>
              <a:t> cells/km</a:t>
            </a:r>
            <a:r>
              <a:rPr lang="en-US" b="1" baseline="30000">
                <a:solidFill>
                  <a:srgbClr val="000000"/>
                </a:solidFill>
              </a:rPr>
              <a:t>2</a:t>
            </a: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28678" name="Rectangle 39"/>
          <p:cNvSpPr>
            <a:spLocks noChangeArrowheads="1"/>
          </p:cNvSpPr>
          <p:nvPr/>
        </p:nvSpPr>
        <p:spPr bwMode="auto">
          <a:xfrm>
            <a:off x="1041400" y="5683250"/>
            <a:ext cx="224790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4500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</a:rPr>
              <a:t>2010’s LIDAR ~1 m</a:t>
            </a:r>
          </a:p>
          <a:p>
            <a:pPr fontAlgn="base">
              <a:spcBef>
                <a:spcPct val="4500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</a:rPr>
              <a:t>10</a:t>
            </a:r>
            <a:r>
              <a:rPr lang="en-US" b="1" baseline="30000" dirty="0">
                <a:solidFill>
                  <a:srgbClr val="000000"/>
                </a:solidFill>
              </a:rPr>
              <a:t>6</a:t>
            </a:r>
            <a:r>
              <a:rPr lang="en-US" b="1" dirty="0">
                <a:solidFill>
                  <a:srgbClr val="000000"/>
                </a:solidFill>
              </a:rPr>
              <a:t> cells/km</a:t>
            </a:r>
            <a:r>
              <a:rPr lang="en-US" b="1" baseline="30000" dirty="0">
                <a:solidFill>
                  <a:srgbClr val="000000"/>
                </a:solidFill>
              </a:rPr>
              <a:t>2</a:t>
            </a:r>
            <a:endParaRPr lang="en-US" b="1" dirty="0">
              <a:solidFill>
                <a:srgbClr val="000000"/>
              </a:solidFill>
            </a:endParaRPr>
          </a:p>
        </p:txBody>
      </p:sp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4156075" y="1058863"/>
            <a:ext cx="4476750" cy="5629275"/>
            <a:chOff x="2677646" y="695045"/>
            <a:chExt cx="4476189" cy="5629275"/>
          </a:xfrm>
        </p:grpSpPr>
        <p:pic>
          <p:nvPicPr>
            <p:cNvPr id="2868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r="29588"/>
            <a:stretch>
              <a:fillRect/>
            </a:stretch>
          </p:blipFill>
          <p:spPr bwMode="auto">
            <a:xfrm>
              <a:off x="2700616" y="695045"/>
              <a:ext cx="4453219" cy="5629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t="45656" r="29558" b="25626"/>
            <a:stretch>
              <a:fillRect/>
            </a:stretch>
          </p:blipFill>
          <p:spPr bwMode="auto">
            <a:xfrm>
              <a:off x="2705381" y="3254188"/>
              <a:ext cx="4448454" cy="16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2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t="21861" r="29588" b="51202"/>
            <a:stretch>
              <a:fillRect/>
            </a:stretch>
          </p:blipFill>
          <p:spPr bwMode="auto">
            <a:xfrm>
              <a:off x="2687171" y="1922929"/>
              <a:ext cx="4453217" cy="15060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3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 r="29437" b="77223"/>
            <a:stretch>
              <a:fillRect/>
            </a:stretch>
          </p:blipFill>
          <p:spPr bwMode="auto">
            <a:xfrm>
              <a:off x="2677646" y="705411"/>
              <a:ext cx="4476189" cy="1271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5"/>
          <p:cNvGrpSpPr/>
          <p:nvPr/>
        </p:nvGrpSpPr>
        <p:grpSpPr>
          <a:xfrm>
            <a:off x="685800" y="3792819"/>
            <a:ext cx="8078372" cy="1425388"/>
            <a:chOff x="685800" y="3792819"/>
            <a:chExt cx="8078372" cy="1425388"/>
          </a:xfrm>
        </p:grpSpPr>
        <p:sp>
          <p:nvSpPr>
            <p:cNvPr id="3" name="Rectangle 2"/>
            <p:cNvSpPr/>
            <p:nvPr/>
          </p:nvSpPr>
          <p:spPr bwMode="auto">
            <a:xfrm>
              <a:off x="685800" y="3792819"/>
              <a:ext cx="8078372" cy="1425388"/>
            </a:xfrm>
            <a:prstGeom prst="rect">
              <a:avLst/>
            </a:prstGeom>
            <a:noFill/>
            <a:ln w="3810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10053" y="3960906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algn="l" eaLnBrk="0" hangingPunct="0">
                <a:lnSpc>
                  <a:spcPts val="1800"/>
                </a:lnSpc>
              </a:pPr>
              <a:r>
                <a:rPr lang="en-US" sz="2000" b="1" dirty="0" smtClean="0">
                  <a:solidFill>
                    <a:srgbClr val="0070C0"/>
                  </a:solidFill>
                  <a:ea typeface="+mn-ea"/>
                  <a:cs typeface="+mn-cs"/>
                </a:rPr>
                <a:t>National Elevation Dataset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85800" y="5281911"/>
            <a:ext cx="8078372" cy="1425388"/>
            <a:chOff x="685800" y="5281911"/>
            <a:chExt cx="8078372" cy="1425388"/>
          </a:xfrm>
        </p:grpSpPr>
        <p:sp>
          <p:nvSpPr>
            <p:cNvPr id="17" name="Rectangle 16"/>
            <p:cNvSpPr/>
            <p:nvPr/>
          </p:nvSpPr>
          <p:spPr bwMode="auto">
            <a:xfrm>
              <a:off x="685800" y="5281911"/>
              <a:ext cx="8078372" cy="1425388"/>
            </a:xfrm>
            <a:prstGeom prst="rect">
              <a:avLst/>
            </a:prstGeom>
            <a:noFill/>
            <a:ln w="3810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10053" y="5459650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algn="l" eaLnBrk="0" hangingPunct="0">
                <a:lnSpc>
                  <a:spcPts val="1800"/>
                </a:lnSpc>
              </a:pPr>
              <a:r>
                <a:rPr lang="en-US" sz="2000" b="1" dirty="0" smtClean="0">
                  <a:solidFill>
                    <a:srgbClr val="0070C0"/>
                  </a:solidFill>
                  <a:ea typeface="+mn-ea"/>
                  <a:cs typeface="+mn-cs"/>
                </a:rPr>
                <a:t>LIDAR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36921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Flood Response Mapping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450166" y="1825625"/>
            <a:ext cx="3662363" cy="4351338"/>
          </a:xfrm>
        </p:spPr>
        <p:txBody>
          <a:bodyPr/>
          <a:lstStyle/>
          <a:p>
            <a:r>
              <a:rPr lang="en-US" dirty="0" smtClean="0"/>
              <a:t>Level 1 – </a:t>
            </a:r>
            <a:r>
              <a:rPr lang="en-US" dirty="0" smtClean="0">
                <a:solidFill>
                  <a:srgbClr val="FF0000"/>
                </a:solidFill>
              </a:rPr>
              <a:t>approximate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inundation</a:t>
            </a:r>
            <a:r>
              <a:rPr lang="en-US" dirty="0" smtClean="0"/>
              <a:t> mapping</a:t>
            </a:r>
          </a:p>
          <a:p>
            <a:r>
              <a:rPr lang="en-US" dirty="0" smtClean="0"/>
              <a:t>Level 2 – </a:t>
            </a:r>
            <a:r>
              <a:rPr lang="en-US" dirty="0" smtClean="0">
                <a:solidFill>
                  <a:srgbClr val="FF0000"/>
                </a:solidFill>
              </a:rPr>
              <a:t>approximate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impact</a:t>
            </a:r>
            <a:r>
              <a:rPr lang="en-US" dirty="0" smtClean="0"/>
              <a:t> mapping</a:t>
            </a:r>
          </a:p>
          <a:p>
            <a:r>
              <a:rPr lang="en-US" dirty="0" smtClean="0"/>
              <a:t>Level 3 – </a:t>
            </a:r>
            <a:r>
              <a:rPr lang="en-US" dirty="0" smtClean="0">
                <a:solidFill>
                  <a:srgbClr val="FF0000"/>
                </a:solidFill>
              </a:rPr>
              <a:t>detailed inundation</a:t>
            </a:r>
            <a:r>
              <a:rPr lang="en-US" dirty="0" smtClean="0"/>
              <a:t> mapping</a:t>
            </a:r>
          </a:p>
          <a:p>
            <a:r>
              <a:rPr lang="en-US" dirty="0" smtClean="0"/>
              <a:t>Level 4 – </a:t>
            </a:r>
            <a:r>
              <a:rPr lang="en-US" dirty="0" smtClean="0">
                <a:solidFill>
                  <a:srgbClr val="FF0000"/>
                </a:solidFill>
              </a:rPr>
              <a:t>detailed impact</a:t>
            </a:r>
            <a:r>
              <a:rPr lang="en-US" dirty="0" smtClean="0"/>
              <a:t> mapping</a:t>
            </a:r>
            <a:endParaRPr lang="en-US" dirty="0"/>
          </a:p>
        </p:txBody>
      </p:sp>
      <p:sp>
        <p:nvSpPr>
          <p:cNvPr id="7" name="Right Brace 6"/>
          <p:cNvSpPr/>
          <p:nvPr/>
        </p:nvSpPr>
        <p:spPr bwMode="auto">
          <a:xfrm>
            <a:off x="4407071" y="1825625"/>
            <a:ext cx="294542" cy="1789772"/>
          </a:xfrm>
          <a:prstGeom prst="rightBrace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64369" y="2532526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b="1" dirty="0" smtClean="0">
                <a:solidFill>
                  <a:prstClr val="black"/>
                </a:solidFill>
              </a:rPr>
              <a:t>Uses </a:t>
            </a:r>
            <a:r>
              <a:rPr lang="en-US" b="1" dirty="0" smtClean="0">
                <a:solidFill>
                  <a:srgbClr val="0070C0"/>
                </a:solidFill>
              </a:rPr>
              <a:t>National Elevation Dataset</a:t>
            </a:r>
          </a:p>
          <a:p>
            <a:pPr eaLnBrk="0" hangingPunct="0">
              <a:lnSpc>
                <a:spcPts val="1800"/>
              </a:lnSpc>
            </a:pPr>
            <a:r>
              <a:rPr lang="en-US" b="1" dirty="0" smtClean="0">
                <a:solidFill>
                  <a:prstClr val="black"/>
                </a:solidFill>
              </a:rPr>
              <a:t>and rating curves</a:t>
            </a:r>
          </a:p>
          <a:p>
            <a:pPr eaLnBrk="0" hangingPunct="0">
              <a:lnSpc>
                <a:spcPts val="1800"/>
              </a:lnSpc>
            </a:pPr>
            <a:endParaRPr lang="en-US" b="1" dirty="0">
              <a:solidFill>
                <a:prstClr val="black"/>
              </a:solidFill>
            </a:endParaRPr>
          </a:p>
          <a:p>
            <a:pPr eaLnBrk="0" hangingPunct="0">
              <a:lnSpc>
                <a:spcPts val="1800"/>
              </a:lnSpc>
            </a:pPr>
            <a:r>
              <a:rPr lang="en-US" b="1" dirty="0" smtClean="0">
                <a:solidFill>
                  <a:prstClr val="black"/>
                </a:solidFill>
              </a:rPr>
              <a:t>Impact at </a:t>
            </a:r>
            <a:r>
              <a:rPr lang="en-US" b="1" dirty="0" smtClean="0">
                <a:solidFill>
                  <a:srgbClr val="FF0000"/>
                </a:solidFill>
              </a:rPr>
              <a:t>County</a:t>
            </a:r>
            <a:r>
              <a:rPr lang="en-US" b="1" dirty="0" smtClean="0">
                <a:solidFill>
                  <a:prstClr val="black"/>
                </a:solidFill>
              </a:rPr>
              <a:t> scale</a:t>
            </a:r>
          </a:p>
        </p:txBody>
      </p:sp>
      <p:sp>
        <p:nvSpPr>
          <p:cNvPr id="9" name="Right Brace 8"/>
          <p:cNvSpPr/>
          <p:nvPr/>
        </p:nvSpPr>
        <p:spPr bwMode="auto">
          <a:xfrm>
            <a:off x="4396593" y="3877163"/>
            <a:ext cx="294542" cy="1789772"/>
          </a:xfrm>
          <a:prstGeom prst="rightBrace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64369" y="3857649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b="1" dirty="0" smtClean="0">
                <a:solidFill>
                  <a:prstClr val="black"/>
                </a:solidFill>
              </a:rPr>
              <a:t>Uses </a:t>
            </a:r>
            <a:r>
              <a:rPr lang="en-US" b="1" dirty="0" smtClean="0">
                <a:solidFill>
                  <a:srgbClr val="0070C0"/>
                </a:solidFill>
              </a:rPr>
              <a:t>LIDAR</a:t>
            </a:r>
            <a:r>
              <a:rPr lang="en-US" b="1" dirty="0" smtClean="0">
                <a:solidFill>
                  <a:prstClr val="black"/>
                </a:solidFill>
              </a:rPr>
              <a:t> and </a:t>
            </a:r>
          </a:p>
          <a:p>
            <a:pPr eaLnBrk="0" hangingPunct="0">
              <a:lnSpc>
                <a:spcPts val="1800"/>
              </a:lnSpc>
            </a:pPr>
            <a:r>
              <a:rPr lang="en-US" b="1" dirty="0" smtClean="0">
                <a:solidFill>
                  <a:prstClr val="black"/>
                </a:solidFill>
              </a:rPr>
              <a:t>detailed hydraulic modeling </a:t>
            </a:r>
          </a:p>
          <a:p>
            <a:pPr eaLnBrk="0" hangingPunct="0">
              <a:lnSpc>
                <a:spcPts val="1800"/>
              </a:lnSpc>
            </a:pPr>
            <a:endParaRPr lang="en-US" b="1" dirty="0">
              <a:solidFill>
                <a:prstClr val="black"/>
              </a:solidFill>
            </a:endParaRPr>
          </a:p>
          <a:p>
            <a:pPr eaLnBrk="0" hangingPunct="0">
              <a:lnSpc>
                <a:spcPts val="1800"/>
              </a:lnSpc>
            </a:pPr>
            <a:r>
              <a:rPr lang="en-US" b="1" dirty="0" smtClean="0">
                <a:solidFill>
                  <a:prstClr val="black"/>
                </a:solidFill>
              </a:rPr>
              <a:t>Impact at </a:t>
            </a:r>
            <a:r>
              <a:rPr lang="en-US" b="1" dirty="0" smtClean="0">
                <a:solidFill>
                  <a:srgbClr val="FF0000"/>
                </a:solidFill>
              </a:rPr>
              <a:t>Stream Reach</a:t>
            </a:r>
            <a:r>
              <a:rPr lang="en-US" b="1" dirty="0" smtClean="0">
                <a:solidFill>
                  <a:prstClr val="black"/>
                </a:solidFill>
              </a:rPr>
              <a:t> scale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406" y="978200"/>
            <a:ext cx="1643283" cy="138585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6776" y="4884254"/>
            <a:ext cx="1237735" cy="17979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8796" y="5131728"/>
            <a:ext cx="2492772" cy="130295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2" name="Rectangle 1"/>
          <p:cNvSpPr/>
          <p:nvPr/>
        </p:nvSpPr>
        <p:spPr bwMode="auto">
          <a:xfrm>
            <a:off x="189186" y="3615397"/>
            <a:ext cx="8797159" cy="3179541"/>
          </a:xfrm>
          <a:prstGeom prst="rect">
            <a:avLst/>
          </a:prstGeom>
          <a:noFill/>
          <a:ln w="25400">
            <a:solidFill>
              <a:schemeClr val="tx2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5144" y="970185"/>
            <a:ext cx="1534511" cy="141847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30628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1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0327" y="900333"/>
            <a:ext cx="7739862" cy="58435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5152" y="4660746"/>
            <a:ext cx="1594520" cy="1572374"/>
          </a:xfrm>
          <a:prstGeom prst="rect">
            <a:avLst/>
          </a:prstGeom>
        </p:spPr>
      </p:pic>
      <p:sp>
        <p:nvSpPr>
          <p:cNvPr id="19" name="Freeform 18"/>
          <p:cNvSpPr/>
          <p:nvPr/>
        </p:nvSpPr>
        <p:spPr>
          <a:xfrm>
            <a:off x="4612135" y="3206850"/>
            <a:ext cx="868235" cy="686772"/>
          </a:xfrm>
          <a:custGeom>
            <a:avLst/>
            <a:gdLst>
              <a:gd name="connsiteX0" fmla="*/ 0 w 868235"/>
              <a:gd name="connsiteY0" fmla="*/ 0 h 686772"/>
              <a:gd name="connsiteX1" fmla="*/ 518349 w 868235"/>
              <a:gd name="connsiteY1" fmla="*/ 298033 h 686772"/>
              <a:gd name="connsiteX2" fmla="*/ 868235 w 868235"/>
              <a:gd name="connsiteY2" fmla="*/ 686772 h 686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68235" h="686772">
                <a:moveTo>
                  <a:pt x="0" y="0"/>
                </a:moveTo>
                <a:cubicBezTo>
                  <a:pt x="186821" y="91785"/>
                  <a:pt x="373643" y="183571"/>
                  <a:pt x="518349" y="298033"/>
                </a:cubicBezTo>
                <a:cubicBezTo>
                  <a:pt x="663055" y="412495"/>
                  <a:pt x="868235" y="686772"/>
                  <a:pt x="868235" y="686772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4443672" y="3597814"/>
            <a:ext cx="1036698" cy="269892"/>
          </a:xfrm>
          <a:custGeom>
            <a:avLst/>
            <a:gdLst>
              <a:gd name="connsiteX0" fmla="*/ 0 w 1036698"/>
              <a:gd name="connsiteY0" fmla="*/ 23690 h 269892"/>
              <a:gd name="connsiteX1" fmla="*/ 414679 w 1036698"/>
              <a:gd name="connsiteY1" fmla="*/ 23690 h 269892"/>
              <a:gd name="connsiteX2" fmla="*/ 1036698 w 1036698"/>
              <a:gd name="connsiteY2" fmla="*/ 269892 h 26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6698" h="269892">
                <a:moveTo>
                  <a:pt x="0" y="23690"/>
                </a:moveTo>
                <a:cubicBezTo>
                  <a:pt x="120948" y="3173"/>
                  <a:pt x="241896" y="-17344"/>
                  <a:pt x="414679" y="23690"/>
                </a:cubicBezTo>
                <a:cubicBezTo>
                  <a:pt x="587462" y="64724"/>
                  <a:pt x="1036698" y="269892"/>
                  <a:pt x="1036698" y="269892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5298948" y="3880664"/>
            <a:ext cx="214217" cy="557192"/>
          </a:xfrm>
          <a:custGeom>
            <a:avLst/>
            <a:gdLst>
              <a:gd name="connsiteX0" fmla="*/ 0 w 214217"/>
              <a:gd name="connsiteY0" fmla="*/ 557192 h 557192"/>
              <a:gd name="connsiteX1" fmla="*/ 207339 w 214217"/>
              <a:gd name="connsiteY1" fmla="*/ 362823 h 557192"/>
              <a:gd name="connsiteX2" fmla="*/ 168463 w 214217"/>
              <a:gd name="connsiteY2" fmla="*/ 0 h 557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4217" h="557192">
                <a:moveTo>
                  <a:pt x="0" y="557192"/>
                </a:moveTo>
                <a:cubicBezTo>
                  <a:pt x="89631" y="506440"/>
                  <a:pt x="179262" y="455688"/>
                  <a:pt x="207339" y="362823"/>
                </a:cubicBezTo>
                <a:cubicBezTo>
                  <a:pt x="235416" y="269958"/>
                  <a:pt x="168463" y="0"/>
                  <a:pt x="168463" y="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4625094" y="2286835"/>
            <a:ext cx="868239" cy="1554955"/>
          </a:xfrm>
          <a:custGeom>
            <a:avLst/>
            <a:gdLst>
              <a:gd name="connsiteX0" fmla="*/ 0 w 868239"/>
              <a:gd name="connsiteY0" fmla="*/ 0 h 1554955"/>
              <a:gd name="connsiteX1" fmla="*/ 388762 w 868239"/>
              <a:gd name="connsiteY1" fmla="*/ 323949 h 1554955"/>
              <a:gd name="connsiteX2" fmla="*/ 790482 w 868239"/>
              <a:gd name="connsiteY2" fmla="*/ 945931 h 1554955"/>
              <a:gd name="connsiteX3" fmla="*/ 868234 w 868239"/>
              <a:gd name="connsiteY3" fmla="*/ 1554955 h 1554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8239" h="1554955">
                <a:moveTo>
                  <a:pt x="0" y="0"/>
                </a:moveTo>
                <a:cubicBezTo>
                  <a:pt x="128507" y="83147"/>
                  <a:pt x="257015" y="166294"/>
                  <a:pt x="388762" y="323949"/>
                </a:cubicBezTo>
                <a:cubicBezTo>
                  <a:pt x="520509" y="481604"/>
                  <a:pt x="710570" y="740763"/>
                  <a:pt x="790482" y="945931"/>
                </a:cubicBezTo>
                <a:cubicBezTo>
                  <a:pt x="870394" y="1151099"/>
                  <a:pt x="868234" y="1554955"/>
                  <a:pt x="868234" y="1554955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4288302" y="3891183"/>
            <a:ext cx="1193800" cy="241300"/>
          </a:xfrm>
          <a:custGeom>
            <a:avLst/>
            <a:gdLst>
              <a:gd name="connsiteX0" fmla="*/ 0 w 1193800"/>
              <a:gd name="connsiteY0" fmla="*/ 241300 h 241300"/>
              <a:gd name="connsiteX1" fmla="*/ 660400 w 1193800"/>
              <a:gd name="connsiteY1" fmla="*/ 196850 h 241300"/>
              <a:gd name="connsiteX2" fmla="*/ 1193800 w 1193800"/>
              <a:gd name="connsiteY2" fmla="*/ 0 h 24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3800" h="241300">
                <a:moveTo>
                  <a:pt x="0" y="241300"/>
                </a:moveTo>
                <a:cubicBezTo>
                  <a:pt x="230716" y="239183"/>
                  <a:pt x="461433" y="237067"/>
                  <a:pt x="660400" y="196850"/>
                </a:cubicBezTo>
                <a:cubicBezTo>
                  <a:pt x="859367" y="156633"/>
                  <a:pt x="1193800" y="0"/>
                  <a:pt x="1193800" y="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5482102" y="2951383"/>
            <a:ext cx="317500" cy="927100"/>
          </a:xfrm>
          <a:custGeom>
            <a:avLst/>
            <a:gdLst>
              <a:gd name="connsiteX0" fmla="*/ 317500 w 317500"/>
              <a:gd name="connsiteY0" fmla="*/ 0 h 927100"/>
              <a:gd name="connsiteX1" fmla="*/ 177800 w 317500"/>
              <a:gd name="connsiteY1" fmla="*/ 520700 h 927100"/>
              <a:gd name="connsiteX2" fmla="*/ 0 w 317500"/>
              <a:gd name="connsiteY2" fmla="*/ 927100 h 92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7500" h="927100">
                <a:moveTo>
                  <a:pt x="317500" y="0"/>
                </a:moveTo>
                <a:cubicBezTo>
                  <a:pt x="274108" y="183091"/>
                  <a:pt x="230717" y="366183"/>
                  <a:pt x="177800" y="520700"/>
                </a:cubicBezTo>
                <a:cubicBezTo>
                  <a:pt x="124883" y="675217"/>
                  <a:pt x="0" y="927100"/>
                  <a:pt x="0" y="92710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5494802" y="2595783"/>
            <a:ext cx="939800" cy="1289050"/>
          </a:xfrm>
          <a:custGeom>
            <a:avLst/>
            <a:gdLst>
              <a:gd name="connsiteX0" fmla="*/ 939800 w 939800"/>
              <a:gd name="connsiteY0" fmla="*/ 0 h 1289050"/>
              <a:gd name="connsiteX1" fmla="*/ 793750 w 939800"/>
              <a:gd name="connsiteY1" fmla="*/ 247650 h 1289050"/>
              <a:gd name="connsiteX2" fmla="*/ 387350 w 939800"/>
              <a:gd name="connsiteY2" fmla="*/ 895350 h 1289050"/>
              <a:gd name="connsiteX3" fmla="*/ 0 w 939800"/>
              <a:gd name="connsiteY3" fmla="*/ 1289050 h 128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9800" h="1289050">
                <a:moveTo>
                  <a:pt x="939800" y="0"/>
                </a:moveTo>
                <a:cubicBezTo>
                  <a:pt x="912812" y="49212"/>
                  <a:pt x="885825" y="98425"/>
                  <a:pt x="793750" y="247650"/>
                </a:cubicBezTo>
                <a:cubicBezTo>
                  <a:pt x="701675" y="396875"/>
                  <a:pt x="519642" y="721783"/>
                  <a:pt x="387350" y="895350"/>
                </a:cubicBezTo>
                <a:cubicBezTo>
                  <a:pt x="255058" y="1068917"/>
                  <a:pt x="0" y="1289050"/>
                  <a:pt x="0" y="128905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5488452" y="2214783"/>
            <a:ext cx="1600200" cy="1676400"/>
          </a:xfrm>
          <a:custGeom>
            <a:avLst/>
            <a:gdLst>
              <a:gd name="connsiteX0" fmla="*/ 1600200 w 1600200"/>
              <a:gd name="connsiteY0" fmla="*/ 0 h 1676400"/>
              <a:gd name="connsiteX1" fmla="*/ 1289050 w 1600200"/>
              <a:gd name="connsiteY1" fmla="*/ 520700 h 1676400"/>
              <a:gd name="connsiteX2" fmla="*/ 641350 w 1600200"/>
              <a:gd name="connsiteY2" fmla="*/ 1295400 h 1676400"/>
              <a:gd name="connsiteX3" fmla="*/ 0 w 1600200"/>
              <a:gd name="connsiteY3" fmla="*/ 1676400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0200" h="1676400">
                <a:moveTo>
                  <a:pt x="1600200" y="0"/>
                </a:moveTo>
                <a:cubicBezTo>
                  <a:pt x="1524529" y="152400"/>
                  <a:pt x="1448858" y="304800"/>
                  <a:pt x="1289050" y="520700"/>
                </a:cubicBezTo>
                <a:cubicBezTo>
                  <a:pt x="1129242" y="736600"/>
                  <a:pt x="856192" y="1102783"/>
                  <a:pt x="641350" y="1295400"/>
                </a:cubicBezTo>
                <a:cubicBezTo>
                  <a:pt x="426508" y="1488017"/>
                  <a:pt x="0" y="1676400"/>
                  <a:pt x="0" y="167640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5482102" y="3859433"/>
            <a:ext cx="400050" cy="82659"/>
          </a:xfrm>
          <a:custGeom>
            <a:avLst/>
            <a:gdLst>
              <a:gd name="connsiteX0" fmla="*/ 400050 w 400050"/>
              <a:gd name="connsiteY0" fmla="*/ 0 h 82659"/>
              <a:gd name="connsiteX1" fmla="*/ 146050 w 400050"/>
              <a:gd name="connsiteY1" fmla="*/ 82550 h 82659"/>
              <a:gd name="connsiteX2" fmla="*/ 0 w 400050"/>
              <a:gd name="connsiteY2" fmla="*/ 19050 h 82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0050" h="82659">
                <a:moveTo>
                  <a:pt x="400050" y="0"/>
                </a:moveTo>
                <a:cubicBezTo>
                  <a:pt x="306387" y="39687"/>
                  <a:pt x="212725" y="79375"/>
                  <a:pt x="146050" y="82550"/>
                </a:cubicBezTo>
                <a:cubicBezTo>
                  <a:pt x="79375" y="85725"/>
                  <a:pt x="0" y="19050"/>
                  <a:pt x="0" y="1905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1595902" y="1884583"/>
            <a:ext cx="3879850" cy="1974850"/>
          </a:xfrm>
          <a:custGeom>
            <a:avLst/>
            <a:gdLst>
              <a:gd name="connsiteX0" fmla="*/ 0 w 3879850"/>
              <a:gd name="connsiteY0" fmla="*/ 0 h 1974850"/>
              <a:gd name="connsiteX1" fmla="*/ 990600 w 3879850"/>
              <a:gd name="connsiteY1" fmla="*/ 139700 h 1974850"/>
              <a:gd name="connsiteX2" fmla="*/ 2508250 w 3879850"/>
              <a:gd name="connsiteY2" fmla="*/ 565150 h 1974850"/>
              <a:gd name="connsiteX3" fmla="*/ 3632200 w 3879850"/>
              <a:gd name="connsiteY3" fmla="*/ 1263650 h 1974850"/>
              <a:gd name="connsiteX4" fmla="*/ 3879850 w 3879850"/>
              <a:gd name="connsiteY4" fmla="*/ 1974850 h 197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9850" h="1974850">
                <a:moveTo>
                  <a:pt x="0" y="0"/>
                </a:moveTo>
                <a:cubicBezTo>
                  <a:pt x="286279" y="22754"/>
                  <a:pt x="572558" y="45508"/>
                  <a:pt x="990600" y="139700"/>
                </a:cubicBezTo>
                <a:cubicBezTo>
                  <a:pt x="1408642" y="233892"/>
                  <a:pt x="2067983" y="377825"/>
                  <a:pt x="2508250" y="565150"/>
                </a:cubicBezTo>
                <a:cubicBezTo>
                  <a:pt x="2948517" y="752475"/>
                  <a:pt x="3403600" y="1028700"/>
                  <a:pt x="3632200" y="1263650"/>
                </a:cubicBezTo>
                <a:cubicBezTo>
                  <a:pt x="3860800" y="1498600"/>
                  <a:pt x="3879850" y="1974850"/>
                  <a:pt x="3879850" y="197485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6" name="Freeform 95"/>
          <p:cNvSpPr/>
          <p:nvPr/>
        </p:nvSpPr>
        <p:spPr>
          <a:xfrm>
            <a:off x="1468902" y="2924130"/>
            <a:ext cx="4006850" cy="941653"/>
          </a:xfrm>
          <a:custGeom>
            <a:avLst/>
            <a:gdLst>
              <a:gd name="connsiteX0" fmla="*/ 0 w 4006850"/>
              <a:gd name="connsiteY0" fmla="*/ 20903 h 941653"/>
              <a:gd name="connsiteX1" fmla="*/ 1384300 w 4006850"/>
              <a:gd name="connsiteY1" fmla="*/ 14553 h 941653"/>
              <a:gd name="connsiteX2" fmla="*/ 3175000 w 4006850"/>
              <a:gd name="connsiteY2" fmla="*/ 186003 h 941653"/>
              <a:gd name="connsiteX3" fmla="*/ 4006850 w 4006850"/>
              <a:gd name="connsiteY3" fmla="*/ 941653 h 941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06850" h="941653">
                <a:moveTo>
                  <a:pt x="0" y="20903"/>
                </a:moveTo>
                <a:cubicBezTo>
                  <a:pt x="427566" y="3969"/>
                  <a:pt x="855133" y="-12964"/>
                  <a:pt x="1384300" y="14553"/>
                </a:cubicBezTo>
                <a:cubicBezTo>
                  <a:pt x="1913467" y="42070"/>
                  <a:pt x="2737908" y="31486"/>
                  <a:pt x="3175000" y="186003"/>
                </a:cubicBezTo>
                <a:cubicBezTo>
                  <a:pt x="3612092" y="340520"/>
                  <a:pt x="4006850" y="941653"/>
                  <a:pt x="4006850" y="941653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7" name="Freeform 96"/>
          <p:cNvSpPr/>
          <p:nvPr/>
        </p:nvSpPr>
        <p:spPr>
          <a:xfrm>
            <a:off x="2599202" y="2843433"/>
            <a:ext cx="2889250" cy="1003300"/>
          </a:xfrm>
          <a:custGeom>
            <a:avLst/>
            <a:gdLst>
              <a:gd name="connsiteX0" fmla="*/ 0 w 2889250"/>
              <a:gd name="connsiteY0" fmla="*/ 0 h 1003300"/>
              <a:gd name="connsiteX1" fmla="*/ 1384300 w 2889250"/>
              <a:gd name="connsiteY1" fmla="*/ 44450 h 1003300"/>
              <a:gd name="connsiteX2" fmla="*/ 2298700 w 2889250"/>
              <a:gd name="connsiteY2" fmla="*/ 260350 h 1003300"/>
              <a:gd name="connsiteX3" fmla="*/ 2889250 w 2889250"/>
              <a:gd name="connsiteY3" fmla="*/ 1003300 h 100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9250" h="1003300">
                <a:moveTo>
                  <a:pt x="0" y="0"/>
                </a:moveTo>
                <a:cubicBezTo>
                  <a:pt x="500591" y="529"/>
                  <a:pt x="1001183" y="1058"/>
                  <a:pt x="1384300" y="44450"/>
                </a:cubicBezTo>
                <a:cubicBezTo>
                  <a:pt x="1767417" y="87842"/>
                  <a:pt x="2047875" y="100542"/>
                  <a:pt x="2298700" y="260350"/>
                </a:cubicBezTo>
                <a:cubicBezTo>
                  <a:pt x="2549525" y="420158"/>
                  <a:pt x="2889250" y="1003300"/>
                  <a:pt x="2889250" y="100330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8" name="Freeform 97"/>
          <p:cNvSpPr/>
          <p:nvPr/>
        </p:nvSpPr>
        <p:spPr>
          <a:xfrm>
            <a:off x="1716552" y="3879607"/>
            <a:ext cx="3778250" cy="1643526"/>
          </a:xfrm>
          <a:custGeom>
            <a:avLst/>
            <a:gdLst>
              <a:gd name="connsiteX0" fmla="*/ 0 w 3778250"/>
              <a:gd name="connsiteY0" fmla="*/ 1643526 h 1643526"/>
              <a:gd name="connsiteX1" fmla="*/ 666750 w 3778250"/>
              <a:gd name="connsiteY1" fmla="*/ 760876 h 1643526"/>
              <a:gd name="connsiteX2" fmla="*/ 1962150 w 3778250"/>
              <a:gd name="connsiteY2" fmla="*/ 75076 h 1643526"/>
              <a:gd name="connsiteX3" fmla="*/ 3778250 w 3778250"/>
              <a:gd name="connsiteY3" fmla="*/ 17926 h 1643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8250" h="1643526">
                <a:moveTo>
                  <a:pt x="0" y="1643526"/>
                </a:moveTo>
                <a:cubicBezTo>
                  <a:pt x="169862" y="1332905"/>
                  <a:pt x="339725" y="1022284"/>
                  <a:pt x="666750" y="760876"/>
                </a:cubicBezTo>
                <a:cubicBezTo>
                  <a:pt x="993775" y="499468"/>
                  <a:pt x="1443567" y="198901"/>
                  <a:pt x="1962150" y="75076"/>
                </a:cubicBezTo>
                <a:cubicBezTo>
                  <a:pt x="2480733" y="-48749"/>
                  <a:pt x="3778250" y="17926"/>
                  <a:pt x="3778250" y="17926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220981" y="3882237"/>
            <a:ext cx="3669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effectLst>
                  <a:outerShdw blurRad="25400" dist="50800" dir="2700000" algn="tl" rotWithShape="0">
                    <a:prstClr val="black">
                      <a:alpha val="52000"/>
                    </a:prstClr>
                  </a:outerShdw>
                </a:effectLst>
              </a:rPr>
              <a:t>National Water Center</a:t>
            </a:r>
          </a:p>
        </p:txBody>
      </p:sp>
      <p:sp>
        <p:nvSpPr>
          <p:cNvPr id="37" name="Freeform 36"/>
          <p:cNvSpPr/>
          <p:nvPr/>
        </p:nvSpPr>
        <p:spPr>
          <a:xfrm>
            <a:off x="1748390" y="3914838"/>
            <a:ext cx="3771781" cy="1629116"/>
          </a:xfrm>
          <a:custGeom>
            <a:avLst/>
            <a:gdLst>
              <a:gd name="connsiteX0" fmla="*/ 0 w 3778250"/>
              <a:gd name="connsiteY0" fmla="*/ 1643526 h 1643526"/>
              <a:gd name="connsiteX1" fmla="*/ 666750 w 3778250"/>
              <a:gd name="connsiteY1" fmla="*/ 760876 h 1643526"/>
              <a:gd name="connsiteX2" fmla="*/ 1962150 w 3778250"/>
              <a:gd name="connsiteY2" fmla="*/ 75076 h 1643526"/>
              <a:gd name="connsiteX3" fmla="*/ 3778250 w 3778250"/>
              <a:gd name="connsiteY3" fmla="*/ 17926 h 1643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8250" h="1643526">
                <a:moveTo>
                  <a:pt x="0" y="1643526"/>
                </a:moveTo>
                <a:cubicBezTo>
                  <a:pt x="169862" y="1332905"/>
                  <a:pt x="339725" y="1022284"/>
                  <a:pt x="666750" y="760876"/>
                </a:cubicBezTo>
                <a:cubicBezTo>
                  <a:pt x="993775" y="499468"/>
                  <a:pt x="1443567" y="198901"/>
                  <a:pt x="1962150" y="75076"/>
                </a:cubicBezTo>
                <a:cubicBezTo>
                  <a:pt x="2480733" y="-48749"/>
                  <a:pt x="3778250" y="17926"/>
                  <a:pt x="3778250" y="17926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1" name="Freeform 50"/>
          <p:cNvSpPr/>
          <p:nvPr/>
        </p:nvSpPr>
        <p:spPr>
          <a:xfrm>
            <a:off x="1478934" y="2959418"/>
            <a:ext cx="4050637" cy="1048786"/>
          </a:xfrm>
          <a:custGeom>
            <a:avLst/>
            <a:gdLst>
              <a:gd name="connsiteX0" fmla="*/ 0 w 4006850"/>
              <a:gd name="connsiteY0" fmla="*/ 20903 h 941653"/>
              <a:gd name="connsiteX1" fmla="*/ 1384300 w 4006850"/>
              <a:gd name="connsiteY1" fmla="*/ 14553 h 941653"/>
              <a:gd name="connsiteX2" fmla="*/ 3175000 w 4006850"/>
              <a:gd name="connsiteY2" fmla="*/ 186003 h 941653"/>
              <a:gd name="connsiteX3" fmla="*/ 4006850 w 4006850"/>
              <a:gd name="connsiteY3" fmla="*/ 941653 h 941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06850" h="941653">
                <a:moveTo>
                  <a:pt x="0" y="20903"/>
                </a:moveTo>
                <a:cubicBezTo>
                  <a:pt x="427566" y="3969"/>
                  <a:pt x="855133" y="-12964"/>
                  <a:pt x="1384300" y="14553"/>
                </a:cubicBezTo>
                <a:cubicBezTo>
                  <a:pt x="1913467" y="42070"/>
                  <a:pt x="2737908" y="31486"/>
                  <a:pt x="3175000" y="186003"/>
                </a:cubicBezTo>
                <a:cubicBezTo>
                  <a:pt x="3612092" y="340520"/>
                  <a:pt x="4006850" y="941653"/>
                  <a:pt x="4006850" y="941653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2" name="Freeform 51"/>
          <p:cNvSpPr/>
          <p:nvPr/>
        </p:nvSpPr>
        <p:spPr>
          <a:xfrm>
            <a:off x="4461378" y="3644372"/>
            <a:ext cx="1036698" cy="269892"/>
          </a:xfrm>
          <a:custGeom>
            <a:avLst/>
            <a:gdLst>
              <a:gd name="connsiteX0" fmla="*/ 0 w 1036698"/>
              <a:gd name="connsiteY0" fmla="*/ 23690 h 269892"/>
              <a:gd name="connsiteX1" fmla="*/ 414679 w 1036698"/>
              <a:gd name="connsiteY1" fmla="*/ 23690 h 269892"/>
              <a:gd name="connsiteX2" fmla="*/ 1036698 w 1036698"/>
              <a:gd name="connsiteY2" fmla="*/ 269892 h 26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6698" h="269892">
                <a:moveTo>
                  <a:pt x="0" y="23690"/>
                </a:moveTo>
                <a:cubicBezTo>
                  <a:pt x="120948" y="3173"/>
                  <a:pt x="241896" y="-17344"/>
                  <a:pt x="414679" y="23690"/>
                </a:cubicBezTo>
                <a:cubicBezTo>
                  <a:pt x="587462" y="64724"/>
                  <a:pt x="1036698" y="269892"/>
                  <a:pt x="1036698" y="269892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3" name="Freeform 52"/>
          <p:cNvSpPr/>
          <p:nvPr/>
        </p:nvSpPr>
        <p:spPr>
          <a:xfrm>
            <a:off x="2597666" y="2880369"/>
            <a:ext cx="2889250" cy="1003300"/>
          </a:xfrm>
          <a:custGeom>
            <a:avLst/>
            <a:gdLst>
              <a:gd name="connsiteX0" fmla="*/ 0 w 2889250"/>
              <a:gd name="connsiteY0" fmla="*/ 0 h 1003300"/>
              <a:gd name="connsiteX1" fmla="*/ 1384300 w 2889250"/>
              <a:gd name="connsiteY1" fmla="*/ 44450 h 1003300"/>
              <a:gd name="connsiteX2" fmla="*/ 2298700 w 2889250"/>
              <a:gd name="connsiteY2" fmla="*/ 260350 h 1003300"/>
              <a:gd name="connsiteX3" fmla="*/ 2889250 w 2889250"/>
              <a:gd name="connsiteY3" fmla="*/ 1003300 h 100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9250" h="1003300">
                <a:moveTo>
                  <a:pt x="0" y="0"/>
                </a:moveTo>
                <a:cubicBezTo>
                  <a:pt x="500591" y="529"/>
                  <a:pt x="1001183" y="1058"/>
                  <a:pt x="1384300" y="44450"/>
                </a:cubicBezTo>
                <a:cubicBezTo>
                  <a:pt x="1767417" y="87842"/>
                  <a:pt x="2047875" y="100542"/>
                  <a:pt x="2298700" y="260350"/>
                </a:cubicBezTo>
                <a:cubicBezTo>
                  <a:pt x="2549525" y="420158"/>
                  <a:pt x="2889250" y="1003300"/>
                  <a:pt x="2889250" y="100330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4" name="Freeform 53"/>
          <p:cNvSpPr/>
          <p:nvPr/>
        </p:nvSpPr>
        <p:spPr>
          <a:xfrm>
            <a:off x="4325250" y="3928119"/>
            <a:ext cx="1193800" cy="241300"/>
          </a:xfrm>
          <a:custGeom>
            <a:avLst/>
            <a:gdLst>
              <a:gd name="connsiteX0" fmla="*/ 0 w 1193800"/>
              <a:gd name="connsiteY0" fmla="*/ 241300 h 241300"/>
              <a:gd name="connsiteX1" fmla="*/ 660400 w 1193800"/>
              <a:gd name="connsiteY1" fmla="*/ 196850 h 241300"/>
              <a:gd name="connsiteX2" fmla="*/ 1193800 w 1193800"/>
              <a:gd name="connsiteY2" fmla="*/ 0 h 24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3800" h="241300">
                <a:moveTo>
                  <a:pt x="0" y="241300"/>
                </a:moveTo>
                <a:cubicBezTo>
                  <a:pt x="230716" y="239183"/>
                  <a:pt x="461433" y="237067"/>
                  <a:pt x="660400" y="196850"/>
                </a:cubicBezTo>
                <a:cubicBezTo>
                  <a:pt x="859367" y="156633"/>
                  <a:pt x="1193800" y="0"/>
                  <a:pt x="1193800" y="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5" name="Freeform 54"/>
          <p:cNvSpPr/>
          <p:nvPr/>
        </p:nvSpPr>
        <p:spPr>
          <a:xfrm>
            <a:off x="1575124" y="1921519"/>
            <a:ext cx="3879850" cy="1974850"/>
          </a:xfrm>
          <a:custGeom>
            <a:avLst/>
            <a:gdLst>
              <a:gd name="connsiteX0" fmla="*/ 0 w 3879850"/>
              <a:gd name="connsiteY0" fmla="*/ 0 h 1974850"/>
              <a:gd name="connsiteX1" fmla="*/ 990600 w 3879850"/>
              <a:gd name="connsiteY1" fmla="*/ 139700 h 1974850"/>
              <a:gd name="connsiteX2" fmla="*/ 2508250 w 3879850"/>
              <a:gd name="connsiteY2" fmla="*/ 565150 h 1974850"/>
              <a:gd name="connsiteX3" fmla="*/ 3632200 w 3879850"/>
              <a:gd name="connsiteY3" fmla="*/ 1263650 h 1974850"/>
              <a:gd name="connsiteX4" fmla="*/ 3879850 w 3879850"/>
              <a:gd name="connsiteY4" fmla="*/ 1974850 h 197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9850" h="1974850">
                <a:moveTo>
                  <a:pt x="0" y="0"/>
                </a:moveTo>
                <a:cubicBezTo>
                  <a:pt x="286279" y="22754"/>
                  <a:pt x="572558" y="45508"/>
                  <a:pt x="990600" y="139700"/>
                </a:cubicBezTo>
                <a:cubicBezTo>
                  <a:pt x="1408642" y="233892"/>
                  <a:pt x="2067983" y="377825"/>
                  <a:pt x="2508250" y="565150"/>
                </a:cubicBezTo>
                <a:cubicBezTo>
                  <a:pt x="2948517" y="752475"/>
                  <a:pt x="3403600" y="1028700"/>
                  <a:pt x="3632200" y="1263650"/>
                </a:cubicBezTo>
                <a:cubicBezTo>
                  <a:pt x="3860800" y="1498600"/>
                  <a:pt x="3879850" y="1974850"/>
                  <a:pt x="3879850" y="197485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6" name="Freeform 55"/>
          <p:cNvSpPr/>
          <p:nvPr/>
        </p:nvSpPr>
        <p:spPr>
          <a:xfrm>
            <a:off x="4594695" y="2314149"/>
            <a:ext cx="868239" cy="1554955"/>
          </a:xfrm>
          <a:custGeom>
            <a:avLst/>
            <a:gdLst>
              <a:gd name="connsiteX0" fmla="*/ 0 w 868239"/>
              <a:gd name="connsiteY0" fmla="*/ 0 h 1554955"/>
              <a:gd name="connsiteX1" fmla="*/ 388762 w 868239"/>
              <a:gd name="connsiteY1" fmla="*/ 323949 h 1554955"/>
              <a:gd name="connsiteX2" fmla="*/ 790482 w 868239"/>
              <a:gd name="connsiteY2" fmla="*/ 945931 h 1554955"/>
              <a:gd name="connsiteX3" fmla="*/ 868234 w 868239"/>
              <a:gd name="connsiteY3" fmla="*/ 1554955 h 1554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8239" h="1554955">
                <a:moveTo>
                  <a:pt x="0" y="0"/>
                </a:moveTo>
                <a:cubicBezTo>
                  <a:pt x="128507" y="83147"/>
                  <a:pt x="257015" y="166294"/>
                  <a:pt x="388762" y="323949"/>
                </a:cubicBezTo>
                <a:cubicBezTo>
                  <a:pt x="520509" y="481604"/>
                  <a:pt x="710570" y="740763"/>
                  <a:pt x="790482" y="945931"/>
                </a:cubicBezTo>
                <a:cubicBezTo>
                  <a:pt x="870394" y="1151099"/>
                  <a:pt x="868234" y="1554955"/>
                  <a:pt x="868234" y="1554955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7" name="Freeform 56"/>
          <p:cNvSpPr/>
          <p:nvPr/>
        </p:nvSpPr>
        <p:spPr>
          <a:xfrm>
            <a:off x="5509429" y="2997941"/>
            <a:ext cx="317500" cy="927100"/>
          </a:xfrm>
          <a:custGeom>
            <a:avLst/>
            <a:gdLst>
              <a:gd name="connsiteX0" fmla="*/ 317500 w 317500"/>
              <a:gd name="connsiteY0" fmla="*/ 0 h 927100"/>
              <a:gd name="connsiteX1" fmla="*/ 177800 w 317500"/>
              <a:gd name="connsiteY1" fmla="*/ 520700 h 927100"/>
              <a:gd name="connsiteX2" fmla="*/ 0 w 317500"/>
              <a:gd name="connsiteY2" fmla="*/ 927100 h 92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7500" h="927100">
                <a:moveTo>
                  <a:pt x="317500" y="0"/>
                </a:moveTo>
                <a:cubicBezTo>
                  <a:pt x="274108" y="183091"/>
                  <a:pt x="230717" y="366183"/>
                  <a:pt x="177800" y="520700"/>
                </a:cubicBezTo>
                <a:cubicBezTo>
                  <a:pt x="124883" y="675217"/>
                  <a:pt x="0" y="927100"/>
                  <a:pt x="0" y="92710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8" name="Freeform 57"/>
          <p:cNvSpPr/>
          <p:nvPr/>
        </p:nvSpPr>
        <p:spPr>
          <a:xfrm>
            <a:off x="5522129" y="2613475"/>
            <a:ext cx="939800" cy="1289050"/>
          </a:xfrm>
          <a:custGeom>
            <a:avLst/>
            <a:gdLst>
              <a:gd name="connsiteX0" fmla="*/ 939800 w 939800"/>
              <a:gd name="connsiteY0" fmla="*/ 0 h 1289050"/>
              <a:gd name="connsiteX1" fmla="*/ 793750 w 939800"/>
              <a:gd name="connsiteY1" fmla="*/ 247650 h 1289050"/>
              <a:gd name="connsiteX2" fmla="*/ 387350 w 939800"/>
              <a:gd name="connsiteY2" fmla="*/ 895350 h 1289050"/>
              <a:gd name="connsiteX3" fmla="*/ 0 w 939800"/>
              <a:gd name="connsiteY3" fmla="*/ 1289050 h 128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9800" h="1289050">
                <a:moveTo>
                  <a:pt x="939800" y="0"/>
                </a:moveTo>
                <a:cubicBezTo>
                  <a:pt x="912812" y="49212"/>
                  <a:pt x="885825" y="98425"/>
                  <a:pt x="793750" y="247650"/>
                </a:cubicBezTo>
                <a:cubicBezTo>
                  <a:pt x="701675" y="396875"/>
                  <a:pt x="519642" y="721783"/>
                  <a:pt x="387350" y="895350"/>
                </a:cubicBezTo>
                <a:cubicBezTo>
                  <a:pt x="255058" y="1068917"/>
                  <a:pt x="0" y="1289050"/>
                  <a:pt x="0" y="128905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9" name="Freeform 58"/>
          <p:cNvSpPr/>
          <p:nvPr/>
        </p:nvSpPr>
        <p:spPr>
          <a:xfrm>
            <a:off x="5506158" y="2242097"/>
            <a:ext cx="1600200" cy="1676400"/>
          </a:xfrm>
          <a:custGeom>
            <a:avLst/>
            <a:gdLst>
              <a:gd name="connsiteX0" fmla="*/ 1600200 w 1600200"/>
              <a:gd name="connsiteY0" fmla="*/ 0 h 1676400"/>
              <a:gd name="connsiteX1" fmla="*/ 1289050 w 1600200"/>
              <a:gd name="connsiteY1" fmla="*/ 520700 h 1676400"/>
              <a:gd name="connsiteX2" fmla="*/ 641350 w 1600200"/>
              <a:gd name="connsiteY2" fmla="*/ 1295400 h 1676400"/>
              <a:gd name="connsiteX3" fmla="*/ 0 w 1600200"/>
              <a:gd name="connsiteY3" fmla="*/ 1676400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0200" h="1676400">
                <a:moveTo>
                  <a:pt x="1600200" y="0"/>
                </a:moveTo>
                <a:cubicBezTo>
                  <a:pt x="1524529" y="152400"/>
                  <a:pt x="1448858" y="304800"/>
                  <a:pt x="1289050" y="520700"/>
                </a:cubicBezTo>
                <a:cubicBezTo>
                  <a:pt x="1129242" y="736600"/>
                  <a:pt x="856192" y="1102783"/>
                  <a:pt x="641350" y="1295400"/>
                </a:cubicBezTo>
                <a:cubicBezTo>
                  <a:pt x="426508" y="1488017"/>
                  <a:pt x="0" y="1676400"/>
                  <a:pt x="0" y="167640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0" name="Freeform 59"/>
          <p:cNvSpPr/>
          <p:nvPr/>
        </p:nvSpPr>
        <p:spPr>
          <a:xfrm>
            <a:off x="5490187" y="3896369"/>
            <a:ext cx="400050" cy="82659"/>
          </a:xfrm>
          <a:custGeom>
            <a:avLst/>
            <a:gdLst>
              <a:gd name="connsiteX0" fmla="*/ 400050 w 400050"/>
              <a:gd name="connsiteY0" fmla="*/ 0 h 82659"/>
              <a:gd name="connsiteX1" fmla="*/ 146050 w 400050"/>
              <a:gd name="connsiteY1" fmla="*/ 82550 h 82659"/>
              <a:gd name="connsiteX2" fmla="*/ 0 w 400050"/>
              <a:gd name="connsiteY2" fmla="*/ 19050 h 82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0050" h="82659">
                <a:moveTo>
                  <a:pt x="400050" y="0"/>
                </a:moveTo>
                <a:cubicBezTo>
                  <a:pt x="306387" y="39687"/>
                  <a:pt x="212725" y="79375"/>
                  <a:pt x="146050" y="82550"/>
                </a:cubicBezTo>
                <a:cubicBezTo>
                  <a:pt x="79375" y="85725"/>
                  <a:pt x="0" y="19050"/>
                  <a:pt x="0" y="1905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1" name="Freeform 60"/>
          <p:cNvSpPr/>
          <p:nvPr/>
        </p:nvSpPr>
        <p:spPr>
          <a:xfrm>
            <a:off x="5335896" y="3898356"/>
            <a:ext cx="214217" cy="557192"/>
          </a:xfrm>
          <a:custGeom>
            <a:avLst/>
            <a:gdLst>
              <a:gd name="connsiteX0" fmla="*/ 0 w 214217"/>
              <a:gd name="connsiteY0" fmla="*/ 557192 h 557192"/>
              <a:gd name="connsiteX1" fmla="*/ 207339 w 214217"/>
              <a:gd name="connsiteY1" fmla="*/ 362823 h 557192"/>
              <a:gd name="connsiteX2" fmla="*/ 168463 w 214217"/>
              <a:gd name="connsiteY2" fmla="*/ 0 h 557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4217" h="557192">
                <a:moveTo>
                  <a:pt x="0" y="557192"/>
                </a:moveTo>
                <a:cubicBezTo>
                  <a:pt x="89631" y="506440"/>
                  <a:pt x="179262" y="455688"/>
                  <a:pt x="207339" y="362823"/>
                </a:cubicBezTo>
                <a:cubicBezTo>
                  <a:pt x="235416" y="269958"/>
                  <a:pt x="168463" y="0"/>
                  <a:pt x="168463" y="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5285252" y="3668933"/>
            <a:ext cx="393700" cy="393700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9" name="Oval 98"/>
          <p:cNvSpPr/>
          <p:nvPr/>
        </p:nvSpPr>
        <p:spPr>
          <a:xfrm>
            <a:off x="4212102" y="4049933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4364502" y="3554633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5196352" y="4354733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5805952" y="3776883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5723402" y="2868833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1640352" y="5446933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2484902" y="2741833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1367302" y="2862483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4504202" y="3141883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4542302" y="2214783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6345702" y="2506883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7025152" y="2113183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1513352" y="1821083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68754" y="345851"/>
            <a:ext cx="7312991" cy="484632"/>
          </a:xfrm>
        </p:spPr>
        <p:txBody>
          <a:bodyPr/>
          <a:lstStyle/>
          <a:p>
            <a:pPr algn="ctr"/>
            <a:r>
              <a:rPr lang="en-US" dirty="0" smtClean="0"/>
              <a:t>Centralized Water Forecasting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4210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3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3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3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3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3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3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3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3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3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1" grpId="0" animBg="1"/>
      <p:bldP spid="96" grpId="0" animBg="1"/>
      <p:bldP spid="97" grpId="0" animBg="1"/>
      <p:bldP spid="98" grpId="0" animBg="1"/>
      <p:bldP spid="37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ED31AD-F2C8-9249-BDEC-2852C3DD794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PRE-DECISIONAL - DO NOT DISTRIBUTE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EA7525-BC21-4740-9E26-BEDE38A67C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NWC May2014 Group Photo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" b="79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31650" y="6515157"/>
            <a:ext cx="3338740" cy="384713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pPr defTabSz="457200">
              <a:defRPr/>
            </a:pPr>
            <a:r>
              <a:rPr lang="en-US" sz="1900" b="1" dirty="0">
                <a:solidFill>
                  <a:srgbClr val="000000"/>
                </a:solidFill>
              </a:rPr>
              <a:t>Inaugural Meeting – May, 2014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32557" y="2853916"/>
            <a:ext cx="549679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This meeting led to an engagement between the academic community of the United States and the National Weather Service to help build the National Water Model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62671"/>
            <a:ext cx="9144000" cy="1325563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National Water Prediction Model Configurations</a:t>
            </a:r>
            <a:endParaRPr lang="en-US" sz="2800" b="1" dirty="0"/>
          </a:p>
        </p:txBody>
      </p:sp>
      <p:sp>
        <p:nvSpPr>
          <p:cNvPr id="37" name="Rectangle 36"/>
          <p:cNvSpPr/>
          <p:nvPr/>
        </p:nvSpPr>
        <p:spPr>
          <a:xfrm>
            <a:off x="263947" y="633340"/>
            <a:ext cx="8667482" cy="600876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563499" y="1514524"/>
            <a:ext cx="1996226" cy="54091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Short-Range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‘Flood Prediction’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825469" y="1496829"/>
            <a:ext cx="1996226" cy="54091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Long Range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‘Water Resources’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13399" y="1514524"/>
            <a:ext cx="1996226" cy="54091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Analysis &amp; Assimilation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13399" y="2769551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Hourly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563499" y="2769551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3-Hourly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825469" y="2751855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~Daily (x16)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27618" y="3771952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- 3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79593" y="2396310"/>
            <a:ext cx="1897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Cycling Frequency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79592" y="825667"/>
            <a:ext cx="6819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Four Forecasting Horizons for National Water Model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563499" y="3771952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0-2 days</a:t>
            </a:r>
          </a:p>
        </p:txBody>
      </p:sp>
      <p:sp>
        <p:nvSpPr>
          <p:cNvPr id="48" name="Rectangle 47"/>
          <p:cNvSpPr/>
          <p:nvPr/>
        </p:nvSpPr>
        <p:spPr>
          <a:xfrm>
            <a:off x="6825469" y="3751229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0-30 days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13400" y="3399590"/>
            <a:ext cx="1876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Forecast Duration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93810" y="4795435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1km/250m/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NHDPlus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Reach</a:t>
            </a:r>
          </a:p>
        </p:txBody>
      </p:sp>
      <p:sp>
        <p:nvSpPr>
          <p:cNvPr id="51" name="Rectangle 50"/>
          <p:cNvSpPr/>
          <p:nvPr/>
        </p:nvSpPr>
        <p:spPr>
          <a:xfrm>
            <a:off x="2529691" y="4795435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1km/250m/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NHDPlus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Reach</a:t>
            </a:r>
          </a:p>
        </p:txBody>
      </p:sp>
      <p:sp>
        <p:nvSpPr>
          <p:cNvPr id="52" name="Rectangle 51"/>
          <p:cNvSpPr/>
          <p:nvPr/>
        </p:nvSpPr>
        <p:spPr>
          <a:xfrm>
            <a:off x="6791661" y="4774712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km/catchment 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NHDPlus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Reach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79592" y="4423073"/>
            <a:ext cx="3198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Spatial Discretization &amp; Routing</a:t>
            </a:r>
          </a:p>
        </p:txBody>
      </p:sp>
      <p:sp>
        <p:nvSpPr>
          <p:cNvPr id="54" name="Rectangle 53"/>
          <p:cNvSpPr/>
          <p:nvPr/>
        </p:nvSpPr>
        <p:spPr>
          <a:xfrm>
            <a:off x="393810" y="5733482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MRMS blend/ HRRR-NAM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bkgnd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529691" y="5733482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Downscaled HRRR /RAP/NAM blend</a:t>
            </a:r>
          </a:p>
        </p:txBody>
      </p:sp>
      <p:sp>
        <p:nvSpPr>
          <p:cNvPr id="56" name="Rectangle 55"/>
          <p:cNvSpPr/>
          <p:nvPr/>
        </p:nvSpPr>
        <p:spPr>
          <a:xfrm>
            <a:off x="6791661" y="5712759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Downscaled &amp; bias-corrected CFS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79592" y="5361120"/>
            <a:ext cx="2370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Meteorological Forcing</a:t>
            </a:r>
          </a:p>
        </p:txBody>
      </p:sp>
      <p:sp>
        <p:nvSpPr>
          <p:cNvPr id="58" name="Rectangle 57"/>
          <p:cNvSpPr/>
          <p:nvPr/>
        </p:nvSpPr>
        <p:spPr>
          <a:xfrm>
            <a:off x="4675369" y="1500325"/>
            <a:ext cx="1996226" cy="54091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Medium Range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‘Flow Prediction’</a:t>
            </a:r>
          </a:p>
        </p:txBody>
      </p:sp>
      <p:sp>
        <p:nvSpPr>
          <p:cNvPr id="59" name="Rectangle 58"/>
          <p:cNvSpPr/>
          <p:nvPr/>
        </p:nvSpPr>
        <p:spPr>
          <a:xfrm>
            <a:off x="4675369" y="2755352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Daily</a:t>
            </a:r>
          </a:p>
        </p:txBody>
      </p:sp>
      <p:sp>
        <p:nvSpPr>
          <p:cNvPr id="60" name="Rectangle 59"/>
          <p:cNvSpPr/>
          <p:nvPr/>
        </p:nvSpPr>
        <p:spPr>
          <a:xfrm>
            <a:off x="4675369" y="3757753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0-10 days</a:t>
            </a:r>
          </a:p>
        </p:txBody>
      </p:sp>
      <p:sp>
        <p:nvSpPr>
          <p:cNvPr id="61" name="Rectangle 60"/>
          <p:cNvSpPr/>
          <p:nvPr/>
        </p:nvSpPr>
        <p:spPr>
          <a:xfrm>
            <a:off x="4641561" y="4781236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1km/250m/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NHDPlus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Reach</a:t>
            </a:r>
          </a:p>
        </p:txBody>
      </p:sp>
      <p:sp>
        <p:nvSpPr>
          <p:cNvPr id="62" name="Rectangle 61"/>
          <p:cNvSpPr/>
          <p:nvPr/>
        </p:nvSpPr>
        <p:spPr>
          <a:xfrm>
            <a:off x="4641561" y="5719283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Short-range + Downscaled GFS</a:t>
            </a:r>
          </a:p>
        </p:txBody>
      </p:sp>
      <p:pic>
        <p:nvPicPr>
          <p:cNvPr id="29" name="MJJ15_absFlow_conu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76256" y="616170"/>
            <a:ext cx="4062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Operational on 16 August 2016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  <a:lumOff val="2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048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0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Forecasts from National Water Model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75085" y="2444504"/>
            <a:ext cx="5651310" cy="3891613"/>
            <a:chOff x="75384" y="1738225"/>
            <a:chExt cx="5651310" cy="3891613"/>
          </a:xfrm>
        </p:grpSpPr>
        <p:cxnSp>
          <p:nvCxnSpPr>
            <p:cNvPr id="4" name="Straight Arrow Connector 3"/>
            <p:cNvCxnSpPr/>
            <p:nvPr/>
          </p:nvCxnSpPr>
          <p:spPr bwMode="auto">
            <a:xfrm flipV="1">
              <a:off x="1809787" y="3166691"/>
              <a:ext cx="1624083" cy="1"/>
            </a:xfrm>
            <a:prstGeom prst="straightConnector1">
              <a:avLst/>
            </a:prstGeom>
            <a:noFill/>
            <a:ln w="38100" cap="flat" cmpd="sng" algn="ctr">
              <a:solidFill>
                <a:schemeClr val="tx2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6" name="Straight Connector 5"/>
            <p:cNvCxnSpPr/>
            <p:nvPr/>
          </p:nvCxnSpPr>
          <p:spPr bwMode="auto">
            <a:xfrm flipH="1">
              <a:off x="1809787" y="2011181"/>
              <a:ext cx="4549" cy="3493827"/>
            </a:xfrm>
            <a:prstGeom prst="line">
              <a:avLst/>
            </a:prstGeom>
            <a:noFill/>
            <a:ln w="38100" cap="flat" cmpd="sng" algn="ctr">
              <a:solidFill>
                <a:schemeClr val="tx2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" name="TextBox 7"/>
            <p:cNvSpPr txBox="1"/>
            <p:nvPr/>
          </p:nvSpPr>
          <p:spPr>
            <a:xfrm>
              <a:off x="1646013" y="1738225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Now</a:t>
              </a: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1755196" y="2238290"/>
              <a:ext cx="118281" cy="122830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44124" y="2208265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1446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Analysis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957637" y="2208265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Best estimate of current conditions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71085" y="3076449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1446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Short Range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1446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957637" y="2901269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Hourly for 15 hours ahead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 bwMode="auto">
            <a:xfrm>
              <a:off x="1809787" y="4003481"/>
              <a:ext cx="3916907" cy="9371"/>
            </a:xfrm>
            <a:prstGeom prst="straightConnector1">
              <a:avLst/>
            </a:prstGeom>
            <a:noFill/>
            <a:ln w="38100" cap="flat" cmpd="sng" algn="ctr">
              <a:solidFill>
                <a:schemeClr val="tx2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6" name="TextBox 15"/>
            <p:cNvSpPr txBox="1"/>
            <p:nvPr/>
          </p:nvSpPr>
          <p:spPr>
            <a:xfrm>
              <a:off x="75384" y="3877170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1446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Medium Range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1446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957637" y="3734227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3 Hourly for 10 days ahead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 bwMode="auto">
            <a:xfrm>
              <a:off x="1809787" y="4874526"/>
              <a:ext cx="3916907" cy="9371"/>
            </a:xfrm>
            <a:prstGeom prst="straightConnector1">
              <a:avLst/>
            </a:prstGeom>
            <a:noFill/>
            <a:ln w="38100" cap="flat" cmpd="sng" algn="ctr">
              <a:solidFill>
                <a:schemeClr val="tx2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0" name="TextBox 19"/>
            <p:cNvSpPr txBox="1"/>
            <p:nvPr/>
          </p:nvSpPr>
          <p:spPr>
            <a:xfrm>
              <a:off x="403858" y="4715438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1446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Long Range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1446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957637" y="4556636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Daily for 30 days ahead</a:t>
              </a:r>
              <a:b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</a:br>
              <a:endPara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Ensemble of 4 forecasts each 6 hours (16 forecasts total)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230" y="1050701"/>
            <a:ext cx="2498920" cy="1284934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111864" y="169316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2.7 million 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stream reaches</a:t>
            </a:r>
          </a:p>
        </p:txBody>
      </p:sp>
      <p:sp>
        <p:nvSpPr>
          <p:cNvPr id="12" name="Right Arrow 11"/>
          <p:cNvSpPr/>
          <p:nvPr/>
        </p:nvSpPr>
        <p:spPr bwMode="auto">
          <a:xfrm>
            <a:off x="3348111" y="1693168"/>
            <a:ext cx="309489" cy="228382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4" name="Right Arrow 23"/>
          <p:cNvSpPr/>
          <p:nvPr/>
        </p:nvSpPr>
        <p:spPr bwMode="auto">
          <a:xfrm>
            <a:off x="5325783" y="1689315"/>
            <a:ext cx="309489" cy="228382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81894" y="635584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(5 TB of forecast information per day)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0122" y="932856"/>
            <a:ext cx="2954544" cy="189294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9067" y="2870676"/>
            <a:ext cx="2237819" cy="50106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7541591" y="226026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10AM 19 Jan 2017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98657" y="1595242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San Bernard River near Boling, Texas</a:t>
            </a:r>
          </a:p>
        </p:txBody>
      </p:sp>
    </p:spTree>
    <p:extLst>
      <p:ext uri="{BB962C8B-B14F-4D97-AF65-F5344CB8AC3E}">
        <p14:creationId xmlns:p14="http://schemas.microsoft.com/office/powerpoint/2010/main" val="20293414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NOAA National Water Model in Texas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382" y="941832"/>
            <a:ext cx="4931279" cy="42672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30661" y="170219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2000" b="1" dirty="0" smtClean="0">
                <a:solidFill>
                  <a:prstClr val="black"/>
                </a:solidFill>
              </a:rPr>
              <a:t>Continuous real-time water forecasting </a:t>
            </a:r>
          </a:p>
          <a:p>
            <a:pPr eaLnBrk="0" hangingPunct="0">
              <a:lnSpc>
                <a:spcPts val="1800"/>
              </a:lnSpc>
            </a:pPr>
            <a:r>
              <a:rPr lang="en-US" sz="2000" b="1" dirty="0" smtClean="0">
                <a:solidFill>
                  <a:prstClr val="black"/>
                </a:solidFill>
              </a:rPr>
              <a:t>on </a:t>
            </a:r>
            <a:r>
              <a:rPr lang="en-US" sz="2000" b="1" dirty="0" smtClean="0">
                <a:solidFill>
                  <a:srgbClr val="FF0000"/>
                </a:solidFill>
              </a:rPr>
              <a:t>190,000 miles </a:t>
            </a:r>
            <a:r>
              <a:rPr lang="en-US" sz="2000" b="1" dirty="0" smtClean="0">
                <a:solidFill>
                  <a:prstClr val="black"/>
                </a:solidFill>
              </a:rPr>
              <a:t>of streams and rivers </a:t>
            </a:r>
          </a:p>
          <a:p>
            <a:pPr eaLnBrk="0" hangingPunct="0">
              <a:lnSpc>
                <a:spcPts val="1800"/>
              </a:lnSpc>
            </a:pPr>
            <a:r>
              <a:rPr lang="en-US" sz="2000" b="1" dirty="0" smtClean="0">
                <a:solidFill>
                  <a:prstClr val="black"/>
                </a:solidFill>
              </a:rPr>
              <a:t>divided into </a:t>
            </a:r>
            <a:r>
              <a:rPr lang="en-US" sz="2000" b="1" dirty="0" smtClean="0">
                <a:solidFill>
                  <a:srgbClr val="FF0000"/>
                </a:solidFill>
              </a:rPr>
              <a:t>98,000 reaches</a:t>
            </a:r>
            <a:r>
              <a:rPr lang="en-US" sz="2000" b="1" dirty="0" smtClean="0">
                <a:solidFill>
                  <a:prstClr val="black"/>
                </a:solidFill>
              </a:rPr>
              <a:t>.  </a:t>
            </a:r>
            <a:r>
              <a:rPr lang="en-US" sz="2000" b="1" dirty="0">
                <a:solidFill>
                  <a:prstClr val="black"/>
                </a:solidFill>
              </a:rPr>
              <a:t>D</a:t>
            </a:r>
            <a:r>
              <a:rPr lang="en-US" sz="2000" b="1" dirty="0" smtClean="0">
                <a:solidFill>
                  <a:prstClr val="black"/>
                </a:solidFill>
              </a:rPr>
              <a:t>ata are </a:t>
            </a:r>
          </a:p>
          <a:p>
            <a:pPr eaLnBrk="0" hangingPunct="0">
              <a:lnSpc>
                <a:spcPts val="1800"/>
              </a:lnSpc>
            </a:pPr>
            <a:r>
              <a:rPr lang="en-US" sz="2000" b="1" dirty="0" smtClean="0">
                <a:solidFill>
                  <a:prstClr val="black"/>
                </a:solidFill>
              </a:rPr>
              <a:t>publicly accessible now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0" y="640080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2000" b="1" i="1" dirty="0" smtClean="0">
                <a:solidFill>
                  <a:srgbClr val="FF0000"/>
                </a:solidFill>
              </a:rPr>
              <a:t>A transformative improvement for flood resilience in our state!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941" y="3289251"/>
            <a:ext cx="2954544" cy="189294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886" y="5227071"/>
            <a:ext cx="2237819" cy="50106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308410" y="4616655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10AM 19 Jan 2017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65476" y="3951637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San Bernard River near Boling, Texas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3491485" y="3629465"/>
            <a:ext cx="4316084" cy="801858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8646105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Texas Division of Emergency Management</a:t>
            </a:r>
            <a:endParaRPr lang="en-US" dirty="0"/>
          </a:p>
        </p:txBody>
      </p:sp>
      <p:pic>
        <p:nvPicPr>
          <p:cNvPr id="3" name="Picture 1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847" y="1129049"/>
            <a:ext cx="5916584" cy="5551975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4253" y="1608699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285750" indent="-285750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prstClr val="black"/>
                </a:solidFill>
              </a:rPr>
              <a:t>State Operations Center</a:t>
            </a:r>
          </a:p>
          <a:p>
            <a:pPr marL="285750" indent="-285750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sz="2000" b="1" dirty="0">
              <a:solidFill>
                <a:prstClr val="black"/>
              </a:solidFill>
            </a:endParaRPr>
          </a:p>
          <a:p>
            <a:pPr marL="285750" indent="-285750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prstClr val="black"/>
                </a:solidFill>
              </a:rPr>
              <a:t>Regional Coordinators</a:t>
            </a:r>
          </a:p>
          <a:p>
            <a:pPr marL="285750" indent="-285750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sz="2000" b="1" dirty="0">
              <a:solidFill>
                <a:prstClr val="black"/>
              </a:solidFill>
            </a:endParaRPr>
          </a:p>
          <a:p>
            <a:pPr marL="285750" indent="-285750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prstClr val="black"/>
                </a:solidFill>
              </a:rPr>
              <a:t>Disaster Districts</a:t>
            </a:r>
          </a:p>
          <a:p>
            <a:pPr marL="285750" indent="-285750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sz="2000" b="1" dirty="0">
              <a:solidFill>
                <a:prstClr val="black"/>
              </a:solidFill>
            </a:endParaRPr>
          </a:p>
          <a:p>
            <a:pPr marL="285750" indent="-285750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prstClr val="black"/>
                </a:solidFill>
              </a:rPr>
              <a:t>Counties</a:t>
            </a:r>
          </a:p>
        </p:txBody>
      </p:sp>
      <p:pic>
        <p:nvPicPr>
          <p:cNvPr id="1026" name="Picture 2" descr="Image result for nim kidd, td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74" y="4104366"/>
            <a:ext cx="15240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8650" y="568563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prstClr val="black"/>
                </a:solidFill>
              </a:rPr>
              <a:t>Chief </a:t>
            </a:r>
            <a:r>
              <a:rPr lang="en-US" sz="1400" b="1" dirty="0" err="1" smtClean="0">
                <a:solidFill>
                  <a:prstClr val="black"/>
                </a:solidFill>
              </a:rPr>
              <a:t>Nim</a:t>
            </a:r>
            <a:r>
              <a:rPr lang="en-US" sz="1400" b="1" dirty="0" smtClean="0">
                <a:solidFill>
                  <a:prstClr val="black"/>
                </a:solidFill>
              </a:rPr>
              <a:t> Kidd</a:t>
            </a:r>
            <a:br>
              <a:rPr lang="en-US" sz="1400" b="1" dirty="0" smtClean="0">
                <a:solidFill>
                  <a:prstClr val="black"/>
                </a:solidFill>
              </a:rPr>
            </a:br>
            <a:r>
              <a:rPr lang="en-US" sz="1400" b="1" dirty="0" smtClean="0">
                <a:solidFill>
                  <a:prstClr val="black"/>
                </a:solidFill>
              </a:rPr>
              <a:t>Director, TDEM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847" y="5033452"/>
            <a:ext cx="1647572" cy="164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7834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ptional_Corporate_PPT_Template-Arial">
  <a:themeElements>
    <a:clrScheme name="Custom 4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2361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twdb-ppt-white-template-footer-blue-150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2919</TotalTime>
  <Words>1286</Words>
  <Application>Microsoft Office PowerPoint</Application>
  <PresentationFormat>On-screen Show (4:3)</PresentationFormat>
  <Paragraphs>318</Paragraphs>
  <Slides>36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36</vt:i4>
      </vt:variant>
    </vt:vector>
  </HeadingPairs>
  <TitlesOfParts>
    <vt:vector size="53" baseType="lpstr">
      <vt:lpstr>ＭＳ Ｐゴシック</vt:lpstr>
      <vt:lpstr>Arial</vt:lpstr>
      <vt:lpstr>Avenir LT Std 55 Roman</vt:lpstr>
      <vt:lpstr>Avenir LT Std 65 Medium</vt:lpstr>
      <vt:lpstr>Avenir LT Std 85 Heavy</vt:lpstr>
      <vt:lpstr>Calibri</vt:lpstr>
      <vt:lpstr>Cambria</vt:lpstr>
      <vt:lpstr>Cambria Math</vt:lpstr>
      <vt:lpstr>Franklin Gothic Medium Cond</vt:lpstr>
      <vt:lpstr>Lucida Grande</vt:lpstr>
      <vt:lpstr>Segoe UI</vt:lpstr>
      <vt:lpstr>Optional_Corporate_PPT_Template-Arial</vt:lpstr>
      <vt:lpstr>1_Optional_Corporate_PPT_Template-Arial</vt:lpstr>
      <vt:lpstr>Office Theme</vt:lpstr>
      <vt:lpstr>1_Office Theme</vt:lpstr>
      <vt:lpstr>5_Office Theme</vt:lpstr>
      <vt:lpstr>twdb-ppt-white-template-footer-blue-1504</vt:lpstr>
      <vt:lpstr>PowerPoint Presentation</vt:lpstr>
      <vt:lpstr>The Opportunity</vt:lpstr>
      <vt:lpstr>NWS River Forecast Centers (RFCs)</vt:lpstr>
      <vt:lpstr>Centralized Water Forecasting</vt:lpstr>
      <vt:lpstr>PowerPoint Presentation</vt:lpstr>
      <vt:lpstr>National Water Prediction Model Configurations</vt:lpstr>
      <vt:lpstr>Forecasts from National Water Model</vt:lpstr>
      <vt:lpstr>NOAA National Water Model in Texas</vt:lpstr>
      <vt:lpstr>Texas Division of Emergency Management</vt:lpstr>
      <vt:lpstr>Flood Emergency Response in Texas</vt:lpstr>
      <vt:lpstr>Information Flow During a Flood Emergency</vt:lpstr>
      <vt:lpstr>Storm in San Bernard Basin, 18 Jan 2017</vt:lpstr>
      <vt:lpstr>Area of Concern: San Bernard Basin in Brazoria, Fort Bend, Wharton and Matagorda Counties in Texas</vt:lpstr>
      <vt:lpstr>NWS Forecast Points and Basins in San Bernard Basin</vt:lpstr>
      <vt:lpstr>West Gulf River Forecast Center Largest Impact:  Forecast of Moderate Flooding (at BOLT2) (made at 7:19PM 18 Jan 2017)</vt:lpstr>
      <vt:lpstr>National Water Model Forecast Map</vt:lpstr>
      <vt:lpstr>Forecast of National Water Model for San Bernard River at Boling (peak of 4727 cfs at 10AM) (made at 3 AM Central Time, accessed at 5:30AM 18 Jan 2017)</vt:lpstr>
      <vt:lpstr>National Water Model in San Bernard Basin (800 catchments and stream reaches)</vt:lpstr>
      <vt:lpstr>TDEM Flood Inundation Mapping System</vt:lpstr>
      <vt:lpstr>Comparison of WGRFC and NWM/TDEM forecast of Water Depth on San Bernard River near Boling, TX</vt:lpstr>
      <vt:lpstr>Lesson Learned: Need Local Intelligence</vt:lpstr>
      <vt:lpstr>Flood Response Mapping</vt:lpstr>
      <vt:lpstr>Texas Address Points </vt:lpstr>
      <vt:lpstr>What is a Floodplain?</vt:lpstr>
      <vt:lpstr>Method for Determining Flood Risk: Height Above Nearest Drainage (HAND)</vt:lpstr>
      <vt:lpstr>Real-Time Flood Inundation Mapping  Onion Creek at Highway 183</vt:lpstr>
      <vt:lpstr>Continental-Scale Flood Inundation Mapping</vt:lpstr>
      <vt:lpstr>Height Above Nearest Drainage for Texas</vt:lpstr>
      <vt:lpstr>Height Above Nearest Drainage for Address Points in Williamson Creek </vt:lpstr>
      <vt:lpstr>This Information Can be Used for Detailed Flood Response Planning by First Responders </vt:lpstr>
      <vt:lpstr>USGS Rating Curve at a Stream Gage</vt:lpstr>
      <vt:lpstr>Reach Hydraulic Parameters</vt:lpstr>
      <vt:lpstr>Rating Curve – Connects Discharge with Depth</vt:lpstr>
      <vt:lpstr>Continental-Scale Flood Inundation Mapping</vt:lpstr>
      <vt:lpstr>The challenge of increasing Digital Elevation Model (DEM) resolution</vt:lpstr>
      <vt:lpstr>Flood Response Mapping</vt:lpstr>
    </vt:vector>
  </TitlesOfParts>
  <Company>Cockrell School of Engineering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Probability of Flooding on Shoal Ck, Austin, Tx</dc:title>
  <dc:creator>Maidment, David R</dc:creator>
  <cp:lastModifiedBy>CAEE-maidment</cp:lastModifiedBy>
  <cp:revision>351</cp:revision>
  <cp:lastPrinted>2016-07-05T23:55:27Z</cp:lastPrinted>
  <dcterms:created xsi:type="dcterms:W3CDTF">2016-09-20T20:04:02Z</dcterms:created>
  <dcterms:modified xsi:type="dcterms:W3CDTF">2017-01-25T04:11:23Z</dcterms:modified>
</cp:coreProperties>
</file>