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41" r:id="rId2"/>
    <p:sldId id="447" r:id="rId3"/>
    <p:sldId id="465" r:id="rId4"/>
    <p:sldId id="464" r:id="rId5"/>
    <p:sldId id="466" r:id="rId6"/>
    <p:sldId id="467" r:id="rId7"/>
    <p:sldId id="468" r:id="rId8"/>
    <p:sldId id="470" r:id="rId9"/>
    <p:sldId id="471" r:id="rId10"/>
    <p:sldId id="473" r:id="rId11"/>
    <p:sldId id="502" r:id="rId12"/>
    <p:sldId id="495" r:id="rId13"/>
    <p:sldId id="487" r:id="rId14"/>
    <p:sldId id="491" r:id="rId15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C3"/>
    <a:srgbClr val="9BCDFF"/>
    <a:srgbClr val="051932"/>
    <a:srgbClr val="026ACB"/>
    <a:srgbClr val="FFFFC8"/>
    <a:srgbClr val="FFFFFF"/>
    <a:srgbClr val="FFE6C3"/>
    <a:srgbClr val="FFFFC3"/>
    <a:srgbClr val="F0FFA5"/>
    <a:srgbClr val="FFF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1" autoAdjust="0"/>
    <p:restoredTop sz="71171" autoAdjust="0"/>
  </p:normalViewPr>
  <p:slideViewPr>
    <p:cSldViewPr snapToGrid="0">
      <p:cViewPr>
        <p:scale>
          <a:sx n="84" d="100"/>
          <a:sy n="84" d="100"/>
        </p:scale>
        <p:origin x="-1302" y="-72"/>
      </p:cViewPr>
      <p:guideLst>
        <p:guide orient="horz" pos="432"/>
        <p:guide orient="horz" pos="3888"/>
        <p:guide pos="576"/>
        <p:guide pos="51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68A2397-229D-5E42-96C0-D1B4D14383A4}" type="datetime1">
              <a:rPr lang="en-US"/>
              <a:pPr>
                <a:defRPr/>
              </a:pPr>
              <a:t>12/10/2010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0A661904-7755-0547-B24C-11F6D244C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244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fld id="{74DEC73C-1164-CA43-9CA2-E40A5599B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965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0CorpPPT4x3_bg_esri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0" y="-1"/>
            <a:ext cx="9144000" cy="6858000"/>
          </a:xfrm>
          <a:prstGeom prst="rect">
            <a:avLst/>
          </a:prstGeom>
          <a:solidFill>
            <a:schemeClr val="tx2">
              <a:alpha val="3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4" name="Picture 3" descr="WorldMapBg_hue.png"/>
          <p:cNvPicPr>
            <a:picLocks noChangeAspect="1"/>
          </p:cNvPicPr>
          <p:nvPr userDrawn="1"/>
        </p:nvPicPr>
        <p:blipFill>
          <a:blip r:embed="rId2">
            <a:lum/>
            <a:alphaModFix amt="25000"/>
          </a:blip>
          <a:srcRect l="9821" r="9821" b="24535"/>
          <a:stretch>
            <a:fillRect/>
          </a:stretch>
        </p:blipFill>
        <p:spPr>
          <a:xfrm>
            <a:off x="0" y="0"/>
            <a:ext cx="9144000" cy="4830352"/>
          </a:xfrm>
          <a:prstGeom prst="rect">
            <a:avLst/>
          </a:prstGeom>
          <a:effectLst/>
        </p:spPr>
      </p:pic>
      <p:grpSp>
        <p:nvGrpSpPr>
          <p:cNvPr id="5" name="Group 4"/>
          <p:cNvGrpSpPr/>
          <p:nvPr userDrawn="1"/>
        </p:nvGrpSpPr>
        <p:grpSpPr>
          <a:xfrm>
            <a:off x="0" y="1141577"/>
            <a:ext cx="9144000" cy="5486400"/>
            <a:chOff x="0" y="685800"/>
            <a:chExt cx="9144000" cy="5486400"/>
          </a:xfrm>
        </p:grpSpPr>
        <p:cxnSp>
          <p:nvCxnSpPr>
            <p:cNvPr id="7" name="Straight Connector 6"/>
            <p:cNvCxnSpPr/>
            <p:nvPr userDrawn="1"/>
          </p:nvCxnSpPr>
          <p:spPr bwMode="auto">
            <a:xfrm>
              <a:off x="9144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 userDrawn="1"/>
          </p:nvCxnSpPr>
          <p:spPr bwMode="auto">
            <a:xfrm>
              <a:off x="237744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 userDrawn="1"/>
          </p:nvCxnSpPr>
          <p:spPr bwMode="auto">
            <a:xfrm>
              <a:off x="384048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 userDrawn="1"/>
          </p:nvCxnSpPr>
          <p:spPr bwMode="auto">
            <a:xfrm>
              <a:off x="530352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 userDrawn="1"/>
          </p:nvCxnSpPr>
          <p:spPr bwMode="auto">
            <a:xfrm>
              <a:off x="676656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 userDrawn="1"/>
          </p:nvCxnSpPr>
          <p:spPr bwMode="auto">
            <a:xfrm>
              <a:off x="82296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 userDrawn="1"/>
          </p:nvCxnSpPr>
          <p:spPr bwMode="auto">
            <a:xfrm rot="10800000">
              <a:off x="0" y="517128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 userDrawn="1"/>
          </p:nvCxnSpPr>
          <p:spPr bwMode="auto">
            <a:xfrm rot="10800000">
              <a:off x="0" y="400976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 rot="10800000">
              <a:off x="0" y="284824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0" y="168672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0" name="Group 29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14" name="Straight Connector 13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8"/>
            <a:ext cx="76200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44209"/>
            <a:ext cx="4826000" cy="583092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9"/>
            <a:ext cx="7620000" cy="104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8"/>
            <a:ext cx="4826000" cy="1006863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br>
              <a:rPr lang="en-US" smtClean="0"/>
            </a:br>
            <a:r>
              <a:rPr lang="en-US" smtClean="0"/>
              <a:t>(2 lines text)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20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9"/>
            <a:ext cx="7620000" cy="90882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401568" y="2405582"/>
            <a:ext cx="4828032" cy="274320"/>
          </a:xfrm>
        </p:spPr>
        <p:txBody>
          <a:bodyPr anchor="b"/>
          <a:lstStyle>
            <a:lvl1pPr algn="r">
              <a:buFontTx/>
              <a:buNone/>
              <a:defRPr sz="17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9"/>
            <a:ext cx="4826000" cy="509690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nner_gradien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164465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2544064"/>
            <a:ext cx="7315201" cy="966788"/>
          </a:xfrm>
        </p:spPr>
        <p:txBody>
          <a:bodyPr anchor="ctr"/>
          <a:lstStyle>
            <a:lvl1pPr algn="ctr">
              <a:defRPr sz="3600" spc="0"/>
            </a:lvl1pPr>
          </a:lstStyle>
          <a:p>
            <a:r>
              <a:rPr lang="en-US" smtClean="0"/>
              <a:t>Click to edit </a:t>
            </a:r>
            <a:br>
              <a:rPr lang="en-US" smtClean="0"/>
            </a:br>
            <a:r>
              <a:rPr lang="en-US" smtClean="0"/>
              <a:t>Section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7315200" cy="482600"/>
          </a:xfrm>
        </p:spPr>
        <p:txBody>
          <a:bodyPr/>
          <a:lstStyle>
            <a:lvl1pPr algn="ctr">
              <a:defRPr spc="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C10_agd_bnnr_txt_July10-1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924910"/>
            <a:ext cx="9144000" cy="831850"/>
          </a:xfrm>
          <a:prstGeom prst="rect">
            <a:avLst/>
          </a:prstGeom>
        </p:spPr>
      </p:pic>
      <p:pic>
        <p:nvPicPr>
          <p:cNvPr id="8" name="Picture 7" descr="UC10_agd_cvr_w-shdw.png"/>
          <p:cNvPicPr>
            <a:picLocks noChangeAspect="1"/>
          </p:cNvPicPr>
          <p:nvPr/>
        </p:nvPicPr>
        <p:blipFill>
          <a:blip r:embed="rId3" cstate="print"/>
          <a:srcRect l="3812" r="224" b="8784"/>
          <a:stretch>
            <a:fillRect/>
          </a:stretch>
        </p:blipFill>
        <p:spPr>
          <a:xfrm>
            <a:off x="0" y="0"/>
            <a:ext cx="4610100" cy="6858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57700" y="2658176"/>
            <a:ext cx="3771900" cy="1270000"/>
          </a:xfrm>
        </p:spPr>
        <p:txBody>
          <a:bodyPr anchor="b"/>
          <a:lstStyle>
            <a:lvl1pPr algn="r">
              <a:defRPr sz="24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53128" y="4114800"/>
            <a:ext cx="3776472" cy="753534"/>
          </a:xfrm>
        </p:spPr>
        <p:txBody>
          <a:bodyPr bIns="0"/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168900" y="1765300"/>
            <a:ext cx="3060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rgbClr val="9BCDFF"/>
              </a:buClr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1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Preconference Seminars</a:t>
            </a:r>
            <a:endParaRPr kumimoji="0" lang="en-US" sz="1900" b="0" i="0" u="none" strike="noStrike" kern="0" cap="none" spc="1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Picture 10" descr="esri logo_sm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sm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397000" y="1515176"/>
            <a:ext cx="6350000" cy="1270000"/>
          </a:xfrm>
        </p:spPr>
        <p:txBody>
          <a:bodyPr anchor="b"/>
          <a:lstStyle>
            <a:lvl1pPr algn="ctr">
              <a:defRPr sz="30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97000" y="3200400"/>
            <a:ext cx="6350000" cy="753534"/>
          </a:xfrm>
        </p:spPr>
        <p:txBody>
          <a:bodyPr bIns="0"/>
          <a:lstStyle>
            <a:lvl1pPr marL="0" indent="0" algn="ct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esri logo_sm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 baseline="0">
                <a:solidFill>
                  <a:schemeClr val="accent5">
                    <a:alpha val="90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chemeClr val="accent5">
                    <a:alpha val="9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 spc="0"/>
            </a:lvl1pPr>
            <a:lvl2pPr>
              <a:buClr>
                <a:schemeClr val="accent3"/>
              </a:buClr>
              <a:defRPr spc="0"/>
            </a:lvl2pPr>
            <a:lvl3pPr>
              <a:buClr>
                <a:schemeClr val="accent3"/>
              </a:buClr>
              <a:defRPr spc="0"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rgbClr val="FFFF96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23900"/>
            <a:ext cx="7315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947672"/>
            <a:ext cx="6604000" cy="31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2" r:id="rId2"/>
    <p:sldLayoutId id="2147483671" r:id="rId3"/>
    <p:sldLayoutId id="2147483661" r:id="rId4"/>
    <p:sldLayoutId id="2147483690" r:id="rId5"/>
    <p:sldLayoutId id="2147483687" r:id="rId6"/>
    <p:sldLayoutId id="2147483691" r:id="rId7"/>
    <p:sldLayoutId id="2147483683" r:id="rId8"/>
    <p:sldLayoutId id="2147483684" r:id="rId9"/>
    <p:sldLayoutId id="2147483686" r:id="rId10"/>
    <p:sldLayoutId id="2147483685" r:id="rId11"/>
    <p:sldLayoutId id="2147483694" r:id="rId12"/>
    <p:sldLayoutId id="2147483678" r:id="rId13"/>
    <p:sldLayoutId id="2147483665" r:id="rId14"/>
    <p:sldLayoutId id="2147483692" r:id="rId15"/>
    <p:sldLayoutId id="2147483666" r:id="rId16"/>
    <p:sldLayoutId id="2147483688" r:id="rId17"/>
    <p:sldLayoutId id="2147483679" r:id="rId18"/>
    <p:sldLayoutId id="2147483732" r:id="rId19"/>
  </p:sldLayoutIdLst>
  <p:transition spd="med"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spc="0">
          <a:solidFill>
            <a:srgbClr val="FFFFFF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177800" indent="-177800" algn="l" rtl="0" eaLnBrk="1" fontAlgn="base" hangingPunct="1">
        <a:lnSpc>
          <a:spcPts val="2300"/>
        </a:lnSpc>
        <a:spcBef>
          <a:spcPts val="300"/>
        </a:spcBef>
        <a:spcAft>
          <a:spcPts val="600"/>
        </a:spcAft>
        <a:buClr>
          <a:schemeClr val="accent3"/>
        </a:buClr>
        <a:buSzPct val="80000"/>
        <a:buChar char="•"/>
        <a:defRPr sz="1600" b="1" spc="0" baseline="0">
          <a:solidFill>
            <a:srgbClr val="FFFFFF"/>
          </a:solidFill>
          <a:effectLst/>
          <a:latin typeface="+mn-lt"/>
          <a:ea typeface="+mn-ea"/>
          <a:cs typeface="+mn-cs"/>
        </a:defRPr>
      </a:lvl1pPr>
      <a:lvl2pPr marL="517525" indent="-174625" algn="l" rtl="0" eaLnBrk="1" fontAlgn="base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3"/>
        </a:buClr>
        <a:buSzPct val="80000"/>
        <a:buFont typeface="Lucida Grande"/>
        <a:buChar char="-"/>
        <a:defRPr sz="1600" b="1" spc="0" baseline="0">
          <a:solidFill>
            <a:srgbClr val="FFFFFF"/>
          </a:solidFill>
          <a:effectLst/>
          <a:latin typeface="+mn-lt"/>
          <a:ea typeface="+mn-ea"/>
        </a:defRPr>
      </a:lvl2pPr>
      <a:lvl3pPr marL="781050" indent="-149225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80000"/>
        <a:buFont typeface="Lucida Grande"/>
        <a:buChar char="-"/>
        <a:defRPr sz="1400" b="1" spc="0">
          <a:solidFill>
            <a:srgbClr val="FFFFFF"/>
          </a:solidFill>
          <a:effectLst/>
          <a:latin typeface="+mn-lt"/>
          <a:ea typeface="+mn-ea"/>
        </a:defRPr>
      </a:lvl3pPr>
      <a:lvl4pPr marL="1044575" indent="-1492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400" b="1">
          <a:solidFill>
            <a:srgbClr val="FFFFFF"/>
          </a:solidFill>
          <a:effectLst/>
          <a:latin typeface="+mn-lt"/>
          <a:ea typeface="+mn-ea"/>
        </a:defRPr>
      </a:lvl4pPr>
      <a:lvl5pPr marL="13446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5pPr>
      <a:lvl6pPr marL="18018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6pPr>
      <a:lvl7pPr marL="22590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7pPr>
      <a:lvl8pPr marL="27162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8pPr>
      <a:lvl9pPr marL="31734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12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loradoCut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181" y="5211110"/>
            <a:ext cx="2464020" cy="1283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River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Here is what I was thinking at the start of this meeting</a:t>
            </a:r>
            <a:endParaRPr lang="en-US" dirty="0"/>
          </a:p>
        </p:txBody>
      </p:sp>
      <p:graphicFrame>
        <p:nvGraphicFramePr>
          <p:cNvPr id="47106" name="Object 4"/>
          <p:cNvGraphicFramePr>
            <a:graphicFrameLocks noChangeAspect="1"/>
          </p:cNvGraphicFramePr>
          <p:nvPr/>
        </p:nvGraphicFramePr>
        <p:xfrm>
          <a:off x="6454828" y="2135353"/>
          <a:ext cx="2081000" cy="1655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2" name="VISIO" r:id="rId4" imgW="2612136" imgH="2359152" progId="">
                  <p:embed/>
                </p:oleObj>
              </mc:Choice>
              <mc:Fallback>
                <p:oleObj name="VISIO" r:id="rId4" imgW="2612136" imgH="2359152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4828" y="2135353"/>
                        <a:ext cx="2081000" cy="16553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river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9692" y="2869323"/>
            <a:ext cx="3307362" cy="2232469"/>
          </a:xfrm>
          <a:prstGeom prst="rect">
            <a:avLst/>
          </a:prstGeom>
        </p:spPr>
      </p:pic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425012" y="2146273"/>
          <a:ext cx="21145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3" name="VISIO" r:id="rId7" imgW="2983591" imgH="2388699" progId="">
                  <p:embed/>
                </p:oleObj>
              </mc:Choice>
              <mc:Fallback>
                <p:oleObj name="VISIO" r:id="rId7" imgW="2983591" imgH="2388699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012" y="2146273"/>
                        <a:ext cx="2114550" cy="163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83324" y="4761186"/>
            <a:ext cx="156132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Aquatic Biology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724" y="1807779"/>
            <a:ext cx="138018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River Network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6772" y="1770993"/>
            <a:ext cx="153728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Channel Shape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99738" y="4608786"/>
            <a:ext cx="86562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Flooding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pic>
        <p:nvPicPr>
          <p:cNvPr id="18" name="Picture 17" descr="flood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85034" y="5037081"/>
            <a:ext cx="2247481" cy="1631732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706415" y="2112579"/>
            <a:ext cx="3662854" cy="253648"/>
          </a:xfrm>
        </p:spPr>
        <p:txBody>
          <a:bodyPr/>
          <a:lstStyle/>
          <a:p>
            <a:pPr algn="ctr"/>
            <a:r>
              <a:rPr lang="en-US" sz="2000" dirty="0" smtClean="0"/>
              <a:t>Geography</a:t>
            </a:r>
            <a:endParaRPr lang="en-US" sz="2000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685394" y="5638800"/>
            <a:ext cx="3662854" cy="253648"/>
          </a:xfrm>
        </p:spPr>
        <p:txBody>
          <a:bodyPr/>
          <a:lstStyle/>
          <a:p>
            <a:pPr algn="ctr"/>
            <a:r>
              <a:rPr lang="en-US" sz="2000" dirty="0" smtClean="0"/>
              <a:t>Applications</a:t>
            </a:r>
            <a:endParaRPr lang="en-US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HydroBase</a:t>
            </a:r>
            <a:r>
              <a:rPr lang="en-US" dirty="0" smtClean="0"/>
              <a:t> Map and Operational Layer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Build from </a:t>
            </a:r>
            <a:r>
              <a:rPr lang="en-US" dirty="0" err="1" smtClean="0">
                <a:solidFill>
                  <a:srgbClr val="FFFF00"/>
                </a:solidFill>
              </a:rPr>
              <a:t>HydroSheds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 smtClean="0"/>
              <a:t>Start Global and use this to define the template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20" y="1981200"/>
            <a:ext cx="899648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HydroSheds</a:t>
            </a:r>
            <a:r>
              <a:rPr lang="en-US" dirty="0" smtClean="0"/>
              <a:t> for the World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data is already presented in ArcGIS.com</a:t>
            </a:r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738" y="1671225"/>
            <a:ext cx="7267689" cy="477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16200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p Arrow 15"/>
          <p:cNvSpPr/>
          <p:nvPr/>
        </p:nvSpPr>
        <p:spPr bwMode="auto">
          <a:xfrm>
            <a:off x="5605669" y="1643270"/>
            <a:ext cx="1669774" cy="4850295"/>
          </a:xfrm>
          <a:prstGeom prst="upArrow">
            <a:avLst/>
          </a:prstGeom>
          <a:solidFill>
            <a:srgbClr val="FFF1C3"/>
          </a:solidFill>
          <a:ln w="254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on the Web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Within the US, lets explore a “Map Sandwich” as a stack of services</a:t>
            </a:r>
            <a:endParaRPr lang="en-US" dirty="0"/>
          </a:p>
        </p:txBody>
      </p:sp>
      <p:grpSp>
        <p:nvGrpSpPr>
          <p:cNvPr id="4" name="Group 17"/>
          <p:cNvGrpSpPr/>
          <p:nvPr/>
        </p:nvGrpSpPr>
        <p:grpSpPr>
          <a:xfrm>
            <a:off x="769655" y="1617303"/>
            <a:ext cx="3079101" cy="5072744"/>
            <a:chOff x="611171" y="1617303"/>
            <a:chExt cx="3079101" cy="5072744"/>
          </a:xfrm>
        </p:grpSpPr>
        <p:sp>
          <p:nvSpPr>
            <p:cNvPr id="6" name="Rectangle 5"/>
            <p:cNvSpPr/>
            <p:nvPr/>
          </p:nvSpPr>
          <p:spPr bwMode="auto">
            <a:xfrm>
              <a:off x="611171" y="4842585"/>
              <a:ext cx="3023118" cy="1847462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67154" y="4127239"/>
              <a:ext cx="3023118" cy="1847462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67154" y="3383900"/>
              <a:ext cx="3023118" cy="1847462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48492" y="2547257"/>
              <a:ext cx="3023118" cy="1847462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67154" y="1617303"/>
              <a:ext cx="3023118" cy="1847462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95897" y="5374434"/>
            <a:ext cx="344004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Display Layer Services </a:t>
            </a:r>
          </a:p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(Base Map)</a:t>
            </a:r>
            <a:endParaRPr lang="en-US" sz="2400" dirty="0">
              <a:solidFill>
                <a:srgbClr val="92D05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88919" y="4407160"/>
            <a:ext cx="405399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Operational Layer Services </a:t>
            </a:r>
          </a:p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(Key Hydro Functions)</a:t>
            </a:r>
            <a:endParaRPr lang="en-US" sz="2400" dirty="0">
              <a:solidFill>
                <a:srgbClr val="92D05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02360" y="3847324"/>
            <a:ext cx="42271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Observations Layer Services</a:t>
            </a:r>
            <a:endParaRPr lang="en-US" sz="2400" dirty="0">
              <a:solidFill>
                <a:srgbClr val="FFC0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55446" y="2992018"/>
            <a:ext cx="392094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Descriptive Layer Services</a:t>
            </a:r>
            <a:endParaRPr lang="en-US" sz="2400" dirty="0">
              <a:solidFill>
                <a:srgbClr val="FFC0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1738" y="2118050"/>
            <a:ext cx="360836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Modeling Layer Services</a:t>
            </a:r>
            <a:endParaRPr lang="en-US" sz="2400" dirty="0">
              <a:solidFill>
                <a:srgbClr val="FFC0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al_scale4x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Global Geospatial Consciousness Possible?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14400" y="1224540"/>
            <a:ext cx="7315200" cy="3429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How to make this work for Hydro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14400" y="6172200"/>
            <a:ext cx="7666892" cy="508000"/>
          </a:xfrm>
        </p:spPr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Make geospatial understanding of water relevant by making it accessible and easy.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Think of the questions people might want of ask of the data. </a:t>
            </a:r>
            <a:endParaRPr lang="en-US" sz="1600" dirty="0">
              <a:solidFill>
                <a:srgbClr val="FFFF00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914400" y="1924911"/>
            <a:ext cx="6359432" cy="3881098"/>
            <a:chOff x="708117" y="1548079"/>
            <a:chExt cx="7533861" cy="4597840"/>
          </a:xfrm>
        </p:grpSpPr>
        <p:pic>
          <p:nvPicPr>
            <p:cNvPr id="9" name="Picture 8" descr="bluearrow.png"/>
            <p:cNvPicPr>
              <a:picLocks noChangeAspect="1"/>
            </p:cNvPicPr>
            <p:nvPr/>
          </p:nvPicPr>
          <p:blipFill>
            <a:blip r:embed="rId5" cstate="print">
              <a:alphaModFix amt="90000"/>
            </a:blip>
            <a:stretch>
              <a:fillRect/>
            </a:stretch>
          </p:blipFill>
          <p:spPr>
            <a:xfrm rot="165487">
              <a:off x="708117" y="1548079"/>
              <a:ext cx="7533861" cy="4597840"/>
            </a:xfrm>
            <a:prstGeom prst="rect">
              <a:avLst/>
            </a:prstGeom>
          </p:spPr>
        </p:pic>
        <p:sp>
          <p:nvSpPr>
            <p:cNvPr id="10" name="Rectangle 67"/>
            <p:cNvSpPr>
              <a:spLocks noChangeArrowheads="1"/>
            </p:cNvSpPr>
            <p:nvPr/>
          </p:nvSpPr>
          <p:spPr bwMode="auto">
            <a:xfrm>
              <a:off x="1042261" y="5564651"/>
              <a:ext cx="1415811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Thousands</a:t>
              </a:r>
            </a:p>
          </p:txBody>
        </p:sp>
        <p:sp>
          <p:nvSpPr>
            <p:cNvPr id="11" name="Rectangle 67"/>
            <p:cNvSpPr>
              <a:spLocks noChangeArrowheads="1"/>
            </p:cNvSpPr>
            <p:nvPr/>
          </p:nvSpPr>
          <p:spPr bwMode="auto">
            <a:xfrm>
              <a:off x="1343073" y="4835988"/>
              <a:ext cx="2331022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100’s of Thousands</a:t>
              </a:r>
            </a:p>
          </p:txBody>
        </p:sp>
        <p:sp>
          <p:nvSpPr>
            <p:cNvPr id="12" name="Rectangle 67"/>
            <p:cNvSpPr>
              <a:spLocks noChangeArrowheads="1"/>
            </p:cNvSpPr>
            <p:nvPr/>
          </p:nvSpPr>
          <p:spPr bwMode="auto">
            <a:xfrm>
              <a:off x="3911139" y="4041963"/>
              <a:ext cx="1043863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Millions</a:t>
              </a:r>
            </a:p>
          </p:txBody>
        </p:sp>
        <p:sp>
          <p:nvSpPr>
            <p:cNvPr id="13" name="Rectangle 67"/>
            <p:cNvSpPr>
              <a:spLocks noChangeArrowheads="1"/>
            </p:cNvSpPr>
            <p:nvPr/>
          </p:nvSpPr>
          <p:spPr bwMode="auto">
            <a:xfrm>
              <a:off x="3439005" y="3206418"/>
              <a:ext cx="2246454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 smtClean="0">
                  <a:latin typeface="Arial" charset="0"/>
                </a:rPr>
                <a:t>Billions</a:t>
              </a:r>
              <a:endParaRPr lang="en-US" dirty="0">
                <a:latin typeface="Arial" charset="0"/>
              </a:endParaRPr>
            </a:p>
          </p:txBody>
        </p:sp>
        <p:sp>
          <p:nvSpPr>
            <p:cNvPr id="14" name="AutoShape 61"/>
            <p:cNvSpPr>
              <a:spLocks noChangeArrowheads="1"/>
            </p:cNvSpPr>
            <p:nvPr/>
          </p:nvSpPr>
          <p:spPr bwMode="auto">
            <a:xfrm>
              <a:off x="5174624" y="4031940"/>
              <a:ext cx="1268413" cy="60642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Application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Users</a:t>
              </a:r>
            </a:p>
          </p:txBody>
        </p:sp>
        <p:sp>
          <p:nvSpPr>
            <p:cNvPr id="15" name="AutoShape 61"/>
            <p:cNvSpPr>
              <a:spLocks noChangeArrowheads="1"/>
            </p:cNvSpPr>
            <p:nvPr/>
          </p:nvSpPr>
          <p:spPr bwMode="auto">
            <a:xfrm>
              <a:off x="3782045" y="4770640"/>
              <a:ext cx="1773238" cy="57467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GIS </a:t>
              </a:r>
              <a:r>
                <a:rPr lang="en-US" sz="1200" dirty="0" smtClean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Professionals</a:t>
              </a:r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6" name="AutoShape 61"/>
            <p:cNvSpPr>
              <a:spLocks noChangeArrowheads="1"/>
            </p:cNvSpPr>
            <p:nvPr/>
          </p:nvSpPr>
          <p:spPr bwMode="auto">
            <a:xfrm>
              <a:off x="2562846" y="5467552"/>
              <a:ext cx="1270000" cy="576263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Research</a:t>
              </a:r>
            </a:p>
          </p:txBody>
        </p:sp>
        <p:pic>
          <p:nvPicPr>
            <p:cNvPr id="17" name="Picture 16" descr="cloud_jack-fav_02lg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46424" y="2747576"/>
              <a:ext cx="1894001" cy="1313448"/>
            </a:xfrm>
            <a:prstGeom prst="rect">
              <a:avLst/>
            </a:prstGeom>
          </p:spPr>
        </p:pic>
        <p:sp>
          <p:nvSpPr>
            <p:cNvPr id="18" name="AutoShape 61"/>
            <p:cNvSpPr>
              <a:spLocks noChangeArrowheads="1"/>
            </p:cNvSpPr>
            <p:nvPr/>
          </p:nvSpPr>
          <p:spPr bwMode="auto">
            <a:xfrm>
              <a:off x="6090270" y="3157739"/>
              <a:ext cx="1241425" cy="557212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Society</a:t>
              </a:r>
            </a:p>
          </p:txBody>
        </p:sp>
      </p:grpSp>
      <p:sp>
        <p:nvSpPr>
          <p:cNvPr id="22" name="Right Brace 21"/>
          <p:cNvSpPr/>
          <p:nvPr/>
        </p:nvSpPr>
        <p:spPr bwMode="auto">
          <a:xfrm>
            <a:off x="5334000" y="5029200"/>
            <a:ext cx="249382" cy="831273"/>
          </a:xfrm>
          <a:prstGeom prst="rightBrace">
            <a:avLst/>
          </a:prstGeom>
          <a:noFill/>
          <a:ln w="25400">
            <a:solidFill>
              <a:srgbClr val="FFFF00"/>
            </a:solidFill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26412" y="5306291"/>
            <a:ext cx="163583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Today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24" name="Right Brace 23"/>
          <p:cNvSpPr/>
          <p:nvPr/>
        </p:nvSpPr>
        <p:spPr bwMode="auto">
          <a:xfrm>
            <a:off x="5846618" y="4308764"/>
            <a:ext cx="263237" cy="1634836"/>
          </a:xfrm>
          <a:prstGeom prst="rightBrace">
            <a:avLst/>
          </a:prstGeom>
          <a:noFill/>
          <a:ln w="25400">
            <a:solidFill>
              <a:srgbClr val="FFFF00"/>
            </a:solidFill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151569" y="5043056"/>
            <a:ext cx="146835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Key Expansion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26" name="Right Brace 25"/>
          <p:cNvSpPr/>
          <p:nvPr/>
        </p:nvSpPr>
        <p:spPr bwMode="auto">
          <a:xfrm>
            <a:off x="7370618" y="3505200"/>
            <a:ext cx="637309" cy="2327564"/>
          </a:xfrm>
          <a:prstGeom prst="rightBrace">
            <a:avLst/>
          </a:prstGeom>
          <a:noFill/>
          <a:ln w="25400">
            <a:solidFill>
              <a:srgbClr val="FFFF00"/>
            </a:solidFill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104572" y="4447309"/>
            <a:ext cx="637996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Dream</a:t>
            </a:r>
            <a:b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</a:br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Big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LiDAR</a:t>
            </a:r>
            <a:r>
              <a:rPr lang="en-US" dirty="0" smtClean="0"/>
              <a:t> Workflow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087911" y="1468700"/>
            <a:ext cx="7571179" cy="3200400"/>
          </a:xfrm>
        </p:spPr>
        <p:txBody>
          <a:bodyPr/>
          <a:lstStyle/>
          <a:p>
            <a:r>
              <a:rPr lang="en-US" sz="2000" dirty="0" smtClean="0"/>
              <a:t>Direct use of LAS files	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On the fly </a:t>
            </a:r>
            <a:r>
              <a:rPr lang="en-US" sz="2000" dirty="0" err="1" smtClean="0"/>
              <a:t>mosaicking</a:t>
            </a:r>
            <a:r>
              <a:rPr lang="en-US" sz="2000" dirty="0" smtClean="0"/>
              <a:t> and rendering (</a:t>
            </a:r>
            <a:r>
              <a:rPr lang="en-US" sz="2000" dirty="0" err="1" smtClean="0"/>
              <a:t>hillshade</a:t>
            </a:r>
            <a:r>
              <a:rPr lang="en-US" sz="2000" dirty="0" smtClean="0"/>
              <a:t>, slope, etc)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Input to analytic tools as a raster or terrain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Editing</a:t>
            </a:r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  <a:buNone/>
            </a:pP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b="0" i="1" dirty="0" smtClean="0">
                <a:solidFill>
                  <a:schemeClr val="accent5">
                    <a:lumMod val="75000"/>
                  </a:schemeClr>
                </a:solidFill>
              </a:rPr>
              <a:t>Research hydrologic derivatives from </a:t>
            </a:r>
            <a:br>
              <a:rPr lang="en-US" b="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b="0" i="1" dirty="0" smtClean="0">
                <a:solidFill>
                  <a:schemeClr val="accent5">
                    <a:lumMod val="75000"/>
                  </a:schemeClr>
                </a:solidFill>
              </a:rPr>
              <a:t>high resolution triangulated elevation</a:t>
            </a:r>
            <a:endParaRPr lang="en-US" b="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 descr="comp_screen_blu_map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14" y="3709002"/>
            <a:ext cx="834065" cy="888827"/>
          </a:xfrm>
          <a:prstGeom prst="rect">
            <a:avLst/>
          </a:prstGeom>
        </p:spPr>
      </p:pic>
      <p:pic>
        <p:nvPicPr>
          <p:cNvPr id="19" name="Picture 18" descr="datamodel_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264" y="3634145"/>
            <a:ext cx="978264" cy="917752"/>
          </a:xfrm>
          <a:prstGeom prst="rect">
            <a:avLst/>
          </a:prstGeom>
        </p:spPr>
      </p:pic>
      <p:grpSp>
        <p:nvGrpSpPr>
          <p:cNvPr id="5" name="Group 20"/>
          <p:cNvGrpSpPr/>
          <p:nvPr/>
        </p:nvGrpSpPr>
        <p:grpSpPr>
          <a:xfrm>
            <a:off x="6331163" y="6080215"/>
            <a:ext cx="434207" cy="465048"/>
            <a:chOff x="3781926" y="4314680"/>
            <a:chExt cx="508000" cy="625475"/>
          </a:xfrm>
        </p:grpSpPr>
        <p:pic>
          <p:nvPicPr>
            <p:cNvPr id="15" name="Picture 14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6" name="Group 24"/>
          <p:cNvGrpSpPr/>
          <p:nvPr/>
        </p:nvGrpSpPr>
        <p:grpSpPr>
          <a:xfrm>
            <a:off x="6455854" y="6392952"/>
            <a:ext cx="434207" cy="465048"/>
            <a:chOff x="3781926" y="4314680"/>
            <a:chExt cx="508000" cy="625475"/>
          </a:xfrm>
        </p:grpSpPr>
        <p:pic>
          <p:nvPicPr>
            <p:cNvPr id="26" name="Picture 25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7" name="Group 27"/>
          <p:cNvGrpSpPr/>
          <p:nvPr/>
        </p:nvGrpSpPr>
        <p:grpSpPr>
          <a:xfrm>
            <a:off x="5804689" y="5873406"/>
            <a:ext cx="434207" cy="465048"/>
            <a:chOff x="3781926" y="4314680"/>
            <a:chExt cx="508000" cy="625475"/>
          </a:xfrm>
        </p:grpSpPr>
        <p:pic>
          <p:nvPicPr>
            <p:cNvPr id="29" name="Picture 28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8" name="Group 30"/>
          <p:cNvGrpSpPr/>
          <p:nvPr/>
        </p:nvGrpSpPr>
        <p:grpSpPr>
          <a:xfrm>
            <a:off x="5721562" y="6392952"/>
            <a:ext cx="434207" cy="465048"/>
            <a:chOff x="3781926" y="4314680"/>
            <a:chExt cx="508000" cy="625475"/>
          </a:xfrm>
        </p:grpSpPr>
        <p:pic>
          <p:nvPicPr>
            <p:cNvPr id="32" name="Picture 31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9" name="Group 33"/>
          <p:cNvGrpSpPr/>
          <p:nvPr/>
        </p:nvGrpSpPr>
        <p:grpSpPr>
          <a:xfrm>
            <a:off x="5084253" y="6392952"/>
            <a:ext cx="434207" cy="465048"/>
            <a:chOff x="3781926" y="4314680"/>
            <a:chExt cx="508000" cy="625475"/>
          </a:xfrm>
        </p:grpSpPr>
        <p:pic>
          <p:nvPicPr>
            <p:cNvPr id="35" name="Picture 34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0" name="Group 39"/>
          <p:cNvGrpSpPr/>
          <p:nvPr/>
        </p:nvGrpSpPr>
        <p:grpSpPr>
          <a:xfrm>
            <a:off x="6400436" y="5762570"/>
            <a:ext cx="434207" cy="465048"/>
            <a:chOff x="3781926" y="4314680"/>
            <a:chExt cx="508000" cy="625475"/>
          </a:xfrm>
        </p:grpSpPr>
        <p:pic>
          <p:nvPicPr>
            <p:cNvPr id="41" name="Picture 40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1" name="Group 42"/>
          <p:cNvGrpSpPr/>
          <p:nvPr/>
        </p:nvGrpSpPr>
        <p:grpSpPr>
          <a:xfrm>
            <a:off x="6192617" y="6392952"/>
            <a:ext cx="434207" cy="465048"/>
            <a:chOff x="3781926" y="4314680"/>
            <a:chExt cx="508000" cy="625475"/>
          </a:xfrm>
        </p:grpSpPr>
        <p:pic>
          <p:nvPicPr>
            <p:cNvPr id="44" name="Picture 43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2" name="Group 45"/>
          <p:cNvGrpSpPr/>
          <p:nvPr/>
        </p:nvGrpSpPr>
        <p:grpSpPr>
          <a:xfrm>
            <a:off x="6843780" y="6080215"/>
            <a:ext cx="434207" cy="465048"/>
            <a:chOff x="3781926" y="4314680"/>
            <a:chExt cx="508000" cy="625475"/>
          </a:xfrm>
        </p:grpSpPr>
        <p:pic>
          <p:nvPicPr>
            <p:cNvPr id="47" name="Picture 46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3" name="Group 48"/>
          <p:cNvGrpSpPr/>
          <p:nvPr/>
        </p:nvGrpSpPr>
        <p:grpSpPr>
          <a:xfrm>
            <a:off x="5361344" y="5859462"/>
            <a:ext cx="508000" cy="625475"/>
            <a:chOff x="3781926" y="4314680"/>
            <a:chExt cx="508000" cy="625475"/>
          </a:xfrm>
        </p:grpSpPr>
        <p:pic>
          <p:nvPicPr>
            <p:cNvPr id="50" name="Picture 49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7120872" y="5939676"/>
            <a:ext cx="434207" cy="465048"/>
            <a:chOff x="3781926" y="4314680"/>
            <a:chExt cx="508000" cy="625475"/>
          </a:xfrm>
        </p:grpSpPr>
        <p:pic>
          <p:nvPicPr>
            <p:cNvPr id="53" name="Picture 52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6" name="Group 54"/>
          <p:cNvGrpSpPr/>
          <p:nvPr/>
        </p:nvGrpSpPr>
        <p:grpSpPr>
          <a:xfrm>
            <a:off x="7217854" y="6392952"/>
            <a:ext cx="434207" cy="465048"/>
            <a:chOff x="3781926" y="4314680"/>
            <a:chExt cx="508000" cy="625475"/>
          </a:xfrm>
        </p:grpSpPr>
        <p:pic>
          <p:nvPicPr>
            <p:cNvPr id="56" name="Picture 55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sp>
        <p:nvSpPr>
          <p:cNvPr id="58" name="Right Arrow 57"/>
          <p:cNvSpPr/>
          <p:nvPr/>
        </p:nvSpPr>
        <p:spPr bwMode="auto">
          <a:xfrm rot="14902603">
            <a:off x="5695211" y="5137952"/>
            <a:ext cx="607759" cy="22499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59" name="Right Arrow 58"/>
          <p:cNvSpPr/>
          <p:nvPr/>
        </p:nvSpPr>
        <p:spPr bwMode="auto">
          <a:xfrm rot="17722585">
            <a:off x="6748228" y="5106121"/>
            <a:ext cx="607759" cy="22499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grpSp>
        <p:nvGrpSpPr>
          <p:cNvPr id="17" name="Group 59"/>
          <p:cNvGrpSpPr/>
          <p:nvPr/>
        </p:nvGrpSpPr>
        <p:grpSpPr>
          <a:xfrm>
            <a:off x="6012509" y="5939676"/>
            <a:ext cx="434207" cy="465048"/>
            <a:chOff x="3781926" y="4314680"/>
            <a:chExt cx="508000" cy="625475"/>
          </a:xfrm>
        </p:grpSpPr>
        <p:pic>
          <p:nvPicPr>
            <p:cNvPr id="61" name="Picture 60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8" name="Group 62"/>
          <p:cNvGrpSpPr/>
          <p:nvPr/>
        </p:nvGrpSpPr>
        <p:grpSpPr>
          <a:xfrm>
            <a:off x="6940763" y="6172200"/>
            <a:ext cx="434207" cy="465048"/>
            <a:chOff x="3781926" y="4314680"/>
            <a:chExt cx="508000" cy="625475"/>
          </a:xfrm>
        </p:grpSpPr>
        <p:pic>
          <p:nvPicPr>
            <p:cNvPr id="64" name="Picture 63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21" name="Group 65"/>
          <p:cNvGrpSpPr/>
          <p:nvPr/>
        </p:nvGrpSpPr>
        <p:grpSpPr>
          <a:xfrm>
            <a:off x="5638436" y="6172200"/>
            <a:ext cx="434207" cy="465048"/>
            <a:chOff x="3781926" y="4314680"/>
            <a:chExt cx="508000" cy="625475"/>
          </a:xfrm>
        </p:grpSpPr>
        <p:pic>
          <p:nvPicPr>
            <p:cNvPr id="67" name="Picture 66" descr="file_or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26" y="4314680"/>
              <a:ext cx="508000" cy="625475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3850108" y="4391890"/>
              <a:ext cx="3077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LAS</a:t>
              </a:r>
              <a:endParaRPr lang="en-US" sz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al_scale4x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Global Geospatial Consciousness Possible?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We’ve discussed this a lot over the past couple of days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11348" y="5833012"/>
            <a:ext cx="7666892" cy="508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00"/>
                </a:solidFill>
              </a:rPr>
              <a:t>There are lots of things that could be done ……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00"/>
                </a:solidFill>
              </a:rPr>
              <a:t>…….  we need a thoughtful plan </a:t>
            </a:r>
            <a:endParaRPr lang="en-US" sz="1600" dirty="0">
              <a:solidFill>
                <a:srgbClr val="FFFF00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933607" y="1924911"/>
            <a:ext cx="6359432" cy="3881098"/>
            <a:chOff x="708117" y="1548079"/>
            <a:chExt cx="7533861" cy="4597840"/>
          </a:xfrm>
        </p:grpSpPr>
        <p:pic>
          <p:nvPicPr>
            <p:cNvPr id="9" name="Picture 8" descr="bluearrow.png"/>
            <p:cNvPicPr>
              <a:picLocks noChangeAspect="1"/>
            </p:cNvPicPr>
            <p:nvPr/>
          </p:nvPicPr>
          <p:blipFill>
            <a:blip r:embed="rId5" cstate="print">
              <a:alphaModFix amt="90000"/>
            </a:blip>
            <a:stretch>
              <a:fillRect/>
            </a:stretch>
          </p:blipFill>
          <p:spPr>
            <a:xfrm rot="165487">
              <a:off x="708117" y="1548079"/>
              <a:ext cx="7533861" cy="4597840"/>
            </a:xfrm>
            <a:prstGeom prst="rect">
              <a:avLst/>
            </a:prstGeom>
          </p:spPr>
        </p:pic>
        <p:sp>
          <p:nvSpPr>
            <p:cNvPr id="10" name="Rectangle 67"/>
            <p:cNvSpPr>
              <a:spLocks noChangeArrowheads="1"/>
            </p:cNvSpPr>
            <p:nvPr/>
          </p:nvSpPr>
          <p:spPr bwMode="auto">
            <a:xfrm>
              <a:off x="1042261" y="5564651"/>
              <a:ext cx="1415811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Thousands</a:t>
              </a:r>
            </a:p>
          </p:txBody>
        </p:sp>
        <p:sp>
          <p:nvSpPr>
            <p:cNvPr id="11" name="Rectangle 67"/>
            <p:cNvSpPr>
              <a:spLocks noChangeArrowheads="1"/>
            </p:cNvSpPr>
            <p:nvPr/>
          </p:nvSpPr>
          <p:spPr bwMode="auto">
            <a:xfrm>
              <a:off x="1343073" y="4835988"/>
              <a:ext cx="2331022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100’s of Thousands</a:t>
              </a:r>
            </a:p>
          </p:txBody>
        </p:sp>
        <p:sp>
          <p:nvSpPr>
            <p:cNvPr id="12" name="Rectangle 67"/>
            <p:cNvSpPr>
              <a:spLocks noChangeArrowheads="1"/>
            </p:cNvSpPr>
            <p:nvPr/>
          </p:nvSpPr>
          <p:spPr bwMode="auto">
            <a:xfrm>
              <a:off x="3911139" y="4041963"/>
              <a:ext cx="1043863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Millions</a:t>
              </a:r>
            </a:p>
          </p:txBody>
        </p:sp>
        <p:sp>
          <p:nvSpPr>
            <p:cNvPr id="13" name="Rectangle 67"/>
            <p:cNvSpPr>
              <a:spLocks noChangeArrowheads="1"/>
            </p:cNvSpPr>
            <p:nvPr/>
          </p:nvSpPr>
          <p:spPr bwMode="auto">
            <a:xfrm>
              <a:off x="3439005" y="3206418"/>
              <a:ext cx="2246454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 smtClean="0">
                  <a:latin typeface="Arial" charset="0"/>
                </a:rPr>
                <a:t>Billions</a:t>
              </a:r>
              <a:endParaRPr lang="en-US" dirty="0">
                <a:latin typeface="Arial" charset="0"/>
              </a:endParaRPr>
            </a:p>
          </p:txBody>
        </p:sp>
        <p:sp>
          <p:nvSpPr>
            <p:cNvPr id="14" name="AutoShape 61"/>
            <p:cNvSpPr>
              <a:spLocks noChangeArrowheads="1"/>
            </p:cNvSpPr>
            <p:nvPr/>
          </p:nvSpPr>
          <p:spPr bwMode="auto">
            <a:xfrm>
              <a:off x="5174624" y="4031940"/>
              <a:ext cx="1268413" cy="60642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Application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Users</a:t>
              </a:r>
            </a:p>
          </p:txBody>
        </p:sp>
        <p:sp>
          <p:nvSpPr>
            <p:cNvPr id="15" name="AutoShape 61"/>
            <p:cNvSpPr>
              <a:spLocks noChangeArrowheads="1"/>
            </p:cNvSpPr>
            <p:nvPr/>
          </p:nvSpPr>
          <p:spPr bwMode="auto">
            <a:xfrm>
              <a:off x="3782045" y="4770640"/>
              <a:ext cx="1773238" cy="57467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GIS </a:t>
              </a:r>
              <a:r>
                <a:rPr lang="en-US" sz="1200" dirty="0" smtClean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Professionals</a:t>
              </a:r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6" name="AutoShape 61"/>
            <p:cNvSpPr>
              <a:spLocks noChangeArrowheads="1"/>
            </p:cNvSpPr>
            <p:nvPr/>
          </p:nvSpPr>
          <p:spPr bwMode="auto">
            <a:xfrm>
              <a:off x="2562846" y="5467552"/>
              <a:ext cx="1270000" cy="576263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Research</a:t>
              </a:r>
            </a:p>
          </p:txBody>
        </p:sp>
        <p:pic>
          <p:nvPicPr>
            <p:cNvPr id="17" name="Picture 16" descr="cloud_jack-fav_02lg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46424" y="2747576"/>
              <a:ext cx="1894001" cy="1313448"/>
            </a:xfrm>
            <a:prstGeom prst="rect">
              <a:avLst/>
            </a:prstGeom>
          </p:spPr>
        </p:pic>
        <p:sp>
          <p:nvSpPr>
            <p:cNvPr id="18" name="AutoShape 61"/>
            <p:cNvSpPr>
              <a:spLocks noChangeArrowheads="1"/>
            </p:cNvSpPr>
            <p:nvPr/>
          </p:nvSpPr>
          <p:spPr bwMode="auto">
            <a:xfrm>
              <a:off x="6090270" y="3157739"/>
              <a:ext cx="1241425" cy="557212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Society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Topographic </a:t>
            </a:r>
            <a:r>
              <a:rPr lang="en-US" dirty="0" err="1" smtClean="0"/>
              <a:t>Basemap</a:t>
            </a:r>
            <a:r>
              <a:rPr lang="en-US" dirty="0" smtClean="0"/>
              <a:t> in ArcGIS.com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Tiled base map synthesizing information across map scales</a:t>
            </a:r>
            <a:endParaRPr lang="en-US" dirty="0"/>
          </a:p>
        </p:txBody>
      </p:sp>
      <p:grpSp>
        <p:nvGrpSpPr>
          <p:cNvPr id="4" name="Group 14"/>
          <p:cNvGrpSpPr/>
          <p:nvPr/>
        </p:nvGrpSpPr>
        <p:grpSpPr>
          <a:xfrm>
            <a:off x="981442" y="1772530"/>
            <a:ext cx="5365264" cy="2096085"/>
            <a:chOff x="981442" y="1772530"/>
            <a:chExt cx="5365264" cy="2096085"/>
          </a:xfrm>
        </p:grpSpPr>
        <p:pic>
          <p:nvPicPr>
            <p:cNvPr id="8499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81442" y="1785938"/>
              <a:ext cx="3748819" cy="2082677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554630" y="1772530"/>
              <a:ext cx="79207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World</a:t>
              </a:r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5" name="Group 15"/>
          <p:cNvGrpSpPr/>
          <p:nvPr/>
        </p:nvGrpSpPr>
        <p:grpSpPr>
          <a:xfrm>
            <a:off x="1792480" y="2222693"/>
            <a:ext cx="5826177" cy="2082020"/>
            <a:chOff x="1792480" y="2222693"/>
            <a:chExt cx="5826177" cy="2082020"/>
          </a:xfrm>
        </p:grpSpPr>
        <p:pic>
          <p:nvPicPr>
            <p:cNvPr id="8499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2480" y="2222693"/>
              <a:ext cx="3713762" cy="2082020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909856" y="2262555"/>
              <a:ext cx="170880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United States</a:t>
              </a:r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6" name="Group 16"/>
          <p:cNvGrpSpPr/>
          <p:nvPr/>
        </p:nvGrpSpPr>
        <p:grpSpPr>
          <a:xfrm>
            <a:off x="2729133" y="2710378"/>
            <a:ext cx="4647489" cy="2338604"/>
            <a:chOff x="2729133" y="2710378"/>
            <a:chExt cx="4647489" cy="2338604"/>
          </a:xfrm>
        </p:grpSpPr>
        <p:pic>
          <p:nvPicPr>
            <p:cNvPr id="8499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29133" y="2721800"/>
              <a:ext cx="3108960" cy="232718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597371" y="2710378"/>
              <a:ext cx="77925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Texas</a:t>
              </a:r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7" name="Group 17"/>
          <p:cNvGrpSpPr/>
          <p:nvPr/>
        </p:nvGrpSpPr>
        <p:grpSpPr>
          <a:xfrm>
            <a:off x="3727938" y="3172267"/>
            <a:ext cx="4148233" cy="2365055"/>
            <a:chOff x="3727938" y="3172267"/>
            <a:chExt cx="4148233" cy="2365055"/>
          </a:xfrm>
        </p:grpSpPr>
        <p:pic>
          <p:nvPicPr>
            <p:cNvPr id="84998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27938" y="3184401"/>
              <a:ext cx="2956853" cy="2352921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077875" y="3172267"/>
              <a:ext cx="79829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Austin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8" name="Group 18"/>
          <p:cNvGrpSpPr/>
          <p:nvPr/>
        </p:nvGrpSpPr>
        <p:grpSpPr>
          <a:xfrm>
            <a:off x="4571999" y="3591954"/>
            <a:ext cx="3681382" cy="2611898"/>
            <a:chOff x="4571999" y="3591954"/>
            <a:chExt cx="3681382" cy="2611898"/>
          </a:xfrm>
        </p:grpSpPr>
        <p:pic>
          <p:nvPicPr>
            <p:cNvPr id="84997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71999" y="3923816"/>
              <a:ext cx="3277551" cy="228003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7540044" y="3591954"/>
              <a:ext cx="71333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Home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52948" y="5809956"/>
            <a:ext cx="360194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How do we do this for hydro?</a:t>
            </a:r>
            <a:endParaRPr lang="en-US" sz="2000" i="1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on the Web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 vision has emerged at this meeting …..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432255" y="1617303"/>
            <a:ext cx="3079101" cy="5072744"/>
            <a:chOff x="611171" y="1617303"/>
            <a:chExt cx="3079101" cy="5072744"/>
          </a:xfrm>
        </p:grpSpPr>
        <p:sp>
          <p:nvSpPr>
            <p:cNvPr id="6" name="Rectangle 5"/>
            <p:cNvSpPr/>
            <p:nvPr/>
          </p:nvSpPr>
          <p:spPr bwMode="auto">
            <a:xfrm>
              <a:off x="611171" y="4842585"/>
              <a:ext cx="3023118" cy="1847462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67154" y="4127239"/>
              <a:ext cx="3023118" cy="1847462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67154" y="3383900"/>
              <a:ext cx="3023118" cy="1847462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48492" y="2547257"/>
              <a:ext cx="3023118" cy="1847462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67154" y="1617303"/>
              <a:ext cx="3023118" cy="1847462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72361" y="5374434"/>
            <a:ext cx="208711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Display Layer </a:t>
            </a:r>
          </a:p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(Base Map)</a:t>
            </a:r>
            <a:endParaRPr lang="en-US" sz="2400" dirty="0">
              <a:solidFill>
                <a:srgbClr val="92D05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6426" y="4407160"/>
            <a:ext cx="329898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Operational Layer </a:t>
            </a:r>
          </a:p>
          <a:p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(Key Hydro Functions)</a:t>
            </a:r>
            <a:endParaRPr lang="en-US" sz="2400" dirty="0">
              <a:solidFill>
                <a:srgbClr val="92D05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93063" y="3847324"/>
            <a:ext cx="304570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Observations Layers</a:t>
            </a:r>
            <a:endParaRPr lang="en-US" sz="2400" dirty="0">
              <a:solidFill>
                <a:srgbClr val="FFC0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6150" y="2992018"/>
            <a:ext cx="273953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Descriptive Layers</a:t>
            </a:r>
            <a:endParaRPr lang="en-US" sz="2400" dirty="0">
              <a:solidFill>
                <a:srgbClr val="FFC0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02443" y="2118050"/>
            <a:ext cx="242694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Modeling Layers</a:t>
            </a:r>
            <a:endParaRPr lang="en-US" sz="2400" dirty="0">
              <a:solidFill>
                <a:srgbClr val="FFC0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5286797" cy="304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 </a:t>
            </a:r>
            <a:r>
              <a:rPr lang="en-US" dirty="0" err="1" smtClean="0"/>
              <a:t>BaseMap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9BCDFF"/>
                </a:solidFill>
              </a:rPr>
              <a:t>Display Layer</a:t>
            </a:r>
            <a:endParaRPr lang="en-US" dirty="0">
              <a:solidFill>
                <a:srgbClr val="9BCDFF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</a:t>
            </a:r>
            <a:r>
              <a:rPr lang="en-US" dirty="0" err="1" smtClean="0">
                <a:solidFill>
                  <a:srgbClr val="FFFF00"/>
                </a:solidFill>
              </a:rPr>
              <a:t>Hydrography</a:t>
            </a:r>
            <a:r>
              <a:rPr lang="en-US" dirty="0" smtClean="0">
                <a:solidFill>
                  <a:srgbClr val="FFFF00"/>
                </a:solidFill>
              </a:rPr>
              <a:t> or “blue line” component of a topographic map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6200" y="3048000"/>
            <a:ext cx="2286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886200" y="2209800"/>
            <a:ext cx="1905000" cy="838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505200" y="3733800"/>
            <a:ext cx="2667000" cy="1905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2913380" cy="38000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114800"/>
            <a:ext cx="1749490" cy="190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7632441" y="1382608"/>
            <a:ext cx="916096" cy="567491"/>
          </a:xfrm>
          <a:prstGeom prst="rect">
            <a:avLst/>
          </a:prstGeom>
          <a:solidFill>
            <a:srgbClr val="9BCDFF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649406" y="1162873"/>
            <a:ext cx="916096" cy="567491"/>
          </a:xfrm>
          <a:prstGeom prst="rect">
            <a:avLst/>
          </a:prstGeom>
          <a:solidFill>
            <a:srgbClr val="D4F08B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649406" y="934539"/>
            <a:ext cx="916096" cy="567491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643750" y="677544"/>
            <a:ext cx="916096" cy="567491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649406" y="391887"/>
            <a:ext cx="916096" cy="567491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695" y="1556090"/>
            <a:ext cx="4714572" cy="286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 </a:t>
            </a:r>
            <a:r>
              <a:rPr lang="en-US" dirty="0" smtClean="0">
                <a:solidFill>
                  <a:schemeClr val="accent1"/>
                </a:solidFill>
              </a:rPr>
              <a:t>Operational Layer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 geometric network with a local catchment for each network edge</a:t>
            </a:r>
          </a:p>
          <a:p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985216"/>
            <a:ext cx="3597135" cy="42331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096000" y="3814016"/>
            <a:ext cx="20574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5261816"/>
            <a:ext cx="3955596" cy="1457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10800000" flipV="1">
            <a:off x="1143000" y="3814016"/>
            <a:ext cx="4953000" cy="144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V="1">
            <a:off x="5105400" y="4576016"/>
            <a:ext cx="3048000" cy="213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975816"/>
            <a:ext cx="1066800" cy="13503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7632441" y="391887"/>
            <a:ext cx="933061" cy="1558212"/>
            <a:chOff x="7632441" y="391887"/>
            <a:chExt cx="933061" cy="1558212"/>
          </a:xfrm>
        </p:grpSpPr>
        <p:sp>
          <p:nvSpPr>
            <p:cNvPr id="21" name="Rectangle 20"/>
            <p:cNvSpPr/>
            <p:nvPr/>
          </p:nvSpPr>
          <p:spPr bwMode="auto">
            <a:xfrm>
              <a:off x="7632441" y="1382608"/>
              <a:ext cx="916096" cy="567491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649406" y="1162873"/>
              <a:ext cx="916096" cy="567491"/>
            </a:xfrm>
            <a:prstGeom prst="rect">
              <a:avLst/>
            </a:prstGeom>
            <a:solidFill>
              <a:srgbClr val="9BCDFF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49406" y="934539"/>
              <a:ext cx="916096" cy="567491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7643750" y="677544"/>
              <a:ext cx="916096" cy="567491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649406" y="391887"/>
              <a:ext cx="916096" cy="567491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Hydro </a:t>
            </a:r>
            <a:r>
              <a:rPr lang="en-US" dirty="0" smtClean="0">
                <a:solidFill>
                  <a:schemeClr val="accent1"/>
                </a:solidFill>
              </a:rPr>
              <a:t>Observation Layers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Time-enabled feature layers of observations data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76400"/>
            <a:ext cx="5316651" cy="46681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28" name="Group 27"/>
          <p:cNvGrpSpPr/>
          <p:nvPr/>
        </p:nvGrpSpPr>
        <p:grpSpPr>
          <a:xfrm>
            <a:off x="7632441" y="391887"/>
            <a:ext cx="933061" cy="1558212"/>
            <a:chOff x="7632441" y="391887"/>
            <a:chExt cx="933061" cy="1558212"/>
          </a:xfrm>
        </p:grpSpPr>
        <p:sp>
          <p:nvSpPr>
            <p:cNvPr id="21" name="Rectangle 20"/>
            <p:cNvSpPr/>
            <p:nvPr/>
          </p:nvSpPr>
          <p:spPr bwMode="auto">
            <a:xfrm>
              <a:off x="7632441" y="1382608"/>
              <a:ext cx="916096" cy="567491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7635552" y="1161783"/>
              <a:ext cx="916096" cy="567491"/>
            </a:xfrm>
            <a:prstGeom prst="rect">
              <a:avLst/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49406" y="934539"/>
              <a:ext cx="916096" cy="567491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7643750" y="677544"/>
              <a:ext cx="916096" cy="567491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649406" y="391887"/>
              <a:ext cx="916096" cy="567491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  <a:scene3d>
              <a:camera prst="isometricTopUp"/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Hydro </a:t>
            </a:r>
            <a:r>
              <a:rPr lang="en-US" dirty="0" smtClean="0">
                <a:solidFill>
                  <a:schemeClr val="accent1"/>
                </a:solidFill>
              </a:rPr>
              <a:t>Descriptive Layers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Static information about hydro features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2502452" y="6114774"/>
            <a:ext cx="6350000" cy="508000"/>
          </a:xfrm>
        </p:spPr>
        <p:txBody>
          <a:bodyPr/>
          <a:lstStyle/>
          <a:p>
            <a:r>
              <a:rPr lang="en-US" sz="1600" dirty="0" smtClean="0"/>
              <a:t>……Linked to the Operational Layer by “Virtual Referencing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7632441" y="1382608"/>
            <a:ext cx="916096" cy="567491"/>
          </a:xfrm>
          <a:prstGeom prst="rect">
            <a:avLst/>
          </a:prstGeom>
          <a:solidFill>
            <a:srgbClr val="D4F08B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635552" y="1161783"/>
            <a:ext cx="916096" cy="567491"/>
          </a:xfrm>
          <a:prstGeom prst="rect">
            <a:avLst/>
          </a:prstGeom>
          <a:solidFill>
            <a:srgbClr val="D4F08B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649406" y="934539"/>
            <a:ext cx="916096" cy="567491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643750" y="677544"/>
            <a:ext cx="916096" cy="567491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7649406" y="391887"/>
            <a:ext cx="916096" cy="567491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10" name="Picture 9" descr="hwm_texas_1.jpg"/>
          <p:cNvPicPr>
            <a:picLocks noChangeAspect="1"/>
          </p:cNvPicPr>
          <p:nvPr/>
        </p:nvPicPr>
        <p:blipFill>
          <a:blip r:embed="rId3" cstate="print"/>
          <a:srcRect l="15082" t="6807" r="20820" b="4015"/>
          <a:stretch>
            <a:fillRect/>
          </a:stretch>
        </p:blipFill>
        <p:spPr>
          <a:xfrm>
            <a:off x="1587700" y="3879730"/>
            <a:ext cx="3617288" cy="297827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>
            <a:off x="6335514" y="5019867"/>
            <a:ext cx="183806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High Water Marks</a:t>
            </a:r>
            <a:endParaRPr lang="en-US" sz="1800" b="0" dirty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1315617" y="3172403"/>
            <a:ext cx="4161454" cy="2705878"/>
            <a:chOff x="45720" y="301752"/>
            <a:chExt cx="8878824" cy="6175248"/>
          </a:xfrm>
          <a:scene3d>
            <a:camera prst="isometricTopUp"/>
            <a:lightRig rig="threePt" dir="t"/>
          </a:scene3d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b="1060"/>
            <a:stretch>
              <a:fillRect/>
            </a:stretch>
          </p:blipFill>
          <p:spPr bwMode="auto">
            <a:xfrm>
              <a:off x="45720" y="301752"/>
              <a:ext cx="8878824" cy="6175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5" name="Picture 1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b="1060"/>
            <a:stretch>
              <a:fillRect/>
            </a:stretch>
          </p:blipFill>
          <p:spPr bwMode="auto">
            <a:xfrm>
              <a:off x="45720" y="301752"/>
              <a:ext cx="8878824" cy="6175248"/>
            </a:xfrm>
            <a:prstGeom prst="rect">
              <a:avLst/>
            </a:prstGeom>
            <a:noFill/>
            <a:ln w="127000" algn="ctr">
              <a:noFill/>
              <a:miter lim="800000"/>
              <a:headEnd/>
              <a:tailEnd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6170917" y="4127234"/>
            <a:ext cx="216726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100 year flood depth</a:t>
            </a:r>
            <a:endParaRPr lang="en-US" sz="1800" b="0" dirty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4916" y="2127376"/>
            <a:ext cx="3962856" cy="317520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sp>
        <p:nvSpPr>
          <p:cNvPr id="18" name="TextBox 17"/>
          <p:cNvSpPr txBox="1"/>
          <p:nvPr/>
        </p:nvSpPr>
        <p:spPr>
          <a:xfrm>
            <a:off x="5965733" y="3346573"/>
            <a:ext cx="257762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Fish species distributions</a:t>
            </a:r>
            <a:endParaRPr lang="en-US" sz="1800" b="0" dirty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grpSp>
        <p:nvGrpSpPr>
          <p:cNvPr id="19" name="Group 10"/>
          <p:cNvGrpSpPr>
            <a:grpSpLocks/>
          </p:cNvGrpSpPr>
          <p:nvPr/>
        </p:nvGrpSpPr>
        <p:grpSpPr bwMode="auto">
          <a:xfrm>
            <a:off x="1380936" y="1343609"/>
            <a:ext cx="4049486" cy="3284376"/>
            <a:chOff x="457200" y="1066800"/>
            <a:chExt cx="5486400" cy="4914900"/>
          </a:xfrm>
          <a:scene3d>
            <a:camera prst="isometricTopUp"/>
            <a:lightRig rig="threePt" dir="t"/>
          </a:scene3d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" y="1066800"/>
              <a:ext cx="5469031" cy="491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114800" y="2820097"/>
              <a:ext cx="1521995" cy="6364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Watershed divide</a:t>
              </a:r>
            </a:p>
          </p:txBody>
        </p:sp>
        <p:cxnSp>
          <p:nvCxnSpPr>
            <p:cNvPr id="27" name="Straight Arrow Connector 26"/>
            <p:cNvCxnSpPr>
              <a:stCxn id="22" idx="1"/>
            </p:cNvCxnSpPr>
            <p:nvPr/>
          </p:nvCxnSpPr>
          <p:spPr>
            <a:xfrm rot="10800000">
              <a:off x="3582403" y="3124127"/>
              <a:ext cx="532397" cy="18903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507205" y="4190598"/>
              <a:ext cx="2436395" cy="3638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Groundwater divide</a:t>
              </a:r>
            </a:p>
          </p:txBody>
        </p:sp>
        <p:cxnSp>
          <p:nvCxnSpPr>
            <p:cNvPr id="29" name="Straight Arrow Connector 28"/>
            <p:cNvCxnSpPr>
              <a:stCxn id="28" idx="1"/>
            </p:cNvCxnSpPr>
            <p:nvPr/>
          </p:nvCxnSpPr>
          <p:spPr>
            <a:xfrm rot="10800000" flipV="1">
              <a:off x="3125203" y="4374906"/>
              <a:ext cx="378995" cy="34971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6196565" y="2528589"/>
            <a:ext cx="211596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Groundwater divides</a:t>
            </a:r>
            <a:endParaRPr lang="en-US" sz="1800" b="0" dirty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Hydro </a:t>
            </a:r>
            <a:r>
              <a:rPr lang="en-US" dirty="0" smtClean="0">
                <a:solidFill>
                  <a:schemeClr val="accent1"/>
                </a:solidFill>
              </a:rPr>
              <a:t>Modeling Layers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Models that connect maps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xfrm>
            <a:off x="1932608" y="6075017"/>
            <a:ext cx="6350000" cy="508000"/>
          </a:xfrm>
        </p:spPr>
        <p:txBody>
          <a:bodyPr/>
          <a:lstStyle/>
          <a:p>
            <a:r>
              <a:rPr lang="en-US" dirty="0" smtClean="0"/>
              <a:t>Source: USGS Water Census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7632441" y="1382608"/>
            <a:ext cx="916096" cy="567491"/>
          </a:xfrm>
          <a:prstGeom prst="rect">
            <a:avLst/>
          </a:prstGeom>
          <a:solidFill>
            <a:srgbClr val="D4F08B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635552" y="1161783"/>
            <a:ext cx="916096" cy="567491"/>
          </a:xfrm>
          <a:prstGeom prst="rect">
            <a:avLst/>
          </a:prstGeom>
          <a:solidFill>
            <a:srgbClr val="D4F08B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649406" y="934539"/>
            <a:ext cx="916096" cy="567491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643750" y="677544"/>
            <a:ext cx="916096" cy="567491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7649406" y="391887"/>
            <a:ext cx="916096" cy="567491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A3CA4B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  <a:scene3d>
            <a:camera prst="isometricTopUp"/>
            <a:lightRig rig="threePt" dir="t"/>
          </a:scene3d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7741" y="2065776"/>
            <a:ext cx="6652590" cy="422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7" descr="simple water budget - no labels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7322" y="1590260"/>
            <a:ext cx="3957803" cy="25046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0UC_4x3_Precon">
  <a:themeElements>
    <a:clrScheme name="2010 Esri Theme colors">
      <a:dk1>
        <a:srgbClr val="001E69"/>
      </a:dk1>
      <a:lt1>
        <a:srgbClr val="FFFFFF"/>
      </a:lt1>
      <a:dk2>
        <a:srgbClr val="000000"/>
      </a:dk2>
      <a:lt2>
        <a:srgbClr val="FFFFFF"/>
      </a:lt2>
      <a:accent1>
        <a:srgbClr val="5AC3FA"/>
      </a:accent1>
      <a:accent2>
        <a:srgbClr val="8C8C8C"/>
      </a:accent2>
      <a:accent3>
        <a:srgbClr val="C8C8C8"/>
      </a:accent3>
      <a:accent4>
        <a:srgbClr val="9BCDFF"/>
      </a:accent4>
      <a:accent5>
        <a:srgbClr val="FFFF96"/>
      </a:accent5>
      <a:accent6>
        <a:srgbClr val="0A3264"/>
      </a:accent6>
      <a:hlink>
        <a:srgbClr val="FFFF96"/>
      </a:hlink>
      <a:folHlink>
        <a:srgbClr val="9DCFFE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D4F08B"/>
        </a:solidFill>
        <a:ln w="25400" cap="flat" cmpd="sng" algn="ctr">
          <a:solidFill>
            <a:srgbClr val="A3CA4B"/>
          </a:solidFill>
          <a:prstDash val="solid"/>
          <a:round/>
          <a:headEnd type="none" w="med" len="med"/>
          <a:tailEnd type="none" w="med" len="med"/>
        </a:ln>
        <a:effectLst>
          <a:outerShdw dist="25400" dir="5400000">
            <a:srgbClr val="000000">
              <a:alpha val="20000"/>
            </a:srgbClr>
          </a:outerShdw>
        </a:effectLst>
      </a:spPr>
      <a:bodyPr wrap="none" anchor="ctr"/>
      <a:lstStyle>
        <a:defPPr>
          <a:defRPr sz="1200" dirty="0">
            <a:solidFill>
              <a:schemeClr val="tx2"/>
            </a:solidFill>
            <a:latin typeface="Arial" charset="0"/>
            <a:ea typeface="ＭＳ Ｐゴシック" pitchFamily="16" charset="-128"/>
          </a:defRPr>
        </a:defPPr>
      </a:lstStyle>
    </a:spDef>
    <a:lnDef>
      <a:spPr bwMode="auto">
        <a:noFill/>
        <a:ln w="25400">
          <a:solidFill>
            <a:srgbClr val="FFFF66"/>
          </a:solidFill>
          <a:round/>
          <a:headEnd type="none" w="lg" len="med"/>
          <a:tailEnd type="triangle" w="lg" len="med"/>
        </a:ln>
        <a:effectLst/>
      </a:spPr>
      <a:bodyPr/>
      <a:lstStyle/>
    </a:lnDef>
    <a:txDef>
      <a:spPr>
        <a:noFill/>
      </a:spPr>
      <a:bodyPr wrap="none" lIns="0" tIns="0" rIns="0" bIns="0">
        <a:spAutoFit/>
      </a:bodyPr>
      <a:lstStyle>
        <a:defPPr>
          <a:defRPr sz="1200" dirty="0">
            <a:latin typeface="Arial" charset="0"/>
            <a:ea typeface="ＭＳ Ｐゴシック" pitchFamily="34" charset="-128"/>
            <a:cs typeface="Arial" pitchFamily="34" charset="0"/>
            <a:sym typeface="Arial" pitchFamily="26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326097"/>
        </a:lt1>
        <a:dk2>
          <a:srgbClr val="FFFFFF"/>
        </a:dk2>
        <a:lt2>
          <a:srgbClr val="000000"/>
        </a:lt2>
        <a:accent1>
          <a:srgbClr val="A7C32F"/>
        </a:accent1>
        <a:accent2>
          <a:srgbClr val="FFFF66"/>
        </a:accent2>
        <a:accent3>
          <a:srgbClr val="ADB6C9"/>
        </a:accent3>
        <a:accent4>
          <a:srgbClr val="000000"/>
        </a:accent4>
        <a:accent5>
          <a:srgbClr val="D0DEAD"/>
        </a:accent5>
        <a:accent6>
          <a:srgbClr val="E7E75C"/>
        </a:accent6>
        <a:hlink>
          <a:srgbClr val="FFFF66"/>
        </a:hlink>
        <a:folHlink>
          <a:srgbClr val="FC921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2010UC_4x3_Precon</Template>
  <TotalTime>866</TotalTime>
  <Words>378</Words>
  <Application>Microsoft Office PowerPoint</Application>
  <PresentationFormat>On-screen Show (4:3)</PresentationFormat>
  <Paragraphs>119</Paragraphs>
  <Slides>14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2010UC_4x3_Precon</vt:lpstr>
      <vt:lpstr>VISIO</vt:lpstr>
      <vt:lpstr>Arc Hydro River </vt:lpstr>
      <vt:lpstr>Is Global Geospatial Consciousness Possible?</vt:lpstr>
      <vt:lpstr>Global Topographic Basemap in ArcGIS.com</vt:lpstr>
      <vt:lpstr>Arc Hydro on the Web</vt:lpstr>
      <vt:lpstr>Hydro BaseMap Display Layer</vt:lpstr>
      <vt:lpstr>Hydro Operational Layer</vt:lpstr>
      <vt:lpstr>Hydro Observation Layers</vt:lpstr>
      <vt:lpstr>Hydro Descriptive Layers</vt:lpstr>
      <vt:lpstr>Hydro Modeling Layers</vt:lpstr>
      <vt:lpstr>Global HydroBase Map and Operational Layer</vt:lpstr>
      <vt:lpstr>HydroSheds for the World</vt:lpstr>
      <vt:lpstr>Arc Hydro on the Web</vt:lpstr>
      <vt:lpstr>Is Global Geospatial Consciousness Possible?</vt:lpstr>
      <vt:lpstr>New LiDAR Workflow</vt:lpstr>
    </vt:vector>
  </TitlesOfParts>
  <Company>University of Texas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Safe Area — Please Read</dc:title>
  <dc:creator>David Maidment</dc:creator>
  <cp:lastModifiedBy>Maidment, David R</cp:lastModifiedBy>
  <cp:revision>74</cp:revision>
  <cp:lastPrinted>2007-06-09T21:08:00Z</cp:lastPrinted>
  <dcterms:created xsi:type="dcterms:W3CDTF">2010-06-25T18:37:49Z</dcterms:created>
  <dcterms:modified xsi:type="dcterms:W3CDTF">2010-12-10T14:47:12Z</dcterms:modified>
</cp:coreProperties>
</file>