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4" r:id="rId2"/>
    <p:sldId id="305" r:id="rId3"/>
    <p:sldId id="348" r:id="rId4"/>
    <p:sldId id="347" r:id="rId5"/>
    <p:sldId id="340" r:id="rId6"/>
    <p:sldId id="338" r:id="rId7"/>
    <p:sldId id="339" r:id="rId8"/>
    <p:sldId id="341" r:id="rId9"/>
    <p:sldId id="337" r:id="rId10"/>
    <p:sldId id="343" r:id="rId11"/>
    <p:sldId id="342" r:id="rId12"/>
    <p:sldId id="344" r:id="rId13"/>
    <p:sldId id="345" r:id="rId14"/>
    <p:sldId id="346" r:id="rId15"/>
    <p:sldId id="349"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29729D"/>
    <a:srgbClr val="2C729D"/>
    <a:srgbClr val="30729D"/>
    <a:srgbClr val="32729D"/>
    <a:srgbClr val="326F9D"/>
    <a:srgbClr val="326FA0"/>
    <a:srgbClr val="3271A0"/>
    <a:srgbClr val="306E9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625" autoAdjust="0"/>
    <p:restoredTop sz="99387" autoAdjust="0"/>
  </p:normalViewPr>
  <p:slideViewPr>
    <p:cSldViewPr snapToGrid="0">
      <p:cViewPr varScale="1">
        <p:scale>
          <a:sx n="81" d="100"/>
          <a:sy n="81" d="100"/>
        </p:scale>
        <p:origin x="-40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89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E27B3D-F17C-43D3-8D20-B0EDD91FB18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657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0000"/>
                </a:solidFill>
                <a:cs typeface="Times New Roman" pitchFamily="18" charset="0"/>
              </a:defRPr>
            </a:lvl1pPr>
          </a:lstStyle>
          <a:p>
            <a:pPr>
              <a:defRPr/>
            </a:pPr>
            <a:r>
              <a:rPr lang="en-US" altLang="zh-TW"/>
              <a:t>Instructor Guide</a:t>
            </a:r>
          </a:p>
          <a:p>
            <a:pPr>
              <a:defRPr/>
            </a:pPr>
            <a:r>
              <a:rPr lang="en-US" altLang="zh-TW"/>
              <a:t>CAPCOG Emergency Notification System (ENS)</a:t>
            </a:r>
            <a:endParaRPr lang="en-US">
              <a:ea typeface="新細明體" charset="-120"/>
            </a:endParaRP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1">
                <a:solidFill>
                  <a:srgbClr val="000000"/>
                </a:solidFill>
                <a:cs typeface="Times New Roman" pitchFamily="18" charset="0"/>
              </a:defRPr>
            </a:lvl1pPr>
          </a:lstStyle>
          <a:p>
            <a:pPr>
              <a:defRPr/>
            </a:pPr>
            <a:r>
              <a:rPr lang="en-US" altLang="zh-TW"/>
              <a:t>November, 2007</a:t>
            </a:r>
            <a:endParaRPr lang="en-US">
              <a:ea typeface="新細明體" charset="-120"/>
            </a:endParaRPr>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r>
              <a:rPr lang="en-US"/>
              <a:t>Page </a:t>
            </a:r>
            <a:fld id="{8AF7985A-64D3-49BC-AF38-FA3A94685B62}" type="slidenum">
              <a:rPr lang="en-US"/>
              <a:pPr>
                <a:defRPr/>
              </a:pPr>
              <a:t>‹#›</a:t>
            </a:fld>
            <a:r>
              <a:rPr lang="en-US"/>
              <a:t> of 51</a:t>
            </a:r>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1507"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1508" name="Rectangle 7"/>
          <p:cNvSpPr>
            <a:spLocks noGrp="1" noChangeArrowheads="1"/>
          </p:cNvSpPr>
          <p:nvPr>
            <p:ph type="sldNum" sz="quarter" idx="5"/>
          </p:nvPr>
        </p:nvSpPr>
        <p:spPr>
          <a:noFill/>
        </p:spPr>
        <p:txBody>
          <a:bodyPr/>
          <a:lstStyle/>
          <a:p>
            <a:r>
              <a:rPr lang="en-US" smtClean="0"/>
              <a:t>Page </a:t>
            </a:r>
            <a:fld id="{EFCC790C-D6D7-4482-ABB2-9F1AEDE50A8A}" type="slidenum">
              <a:rPr lang="en-US" smtClean="0"/>
              <a:pPr/>
              <a:t>1</a:t>
            </a:fld>
            <a:r>
              <a:rPr lang="en-US" smtClean="0"/>
              <a:t> of 51</a:t>
            </a:r>
          </a:p>
        </p:txBody>
      </p:sp>
      <p:sp>
        <p:nvSpPr>
          <p:cNvPr id="21509" name="Rectangle 2"/>
          <p:cNvSpPr>
            <a:spLocks noGrp="1" noRot="1" noChangeAspect="1" noChangeArrowheads="1" noTextEdit="1"/>
          </p:cNvSpPr>
          <p:nvPr>
            <p:ph type="sldImg"/>
          </p:nvPr>
        </p:nvSpPr>
        <p:spPr>
          <a:xfrm>
            <a:off x="1144588" y="665163"/>
            <a:ext cx="4627562" cy="3470275"/>
          </a:xfrm>
          <a:ln/>
        </p:spPr>
      </p:sp>
      <p:sp>
        <p:nvSpPr>
          <p:cNvPr id="21510" name="Rectangle 3"/>
          <p:cNvSpPr>
            <a:spLocks noGrp="1" noChangeArrowheads="1"/>
          </p:cNvSpPr>
          <p:nvPr>
            <p:ph type="body" idx="1"/>
          </p:nvPr>
        </p:nvSpPr>
        <p:spPr>
          <a:xfrm>
            <a:off x="882650" y="4356100"/>
            <a:ext cx="5078413" cy="4135438"/>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10</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11</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12</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13</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14</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15</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2</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3</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4</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5</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6</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7</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8</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zh-TW" smtClean="0"/>
              <a:t>Instructor Guide</a:t>
            </a:r>
          </a:p>
          <a:p>
            <a:r>
              <a:rPr lang="en-US" altLang="zh-TW" smtClean="0"/>
              <a:t>CAPCOG Emergency Notification System (ENS)</a:t>
            </a:r>
            <a:endParaRPr lang="en-US" smtClean="0">
              <a:ea typeface="新細明體" charset="-120"/>
            </a:endParaRPr>
          </a:p>
        </p:txBody>
      </p:sp>
      <p:sp>
        <p:nvSpPr>
          <p:cNvPr id="22531" name="Rectangle 3"/>
          <p:cNvSpPr>
            <a:spLocks noGrp="1" noChangeArrowheads="1"/>
          </p:cNvSpPr>
          <p:nvPr>
            <p:ph type="dt" sz="quarter" idx="1"/>
          </p:nvPr>
        </p:nvSpPr>
        <p:spPr>
          <a:noFill/>
        </p:spPr>
        <p:txBody>
          <a:bodyPr/>
          <a:lstStyle/>
          <a:p>
            <a:r>
              <a:rPr lang="en-US" altLang="zh-TW" smtClean="0"/>
              <a:t>November, 2007</a:t>
            </a:r>
            <a:endParaRPr lang="en-US" smtClean="0">
              <a:ea typeface="新細明體" charset="-120"/>
            </a:endParaRPr>
          </a:p>
        </p:txBody>
      </p:sp>
      <p:sp>
        <p:nvSpPr>
          <p:cNvPr id="22532" name="Rectangle 7"/>
          <p:cNvSpPr>
            <a:spLocks noGrp="1" noChangeArrowheads="1"/>
          </p:cNvSpPr>
          <p:nvPr>
            <p:ph type="sldNum" sz="quarter" idx="5"/>
          </p:nvPr>
        </p:nvSpPr>
        <p:spPr>
          <a:noFill/>
        </p:spPr>
        <p:txBody>
          <a:bodyPr/>
          <a:lstStyle/>
          <a:p>
            <a:r>
              <a:rPr lang="en-US" smtClean="0"/>
              <a:t>Page </a:t>
            </a:r>
            <a:fld id="{242FFC14-2770-4A47-8A06-D509C1C31A37}" type="slidenum">
              <a:rPr lang="en-US" smtClean="0"/>
              <a:pPr/>
              <a:t>9</a:t>
            </a:fld>
            <a:r>
              <a:rPr lang="en-US" smtClean="0"/>
              <a:t> of 51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EE0EE0-24DC-4D33-A6CF-4FBC4B5D12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F2C02A-BA3E-418E-A75C-78A34AF2B8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A9011E-A0AA-45B7-A7B2-A4CEB1F8C8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44F29A-06FB-4E1E-BBDF-19ECF8A42E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F277B5-80FF-431A-9843-911B56570A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E07A17-4414-49AA-A72D-B62C9F3AEF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B87200-C357-4E02-9C36-A0C09705AA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CDDE23-19E6-4FBA-B954-5DDA86A437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03A436-06A7-4C19-8FB7-534C9BD5C1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171FB5-19BD-4766-9BFF-E5464A51EB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8F51E5-4719-4365-BFF1-F758E67161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7957048-044C-4931-9F6F-D87A0D7322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mailto:eschaefer@capcog.org" TargetMode="External"/><Relationship Id="rId7" Type="http://schemas.openxmlformats.org/officeDocument/2006/relationships/hyperlink" Target="http://www.capcog.org/divisions/homeland-security/web-eoc/"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wireless.capcog.org/" TargetMode="External"/><Relationship Id="rId5" Type="http://schemas.openxmlformats.org/officeDocument/2006/relationships/hyperlink" Target="http://www.capcog.org/divisions/homeland-security/ens/" TargetMode="External"/><Relationship Id="rId4" Type="http://schemas.openxmlformats.org/officeDocument/2006/relationships/hyperlink" Target="http://www.lcra.org/water/flood/fon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3848100" y="0"/>
            <a:ext cx="5295900" cy="68580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endParaRPr lang="en-US"/>
          </a:p>
        </p:txBody>
      </p:sp>
      <p:graphicFrame>
        <p:nvGraphicFramePr>
          <p:cNvPr id="23555" name="Object 3"/>
          <p:cNvGraphicFramePr>
            <a:graphicFrameLocks noChangeAspect="1"/>
          </p:cNvGraphicFramePr>
          <p:nvPr/>
        </p:nvGraphicFramePr>
        <p:xfrm>
          <a:off x="2623474" y="3173549"/>
          <a:ext cx="4529138" cy="3019425"/>
        </p:xfrm>
        <a:graphic>
          <a:graphicData uri="http://schemas.openxmlformats.org/presentationml/2006/ole">
            <p:oleObj spid="_x0000_s1026" name="Bitmap Image" r:id="rId4" imgW="18752381" imgH="12485714" progId="PBrush">
              <p:embed/>
            </p:oleObj>
          </a:graphicData>
        </a:graphic>
      </p:graphicFrame>
      <p:sp>
        <p:nvSpPr>
          <p:cNvPr id="23559" name="Text Box 7"/>
          <p:cNvSpPr txBox="1">
            <a:spLocks noChangeArrowheads="1"/>
          </p:cNvSpPr>
          <p:nvPr/>
        </p:nvSpPr>
        <p:spPr bwMode="auto">
          <a:xfrm>
            <a:off x="673099" y="760413"/>
            <a:ext cx="7545349" cy="2831544"/>
          </a:xfrm>
          <a:prstGeom prst="rect">
            <a:avLst/>
          </a:prstGeom>
          <a:noFill/>
          <a:ln w="9525">
            <a:noFill/>
            <a:miter lim="800000"/>
            <a:headEnd/>
            <a:tailEnd/>
          </a:ln>
          <a:effectLst/>
        </p:spPr>
        <p:txBody>
          <a:bodyPr wrap="square" lIns="0" tIns="0" rIns="0" bIns="0">
            <a:spAutoFit/>
          </a:bodyPr>
          <a:lstStyle/>
          <a:p>
            <a:pPr algn="ctr">
              <a:defRPr/>
            </a:pPr>
            <a:r>
              <a:rPr lang="en-US" sz="3600" b="1" dirty="0" smtClean="0">
                <a:solidFill>
                  <a:srgbClr val="06114E"/>
                </a:solidFill>
                <a:effectLst>
                  <a:outerShdw blurRad="38100" dist="38100" dir="2700000" algn="tl">
                    <a:srgbClr val="C0C0C0"/>
                  </a:outerShdw>
                </a:effectLst>
                <a:latin typeface="Arial Narrow" pitchFamily="34" charset="0"/>
              </a:rPr>
              <a:t>Communicating Critical Information</a:t>
            </a:r>
          </a:p>
          <a:p>
            <a:pPr algn="ctr">
              <a:defRPr/>
            </a:pPr>
            <a:r>
              <a:rPr lang="en-US" sz="3600" b="1" dirty="0" smtClean="0">
                <a:solidFill>
                  <a:srgbClr val="06114E"/>
                </a:solidFill>
                <a:effectLst>
                  <a:outerShdw blurRad="38100" dist="38100" dir="2700000" algn="tl">
                    <a:srgbClr val="C0C0C0"/>
                  </a:outerShdw>
                </a:effectLst>
                <a:latin typeface="Arial Narrow" pitchFamily="34" charset="0"/>
              </a:rPr>
              <a:t>During Flood Events Using </a:t>
            </a:r>
          </a:p>
          <a:p>
            <a:pPr algn="ctr">
              <a:defRPr/>
            </a:pPr>
            <a:r>
              <a:rPr lang="en-US" sz="3600" b="1" dirty="0" smtClean="0">
                <a:solidFill>
                  <a:srgbClr val="06114E"/>
                </a:solidFill>
                <a:effectLst>
                  <a:outerShdw blurRad="38100" dist="38100" dir="2700000" algn="tl">
                    <a:srgbClr val="C0C0C0"/>
                  </a:outerShdw>
                </a:effectLst>
                <a:latin typeface="Arial Narrow" pitchFamily="34" charset="0"/>
              </a:rPr>
              <a:t>WebEOC</a:t>
            </a:r>
            <a:r>
              <a:rPr lang="en-US" sz="3600" b="1" baseline="30000" dirty="0" smtClean="0">
                <a:solidFill>
                  <a:srgbClr val="06114E"/>
                </a:solidFill>
                <a:effectLst>
                  <a:outerShdw blurRad="38100" dist="38100" dir="2700000" algn="tl">
                    <a:srgbClr val="C0C0C0"/>
                  </a:outerShdw>
                </a:effectLst>
                <a:latin typeface="Arial Narrow" pitchFamily="34" charset="0"/>
              </a:rPr>
              <a:t>®</a:t>
            </a:r>
            <a:r>
              <a:rPr lang="en-US" sz="3600" b="1" dirty="0" smtClean="0">
                <a:solidFill>
                  <a:srgbClr val="06114E"/>
                </a:solidFill>
                <a:effectLst>
                  <a:outerShdw blurRad="38100" dist="38100" dir="2700000" algn="tl">
                    <a:srgbClr val="C0C0C0"/>
                  </a:outerShdw>
                </a:effectLst>
                <a:latin typeface="Arial Narrow" pitchFamily="34" charset="0"/>
              </a:rPr>
              <a:t> and the</a:t>
            </a:r>
          </a:p>
          <a:p>
            <a:pPr>
              <a:defRPr/>
            </a:pPr>
            <a:r>
              <a:rPr lang="en-US" sz="3600" b="1" dirty="0" smtClean="0">
                <a:solidFill>
                  <a:srgbClr val="06114E"/>
                </a:solidFill>
                <a:effectLst>
                  <a:outerShdw blurRad="38100" dist="38100" dir="2700000" algn="tl">
                    <a:srgbClr val="000000">
                      <a:alpha val="43137"/>
                    </a:srgbClr>
                  </a:outerShdw>
                </a:effectLst>
                <a:latin typeface="Arial Narrow" pitchFamily="34" charset="0"/>
              </a:rPr>
              <a:t>CAPCOG </a:t>
            </a:r>
            <a:r>
              <a:rPr lang="en-US" sz="3600" b="1" dirty="0">
                <a:solidFill>
                  <a:srgbClr val="06114E"/>
                </a:solidFill>
                <a:effectLst>
                  <a:outerShdw blurRad="38100" dist="38100" dir="2700000" algn="tl">
                    <a:srgbClr val="000000">
                      <a:alpha val="43137"/>
                    </a:srgbClr>
                  </a:outerShdw>
                </a:effectLst>
                <a:latin typeface="Arial Narrow" pitchFamily="34" charset="0"/>
              </a:rPr>
              <a:t>Emergency Notification System</a:t>
            </a:r>
            <a:r>
              <a:rPr lang="en-US" sz="2800" b="1" dirty="0">
                <a:solidFill>
                  <a:srgbClr val="06114E"/>
                </a:solidFill>
                <a:latin typeface="Arial Narrow" pitchFamily="34" charset="0"/>
              </a:rPr>
              <a:t/>
            </a:r>
            <a:br>
              <a:rPr lang="en-US" sz="2800" b="1" dirty="0">
                <a:solidFill>
                  <a:srgbClr val="06114E"/>
                </a:solidFill>
                <a:latin typeface="Arial Narrow" pitchFamily="34" charset="0"/>
              </a:rPr>
            </a:br>
            <a:endParaRPr lang="en-US" sz="4000" b="1" dirty="0">
              <a:solidFill>
                <a:srgbClr val="06114E"/>
              </a:solidFill>
              <a:latin typeface="Arial Narrow" pitchFamily="34" charset="0"/>
            </a:endParaRPr>
          </a:p>
        </p:txBody>
      </p:sp>
      <p:pic>
        <p:nvPicPr>
          <p:cNvPr id="1029" name="Picture 9" descr="CAPCOGv4"/>
          <p:cNvPicPr>
            <a:picLocks noChangeAspect="1" noChangeArrowheads="1"/>
          </p:cNvPicPr>
          <p:nvPr/>
        </p:nvPicPr>
        <p:blipFill>
          <a:blip r:embed="rId5" cstate="print"/>
          <a:srcRect/>
          <a:stretch>
            <a:fillRect/>
          </a:stretch>
        </p:blipFill>
        <p:spPr bwMode="auto">
          <a:xfrm>
            <a:off x="654050" y="5634038"/>
            <a:ext cx="1706563" cy="104933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a:stretch>
            <a:fillRect/>
          </a:stretch>
        </p:blipFill>
        <p:spPr bwMode="auto">
          <a:xfrm>
            <a:off x="8243888" y="5921375"/>
            <a:ext cx="727075" cy="762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t="13877" r="13945" b="13048"/>
          <a:stretch>
            <a:fillRect/>
          </a:stretch>
        </p:blipFill>
        <p:spPr bwMode="auto">
          <a:xfrm>
            <a:off x="509058" y="1193533"/>
            <a:ext cx="7729969" cy="5236171"/>
          </a:xfrm>
          <a:prstGeom prst="rect">
            <a:avLst/>
          </a:prstGeom>
          <a:noFill/>
          <a:ln w="9525">
            <a:noFill/>
            <a:miter lim="800000"/>
            <a:headEnd/>
            <a:tailEnd/>
          </a:ln>
        </p:spPr>
      </p:pic>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p>
          <a:p>
            <a:pPr eaLnBrk="0" hangingPunct="0"/>
            <a:r>
              <a:rPr lang="en-US" sz="2400" b="1" i="1" dirty="0" smtClean="0">
                <a:solidFill>
                  <a:srgbClr val="06114E"/>
                </a:solidFill>
                <a:latin typeface="Arial Narrow" pitchFamily="34" charset="0"/>
              </a:rPr>
              <a:t>GeoCast Web Predefined Area (with telephones)</a:t>
            </a:r>
            <a:endParaRPr lang="en-US" sz="2400" b="1" i="1" dirty="0">
              <a:solidFill>
                <a:srgbClr val="06114E"/>
              </a:solidFill>
              <a:latin typeface="Arial Narrow" pitchFamily="34" charset="0"/>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3" cstate="print"/>
          <a:srcRect t="13653" r="13677" b="13306"/>
          <a:stretch>
            <a:fillRect/>
          </a:stretch>
        </p:blipFill>
        <p:spPr bwMode="auto">
          <a:xfrm>
            <a:off x="518486" y="1202562"/>
            <a:ext cx="7729968" cy="5217455"/>
          </a:xfrm>
          <a:prstGeom prst="rect">
            <a:avLst/>
          </a:prstGeom>
          <a:noFill/>
          <a:ln w="9525">
            <a:noFill/>
            <a:miter lim="800000"/>
            <a:headEnd/>
            <a:tailEnd/>
          </a:ln>
        </p:spPr>
      </p:pic>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p>
          <a:p>
            <a:pPr eaLnBrk="0" hangingPunct="0"/>
            <a:r>
              <a:rPr lang="en-US" sz="2400" b="1" i="1" dirty="0" smtClean="0">
                <a:solidFill>
                  <a:srgbClr val="06114E"/>
                </a:solidFill>
                <a:latin typeface="Arial Narrow" pitchFamily="34" charset="0"/>
              </a:rPr>
              <a:t>GeoCast Web Predefined Area (with cell phones)</a:t>
            </a:r>
            <a:endParaRPr lang="en-US" sz="2400" b="1" i="1" dirty="0">
              <a:solidFill>
                <a:srgbClr val="06114E"/>
              </a:solidFill>
              <a:latin typeface="Arial Narrow" pitchFamily="34" charset="0"/>
            </a:endParaRPr>
          </a:p>
        </p:txBody>
      </p:sp>
      <p:pic>
        <p:nvPicPr>
          <p:cNvPr id="3078" name="Picture 6"/>
          <p:cNvPicPr>
            <a:picLocks noChangeAspect="1" noChangeArrowheads="1"/>
          </p:cNvPicPr>
          <p:nvPr/>
        </p:nvPicPr>
        <p:blipFill>
          <a:blip r:embed="rId4" cstate="print"/>
          <a:srcRect/>
          <a:stretch>
            <a:fillRect/>
          </a:stretch>
        </p:blipFill>
        <p:spPr bwMode="auto">
          <a:xfrm>
            <a:off x="8243888" y="5921375"/>
            <a:ext cx="727075" cy="762000"/>
          </a:xfrm>
          <a:prstGeom prst="rect">
            <a:avLst/>
          </a:prstGeom>
          <a:noFill/>
          <a:ln w="9525">
            <a:noFill/>
            <a:miter lim="800000"/>
            <a:headEnd/>
            <a:tailEnd/>
          </a:ln>
        </p:spPr>
      </p:pic>
      <p:sp>
        <p:nvSpPr>
          <p:cNvPr id="7" name="Right Arrow 6"/>
          <p:cNvSpPr/>
          <p:nvPr/>
        </p:nvSpPr>
        <p:spPr>
          <a:xfrm>
            <a:off x="3761295" y="4374037"/>
            <a:ext cx="650449" cy="659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282099" y="3489489"/>
            <a:ext cx="650449" cy="659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244392" y="2773051"/>
            <a:ext cx="650449" cy="6598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1319851">
            <a:off x="4337900" y="5648226"/>
            <a:ext cx="650449" cy="6598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1319851">
            <a:off x="4697689" y="3811570"/>
            <a:ext cx="650449" cy="6598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1319851">
            <a:off x="4801385" y="3387364"/>
            <a:ext cx="650449" cy="6598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endParaRPr lang="en-US" sz="2400" b="1" dirty="0">
              <a:solidFill>
                <a:srgbClr val="06114E"/>
              </a:solidFill>
              <a:effectLst>
                <a:outerShdw blurRad="38100" dist="38100" dir="2700000" algn="tl">
                  <a:srgbClr val="000000">
                    <a:alpha val="43137"/>
                  </a:srgbClr>
                </a:outerShdw>
              </a:effectLst>
              <a:latin typeface="Arial Narrow" pitchFamily="34" charset="0"/>
            </a:endParaRPr>
          </a:p>
          <a:p>
            <a:pPr eaLnBrk="0" hangingPunct="0"/>
            <a:r>
              <a:rPr lang="en-US" sz="2400" b="1" i="1" dirty="0" smtClean="0">
                <a:solidFill>
                  <a:srgbClr val="06114E"/>
                </a:solidFill>
                <a:latin typeface="Arial Narrow" pitchFamily="34" charset="0"/>
              </a:rPr>
              <a:t>Use of GeoCast Web</a:t>
            </a:r>
            <a:r>
              <a:rPr lang="en-US" sz="2400" b="1" i="1" baseline="30000" dirty="0" smtClean="0">
                <a:solidFill>
                  <a:srgbClr val="06114E"/>
                </a:solidFill>
                <a:latin typeface="Arial Narrow" pitchFamily="34" charset="0"/>
              </a:rPr>
              <a:t>®</a:t>
            </a:r>
            <a:r>
              <a:rPr lang="en-US" sz="2400" b="1" i="1" dirty="0" smtClean="0">
                <a:solidFill>
                  <a:srgbClr val="06114E"/>
                </a:solidFill>
                <a:latin typeface="Arial Narrow" pitchFamily="34" charset="0"/>
              </a:rPr>
              <a:t> for Flood Warning </a:t>
            </a:r>
            <a:endParaRPr lang="en-US" sz="2400" b="1" i="1" dirty="0">
              <a:solidFill>
                <a:srgbClr val="06114E"/>
              </a:solidFill>
              <a:latin typeface="Arial Narrow"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8243888" y="5921375"/>
            <a:ext cx="727075" cy="762000"/>
          </a:xfrm>
          <a:prstGeom prst="rect">
            <a:avLst/>
          </a:prstGeom>
          <a:noFill/>
          <a:ln w="9525">
            <a:noFill/>
            <a:miter lim="800000"/>
            <a:headEnd/>
            <a:tailEnd/>
          </a:ln>
        </p:spPr>
      </p:pic>
      <p:sp>
        <p:nvSpPr>
          <p:cNvPr id="107529" name="Text Box 9"/>
          <p:cNvSpPr txBox="1">
            <a:spLocks noChangeArrowheads="1"/>
          </p:cNvSpPr>
          <p:nvPr/>
        </p:nvSpPr>
        <p:spPr bwMode="auto">
          <a:xfrm>
            <a:off x="457200" y="1447800"/>
            <a:ext cx="8458200" cy="2308324"/>
          </a:xfrm>
          <a:prstGeom prst="rect">
            <a:avLst/>
          </a:prstGeom>
          <a:noFill/>
          <a:ln w="9525">
            <a:noFill/>
            <a:miter lim="800000"/>
            <a:headEnd/>
            <a:tailEnd/>
          </a:ln>
        </p:spPr>
        <p:txBody>
          <a:bodyPr>
            <a:spAutoFit/>
          </a:bodyPr>
          <a:lstStyle/>
          <a:p>
            <a:pPr eaLnBrk="0" hangingPunct="0">
              <a:spcAft>
                <a:spcPct val="50000"/>
              </a:spcAft>
              <a:buFont typeface="Arial" pitchFamily="34" charset="0"/>
              <a:buChar char="•"/>
            </a:pPr>
            <a:r>
              <a:rPr lang="en-US" sz="2400" dirty="0" smtClean="0">
                <a:latin typeface="Arial Narrow" pitchFamily="34" charset="0"/>
              </a:rPr>
              <a:t> Sixty-nine (69) calls can be made simultaneously from the primary system.  All phones in the selected area would be notified in less than ten (10) minutes.</a:t>
            </a:r>
          </a:p>
          <a:p>
            <a:pPr eaLnBrk="0" hangingPunct="0">
              <a:spcAft>
                <a:spcPct val="50000"/>
              </a:spcAft>
              <a:buFont typeface="Arial" pitchFamily="34" charset="0"/>
              <a:buChar char="•"/>
            </a:pPr>
            <a:r>
              <a:rPr lang="en-US" sz="2400" dirty="0">
                <a:latin typeface="Arial Narrow" pitchFamily="34" charset="0"/>
              </a:rPr>
              <a:t> </a:t>
            </a:r>
            <a:r>
              <a:rPr lang="en-US" sz="2400" dirty="0" smtClean="0">
                <a:latin typeface="Arial Narrow" pitchFamily="34" charset="0"/>
              </a:rPr>
              <a:t>The “Mass Call” system has access to five hundred (500) lines.</a:t>
            </a:r>
          </a:p>
          <a:p>
            <a:pPr eaLnBrk="0" hangingPunct="0">
              <a:spcAft>
                <a:spcPct val="50000"/>
              </a:spcAft>
              <a:buFont typeface="Arial" pitchFamily="34" charset="0"/>
              <a:buChar char="•"/>
            </a:pPr>
            <a:r>
              <a:rPr lang="en-US" sz="2400" dirty="0">
                <a:latin typeface="Arial Narrow" pitchFamily="34" charset="0"/>
              </a:rPr>
              <a:t> </a:t>
            </a:r>
            <a:r>
              <a:rPr lang="en-US" sz="2400" dirty="0" smtClean="0">
                <a:latin typeface="Arial Narrow" pitchFamily="34" charset="0"/>
              </a:rPr>
              <a:t>The system has had no downtime since February, 2008.</a:t>
            </a:r>
            <a:endParaRPr lang="en-US" sz="2400" dirty="0">
              <a:latin typeface="Arial Narrow" pitchFamily="34" charset="0"/>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457200" y="1447800"/>
            <a:ext cx="8458200" cy="4493538"/>
          </a:xfrm>
          <a:prstGeom prst="rect">
            <a:avLst/>
          </a:prstGeom>
          <a:noFill/>
          <a:ln w="9525">
            <a:noFill/>
            <a:miter lim="800000"/>
            <a:headEnd/>
            <a:tailEnd/>
          </a:ln>
        </p:spPr>
        <p:txBody>
          <a:bodyPr>
            <a:spAutoFit/>
          </a:bodyPr>
          <a:lstStyle/>
          <a:p>
            <a:pPr eaLnBrk="0" hangingPunct="0">
              <a:spcAft>
                <a:spcPts val="0"/>
              </a:spcAft>
              <a:buFont typeface="Arial" pitchFamily="34" charset="0"/>
              <a:buChar char="•"/>
            </a:pPr>
            <a:r>
              <a:rPr lang="en-US" sz="2400" dirty="0" smtClean="0">
                <a:latin typeface="Arial Narrow" pitchFamily="34" charset="0"/>
              </a:rPr>
              <a:t> WebEOC</a:t>
            </a:r>
            <a:r>
              <a:rPr lang="en-US" sz="2400" baseline="30000" dirty="0" smtClean="0">
                <a:latin typeface="Arial Narrow" pitchFamily="34" charset="0"/>
              </a:rPr>
              <a:t>®</a:t>
            </a:r>
            <a:r>
              <a:rPr lang="en-US" sz="2400" dirty="0" smtClean="0">
                <a:latin typeface="Arial Narrow" pitchFamily="34" charset="0"/>
              </a:rPr>
              <a:t> has been deployed on three servers in the CAPCOG region:</a:t>
            </a:r>
          </a:p>
          <a:p>
            <a:pPr marL="457200" lvl="2" eaLnBrk="0" hangingPunct="0">
              <a:spcAft>
                <a:spcPts val="0"/>
              </a:spcAft>
              <a:buFont typeface="Arial" pitchFamily="34" charset="0"/>
              <a:buChar char="•"/>
            </a:pPr>
            <a:r>
              <a:rPr lang="en-US" sz="2400" dirty="0" smtClean="0">
                <a:latin typeface="Arial Narrow" pitchFamily="34" charset="0"/>
              </a:rPr>
              <a:t> CAPCOG;</a:t>
            </a:r>
          </a:p>
          <a:p>
            <a:pPr marL="457200" lvl="2" eaLnBrk="0" hangingPunct="0">
              <a:spcAft>
                <a:spcPts val="0"/>
              </a:spcAft>
              <a:buFont typeface="Arial" pitchFamily="34" charset="0"/>
              <a:buChar char="•"/>
            </a:pPr>
            <a:r>
              <a:rPr lang="en-US" sz="2400" dirty="0" smtClean="0">
                <a:latin typeface="Arial Narrow" pitchFamily="34" charset="0"/>
              </a:rPr>
              <a:t> Austin/Travis County Emergency Operations Center;</a:t>
            </a:r>
          </a:p>
          <a:p>
            <a:pPr marL="457200" lvl="2" eaLnBrk="0" hangingPunct="0">
              <a:spcAft>
                <a:spcPts val="1200"/>
              </a:spcAft>
              <a:buFont typeface="Arial" pitchFamily="34" charset="0"/>
              <a:buChar char="•"/>
            </a:pPr>
            <a:r>
              <a:rPr lang="en-US" sz="2400" dirty="0" smtClean="0">
                <a:latin typeface="Arial Narrow" pitchFamily="34" charset="0"/>
              </a:rPr>
              <a:t> Williamson County.</a:t>
            </a:r>
          </a:p>
          <a:p>
            <a:pPr eaLnBrk="0" hangingPunct="0">
              <a:spcAft>
                <a:spcPct val="50000"/>
              </a:spcAft>
              <a:buFont typeface="Arial" pitchFamily="34" charset="0"/>
              <a:buChar char="•"/>
            </a:pPr>
            <a:r>
              <a:rPr lang="en-US" sz="2400" dirty="0">
                <a:latin typeface="Arial Narrow" pitchFamily="34" charset="0"/>
              </a:rPr>
              <a:t> </a:t>
            </a:r>
            <a:r>
              <a:rPr lang="en-US" sz="2400" dirty="0" smtClean="0">
                <a:latin typeface="Arial Narrow" pitchFamily="34" charset="0"/>
              </a:rPr>
              <a:t>All counties, cities, schools and hospitals have access to the system. </a:t>
            </a:r>
          </a:p>
          <a:p>
            <a:pPr eaLnBrk="0" hangingPunct="0">
              <a:spcAft>
                <a:spcPct val="50000"/>
              </a:spcAft>
              <a:buFont typeface="Arial" pitchFamily="34" charset="0"/>
              <a:buChar char="•"/>
            </a:pPr>
            <a:r>
              <a:rPr lang="en-US" sz="2400" dirty="0" smtClean="0">
                <a:latin typeface="Arial Narrow" pitchFamily="34" charset="0"/>
              </a:rPr>
              <a:t> Essential information can be shared in real time across all servers.</a:t>
            </a:r>
          </a:p>
          <a:p>
            <a:pPr eaLnBrk="0" hangingPunct="0">
              <a:spcAft>
                <a:spcPct val="50000"/>
              </a:spcAft>
              <a:buFont typeface="Arial" pitchFamily="34" charset="0"/>
              <a:buChar char="•"/>
            </a:pPr>
            <a:r>
              <a:rPr lang="en-US" sz="2400" dirty="0">
                <a:latin typeface="Arial Narrow" pitchFamily="34" charset="0"/>
              </a:rPr>
              <a:t> </a:t>
            </a:r>
            <a:r>
              <a:rPr lang="en-US" sz="2400" dirty="0" smtClean="0">
                <a:latin typeface="Arial Narrow" pitchFamily="34" charset="0"/>
              </a:rPr>
              <a:t>Key information can be shared with the State Operations Center.</a:t>
            </a:r>
          </a:p>
          <a:p>
            <a:pPr eaLnBrk="0" hangingPunct="0">
              <a:spcAft>
                <a:spcPct val="50000"/>
              </a:spcAft>
              <a:buFont typeface="Arial" pitchFamily="34" charset="0"/>
              <a:buChar char="•"/>
            </a:pPr>
            <a:r>
              <a:rPr lang="en-US" sz="2400" dirty="0">
                <a:latin typeface="Arial Narrow" pitchFamily="34" charset="0"/>
              </a:rPr>
              <a:t> </a:t>
            </a:r>
            <a:r>
              <a:rPr lang="en-US" sz="2400" dirty="0" smtClean="0">
                <a:latin typeface="Arial Narrow" pitchFamily="34" charset="0"/>
              </a:rPr>
              <a:t>Map-based display capabilities are being enhanced, allowing emergency personnel to see what is happening, where it is happening and what resources have been deployed.</a:t>
            </a:r>
          </a:p>
        </p:txBody>
      </p:sp>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endParaRPr lang="en-US" sz="2400" b="1" dirty="0">
              <a:solidFill>
                <a:srgbClr val="06114E"/>
              </a:solidFill>
              <a:effectLst>
                <a:outerShdw blurRad="38100" dist="38100" dir="2700000" algn="tl">
                  <a:srgbClr val="000000">
                    <a:alpha val="43137"/>
                  </a:srgbClr>
                </a:outerShdw>
              </a:effectLst>
              <a:latin typeface="Arial Narrow" pitchFamily="34" charset="0"/>
            </a:endParaRPr>
          </a:p>
          <a:p>
            <a:pPr eaLnBrk="0" hangingPunct="0"/>
            <a:r>
              <a:rPr lang="en-US" sz="2400" b="1" i="1" dirty="0" smtClean="0">
                <a:solidFill>
                  <a:srgbClr val="06114E"/>
                </a:solidFill>
                <a:latin typeface="Arial Narrow" pitchFamily="34" charset="0"/>
              </a:rPr>
              <a:t>WebEOC</a:t>
            </a:r>
            <a:r>
              <a:rPr lang="en-US" sz="2400" b="1" i="1" baseline="30000" dirty="0" smtClean="0">
                <a:solidFill>
                  <a:srgbClr val="06114E"/>
                </a:solidFill>
                <a:latin typeface="Arial Narrow" pitchFamily="34" charset="0"/>
              </a:rPr>
              <a:t>®</a:t>
            </a:r>
            <a:r>
              <a:rPr lang="en-US" sz="2400" b="1" i="1" dirty="0" smtClean="0">
                <a:solidFill>
                  <a:srgbClr val="06114E"/>
                </a:solidFill>
                <a:latin typeface="Arial Narrow" pitchFamily="34" charset="0"/>
              </a:rPr>
              <a:t>–Maintaining a Common Operating Picture</a:t>
            </a:r>
            <a:endParaRPr lang="en-US" sz="2400" b="1" i="1" dirty="0">
              <a:solidFill>
                <a:srgbClr val="06114E"/>
              </a:solidFill>
              <a:latin typeface="Arial Narrow"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8243888" y="5921375"/>
            <a:ext cx="727075" cy="762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457200" y="1447800"/>
            <a:ext cx="8458200" cy="4893647"/>
          </a:xfrm>
          <a:prstGeom prst="rect">
            <a:avLst/>
          </a:prstGeom>
          <a:noFill/>
          <a:ln w="9525">
            <a:noFill/>
            <a:miter lim="800000"/>
            <a:headEnd/>
            <a:tailEnd/>
          </a:ln>
        </p:spPr>
        <p:txBody>
          <a:bodyPr>
            <a:spAutoFit/>
          </a:bodyPr>
          <a:lstStyle/>
          <a:p>
            <a:pPr eaLnBrk="0" hangingPunct="0">
              <a:spcAft>
                <a:spcPts val="0"/>
              </a:spcAft>
              <a:buFont typeface="Arial" pitchFamily="34" charset="0"/>
              <a:buChar char="•"/>
            </a:pPr>
            <a:r>
              <a:rPr lang="en-US" sz="2400" dirty="0" smtClean="0">
                <a:latin typeface="Arial Narrow" pitchFamily="34" charset="0"/>
              </a:rPr>
              <a:t> Ed Schaefer, CAPCOG Director of Homeland Security</a:t>
            </a:r>
          </a:p>
          <a:p>
            <a:pPr lvl="1" eaLnBrk="0" hangingPunct="0">
              <a:spcAft>
                <a:spcPts val="0"/>
              </a:spcAft>
              <a:buFont typeface="Arial" pitchFamily="34" charset="0"/>
              <a:buChar char="•"/>
            </a:pPr>
            <a:r>
              <a:rPr lang="en-US" sz="2400" dirty="0" smtClean="0">
                <a:latin typeface="Arial Narrow" pitchFamily="34" charset="0"/>
              </a:rPr>
              <a:t> Office:  512-916-6026</a:t>
            </a:r>
          </a:p>
          <a:p>
            <a:pPr lvl="1" eaLnBrk="0" hangingPunct="0">
              <a:spcAft>
                <a:spcPts val="0"/>
              </a:spcAft>
              <a:buFont typeface="Arial" pitchFamily="34" charset="0"/>
              <a:buChar char="•"/>
            </a:pPr>
            <a:r>
              <a:rPr lang="en-US" sz="2400" dirty="0" smtClean="0">
                <a:latin typeface="Arial Narrow" pitchFamily="34" charset="0"/>
              </a:rPr>
              <a:t>E-mail:  </a:t>
            </a:r>
            <a:r>
              <a:rPr lang="en-US" sz="2400" dirty="0" smtClean="0">
                <a:latin typeface="Arial Narrow" pitchFamily="34" charset="0"/>
                <a:hlinkClick r:id="rId3"/>
              </a:rPr>
              <a:t>eschaefer@capcog.org</a:t>
            </a:r>
            <a:endParaRPr lang="en-US" sz="2400" dirty="0" smtClean="0">
              <a:latin typeface="Arial Narrow" pitchFamily="34" charset="0"/>
            </a:endParaRPr>
          </a:p>
          <a:p>
            <a:pPr lvl="1" eaLnBrk="0" hangingPunct="0">
              <a:spcAft>
                <a:spcPts val="0"/>
              </a:spcAft>
              <a:buFont typeface="Arial" pitchFamily="34" charset="0"/>
              <a:buChar char="•"/>
            </a:pPr>
            <a:endParaRPr lang="en-US" sz="2400" dirty="0" smtClean="0">
              <a:latin typeface="Arial Narrow" pitchFamily="34" charset="0"/>
            </a:endParaRPr>
          </a:p>
          <a:p>
            <a:pPr eaLnBrk="0" hangingPunct="0">
              <a:spcAft>
                <a:spcPts val="0"/>
              </a:spcAft>
              <a:buFont typeface="Arial" pitchFamily="34" charset="0"/>
              <a:buChar char="•"/>
            </a:pPr>
            <a:r>
              <a:rPr lang="en-US" sz="2400" dirty="0" smtClean="0">
                <a:latin typeface="Arial Narrow" pitchFamily="34" charset="0"/>
              </a:rPr>
              <a:t> LCRA Floodgate Operations Notification Service (FONS)</a:t>
            </a:r>
          </a:p>
          <a:p>
            <a:pPr lvl="1" eaLnBrk="0" hangingPunct="0">
              <a:spcAft>
                <a:spcPts val="0"/>
              </a:spcAft>
              <a:buFont typeface="Arial" pitchFamily="34" charset="0"/>
              <a:buChar char="•"/>
            </a:pPr>
            <a:r>
              <a:rPr lang="en-US" sz="2400" dirty="0" smtClean="0">
                <a:latin typeface="Arial Narrow" pitchFamily="34" charset="0"/>
              </a:rPr>
              <a:t> </a:t>
            </a:r>
            <a:r>
              <a:rPr lang="en-US" sz="2400" dirty="0" smtClean="0">
                <a:latin typeface="Arial Narrow" pitchFamily="34" charset="0"/>
                <a:hlinkClick r:id="rId4"/>
              </a:rPr>
              <a:t>http://www.lcra.org/water/flood/fons.html</a:t>
            </a:r>
            <a:r>
              <a:rPr lang="en-US" sz="2400" dirty="0" smtClean="0">
                <a:latin typeface="Arial Narrow" pitchFamily="34" charset="0"/>
              </a:rPr>
              <a:t> </a:t>
            </a:r>
          </a:p>
          <a:p>
            <a:pPr lvl="1" eaLnBrk="0" hangingPunct="0">
              <a:spcAft>
                <a:spcPts val="0"/>
              </a:spcAft>
              <a:buFont typeface="Arial" pitchFamily="34" charset="0"/>
              <a:buChar char="•"/>
            </a:pPr>
            <a:endParaRPr lang="en-US" sz="2400" dirty="0" smtClean="0">
              <a:latin typeface="Arial Narrow" pitchFamily="34" charset="0"/>
            </a:endParaRPr>
          </a:p>
          <a:p>
            <a:pPr eaLnBrk="0" hangingPunct="0">
              <a:spcAft>
                <a:spcPts val="0"/>
              </a:spcAft>
              <a:buFont typeface="Arial" pitchFamily="34" charset="0"/>
              <a:buChar char="•"/>
            </a:pPr>
            <a:r>
              <a:rPr lang="en-US" sz="2400" dirty="0" smtClean="0">
                <a:latin typeface="Arial Narrow" pitchFamily="34" charset="0"/>
              </a:rPr>
              <a:t> CAPCOG Emergency Notification System</a:t>
            </a:r>
          </a:p>
          <a:p>
            <a:pPr lvl="1" eaLnBrk="0" hangingPunct="0">
              <a:spcAft>
                <a:spcPts val="0"/>
              </a:spcAft>
              <a:buFont typeface="Arial" pitchFamily="34" charset="0"/>
              <a:buChar char="•"/>
            </a:pPr>
            <a:r>
              <a:rPr lang="en-US" sz="2400" dirty="0" smtClean="0">
                <a:latin typeface="Arial Narrow" pitchFamily="34" charset="0"/>
              </a:rPr>
              <a:t> Information:  </a:t>
            </a:r>
            <a:r>
              <a:rPr lang="en-US" sz="2400" dirty="0" smtClean="0">
                <a:latin typeface="Arial Narrow" pitchFamily="34" charset="0"/>
                <a:hlinkClick r:id="rId5"/>
              </a:rPr>
              <a:t>http://www.capcog.org/divisions/homeland-security/ens/</a:t>
            </a:r>
            <a:endParaRPr lang="en-US" sz="2400" dirty="0" smtClean="0">
              <a:latin typeface="Arial Narrow" pitchFamily="34" charset="0"/>
            </a:endParaRPr>
          </a:p>
          <a:p>
            <a:pPr lvl="1" eaLnBrk="0" hangingPunct="0">
              <a:spcAft>
                <a:spcPts val="0"/>
              </a:spcAft>
              <a:buFont typeface="Arial" pitchFamily="34" charset="0"/>
              <a:buChar char="•"/>
            </a:pPr>
            <a:r>
              <a:rPr lang="en-US" sz="2400" dirty="0" smtClean="0">
                <a:latin typeface="Arial Narrow" pitchFamily="34" charset="0"/>
              </a:rPr>
              <a:t> Cell phone registration:  </a:t>
            </a:r>
            <a:r>
              <a:rPr lang="en-US" sz="2400" dirty="0" smtClean="0">
                <a:latin typeface="Arial Narrow" pitchFamily="34" charset="0"/>
                <a:hlinkClick r:id="rId6"/>
              </a:rPr>
              <a:t>http://wireless.capcog.org</a:t>
            </a:r>
            <a:r>
              <a:rPr lang="en-US" sz="2400" dirty="0" smtClean="0">
                <a:latin typeface="Arial Narrow" pitchFamily="34" charset="0"/>
              </a:rPr>
              <a:t> </a:t>
            </a:r>
          </a:p>
          <a:p>
            <a:pPr lvl="1" eaLnBrk="0" hangingPunct="0">
              <a:spcAft>
                <a:spcPts val="0"/>
              </a:spcAft>
              <a:buFont typeface="Arial" pitchFamily="34" charset="0"/>
              <a:buChar char="•"/>
            </a:pPr>
            <a:endParaRPr lang="en-US" sz="2400" dirty="0" smtClean="0">
              <a:latin typeface="Arial Narrow" pitchFamily="34" charset="0"/>
            </a:endParaRPr>
          </a:p>
          <a:p>
            <a:pPr eaLnBrk="0" hangingPunct="0">
              <a:spcAft>
                <a:spcPts val="0"/>
              </a:spcAft>
              <a:buFont typeface="Arial" pitchFamily="34" charset="0"/>
              <a:buChar char="•"/>
            </a:pPr>
            <a:r>
              <a:rPr lang="en-US" sz="2400" dirty="0" smtClean="0">
                <a:latin typeface="Arial Narrow" pitchFamily="34" charset="0"/>
              </a:rPr>
              <a:t> CAPCOG WebEOC Information: </a:t>
            </a:r>
          </a:p>
          <a:p>
            <a:pPr marL="522288" lvl="1" eaLnBrk="0" hangingPunct="0">
              <a:spcAft>
                <a:spcPts val="0"/>
              </a:spcAft>
              <a:buFont typeface="Arial" pitchFamily="34" charset="0"/>
              <a:buChar char="•"/>
            </a:pPr>
            <a:r>
              <a:rPr lang="en-US" sz="2400" dirty="0" smtClean="0">
                <a:latin typeface="Arial Narrow" pitchFamily="34" charset="0"/>
                <a:hlinkClick r:id="rId7"/>
              </a:rPr>
              <a:t> http://www.capcog.org/divisions/homeland-security/web-eoc/</a:t>
            </a:r>
            <a:r>
              <a:rPr lang="en-US" sz="2400" dirty="0" smtClean="0">
                <a:latin typeface="Arial Narrow" pitchFamily="34" charset="0"/>
              </a:rPr>
              <a:t> </a:t>
            </a:r>
          </a:p>
        </p:txBody>
      </p:sp>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endParaRPr lang="en-US" sz="2400" b="1" dirty="0">
              <a:solidFill>
                <a:srgbClr val="06114E"/>
              </a:solidFill>
              <a:effectLst>
                <a:outerShdw blurRad="38100" dist="38100" dir="2700000" algn="tl">
                  <a:srgbClr val="000000">
                    <a:alpha val="43137"/>
                  </a:srgbClr>
                </a:outerShdw>
              </a:effectLst>
              <a:latin typeface="Arial Narrow" pitchFamily="34" charset="0"/>
            </a:endParaRPr>
          </a:p>
          <a:p>
            <a:pPr eaLnBrk="0" hangingPunct="0"/>
            <a:r>
              <a:rPr lang="en-US" sz="2400" b="1" i="1" dirty="0" smtClean="0">
                <a:solidFill>
                  <a:srgbClr val="06114E"/>
                </a:solidFill>
                <a:latin typeface="Arial Narrow" pitchFamily="34" charset="0"/>
              </a:rPr>
              <a:t>Contact Information – Web Links</a:t>
            </a:r>
            <a:endParaRPr lang="en-US" sz="2400" b="1" i="1" dirty="0">
              <a:solidFill>
                <a:srgbClr val="06114E"/>
              </a:solidFill>
              <a:latin typeface="Arial Narrow" pitchFamily="34" charset="0"/>
            </a:endParaRPr>
          </a:p>
        </p:txBody>
      </p:sp>
      <p:pic>
        <p:nvPicPr>
          <p:cNvPr id="3078" name="Picture 6"/>
          <p:cNvPicPr>
            <a:picLocks noChangeAspect="1" noChangeArrowheads="1"/>
          </p:cNvPicPr>
          <p:nvPr/>
        </p:nvPicPr>
        <p:blipFill>
          <a:blip r:embed="rId8" cstate="print"/>
          <a:srcRect/>
          <a:stretch>
            <a:fillRect/>
          </a:stretch>
        </p:blipFill>
        <p:spPr bwMode="auto">
          <a:xfrm>
            <a:off x="8243888" y="5921375"/>
            <a:ext cx="727075" cy="762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457200" y="2126544"/>
            <a:ext cx="8458200" cy="3170099"/>
          </a:xfrm>
          <a:prstGeom prst="rect">
            <a:avLst/>
          </a:prstGeom>
          <a:noFill/>
          <a:ln w="9525">
            <a:noFill/>
            <a:miter lim="800000"/>
            <a:headEnd/>
            <a:tailEnd/>
          </a:ln>
        </p:spPr>
        <p:txBody>
          <a:bodyPr>
            <a:spAutoFit/>
          </a:bodyPr>
          <a:lstStyle/>
          <a:p>
            <a:pPr algn="ctr" eaLnBrk="0" hangingPunct="0">
              <a:spcAft>
                <a:spcPts val="0"/>
              </a:spcAft>
            </a:pPr>
            <a:r>
              <a:rPr lang="en-US" sz="2400" dirty="0" smtClean="0">
                <a:latin typeface="Arial Narrow" pitchFamily="34" charset="0"/>
              </a:rPr>
              <a:t> </a:t>
            </a:r>
            <a:r>
              <a:rPr lang="en-US" sz="20000" dirty="0" smtClean="0">
                <a:latin typeface="Arial Black" pitchFamily="34" charset="0"/>
                <a:cs typeface="Arial" pitchFamily="34" charset="0"/>
              </a:rPr>
              <a:t>?</a:t>
            </a:r>
          </a:p>
        </p:txBody>
      </p:sp>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endParaRPr lang="en-US" sz="2400" b="1" dirty="0">
              <a:solidFill>
                <a:srgbClr val="06114E"/>
              </a:solidFill>
              <a:effectLst>
                <a:outerShdw blurRad="38100" dist="38100" dir="2700000" algn="tl">
                  <a:srgbClr val="000000">
                    <a:alpha val="43137"/>
                  </a:srgbClr>
                </a:outerShdw>
              </a:effectLst>
              <a:latin typeface="Arial Narrow" pitchFamily="34" charset="0"/>
            </a:endParaRPr>
          </a:p>
          <a:p>
            <a:pPr eaLnBrk="0" hangingPunct="0"/>
            <a:r>
              <a:rPr lang="en-US" sz="2400" b="1" i="1" dirty="0" smtClean="0">
                <a:solidFill>
                  <a:srgbClr val="06114E"/>
                </a:solidFill>
                <a:latin typeface="Arial Narrow" pitchFamily="34" charset="0"/>
              </a:rPr>
              <a:t>Questions?</a:t>
            </a:r>
            <a:endParaRPr lang="en-US" sz="2400" b="1" i="1" dirty="0">
              <a:solidFill>
                <a:srgbClr val="06114E"/>
              </a:solidFill>
              <a:latin typeface="Arial Narrow"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8243888" y="5921375"/>
            <a:ext cx="727075" cy="762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endParaRPr lang="en-US" sz="2400" b="1" dirty="0">
              <a:solidFill>
                <a:srgbClr val="06114E"/>
              </a:solidFill>
              <a:effectLst>
                <a:outerShdw blurRad="38100" dist="38100" dir="2700000" algn="tl">
                  <a:srgbClr val="000000">
                    <a:alpha val="43137"/>
                  </a:srgbClr>
                </a:outerShdw>
              </a:effectLst>
              <a:latin typeface="Arial Narrow" pitchFamily="34" charset="0"/>
            </a:endParaRPr>
          </a:p>
          <a:p>
            <a:pPr eaLnBrk="0" hangingPunct="0"/>
            <a:r>
              <a:rPr lang="en-US" sz="2400" b="1" i="1" dirty="0" smtClean="0">
                <a:solidFill>
                  <a:srgbClr val="06114E"/>
                </a:solidFill>
                <a:latin typeface="Arial Narrow" pitchFamily="34" charset="0"/>
              </a:rPr>
              <a:t>Who is CAPCOG?</a:t>
            </a:r>
            <a:endParaRPr lang="en-US" sz="2400" b="1" i="1" dirty="0">
              <a:solidFill>
                <a:srgbClr val="06114E"/>
              </a:solidFill>
              <a:latin typeface="Arial Narrow"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8243888" y="5921375"/>
            <a:ext cx="727075" cy="762000"/>
          </a:xfrm>
          <a:prstGeom prst="rect">
            <a:avLst/>
          </a:prstGeom>
          <a:noFill/>
          <a:ln w="9525">
            <a:noFill/>
            <a:miter lim="800000"/>
            <a:headEnd/>
            <a:tailEnd/>
          </a:ln>
        </p:spPr>
      </p:pic>
      <p:sp>
        <p:nvSpPr>
          <p:cNvPr id="8" name="Text Box 9"/>
          <p:cNvSpPr txBox="1">
            <a:spLocks noChangeArrowheads="1"/>
          </p:cNvSpPr>
          <p:nvPr/>
        </p:nvSpPr>
        <p:spPr bwMode="auto">
          <a:xfrm>
            <a:off x="457200" y="1447800"/>
            <a:ext cx="8458200" cy="5001369"/>
          </a:xfrm>
          <a:prstGeom prst="rect">
            <a:avLst/>
          </a:prstGeom>
          <a:noFill/>
          <a:ln w="9525">
            <a:noFill/>
            <a:miter lim="800000"/>
            <a:headEnd/>
            <a:tailEnd/>
          </a:ln>
        </p:spPr>
        <p:txBody>
          <a:bodyPr>
            <a:spAutoFit/>
          </a:bodyPr>
          <a:lstStyle/>
          <a:p>
            <a:pPr eaLnBrk="0" hangingPunct="0">
              <a:spcAft>
                <a:spcPct val="50000"/>
              </a:spcAft>
              <a:buFont typeface="Arial" pitchFamily="34" charset="0"/>
              <a:buChar char="•"/>
            </a:pPr>
            <a:r>
              <a:rPr lang="en-US" sz="2200" dirty="0" smtClean="0">
                <a:latin typeface="Arial Narrow" pitchFamily="34" charset="0"/>
              </a:rPr>
              <a:t> CAPCOG is the Capital Area Council of Governments.</a:t>
            </a:r>
          </a:p>
          <a:p>
            <a:pPr eaLnBrk="0" hangingPunct="0">
              <a:spcAft>
                <a:spcPct val="50000"/>
              </a:spcAft>
              <a:buFont typeface="Arial" pitchFamily="34" charset="0"/>
              <a:buChar char="•"/>
            </a:pPr>
            <a:r>
              <a:rPr lang="en-US" sz="2200" dirty="0" smtClean="0">
                <a:latin typeface="Arial Narrow" pitchFamily="34" charset="0"/>
              </a:rPr>
              <a:t> Councils of Governments are voluntary associations of counties, cities, and special districts formed under Texas law. These associations deal with the problems and planning needs that cross the boundaries of individual local governments or that require regional attention.</a:t>
            </a:r>
          </a:p>
          <a:p>
            <a:pPr eaLnBrk="0" hangingPunct="0">
              <a:spcAft>
                <a:spcPct val="50000"/>
              </a:spcAft>
              <a:buFont typeface="Arial" pitchFamily="34" charset="0"/>
              <a:buChar char="•"/>
            </a:pPr>
            <a:r>
              <a:rPr lang="en-US" sz="2200" dirty="0" smtClean="0">
                <a:latin typeface="Arial Narrow" pitchFamily="34" charset="0"/>
              </a:rPr>
              <a:t>The primary focus of CAPCOG is to serve as advocate, planner and coordinator of initiatives that, when undertaken on a regional basis, can be more effective and efficient, including emergency communications services, elderly assistance, law enforcement training, criminal justice planning, solid waste reduction, homeland security planning, infrastructure development, land use and transportation planning,  and economic development.</a:t>
            </a:r>
          </a:p>
          <a:p>
            <a:pPr eaLnBrk="0" hangingPunct="0">
              <a:spcAft>
                <a:spcPct val="50000"/>
              </a:spcAft>
              <a:buFont typeface="Arial" pitchFamily="34" charset="0"/>
              <a:buChar char="•"/>
            </a:pPr>
            <a:r>
              <a:rPr lang="en-US" sz="2200" dirty="0" smtClean="0">
                <a:latin typeface="Arial Narrow" pitchFamily="34" charset="0"/>
              </a:rPr>
              <a:t> The 10-county CAPCOG area covers Bastrop, Blanco, Burnet, Caldwell, Fayette, Hays, Lee, Llano, Travis and Williamson counties.</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5" name="Object 3"/>
          <p:cNvGraphicFramePr>
            <a:graphicFrameLocks noChangeAspect="1"/>
          </p:cNvGraphicFramePr>
          <p:nvPr/>
        </p:nvGraphicFramePr>
        <p:xfrm>
          <a:off x="965446" y="1451721"/>
          <a:ext cx="7462126" cy="4974751"/>
        </p:xfrm>
        <a:graphic>
          <a:graphicData uri="http://schemas.openxmlformats.org/presentationml/2006/ole">
            <p:oleObj spid="_x0000_s15362" name="PBrush" r:id="rId4" imgW="18752381" imgH="12485714" progId="PBrush">
              <p:embed/>
            </p:oleObj>
          </a:graphicData>
        </a:graphic>
      </p:graphicFrame>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endParaRPr lang="en-US" sz="2400" b="1" dirty="0">
              <a:solidFill>
                <a:srgbClr val="06114E"/>
              </a:solidFill>
              <a:effectLst>
                <a:outerShdw blurRad="38100" dist="38100" dir="2700000" algn="tl">
                  <a:srgbClr val="000000">
                    <a:alpha val="43137"/>
                  </a:srgbClr>
                </a:outerShdw>
              </a:effectLst>
              <a:latin typeface="Arial Narrow" pitchFamily="34" charset="0"/>
            </a:endParaRPr>
          </a:p>
          <a:p>
            <a:pPr eaLnBrk="0" hangingPunct="0"/>
            <a:r>
              <a:rPr lang="en-US" sz="2400" b="1" i="1" dirty="0" smtClean="0">
                <a:solidFill>
                  <a:srgbClr val="06114E"/>
                </a:solidFill>
                <a:latin typeface="Arial Narrow" pitchFamily="34" charset="0"/>
              </a:rPr>
              <a:t>Who is CAPCOG?</a:t>
            </a:r>
            <a:endParaRPr lang="en-US" sz="2400" b="1" i="1" dirty="0">
              <a:solidFill>
                <a:srgbClr val="06114E"/>
              </a:solidFill>
              <a:latin typeface="Arial Narrow" pitchFamily="34" charset="0"/>
            </a:endParaRPr>
          </a:p>
        </p:txBody>
      </p:sp>
      <p:pic>
        <p:nvPicPr>
          <p:cNvPr id="3078" name="Picture 6"/>
          <p:cNvPicPr>
            <a:picLocks noChangeAspect="1" noChangeArrowheads="1"/>
          </p:cNvPicPr>
          <p:nvPr/>
        </p:nvPicPr>
        <p:blipFill>
          <a:blip r:embed="rId5" cstate="print"/>
          <a:srcRect/>
          <a:stretch>
            <a:fillRect/>
          </a:stretch>
        </p:blipFill>
        <p:spPr bwMode="auto">
          <a:xfrm>
            <a:off x="8243888" y="5921375"/>
            <a:ext cx="727075" cy="762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endParaRPr lang="en-US" sz="2400" b="1" dirty="0">
              <a:solidFill>
                <a:srgbClr val="06114E"/>
              </a:solidFill>
              <a:effectLst>
                <a:outerShdw blurRad="38100" dist="38100" dir="2700000" algn="tl">
                  <a:srgbClr val="000000">
                    <a:alpha val="43137"/>
                  </a:srgbClr>
                </a:outerShdw>
              </a:effectLst>
              <a:latin typeface="Arial Narrow" pitchFamily="34" charset="0"/>
            </a:endParaRPr>
          </a:p>
          <a:p>
            <a:pPr eaLnBrk="0" hangingPunct="0"/>
            <a:r>
              <a:rPr lang="en-US" sz="2400" b="1" i="1" dirty="0" smtClean="0">
                <a:solidFill>
                  <a:srgbClr val="06114E"/>
                </a:solidFill>
                <a:latin typeface="Arial Narrow" pitchFamily="34" charset="0"/>
              </a:rPr>
              <a:t>Two Target Audiences</a:t>
            </a:r>
            <a:endParaRPr lang="en-US" sz="2400" b="1" i="1" dirty="0">
              <a:solidFill>
                <a:srgbClr val="06114E"/>
              </a:solidFill>
              <a:latin typeface="Arial Narrow" pitchFamily="34" charset="0"/>
            </a:endParaRPr>
          </a:p>
        </p:txBody>
      </p:sp>
      <p:sp>
        <p:nvSpPr>
          <p:cNvPr id="107525" name="Rectangle 5"/>
          <p:cNvSpPr>
            <a:spLocks noChangeArrowheads="1"/>
          </p:cNvSpPr>
          <p:nvPr/>
        </p:nvSpPr>
        <p:spPr bwMode="auto">
          <a:xfrm>
            <a:off x="565608" y="2012950"/>
            <a:ext cx="8433930" cy="4124848"/>
          </a:xfrm>
          <a:prstGeom prst="rect">
            <a:avLst/>
          </a:prstGeom>
          <a:noFill/>
          <a:ln w="9525">
            <a:noFill/>
            <a:miter lim="800000"/>
            <a:headEnd/>
            <a:tailEnd/>
          </a:ln>
          <a:effectLst/>
        </p:spPr>
        <p:txBody>
          <a:bodyPr wrap="square" lIns="92075" tIns="46038" rIns="92075" bIns="46038">
            <a:spAutoFit/>
          </a:bodyPr>
          <a:lstStyle/>
          <a:p>
            <a:pPr marL="230188" indent="-230188" eaLnBrk="0" hangingPunct="0">
              <a:defRPr/>
            </a:pPr>
            <a:endParaRPr lang="en-US" sz="2000" b="1" dirty="0">
              <a:latin typeface="Arial Narrow" pitchFamily="34" charset="0"/>
            </a:endParaRPr>
          </a:p>
          <a:p>
            <a:pPr marL="914400" indent="-914400" eaLnBrk="0" hangingPunct="0">
              <a:defRPr/>
            </a:pPr>
            <a:r>
              <a:rPr lang="en-US" sz="2200" b="1" dirty="0" smtClean="0">
                <a:solidFill>
                  <a:srgbClr val="000066"/>
                </a:solidFill>
                <a:effectLst>
                  <a:outerShdw blurRad="38100" dist="38100" dir="2700000" algn="tl">
                    <a:srgbClr val="C0C0C0"/>
                  </a:outerShdw>
                </a:effectLst>
                <a:latin typeface="Arial Narrow" pitchFamily="34" charset="0"/>
              </a:rPr>
              <a:t>Persons at risk</a:t>
            </a:r>
            <a:r>
              <a:rPr lang="en-US" sz="2200" b="1" dirty="0" smtClean="0">
                <a:latin typeface="Arial Narrow" pitchFamily="34" charset="0"/>
              </a:rPr>
              <a:t>– It is a simple truth, “If you’re not in the water, you won’t drown.”  Persons in the area that is expected to flood need advance warning to move out of harm’s way.</a:t>
            </a:r>
            <a:endParaRPr lang="en-US" sz="2200" b="1" dirty="0">
              <a:latin typeface="Arial Narrow" pitchFamily="34" charset="0"/>
            </a:endParaRPr>
          </a:p>
          <a:p>
            <a:pPr marL="230188" indent="-230188" eaLnBrk="0" hangingPunct="0">
              <a:defRPr/>
            </a:pPr>
            <a:endParaRPr lang="en-US" sz="2200" b="1" dirty="0">
              <a:latin typeface="Arial Narrow" pitchFamily="34" charset="0"/>
            </a:endParaRPr>
          </a:p>
          <a:p>
            <a:pPr marL="914400" indent="-914400" eaLnBrk="0" hangingPunct="0">
              <a:defRPr/>
            </a:pPr>
            <a:r>
              <a:rPr lang="en-US" sz="2200" b="1" dirty="0" smtClean="0">
                <a:solidFill>
                  <a:srgbClr val="000066"/>
                </a:solidFill>
                <a:effectLst>
                  <a:outerShdw blurRad="38100" dist="38100" dir="2700000" algn="tl">
                    <a:srgbClr val="C0C0C0"/>
                  </a:outerShdw>
                </a:effectLst>
                <a:latin typeface="Arial Narrow" pitchFamily="34" charset="0"/>
              </a:rPr>
              <a:t>Public safety personnel</a:t>
            </a:r>
            <a:r>
              <a:rPr lang="en-US" sz="2200" b="1" dirty="0" smtClean="0">
                <a:latin typeface="Arial Narrow" pitchFamily="34" charset="0"/>
              </a:rPr>
              <a:t> – It is another simple truth, “We work better when we work together.”  Coordination of the activities of emergency response agencies is critical to ensure that life-saving activities are conducted in a timely, safe and comprehensive manner.  These agencies need to have an up-to-the-minute assessment of what is happening, what actions are being taken to respond to the threat, and who continues to be at risk.</a:t>
            </a:r>
            <a:endParaRPr lang="en-US" sz="2200" b="1" dirty="0">
              <a:solidFill>
                <a:srgbClr val="06114E"/>
              </a:solidFill>
              <a:latin typeface="Arial Narrow"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8243888" y="5921375"/>
            <a:ext cx="727075" cy="762000"/>
          </a:xfrm>
          <a:prstGeom prst="rect">
            <a:avLst/>
          </a:prstGeom>
          <a:noFill/>
          <a:ln w="9525">
            <a:noFill/>
            <a:miter lim="800000"/>
            <a:headEnd/>
            <a:tailEnd/>
          </a:ln>
        </p:spPr>
      </p:pic>
      <p:sp>
        <p:nvSpPr>
          <p:cNvPr id="107529" name="Text Box 9"/>
          <p:cNvSpPr txBox="1">
            <a:spLocks noChangeArrowheads="1"/>
          </p:cNvSpPr>
          <p:nvPr/>
        </p:nvSpPr>
        <p:spPr bwMode="auto">
          <a:xfrm>
            <a:off x="457200" y="1447800"/>
            <a:ext cx="8458200" cy="461665"/>
          </a:xfrm>
          <a:prstGeom prst="rect">
            <a:avLst/>
          </a:prstGeom>
          <a:noFill/>
          <a:ln w="9525">
            <a:noFill/>
            <a:miter lim="800000"/>
            <a:headEnd/>
            <a:tailEnd/>
          </a:ln>
        </p:spPr>
        <p:txBody>
          <a:bodyPr>
            <a:spAutoFit/>
          </a:bodyPr>
          <a:lstStyle/>
          <a:p>
            <a:pPr eaLnBrk="0" hangingPunct="0">
              <a:spcAft>
                <a:spcPct val="50000"/>
              </a:spcAft>
            </a:pPr>
            <a:r>
              <a:rPr lang="en-US" sz="2400" b="1" dirty="0" smtClean="0">
                <a:latin typeface="Arial Narrow" pitchFamily="34" charset="0"/>
              </a:rPr>
              <a:t>There are two groups of people that need to have critical information.</a:t>
            </a:r>
            <a:endParaRPr lang="en-US" sz="2400" dirty="0">
              <a:latin typeface="Arial Narrow"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525">
                                            <p:txEl>
                                              <p:pRg st="1" end="1"/>
                                            </p:txEl>
                                          </p:spTgt>
                                        </p:tgtEl>
                                        <p:attrNameLst>
                                          <p:attrName>style.visibility</p:attrName>
                                        </p:attrNameLst>
                                      </p:cBhvr>
                                      <p:to>
                                        <p:strVal val="visible"/>
                                      </p:to>
                                    </p:set>
                                    <p:animEffect transition="in" filter="wipe(left)">
                                      <p:cBhvr>
                                        <p:cTn id="7" dur="2000"/>
                                        <p:tgtEl>
                                          <p:spTgt spid="1075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525">
                                            <p:txEl>
                                              <p:pRg st="3" end="3"/>
                                            </p:txEl>
                                          </p:spTgt>
                                        </p:tgtEl>
                                        <p:attrNameLst>
                                          <p:attrName>style.visibility</p:attrName>
                                        </p:attrNameLst>
                                      </p:cBhvr>
                                      <p:to>
                                        <p:strVal val="visible"/>
                                      </p:to>
                                    </p:set>
                                    <p:animEffect transition="in" filter="wipe(left)">
                                      <p:cBhvr>
                                        <p:cTn id="12" dur="2000"/>
                                        <p:tgtEl>
                                          <p:spTgt spid="1075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endParaRPr lang="en-US" sz="2400" b="1" dirty="0">
              <a:solidFill>
                <a:srgbClr val="06114E"/>
              </a:solidFill>
              <a:effectLst>
                <a:outerShdw blurRad="38100" dist="38100" dir="2700000" algn="tl">
                  <a:srgbClr val="000000">
                    <a:alpha val="43137"/>
                  </a:srgbClr>
                </a:outerShdw>
              </a:effectLst>
              <a:latin typeface="Arial Narrow" pitchFamily="34" charset="0"/>
            </a:endParaRPr>
          </a:p>
          <a:p>
            <a:pPr eaLnBrk="0" hangingPunct="0"/>
            <a:r>
              <a:rPr lang="en-US" sz="2400" b="1" i="1" dirty="0" smtClean="0">
                <a:solidFill>
                  <a:srgbClr val="06114E"/>
                </a:solidFill>
                <a:latin typeface="Arial Narrow" pitchFamily="34" charset="0"/>
              </a:rPr>
              <a:t>Two Information Sharing Systems</a:t>
            </a:r>
            <a:endParaRPr lang="en-US" sz="2400" b="1" i="1" dirty="0">
              <a:solidFill>
                <a:srgbClr val="06114E"/>
              </a:solidFill>
              <a:latin typeface="Arial Narrow" pitchFamily="34" charset="0"/>
            </a:endParaRPr>
          </a:p>
        </p:txBody>
      </p:sp>
      <p:sp>
        <p:nvSpPr>
          <p:cNvPr id="107525" name="Rectangle 5"/>
          <p:cNvSpPr>
            <a:spLocks noChangeArrowheads="1"/>
          </p:cNvSpPr>
          <p:nvPr/>
        </p:nvSpPr>
        <p:spPr bwMode="auto">
          <a:xfrm>
            <a:off x="565608" y="2012950"/>
            <a:ext cx="8433930" cy="4124848"/>
          </a:xfrm>
          <a:prstGeom prst="rect">
            <a:avLst/>
          </a:prstGeom>
          <a:noFill/>
          <a:ln w="9525">
            <a:noFill/>
            <a:miter lim="800000"/>
            <a:headEnd/>
            <a:tailEnd/>
          </a:ln>
          <a:effectLst/>
        </p:spPr>
        <p:txBody>
          <a:bodyPr wrap="square" lIns="92075" tIns="46038" rIns="92075" bIns="46038">
            <a:spAutoFit/>
          </a:bodyPr>
          <a:lstStyle/>
          <a:p>
            <a:pPr marL="230188" indent="-230188" eaLnBrk="0" hangingPunct="0">
              <a:defRPr/>
            </a:pPr>
            <a:endParaRPr lang="en-US" sz="2000" b="1" dirty="0">
              <a:latin typeface="Arial Narrow" pitchFamily="34" charset="0"/>
            </a:endParaRPr>
          </a:p>
          <a:p>
            <a:pPr marL="914400" indent="-914400" eaLnBrk="0" hangingPunct="0">
              <a:defRPr/>
            </a:pPr>
            <a:r>
              <a:rPr lang="en-US" sz="2200" b="1" dirty="0" smtClean="0">
                <a:solidFill>
                  <a:srgbClr val="000066"/>
                </a:solidFill>
                <a:effectLst>
                  <a:outerShdw blurRad="38100" dist="38100" dir="2700000" algn="tl">
                    <a:srgbClr val="C0C0C0"/>
                  </a:outerShdw>
                </a:effectLst>
                <a:latin typeface="Arial Narrow" pitchFamily="34" charset="0"/>
              </a:rPr>
              <a:t>CAPCOG Emergency Notification System (ENS)</a:t>
            </a:r>
            <a:r>
              <a:rPr lang="en-US" sz="2200" b="1" dirty="0" smtClean="0">
                <a:latin typeface="Arial Narrow" pitchFamily="34" charset="0"/>
              </a:rPr>
              <a:t>– This is a telephone-based notification system with the capability of notifying large numbers of persons at any time.  Unlike other forms of warning, the person is not required to be “tuned-in” to receive the notification– they only have to answer the telephone.</a:t>
            </a:r>
            <a:endParaRPr lang="en-US" sz="2200" b="1" dirty="0">
              <a:latin typeface="Arial Narrow" pitchFamily="34" charset="0"/>
            </a:endParaRPr>
          </a:p>
          <a:p>
            <a:pPr marL="230188" indent="-230188" eaLnBrk="0" hangingPunct="0">
              <a:defRPr/>
            </a:pPr>
            <a:endParaRPr lang="en-US" sz="2200" b="1" dirty="0">
              <a:latin typeface="Arial Narrow" pitchFamily="34" charset="0"/>
            </a:endParaRPr>
          </a:p>
          <a:p>
            <a:pPr marL="914400" indent="-914400" eaLnBrk="0" hangingPunct="0">
              <a:defRPr/>
            </a:pPr>
            <a:r>
              <a:rPr lang="en-US" sz="2200" b="1" dirty="0">
                <a:solidFill>
                  <a:srgbClr val="000066"/>
                </a:solidFill>
                <a:effectLst>
                  <a:outerShdw blurRad="38100" dist="38100" dir="2700000" algn="tl">
                    <a:srgbClr val="C0C0C0"/>
                  </a:outerShdw>
                </a:effectLst>
                <a:latin typeface="Arial Narrow" pitchFamily="34" charset="0"/>
              </a:rPr>
              <a:t>WebEOC</a:t>
            </a:r>
            <a:r>
              <a:rPr lang="en-US" sz="2200" b="1" baseline="30000" dirty="0">
                <a:solidFill>
                  <a:srgbClr val="000066"/>
                </a:solidFill>
                <a:effectLst>
                  <a:outerShdw blurRad="38100" dist="38100" dir="2700000" algn="tl">
                    <a:srgbClr val="C0C0C0"/>
                  </a:outerShdw>
                </a:effectLst>
                <a:latin typeface="Arial Narrow" pitchFamily="34" charset="0"/>
              </a:rPr>
              <a:t>®</a:t>
            </a:r>
            <a:r>
              <a:rPr lang="en-US" sz="2200" b="1" dirty="0">
                <a:solidFill>
                  <a:srgbClr val="000066"/>
                </a:solidFill>
                <a:effectLst>
                  <a:outerShdw blurRad="38100" dist="38100" dir="2700000" algn="tl">
                    <a:srgbClr val="C0C0C0"/>
                  </a:outerShdw>
                </a:effectLst>
                <a:latin typeface="Arial Narrow" pitchFamily="34" charset="0"/>
              </a:rPr>
              <a:t> </a:t>
            </a:r>
            <a:r>
              <a:rPr lang="en-US" sz="2200" b="1" dirty="0" smtClean="0">
                <a:latin typeface="Arial Narrow" pitchFamily="34" charset="0"/>
              </a:rPr>
              <a:t>– As implemented in the CAPCOG region, this web-based incident management software tool allows emergency management personnel across the region to share up-to-the-minute information about the situation, their response actions and any unmet needs, </a:t>
            </a:r>
            <a:r>
              <a:rPr lang="en-US" sz="2200" b="1" i="1" dirty="0" smtClean="0">
                <a:latin typeface="Arial Narrow" pitchFamily="34" charset="0"/>
              </a:rPr>
              <a:t>aka</a:t>
            </a:r>
            <a:r>
              <a:rPr lang="en-US" sz="2200" b="1" dirty="0" smtClean="0">
                <a:latin typeface="Arial Narrow" pitchFamily="34" charset="0"/>
              </a:rPr>
              <a:t> “Common Operating Picture.”</a:t>
            </a:r>
            <a:endParaRPr lang="en-US" sz="2200" b="1" dirty="0">
              <a:solidFill>
                <a:srgbClr val="06114E"/>
              </a:solidFill>
              <a:latin typeface="Arial Narrow"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8243888" y="5921375"/>
            <a:ext cx="727075" cy="762000"/>
          </a:xfrm>
          <a:prstGeom prst="rect">
            <a:avLst/>
          </a:prstGeom>
          <a:noFill/>
          <a:ln w="9525">
            <a:noFill/>
            <a:miter lim="800000"/>
            <a:headEnd/>
            <a:tailEnd/>
          </a:ln>
        </p:spPr>
      </p:pic>
      <p:sp>
        <p:nvSpPr>
          <p:cNvPr id="107529" name="Text Box 9"/>
          <p:cNvSpPr txBox="1">
            <a:spLocks noChangeArrowheads="1"/>
          </p:cNvSpPr>
          <p:nvPr/>
        </p:nvSpPr>
        <p:spPr bwMode="auto">
          <a:xfrm>
            <a:off x="457200" y="1447800"/>
            <a:ext cx="8458200" cy="461665"/>
          </a:xfrm>
          <a:prstGeom prst="rect">
            <a:avLst/>
          </a:prstGeom>
          <a:noFill/>
          <a:ln w="9525">
            <a:noFill/>
            <a:miter lim="800000"/>
            <a:headEnd/>
            <a:tailEnd/>
          </a:ln>
        </p:spPr>
        <p:txBody>
          <a:bodyPr>
            <a:spAutoFit/>
          </a:bodyPr>
          <a:lstStyle/>
          <a:p>
            <a:pPr eaLnBrk="0" hangingPunct="0">
              <a:spcAft>
                <a:spcPct val="50000"/>
              </a:spcAft>
            </a:pPr>
            <a:r>
              <a:rPr lang="en-US" sz="2400" b="1" dirty="0" smtClean="0">
                <a:latin typeface="Arial Narrow" pitchFamily="34" charset="0"/>
              </a:rPr>
              <a:t>CAPCOG has implemented two systems to meet these needs.</a:t>
            </a:r>
            <a:endParaRPr lang="en-US" sz="2400" dirty="0">
              <a:latin typeface="Arial Narrow" pitchFamily="34"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endParaRPr lang="en-US" sz="2400" b="1" dirty="0">
              <a:solidFill>
                <a:srgbClr val="06114E"/>
              </a:solidFill>
              <a:effectLst>
                <a:outerShdw blurRad="38100" dist="38100" dir="2700000" algn="tl">
                  <a:srgbClr val="000000">
                    <a:alpha val="43137"/>
                  </a:srgbClr>
                </a:outerShdw>
              </a:effectLst>
              <a:latin typeface="Arial Narrow" pitchFamily="34" charset="0"/>
            </a:endParaRPr>
          </a:p>
          <a:p>
            <a:pPr eaLnBrk="0" hangingPunct="0"/>
            <a:r>
              <a:rPr lang="en-US" sz="2400" b="1" i="1" dirty="0" smtClean="0">
                <a:solidFill>
                  <a:srgbClr val="06114E"/>
                </a:solidFill>
                <a:latin typeface="Arial Narrow" pitchFamily="34" charset="0"/>
              </a:rPr>
              <a:t>Two Components of ENS</a:t>
            </a:r>
            <a:endParaRPr lang="en-US" sz="2400" b="1" i="1" dirty="0">
              <a:solidFill>
                <a:srgbClr val="06114E"/>
              </a:solidFill>
              <a:latin typeface="Arial Narrow"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8243888" y="5921375"/>
            <a:ext cx="727075" cy="762000"/>
          </a:xfrm>
          <a:prstGeom prst="rect">
            <a:avLst/>
          </a:prstGeom>
          <a:noFill/>
          <a:ln w="9525">
            <a:noFill/>
            <a:miter lim="800000"/>
            <a:headEnd/>
            <a:tailEnd/>
          </a:ln>
        </p:spPr>
      </p:pic>
      <p:pic>
        <p:nvPicPr>
          <p:cNvPr id="107527" name="Picture 7" descr="prod-logo-comm-nxt"/>
          <p:cNvPicPr>
            <a:picLocks noChangeAspect="1" noChangeArrowheads="1"/>
          </p:cNvPicPr>
          <p:nvPr/>
        </p:nvPicPr>
        <p:blipFill>
          <a:blip r:embed="rId4" cstate="print"/>
          <a:srcRect/>
          <a:stretch>
            <a:fillRect/>
          </a:stretch>
        </p:blipFill>
        <p:spPr bwMode="auto">
          <a:xfrm>
            <a:off x="457200" y="2642658"/>
            <a:ext cx="3271838" cy="977900"/>
          </a:xfrm>
          <a:prstGeom prst="rect">
            <a:avLst/>
          </a:prstGeom>
          <a:noFill/>
          <a:ln w="9525">
            <a:noFill/>
            <a:miter lim="800000"/>
            <a:headEnd/>
            <a:tailEnd/>
          </a:ln>
        </p:spPr>
      </p:pic>
      <p:pic>
        <p:nvPicPr>
          <p:cNvPr id="107528" name="Picture 8"/>
          <p:cNvPicPr>
            <a:picLocks noChangeAspect="1" noChangeArrowheads="1"/>
          </p:cNvPicPr>
          <p:nvPr/>
        </p:nvPicPr>
        <p:blipFill>
          <a:blip r:embed="rId5" cstate="print"/>
          <a:srcRect/>
          <a:stretch>
            <a:fillRect/>
          </a:stretch>
        </p:blipFill>
        <p:spPr bwMode="auto">
          <a:xfrm>
            <a:off x="457200" y="5079490"/>
            <a:ext cx="3254375" cy="622300"/>
          </a:xfrm>
          <a:prstGeom prst="rect">
            <a:avLst/>
          </a:prstGeom>
          <a:noFill/>
          <a:ln w="9525">
            <a:noFill/>
            <a:miter lim="800000"/>
            <a:headEnd/>
            <a:tailEnd/>
          </a:ln>
        </p:spPr>
      </p:pic>
      <p:sp>
        <p:nvSpPr>
          <p:cNvPr id="107529" name="Text Box 9"/>
          <p:cNvSpPr txBox="1">
            <a:spLocks noChangeArrowheads="1"/>
          </p:cNvSpPr>
          <p:nvPr/>
        </p:nvSpPr>
        <p:spPr bwMode="auto">
          <a:xfrm>
            <a:off x="457200" y="1447800"/>
            <a:ext cx="8458200" cy="461665"/>
          </a:xfrm>
          <a:prstGeom prst="rect">
            <a:avLst/>
          </a:prstGeom>
          <a:noFill/>
          <a:ln w="9525">
            <a:noFill/>
            <a:miter lim="800000"/>
            <a:headEnd/>
            <a:tailEnd/>
          </a:ln>
        </p:spPr>
        <p:txBody>
          <a:bodyPr>
            <a:spAutoFit/>
          </a:bodyPr>
          <a:lstStyle/>
          <a:p>
            <a:pPr eaLnBrk="0" hangingPunct="0">
              <a:spcAft>
                <a:spcPct val="50000"/>
              </a:spcAft>
            </a:pPr>
            <a:r>
              <a:rPr lang="en-US" sz="2400" b="1" dirty="0" smtClean="0">
                <a:latin typeface="Arial Narrow" pitchFamily="34" charset="0"/>
              </a:rPr>
              <a:t>CAPCOG’s ENS </a:t>
            </a:r>
            <a:r>
              <a:rPr lang="en-US" sz="2400" b="1" dirty="0">
                <a:latin typeface="Arial Narrow" pitchFamily="34" charset="0"/>
              </a:rPr>
              <a:t>consists of two web-based </a:t>
            </a:r>
            <a:r>
              <a:rPr lang="en-US" sz="2400" b="1" dirty="0" smtClean="0">
                <a:latin typeface="Arial Narrow" pitchFamily="34" charset="0"/>
              </a:rPr>
              <a:t>applications.</a:t>
            </a:r>
            <a:endParaRPr lang="en-US" sz="2400" dirty="0">
              <a:latin typeface="Arial Narrow" pitchFamily="34" charset="0"/>
            </a:endParaRPr>
          </a:p>
        </p:txBody>
      </p:sp>
      <p:sp>
        <p:nvSpPr>
          <p:cNvPr id="107525" name="Rectangle 5"/>
          <p:cNvSpPr>
            <a:spLocks noChangeArrowheads="1"/>
          </p:cNvSpPr>
          <p:nvPr/>
        </p:nvSpPr>
        <p:spPr bwMode="auto">
          <a:xfrm>
            <a:off x="3461201" y="2012950"/>
            <a:ext cx="5189538" cy="4832734"/>
          </a:xfrm>
          <a:prstGeom prst="rect">
            <a:avLst/>
          </a:prstGeom>
          <a:noFill/>
          <a:ln w="9525">
            <a:noFill/>
            <a:miter lim="800000"/>
            <a:headEnd/>
            <a:tailEnd/>
          </a:ln>
          <a:effectLst/>
        </p:spPr>
        <p:txBody>
          <a:bodyPr lIns="92075" tIns="46038" rIns="92075" bIns="46038">
            <a:spAutoFit/>
          </a:bodyPr>
          <a:lstStyle/>
          <a:p>
            <a:pPr marL="230188" indent="-230188" eaLnBrk="0" hangingPunct="0">
              <a:buFontTx/>
              <a:buChar char="•"/>
              <a:defRPr/>
            </a:pPr>
            <a:r>
              <a:rPr lang="en-US" sz="2200" b="1" dirty="0" smtClean="0">
                <a:solidFill>
                  <a:srgbClr val="000066"/>
                </a:solidFill>
                <a:effectLst>
                  <a:outerShdw blurRad="38100" dist="38100" dir="2700000" algn="tl">
                    <a:srgbClr val="C0C0C0"/>
                  </a:outerShdw>
                </a:effectLst>
                <a:latin typeface="Arial Narrow" pitchFamily="34" charset="0"/>
              </a:rPr>
              <a:t>Communicator</a:t>
            </a:r>
            <a:r>
              <a:rPr lang="en-US" sz="2200" b="1" dirty="0">
                <a:solidFill>
                  <a:srgbClr val="000066"/>
                </a:solidFill>
                <a:effectLst>
                  <a:outerShdw blurRad="38100" dist="38100" dir="2700000" algn="tl">
                    <a:srgbClr val="C0C0C0"/>
                  </a:outerShdw>
                </a:effectLst>
                <a:latin typeface="Arial Narrow" pitchFamily="34" charset="0"/>
              </a:rPr>
              <a:t>! NXT</a:t>
            </a:r>
            <a:r>
              <a:rPr lang="en-US" sz="2200" b="1" dirty="0">
                <a:latin typeface="Arial Narrow" pitchFamily="34" charset="0"/>
              </a:rPr>
              <a:t> – A database-driven application </a:t>
            </a:r>
            <a:r>
              <a:rPr lang="en-US" sz="2200" b="1" dirty="0" smtClean="0">
                <a:latin typeface="Arial Narrow" pitchFamily="34" charset="0"/>
              </a:rPr>
              <a:t>currently being used by the LCRA for its Floodgate Operations Notification Service (FONS).  The City of Austin is considering its use for “heads up” messages.</a:t>
            </a:r>
            <a:endParaRPr lang="en-US" sz="2200" b="1" dirty="0">
              <a:latin typeface="Arial Narrow" pitchFamily="34" charset="0"/>
            </a:endParaRPr>
          </a:p>
          <a:p>
            <a:pPr marL="230188" indent="-230188" eaLnBrk="0" hangingPunct="0">
              <a:defRPr/>
            </a:pPr>
            <a:endParaRPr lang="en-US" sz="2200" b="1" dirty="0">
              <a:latin typeface="Arial Narrow" pitchFamily="34" charset="0"/>
            </a:endParaRPr>
          </a:p>
          <a:p>
            <a:pPr marL="230188" indent="-230188" eaLnBrk="0" hangingPunct="0">
              <a:buFontTx/>
              <a:buChar char="•"/>
              <a:defRPr/>
            </a:pPr>
            <a:r>
              <a:rPr lang="en-US" sz="2200" b="1" dirty="0">
                <a:solidFill>
                  <a:srgbClr val="000066"/>
                </a:solidFill>
                <a:effectLst>
                  <a:outerShdw blurRad="38100" dist="38100" dir="2700000" algn="tl">
                    <a:srgbClr val="C0C0C0"/>
                  </a:outerShdw>
                </a:effectLst>
                <a:latin typeface="Arial Narrow" pitchFamily="34" charset="0"/>
              </a:rPr>
              <a:t>GeoCast</a:t>
            </a:r>
            <a:r>
              <a:rPr lang="en-US" sz="2200" b="1" dirty="0">
                <a:latin typeface="Arial Narrow" pitchFamily="34" charset="0"/>
              </a:rPr>
              <a:t> - A geographic information system (GIS)-based application used to notify </a:t>
            </a:r>
            <a:r>
              <a:rPr lang="en-US" sz="2200" b="1" dirty="0" smtClean="0">
                <a:latin typeface="Arial Narrow" pitchFamily="34" charset="0"/>
              </a:rPr>
              <a:t>persons within </a:t>
            </a:r>
            <a:r>
              <a:rPr lang="en-US" sz="2200" b="1" dirty="0">
                <a:latin typeface="Arial Narrow" pitchFamily="34" charset="0"/>
              </a:rPr>
              <a:t>a specific geographic </a:t>
            </a:r>
            <a:r>
              <a:rPr lang="en-US" sz="2200" b="1" dirty="0" smtClean="0">
                <a:latin typeface="Arial Narrow" pitchFamily="34" charset="0"/>
              </a:rPr>
              <a:t>area of an imminent threat.  Telephone numbers come from the 9-1-1 database and voluntary registration of cellular phones.</a:t>
            </a:r>
            <a:endParaRPr lang="en-US" sz="2200" b="1" dirty="0">
              <a:latin typeface="Arial Narrow" pitchFamily="34" charset="0"/>
            </a:endParaRPr>
          </a:p>
          <a:p>
            <a:pPr marL="230188" indent="-230188">
              <a:defRPr/>
            </a:pPr>
            <a:endParaRPr lang="en-US" sz="2200" b="1" dirty="0">
              <a:solidFill>
                <a:srgbClr val="06114E"/>
              </a:solidFill>
              <a:latin typeface="Arial Narrow" pitchFamily="34"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endParaRPr lang="en-US" sz="2400" b="1" dirty="0">
              <a:solidFill>
                <a:srgbClr val="06114E"/>
              </a:solidFill>
              <a:effectLst>
                <a:outerShdw blurRad="38100" dist="38100" dir="2700000" algn="tl">
                  <a:srgbClr val="000000">
                    <a:alpha val="43137"/>
                  </a:srgbClr>
                </a:outerShdw>
              </a:effectLst>
              <a:latin typeface="Arial Narrow" pitchFamily="34" charset="0"/>
            </a:endParaRPr>
          </a:p>
          <a:p>
            <a:pPr eaLnBrk="0" hangingPunct="0"/>
            <a:r>
              <a:rPr lang="en-US" sz="2400" b="1" i="1" dirty="0" smtClean="0">
                <a:solidFill>
                  <a:srgbClr val="06114E"/>
                </a:solidFill>
                <a:latin typeface="Arial Narrow" pitchFamily="34" charset="0"/>
              </a:rPr>
              <a:t>Communicator NXT:  LCRA’s FONS</a:t>
            </a:r>
            <a:endParaRPr lang="en-US" sz="2400" b="1" i="1" dirty="0">
              <a:solidFill>
                <a:srgbClr val="06114E"/>
              </a:solidFill>
              <a:latin typeface="Arial Narrow"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8243888" y="5921375"/>
            <a:ext cx="727075" cy="762000"/>
          </a:xfrm>
          <a:prstGeom prst="rect">
            <a:avLst/>
          </a:prstGeom>
          <a:noFill/>
          <a:ln w="9525">
            <a:noFill/>
            <a:miter lim="800000"/>
            <a:headEnd/>
            <a:tailEnd/>
          </a:ln>
        </p:spPr>
      </p:pic>
      <p:sp>
        <p:nvSpPr>
          <p:cNvPr id="107529" name="Text Box 9"/>
          <p:cNvSpPr txBox="1">
            <a:spLocks noChangeArrowheads="1"/>
          </p:cNvSpPr>
          <p:nvPr/>
        </p:nvSpPr>
        <p:spPr bwMode="auto">
          <a:xfrm>
            <a:off x="457200" y="1447800"/>
            <a:ext cx="8458200" cy="4893647"/>
          </a:xfrm>
          <a:prstGeom prst="rect">
            <a:avLst/>
          </a:prstGeom>
          <a:noFill/>
          <a:ln w="9525">
            <a:noFill/>
            <a:miter lim="800000"/>
            <a:headEnd/>
            <a:tailEnd/>
          </a:ln>
        </p:spPr>
        <p:txBody>
          <a:bodyPr>
            <a:spAutoFit/>
          </a:bodyPr>
          <a:lstStyle/>
          <a:p>
            <a:pPr eaLnBrk="0" hangingPunct="0">
              <a:spcAft>
                <a:spcPct val="50000"/>
              </a:spcAft>
              <a:buFont typeface="Arial" pitchFamily="34" charset="0"/>
              <a:buChar char="•"/>
            </a:pPr>
            <a:r>
              <a:rPr lang="en-US" sz="2400" dirty="0" smtClean="0">
                <a:latin typeface="Arial Narrow" pitchFamily="34" charset="0"/>
              </a:rPr>
              <a:t> From the LCRA website:  “LCRA offers a free service to notify residents and property owners of anticipated floodgate operations, which can cause higher, faster water flows. This Floodgate Operations Notification Service (FONS) allows people to specify how they are notified: by e-mail, land line and/or cell phone. This is not a flood warning system.”</a:t>
            </a:r>
          </a:p>
          <a:p>
            <a:pPr eaLnBrk="0" hangingPunct="0">
              <a:spcAft>
                <a:spcPct val="50000"/>
              </a:spcAft>
              <a:buFont typeface="Arial" pitchFamily="34" charset="0"/>
              <a:buChar char="•"/>
            </a:pPr>
            <a:r>
              <a:rPr lang="en-US" sz="2400" dirty="0" smtClean="0">
                <a:latin typeface="Arial Narrow" pitchFamily="34" charset="0"/>
              </a:rPr>
              <a:t> Currently has over 1,100 subscribers.</a:t>
            </a:r>
          </a:p>
          <a:p>
            <a:pPr eaLnBrk="0" hangingPunct="0">
              <a:spcAft>
                <a:spcPct val="50000"/>
              </a:spcAft>
              <a:buFont typeface="Arial" pitchFamily="34" charset="0"/>
              <a:buChar char="•"/>
            </a:pPr>
            <a:r>
              <a:rPr lang="en-US" sz="2400" dirty="0">
                <a:latin typeface="Arial Narrow" pitchFamily="34" charset="0"/>
              </a:rPr>
              <a:t> </a:t>
            </a:r>
            <a:r>
              <a:rPr lang="en-US" sz="2400" dirty="0" smtClean="0">
                <a:latin typeface="Arial Narrow" pitchFamily="34" charset="0"/>
              </a:rPr>
              <a:t>Notification can be made for floodgate operations at any of LCRA’s dams (Buchanan, </a:t>
            </a:r>
            <a:r>
              <a:rPr lang="en-US" sz="2400" dirty="0" err="1" smtClean="0">
                <a:latin typeface="Arial Narrow" pitchFamily="34" charset="0"/>
              </a:rPr>
              <a:t>Wirtz</a:t>
            </a:r>
            <a:r>
              <a:rPr lang="en-US" sz="2400" dirty="0" smtClean="0">
                <a:latin typeface="Arial Narrow" pitchFamily="34" charset="0"/>
              </a:rPr>
              <a:t>, </a:t>
            </a:r>
            <a:r>
              <a:rPr lang="en-US" sz="2400" dirty="0" err="1" smtClean="0">
                <a:latin typeface="Arial Narrow" pitchFamily="34" charset="0"/>
              </a:rPr>
              <a:t>Starcke</a:t>
            </a:r>
            <a:r>
              <a:rPr lang="en-US" sz="2400" dirty="0" smtClean="0">
                <a:latin typeface="Arial Narrow" pitchFamily="34" charset="0"/>
              </a:rPr>
              <a:t>, Mansfield, Tom Miller).</a:t>
            </a:r>
          </a:p>
          <a:p>
            <a:pPr eaLnBrk="0" hangingPunct="0">
              <a:spcAft>
                <a:spcPct val="50000"/>
              </a:spcAft>
              <a:buFont typeface="Arial" pitchFamily="34" charset="0"/>
              <a:buChar char="•"/>
            </a:pPr>
            <a:r>
              <a:rPr lang="en-US" sz="2400" dirty="0" smtClean="0">
                <a:latin typeface="Arial Narrow" pitchFamily="34" charset="0"/>
              </a:rPr>
              <a:t> The message can be delivered by telephone and e-mail to any location– not confined to the local area.</a:t>
            </a:r>
          </a:p>
          <a:p>
            <a:pPr eaLnBrk="0" hangingPunct="0">
              <a:spcAft>
                <a:spcPct val="50000"/>
              </a:spcAft>
              <a:buFont typeface="Arial" pitchFamily="34" charset="0"/>
              <a:buChar char="•"/>
            </a:pPr>
            <a:r>
              <a:rPr lang="en-US" sz="2400" dirty="0">
                <a:latin typeface="Arial Narrow" pitchFamily="34" charset="0"/>
              </a:rPr>
              <a:t> </a:t>
            </a:r>
            <a:r>
              <a:rPr lang="en-US" sz="2400" dirty="0" smtClean="0">
                <a:latin typeface="Arial Narrow" pitchFamily="34" charset="0"/>
              </a:rPr>
              <a:t>Message is intended to be a “heads-up” of the potential threat.</a:t>
            </a:r>
            <a:endParaRPr lang="en-US" sz="2400" dirty="0">
              <a:latin typeface="Arial Narrow" pitchFamily="34" charset="0"/>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endParaRPr lang="en-US" sz="2400" b="1" dirty="0">
              <a:solidFill>
                <a:srgbClr val="06114E"/>
              </a:solidFill>
              <a:effectLst>
                <a:outerShdw blurRad="38100" dist="38100" dir="2700000" algn="tl">
                  <a:srgbClr val="000000">
                    <a:alpha val="43137"/>
                  </a:srgbClr>
                </a:outerShdw>
              </a:effectLst>
              <a:latin typeface="Arial Narrow" pitchFamily="34" charset="0"/>
            </a:endParaRPr>
          </a:p>
          <a:p>
            <a:pPr eaLnBrk="0" hangingPunct="0"/>
            <a:r>
              <a:rPr lang="en-US" sz="2400" b="1" i="1" dirty="0" smtClean="0">
                <a:solidFill>
                  <a:srgbClr val="06114E"/>
                </a:solidFill>
                <a:latin typeface="Arial Narrow" pitchFamily="34" charset="0"/>
              </a:rPr>
              <a:t>Use of GeoCast</a:t>
            </a:r>
            <a:r>
              <a:rPr lang="en-US" sz="2400" b="1" i="1" baseline="30000" dirty="0" smtClean="0">
                <a:solidFill>
                  <a:srgbClr val="06114E"/>
                </a:solidFill>
                <a:latin typeface="Arial Narrow" pitchFamily="34" charset="0"/>
              </a:rPr>
              <a:t> ®</a:t>
            </a:r>
            <a:r>
              <a:rPr lang="en-US" sz="2400" b="1" i="1" dirty="0" smtClean="0">
                <a:solidFill>
                  <a:srgbClr val="06114E"/>
                </a:solidFill>
                <a:latin typeface="Arial Narrow" pitchFamily="34" charset="0"/>
              </a:rPr>
              <a:t> Web for Flood Warning </a:t>
            </a:r>
            <a:endParaRPr lang="en-US" sz="2400" b="1" i="1" dirty="0">
              <a:solidFill>
                <a:srgbClr val="06114E"/>
              </a:solidFill>
              <a:latin typeface="Arial Narrow"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8243888" y="5921375"/>
            <a:ext cx="727075" cy="762000"/>
          </a:xfrm>
          <a:prstGeom prst="rect">
            <a:avLst/>
          </a:prstGeom>
          <a:noFill/>
          <a:ln w="9525">
            <a:noFill/>
            <a:miter lim="800000"/>
            <a:headEnd/>
            <a:tailEnd/>
          </a:ln>
        </p:spPr>
      </p:pic>
      <p:sp>
        <p:nvSpPr>
          <p:cNvPr id="107529" name="Text Box 9"/>
          <p:cNvSpPr txBox="1">
            <a:spLocks noChangeArrowheads="1"/>
          </p:cNvSpPr>
          <p:nvPr/>
        </p:nvSpPr>
        <p:spPr bwMode="auto">
          <a:xfrm>
            <a:off x="457200" y="1447800"/>
            <a:ext cx="8458200" cy="4893647"/>
          </a:xfrm>
          <a:prstGeom prst="rect">
            <a:avLst/>
          </a:prstGeom>
          <a:noFill/>
          <a:ln w="9525">
            <a:noFill/>
            <a:miter lim="800000"/>
            <a:headEnd/>
            <a:tailEnd/>
          </a:ln>
        </p:spPr>
        <p:txBody>
          <a:bodyPr>
            <a:spAutoFit/>
          </a:bodyPr>
          <a:lstStyle/>
          <a:p>
            <a:pPr eaLnBrk="0" hangingPunct="0">
              <a:spcAft>
                <a:spcPct val="50000"/>
              </a:spcAft>
              <a:buFont typeface="Arial" pitchFamily="34" charset="0"/>
              <a:buChar char="•"/>
            </a:pPr>
            <a:r>
              <a:rPr lang="en-US" sz="2400" dirty="0" smtClean="0">
                <a:latin typeface="Arial Narrow" pitchFamily="34" charset="0"/>
              </a:rPr>
              <a:t> Allows emergency personnel to outline an area on a GIS-generated map and send a telephone notification to every land-line telephone within the area, including unlisted numbers.</a:t>
            </a:r>
          </a:p>
          <a:p>
            <a:pPr eaLnBrk="0" hangingPunct="0">
              <a:spcAft>
                <a:spcPct val="50000"/>
              </a:spcAft>
              <a:buFont typeface="Arial" pitchFamily="34" charset="0"/>
              <a:buChar char="•"/>
            </a:pPr>
            <a:r>
              <a:rPr lang="en-US" sz="2400" dirty="0">
                <a:latin typeface="Arial Narrow" pitchFamily="34" charset="0"/>
              </a:rPr>
              <a:t> </a:t>
            </a:r>
            <a:r>
              <a:rPr lang="en-US" sz="2400" dirty="0" smtClean="0">
                <a:latin typeface="Arial Narrow" pitchFamily="34" charset="0"/>
              </a:rPr>
              <a:t>Notification can also be sent to cellular phones that have been registered on the system.</a:t>
            </a:r>
          </a:p>
          <a:p>
            <a:pPr eaLnBrk="0" hangingPunct="0">
              <a:spcAft>
                <a:spcPct val="50000"/>
              </a:spcAft>
              <a:buFont typeface="Arial" pitchFamily="34" charset="0"/>
              <a:buChar char="•"/>
            </a:pPr>
            <a:r>
              <a:rPr lang="en-US" sz="2400" dirty="0">
                <a:latin typeface="Arial Narrow" pitchFamily="34" charset="0"/>
              </a:rPr>
              <a:t> </a:t>
            </a:r>
            <a:r>
              <a:rPr lang="en-US" sz="2400" dirty="0" smtClean="0">
                <a:latin typeface="Arial Narrow" pitchFamily="34" charset="0"/>
              </a:rPr>
              <a:t>Bi-lingual (English and Spanish) messages can be delivered, as well as messages to TDD devices.</a:t>
            </a:r>
          </a:p>
          <a:p>
            <a:pPr eaLnBrk="0" hangingPunct="0">
              <a:spcAft>
                <a:spcPct val="50000"/>
              </a:spcAft>
              <a:buFont typeface="Arial" pitchFamily="34" charset="0"/>
              <a:buChar char="•"/>
            </a:pPr>
            <a:r>
              <a:rPr lang="en-US" sz="2400" dirty="0" smtClean="0">
                <a:latin typeface="Arial Narrow" pitchFamily="34" charset="0"/>
              </a:rPr>
              <a:t> Recently used by Williamson County in September, 2010 to warn of early morning flooding resulting from Tropical Storm </a:t>
            </a:r>
            <a:r>
              <a:rPr lang="en-US" sz="2400" dirty="0" err="1" smtClean="0">
                <a:latin typeface="Arial Narrow" pitchFamily="34" charset="0"/>
              </a:rPr>
              <a:t>Hermine</a:t>
            </a:r>
            <a:r>
              <a:rPr lang="en-US" sz="2400" dirty="0" smtClean="0">
                <a:latin typeface="Arial Narrow" pitchFamily="34" charset="0"/>
              </a:rPr>
              <a:t>.  Extensively used by Burnet County and Marble Falls during the 2007 “rain bomb”. </a:t>
            </a:r>
          </a:p>
          <a:p>
            <a:pPr eaLnBrk="0" hangingPunct="0">
              <a:spcAft>
                <a:spcPct val="50000"/>
              </a:spcAft>
              <a:buFont typeface="Arial" pitchFamily="34" charset="0"/>
              <a:buChar char="•"/>
            </a:pPr>
            <a:r>
              <a:rPr lang="en-US" sz="2400" dirty="0" smtClean="0">
                <a:latin typeface="Arial Narrow" pitchFamily="34" charset="0"/>
              </a:rPr>
              <a:t> Warning areas can be defined during the event or pre-defined.</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0" name="Picture 6"/>
          <p:cNvPicPr>
            <a:picLocks noChangeAspect="1" noChangeArrowheads="1"/>
          </p:cNvPicPr>
          <p:nvPr/>
        </p:nvPicPr>
        <p:blipFill>
          <a:blip r:embed="rId3" cstate="print"/>
          <a:srcRect t="13988" r="13855" b="13087"/>
          <a:stretch>
            <a:fillRect/>
          </a:stretch>
        </p:blipFill>
        <p:spPr bwMode="auto">
          <a:xfrm>
            <a:off x="527912" y="1203158"/>
            <a:ext cx="7724886" cy="5216496"/>
          </a:xfrm>
          <a:prstGeom prst="rect">
            <a:avLst/>
          </a:prstGeom>
          <a:noFill/>
          <a:ln w="9525">
            <a:noFill/>
            <a:miter lim="800000"/>
            <a:headEnd/>
            <a:tailEnd/>
          </a:ln>
        </p:spPr>
      </p:pic>
      <p:sp>
        <p:nvSpPr>
          <p:cNvPr id="3074" name="Rectangle 2"/>
          <p:cNvSpPr>
            <a:spLocks noChangeArrowheads="1"/>
          </p:cNvSpPr>
          <p:nvPr/>
        </p:nvSpPr>
        <p:spPr bwMode="auto">
          <a:xfrm>
            <a:off x="1600200" y="0"/>
            <a:ext cx="7543800" cy="1104900"/>
          </a:xfrm>
          <a:prstGeom prst="rect">
            <a:avLst/>
          </a:prstGeom>
          <a:gradFill rotWithShape="1">
            <a:gsLst>
              <a:gs pos="0">
                <a:srgbClr val="FFFFFF"/>
              </a:gs>
              <a:gs pos="100000">
                <a:srgbClr val="D7D79E"/>
              </a:gs>
            </a:gsLst>
            <a:lin ang="0" scaled="1"/>
          </a:gradFill>
          <a:ln w="9525">
            <a:noFill/>
            <a:miter lim="800000"/>
            <a:headEnd/>
            <a:tailEnd/>
          </a:ln>
        </p:spPr>
        <p:txBody>
          <a:bodyPr wrap="none" anchor="ctr"/>
          <a:lstStyle/>
          <a:p>
            <a:pPr algn="ctr" eaLnBrk="0" hangingPunct="0"/>
            <a:endParaRPr lang="en-US" sz="2400">
              <a:latin typeface="Times New Roman" pitchFamily="18" charset="0"/>
            </a:endParaRPr>
          </a:p>
        </p:txBody>
      </p:sp>
      <p:sp>
        <p:nvSpPr>
          <p:cNvPr id="3075" name="Rectangle 3"/>
          <p:cNvSpPr>
            <a:spLocks noChangeArrowheads="1"/>
          </p:cNvSpPr>
          <p:nvPr/>
        </p:nvSpPr>
        <p:spPr bwMode="auto">
          <a:xfrm>
            <a:off x="1828800" y="871538"/>
            <a:ext cx="9144000" cy="0"/>
          </a:xfrm>
          <a:prstGeom prst="rect">
            <a:avLst/>
          </a:prstGeom>
          <a:noFill/>
          <a:ln w="9525">
            <a:noFill/>
            <a:miter lim="800000"/>
            <a:headEnd/>
            <a:tailEnd/>
          </a:ln>
        </p:spPr>
        <p:txBody>
          <a:bodyPr>
            <a:spAutoFit/>
          </a:bodyPr>
          <a:lstStyle/>
          <a:p>
            <a:endParaRPr lang="en-US"/>
          </a:p>
        </p:txBody>
      </p:sp>
      <p:sp>
        <p:nvSpPr>
          <p:cNvPr id="3076" name="Rectangle 4"/>
          <p:cNvSpPr>
            <a:spLocks noChangeArrowheads="1"/>
          </p:cNvSpPr>
          <p:nvPr/>
        </p:nvSpPr>
        <p:spPr bwMode="auto">
          <a:xfrm>
            <a:off x="1385741" y="207963"/>
            <a:ext cx="7758260" cy="957262"/>
          </a:xfrm>
          <a:prstGeom prst="rect">
            <a:avLst/>
          </a:prstGeom>
          <a:noFill/>
          <a:ln w="9525">
            <a:noFill/>
            <a:miter lim="800000"/>
            <a:headEnd/>
            <a:tailEnd/>
          </a:ln>
        </p:spPr>
        <p:txBody>
          <a:bodyPr anchor="ctr"/>
          <a:lstStyle/>
          <a:p>
            <a:pPr eaLnBrk="0" hangingPunct="0"/>
            <a:r>
              <a:rPr lang="en-US" sz="2400" b="1" dirty="0" smtClean="0">
                <a:solidFill>
                  <a:srgbClr val="06114E"/>
                </a:solidFill>
                <a:effectLst>
                  <a:outerShdw blurRad="38100" dist="38100" dir="2700000" algn="tl">
                    <a:srgbClr val="000000">
                      <a:alpha val="43137"/>
                    </a:srgbClr>
                  </a:outerShdw>
                </a:effectLst>
                <a:latin typeface="Arial Narrow" pitchFamily="34" charset="0"/>
              </a:rPr>
              <a:t>Communicating Critical Information During Flood Events</a:t>
            </a:r>
          </a:p>
          <a:p>
            <a:pPr eaLnBrk="0" hangingPunct="0"/>
            <a:r>
              <a:rPr lang="en-US" sz="2400" b="1" i="1" dirty="0" smtClean="0">
                <a:solidFill>
                  <a:srgbClr val="06114E"/>
                </a:solidFill>
                <a:latin typeface="Arial Narrow" pitchFamily="34" charset="0"/>
              </a:rPr>
              <a:t>GeoCast Web Predefined Area</a:t>
            </a:r>
            <a:endParaRPr lang="en-US" sz="2400" b="1" i="1" dirty="0">
              <a:solidFill>
                <a:srgbClr val="06114E"/>
              </a:solidFill>
              <a:latin typeface="Arial Narrow" pitchFamily="34" charset="0"/>
            </a:endParaRPr>
          </a:p>
        </p:txBody>
      </p:sp>
      <p:pic>
        <p:nvPicPr>
          <p:cNvPr id="3078" name="Picture 6"/>
          <p:cNvPicPr>
            <a:picLocks noChangeAspect="1" noChangeArrowheads="1"/>
          </p:cNvPicPr>
          <p:nvPr/>
        </p:nvPicPr>
        <p:blipFill>
          <a:blip r:embed="rId4" cstate="print"/>
          <a:srcRect/>
          <a:stretch>
            <a:fillRect/>
          </a:stretch>
        </p:blipFill>
        <p:spPr bwMode="auto">
          <a:xfrm>
            <a:off x="8243888" y="5921375"/>
            <a:ext cx="727075" cy="762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3722</TotalTime>
  <Words>1356</Words>
  <Application>Microsoft Office PowerPoint</Application>
  <PresentationFormat>On-screen Show (4:3)</PresentationFormat>
  <Paragraphs>145</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Default Design</vt:lpstr>
      <vt:lpstr>Bitmap Image</vt:lpstr>
      <vt:lpstr>PBrush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CAPCO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kcawley</dc:creator>
  <cp:lastModifiedBy>Guest</cp:lastModifiedBy>
  <cp:revision>107</cp:revision>
  <dcterms:created xsi:type="dcterms:W3CDTF">2006-04-10T14:11:39Z</dcterms:created>
  <dcterms:modified xsi:type="dcterms:W3CDTF">2010-12-10T18:38:46Z</dcterms:modified>
</cp:coreProperties>
</file>