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309" r:id="rId3"/>
    <p:sldId id="282" r:id="rId4"/>
    <p:sldId id="278" r:id="rId5"/>
    <p:sldId id="314" r:id="rId6"/>
    <p:sldId id="31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54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CB2CC-A692-4A34-8112-EA56E5F607AB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533FD-39C3-4758-ABFB-3E5CF6959F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1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031-F471-4193-AEF0-7E7ADF6F5581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C04A-EEE3-4CBF-9BD5-E6E0B106A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031-F471-4193-AEF0-7E7ADF6F5581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C04A-EEE3-4CBF-9BD5-E6E0B106A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031-F471-4193-AEF0-7E7ADF6F5581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C04A-EEE3-4CBF-9BD5-E6E0B106A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687388"/>
            <a:ext cx="7313612" cy="3657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2813" y="1078992"/>
            <a:ext cx="7313612" cy="342900"/>
          </a:xfrm>
        </p:spPr>
        <p:txBody>
          <a:bodyPr/>
          <a:lstStyle>
            <a:lvl1pPr marL="0" indent="0">
              <a:buFontTx/>
              <a:buNone/>
              <a:defRPr lang="en-US" sz="1600" b="1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11225" y="5716588"/>
            <a:ext cx="7315200" cy="457200"/>
          </a:xfrm>
        </p:spPr>
        <p:txBody>
          <a:bodyPr anchor="b"/>
          <a:lstStyle>
            <a:lvl1pPr algn="r">
              <a:buFontTx/>
              <a:buNone/>
              <a:defRPr sz="1300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031-F471-4193-AEF0-7E7ADF6F5581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C04A-EEE3-4CBF-9BD5-E6E0B106A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031-F471-4193-AEF0-7E7ADF6F5581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C04A-EEE3-4CBF-9BD5-E6E0B106A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031-F471-4193-AEF0-7E7ADF6F5581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C04A-EEE3-4CBF-9BD5-E6E0B106A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031-F471-4193-AEF0-7E7ADF6F5581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C04A-EEE3-4CBF-9BD5-E6E0B106A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031-F471-4193-AEF0-7E7ADF6F5581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C04A-EEE3-4CBF-9BD5-E6E0B106A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031-F471-4193-AEF0-7E7ADF6F5581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C04A-EEE3-4CBF-9BD5-E6E0B106A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031-F471-4193-AEF0-7E7ADF6F5581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C04A-EEE3-4CBF-9BD5-E6E0B106A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B031-F471-4193-AEF0-7E7ADF6F5581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C04A-EEE3-4CBF-9BD5-E6E0B106A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9B031-F471-4193-AEF0-7E7ADF6F5581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9C04A-EEE3-4CBF-9BD5-E6E0B106A8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hydromet.lcra.org/" TargetMode="External"/><Relationship Id="rId7" Type="http://schemas.openxmlformats.org/officeDocument/2006/relationships/hyperlink" Target="http://ubcwcid.org/Overview/Overview.aspx?id=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://coagis1.ci.austin.tx.us/website/COAViewer_fews/viewer.ht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gis.com/home/webmap/viewer.html?services=3523132f2ffa4af285134f44f0536175" TargetMode="External"/><Relationship Id="rId7" Type="http://schemas.openxmlformats.org/officeDocument/2006/relationships/hyperlink" Target="http://watershed.uta.edu/wfo_ewx_hourly_mpe/cuahsi_1_1.asmx/GetValuesObject?location=WFO_EWX_Hourly_MPE:311857&amp;variable=NWS-WGRFC:MPE&amp;startDate=2010-09-01&amp;endDate=2010-09-14&amp;authToken=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rcgis.com/home/webmap/viewer.html?services=3523132f2ffa4af285134f44f0536175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aterservices.usgs.gov/nwis/iv?sites=08158600&amp;period=P120D&amp;parameterCd=00060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629400" cy="495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229600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Situational Awareness for Flash Flooding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934200" cy="14478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By David R. Maidment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Director, Center for Research in Water Resources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Cockrell School of Engineering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University of Texas at Austin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600200"/>
            <a:ext cx="72390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Presented to </a:t>
            </a:r>
            <a:r>
              <a:rPr lang="en-US" sz="2400" dirty="0" smtClean="0"/>
              <a:t>the TFFC Flood Technology Workshop</a:t>
            </a:r>
            <a:endParaRPr lang="en-US" sz="2400" dirty="0" smtClean="0"/>
          </a:p>
          <a:p>
            <a:pPr algn="ctr"/>
            <a:r>
              <a:rPr lang="en-US" sz="2400" dirty="0" smtClean="0"/>
              <a:t>Austin, </a:t>
            </a:r>
            <a:r>
              <a:rPr lang="en-US" sz="2400" dirty="0" err="1" smtClean="0"/>
              <a:t>Tx</a:t>
            </a:r>
            <a:r>
              <a:rPr lang="en-US" sz="2400" smtClean="0"/>
              <a:t>, Dec 10, 2010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Local Information during Tropical Storm </a:t>
            </a:r>
            <a:r>
              <a:rPr lang="en-US" sz="3200" dirty="0" err="1" smtClean="0"/>
              <a:t>Hermine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2400" dirty="0" smtClean="0"/>
              <a:t>(8 Sept 2010)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524250" cy="2195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3657600"/>
            <a:ext cx="2591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http://hydromet.lcra.org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14800"/>
            <a:ext cx="3529012" cy="22299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6324600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5"/>
              </a:rPr>
              <a:t>http://coagis1.ci.austin.tx.us/website/COAViewer_fews/viewer.htm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447800"/>
            <a:ext cx="3124200" cy="23091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724400" y="373380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http://ubcwcid.org/Overview/Overview.aspx?id=1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4038600"/>
            <a:ext cx="3048000" cy="22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00400" y="1981200"/>
            <a:ext cx="6614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LCRA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5867400"/>
            <a:ext cx="14340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City of Austin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1752600"/>
            <a:ext cx="299742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Upper Brushy Creek (Round Rock)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162800" y="4343400"/>
            <a:ext cx="42832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TV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7455" y="1894115"/>
            <a:ext cx="4617539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News 8 Austin header-im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4008" y="3456455"/>
            <a:ext cx="1071889" cy="1311488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735" y="2318658"/>
            <a:ext cx="2947695" cy="277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Real-Time Flood Information for Television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371600"/>
            <a:ext cx="7313612" cy="342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Maureen McCann, Meteorologist with News8 Austin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rgbClr val="FF0000"/>
                </a:solidFill>
              </a:rPr>
              <a:t>Develop a prototype of space-time mapping for television meteorologists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 Single Virtual Flood Observation Network for the CAPCOG region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7381875" cy="480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6096000"/>
            <a:ext cx="6014211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Combines NWS, USGS, LCRA, City of Austin, UBCWCID, ….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924674" cy="488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Hourly Precipitation in </a:t>
            </a:r>
            <a:r>
              <a:rPr lang="en-US" dirty="0" err="1" smtClean="0"/>
              <a:t>Hermine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914400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ArcGIS.com Map Service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962400" y="914400"/>
            <a:ext cx="4628352" cy="5743575"/>
            <a:chOff x="3962400" y="914400"/>
            <a:chExt cx="4628352" cy="5743575"/>
          </a:xfrm>
        </p:grpSpPr>
        <p:grpSp>
          <p:nvGrpSpPr>
            <p:cNvPr id="16" name="Group 15"/>
            <p:cNvGrpSpPr/>
            <p:nvPr/>
          </p:nvGrpSpPr>
          <p:grpSpPr>
            <a:xfrm>
              <a:off x="3962400" y="1295400"/>
              <a:ext cx="4495800" cy="5362575"/>
              <a:chOff x="3962400" y="1295400"/>
              <a:chExt cx="4495800" cy="5362575"/>
            </a:xfrm>
          </p:grpSpPr>
          <p:grpSp>
            <p:nvGrpSpPr>
              <p:cNvPr id="3" name="Group 7"/>
              <p:cNvGrpSpPr/>
              <p:nvPr/>
            </p:nvGrpSpPr>
            <p:grpSpPr>
              <a:xfrm>
                <a:off x="5029200" y="1295400"/>
                <a:ext cx="3419475" cy="5362575"/>
                <a:chOff x="5029200" y="1295400"/>
                <a:chExt cx="3419475" cy="5362575"/>
              </a:xfrm>
            </p:grpSpPr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181600" y="1295400"/>
                  <a:ext cx="2305050" cy="53435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7467600" y="1295400"/>
                  <a:ext cx="981075" cy="5362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029200" y="1295400"/>
                  <a:ext cx="180975" cy="53244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5" name="Rectangle 14"/>
              <p:cNvSpPr/>
              <p:nvPr/>
            </p:nvSpPr>
            <p:spPr>
              <a:xfrm>
                <a:off x="5029200" y="1295400"/>
                <a:ext cx="3429000" cy="5334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2628900" y="2628900"/>
                <a:ext cx="3733800" cy="10668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701795" y="5289805"/>
                <a:ext cx="1594108" cy="107289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5029200" y="914400"/>
              <a:ext cx="35615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hlinkClick r:id="rId7"/>
                </a:rPr>
                <a:t>WGRFC MPE Service at UT Arlington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8600" y="1524000"/>
            <a:ext cx="515487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 err="1" smtClean="0"/>
              <a:t>WaterML</a:t>
            </a:r>
            <a:r>
              <a:rPr lang="en-US" sz="2400" dirty="0" smtClean="0"/>
              <a:t> observations service in time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USGS </a:t>
            </a:r>
            <a:r>
              <a:rPr lang="en-US" dirty="0" err="1" smtClean="0"/>
              <a:t>Streamflow</a:t>
            </a:r>
            <a:r>
              <a:rPr lang="en-US" dirty="0" smtClean="0"/>
              <a:t> </a:t>
            </a:r>
            <a:r>
              <a:rPr lang="en-US" dirty="0" err="1" smtClean="0"/>
              <a:t>fromHermine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1143000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ArcGIS.com Map Service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919913" cy="499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228600" y="1143000"/>
            <a:ext cx="8736273" cy="5257800"/>
            <a:chOff x="228600" y="1143000"/>
            <a:chExt cx="8736273" cy="5257800"/>
          </a:xfrm>
        </p:grpSpPr>
        <p:grpSp>
          <p:nvGrpSpPr>
            <p:cNvPr id="24" name="Group 23"/>
            <p:cNvGrpSpPr/>
            <p:nvPr/>
          </p:nvGrpSpPr>
          <p:grpSpPr>
            <a:xfrm>
              <a:off x="228600" y="1143000"/>
              <a:ext cx="4800600" cy="5257800"/>
              <a:chOff x="228600" y="1143000"/>
              <a:chExt cx="4800600" cy="5257800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8600" y="1905000"/>
                <a:ext cx="4350551" cy="4495800"/>
              </a:xfrm>
              <a:prstGeom prst="rect">
                <a:avLst/>
              </a:prstGeom>
              <a:noFill/>
              <a:ln w="38100">
                <a:solidFill>
                  <a:schemeClr val="accent1">
                    <a:shade val="95000"/>
                    <a:satMod val="105000"/>
                  </a:schemeClr>
                </a:solidFill>
                <a:miter lim="800000"/>
                <a:headEnd/>
                <a:tailEnd/>
              </a:ln>
            </p:spPr>
          </p:pic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3048000" y="3429000"/>
                <a:ext cx="3505200" cy="4572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4305300" y="5676900"/>
                <a:ext cx="990600" cy="4572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304800" y="1143000"/>
                <a:ext cx="35357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hlinkClick r:id="rId5"/>
                  </a:rPr>
                  <a:t>USGS Real-Time </a:t>
                </a:r>
                <a:r>
                  <a:rPr lang="en-US" dirty="0" err="1" smtClean="0">
                    <a:hlinkClick r:id="rId5"/>
                  </a:rPr>
                  <a:t>Streamflow</a:t>
                </a:r>
                <a:r>
                  <a:rPr lang="en-US" dirty="0" smtClean="0">
                    <a:hlinkClick r:id="rId5"/>
                  </a:rPr>
                  <a:t> Service</a:t>
                </a:r>
                <a:endParaRPr lang="en-US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810000" y="2133600"/>
              <a:ext cx="5154873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 </a:t>
              </a:r>
              <a:r>
                <a:rPr lang="en-US" sz="2400" dirty="0" err="1" smtClean="0"/>
                <a:t>WaterML</a:t>
              </a:r>
              <a:r>
                <a:rPr lang="en-US" sz="2400" dirty="0" smtClean="0"/>
                <a:t> observations service in time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150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Situational Awareness for Flash Flooding</vt:lpstr>
      <vt:lpstr>Local Information during Tropical Storm Hermine  (8 Sept 2010)</vt:lpstr>
      <vt:lpstr>Real-Time Flood Information for Television</vt:lpstr>
      <vt:lpstr>A Single Virtual Flood Observation Network for the CAPCOG region</vt:lpstr>
      <vt:lpstr>Hourly Precipitation in Hermine</vt:lpstr>
      <vt:lpstr>USGS Streamflow fromHermine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Wimberley, Texas in the San Marcos Basin</dc:title>
  <dc:creator>maidment</dc:creator>
  <cp:lastModifiedBy>Maidment, David R</cp:lastModifiedBy>
  <cp:revision>33</cp:revision>
  <dcterms:created xsi:type="dcterms:W3CDTF">2010-10-13T05:46:52Z</dcterms:created>
  <dcterms:modified xsi:type="dcterms:W3CDTF">2010-12-10T14:44:49Z</dcterms:modified>
</cp:coreProperties>
</file>