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9" r:id="rId4"/>
    <p:sldId id="260" r:id="rId5"/>
    <p:sldId id="258" r:id="rId6"/>
    <p:sldId id="261" r:id="rId7"/>
    <p:sldId id="262" r:id="rId8"/>
    <p:sldId id="277" r:id="rId9"/>
    <p:sldId id="290" r:id="rId10"/>
    <p:sldId id="278" r:id="rId11"/>
    <p:sldId id="297" r:id="rId12"/>
    <p:sldId id="280" r:id="rId13"/>
    <p:sldId id="282" r:id="rId14"/>
    <p:sldId id="283" r:id="rId15"/>
    <p:sldId id="284" r:id="rId16"/>
    <p:sldId id="291" r:id="rId17"/>
    <p:sldId id="288" r:id="rId18"/>
    <p:sldId id="287" r:id="rId19"/>
    <p:sldId id="286" r:id="rId20"/>
    <p:sldId id="294" r:id="rId21"/>
    <p:sldId id="295" r:id="rId22"/>
    <p:sldId id="298" r:id="rId23"/>
    <p:sldId id="265" r:id="rId24"/>
    <p:sldId id="267" r:id="rId25"/>
    <p:sldId id="293" r:id="rId26"/>
    <p:sldId id="266" r:id="rId27"/>
    <p:sldId id="299" r:id="rId28"/>
    <p:sldId id="273" r:id="rId29"/>
    <p:sldId id="274" r:id="rId30"/>
    <p:sldId id="271" r:id="rId31"/>
    <p:sldId id="300" r:id="rId32"/>
    <p:sldId id="302" r:id="rId33"/>
    <p:sldId id="303" r:id="rId34"/>
    <p:sldId id="304" r:id="rId35"/>
    <p:sldId id="305" r:id="rId36"/>
    <p:sldId id="306" r:id="rId37"/>
    <p:sldId id="307" r:id="rId3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37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1F9CDA88-994D-40F6-8AB9-9892B0100BE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DB597B-A551-4E8A-A756-941495B3523D}" type="slidenum">
              <a:rPr lang="en-US"/>
              <a:pPr/>
              <a:t>2</a:t>
            </a:fld>
            <a:endParaRPr lang="en-US"/>
          </a:p>
        </p:txBody>
      </p:sp>
      <p:sp>
        <p:nvSpPr>
          <p:cNvPr id="6146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Most important slide of the presentation – tells you why we are here, what our GOAL is </a:t>
            </a:r>
          </a:p>
          <a:p>
            <a:r>
              <a:rPr lang="en-US"/>
              <a:t>Main thing to remember is TIME is everything to us in Flood Warning</a:t>
            </a:r>
          </a:p>
          <a:p>
            <a:r>
              <a:rPr lang="en-US"/>
              <a:t>Hydrograph represents the duration of a storm event</a:t>
            </a:r>
          </a:p>
          <a:p>
            <a:r>
              <a:rPr lang="en-US"/>
              <a:t>The single most important point is where the flood stage is surpassed</a:t>
            </a:r>
          </a:p>
          <a:p>
            <a:r>
              <a:rPr lang="en-US"/>
              <a:t>The gray block represents the duration of flooding – we need to respond to the threat before then</a:t>
            </a:r>
          </a:p>
          <a:p>
            <a:r>
              <a:rPr lang="en-US"/>
              <a:t>Four Steps: Monitor (Is it a threat?), Detect (How do we respond?), Mobilize (The time it takes to get boots on the ground), and Action (Actual response to the threat).</a:t>
            </a:r>
          </a:p>
          <a:p>
            <a:r>
              <a:rPr lang="en-US"/>
              <a:t>GOAL is to reduce Monitor/Detect time in order to increase Mobilize/Action time – since we cannot control the duration of the hydrograph, we must shrink one to grow the other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567C7F-1224-48B0-B1F3-BB560B87B794}" type="slidenum">
              <a:rPr lang="en-US"/>
              <a:pPr/>
              <a:t>3</a:t>
            </a:fld>
            <a:endParaRPr lang="en-US"/>
          </a:p>
        </p:txBody>
      </p:sp>
      <p:sp>
        <p:nvSpPr>
          <p:cNvPr id="8194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Field Ops closes roads and asseses field conditions</a:t>
            </a:r>
          </a:p>
          <a:p>
            <a:r>
              <a:rPr lang="en-US"/>
              <a:t>FEWS makes recommendations to the Duty Officer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87CD61-74D3-4A7F-BBA3-0A48BEBC0895}" type="slidenum">
              <a:rPr lang="en-US"/>
              <a:pPr/>
              <a:t>4</a:t>
            </a:fld>
            <a:endParaRPr lang="en-US"/>
          </a:p>
        </p:txBody>
      </p:sp>
      <p:sp>
        <p:nvSpPr>
          <p:cNvPr id="10242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Duty Officer is responsible for coordination with other entities – this leaves FEWS out of emergency management decision making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37B883-72F2-47C4-9013-13CD033A8402}" type="slidenum">
              <a:rPr lang="en-US"/>
              <a:pPr/>
              <a:t>5</a:t>
            </a:fld>
            <a:endParaRPr lang="en-US"/>
          </a:p>
        </p:txBody>
      </p:sp>
      <p:sp>
        <p:nvSpPr>
          <p:cNvPr id="12290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F730AC-9052-4E38-9E10-017BD71A8601}" type="slidenum">
              <a:rPr lang="en-US"/>
              <a:pPr/>
              <a:t>23</a:t>
            </a:fld>
            <a:endParaRPr lang="en-US"/>
          </a:p>
        </p:txBody>
      </p:sp>
      <p:sp>
        <p:nvSpPr>
          <p:cNvPr id="31746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MODBUS – allows us to control gate arms and flashing lights and allows us to poll our gauges, politeness provides better reporting (no missing data)</a:t>
            </a:r>
          </a:p>
          <a:p>
            <a:r>
              <a:rPr lang="en-US"/>
              <a:t>Waller at Koenig – COA gauge and USGS gauge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8ACF49-8139-4B15-9FD9-1D785E8B8D6A}" type="slidenum">
              <a:rPr lang="en-US"/>
              <a:pPr/>
              <a:t>24</a:t>
            </a:fld>
            <a:endParaRPr lang="en-US"/>
          </a:p>
        </p:txBody>
      </p:sp>
      <p:sp>
        <p:nvSpPr>
          <p:cNvPr id="33794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Pages linked together like a website</a:t>
            </a:r>
          </a:p>
          <a:p>
            <a:r>
              <a:rPr lang="en-US"/>
              <a:t>Ingests radio information as well as any information from our FTP site (USGS, Vflo)</a:t>
            </a:r>
          </a:p>
          <a:p>
            <a:r>
              <a:rPr lang="en-US"/>
              <a:t>EVENTS costs approximately $2500 for bare bones software.  Configuration and maintenance is an additional cost.</a:t>
            </a:r>
          </a:p>
          <a:p>
            <a:r>
              <a:rPr lang="en-US"/>
              <a:t>Mirrored systems (2)</a:t>
            </a:r>
          </a:p>
          <a:p>
            <a:r>
              <a:rPr lang="en-US"/>
              <a:t>Remote access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A0D74A-7210-4142-9D72-5C6A87B3B887}" type="slidenum">
              <a:rPr lang="en-US"/>
              <a:pPr/>
              <a:t>26</a:t>
            </a:fld>
            <a:endParaRPr lang="en-US"/>
          </a:p>
        </p:txBody>
      </p:sp>
      <p:sp>
        <p:nvSpPr>
          <p:cNvPr id="36866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RainVieux/PreVieux costs approx $3000 per month for basic services – we pay closer to $5800</a:t>
            </a:r>
          </a:p>
          <a:p>
            <a:r>
              <a:rPr lang="en-US"/>
              <a:t>15 minute updates</a:t>
            </a:r>
          </a:p>
          <a:p>
            <a:r>
              <a:rPr lang="en-US"/>
              <a:t>1 hr, 3hr, 6hr totals/animation</a:t>
            </a:r>
          </a:p>
          <a:p>
            <a:r>
              <a:rPr lang="en-US"/>
              <a:t>Ad Hoc Query for totals/animation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9792F5-5B72-4485-A579-57041349DE2E}" type="slidenum">
              <a:rPr lang="en-US"/>
              <a:pPr/>
              <a:t>28</a:t>
            </a:fld>
            <a:endParaRPr lang="en-US"/>
          </a:p>
        </p:txBody>
      </p:sp>
      <p:sp>
        <p:nvSpPr>
          <p:cNvPr id="39938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Shows predicted floodplain, watchpoints, and cross-sections at bridge faces</a:t>
            </a:r>
          </a:p>
          <a:p>
            <a:r>
              <a:rPr lang="en-US"/>
              <a:t>Watchpoints and cross-sections are coded to change color and size as they move from normal to watch to flood status</a:t>
            </a:r>
          </a:p>
          <a:p>
            <a:r>
              <a:rPr lang="en-US"/>
              <a:t>Area wide view allows us to focus in on problem areas</a:t>
            </a:r>
          </a:p>
          <a:p>
            <a:r>
              <a:rPr lang="en-US"/>
              <a:t>GIS process knows when to run based on when XML being updated (i.e. when it’s raining) – doesn’t waste computation time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59923B-239C-4C41-9C6B-6F3F9686A111}" type="slidenum">
              <a:rPr lang="en-US"/>
              <a:pPr/>
              <a:t>30</a:t>
            </a:fld>
            <a:endParaRPr lang="en-US"/>
          </a:p>
        </p:txBody>
      </p:sp>
      <p:sp>
        <p:nvSpPr>
          <p:cNvPr id="43010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74 ENS areas</a:t>
            </a:r>
          </a:p>
          <a:p>
            <a:r>
              <a:rPr lang="en-US"/>
              <a:t>Represent Austin’s flooding hotspots: areas that flood bad, flood fast, and flood often</a:t>
            </a:r>
          </a:p>
          <a:p>
            <a:r>
              <a:rPr lang="en-US"/>
              <a:t>Located mostly throughout urban core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205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5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056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057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58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681AA96-226E-4F44-AFED-7902C127E3F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074E82-F930-455C-8EAA-BF9B7C9D086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52B898-3678-4C88-B8B4-FA3186A772F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52432F-80D9-4B24-AFB8-4FD7C99176D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124E72-22F9-498C-8976-090E549CEDF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CA692B-77D1-4831-8350-4036FB14B28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7519C3-FADE-4A2C-B993-0C4132F86F9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3976DF-56E6-4C3A-93AC-68DA782A4D7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E79EC7-7C95-45C1-A37A-6452A2F8D9F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3A3FFD-AF60-4847-9D13-3D3C91FB935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5051AA-0946-4D96-8C35-57B9DB2874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1027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8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9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0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1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32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33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3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fld id="{7D06D3C0-9782-4F1F-8429-BA5FD9C4CDAC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wmf"/><Relationship Id="rId5" Type="http://schemas.openxmlformats.org/officeDocument/2006/relationships/image" Target="../media/image3.wmf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wmf"/><Relationship Id="rId11" Type="http://schemas.openxmlformats.org/officeDocument/2006/relationships/image" Target="../media/image9.png"/><Relationship Id="rId5" Type="http://schemas.openxmlformats.org/officeDocument/2006/relationships/image" Target="../media/image3.wmf"/><Relationship Id="rId15" Type="http://schemas.openxmlformats.org/officeDocument/2006/relationships/image" Target="../media/image13.jpe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/>
              <a:t>City of Austin Flood Early Warning System Situational Awareness  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Susan Janek</a:t>
            </a:r>
          </a:p>
          <a:p>
            <a:endParaRPr lang="en-US" dirty="0"/>
          </a:p>
          <a:p>
            <a:r>
              <a:rPr lang="en-US" dirty="0" smtClean="0"/>
              <a:t>October </a:t>
            </a:r>
            <a:r>
              <a:rPr lang="en-US" dirty="0"/>
              <a:t>8, 2010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228600"/>
            <a:ext cx="6858000" cy="618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914400" y="6491288"/>
            <a:ext cx="6934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NWS QPF for Day 1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533400"/>
            <a:ext cx="8382000" cy="581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435" name="Oval 3"/>
          <p:cNvSpPr>
            <a:spLocks noChangeArrowheads="1"/>
          </p:cNvSpPr>
          <p:nvPr/>
        </p:nvSpPr>
        <p:spPr bwMode="auto">
          <a:xfrm>
            <a:off x="2971800" y="3124200"/>
            <a:ext cx="609600" cy="457200"/>
          </a:xfrm>
          <a:prstGeom prst="ellips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436" name="Oval 4"/>
          <p:cNvSpPr>
            <a:spLocks noChangeArrowheads="1"/>
          </p:cNvSpPr>
          <p:nvPr/>
        </p:nvSpPr>
        <p:spPr bwMode="auto">
          <a:xfrm>
            <a:off x="7239000" y="3200400"/>
            <a:ext cx="609600" cy="457200"/>
          </a:xfrm>
          <a:prstGeom prst="ellips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53988"/>
            <a:ext cx="7620000" cy="655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6600" y="153988"/>
            <a:ext cx="7797800" cy="665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09538"/>
            <a:ext cx="7772400" cy="663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50813"/>
            <a:ext cx="7620000" cy="655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3352800" y="2133600"/>
            <a:ext cx="1752600" cy="4038600"/>
          </a:xfrm>
          <a:prstGeom prst="rect">
            <a:avLst/>
          </a:prstGeom>
          <a:noFill/>
          <a:ln w="222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11138"/>
            <a:ext cx="7467600" cy="643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60338"/>
            <a:ext cx="7620000" cy="653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309563"/>
            <a:ext cx="7315200" cy="623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85750"/>
            <a:ext cx="731520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1066800" y="4038600"/>
            <a:ext cx="1828800" cy="4572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b="1">
                <a:latin typeface="Calibri" pitchFamily="34" charset="0"/>
              </a:rPr>
              <a:t>MONITOR</a:t>
            </a: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895600" y="4038600"/>
            <a:ext cx="1828800" cy="457200"/>
          </a:xfrm>
          <a:prstGeom prst="rect">
            <a:avLst/>
          </a:prstGeom>
          <a:solidFill>
            <a:srgbClr val="33CC3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b="1">
                <a:latin typeface="Calibri" pitchFamily="34" charset="0"/>
              </a:rPr>
              <a:t>DETECT</a:t>
            </a:r>
            <a:endParaRPr lang="en-US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4724400" y="4038600"/>
            <a:ext cx="1143000" cy="4572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b="1">
                <a:latin typeface="Calibri" pitchFamily="34" charset="0"/>
              </a:rPr>
              <a:t>MOBILIZE</a:t>
            </a:r>
            <a:endParaRPr lang="en-US"/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5867400" y="4038600"/>
            <a:ext cx="2514600" cy="457200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b="1">
                <a:latin typeface="Calibri" pitchFamily="34" charset="0"/>
              </a:rPr>
              <a:t>ACTION</a:t>
            </a:r>
            <a:endParaRPr lang="en-US"/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5181600" y="1295400"/>
            <a:ext cx="1362075" cy="2514600"/>
          </a:xfrm>
          <a:prstGeom prst="rect">
            <a:avLst/>
          </a:prstGeom>
          <a:pattFill prst="ltUpDiag">
            <a:fgClr>
              <a:schemeClr val="tx1">
                <a:alpha val="47000"/>
              </a:schemeClr>
            </a:fgClr>
            <a:bgClr>
              <a:schemeClr val="bg1">
                <a:alpha val="47000"/>
              </a:schemeClr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7" name="Line 7"/>
          <p:cNvSpPr>
            <a:spLocks noChangeShapeType="1"/>
          </p:cNvSpPr>
          <p:nvPr/>
        </p:nvSpPr>
        <p:spPr bwMode="auto">
          <a:xfrm>
            <a:off x="1066800" y="1295400"/>
            <a:ext cx="0" cy="26670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 type="arrow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28" name="Line 8"/>
          <p:cNvSpPr>
            <a:spLocks noChangeShapeType="1"/>
          </p:cNvSpPr>
          <p:nvPr/>
        </p:nvSpPr>
        <p:spPr bwMode="auto">
          <a:xfrm>
            <a:off x="914400" y="3810000"/>
            <a:ext cx="75438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29" name="Freeform 9"/>
          <p:cNvSpPr>
            <a:spLocks/>
          </p:cNvSpPr>
          <p:nvPr/>
        </p:nvSpPr>
        <p:spPr bwMode="auto">
          <a:xfrm>
            <a:off x="1143000" y="1600200"/>
            <a:ext cx="7391400" cy="1930400"/>
          </a:xfrm>
          <a:custGeom>
            <a:avLst/>
            <a:gdLst/>
            <a:ahLst/>
            <a:cxnLst>
              <a:cxn ang="0">
                <a:pos x="0" y="1216"/>
              </a:cxn>
              <a:cxn ang="0">
                <a:pos x="480" y="1168"/>
              </a:cxn>
              <a:cxn ang="0">
                <a:pos x="864" y="976"/>
              </a:cxn>
              <a:cxn ang="0">
                <a:pos x="1056" y="832"/>
              </a:cxn>
              <a:cxn ang="0">
                <a:pos x="1248" y="832"/>
              </a:cxn>
              <a:cxn ang="0">
                <a:pos x="1488" y="1024"/>
              </a:cxn>
              <a:cxn ang="0">
                <a:pos x="1920" y="880"/>
              </a:cxn>
              <a:cxn ang="0">
                <a:pos x="2304" y="592"/>
              </a:cxn>
              <a:cxn ang="0">
                <a:pos x="2592" y="304"/>
              </a:cxn>
              <a:cxn ang="0">
                <a:pos x="2832" y="64"/>
              </a:cxn>
              <a:cxn ang="0">
                <a:pos x="3072" y="16"/>
              </a:cxn>
              <a:cxn ang="0">
                <a:pos x="3264" y="160"/>
              </a:cxn>
              <a:cxn ang="0">
                <a:pos x="3456" y="400"/>
              </a:cxn>
              <a:cxn ang="0">
                <a:pos x="3696" y="640"/>
              </a:cxn>
              <a:cxn ang="0">
                <a:pos x="4032" y="832"/>
              </a:cxn>
              <a:cxn ang="0">
                <a:pos x="4416" y="928"/>
              </a:cxn>
              <a:cxn ang="0">
                <a:pos x="4656" y="928"/>
              </a:cxn>
            </a:cxnLst>
            <a:rect l="0" t="0" r="r" b="b"/>
            <a:pathLst>
              <a:path w="4656" h="1216">
                <a:moveTo>
                  <a:pt x="0" y="1216"/>
                </a:moveTo>
                <a:cubicBezTo>
                  <a:pt x="168" y="1212"/>
                  <a:pt x="336" y="1208"/>
                  <a:pt x="480" y="1168"/>
                </a:cubicBezTo>
                <a:cubicBezTo>
                  <a:pt x="624" y="1128"/>
                  <a:pt x="768" y="1032"/>
                  <a:pt x="864" y="976"/>
                </a:cubicBezTo>
                <a:cubicBezTo>
                  <a:pt x="960" y="920"/>
                  <a:pt x="992" y="856"/>
                  <a:pt x="1056" y="832"/>
                </a:cubicBezTo>
                <a:cubicBezTo>
                  <a:pt x="1120" y="808"/>
                  <a:pt x="1176" y="800"/>
                  <a:pt x="1248" y="832"/>
                </a:cubicBezTo>
                <a:cubicBezTo>
                  <a:pt x="1320" y="864"/>
                  <a:pt x="1376" y="1016"/>
                  <a:pt x="1488" y="1024"/>
                </a:cubicBezTo>
                <a:cubicBezTo>
                  <a:pt x="1600" y="1032"/>
                  <a:pt x="1784" y="952"/>
                  <a:pt x="1920" y="880"/>
                </a:cubicBezTo>
                <a:cubicBezTo>
                  <a:pt x="2056" y="808"/>
                  <a:pt x="2192" y="688"/>
                  <a:pt x="2304" y="592"/>
                </a:cubicBezTo>
                <a:cubicBezTo>
                  <a:pt x="2416" y="496"/>
                  <a:pt x="2504" y="392"/>
                  <a:pt x="2592" y="304"/>
                </a:cubicBezTo>
                <a:cubicBezTo>
                  <a:pt x="2680" y="216"/>
                  <a:pt x="2752" y="112"/>
                  <a:pt x="2832" y="64"/>
                </a:cubicBezTo>
                <a:cubicBezTo>
                  <a:pt x="2912" y="16"/>
                  <a:pt x="3000" y="0"/>
                  <a:pt x="3072" y="16"/>
                </a:cubicBezTo>
                <a:cubicBezTo>
                  <a:pt x="3144" y="32"/>
                  <a:pt x="3200" y="96"/>
                  <a:pt x="3264" y="160"/>
                </a:cubicBezTo>
                <a:cubicBezTo>
                  <a:pt x="3328" y="224"/>
                  <a:pt x="3384" y="320"/>
                  <a:pt x="3456" y="400"/>
                </a:cubicBezTo>
                <a:cubicBezTo>
                  <a:pt x="3528" y="480"/>
                  <a:pt x="3600" y="568"/>
                  <a:pt x="3696" y="640"/>
                </a:cubicBezTo>
                <a:cubicBezTo>
                  <a:pt x="3792" y="712"/>
                  <a:pt x="3912" y="784"/>
                  <a:pt x="4032" y="832"/>
                </a:cubicBezTo>
                <a:cubicBezTo>
                  <a:pt x="4152" y="880"/>
                  <a:pt x="4312" y="912"/>
                  <a:pt x="4416" y="928"/>
                </a:cubicBezTo>
                <a:cubicBezTo>
                  <a:pt x="4520" y="944"/>
                  <a:pt x="4588" y="936"/>
                  <a:pt x="4656" y="928"/>
                </a:cubicBezTo>
              </a:path>
            </a:pathLst>
          </a:custGeom>
          <a:noFill/>
          <a:ln w="1905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30" name="Line 10"/>
          <p:cNvSpPr>
            <a:spLocks noChangeShapeType="1"/>
          </p:cNvSpPr>
          <p:nvPr/>
        </p:nvSpPr>
        <p:spPr bwMode="auto">
          <a:xfrm>
            <a:off x="1066800" y="2133600"/>
            <a:ext cx="7467600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2260600" y="1843088"/>
            <a:ext cx="711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b="1">
                <a:solidFill>
                  <a:srgbClr val="CC0000"/>
                </a:solidFill>
                <a:latin typeface="Calibri" pitchFamily="34" charset="0"/>
              </a:rPr>
              <a:t>Flood</a:t>
            </a:r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7821613" y="3505200"/>
            <a:ext cx="6524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b="1">
                <a:solidFill>
                  <a:schemeClr val="bg1"/>
                </a:solidFill>
                <a:latin typeface="Calibri" pitchFamily="34" charset="0"/>
              </a:rPr>
              <a:t>Time</a:t>
            </a:r>
          </a:p>
        </p:txBody>
      </p:sp>
      <p:sp>
        <p:nvSpPr>
          <p:cNvPr id="5133" name="Text Box 13"/>
          <p:cNvSpPr txBox="1">
            <a:spLocks noChangeArrowheads="1"/>
          </p:cNvSpPr>
          <p:nvPr/>
        </p:nvSpPr>
        <p:spPr bwMode="auto">
          <a:xfrm rot="16200000">
            <a:off x="627063" y="2513012"/>
            <a:ext cx="6365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b="1">
                <a:solidFill>
                  <a:schemeClr val="bg1"/>
                </a:solidFill>
                <a:latin typeface="Calibri" pitchFamily="34" charset="0"/>
              </a:rPr>
              <a:t>Flow</a:t>
            </a: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1219200" y="4953000"/>
            <a:ext cx="6721475" cy="6413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  <a:latin typeface="Calibri" pitchFamily="34" charset="0"/>
              </a:rPr>
              <a:t>The GOAL is to DECREASE detect time to INCREASE time for action and response</a:t>
            </a:r>
            <a:endParaRPr lang="en-US" b="1">
              <a:solidFill>
                <a:srgbClr val="FF9900"/>
              </a:solidFill>
              <a:latin typeface="Calibri" pitchFamily="34" charset="0"/>
            </a:endParaRPr>
          </a:p>
        </p:txBody>
      </p:sp>
      <p:sp>
        <p:nvSpPr>
          <p:cNvPr id="5135" name="Rectangle 15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  <a:noFill/>
          <a:ln/>
        </p:spPr>
        <p:txBody>
          <a:bodyPr anchorCtr="0"/>
          <a:lstStyle/>
          <a:p>
            <a:r>
              <a:rPr lang="en-US">
                <a:solidFill>
                  <a:srgbClr val="0099FF"/>
                </a:solidFill>
                <a:latin typeface="Calibri" pitchFamily="34" charset="0"/>
              </a:rPr>
              <a:t>What is Flood Warning?</a:t>
            </a:r>
          </a:p>
        </p:txBody>
      </p:sp>
      <p:sp>
        <p:nvSpPr>
          <p:cNvPr id="5136" name="Line 16"/>
          <p:cNvSpPr>
            <a:spLocks noChangeShapeType="1"/>
          </p:cNvSpPr>
          <p:nvPr/>
        </p:nvSpPr>
        <p:spPr bwMode="auto">
          <a:xfrm>
            <a:off x="152400" y="1066800"/>
            <a:ext cx="8766175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oval" w="med" len="med"/>
            <a:tailEnd type="oval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37" name="Text Box 17"/>
          <p:cNvSpPr txBox="1">
            <a:spLocks noChangeArrowheads="1"/>
          </p:cNvSpPr>
          <p:nvPr/>
        </p:nvSpPr>
        <p:spPr bwMode="auto">
          <a:xfrm>
            <a:off x="5294313" y="2895600"/>
            <a:ext cx="11541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n-US" sz="1600" b="1">
                <a:solidFill>
                  <a:schemeClr val="bg1"/>
                </a:solidFill>
                <a:latin typeface="Calibri" pitchFamily="34" charset="0"/>
              </a:rPr>
              <a:t>Duration of</a:t>
            </a:r>
          </a:p>
          <a:p>
            <a:pPr algn="ctr" eaLnBrk="1" hangingPunct="1"/>
            <a:r>
              <a:rPr lang="en-US" sz="1600" b="1">
                <a:solidFill>
                  <a:schemeClr val="bg1"/>
                </a:solidFill>
                <a:latin typeface="Calibri" pitchFamily="34" charset="0"/>
              </a:rPr>
              <a:t>Flooding</a:t>
            </a:r>
          </a:p>
        </p:txBody>
      </p:sp>
      <p:grpSp>
        <p:nvGrpSpPr>
          <p:cNvPr id="5138" name="Group 18"/>
          <p:cNvGrpSpPr>
            <a:grpSpLocks/>
          </p:cNvGrpSpPr>
          <p:nvPr/>
        </p:nvGrpSpPr>
        <p:grpSpPr bwMode="auto">
          <a:xfrm>
            <a:off x="1066800" y="4038600"/>
            <a:ext cx="7305675" cy="457200"/>
            <a:chOff x="672" y="3360"/>
            <a:chExt cx="4602" cy="288"/>
          </a:xfrm>
        </p:grpSpPr>
        <p:sp>
          <p:nvSpPr>
            <p:cNvPr id="5139" name="Rectangle 19"/>
            <p:cNvSpPr>
              <a:spLocks noChangeArrowheads="1"/>
            </p:cNvSpPr>
            <p:nvPr/>
          </p:nvSpPr>
          <p:spPr bwMode="auto">
            <a:xfrm>
              <a:off x="672" y="3360"/>
              <a:ext cx="864" cy="28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b="1">
                  <a:latin typeface="Calibri" pitchFamily="34" charset="0"/>
                </a:rPr>
                <a:t>MONITOR</a:t>
              </a:r>
            </a:p>
          </p:txBody>
        </p:sp>
        <p:sp>
          <p:nvSpPr>
            <p:cNvPr id="5140" name="Rectangle 20"/>
            <p:cNvSpPr>
              <a:spLocks noChangeArrowheads="1"/>
            </p:cNvSpPr>
            <p:nvPr/>
          </p:nvSpPr>
          <p:spPr bwMode="auto">
            <a:xfrm>
              <a:off x="1536" y="3360"/>
              <a:ext cx="864" cy="288"/>
            </a:xfrm>
            <a:prstGeom prst="rect">
              <a:avLst/>
            </a:prstGeom>
            <a:solidFill>
              <a:srgbClr val="33CC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b="1">
                  <a:latin typeface="Calibri" pitchFamily="34" charset="0"/>
                </a:rPr>
                <a:t>DETECT</a:t>
              </a:r>
              <a:endParaRPr lang="en-US"/>
            </a:p>
          </p:txBody>
        </p:sp>
        <p:sp>
          <p:nvSpPr>
            <p:cNvPr id="5141" name="Rectangle 21"/>
            <p:cNvSpPr>
              <a:spLocks noChangeArrowheads="1"/>
            </p:cNvSpPr>
            <p:nvPr/>
          </p:nvSpPr>
          <p:spPr bwMode="auto">
            <a:xfrm>
              <a:off x="2400" y="3360"/>
              <a:ext cx="720" cy="288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b="1">
                  <a:latin typeface="Calibri" pitchFamily="34" charset="0"/>
                </a:rPr>
                <a:t>MOBILIZE</a:t>
              </a:r>
              <a:endParaRPr lang="en-US"/>
            </a:p>
          </p:txBody>
        </p:sp>
        <p:sp>
          <p:nvSpPr>
            <p:cNvPr id="5142" name="Rectangle 22"/>
            <p:cNvSpPr>
              <a:spLocks noChangeArrowheads="1"/>
            </p:cNvSpPr>
            <p:nvPr/>
          </p:nvSpPr>
          <p:spPr bwMode="auto">
            <a:xfrm>
              <a:off x="3115" y="3360"/>
              <a:ext cx="2159" cy="288"/>
            </a:xfrm>
            <a:prstGeom prst="rect">
              <a:avLst/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b="1">
                  <a:latin typeface="Calibri" pitchFamily="34" charset="0"/>
                </a:rPr>
                <a:t>ACTION</a:t>
              </a:r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685800"/>
            <a:ext cx="7705725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609600" y="5638800"/>
            <a:ext cx="800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Type III SCS 24 Hour 10 year storm (total depth of 6.1 inches for Austin, TX)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225" y="1033463"/>
            <a:ext cx="7829550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533400" y="6096000"/>
            <a:ext cx="815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Actual Basin Hyetograph for Bull Creek Watershed (Tropical Storm Hermine)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276225"/>
            <a:ext cx="7162800" cy="630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>
                <a:solidFill>
                  <a:srgbClr val="0099FF"/>
                </a:solidFill>
                <a:latin typeface="Calibri" pitchFamily="34" charset="0"/>
              </a:rPr>
              <a:t>Field Gauge Network</a:t>
            </a:r>
          </a:p>
        </p:txBody>
      </p:sp>
      <p:sp>
        <p:nvSpPr>
          <p:cNvPr id="30723" name="Line 3"/>
          <p:cNvSpPr>
            <a:spLocks noChangeShapeType="1"/>
          </p:cNvSpPr>
          <p:nvPr/>
        </p:nvSpPr>
        <p:spPr bwMode="auto">
          <a:xfrm>
            <a:off x="152400" y="1066800"/>
            <a:ext cx="8766175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oval" w="med" len="med"/>
            <a:tailEnd type="oval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304800" y="1371600"/>
            <a:ext cx="4419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lnSpc>
                <a:spcPct val="130000"/>
              </a:lnSpc>
              <a:buClr>
                <a:schemeClr val="hlink"/>
              </a:buClr>
              <a:buSzPct val="75000"/>
              <a:buFont typeface="Wingdings" pitchFamily="2" charset="2"/>
              <a:buChar char="l"/>
            </a:pPr>
            <a:r>
              <a:rPr lang="en-US" sz="2000" b="1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90</a:t>
            </a:r>
            <a:r>
              <a:rPr lang="en-US" sz="200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 precipitation gauges</a:t>
            </a:r>
          </a:p>
          <a:p>
            <a:pPr marL="342900" indent="-342900" eaLnBrk="1" hangingPunct="1">
              <a:lnSpc>
                <a:spcPct val="130000"/>
              </a:lnSpc>
              <a:buClr>
                <a:schemeClr val="hlink"/>
              </a:buClr>
              <a:buSzPct val="75000"/>
              <a:buFont typeface="Wingdings" pitchFamily="2" charset="2"/>
              <a:buChar char="l"/>
            </a:pPr>
            <a:r>
              <a:rPr lang="en-US" sz="2000" b="1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40</a:t>
            </a:r>
            <a:r>
              <a:rPr lang="en-US" sz="200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 stream level gauges</a:t>
            </a:r>
          </a:p>
          <a:p>
            <a:pPr marL="342900" indent="-342900" eaLnBrk="1" hangingPunct="1">
              <a:lnSpc>
                <a:spcPct val="130000"/>
              </a:lnSpc>
              <a:buClr>
                <a:schemeClr val="hlink"/>
              </a:buClr>
              <a:buSzPct val="75000"/>
              <a:buFont typeface="Wingdings" pitchFamily="2" charset="2"/>
              <a:buChar char="l"/>
            </a:pPr>
            <a:r>
              <a:rPr lang="en-US" sz="2000" b="1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28</a:t>
            </a:r>
            <a:r>
              <a:rPr lang="en-US" sz="200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 USGS-maintained stream gauges</a:t>
            </a:r>
          </a:p>
        </p:txBody>
      </p:sp>
      <p:pic>
        <p:nvPicPr>
          <p:cNvPr id="30725" name="Picture 5" descr="2007_07_30_WLR_Koenig_1"/>
          <p:cNvPicPr>
            <a:picLocks noChangeAspect="1" noChangeArrowheads="1"/>
          </p:cNvPicPr>
          <p:nvPr/>
        </p:nvPicPr>
        <p:blipFill>
          <a:blip r:embed="rId3" cstate="print"/>
          <a:srcRect t="7042" r="23329" b="9224"/>
          <a:stretch>
            <a:fillRect/>
          </a:stretch>
        </p:blipFill>
        <p:spPr bwMode="auto">
          <a:xfrm>
            <a:off x="236538" y="3262313"/>
            <a:ext cx="4191000" cy="3433762"/>
          </a:xfrm>
          <a:prstGeom prst="rect">
            <a:avLst/>
          </a:prstGeom>
          <a:noFill/>
        </p:spPr>
      </p:pic>
      <p:pic>
        <p:nvPicPr>
          <p:cNvPr id="30726" name="Picture 6" descr="guagenetwor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7700" y="1465263"/>
            <a:ext cx="4495800" cy="357505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>
                <a:solidFill>
                  <a:srgbClr val="0099FF"/>
                </a:solidFill>
                <a:latin typeface="Calibri" pitchFamily="34" charset="0"/>
              </a:rPr>
              <a:t>Events SCADA System</a:t>
            </a:r>
          </a:p>
        </p:txBody>
      </p:sp>
      <p:sp>
        <p:nvSpPr>
          <p:cNvPr id="32771" name="Line 3"/>
          <p:cNvSpPr>
            <a:spLocks noChangeShapeType="1"/>
          </p:cNvSpPr>
          <p:nvPr/>
        </p:nvSpPr>
        <p:spPr bwMode="auto">
          <a:xfrm>
            <a:off x="152400" y="1066800"/>
            <a:ext cx="8766175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oval" w="med" len="med"/>
            <a:tailEnd type="oval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4788" y="1354138"/>
            <a:ext cx="8794750" cy="528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4819" name="Object 3"/>
          <p:cNvGraphicFramePr>
            <a:graphicFrameLocks noChangeAspect="1"/>
          </p:cNvGraphicFramePr>
          <p:nvPr/>
        </p:nvGraphicFramePr>
        <p:xfrm>
          <a:off x="2544763" y="228600"/>
          <a:ext cx="4054475" cy="6400800"/>
        </p:xfrm>
        <a:graphic>
          <a:graphicData uri="http://schemas.openxmlformats.org/presentationml/2006/ole">
            <p:oleObj spid="_x0000_s34819" name="Visio" r:id="rId3" imgW="9642734" imgH="15228621" progId="Visio.Drawing.11">
              <p:embed/>
            </p:oleObj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>
                <a:solidFill>
                  <a:srgbClr val="0099FF"/>
                </a:solidFill>
                <a:latin typeface="Calibri" pitchFamily="34" charset="0"/>
              </a:rPr>
              <a:t>RainVieux™</a:t>
            </a:r>
          </a:p>
        </p:txBody>
      </p:sp>
      <p:sp>
        <p:nvSpPr>
          <p:cNvPr id="35843" name="Line 3"/>
          <p:cNvSpPr>
            <a:spLocks noChangeShapeType="1"/>
          </p:cNvSpPr>
          <p:nvPr/>
        </p:nvSpPr>
        <p:spPr bwMode="auto">
          <a:xfrm>
            <a:off x="152400" y="1066800"/>
            <a:ext cx="8766175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oval" w="med" len="med"/>
            <a:tailEnd type="oval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077200" cy="762000"/>
          </a:xfrm>
          <a:noFill/>
          <a:ln/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r>
              <a:rPr lang="en-US" sz="2400" b="1">
                <a:solidFill>
                  <a:srgbClr val="0099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RainVieux™: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 </a:t>
            </a:r>
            <a:r>
              <a:rPr lang="en-US" sz="240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Ground-Truthed Radar Rainfall in </a:t>
            </a: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1-km</a:t>
            </a:r>
            <a:r>
              <a:rPr lang="en-US" sz="2400" b="1" baseline="3000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2</a:t>
            </a:r>
            <a:r>
              <a:rPr lang="en-US" sz="240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 grids</a:t>
            </a:r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1066800" y="1371600"/>
            <a:ext cx="75438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Uses ground gauge information from USGS, LCRA, Brushy Creek WCID as well as COA</a:t>
            </a:r>
          </a:p>
        </p:txBody>
      </p:sp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965325"/>
            <a:ext cx="7315200" cy="454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0325" y="304800"/>
            <a:ext cx="394335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>
                <a:solidFill>
                  <a:srgbClr val="0099FF"/>
                </a:solidFill>
                <a:latin typeface="Calibri" pitchFamily="34" charset="0"/>
              </a:rPr>
              <a:t>Internal Web Viewer</a:t>
            </a:r>
          </a:p>
        </p:txBody>
      </p:sp>
      <p:sp>
        <p:nvSpPr>
          <p:cNvPr id="38915" name="Line 3"/>
          <p:cNvSpPr>
            <a:spLocks noChangeShapeType="1"/>
          </p:cNvSpPr>
          <p:nvPr/>
        </p:nvSpPr>
        <p:spPr bwMode="auto">
          <a:xfrm>
            <a:off x="152400" y="1066800"/>
            <a:ext cx="8766175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oval" w="med" len="med"/>
            <a:tailEnd type="oval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8725" y="1260475"/>
            <a:ext cx="6705600" cy="536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>
                <a:solidFill>
                  <a:srgbClr val="0099FF"/>
                </a:solidFill>
                <a:latin typeface="Calibri" pitchFamily="34" charset="0"/>
              </a:rPr>
              <a:t>Internal Web Viewer</a:t>
            </a:r>
          </a:p>
        </p:txBody>
      </p:sp>
      <p:sp>
        <p:nvSpPr>
          <p:cNvPr id="40963" name="Line 3"/>
          <p:cNvSpPr>
            <a:spLocks noChangeShapeType="1"/>
          </p:cNvSpPr>
          <p:nvPr/>
        </p:nvSpPr>
        <p:spPr bwMode="auto">
          <a:xfrm>
            <a:off x="152400" y="1066800"/>
            <a:ext cx="8766175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oval" w="med" len="med"/>
            <a:tailEnd type="oval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371600"/>
            <a:ext cx="7772400" cy="462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>
                <a:solidFill>
                  <a:srgbClr val="0099FF"/>
                </a:solidFill>
                <a:latin typeface="Calibri" pitchFamily="34" charset="0"/>
              </a:rPr>
              <a:t>The FEWS Family Tree</a:t>
            </a:r>
          </a:p>
        </p:txBody>
      </p:sp>
      <p:sp>
        <p:nvSpPr>
          <p:cNvPr id="7171" name="Line 3"/>
          <p:cNvSpPr>
            <a:spLocks noChangeShapeType="1"/>
          </p:cNvSpPr>
          <p:nvPr/>
        </p:nvSpPr>
        <p:spPr bwMode="auto">
          <a:xfrm>
            <a:off x="152400" y="1066800"/>
            <a:ext cx="8766175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oval" w="med" len="med"/>
            <a:tailEnd type="oval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7172" name="Picture 4" descr="fews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25863" y="1371600"/>
            <a:ext cx="1836737" cy="1368425"/>
          </a:xfrm>
          <a:prstGeom prst="rect">
            <a:avLst/>
          </a:prstGeom>
          <a:noFill/>
        </p:spPr>
      </p:pic>
      <p:sp>
        <p:nvSpPr>
          <p:cNvPr id="7173" name="Freeform 5"/>
          <p:cNvSpPr>
            <a:spLocks/>
          </p:cNvSpPr>
          <p:nvPr/>
        </p:nvSpPr>
        <p:spPr bwMode="auto">
          <a:xfrm flipH="1">
            <a:off x="1752600" y="2133600"/>
            <a:ext cx="1471613" cy="1371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76" y="192"/>
              </a:cxn>
              <a:cxn ang="0">
                <a:pos x="672" y="864"/>
              </a:cxn>
            </a:cxnLst>
            <a:rect l="0" t="0" r="r" b="b"/>
            <a:pathLst>
              <a:path w="688" h="864">
                <a:moveTo>
                  <a:pt x="0" y="0"/>
                </a:moveTo>
                <a:cubicBezTo>
                  <a:pt x="232" y="24"/>
                  <a:pt x="464" y="48"/>
                  <a:pt x="576" y="192"/>
                </a:cubicBezTo>
                <a:cubicBezTo>
                  <a:pt x="688" y="336"/>
                  <a:pt x="680" y="600"/>
                  <a:pt x="672" y="864"/>
                </a:cubicBezTo>
              </a:path>
            </a:pathLst>
          </a:custGeom>
          <a:noFill/>
          <a:ln w="25400" cap="flat" cmpd="sng">
            <a:solidFill>
              <a:schemeClr val="bg1"/>
            </a:solidFill>
            <a:prstDash val="solid"/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174" name="Freeform 6"/>
          <p:cNvSpPr>
            <a:spLocks/>
          </p:cNvSpPr>
          <p:nvPr/>
        </p:nvSpPr>
        <p:spPr bwMode="auto">
          <a:xfrm>
            <a:off x="6146800" y="2133600"/>
            <a:ext cx="1473200" cy="1371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76" y="192"/>
              </a:cxn>
              <a:cxn ang="0">
                <a:pos x="672" y="864"/>
              </a:cxn>
            </a:cxnLst>
            <a:rect l="0" t="0" r="r" b="b"/>
            <a:pathLst>
              <a:path w="688" h="864">
                <a:moveTo>
                  <a:pt x="0" y="0"/>
                </a:moveTo>
                <a:cubicBezTo>
                  <a:pt x="232" y="24"/>
                  <a:pt x="464" y="48"/>
                  <a:pt x="576" y="192"/>
                </a:cubicBezTo>
                <a:cubicBezTo>
                  <a:pt x="688" y="336"/>
                  <a:pt x="680" y="600"/>
                  <a:pt x="672" y="864"/>
                </a:cubicBezTo>
              </a:path>
            </a:pathLst>
          </a:custGeom>
          <a:noFill/>
          <a:ln w="25400" cap="flat" cmpd="sng">
            <a:solidFill>
              <a:schemeClr val="bg1"/>
            </a:solidFill>
            <a:prstDash val="solid"/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6825" y="4494213"/>
            <a:ext cx="1041400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6" name="Picture 8" descr="j036172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76425" y="4421188"/>
            <a:ext cx="942975" cy="912812"/>
          </a:xfrm>
          <a:prstGeom prst="rect">
            <a:avLst/>
          </a:prstGeom>
          <a:noFill/>
        </p:spPr>
      </p:pic>
      <p:pic>
        <p:nvPicPr>
          <p:cNvPr id="7177" name="Picture 9" descr="j039119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62025" y="5180013"/>
            <a:ext cx="363538" cy="915987"/>
          </a:xfrm>
          <a:prstGeom prst="rect">
            <a:avLst/>
          </a:prstGeom>
          <a:noFill/>
        </p:spPr>
      </p:pic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914400" y="4006850"/>
            <a:ext cx="1743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b="1">
                <a:solidFill>
                  <a:schemeClr val="bg1"/>
                </a:solidFill>
                <a:latin typeface="Calibri" pitchFamily="34" charset="0"/>
              </a:rPr>
              <a:t>Field Operations</a:t>
            </a:r>
          </a:p>
        </p:txBody>
      </p:sp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7" cstate="print"/>
          <a:srcRect l="35060" t="24004" r="55469" b="60968"/>
          <a:stretch>
            <a:fillRect/>
          </a:stretch>
        </p:blipFill>
        <p:spPr bwMode="auto">
          <a:xfrm>
            <a:off x="7058025" y="4419600"/>
            <a:ext cx="117157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6934200" y="3962400"/>
            <a:ext cx="1336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b="1">
                <a:solidFill>
                  <a:schemeClr val="bg1"/>
                </a:solidFill>
                <a:latin typeface="Calibri" pitchFamily="34" charset="0"/>
              </a:rPr>
              <a:t>Duty Officer</a:t>
            </a:r>
          </a:p>
        </p:txBody>
      </p:sp>
      <p:sp>
        <p:nvSpPr>
          <p:cNvPr id="7181" name="Freeform 13"/>
          <p:cNvSpPr>
            <a:spLocks/>
          </p:cNvSpPr>
          <p:nvPr/>
        </p:nvSpPr>
        <p:spPr bwMode="auto">
          <a:xfrm flipH="1">
            <a:off x="1905000" y="2286000"/>
            <a:ext cx="1471613" cy="1371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76" y="192"/>
              </a:cxn>
              <a:cxn ang="0">
                <a:pos x="672" y="864"/>
              </a:cxn>
            </a:cxnLst>
            <a:rect l="0" t="0" r="r" b="b"/>
            <a:pathLst>
              <a:path w="688" h="864">
                <a:moveTo>
                  <a:pt x="0" y="0"/>
                </a:moveTo>
                <a:cubicBezTo>
                  <a:pt x="232" y="24"/>
                  <a:pt x="464" y="48"/>
                  <a:pt x="576" y="192"/>
                </a:cubicBezTo>
                <a:cubicBezTo>
                  <a:pt x="688" y="336"/>
                  <a:pt x="680" y="600"/>
                  <a:pt x="672" y="864"/>
                </a:cubicBezTo>
              </a:path>
            </a:pathLst>
          </a:custGeom>
          <a:noFill/>
          <a:ln w="25400" cap="flat" cmpd="sng">
            <a:solidFill>
              <a:schemeClr val="bg1"/>
            </a:solidFill>
            <a:prstDash val="solid"/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182" name="Freeform 14"/>
          <p:cNvSpPr>
            <a:spLocks/>
          </p:cNvSpPr>
          <p:nvPr/>
        </p:nvSpPr>
        <p:spPr bwMode="auto">
          <a:xfrm flipH="1">
            <a:off x="1752600" y="2057400"/>
            <a:ext cx="1471613" cy="1371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76" y="192"/>
              </a:cxn>
              <a:cxn ang="0">
                <a:pos x="672" y="864"/>
              </a:cxn>
            </a:cxnLst>
            <a:rect l="0" t="0" r="r" b="b"/>
            <a:pathLst>
              <a:path w="688" h="864">
                <a:moveTo>
                  <a:pt x="0" y="0"/>
                </a:moveTo>
                <a:cubicBezTo>
                  <a:pt x="232" y="24"/>
                  <a:pt x="464" y="48"/>
                  <a:pt x="576" y="192"/>
                </a:cubicBezTo>
                <a:cubicBezTo>
                  <a:pt x="688" y="336"/>
                  <a:pt x="680" y="600"/>
                  <a:pt x="672" y="864"/>
                </a:cubicBezTo>
              </a:path>
            </a:pathLst>
          </a:custGeom>
          <a:noFill/>
          <a:ln w="25400" cap="flat" cmpd="sng">
            <a:solidFill>
              <a:srgbClr val="FFFFFF"/>
            </a:solidFill>
            <a:prstDash val="solid"/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183" name="Freeform 15"/>
          <p:cNvSpPr>
            <a:spLocks/>
          </p:cNvSpPr>
          <p:nvPr/>
        </p:nvSpPr>
        <p:spPr bwMode="auto">
          <a:xfrm>
            <a:off x="6172200" y="2286000"/>
            <a:ext cx="1473200" cy="1371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76" y="192"/>
              </a:cxn>
              <a:cxn ang="0">
                <a:pos x="672" y="864"/>
              </a:cxn>
            </a:cxnLst>
            <a:rect l="0" t="0" r="r" b="b"/>
            <a:pathLst>
              <a:path w="688" h="864">
                <a:moveTo>
                  <a:pt x="0" y="0"/>
                </a:moveTo>
                <a:cubicBezTo>
                  <a:pt x="232" y="24"/>
                  <a:pt x="464" y="48"/>
                  <a:pt x="576" y="192"/>
                </a:cubicBezTo>
                <a:cubicBezTo>
                  <a:pt x="688" y="336"/>
                  <a:pt x="680" y="600"/>
                  <a:pt x="672" y="864"/>
                </a:cubicBezTo>
              </a:path>
            </a:pathLst>
          </a:custGeom>
          <a:noFill/>
          <a:ln w="25400" cap="flat" cmpd="sng">
            <a:solidFill>
              <a:srgbClr val="FFFFFF"/>
            </a:solidFill>
            <a:prstDash val="solid"/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>
                <a:solidFill>
                  <a:srgbClr val="0099FF"/>
                </a:solidFill>
                <a:latin typeface="Calibri" pitchFamily="34" charset="0"/>
              </a:rPr>
              <a:t>ENS Areas</a:t>
            </a:r>
          </a:p>
        </p:txBody>
      </p:sp>
      <p:sp>
        <p:nvSpPr>
          <p:cNvPr id="41987" name="Line 3"/>
          <p:cNvSpPr>
            <a:spLocks noChangeShapeType="1"/>
          </p:cNvSpPr>
          <p:nvPr/>
        </p:nvSpPr>
        <p:spPr bwMode="auto">
          <a:xfrm>
            <a:off x="152400" y="1066800"/>
            <a:ext cx="8766175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oval" w="med" len="med"/>
            <a:tailEnd type="oval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41988" name="Picture 4" descr="ensareas"/>
          <p:cNvPicPr>
            <a:picLocks noChangeAspect="1" noChangeArrowheads="1"/>
          </p:cNvPicPr>
          <p:nvPr/>
        </p:nvPicPr>
        <p:blipFill>
          <a:blip r:embed="rId3" cstate="print"/>
          <a:srcRect t="17741" b="6049"/>
          <a:stretch>
            <a:fillRect/>
          </a:stretch>
        </p:blipFill>
        <p:spPr bwMode="auto">
          <a:xfrm>
            <a:off x="447675" y="1400175"/>
            <a:ext cx="8329613" cy="519588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tools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Flashing lights</a:t>
            </a:r>
          </a:p>
          <a:p>
            <a:r>
              <a:rPr lang="en-US"/>
              <a:t>Gate arms</a:t>
            </a:r>
          </a:p>
          <a:p>
            <a:r>
              <a:rPr lang="en-US"/>
              <a:t>Field Observations</a:t>
            </a:r>
          </a:p>
          <a:p>
            <a:r>
              <a:rPr lang="en-US"/>
              <a:t>Traffic cameras</a:t>
            </a:r>
          </a:p>
          <a:p>
            <a:pPr>
              <a:buFont typeface="Wingdings" pitchFamily="2" charset="2"/>
              <a:buNone/>
            </a:pPr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IMG_23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2010_09_08_spicewood_springs_xing1_yo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457200"/>
            <a:ext cx="7924800" cy="59436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Daniel Herrera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582613"/>
            <a:ext cx="7620000" cy="569277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Daniel Herrera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742950"/>
            <a:ext cx="7162800" cy="53721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Daniel Herrera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736600"/>
            <a:ext cx="8077200" cy="53848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Daniel Herrera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736600"/>
            <a:ext cx="8077200" cy="53848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>
                <a:solidFill>
                  <a:srgbClr val="0099FF"/>
                </a:solidFill>
                <a:latin typeface="Calibri" pitchFamily="34" charset="0"/>
              </a:rPr>
              <a:t>The FEWS Family Tree</a:t>
            </a:r>
          </a:p>
        </p:txBody>
      </p:sp>
      <p:sp>
        <p:nvSpPr>
          <p:cNvPr id="9219" name="Line 3"/>
          <p:cNvSpPr>
            <a:spLocks noChangeShapeType="1"/>
          </p:cNvSpPr>
          <p:nvPr/>
        </p:nvSpPr>
        <p:spPr bwMode="auto">
          <a:xfrm>
            <a:off x="152400" y="1066800"/>
            <a:ext cx="8766175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oval" w="med" len="med"/>
            <a:tailEnd type="oval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9220" name="Picture 4" descr="fews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25863" y="1371600"/>
            <a:ext cx="1836737" cy="1368425"/>
          </a:xfrm>
          <a:prstGeom prst="rect">
            <a:avLst/>
          </a:prstGeom>
          <a:noFill/>
        </p:spPr>
      </p:pic>
      <p:sp>
        <p:nvSpPr>
          <p:cNvPr id="9221" name="Freeform 5"/>
          <p:cNvSpPr>
            <a:spLocks/>
          </p:cNvSpPr>
          <p:nvPr/>
        </p:nvSpPr>
        <p:spPr bwMode="auto">
          <a:xfrm flipH="1">
            <a:off x="1752600" y="2133600"/>
            <a:ext cx="1471613" cy="1371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76" y="192"/>
              </a:cxn>
              <a:cxn ang="0">
                <a:pos x="672" y="864"/>
              </a:cxn>
            </a:cxnLst>
            <a:rect l="0" t="0" r="r" b="b"/>
            <a:pathLst>
              <a:path w="688" h="864">
                <a:moveTo>
                  <a:pt x="0" y="0"/>
                </a:moveTo>
                <a:cubicBezTo>
                  <a:pt x="232" y="24"/>
                  <a:pt x="464" y="48"/>
                  <a:pt x="576" y="192"/>
                </a:cubicBezTo>
                <a:cubicBezTo>
                  <a:pt x="688" y="336"/>
                  <a:pt x="680" y="600"/>
                  <a:pt x="672" y="864"/>
                </a:cubicBezTo>
              </a:path>
            </a:pathLst>
          </a:custGeom>
          <a:noFill/>
          <a:ln w="25400" cap="flat" cmpd="sng">
            <a:solidFill>
              <a:schemeClr val="bg1"/>
            </a:solidFill>
            <a:prstDash val="solid"/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6825" y="4494213"/>
            <a:ext cx="1041400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3" name="Picture 7" descr="j036172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76425" y="4421188"/>
            <a:ext cx="942975" cy="912812"/>
          </a:xfrm>
          <a:prstGeom prst="rect">
            <a:avLst/>
          </a:prstGeom>
          <a:noFill/>
        </p:spPr>
      </p:pic>
      <p:pic>
        <p:nvPicPr>
          <p:cNvPr id="9224" name="Picture 8" descr="j039119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62025" y="5180013"/>
            <a:ext cx="363538" cy="915987"/>
          </a:xfrm>
          <a:prstGeom prst="rect">
            <a:avLst/>
          </a:prstGeom>
          <a:noFill/>
        </p:spPr>
      </p:pic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914400" y="4006850"/>
            <a:ext cx="1743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b="1">
                <a:solidFill>
                  <a:schemeClr val="bg1"/>
                </a:solidFill>
                <a:latin typeface="Calibri" pitchFamily="34" charset="0"/>
              </a:rPr>
              <a:t>Field Operations</a:t>
            </a:r>
          </a:p>
        </p:txBody>
      </p:sp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7" cstate="print"/>
          <a:srcRect l="35060" t="24004" r="55469" b="60968"/>
          <a:stretch>
            <a:fillRect/>
          </a:stretch>
        </p:blipFill>
        <p:spPr bwMode="auto">
          <a:xfrm>
            <a:off x="6981825" y="1905000"/>
            <a:ext cx="67786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6629400" y="1524000"/>
            <a:ext cx="1336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b="1">
                <a:latin typeface="Calibri" pitchFamily="34" charset="0"/>
              </a:rPr>
              <a:t>Duty Officer</a:t>
            </a:r>
          </a:p>
        </p:txBody>
      </p:sp>
      <p:pic>
        <p:nvPicPr>
          <p:cNvPr id="9228" name="Picture 12"/>
          <p:cNvPicPr>
            <a:picLocks noChangeAspect="1" noChangeArrowheads="1"/>
          </p:cNvPicPr>
          <p:nvPr/>
        </p:nvPicPr>
        <p:blipFill>
          <a:blip r:embed="rId8" cstate="print"/>
          <a:srcRect l="22749" t="21219" r="64963" b="63560"/>
          <a:stretch>
            <a:fillRect/>
          </a:stretch>
        </p:blipFill>
        <p:spPr bwMode="auto">
          <a:xfrm>
            <a:off x="5486400" y="3657600"/>
            <a:ext cx="990600" cy="95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9" name="Picture 13"/>
          <p:cNvPicPr>
            <a:picLocks noChangeAspect="1" noChangeArrowheads="1"/>
          </p:cNvPicPr>
          <p:nvPr/>
        </p:nvPicPr>
        <p:blipFill>
          <a:blip r:embed="rId9" cstate="print"/>
          <a:srcRect l="23209" t="22000" r="61215" b="56400"/>
          <a:stretch>
            <a:fillRect/>
          </a:stretch>
        </p:blipFill>
        <p:spPr bwMode="auto">
          <a:xfrm>
            <a:off x="7772400" y="3657600"/>
            <a:ext cx="9175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30" name="Picture 14"/>
          <p:cNvPicPr>
            <a:picLocks noChangeAspect="1" noChangeArrowheads="1"/>
          </p:cNvPicPr>
          <p:nvPr/>
        </p:nvPicPr>
        <p:blipFill>
          <a:blip r:embed="rId10" cstate="print"/>
          <a:srcRect t="11600" r="85513" b="75600"/>
          <a:stretch>
            <a:fillRect/>
          </a:stretch>
        </p:blipFill>
        <p:spPr bwMode="auto">
          <a:xfrm>
            <a:off x="4419600" y="5959475"/>
            <a:ext cx="97155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31" name="Picture 15"/>
          <p:cNvPicPr>
            <a:picLocks noChangeAspect="1" noChangeArrowheads="1"/>
          </p:cNvPicPr>
          <p:nvPr/>
        </p:nvPicPr>
        <p:blipFill>
          <a:blip r:embed="rId11" cstate="print"/>
          <a:srcRect l="41277" t="11600" r="43770" b="80400"/>
          <a:stretch>
            <a:fillRect/>
          </a:stretch>
        </p:blipFill>
        <p:spPr bwMode="auto">
          <a:xfrm>
            <a:off x="7315200" y="5524500"/>
            <a:ext cx="13716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32" name="Picture 16"/>
          <p:cNvPicPr>
            <a:picLocks noChangeAspect="1" noChangeArrowheads="1"/>
          </p:cNvPicPr>
          <p:nvPr/>
        </p:nvPicPr>
        <p:blipFill>
          <a:blip r:embed="rId12" cstate="print"/>
          <a:srcRect l="2066" t="53958" r="84250" b="29187"/>
          <a:stretch>
            <a:fillRect/>
          </a:stretch>
        </p:blipFill>
        <p:spPr bwMode="auto">
          <a:xfrm>
            <a:off x="5943600" y="4826000"/>
            <a:ext cx="1009650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33" name="Picture 17" descr="EMS"/>
          <p:cNvPicPr>
            <a:picLocks noChangeAspect="1" noChangeArrowheads="1"/>
          </p:cNvPicPr>
          <p:nvPr/>
        </p:nvPicPr>
        <p:blipFill>
          <a:blip r:embed="rId13" cstate="print"/>
          <a:srcRect l="8421" t="8163"/>
          <a:stretch>
            <a:fillRect/>
          </a:stretch>
        </p:blipFill>
        <p:spPr bwMode="auto">
          <a:xfrm>
            <a:off x="6705600" y="3657600"/>
            <a:ext cx="828675" cy="857250"/>
          </a:xfrm>
          <a:prstGeom prst="rect">
            <a:avLst/>
          </a:prstGeom>
          <a:noFill/>
        </p:spPr>
      </p:pic>
      <p:pic>
        <p:nvPicPr>
          <p:cNvPr id="9234" name="Picture 18" descr="Newsrelease graphic"/>
          <p:cNvPicPr>
            <a:picLocks noChangeAspect="1" noChangeArrowheads="1"/>
          </p:cNvPicPr>
          <p:nvPr/>
        </p:nvPicPr>
        <p:blipFill>
          <a:blip r:embed="rId14" cstate="print"/>
          <a:srcRect r="70909"/>
          <a:stretch>
            <a:fillRect/>
          </a:stretch>
        </p:blipFill>
        <p:spPr bwMode="auto">
          <a:xfrm>
            <a:off x="7391400" y="4724400"/>
            <a:ext cx="12192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5" name="Picture 19" descr="1321395739_06011075f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191000" y="4984750"/>
            <a:ext cx="1390650" cy="806450"/>
          </a:xfrm>
          <a:prstGeom prst="rect">
            <a:avLst/>
          </a:prstGeom>
          <a:noFill/>
        </p:spPr>
      </p:pic>
      <p:pic>
        <p:nvPicPr>
          <p:cNvPr id="9236" name="Picture 20" descr="PIO Banner"/>
          <p:cNvPicPr>
            <a:picLocks noChangeAspect="1" noChangeArrowheads="1"/>
          </p:cNvPicPr>
          <p:nvPr/>
        </p:nvPicPr>
        <p:blipFill>
          <a:blip r:embed="rId16" cstate="print"/>
          <a:srcRect r="12325"/>
          <a:stretch>
            <a:fillRect/>
          </a:stretch>
        </p:blipFill>
        <p:spPr bwMode="auto">
          <a:xfrm>
            <a:off x="5943600" y="6232525"/>
            <a:ext cx="24384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7" name="Picture 21" descr="09_afd-logo1-150x150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038600" y="3657600"/>
            <a:ext cx="1219200" cy="1219200"/>
          </a:xfrm>
          <a:prstGeom prst="rect">
            <a:avLst/>
          </a:prstGeom>
          <a:noFill/>
        </p:spPr>
      </p:pic>
      <p:sp>
        <p:nvSpPr>
          <p:cNvPr id="9238" name="AutoShape 22"/>
          <p:cNvSpPr>
            <a:spLocks/>
          </p:cNvSpPr>
          <p:nvPr/>
        </p:nvSpPr>
        <p:spPr bwMode="auto">
          <a:xfrm rot="5400000">
            <a:off x="6134100" y="723900"/>
            <a:ext cx="533400" cy="5029200"/>
          </a:xfrm>
          <a:prstGeom prst="leftBrace">
            <a:avLst>
              <a:gd name="adj1" fmla="val 78571"/>
              <a:gd name="adj2" fmla="val 30870"/>
            </a:avLst>
          </a:prstGeom>
          <a:noFill/>
          <a:ln w="25400">
            <a:solidFill>
              <a:schemeClr val="bg1"/>
            </a:solidFill>
            <a:round/>
            <a:headEnd type="triangle" w="lg" len="lg"/>
            <a:tailEnd type="triangl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239" name="Line 23"/>
          <p:cNvSpPr>
            <a:spLocks noChangeShapeType="1"/>
          </p:cNvSpPr>
          <p:nvPr/>
        </p:nvSpPr>
        <p:spPr bwMode="auto">
          <a:xfrm>
            <a:off x="5867400" y="2133600"/>
            <a:ext cx="838200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40" name="Freeform 24"/>
          <p:cNvSpPr>
            <a:spLocks/>
          </p:cNvSpPr>
          <p:nvPr/>
        </p:nvSpPr>
        <p:spPr bwMode="auto">
          <a:xfrm flipH="1">
            <a:off x="1828800" y="1981200"/>
            <a:ext cx="1471613" cy="1371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76" y="192"/>
              </a:cxn>
              <a:cxn ang="0">
                <a:pos x="672" y="864"/>
              </a:cxn>
            </a:cxnLst>
            <a:rect l="0" t="0" r="r" b="b"/>
            <a:pathLst>
              <a:path w="688" h="864">
                <a:moveTo>
                  <a:pt x="0" y="0"/>
                </a:moveTo>
                <a:cubicBezTo>
                  <a:pt x="232" y="24"/>
                  <a:pt x="464" y="48"/>
                  <a:pt x="576" y="192"/>
                </a:cubicBezTo>
                <a:cubicBezTo>
                  <a:pt x="688" y="336"/>
                  <a:pt x="680" y="600"/>
                  <a:pt x="672" y="864"/>
                </a:cubicBezTo>
              </a:path>
            </a:pathLst>
          </a:custGeom>
          <a:noFill/>
          <a:ln w="25400" cap="flat" cmpd="sng">
            <a:solidFill>
              <a:srgbClr val="FFFFFF"/>
            </a:solidFill>
            <a:prstDash val="solid"/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41" name="Line 25"/>
          <p:cNvSpPr>
            <a:spLocks noChangeShapeType="1"/>
          </p:cNvSpPr>
          <p:nvPr/>
        </p:nvSpPr>
        <p:spPr bwMode="auto">
          <a:xfrm>
            <a:off x="5867400" y="2133600"/>
            <a:ext cx="838200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42" name="Line 26"/>
          <p:cNvSpPr>
            <a:spLocks noChangeShapeType="1"/>
          </p:cNvSpPr>
          <p:nvPr/>
        </p:nvSpPr>
        <p:spPr bwMode="auto">
          <a:xfrm>
            <a:off x="5867400" y="2286000"/>
            <a:ext cx="838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43" name="AutoShape 27"/>
          <p:cNvSpPr>
            <a:spLocks/>
          </p:cNvSpPr>
          <p:nvPr/>
        </p:nvSpPr>
        <p:spPr bwMode="auto">
          <a:xfrm rot="5400000">
            <a:off x="6057900" y="647700"/>
            <a:ext cx="533400" cy="5029200"/>
          </a:xfrm>
          <a:prstGeom prst="leftBrace">
            <a:avLst>
              <a:gd name="adj1" fmla="val 78571"/>
              <a:gd name="adj2" fmla="val 30870"/>
            </a:avLst>
          </a:prstGeom>
          <a:noFill/>
          <a:ln w="25400">
            <a:solidFill>
              <a:srgbClr val="FFFFFF"/>
            </a:solidFill>
            <a:round/>
            <a:headEnd type="triangle" w="lg" len="lg"/>
            <a:tailEnd type="triangl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95400"/>
            <a:ext cx="3505200" cy="279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/>
          <a:srcRect r="47664"/>
          <a:stretch>
            <a:fillRect/>
          </a:stretch>
        </p:blipFill>
        <p:spPr bwMode="auto">
          <a:xfrm rot="-596775">
            <a:off x="304800" y="1219200"/>
            <a:ext cx="240665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/>
          <a:srcRect l="-157" r="2979" b="32921"/>
          <a:stretch>
            <a:fillRect/>
          </a:stretch>
        </p:blipFill>
        <p:spPr bwMode="auto">
          <a:xfrm rot="-234030">
            <a:off x="304800" y="3552825"/>
            <a:ext cx="4648200" cy="2238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 cstate="print"/>
          <a:srcRect t="4953" b="3416"/>
          <a:stretch>
            <a:fillRect/>
          </a:stretch>
        </p:blipFill>
        <p:spPr bwMode="auto">
          <a:xfrm>
            <a:off x="3048000" y="4878388"/>
            <a:ext cx="2819400" cy="1935162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1270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  <a:noFill/>
          <a:ln/>
        </p:spPr>
        <p:txBody>
          <a:bodyPr anchorCtr="0"/>
          <a:lstStyle/>
          <a:p>
            <a:r>
              <a:rPr lang="en-US">
                <a:solidFill>
                  <a:srgbClr val="0099FF"/>
                </a:solidFill>
                <a:latin typeface="Calibri" pitchFamily="34" charset="0"/>
              </a:rPr>
              <a:t>24/7 Monitoring</a:t>
            </a:r>
          </a:p>
        </p:txBody>
      </p:sp>
      <p:sp>
        <p:nvSpPr>
          <p:cNvPr id="11271" name="Line 7"/>
          <p:cNvSpPr>
            <a:spLocks noChangeShapeType="1"/>
          </p:cNvSpPr>
          <p:nvPr/>
        </p:nvSpPr>
        <p:spPr bwMode="auto">
          <a:xfrm>
            <a:off x="152400" y="1066800"/>
            <a:ext cx="8766175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oval" w="med" len="med"/>
            <a:tailEnd type="oval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6345238" y="1243013"/>
            <a:ext cx="2638425" cy="520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buClr>
                <a:schemeClr val="hlink"/>
              </a:buClr>
              <a:buSzPct val="75000"/>
              <a:buFont typeface="Wingdings" pitchFamily="2" charset="2"/>
              <a:buNone/>
            </a:pPr>
            <a:endParaRPr lang="en-US" sz="200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  <a:p>
            <a:pPr marL="342900" indent="-342900" eaLnBrk="1" hangingPunct="1">
              <a:buClr>
                <a:schemeClr val="hlink"/>
              </a:buClr>
              <a:buSzPct val="75000"/>
              <a:buFont typeface="Wingdings" pitchFamily="2" charset="2"/>
              <a:buChar char="l"/>
            </a:pPr>
            <a:r>
              <a:rPr lang="en-US" sz="2000">
                <a:effectLst>
                  <a:outerShdw blurRad="38100" dist="38100" dir="2700000" algn="tl">
                    <a:srgbClr val="010199"/>
                  </a:outerShdw>
                </a:effectLst>
                <a:latin typeface="Calibri" pitchFamily="34" charset="0"/>
              </a:rPr>
              <a:t>24/7/365 on-call schedule</a:t>
            </a:r>
          </a:p>
          <a:p>
            <a:pPr marL="342900" indent="-342900" eaLnBrk="1" hangingPunct="1">
              <a:buClr>
                <a:schemeClr val="hlink"/>
              </a:buClr>
              <a:buSzPct val="75000"/>
              <a:buFont typeface="Wingdings" pitchFamily="2" charset="2"/>
              <a:buChar char="l"/>
            </a:pPr>
            <a:endParaRPr lang="en-US" sz="2000">
              <a:effectLst>
                <a:outerShdw blurRad="38100" dist="38100" dir="2700000" algn="tl">
                  <a:srgbClr val="010199"/>
                </a:outerShdw>
              </a:effectLst>
              <a:latin typeface="Calibri" pitchFamily="34" charset="0"/>
            </a:endParaRPr>
          </a:p>
          <a:p>
            <a:pPr marL="342900" indent="-342900" eaLnBrk="1" hangingPunct="1">
              <a:buClr>
                <a:schemeClr val="hlink"/>
              </a:buClr>
              <a:buSzPct val="75000"/>
              <a:buFont typeface="Wingdings" pitchFamily="2" charset="2"/>
              <a:buChar char="l"/>
            </a:pPr>
            <a:r>
              <a:rPr lang="en-US" sz="2000">
                <a:effectLst>
                  <a:outerShdw blurRad="38100" dist="38100" dir="2700000" algn="tl">
                    <a:srgbClr val="010199"/>
                  </a:outerShdw>
                </a:effectLst>
                <a:latin typeface="Calibri" pitchFamily="34" charset="0"/>
              </a:rPr>
              <a:t>4 primary operators </a:t>
            </a:r>
          </a:p>
          <a:p>
            <a:pPr marL="342900" indent="-342900" eaLnBrk="1" hangingPunct="1">
              <a:buClr>
                <a:schemeClr val="hlink"/>
              </a:buClr>
              <a:buSzPct val="75000"/>
              <a:buFont typeface="Wingdings" pitchFamily="2" charset="2"/>
              <a:buChar char="l"/>
            </a:pPr>
            <a:endParaRPr lang="en-US" sz="2000">
              <a:effectLst>
                <a:outerShdw blurRad="38100" dist="38100" dir="2700000" algn="tl">
                  <a:srgbClr val="010199"/>
                </a:outerShdw>
              </a:effectLst>
              <a:latin typeface="Calibri" pitchFamily="34" charset="0"/>
            </a:endParaRPr>
          </a:p>
          <a:p>
            <a:pPr marL="342900" indent="-342900" eaLnBrk="1" hangingPunct="1">
              <a:buClr>
                <a:schemeClr val="hlink"/>
              </a:buClr>
              <a:buSzPct val="75000"/>
              <a:buFont typeface="Wingdings" pitchFamily="2" charset="2"/>
              <a:buChar char="l"/>
            </a:pPr>
            <a:r>
              <a:rPr lang="en-US" sz="2000">
                <a:effectLst>
                  <a:outerShdw blurRad="38100" dist="38100" dir="2700000" algn="tl">
                    <a:srgbClr val="010199"/>
                  </a:outerShdw>
                </a:effectLst>
                <a:latin typeface="Calibri" pitchFamily="34" charset="0"/>
              </a:rPr>
              <a:t>NWS Forecast Products</a:t>
            </a:r>
          </a:p>
          <a:p>
            <a:pPr marL="342900" indent="-342900" eaLnBrk="1" hangingPunct="1">
              <a:buClr>
                <a:schemeClr val="hlink"/>
              </a:buClr>
              <a:buSzPct val="75000"/>
              <a:buFont typeface="Wingdings" pitchFamily="2" charset="2"/>
              <a:buChar char="l"/>
            </a:pPr>
            <a:endParaRPr lang="en-US" sz="2000">
              <a:effectLst>
                <a:outerShdw blurRad="38100" dist="38100" dir="2700000" algn="tl">
                  <a:srgbClr val="010199"/>
                </a:outerShdw>
              </a:effectLst>
              <a:latin typeface="Calibri" pitchFamily="34" charset="0"/>
            </a:endParaRPr>
          </a:p>
          <a:p>
            <a:pPr marL="342900" indent="-342900" eaLnBrk="1" hangingPunct="1">
              <a:buClr>
                <a:schemeClr val="hlink"/>
              </a:buClr>
              <a:buSzPct val="75000"/>
              <a:buFont typeface="Wingdings" pitchFamily="2" charset="2"/>
              <a:buChar char="l"/>
            </a:pPr>
            <a:r>
              <a:rPr lang="en-US" sz="2000">
                <a:effectLst>
                  <a:outerShdw blurRad="38100" dist="38100" dir="2700000" algn="tl">
                    <a:srgbClr val="010199"/>
                  </a:outerShdw>
                </a:effectLst>
                <a:latin typeface="Calibri" pitchFamily="34" charset="0"/>
              </a:rPr>
              <a:t>Doppler Radar</a:t>
            </a:r>
          </a:p>
          <a:p>
            <a:pPr marL="342900" indent="-342900" eaLnBrk="1" hangingPunct="1">
              <a:buClr>
                <a:schemeClr val="hlink"/>
              </a:buClr>
              <a:buSzPct val="75000"/>
              <a:buFont typeface="Wingdings" pitchFamily="2" charset="2"/>
              <a:buChar char="l"/>
            </a:pPr>
            <a:endParaRPr lang="en-US" sz="2000">
              <a:effectLst>
                <a:outerShdw blurRad="38100" dist="38100" dir="2700000" algn="tl">
                  <a:srgbClr val="010199"/>
                </a:outerShdw>
              </a:effectLst>
              <a:latin typeface="Calibri" pitchFamily="34" charset="0"/>
            </a:endParaRPr>
          </a:p>
          <a:p>
            <a:pPr marL="342900" indent="-342900" eaLnBrk="1" hangingPunct="1">
              <a:buClr>
                <a:schemeClr val="hlink"/>
              </a:buClr>
              <a:buSzPct val="75000"/>
              <a:buFont typeface="Wingdings" pitchFamily="2" charset="2"/>
              <a:buChar char="l"/>
            </a:pPr>
            <a:r>
              <a:rPr lang="en-US" sz="2000">
                <a:effectLst>
                  <a:outerShdw blurRad="38100" dist="38100" dir="2700000" algn="tl">
                    <a:srgbClr val="010199"/>
                  </a:outerShdw>
                </a:effectLst>
                <a:latin typeface="Calibri" pitchFamily="34" charset="0"/>
              </a:rPr>
              <a:t>DTN WeatherSentry and Pager Alerts and “Jean” pages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>
                <a:solidFill>
                  <a:srgbClr val="0099FF"/>
                </a:solidFill>
                <a:latin typeface="Calibri" pitchFamily="34" charset="0"/>
              </a:rPr>
              <a:t>Mission Control</a:t>
            </a:r>
          </a:p>
        </p:txBody>
      </p:sp>
      <p:sp>
        <p:nvSpPr>
          <p:cNvPr id="13315" name="Line 3"/>
          <p:cNvSpPr>
            <a:spLocks noChangeShapeType="1"/>
          </p:cNvSpPr>
          <p:nvPr/>
        </p:nvSpPr>
        <p:spPr bwMode="auto">
          <a:xfrm>
            <a:off x="152400" y="1066800"/>
            <a:ext cx="8766175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oval" w="med" len="med"/>
            <a:tailEnd type="oval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3316" name="Picture 4" descr="2010_05_24_eoc_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262063"/>
            <a:ext cx="7158038" cy="536733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>
                <a:solidFill>
                  <a:srgbClr val="0099FF"/>
                </a:solidFill>
                <a:latin typeface="Calibri" pitchFamily="34" charset="0"/>
              </a:rPr>
              <a:t>Mission Control</a:t>
            </a:r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>
            <a:off x="152400" y="1066800"/>
            <a:ext cx="8766175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oval" w="med" len="med"/>
            <a:tailEnd type="oval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4340" name="Picture 4" descr="2010_05_24_eoc_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219200"/>
            <a:ext cx="7158038" cy="5367338"/>
          </a:xfrm>
          <a:prstGeom prst="rect">
            <a:avLst/>
          </a:prstGeom>
          <a:noFill/>
        </p:spPr>
      </p:pic>
      <p:sp>
        <p:nvSpPr>
          <p:cNvPr id="14341" name="Line 5"/>
          <p:cNvSpPr>
            <a:spLocks noChangeShapeType="1"/>
          </p:cNvSpPr>
          <p:nvPr/>
        </p:nvSpPr>
        <p:spPr bwMode="auto">
          <a:xfrm flipH="1">
            <a:off x="3352800" y="2362200"/>
            <a:ext cx="1066800" cy="685800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39825"/>
          </a:xfrm>
        </p:spPr>
        <p:txBody>
          <a:bodyPr/>
          <a:lstStyle/>
          <a:p>
            <a:r>
              <a:rPr lang="en-US" sz="3200"/>
              <a:t>Situational Awareness</a:t>
            </a:r>
            <a:r>
              <a:rPr lang="en-US"/>
              <a:t> 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963613"/>
            <a:ext cx="6858000" cy="493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Before the storm….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rbit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Orbit</Template>
  <TotalTime>2</TotalTime>
  <Words>585</Words>
  <Application>Microsoft Office PowerPoint</Application>
  <PresentationFormat>On-screen Show (4:3)</PresentationFormat>
  <Paragraphs>96</Paragraphs>
  <Slides>37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Times New Roman</vt:lpstr>
      <vt:lpstr>Wingdings</vt:lpstr>
      <vt:lpstr>Calibri</vt:lpstr>
      <vt:lpstr>Orbit</vt:lpstr>
      <vt:lpstr>Microsoft Visio Drawing</vt:lpstr>
      <vt:lpstr>City of Austin Flood Early Warning System Situational Awareness  </vt:lpstr>
      <vt:lpstr>What is Flood Warning?</vt:lpstr>
      <vt:lpstr>The FEWS Family Tree</vt:lpstr>
      <vt:lpstr>The FEWS Family Tree</vt:lpstr>
      <vt:lpstr>24/7 Monitoring</vt:lpstr>
      <vt:lpstr>Mission Control</vt:lpstr>
      <vt:lpstr>Mission Control</vt:lpstr>
      <vt:lpstr>Situational Awareness </vt:lpstr>
      <vt:lpstr>Before the storm….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Field Gauge Network</vt:lpstr>
      <vt:lpstr>Events SCADA System</vt:lpstr>
      <vt:lpstr>Slide 25</vt:lpstr>
      <vt:lpstr>RainVieux™</vt:lpstr>
      <vt:lpstr>Slide 27</vt:lpstr>
      <vt:lpstr>Internal Web Viewer</vt:lpstr>
      <vt:lpstr>Internal Web Viewer</vt:lpstr>
      <vt:lpstr>ENS Areas</vt:lpstr>
      <vt:lpstr>Other tools</vt:lpstr>
      <vt:lpstr>Slide 32</vt:lpstr>
      <vt:lpstr>Slide 33</vt:lpstr>
      <vt:lpstr>Slide 34</vt:lpstr>
      <vt:lpstr>Slide 35</vt:lpstr>
      <vt:lpstr>Slide 36</vt:lpstr>
      <vt:lpstr>Slide 37</vt:lpstr>
    </vt:vector>
  </TitlesOfParts>
  <Company>City of Austin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Susan Janek</dc:creator>
  <cp:lastModifiedBy>David Maidment</cp:lastModifiedBy>
  <cp:revision>5</cp:revision>
  <dcterms:created xsi:type="dcterms:W3CDTF">2010-09-30T22:52:39Z</dcterms:created>
  <dcterms:modified xsi:type="dcterms:W3CDTF">2010-10-12T01:37:21Z</dcterms:modified>
</cp:coreProperties>
</file>