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62" r:id="rId9"/>
    <p:sldId id="261" r:id="rId10"/>
    <p:sldId id="267" r:id="rId11"/>
    <p:sldId id="275" r:id="rId12"/>
    <p:sldId id="264" r:id="rId13"/>
    <p:sldId id="276" r:id="rId14"/>
    <p:sldId id="265" r:id="rId15"/>
    <p:sldId id="266" r:id="rId16"/>
    <p:sldId id="268" r:id="rId17"/>
    <p:sldId id="270" r:id="rId18"/>
    <p:sldId id="271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5E5E1"/>
    <a:srgbClr val="D8FFFF"/>
    <a:srgbClr val="E3FFFF"/>
    <a:srgbClr val="ECFFFF"/>
    <a:srgbClr val="CCE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4" autoAdjust="0"/>
    <p:restoredTop sz="94660"/>
  </p:normalViewPr>
  <p:slideViewPr>
    <p:cSldViewPr>
      <p:cViewPr>
        <p:scale>
          <a:sx n="66" d="100"/>
          <a:sy n="66" d="100"/>
        </p:scale>
        <p:origin x="-2214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7FD319-1662-4BFA-A47A-443F3A02BD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6148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4" tIns="46637" rIns="93274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4" tIns="46637" rIns="93274" bIns="4663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0AF7131E-30AD-4626-A7C7-6BB319E22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15DCC-5F82-47C4-A2EA-C9D2B0D702D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A8F35-AE2D-4A61-AF2B-B1194ACB2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E651-6A9A-43C8-997C-A6C611658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7497-51A0-4F12-B9C8-D63691DCD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5D75A-EE6E-42CD-8B62-29D4C33C2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158E-74BA-4C9B-AB06-AD32E04D3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E0EC9-403E-406D-A800-7EDA93657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CC37C-6028-4F35-900C-FDB26B032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B74E-5652-4827-B73F-D038930D0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91D39-F4FF-49BE-AF47-A45AD6E37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D347F-C4FD-4D0D-9BF4-24D272A89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32F8-911A-4A93-8BAD-DEAA0F979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9999FF">
                <a:gamma/>
                <a:tint val="23922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954615-9FF4-46D6-8125-99EC2BFB9A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457C-DC14-464F-BF78-502F25E96CFD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sz="3600" i="1"/>
              <a:t>TxDOT’s Role in Flood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Jack Kayser, P.E., Ph.D., CFM</a:t>
            </a:r>
          </a:p>
          <a:p>
            <a:pPr>
              <a:lnSpc>
                <a:spcPct val="90000"/>
              </a:lnSpc>
            </a:pPr>
            <a:r>
              <a:rPr lang="en-US" sz="2000"/>
              <a:t>TxDOT – Austin District – Hydraulics Team</a:t>
            </a: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 i="1"/>
              <a:t>Flash Flood Awareness Meeting</a:t>
            </a:r>
          </a:p>
          <a:p>
            <a:pPr>
              <a:lnSpc>
                <a:spcPct val="90000"/>
              </a:lnSpc>
            </a:pPr>
            <a:endParaRPr lang="en-US" sz="1800" i="1"/>
          </a:p>
          <a:p>
            <a:pPr>
              <a:lnSpc>
                <a:spcPct val="90000"/>
              </a:lnSpc>
            </a:pPr>
            <a:endParaRPr lang="en-US" sz="1800" i="1"/>
          </a:p>
          <a:p>
            <a:pPr>
              <a:lnSpc>
                <a:spcPct val="90000"/>
              </a:lnSpc>
            </a:pPr>
            <a:r>
              <a:rPr lang="en-US" sz="1800"/>
              <a:t>October 8, 2010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4000"/>
          </a:p>
          <a:p>
            <a:pPr>
              <a:lnSpc>
                <a:spcPct val="90000"/>
              </a:lnSpc>
            </a:pPr>
            <a:endParaRPr lang="en-US" sz="1800" i="1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DFC6-53A9-4287-80EE-8F62715C92B0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382000" cy="685800"/>
          </a:xfrm>
        </p:spPr>
        <p:txBody>
          <a:bodyPr/>
          <a:lstStyle/>
          <a:p>
            <a:r>
              <a:rPr lang="en-US" sz="3200"/>
              <a:t>Example of Cross Drainage Culvert Design</a:t>
            </a:r>
            <a:r>
              <a:rPr lang="en-US" sz="2800"/>
              <a:t>  </a:t>
            </a:r>
            <a:endParaRPr lang="en-US" sz="1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93" name="Picture 9" descr="FM487 1201-03-021 Sta 313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511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3F2-A021-40FD-92BD-DBE571F2963A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200" y="228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Where is Structure - What is Scope of Work</a:t>
            </a:r>
          </a:p>
        </p:txBody>
      </p:sp>
      <p:pic>
        <p:nvPicPr>
          <p:cNvPr id="29703" name="Picture 7" descr="Google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990600"/>
            <a:ext cx="7212012" cy="502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9800-10C4-47B3-BCA7-2B11CEB6B1B4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endParaRPr lang="en-US" sz="20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286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Delineation of Watershed</a:t>
            </a:r>
          </a:p>
        </p:txBody>
      </p:sp>
      <p:pic>
        <p:nvPicPr>
          <p:cNvPr id="13330" name="Picture 18" descr="Google View with Waters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996950"/>
            <a:ext cx="7212012" cy="502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38D-3244-4677-B3F6-44C759641598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Delineation of Channel</a:t>
            </a:r>
          </a:p>
        </p:txBody>
      </p:sp>
      <p:pic>
        <p:nvPicPr>
          <p:cNvPr id="30727" name="Picture 7" descr="Google View with Watershed and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992188"/>
            <a:ext cx="7231062" cy="502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9024-A800-486D-BCEA-39F76926CA8B}" type="slidenum">
              <a:rPr lang="en-US"/>
              <a:pPr/>
              <a:t>14</a:t>
            </a:fld>
            <a:endParaRPr lang="en-US"/>
          </a:p>
        </p:txBody>
      </p:sp>
      <p:pic>
        <p:nvPicPr>
          <p:cNvPr id="14349" name="Picture 13" descr="Bing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5983288" cy="370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15400" cy="685800"/>
          </a:xfrm>
        </p:spPr>
        <p:txBody>
          <a:bodyPr/>
          <a:lstStyle/>
          <a:p>
            <a:r>
              <a:rPr lang="en-US" sz="3200"/>
              <a:t>Revision of Conveyance Due to Ditch Carryover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685800" y="3124200"/>
          <a:ext cx="5481638" cy="3001963"/>
        </p:xfrm>
        <a:graphic>
          <a:graphicData uri="http://schemas.openxmlformats.org/presentationml/2006/ole">
            <p:oleObj spid="_x0000_s14348" name="Chart" r:id="rId4" imgW="8068056" imgH="441990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F2DF-C300-4FE9-93CF-0AAC525CA954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9" name="Picture 9" descr="HEC-RAS Stream Profile at Culvert - Revised May 14 2010"/>
          <p:cNvPicPr>
            <a:picLocks noChangeAspect="1" noChangeArrowheads="1"/>
          </p:cNvPicPr>
          <p:nvPr/>
        </p:nvPicPr>
        <p:blipFill>
          <a:blip r:embed="rId2" cstate="print"/>
          <a:srcRect l="6210" t="6192" r="27554" b="27545"/>
          <a:stretch>
            <a:fillRect/>
          </a:stretch>
        </p:blipFill>
        <p:spPr bwMode="auto">
          <a:xfrm>
            <a:off x="6172200" y="1524000"/>
            <a:ext cx="24384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20000" cy="685800"/>
          </a:xfrm>
        </p:spPr>
        <p:txBody>
          <a:bodyPr/>
          <a:lstStyle/>
          <a:p>
            <a:r>
              <a:rPr lang="en-US" sz="3200"/>
              <a:t>Hydraulic Analysis of Culvert and Ditch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8" name="Picture 8" descr="HEC-RAS Road Profile and Water Surface - Revised May 14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5486400" cy="345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7" descr="HEC-RAS Cross Sections and Embankment - Revised May 14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76600"/>
            <a:ext cx="4572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0249-3A2B-45C5-9A11-BEE48360F316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010400" cy="685800"/>
          </a:xfrm>
        </p:spPr>
        <p:txBody>
          <a:bodyPr/>
          <a:lstStyle/>
          <a:p>
            <a:r>
              <a:rPr lang="en-US" sz="3200"/>
              <a:t>Summary and Conclusion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762000" y="1143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-"/>
            </a:pPr>
            <a:r>
              <a:rPr lang="en-US" sz="2200"/>
              <a:t> </a:t>
            </a:r>
            <a:r>
              <a:rPr lang="en-US" sz="2400"/>
              <a:t>Two central aspects of dealing with floods: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a. Responding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b. Mitigation</a:t>
            </a:r>
            <a:endParaRPr lang="en-US" sz="800"/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-"/>
            </a:pPr>
            <a:r>
              <a:rPr lang="en-US" sz="2400"/>
              <a:t> Nature of TxDOT’s response depends on the situation: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a. On-System versus Off-System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b. How the request reaches Maintenance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c. Decisions Made On-Site</a:t>
            </a:r>
            <a:endParaRPr lang="en-US" sz="800"/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-"/>
            </a:pPr>
            <a:r>
              <a:rPr lang="en-US" sz="2400"/>
              <a:t> Mitigation is made up of two parts: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a. Identifying the Risks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/>
              <a:t>	b. Avoiding Adverse Impacts               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D34-E3B2-4518-AC5A-748A7E4C18DF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14400" y="3810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066800" y="1219200"/>
            <a:ext cx="69500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/>
              <a:t>Highway Engineer Staffing Analysis, Texas Comptroller of Public Accounts, January 2010, page 7.</a:t>
            </a:r>
          </a:p>
          <a:p>
            <a:pPr marL="342900" indent="-342900">
              <a:buFontTx/>
              <a:buAutoNum type="arabicPeriod"/>
            </a:pPr>
            <a:endParaRPr lang="en-US" sz="1800"/>
          </a:p>
          <a:p>
            <a:pPr marL="342900" indent="-342900">
              <a:buFontTx/>
              <a:buAutoNum type="arabicPeriod"/>
            </a:pPr>
            <a:r>
              <a:rPr lang="en-US" sz="1800"/>
              <a:t>Annual Report – Highway Status Open to Traffic Only, Texas Department of Transportation, Transportation Planning and Programming Division, August 17, 2009.</a:t>
            </a:r>
          </a:p>
          <a:p>
            <a:pPr marL="342900" indent="-342900">
              <a:buFontTx/>
              <a:buAutoNum type="arabicPeriod"/>
            </a:pPr>
            <a:endParaRPr lang="en-US" sz="1800"/>
          </a:p>
          <a:p>
            <a:pPr marL="342900" indent="-342900">
              <a:buFontTx/>
              <a:buAutoNum type="arabicPeriod"/>
            </a:pPr>
            <a:r>
              <a:rPr lang="en-US" sz="1800"/>
              <a:t>Information Sharing Plan – Austin District, June 8, 2010</a:t>
            </a:r>
          </a:p>
          <a:p>
            <a:pPr marL="342900" indent="-342900">
              <a:buFontTx/>
              <a:buAutoNum type="arabicPeriod"/>
            </a:pPr>
            <a:endParaRPr lang="en-US" sz="1800"/>
          </a:p>
          <a:p>
            <a:pPr marL="342900" indent="-342900">
              <a:buFontTx/>
              <a:buAutoNum type="arabicPeriod"/>
            </a:pPr>
            <a:r>
              <a:rPr lang="en-US" sz="1800"/>
              <a:t>Survey of Organizational Excellence Data Report, Texas Department of Transportation, 2008, pages 2 and 3.</a:t>
            </a:r>
          </a:p>
          <a:p>
            <a:pPr marL="342900" indent="-342900">
              <a:buFontTx/>
              <a:buAutoNum type="arabicPeriod"/>
            </a:pPr>
            <a:endParaRPr lang="en-US" sz="1800"/>
          </a:p>
          <a:p>
            <a:pPr marL="342900" indent="-342900">
              <a:buFontTx/>
              <a:buAutoNum type="arabicPeriod"/>
            </a:pPr>
            <a:r>
              <a:rPr lang="en-US" sz="1800"/>
              <a:t>Hydraulic Design Manual, Texas Department of Transportation, March 2009.</a:t>
            </a:r>
          </a:p>
          <a:p>
            <a:pPr marL="342900" indent="-34290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9217-8DAC-4707-80E9-7EC88AF69C82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743200"/>
            <a:ext cx="7010400" cy="685800"/>
          </a:xfrm>
        </p:spPr>
        <p:txBody>
          <a:bodyPr/>
          <a:lstStyle/>
          <a:p>
            <a:r>
              <a:rPr lang="en-US" sz="2800" i="1"/>
              <a:t>Questions?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2B2B-6DB5-4514-AADF-53E841438A02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609600"/>
            <a:ext cx="4572000" cy="685800"/>
          </a:xfrm>
        </p:spPr>
        <p:txBody>
          <a:bodyPr/>
          <a:lstStyle/>
          <a:p>
            <a:pPr algn="l"/>
            <a:r>
              <a:rPr lang="en-US" sz="3200"/>
              <a:t>Outline of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524000"/>
            <a:ext cx="7086600" cy="3352800"/>
          </a:xfrm>
        </p:spPr>
        <p:txBody>
          <a:bodyPr/>
          <a:lstStyle/>
          <a:p>
            <a:pPr algn="l">
              <a:lnSpc>
                <a:spcPct val="120000"/>
              </a:lnSpc>
              <a:buFontTx/>
              <a:buChar char="-"/>
            </a:pPr>
            <a:r>
              <a:rPr lang="en-US" sz="2200"/>
              <a:t> </a:t>
            </a:r>
            <a:r>
              <a:rPr lang="en-US" sz="2400"/>
              <a:t>TxDOT’s Organizational Structure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Jurisdiction and Responsibilities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Emergency Flood Response Procedures</a:t>
            </a:r>
            <a:endParaRPr lang="en-US" sz="2400">
              <a:cs typeface="Arial" charset="0"/>
            </a:endParaRP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Contributions to Floodplain Management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Process of Hydrology and Hydraulic Design 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Example of Cross Drainage Culvert Design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Summary and Conclusions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400"/>
              <a:t> References</a:t>
            </a:r>
          </a:p>
          <a:p>
            <a:pPr algn="l">
              <a:lnSpc>
                <a:spcPct val="120000"/>
              </a:lnSpc>
              <a:buFontTx/>
              <a:buChar char="-"/>
            </a:pPr>
            <a:endParaRPr lang="en-US" sz="2400"/>
          </a:p>
          <a:p>
            <a:pPr algn="l">
              <a:lnSpc>
                <a:spcPct val="120000"/>
              </a:lnSpc>
              <a:buFontTx/>
              <a:buChar char="-"/>
            </a:pPr>
            <a:endParaRPr lang="en-US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FA1B-8BC0-4767-9F6C-A3596CEEBFAB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6629400" cy="685800"/>
          </a:xfrm>
        </p:spPr>
        <p:txBody>
          <a:bodyPr/>
          <a:lstStyle/>
          <a:p>
            <a:r>
              <a:rPr lang="en-US" sz="3200"/>
              <a:t>TxDOT’s Organizational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  <a:buFontTx/>
              <a:buChar char="-"/>
            </a:pPr>
            <a:endParaRPr lang="en-US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" y="5791200"/>
            <a:ext cx="8755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As of August 2009 there are 13,015 TxDOT employees, 11.7% of which are P.E.s or E.I.T.s [1].</a:t>
            </a:r>
          </a:p>
        </p:txBody>
      </p:sp>
      <p:pic>
        <p:nvPicPr>
          <p:cNvPr id="5137" name="Picture 17" descr="TxDOT Org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9038"/>
            <a:ext cx="7162800" cy="447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D2-C8FE-4FFB-9A9B-1D08FAA3E028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"/>
            <a:ext cx="6629400" cy="685800"/>
          </a:xfrm>
        </p:spPr>
        <p:txBody>
          <a:bodyPr/>
          <a:lstStyle/>
          <a:p>
            <a:r>
              <a:rPr lang="en-US" sz="3200"/>
              <a:t>Jurisdiction and Responsibilities</a:t>
            </a:r>
            <a:endParaRPr lang="en-US" sz="14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2400" y="5410200"/>
            <a:ext cx="8859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Travis and Williamson Counties there are 1,170 On-System miles and 7,205 Stratmap miles,</a:t>
            </a:r>
          </a:p>
          <a:p>
            <a:r>
              <a:rPr lang="en-US"/>
              <a:t>statewide there are 80,067 On-System miles and 306,403 Stratmap miles (centerline miles) [2].</a:t>
            </a:r>
          </a:p>
        </p:txBody>
      </p:sp>
      <p:pic>
        <p:nvPicPr>
          <p:cNvPr id="7189" name="Picture 21" descr="Williamson and Travis On-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990600"/>
            <a:ext cx="4060825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0" name="Picture 22" descr="Williamson and Travis Strat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63" y="990600"/>
            <a:ext cx="4059237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6F3DE-39ED-4A3A-82C4-149A56DB43AB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219200" y="3810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Jurisdiction and Responsibilities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990600" y="1295400"/>
            <a:ext cx="7543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/>
              <a:t>On-System: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Plan, Design, Build, Operate, and Maintain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Emergency Response 						</a:t>
            </a:r>
            <a:r>
              <a:rPr lang="en-US" sz="2000"/>
              <a:t>per internal and external request</a:t>
            </a:r>
            <a:endParaRPr lang="en-US" sz="2000"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800" b="1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/>
              <a:t>Off-System: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Inspect All Public Bridges and Bridge Class Culverts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Oversight of Federal Transportation Funds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Emergency Response 						</a:t>
            </a:r>
            <a:r>
              <a:rPr lang="en-US" sz="2000"/>
              <a:t>per Governor’s Office of Emergency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5A52-EE6F-494A-95FF-AFF71091C556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sz="3200"/>
              <a:t>Emergency Flood Response Procedures </a:t>
            </a:r>
            <a:r>
              <a:rPr lang="en-US" sz="1800"/>
              <a:t>[3]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" y="5334000"/>
            <a:ext cx="8994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Maintenance personnel are encouraged to use their own judgment, eliminating chain of </a:t>
            </a:r>
          </a:p>
          <a:p>
            <a:r>
              <a:rPr lang="en-US"/>
              <a:t>command delays.  Such personnel often personally know local DPS, Fire and EMS personnel.  </a:t>
            </a:r>
          </a:p>
          <a:p>
            <a:r>
              <a:rPr lang="en-US"/>
              <a:t>73% of TxDOT staff are over 40 years of age and 53% have 11 or more years with the agency [4].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82" name="Picture 18" descr="Emergency Flood 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37076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6A9D-F08C-4278-BAE4-807ECECA4CE4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077200" cy="685800"/>
          </a:xfrm>
        </p:spPr>
        <p:txBody>
          <a:bodyPr/>
          <a:lstStyle/>
          <a:p>
            <a:r>
              <a:rPr lang="en-US" sz="3200"/>
              <a:t>Highway Condition Reporting System</a:t>
            </a:r>
            <a:endParaRPr lang="en-US" sz="1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752" name="Picture 8" descr="Highway Condition Reporting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35DA-B481-4D13-9D25-145A9D65D852}" type="slidenum">
              <a:rPr lang="en-US"/>
              <a:pPr/>
              <a:t>8</a:t>
            </a:fld>
            <a:endParaRPr lang="en-US"/>
          </a:p>
        </p:txBody>
      </p:sp>
      <p:pic>
        <p:nvPicPr>
          <p:cNvPr id="10256" name="Picture 16" descr="Retaining Wall Standard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048000" cy="177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3200"/>
              <a:t>Contributions to Floodplain Management</a:t>
            </a:r>
            <a:endParaRPr lang="en-US" sz="3200" b="1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pic>
        <p:nvPicPr>
          <p:cNvPr id="10252" name="Picture 12" descr="Concrete Block Retaining W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1447800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51" name="Picture 11" descr="USGS Re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2522538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7" name="Picture 17" descr="TFM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828800"/>
            <a:ext cx="2362200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3" name="Picture 13" descr="Concrete Headwall Detai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57425"/>
            <a:ext cx="2332038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4" name="Picture 14" descr="Precast Box Culvert Detai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895600"/>
            <a:ext cx="2362200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4724400"/>
            <a:ext cx="23733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Sponsored USGS and</a:t>
            </a:r>
          </a:p>
          <a:p>
            <a:r>
              <a:rPr lang="en-US"/>
              <a:t>university hydrology and</a:t>
            </a:r>
          </a:p>
          <a:p>
            <a:r>
              <a:rPr lang="en-US"/>
              <a:t>hydraulic research and</a:t>
            </a:r>
          </a:p>
          <a:p>
            <a:r>
              <a:rPr lang="en-US"/>
              <a:t>publications, used in</a:t>
            </a:r>
          </a:p>
          <a:p>
            <a:r>
              <a:rPr lang="en-US"/>
              <a:t>engineering practice.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124200" y="5029200"/>
            <a:ext cx="2817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Standard hydraulic structure</a:t>
            </a:r>
          </a:p>
          <a:p>
            <a:r>
              <a:rPr lang="en-US"/>
              <a:t>designs and specifications,</a:t>
            </a:r>
          </a:p>
          <a:p>
            <a:r>
              <a:rPr lang="en-US"/>
              <a:t>used throughout the industry.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181725" y="5029200"/>
            <a:ext cx="2706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Hosting and supporting the</a:t>
            </a:r>
          </a:p>
          <a:p>
            <a:r>
              <a:rPr lang="en-US"/>
              <a:t>TFMA – NFIP training </a:t>
            </a:r>
          </a:p>
          <a:p>
            <a:r>
              <a:rPr lang="en-US"/>
              <a:t>program from 2004 to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564E-E36F-4A3A-ACBE-8F93EB19C0B0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686800" cy="685800"/>
          </a:xfrm>
        </p:spPr>
        <p:txBody>
          <a:bodyPr/>
          <a:lstStyle/>
          <a:p>
            <a:r>
              <a:rPr lang="en-US" sz="3200"/>
              <a:t>Process of Hydrology and Hydraulic Design </a:t>
            </a:r>
            <a:r>
              <a:rPr lang="en-US" sz="1800"/>
              <a:t>[5]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705600" cy="3776663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endParaRPr lang="en-US" sz="2000"/>
          </a:p>
          <a:p>
            <a:pPr algn="l">
              <a:lnSpc>
                <a:spcPct val="80000"/>
              </a:lnSpc>
            </a:pPr>
            <a:endParaRPr lang="en-US" sz="200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" y="6248400"/>
            <a:ext cx="385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/>
              <a:t>Texas Department of Transportation</a:t>
            </a:r>
            <a:endParaRPr lang="en-US" sz="180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33400" y="6629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39" name="Picture 23" descr="Engineering Flow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1127125"/>
            <a:ext cx="7278687" cy="460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492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Default Design</vt:lpstr>
      <vt:lpstr>Microsoft Excel Chart</vt:lpstr>
      <vt:lpstr>TxDOT’s Role in Flood Management</vt:lpstr>
      <vt:lpstr>Outline of Presentation</vt:lpstr>
      <vt:lpstr>TxDOT’s Organizational Structure</vt:lpstr>
      <vt:lpstr>Jurisdiction and Responsibilities</vt:lpstr>
      <vt:lpstr>Slide 5</vt:lpstr>
      <vt:lpstr>Emergency Flood Response Procedures [3]</vt:lpstr>
      <vt:lpstr>Highway Condition Reporting System</vt:lpstr>
      <vt:lpstr>Contributions to Floodplain Management</vt:lpstr>
      <vt:lpstr>Process of Hydrology and Hydraulic Design [5]</vt:lpstr>
      <vt:lpstr>Example of Cross Drainage Culvert Design  </vt:lpstr>
      <vt:lpstr>Slide 11</vt:lpstr>
      <vt:lpstr>Slide 12</vt:lpstr>
      <vt:lpstr>Slide 13</vt:lpstr>
      <vt:lpstr>Revision of Conveyance Due to Ditch Carryover</vt:lpstr>
      <vt:lpstr>Hydraulic Analysis of Culvert and Ditch</vt:lpstr>
      <vt:lpstr>Summary and Conclusion</vt:lpstr>
      <vt:lpstr>Slide 17</vt:lpstr>
      <vt:lpstr>Questions?</vt:lpstr>
    </vt:vector>
  </TitlesOfParts>
  <Company>TxDOT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JKAYSER</dc:creator>
  <cp:lastModifiedBy>maidment</cp:lastModifiedBy>
  <cp:revision>85</cp:revision>
  <dcterms:created xsi:type="dcterms:W3CDTF">2010-04-05T11:17:44Z</dcterms:created>
  <dcterms:modified xsi:type="dcterms:W3CDTF">2010-10-10T17:58:13Z</dcterms:modified>
</cp:coreProperties>
</file>