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1" r:id="rId2"/>
    <p:sldId id="284" r:id="rId3"/>
    <p:sldId id="285" r:id="rId4"/>
    <p:sldId id="286" r:id="rId5"/>
    <p:sldId id="288" r:id="rId6"/>
    <p:sldId id="282" r:id="rId7"/>
    <p:sldId id="283" r:id="rId8"/>
    <p:sldId id="287" r:id="rId9"/>
    <p:sldId id="258" r:id="rId10"/>
    <p:sldId id="270" r:id="rId11"/>
    <p:sldId id="271" r:id="rId12"/>
    <p:sldId id="272" r:id="rId13"/>
    <p:sldId id="273" r:id="rId14"/>
    <p:sldId id="289" r:id="rId15"/>
    <p:sldId id="265" r:id="rId16"/>
    <p:sldId id="259" r:id="rId17"/>
    <p:sldId id="269" r:id="rId18"/>
    <p:sldId id="260" r:id="rId19"/>
    <p:sldId id="268" r:id="rId20"/>
    <p:sldId id="262" r:id="rId21"/>
    <p:sldId id="266" r:id="rId22"/>
    <p:sldId id="263" r:id="rId23"/>
    <p:sldId id="274" r:id="rId24"/>
    <p:sldId id="275" r:id="rId25"/>
    <p:sldId id="276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480" y="-3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9E144-5438-4292-941C-B30A61416DA9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FE0E3-FDBC-43C5-941C-4431B94428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1904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24234-AC23-40E4-81C7-A7B4EE16274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813" y="687388"/>
            <a:ext cx="7313612" cy="3657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912813" y="1078992"/>
            <a:ext cx="7313612" cy="342900"/>
          </a:xfrm>
        </p:spPr>
        <p:txBody>
          <a:bodyPr/>
          <a:lstStyle>
            <a:lvl1pPr marL="0" indent="0">
              <a:buFontTx/>
              <a:buNone/>
              <a:defRPr lang="en-US" sz="1600" b="1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ＭＳ Ｐゴシック" pitchFamily="-110" charset="-128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/>
          </p:nvPr>
        </p:nvSpPr>
        <p:spPr>
          <a:xfrm>
            <a:off x="911225" y="5716588"/>
            <a:ext cx="7315200" cy="457200"/>
          </a:xfrm>
        </p:spPr>
        <p:txBody>
          <a:bodyPr anchor="b"/>
          <a:lstStyle>
            <a:lvl1pPr algn="r">
              <a:buFontTx/>
              <a:buNone/>
              <a:defRPr sz="1300" i="1">
                <a:solidFill>
                  <a:schemeClr val="accent2"/>
                </a:solidFill>
                <a:effectLst>
                  <a:outerShdw blurRad="50800" dist="38100" dir="2700000" algn="tl">
                    <a:srgbClr val="000000">
                      <a:alpha val="43000"/>
                    </a:srgbClr>
                  </a:outerShdw>
                </a:effectLst>
                <a:latin typeface="Arial"/>
                <a:cs typeface="Arial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DC798-9FB0-44D4-8660-C7C01E0007F5}" type="datetimeFigureOut">
              <a:rPr lang="en-US" smtClean="0"/>
              <a:pPr/>
              <a:t>10/11/2010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DB23B-C75C-406C-BB72-8884257DC92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143000"/>
            <a:ext cx="6629400" cy="4957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52400"/>
            <a:ext cx="8229600" cy="1470025"/>
          </a:xfrm>
        </p:spPr>
        <p:txBody>
          <a:bodyPr>
            <a:normAutofit/>
          </a:bodyPr>
          <a:lstStyle/>
          <a:p>
            <a:r>
              <a:rPr lang="en-US" sz="3600" b="1" dirty="0" smtClean="0"/>
              <a:t>Situational Awareness for Flash Flooding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257800"/>
            <a:ext cx="6934200" cy="1447800"/>
          </a:xfrm>
          <a:solidFill>
            <a:schemeClr val="bg1"/>
          </a:solidFill>
        </p:spPr>
        <p:txBody>
          <a:bodyPr>
            <a:normAutofit fontScale="70000" lnSpcReduction="20000"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By David R. Maidment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Director, Center for Research in Water Resources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Cockrell School of Engineering</a:t>
            </a:r>
          </a:p>
          <a:p>
            <a:r>
              <a:rPr lang="en-US" dirty="0" smtClean="0">
                <a:solidFill>
                  <a:schemeClr val="tx2"/>
                </a:solidFill>
              </a:rPr>
              <a:t>University of Texas at Austin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43000" y="1600200"/>
            <a:ext cx="72390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dirty="0" smtClean="0"/>
              <a:t>Texas Flash Flood Coalition, Flood Technology Committee, October 7, 2010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4582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Public Safety Answering Points in the CAPCOG region</a:t>
            </a:r>
            <a:endParaRPr lang="en-US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295400"/>
            <a:ext cx="7820025" cy="526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/>
          <p:nvPr/>
        </p:nvGrpSpPr>
        <p:grpSpPr>
          <a:xfrm>
            <a:off x="914400" y="3505200"/>
            <a:ext cx="1143000" cy="1219200"/>
            <a:chOff x="914400" y="3505200"/>
            <a:chExt cx="1143000" cy="1219200"/>
          </a:xfrm>
        </p:grpSpPr>
        <p:sp>
          <p:nvSpPr>
            <p:cNvPr id="8" name="Rectangle 7"/>
            <p:cNvSpPr/>
            <p:nvPr/>
          </p:nvSpPr>
          <p:spPr>
            <a:xfrm>
              <a:off x="914400" y="3505200"/>
              <a:ext cx="1143000" cy="1219200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30563" y="3867727"/>
              <a:ext cx="1088571" cy="76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83673" y="3569855"/>
              <a:ext cx="314325" cy="276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221509" y="3609109"/>
              <a:ext cx="806824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Emergency calls are referenced on the road and street network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524000"/>
            <a:ext cx="7391400" cy="51411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Address points locate individual homes and buildings</a:t>
            </a:r>
            <a:endParaRPr lang="en-US" sz="36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752600"/>
            <a:ext cx="3709137" cy="3169866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752600"/>
            <a:ext cx="2813737" cy="3629025"/>
          </a:xfrm>
          <a:prstGeom prst="rect">
            <a:avLst/>
          </a:prstGeom>
          <a:noFill/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752600" y="2819400"/>
            <a:ext cx="228600" cy="228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752600" y="1736436"/>
            <a:ext cx="2350655" cy="10829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752600" y="3048000"/>
            <a:ext cx="2341418" cy="2327564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4627" y="1715655"/>
            <a:ext cx="2095500" cy="1285875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4" name="Rectangle 13"/>
          <p:cNvSpPr/>
          <p:nvPr/>
        </p:nvSpPr>
        <p:spPr>
          <a:xfrm>
            <a:off x="4922982" y="1981200"/>
            <a:ext cx="1173018" cy="914400"/>
          </a:xfrm>
          <a:prstGeom prst="rect">
            <a:avLst/>
          </a:prstGeom>
          <a:noFill/>
          <a:ln w="127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4953000" y="1708727"/>
            <a:ext cx="2066636" cy="272473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53000" y="2895600"/>
            <a:ext cx="2048164" cy="115455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4267200" y="5486400"/>
            <a:ext cx="3124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 is the center of a legal lot and is referenced to a location on the road network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609600" y="5029200"/>
            <a:ext cx="2971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There are 687,000 address points in the CAPCOG region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858000" y="3048000"/>
            <a:ext cx="243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Address points and building footprints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6710"/>
            <a:ext cx="7209629" cy="5214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CAPCOG LIDAR Coverage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00900" y="3124200"/>
            <a:ext cx="1060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Collected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6884276" y="3407244"/>
            <a:ext cx="3810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177862" y="1549118"/>
            <a:ext cx="1126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Process</a:t>
            </a:r>
            <a:endParaRPr lang="en-US" dirty="0"/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rot="10800000" flipV="1">
            <a:off x="3796862" y="1733784"/>
            <a:ext cx="381000" cy="348734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800600"/>
            <a:ext cx="64770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River Basins of CAPCOG region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7448550" cy="503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562600" y="1828800"/>
            <a:ext cx="997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Brazos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1752600"/>
            <a:ext cx="1314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Colorado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914400" y="5181600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Guadalupe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771289" y="6212611"/>
            <a:ext cx="1014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Lavaca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14488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WGRFC MPE </a:t>
            </a:r>
            <a:r>
              <a:rPr lang="en-US" dirty="0" err="1" smtClean="0"/>
              <a:t>Nexrad</a:t>
            </a:r>
            <a:r>
              <a:rPr lang="en-US" dirty="0" smtClean="0"/>
              <a:t> rainfall 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1600199"/>
            <a:ext cx="6019800" cy="4890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Nexrad</a:t>
            </a:r>
            <a:r>
              <a:rPr lang="en-US" dirty="0" smtClean="0"/>
              <a:t> Radar Rainfall in CAPCOG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399" y="1676400"/>
            <a:ext cx="7206127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Texas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2514600"/>
            <a:ext cx="5867400" cy="414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1219200"/>
            <a:ext cx="4953000" cy="268605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57200" y="4572000"/>
            <a:ext cx="27431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Real-time data acquisition through satellites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USGS </a:t>
            </a:r>
            <a:r>
              <a:rPr lang="en-US" dirty="0" err="1" smtClean="0"/>
              <a:t>Streamflow</a:t>
            </a:r>
            <a:r>
              <a:rPr lang="en-US" dirty="0" smtClean="0"/>
              <a:t> gages in CAPCOG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600200"/>
            <a:ext cx="7086600" cy="468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Network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371600"/>
            <a:ext cx="7296150" cy="5215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0"/>
            <a:ext cx="9167875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LCRA </a:t>
            </a:r>
            <a:r>
              <a:rPr lang="en-US" dirty="0" err="1" smtClean="0"/>
              <a:t>HydroMet</a:t>
            </a:r>
            <a:r>
              <a:rPr lang="en-US" dirty="0" smtClean="0"/>
              <a:t> in CAPCOG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600200"/>
            <a:ext cx="752483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Austin’s Flood Early Warning System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057400"/>
            <a:ext cx="3657600" cy="38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4" descr="IMG_08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3431" y="2407448"/>
            <a:ext cx="3947340" cy="2960505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514600" y="3505200"/>
            <a:ext cx="5562600" cy="3048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9600" y="1295400"/>
            <a:ext cx="8034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Gage measuring water level and rainfall at a low water crossing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6027003"/>
            <a:ext cx="716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Citizens living near here are in the 5-year floodplain…. </a:t>
            </a:r>
          </a:p>
          <a:p>
            <a:pPr algn="ctr"/>
            <a:r>
              <a:rPr lang="en-US" sz="2400" i="1" dirty="0" smtClean="0">
                <a:solidFill>
                  <a:srgbClr val="00B050"/>
                </a:solidFill>
              </a:rPr>
              <a:t>……their only escape is along a railroad line</a:t>
            </a:r>
            <a:endParaRPr lang="en-US" sz="2400" i="1" dirty="0">
              <a:solidFill>
                <a:srgbClr val="00B05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5400" y="5410200"/>
            <a:ext cx="336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Image: Susan Janek, City of Austin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of Austin FEWS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1600200"/>
            <a:ext cx="7724775" cy="4935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29400" y="4344945"/>
            <a:ext cx="2362200" cy="2370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4191000"/>
            <a:ext cx="2557054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048000" y="5638800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Water Level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181600" y="5638800"/>
            <a:ext cx="1377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Precipitation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1219200"/>
            <a:ext cx="375896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0" y="2514600"/>
            <a:ext cx="5257800" cy="2616597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91000" y="1676400"/>
            <a:ext cx="436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21 Flood Control Dams in Williamson County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6096000"/>
            <a:ext cx="1298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 data</a:t>
            </a:r>
            <a:endParaRPr 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228600"/>
            <a:ext cx="5823155" cy="867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Upper Brushy Creek WCID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24000"/>
            <a:ext cx="762608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Single Virtual Flood Observation Network for the CAPCOG region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7381875" cy="480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Flash Flood Alley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1600200"/>
            <a:ext cx="8157899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667000" y="6248400"/>
            <a:ext cx="4009239" cy="3693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Slide: Hector Guerrero, NWS, San Angelo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Single Virtual Flood Observation Network for the CAPCOG region</a:t>
            </a:r>
            <a:endParaRPr lang="en-US" sz="32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1676400"/>
            <a:ext cx="7381875" cy="480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085263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962"/>
          </a:xfrm>
        </p:spPr>
        <p:txBody>
          <a:bodyPr>
            <a:normAutofit/>
          </a:bodyPr>
          <a:lstStyle/>
          <a:p>
            <a:r>
              <a:rPr lang="en-US" dirty="0" smtClean="0"/>
              <a:t>How to Communicate Information to Emergency Responders?</a:t>
            </a:r>
            <a:endParaRPr lang="en-US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2286000"/>
            <a:ext cx="5655440" cy="4228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Hand-Held Devices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Give information to them?</a:t>
            </a:r>
          </a:p>
          <a:p>
            <a:r>
              <a:rPr lang="en-US" dirty="0" smtClean="0"/>
              <a:t>Obtain information from them?</a:t>
            </a:r>
          </a:p>
          <a:p>
            <a:r>
              <a:rPr lang="en-US" dirty="0" smtClean="0"/>
              <a:t>Twitter feeds to </a:t>
            </a:r>
            <a:r>
              <a:rPr lang="en-US" dirty="0" err="1" smtClean="0"/>
              <a:t>ArcGIS</a:t>
            </a:r>
            <a:r>
              <a:rPr lang="en-US" dirty="0" smtClean="0"/>
              <a:t> .com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752600"/>
            <a:ext cx="3962400" cy="452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7455" y="1894115"/>
            <a:ext cx="4617539" cy="373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News 8 Austin header-img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74008" y="3456455"/>
            <a:ext cx="1071889" cy="1311488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1735" y="2318658"/>
            <a:ext cx="2947695" cy="2775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Real-Time Flood Information for Television</a:t>
            </a:r>
            <a:endParaRPr lang="en-US" sz="32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381000" y="1371600"/>
            <a:ext cx="7313612" cy="3429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Maureen McCann, Meteorologist with News8 Austin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1600" dirty="0" smtClean="0">
                <a:solidFill>
                  <a:srgbClr val="FF0000"/>
                </a:solidFill>
              </a:rPr>
              <a:t>Develop a prototype of space-time mapping for television meteorologists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Capital Area Council of Governments </a:t>
            </a:r>
            <a:r>
              <a:rPr lang="en-US" sz="4000" dirty="0" smtClean="0"/>
              <a:t>(CAPCOG)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524000"/>
            <a:ext cx="6800850" cy="490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305</Words>
  <Application>Microsoft Office PowerPoint</Application>
  <PresentationFormat>On-screen Show (4:3)</PresentationFormat>
  <Paragraphs>53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Situational Awareness for Flash Flooding</vt:lpstr>
      <vt:lpstr>PowerPoint Presentation</vt:lpstr>
      <vt:lpstr>Flash Flood Alley</vt:lpstr>
      <vt:lpstr>A Single Virtual Flood Observation Network for the CAPCOG region</vt:lpstr>
      <vt:lpstr>PowerPoint Presentation</vt:lpstr>
      <vt:lpstr>How to Communicate Information to Emergency Responders?</vt:lpstr>
      <vt:lpstr>Hand-Held Devices</vt:lpstr>
      <vt:lpstr>Real-Time Flood Information for Television</vt:lpstr>
      <vt:lpstr>Capital Area Council of Governments (CAPCOG)</vt:lpstr>
      <vt:lpstr>Public Safety Answering Points in the CAPCOG region</vt:lpstr>
      <vt:lpstr>Emergency calls are referenced on the road and street network</vt:lpstr>
      <vt:lpstr>Address points locate individual homes and buildings</vt:lpstr>
      <vt:lpstr>CAPCOG LIDAR Coverage</vt:lpstr>
      <vt:lpstr>River Basins of CAPCOG region</vt:lpstr>
      <vt:lpstr>WGRFC MPE Nexrad rainfall </vt:lpstr>
      <vt:lpstr>Nexrad Radar Rainfall in CAPCOG</vt:lpstr>
      <vt:lpstr>USGS Streamflow gages in Texas</vt:lpstr>
      <vt:lpstr>USGS Streamflow gages in CAPCOG</vt:lpstr>
      <vt:lpstr>LCRA HydroMet Network</vt:lpstr>
      <vt:lpstr>LCRA HydroMet in CAPCOG</vt:lpstr>
      <vt:lpstr>Austin’s Flood Early Warning System</vt:lpstr>
      <vt:lpstr>City of Austin FEWS</vt:lpstr>
      <vt:lpstr>PowerPoint Presentation</vt:lpstr>
      <vt:lpstr>Upper Brushy Creek WCID</vt:lpstr>
      <vt:lpstr>A Single Virtual Flood Observation Network for the CAPCOG region</vt:lpstr>
    </vt:vector>
  </TitlesOfParts>
  <Company>University of Texas at Austin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Upper Brushy Creek WCID</dc:title>
  <dc:creator>maidment</dc:creator>
  <cp:lastModifiedBy>maidment</cp:lastModifiedBy>
  <cp:revision>29</cp:revision>
  <dcterms:created xsi:type="dcterms:W3CDTF">2010-10-08T11:35:50Z</dcterms:created>
  <dcterms:modified xsi:type="dcterms:W3CDTF">2010-10-11T18:27:23Z</dcterms:modified>
</cp:coreProperties>
</file>