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94" r:id="rId2"/>
    <p:sldId id="592" r:id="rId3"/>
    <p:sldId id="548" r:id="rId4"/>
    <p:sldId id="579" r:id="rId5"/>
    <p:sldId id="572" r:id="rId6"/>
    <p:sldId id="550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569" r:id="rId17"/>
    <p:sldId id="570" r:id="rId18"/>
    <p:sldId id="571" r:id="rId19"/>
    <p:sldId id="559" r:id="rId20"/>
    <p:sldId id="573" r:id="rId21"/>
    <p:sldId id="574" r:id="rId22"/>
    <p:sldId id="575" r:id="rId23"/>
    <p:sldId id="586" r:id="rId24"/>
    <p:sldId id="580" r:id="rId25"/>
    <p:sldId id="577" r:id="rId26"/>
    <p:sldId id="588" r:id="rId27"/>
    <p:sldId id="589" r:id="rId28"/>
    <p:sldId id="587" r:id="rId29"/>
    <p:sldId id="552" r:id="rId30"/>
    <p:sldId id="585" r:id="rId31"/>
    <p:sldId id="581" r:id="rId32"/>
    <p:sldId id="582" r:id="rId33"/>
    <p:sldId id="584" r:id="rId34"/>
    <p:sldId id="392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00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8" autoAdjust="0"/>
    <p:restoredTop sz="94653" autoAdjust="0"/>
  </p:normalViewPr>
  <p:slideViewPr>
    <p:cSldViewPr>
      <p:cViewPr>
        <p:scale>
          <a:sx n="134" d="100"/>
          <a:sy n="134" d="100"/>
        </p:scale>
        <p:origin x="-954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C065C84-698C-4F47-99FB-7FE6738EDC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BC2999-E953-4729-9316-DD1A6E92E7AB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0976C0-B716-4C15-8FB7-58359B19A5A8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93863" y="0"/>
            <a:ext cx="7450137" cy="10239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1636713" cy="10239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52400" y="228600"/>
            <a:ext cx="1417638" cy="777875"/>
            <a:chOff x="74" y="144"/>
            <a:chExt cx="893" cy="490"/>
          </a:xfrm>
        </p:grpSpPr>
        <p:pic>
          <p:nvPicPr>
            <p:cNvPr id="7" name="Picture 19" descr="LCRAwhit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" y="144"/>
              <a:ext cx="893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0"/>
            <p:cNvSpPr txBox="1">
              <a:spLocks noChangeArrowheads="1"/>
            </p:cNvSpPr>
            <p:nvPr userDrawn="1"/>
          </p:nvSpPr>
          <p:spPr bwMode="auto">
            <a:xfrm>
              <a:off x="192" y="480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cs typeface="+mn-cs"/>
                </a:rPr>
                <a:t>www.lcra.org</a:t>
              </a: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D97FA-EB63-4CE9-AE62-EE8299163F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05F3-F503-4D37-B9E4-1514AB2BE4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52400"/>
            <a:ext cx="1827213" cy="6551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52400"/>
            <a:ext cx="5334000" cy="6551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6B56F-F342-40C0-9469-716D50BFC4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3515-7E1A-4175-B6E6-3C92AA1F15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C7EB-61ED-4587-9575-46B0BE42EE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219200"/>
            <a:ext cx="3579813" cy="5484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4813" y="1219200"/>
            <a:ext cx="3581400" cy="5484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09C13-F162-4712-B5DA-4F40A98BF0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60E9D-F573-4DF5-B449-05767648C1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034D4-DD04-4280-98A0-963C20C7EE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62BCC-CE48-46C4-BBD4-2D1D8F99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837BD-6345-496D-A907-E8A5860FE4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78E97-9B81-40E6-B889-85366920BE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693863" y="0"/>
            <a:ext cx="7450137" cy="10239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1636713" cy="10239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0"/>
            <a:ext cx="72390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219200"/>
            <a:ext cx="7313613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245225"/>
            <a:ext cx="426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1CC1D7-9006-4745-8AB6-8F154D91AA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035050"/>
            <a:ext cx="1636713" cy="5822950"/>
          </a:xfrm>
          <a:prstGeom prst="rect">
            <a:avLst/>
          </a:prstGeom>
          <a:solidFill>
            <a:srgbClr val="003399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2400" y="228600"/>
            <a:ext cx="1417638" cy="777875"/>
            <a:chOff x="74" y="144"/>
            <a:chExt cx="893" cy="490"/>
          </a:xfrm>
        </p:grpSpPr>
        <p:pic>
          <p:nvPicPr>
            <p:cNvPr id="1034" name="Picture 11" descr="LCRAwhit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4" y="144"/>
              <a:ext cx="893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Text Box 12"/>
            <p:cNvSpPr txBox="1">
              <a:spLocks noChangeArrowheads="1"/>
            </p:cNvSpPr>
            <p:nvPr userDrawn="1"/>
          </p:nvSpPr>
          <p:spPr bwMode="auto">
            <a:xfrm>
              <a:off x="192" y="480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b="1" dirty="0">
                  <a:solidFill>
                    <a:schemeClr val="bg1"/>
                  </a:solidFill>
                  <a:cs typeface="+mn-cs"/>
                </a:rPr>
                <a:t>www.lcra.org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DD.bmp"/>
          <p:cNvPicPr>
            <a:picLocks noChangeAspect="1"/>
          </p:cNvPicPr>
          <p:nvPr/>
        </p:nvPicPr>
        <p:blipFill>
          <a:blip r:embed="rId2" cstate="print"/>
          <a:srcRect l="2064" t="11379" r="31891" b="27931"/>
          <a:stretch>
            <a:fillRect/>
          </a:stretch>
        </p:blipFill>
        <p:spPr>
          <a:xfrm>
            <a:off x="914400" y="1017639"/>
            <a:ext cx="8229600" cy="58403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71600" y="1371601"/>
            <a:ext cx="7086600" cy="1676399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Flash Flood Awareness for Central Texas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00200" y="3581400"/>
            <a:ext cx="60198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Rose, LCRA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1828800" y="5791200"/>
            <a:ext cx="601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October 8,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am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8707" y="1066800"/>
            <a:ext cx="7465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am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am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am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Rainfall Rates of 4 to 6 Inches per Hour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154" r="4873"/>
          <a:stretch>
            <a:fillRect/>
          </a:stretch>
        </p:blipFill>
        <p:spPr bwMode="auto">
          <a:xfrm>
            <a:off x="1676400" y="2057400"/>
            <a:ext cx="3505200" cy="402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0108" r="6643"/>
          <a:stretch>
            <a:fillRect/>
          </a:stretch>
        </p:blipFill>
        <p:spPr bwMode="auto">
          <a:xfrm>
            <a:off x="5181600" y="2053665"/>
            <a:ext cx="3853441" cy="40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76400" y="4724400"/>
            <a:ext cx="3505200" cy="15240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57800" y="3200400"/>
            <a:ext cx="3733800" cy="152400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38400" y="1219200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Lake Austin at</a:t>
            </a:r>
          </a:p>
          <a:p>
            <a:pPr algn="ctr"/>
            <a:r>
              <a:rPr lang="en-US" dirty="0" smtClean="0"/>
              <a:t> Davenport Ranch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13716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Mansfield Dam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rmine.bmp"/>
          <p:cNvPicPr>
            <a:picLocks noChangeAspect="1"/>
          </p:cNvPicPr>
          <p:nvPr/>
        </p:nvPicPr>
        <p:blipFill>
          <a:blip r:embed="rId3" cstate="print"/>
          <a:srcRect l="18707" t="10557" r="14200" b="30899"/>
          <a:stretch>
            <a:fillRect/>
          </a:stretch>
        </p:blipFill>
        <p:spPr>
          <a:xfrm>
            <a:off x="0" y="1066800"/>
            <a:ext cx="9144000" cy="579120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 Look Back at Tropical Storm Hermine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524000" y="5791200"/>
            <a:ext cx="6400800" cy="838200"/>
          </a:xfrm>
        </p:spPr>
        <p:txBody>
          <a:bodyPr/>
          <a:lstStyle/>
          <a:p>
            <a:pPr>
              <a:defRPr/>
            </a:pP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Rose,  LCRA Meteorologist</a:t>
            </a:r>
          </a:p>
          <a:p>
            <a:pPr>
              <a:defRPr/>
            </a:pP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8, 2010</a:t>
            </a:r>
            <a:endParaRPr lang="en-US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LCRA Hydromet, 9/6-9/10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436"/>
            <a:ext cx="8153400" cy="579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LCRA Hydromet, 9/6-9/10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90" y="1066801"/>
            <a:ext cx="869031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mineStorm_Au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0"/>
            <a:ext cx="4419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286000"/>
            <a:ext cx="349986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City of Austin</a:t>
            </a:r>
          </a:p>
          <a:p>
            <a:r>
              <a:rPr lang="en-US" sz="4000" b="1" dirty="0" smtClean="0"/>
              <a:t>Watershed</a:t>
            </a:r>
          </a:p>
          <a:p>
            <a:r>
              <a:rPr lang="en-US" sz="4000" b="1" dirty="0" smtClean="0"/>
              <a:t>Protection</a:t>
            </a:r>
          </a:p>
          <a:p>
            <a:r>
              <a:rPr lang="en-US" sz="4000" b="1" dirty="0" smtClean="0"/>
              <a:t>Department</a:t>
            </a:r>
          </a:p>
          <a:p>
            <a:r>
              <a:rPr lang="en-US" sz="2400" b="1" dirty="0" smtClean="0"/>
              <a:t>5 am, 9/7-9/8</a:t>
            </a:r>
            <a:endParaRPr lang="en-US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Weather Service “MPE”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am, 9/7-9/8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726"/>
          <a:stretch>
            <a:fillRect/>
          </a:stretch>
        </p:blipFill>
        <p:spPr bwMode="auto">
          <a:xfrm>
            <a:off x="1676401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CoCoRaHS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Rainfall, 7am, 9/7-9/8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GRK Radar Estimate, 9/6-9/8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38330"/>
            <a:ext cx="7620000" cy="58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Rain Gauge Amounts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Williamson County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52600" y="1219201"/>
            <a:ext cx="7313613" cy="1295399"/>
          </a:xfrm>
        </p:spPr>
        <p:txBody>
          <a:bodyPr/>
          <a:lstStyle/>
          <a:p>
            <a:r>
              <a:rPr lang="en-US" sz="2400" b="1" dirty="0" smtClean="0"/>
              <a:t>Maximum gauged 24 hour total (7 am-7am) was 14.57 inches, at Lake Georgetown. (16.37 inches 9/7-9/9) NWS Coop location</a:t>
            </a:r>
            <a:endParaRPr lang="en-US" sz="24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 b="36951"/>
          <a:stretch>
            <a:fillRect/>
          </a:stretch>
        </p:blipFill>
        <p:spPr bwMode="auto">
          <a:xfrm>
            <a:off x="1676400" y="2349246"/>
            <a:ext cx="7467600" cy="450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Rain Gauge Amounts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ravis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</a:t>
            </a:r>
            <a:endParaRPr lang="en-US" sz="1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b="19087"/>
          <a:stretch>
            <a:fillRect/>
          </a:stretch>
        </p:blipFill>
        <p:spPr bwMode="auto">
          <a:xfrm>
            <a:off x="1676400" y="1066800"/>
            <a:ext cx="7391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Impacted Watersheds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4897"/>
          <a:stretch>
            <a:fillRect/>
          </a:stretch>
        </p:blipFill>
        <p:spPr bwMode="auto">
          <a:xfrm>
            <a:off x="228600" y="1055915"/>
            <a:ext cx="8915400" cy="580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15240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Brushy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9718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Brushy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3810000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Buttercup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419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44958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Rattan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209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 Rock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5715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5486400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Walnut Creek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762000"/>
            <a:ext cx="612231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0"/>
            <a:ext cx="61458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438400"/>
            <a:ext cx="4038600" cy="27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of Tropical Storm Hermine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990601"/>
            <a:ext cx="748665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3505200" y="6019800"/>
            <a:ext cx="1981200" cy="15240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2895600" y="4038600"/>
            <a:ext cx="1600200" cy="30480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62600" y="5791200"/>
            <a:ext cx="2472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pm, Sunday, 9/5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810000"/>
            <a:ext cx="2567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pm, Tuesday, 9/7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100-Year Storm, 1-day Duration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0668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250-Year Storm, 1-day Duration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066801"/>
            <a:ext cx="86868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500-Year Storm, 1-day Duration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1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Flash Flood Fatalities from Hermine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71081"/>
            <a:ext cx="6858000" cy="578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24600" y="24384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3200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43434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40386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36576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Water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7924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572000"/>
            <a:ext cx="6400800" cy="17526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Bob Rose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Meteorologist, LCRA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bob.rose@lcra.org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512-473-3350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of Tropical Storm Hermine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061794"/>
            <a:ext cx="5838825" cy="579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4953000" y="5715000"/>
            <a:ext cx="609600" cy="304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47322" y="5791200"/>
            <a:ext cx="2263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8:30 pm, Monday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Sep. 6th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91000" y="2971800"/>
            <a:ext cx="685800" cy="1524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7400" y="2971800"/>
            <a:ext cx="2018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pm Tuesday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9/7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33800" y="1676400"/>
            <a:ext cx="533400" cy="76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6400" y="1447800"/>
            <a:ext cx="200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Midnight, Wed.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9/8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 Satellite Image, 5:31 pm,  9/7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ermin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066800"/>
            <a:ext cx="7467600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 PM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1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pm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1"/>
            <a:ext cx="7467600" cy="579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pm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960" y="1066800"/>
            <a:ext cx="744004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Midnight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368" y="1066800"/>
            <a:ext cx="745963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CRA-Template">
  <a:themeElements>
    <a:clrScheme name="LCRA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CRA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CRA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RA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RA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RA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RA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RA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RA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3639</TotalTime>
  <Words>244</Words>
  <Application>Microsoft Office PowerPoint</Application>
  <PresentationFormat>On-screen Show (4:3)</PresentationFormat>
  <Paragraphs>72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LCRA-Template</vt:lpstr>
      <vt:lpstr>Flash Flood Awareness for Central Texas</vt:lpstr>
      <vt:lpstr>A Look Back at Tropical Storm Hermine</vt:lpstr>
      <vt:lpstr>Track of Tropical Storm Hermine</vt:lpstr>
      <vt:lpstr>Track of Tropical Storm Hermine</vt:lpstr>
      <vt:lpstr>Visible Satellite Image, 5:31 pm,  9/7</vt:lpstr>
      <vt:lpstr>9 PM</vt:lpstr>
      <vt:lpstr>10 pm</vt:lpstr>
      <vt:lpstr>11 pm</vt:lpstr>
      <vt:lpstr>Midnight</vt:lpstr>
      <vt:lpstr>1 am</vt:lpstr>
      <vt:lpstr>2 am</vt:lpstr>
      <vt:lpstr>3 am</vt:lpstr>
      <vt:lpstr>4 am</vt:lpstr>
      <vt:lpstr>5 am</vt:lpstr>
      <vt:lpstr>6 am</vt:lpstr>
      <vt:lpstr>7 am</vt:lpstr>
      <vt:lpstr>8 am</vt:lpstr>
      <vt:lpstr>9 am</vt:lpstr>
      <vt:lpstr>Rainfall Rates of 4 to 6 Inches per Hour</vt:lpstr>
      <vt:lpstr>LCRA Hydromet, 9/6-9/10</vt:lpstr>
      <vt:lpstr>LCRA Hydromet, 9/6-9/10</vt:lpstr>
      <vt:lpstr>PowerPoint Presentation</vt:lpstr>
      <vt:lpstr>National Weather Service “MPE” 7 am, 9/7-9/8</vt:lpstr>
      <vt:lpstr>CoCoRaHS Rainfall, 7am, 9/7-9/8</vt:lpstr>
      <vt:lpstr>GRK Radar Estimate, 9/6-9/8</vt:lpstr>
      <vt:lpstr>Other Rain Gauge Amounts Williamson County</vt:lpstr>
      <vt:lpstr>Other Rain Gauge Amounts Travis County</vt:lpstr>
      <vt:lpstr>Most Impacted Watersheds</vt:lpstr>
      <vt:lpstr>PowerPoint Presentation</vt:lpstr>
      <vt:lpstr>100-Year Storm, 1-day Duration</vt:lpstr>
      <vt:lpstr>250-Year Storm, 1-day Duration</vt:lpstr>
      <vt:lpstr>500-Year Storm, 1-day Duration</vt:lpstr>
      <vt:lpstr>7 Flash Flood Fatalities from Hermine</vt:lpstr>
      <vt:lpstr>PowerPoint Presentation</vt:lpstr>
    </vt:vector>
  </TitlesOfParts>
  <Company>Lower Colorado River Authority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LCRA Employee</dc:creator>
  <cp:lastModifiedBy>Maidment, David R</cp:lastModifiedBy>
  <cp:revision>233</cp:revision>
  <dcterms:created xsi:type="dcterms:W3CDTF">2005-09-26T16:14:11Z</dcterms:created>
  <dcterms:modified xsi:type="dcterms:W3CDTF">2010-10-11T22:30:15Z</dcterms:modified>
</cp:coreProperties>
</file>