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733" r:id="rId4"/>
  </p:sldMasterIdLst>
  <p:notesMasterIdLst>
    <p:notesMasterId r:id="rId19"/>
  </p:notesMasterIdLst>
  <p:handoutMasterIdLst>
    <p:handoutMasterId r:id="rId20"/>
  </p:handoutMasterIdLst>
  <p:sldIdLst>
    <p:sldId id="849" r:id="rId5"/>
    <p:sldId id="850" r:id="rId6"/>
    <p:sldId id="852" r:id="rId7"/>
    <p:sldId id="851" r:id="rId8"/>
    <p:sldId id="853" r:id="rId9"/>
    <p:sldId id="854" r:id="rId10"/>
    <p:sldId id="855" r:id="rId11"/>
    <p:sldId id="856" r:id="rId12"/>
    <p:sldId id="862" r:id="rId13"/>
    <p:sldId id="858" r:id="rId14"/>
    <p:sldId id="859" r:id="rId15"/>
    <p:sldId id="861" r:id="rId16"/>
    <p:sldId id="741" r:id="rId17"/>
    <p:sldId id="860" r:id="rId18"/>
  </p:sldIdLst>
  <p:sldSz cx="9144000" cy="6858000" type="screen4x3"/>
  <p:notesSz cx="9296400" cy="7010400"/>
  <p:defaultTextStyle>
    <a:defPPr>
      <a:defRPr lang="en-US"/>
    </a:defPPr>
    <a:lvl1pPr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0"/>
      </a:spcBef>
      <a:spcAft>
        <a:spcPct val="0"/>
      </a:spcAft>
      <a:defRPr sz="1400" b="1" kern="1200">
        <a:solidFill>
          <a:srgbClr val="FFFFFF"/>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400" b="1" kern="1200">
        <a:solidFill>
          <a:srgbClr val="FFFFFF"/>
        </a:solidFill>
        <a:latin typeface="Arial" pitchFamily="-97" charset="0"/>
        <a:ea typeface="ＭＳ Ｐゴシック" pitchFamily="-97" charset="-128"/>
        <a:cs typeface="ＭＳ Ｐゴシック" pitchFamily="-9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DFF69"/>
    <a:srgbClr val="DEE062"/>
    <a:srgbClr val="003366"/>
    <a:srgbClr val="336699"/>
    <a:srgbClr val="CCECFF"/>
    <a:srgbClr val="051932"/>
    <a:srgbClr val="026ACB"/>
    <a:srgbClr val="9BCDFF"/>
    <a:srgbClr val="FFFFC8"/>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9141" autoAdjust="0"/>
    <p:restoredTop sz="98292" autoAdjust="0"/>
  </p:normalViewPr>
  <p:slideViewPr>
    <p:cSldViewPr snapToGrid="0">
      <p:cViewPr>
        <p:scale>
          <a:sx n="70" d="100"/>
          <a:sy n="70" d="100"/>
        </p:scale>
        <p:origin x="-2094" y="-984"/>
      </p:cViewPr>
      <p:guideLst>
        <p:guide orient="horz" pos="432"/>
        <p:guide orient="horz" pos="3864"/>
        <p:guide pos="576"/>
        <p:guide pos="5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2" d="100"/>
          <a:sy n="72" d="100"/>
        </p:scale>
        <p:origin x="-96" y="-372"/>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smtClean="0">
                <a:effectLst>
                  <a:outerShdw blurRad="38100" dist="38100" dir="2700000" algn="tl">
                    <a:srgbClr val="000000">
                      <a:alpha val="43137"/>
                    </a:srgbClr>
                  </a:outerShdw>
                </a:effectLst>
              </a:defRPr>
            </a:lvl1pPr>
          </a:lstStyle>
          <a:p>
            <a:pPr>
              <a:defRPr/>
            </a:pPr>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1440" tIns="45720" rIns="91440" bIns="45720" rtlCol="0"/>
          <a:lstStyle>
            <a:lvl1pPr algn="r">
              <a:defRPr sz="1200" smtClean="0">
                <a:effectLst>
                  <a:outerShdw blurRad="38100" dist="38100" dir="2700000" algn="tl">
                    <a:srgbClr val="000000">
                      <a:alpha val="43137"/>
                    </a:srgbClr>
                  </a:outerShdw>
                </a:effectLst>
              </a:defRPr>
            </a:lvl1pPr>
          </a:lstStyle>
          <a:p>
            <a:pPr>
              <a:defRPr/>
            </a:pPr>
            <a:fld id="{668A2397-229D-5E42-96C0-D1B4D14383A4}" type="datetime1">
              <a:rPr lang="en-US"/>
              <a:pPr>
                <a:defRPr/>
              </a:pPr>
              <a:t>10/10/2010</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1440" tIns="45720" rIns="91440" bIns="45720" rtlCol="0" anchor="b"/>
          <a:lstStyle>
            <a:lvl1pPr algn="l">
              <a:defRPr sz="1200" smtClean="0">
                <a:effectLst>
                  <a:outerShdw blurRad="38100" dist="38100" dir="2700000" algn="tl">
                    <a:srgbClr val="000000">
                      <a:alpha val="43137"/>
                    </a:srgbClr>
                  </a:outerShdw>
                </a:effectLst>
              </a:defRPr>
            </a:lvl1pPr>
          </a:lstStyle>
          <a:p>
            <a:pPr>
              <a:defRPr/>
            </a:pPr>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1440" tIns="45720" rIns="91440" bIns="45720" rtlCol="0" anchor="b"/>
          <a:lstStyle>
            <a:lvl1pPr algn="r">
              <a:defRPr sz="1200" smtClean="0">
                <a:effectLst>
                  <a:outerShdw blurRad="38100" dist="38100" dir="2700000" algn="tl">
                    <a:srgbClr val="000000">
                      <a:alpha val="43137"/>
                    </a:srgbClr>
                  </a:outerShdw>
                </a:effectLst>
              </a:defRPr>
            </a:lvl1pPr>
          </a:lstStyle>
          <a:p>
            <a:pPr>
              <a:defRPr/>
            </a:pPr>
            <a:fld id="{0A661904-7755-0547-B24C-11F6D244CD5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28440" cy="35052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l">
              <a:defRPr sz="1200" b="0" u="sng">
                <a:solidFill>
                  <a:schemeClr val="tx1"/>
                </a:solidFill>
                <a:effectLst/>
                <a:latin typeface="Times New Roman" pitchFamily="-97" charset="0"/>
              </a:defRPr>
            </a:lvl1pPr>
          </a:lstStyle>
          <a:p>
            <a:pPr>
              <a:defRPr/>
            </a:pPr>
            <a:endParaRPr lang="en-US"/>
          </a:p>
        </p:txBody>
      </p:sp>
      <p:sp>
        <p:nvSpPr>
          <p:cNvPr id="17411" name="Rectangle 3"/>
          <p:cNvSpPr>
            <a:spLocks noGrp="1" noChangeArrowheads="1"/>
          </p:cNvSpPr>
          <p:nvPr>
            <p:ph type="dt" idx="1"/>
          </p:nvPr>
        </p:nvSpPr>
        <p:spPr bwMode="auto">
          <a:xfrm>
            <a:off x="5267960" y="0"/>
            <a:ext cx="4028440" cy="35052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b="0" u="sng">
                <a:solidFill>
                  <a:schemeClr val="tx1"/>
                </a:solidFill>
                <a:effectLst/>
                <a:latin typeface="Times New Roman" pitchFamily="-97"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1239520" y="3329940"/>
            <a:ext cx="6817360" cy="315468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414" name="Rectangle 6"/>
          <p:cNvSpPr>
            <a:spLocks noGrp="1" noChangeArrowheads="1"/>
          </p:cNvSpPr>
          <p:nvPr>
            <p:ph type="ftr" sz="quarter" idx="4"/>
          </p:nvPr>
        </p:nvSpPr>
        <p:spPr bwMode="auto">
          <a:xfrm>
            <a:off x="0" y="6659880"/>
            <a:ext cx="4028440" cy="35052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l">
              <a:defRPr sz="1200" b="0" u="sng">
                <a:solidFill>
                  <a:schemeClr val="tx1"/>
                </a:solidFill>
                <a:effectLst/>
                <a:latin typeface="Times New Roman" pitchFamily="-97" charset="0"/>
              </a:defRPr>
            </a:lvl1pPr>
          </a:lstStyle>
          <a:p>
            <a:pPr>
              <a:defRPr/>
            </a:pPr>
            <a:endParaRPr lang="en-US"/>
          </a:p>
        </p:txBody>
      </p:sp>
      <p:sp>
        <p:nvSpPr>
          <p:cNvPr id="17415" name="Rectangle 7"/>
          <p:cNvSpPr>
            <a:spLocks noGrp="1" noChangeArrowheads="1"/>
          </p:cNvSpPr>
          <p:nvPr>
            <p:ph type="sldNum" sz="quarter" idx="5"/>
          </p:nvPr>
        </p:nvSpPr>
        <p:spPr bwMode="auto">
          <a:xfrm>
            <a:off x="5267960" y="6659880"/>
            <a:ext cx="4028440" cy="35052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r">
              <a:defRPr sz="1200" b="0" u="sng">
                <a:solidFill>
                  <a:schemeClr val="tx1"/>
                </a:solidFill>
                <a:effectLst/>
                <a:latin typeface="Times New Roman" pitchFamily="-97" charset="0"/>
              </a:defRPr>
            </a:lvl1pPr>
          </a:lstStyle>
          <a:p>
            <a:pPr>
              <a:defRPr/>
            </a:pPr>
            <a:fld id="{74DEC73C-1164-CA43-9CA2-E40A5599B5A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DEC73C-1164-CA43-9CA2-E40A5599B5A3}"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97" charset="0"/>
                <a:ea typeface="ＭＳ Ｐゴシック" pitchFamily="-97" charset="-128"/>
                <a:cs typeface="ＭＳ Ｐゴシック" pitchFamily="-97" charset="-128"/>
              </a:rPr>
              <a:t>So rather than just show you slides, &lt;demo presenter’s name&gt; will show us how 3D GIS is not only practical, and it’s something you can start doing very quickly.</a:t>
            </a:r>
          </a:p>
          <a:p>
            <a:r>
              <a:rPr lang="en-US" sz="1200" kern="1200" dirty="0" smtClean="0">
                <a:solidFill>
                  <a:schemeClr val="tx1"/>
                </a:solidFill>
                <a:latin typeface="Arial" pitchFamily="-97" charset="0"/>
                <a:ea typeface="ＭＳ Ｐゴシック" pitchFamily="-97" charset="-128"/>
                <a:cs typeface="ＭＳ Ｐゴシック" pitchFamily="-97" charset="-128"/>
              </a:rPr>
              <a:t> </a:t>
            </a:r>
          </a:p>
          <a:p>
            <a:r>
              <a:rPr lang="en-US" sz="1200" b="1" kern="1200" dirty="0" smtClean="0">
                <a:solidFill>
                  <a:schemeClr val="tx1"/>
                </a:solidFill>
                <a:latin typeface="Arial" pitchFamily="-97" charset="0"/>
                <a:ea typeface="ＭＳ Ｐゴシック" pitchFamily="-97" charset="-128"/>
                <a:cs typeface="ＭＳ Ｐゴシック" pitchFamily="-97" charset="-128"/>
              </a:rPr>
              <a:t>[After the demo]</a:t>
            </a:r>
            <a:endParaRPr lang="en-US" sz="1200" kern="1200" dirty="0" smtClean="0">
              <a:solidFill>
                <a:schemeClr val="tx1"/>
              </a:solidFill>
              <a:latin typeface="Arial" pitchFamily="-97" charset="0"/>
              <a:ea typeface="ＭＳ Ｐゴシック" pitchFamily="-97" charset="-128"/>
              <a:cs typeface="ＭＳ Ｐゴシック" pitchFamily="-97" charset="-128"/>
            </a:endParaRPr>
          </a:p>
          <a:p>
            <a:r>
              <a:rPr lang="en-US" sz="1200" kern="1200" dirty="0" smtClean="0">
                <a:solidFill>
                  <a:schemeClr val="tx1"/>
                </a:solidFill>
                <a:latin typeface="Arial" pitchFamily="-97" charset="0"/>
                <a:ea typeface="ＭＳ Ｐゴシック" pitchFamily="-97" charset="-128"/>
                <a:cs typeface="ＭＳ Ｐゴシック" pitchFamily="-97" charset="-128"/>
              </a:rPr>
              <a:t>So as you saw, 3D GIS is something that's achievable. You know, you don't have to go out and try to do it all at one time; you can start by doing the first thing shown: download the 3D model template. Then, you can start to take your existing building footprints and you can extrude them. So what did he really do there? He really assigned a value to every building polygon saying its height. And then he used that to give it an elevation and give it volume. And that's really the first major step. Once you have that, you can start performing all the calculations that he showed. So you could go ahead and calculate shadow, you could calculate viewshed, and do all the other kinds of analysis capabilities.  This analysis combined with the use of 3D models will really transform how you communicate information to citizens, to decision makers, and other constituents that you have to engage in order to explain complex spatial analysis or even make simple impact statements about what's the city going to look like in the future if we do this or if we do that. So 3D is well within your grasp in order to be able to leverage and do something with it, and ArcGIS has all the tools you need to build your 3D city, analyze your 3D city, and leverage your 3D city to better communicate with the people around you.</a:t>
            </a:r>
            <a:endParaRPr lang="en-US" dirty="0"/>
          </a:p>
        </p:txBody>
      </p:sp>
      <p:sp>
        <p:nvSpPr>
          <p:cNvPr id="4" name="Slide Number Placeholder 3"/>
          <p:cNvSpPr>
            <a:spLocks noGrp="1"/>
          </p:cNvSpPr>
          <p:nvPr>
            <p:ph type="sldNum" sz="quarter" idx="10"/>
          </p:nvPr>
        </p:nvSpPr>
        <p:spPr/>
        <p:txBody>
          <a:bodyPr/>
          <a:lstStyle/>
          <a:p>
            <a:pPr>
              <a:defRPr/>
            </a:pPr>
            <a:fld id="{74DEC73C-1164-CA43-9CA2-E40A5599B5A3}"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1397000" y="1515176"/>
            <a:ext cx="6350000" cy="1270000"/>
          </a:xfrm>
        </p:spPr>
        <p:txBody>
          <a:bodyPr anchor="b"/>
          <a:lstStyle>
            <a:lvl1pPr algn="ctr">
              <a:defRPr sz="3000" spc="10" baseline="0">
                <a:effectLst/>
              </a:defRPr>
            </a:lvl1pPr>
          </a:lstStyle>
          <a:p>
            <a:r>
              <a:rPr lang="en-US" dirty="0" smtClean="0"/>
              <a:t>Presentation Title</a:t>
            </a:r>
            <a:endParaRPr lang="en-US" dirty="0"/>
          </a:p>
        </p:txBody>
      </p:sp>
      <p:sp>
        <p:nvSpPr>
          <p:cNvPr id="9" name="Rectangle 3"/>
          <p:cNvSpPr>
            <a:spLocks noGrp="1" noChangeArrowheads="1"/>
          </p:cNvSpPr>
          <p:nvPr>
            <p:ph type="subTitle" idx="1" hasCustomPrompt="1"/>
          </p:nvPr>
        </p:nvSpPr>
        <p:spPr>
          <a:xfrm>
            <a:off x="1397000" y="3200400"/>
            <a:ext cx="6350000" cy="753534"/>
          </a:xfrm>
        </p:spPr>
        <p:txBody>
          <a:bodyPr bIns="0"/>
          <a:lstStyle>
            <a:lvl1pPr marL="0" indent="0" algn="ctr">
              <a:buFontTx/>
              <a:buNone/>
              <a:defRPr sz="2000" b="0" i="0" spc="10" baseline="0">
                <a:effectLst/>
                <a:latin typeface="Arial"/>
                <a:cs typeface="Arial"/>
              </a:defRPr>
            </a:lvl1pPr>
          </a:lstStyle>
          <a:p>
            <a:r>
              <a:rPr lang="en-US" dirty="0" smtClean="0"/>
              <a:t>Name of </a:t>
            </a:r>
            <a:r>
              <a:rPr lang="en-US" dirty="0" err="1" smtClean="0"/>
              <a:t>Presenter(s</a:t>
            </a:r>
            <a:r>
              <a:rPr lang="en-US" dirty="0" smtClean="0"/>
              <a:t>)</a:t>
            </a:r>
            <a:endParaRPr lang="en-US" dirty="0"/>
          </a:p>
        </p:txBody>
      </p:sp>
      <p:pic>
        <p:nvPicPr>
          <p:cNvPr id="6" name="Picture 5" descr="esri logo_ppt_520px.png"/>
          <p:cNvPicPr>
            <a:picLocks noChangeAspect="1"/>
          </p:cNvPicPr>
          <p:nvPr userDrawn="1"/>
        </p:nvPicPr>
        <p:blipFill>
          <a:blip r:embed="rId2"/>
          <a:srcRect r="-11670" b="12287"/>
          <a:stretch>
            <a:fillRect/>
          </a:stretch>
        </p:blipFill>
        <p:spPr>
          <a:xfrm>
            <a:off x="6349964" y="5210934"/>
            <a:ext cx="2794036" cy="1647066"/>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with Esri">
    <p:spTree>
      <p:nvGrpSpPr>
        <p:cNvPr id="1" name=""/>
        <p:cNvGrpSpPr/>
        <p:nvPr/>
      </p:nvGrpSpPr>
      <p:grpSpPr>
        <a:xfrm>
          <a:off x="0" y="0"/>
          <a:ext cx="0" cy="0"/>
          <a:chOff x="0" y="0"/>
          <a:chExt cx="0" cy="0"/>
        </a:xfrm>
      </p:grpSpPr>
      <p:pic>
        <p:nvPicPr>
          <p:cNvPr id="3" name="Picture 2" descr="esri logo_ppt_520px.png"/>
          <p:cNvPicPr>
            <a:picLocks noChangeAspect="1"/>
          </p:cNvPicPr>
          <p:nvPr userDrawn="1"/>
        </p:nvPicPr>
        <p:blipFill>
          <a:blip r:embed="rId2"/>
          <a:srcRect r="-11670" b="12287"/>
          <a:stretch>
            <a:fillRect/>
          </a:stretch>
        </p:blipFill>
        <p:spPr>
          <a:xfrm>
            <a:off x="6349964" y="5210934"/>
            <a:ext cx="2794036" cy="1647066"/>
          </a:xfrm>
          <a:prstGeom prst="rect">
            <a:avLst/>
          </a:prstGeom>
        </p:spPr>
      </p:pic>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sri">
    <p:spTree>
      <p:nvGrpSpPr>
        <p:cNvPr id="1" name=""/>
        <p:cNvGrpSpPr/>
        <p:nvPr/>
      </p:nvGrpSpPr>
      <p:grpSpPr>
        <a:xfrm>
          <a:off x="0" y="0"/>
          <a:ext cx="0" cy="0"/>
          <a:chOff x="0" y="0"/>
          <a:chExt cx="0" cy="0"/>
        </a:xfrm>
      </p:grpSpPr>
      <p:pic>
        <p:nvPicPr>
          <p:cNvPr id="6" name="Picture 5" descr="2010CorpPPT4x3_bg_esriLogo.png"/>
          <p:cNvPicPr>
            <a:picLocks noChangeAspect="1"/>
          </p:cNvPicPr>
          <p:nvPr/>
        </p:nvPicPr>
        <p:blipFill>
          <a:blip r:embed="rId2"/>
          <a:stretch>
            <a:fillRect/>
          </a:stretch>
        </p:blipFill>
        <p:spPr>
          <a:xfrm>
            <a:off x="0" y="0"/>
            <a:ext cx="9144000" cy="6858001"/>
          </a:xfrm>
          <a:prstGeom prst="rect">
            <a:avLst/>
          </a:prstGeom>
        </p:spPr>
      </p:pic>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5FDCACD-D5DD-4F87-8381-161B702687C5}" type="datetimeFigureOut">
              <a:rPr lang="en-US" smtClean="0"/>
              <a:pPr/>
              <a:t>10/10/2010</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74C82113-6379-4A41-A542-D774B1250C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1871663" y="5646738"/>
            <a:ext cx="6357937" cy="522287"/>
          </a:xfrm>
        </p:spPr>
        <p:txBody>
          <a:bodyPr anchor="b" anchorCtr="0"/>
          <a:lstStyle>
            <a:lvl1pPr algn="r">
              <a:buNone/>
              <a:defRPr sz="1400" b="0" i="1">
                <a:solidFill>
                  <a:schemeClr val="accent5"/>
                </a:solidFill>
              </a:defRPr>
            </a:lvl1pPr>
          </a:lstStyle>
          <a:p>
            <a:pPr lvl="0"/>
            <a:r>
              <a:rPr lang="en-US" dirty="0" smtClean="0"/>
              <a:t>Click to edit Tagline (optional)</a:t>
            </a:r>
            <a:endParaRPr lang="en-US" dirty="0"/>
          </a:p>
        </p:txBody>
      </p:sp>
      <p:pic>
        <p:nvPicPr>
          <p:cNvPr id="6" name="Picture 5" descr="header-banner.png"/>
          <p:cNvPicPr>
            <a:picLocks noChangeAspect="1"/>
          </p:cNvPicPr>
          <p:nvPr/>
        </p:nvPicPr>
        <p:blipFill>
          <a:blip r:embed="rId2"/>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33732"/>
            <a:ext cx="7315200" cy="482600"/>
          </a:xfrm>
        </p:spPr>
        <p:txBody>
          <a:bodyPr>
            <a:normAutofit/>
          </a:bodyPr>
          <a:lstStyle>
            <a:lvl1pPr>
              <a:defRPr sz="2400"/>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914400" y="1233941"/>
            <a:ext cx="7315200" cy="479425"/>
          </a:xfrm>
        </p:spPr>
        <p:txBody>
          <a:bodyPr tIns="91440">
            <a:normAutofit/>
          </a:bodyPr>
          <a:lstStyle>
            <a:lvl1pPr>
              <a:buNone/>
              <a:defRPr sz="1600">
                <a:solidFill>
                  <a:schemeClr val="accent5"/>
                </a:solidFill>
              </a:defRPr>
            </a:lvl1pPr>
          </a:lstStyle>
          <a:p>
            <a:pPr lvl="0"/>
            <a:r>
              <a:rPr lang="en-US" dirty="0" smtClean="0"/>
              <a:t>Click to edit subtitle (optional)</a:t>
            </a:r>
            <a:endParaRPr lang="en-US" dirty="0"/>
          </a:p>
        </p:txBody>
      </p:sp>
      <p:sp>
        <p:nvSpPr>
          <p:cNvPr id="12" name="Content Placeholder 11"/>
          <p:cNvSpPr>
            <a:spLocks noGrp="1"/>
          </p:cNvSpPr>
          <p:nvPr>
            <p:ph sz="quarter" idx="16"/>
          </p:nvPr>
        </p:nvSpPr>
        <p:spPr>
          <a:xfrm>
            <a:off x="1422400" y="1887538"/>
            <a:ext cx="6821488" cy="3525837"/>
          </a:xfrm>
        </p:spPr>
        <p:txBody>
          <a:bodyPr>
            <a:normAutofit/>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No Sub Title or Tagline">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normAutofit/>
          </a:bodyPr>
          <a:lstStyle>
            <a:lvl1pPr>
              <a:defRPr sz="2400"/>
            </a:lvl1pPr>
          </a:lstStyle>
          <a:p>
            <a:r>
              <a:rPr lang="en-US" dirty="0" smtClean="0"/>
              <a:t>Click to Edit Title</a:t>
            </a:r>
            <a:endParaRPr lang="en-US" dirty="0"/>
          </a:p>
        </p:txBody>
      </p:sp>
      <p:sp>
        <p:nvSpPr>
          <p:cNvPr id="12" name="Content Placeholder 11"/>
          <p:cNvSpPr>
            <a:spLocks noGrp="1"/>
          </p:cNvSpPr>
          <p:nvPr>
            <p:ph sz="quarter" idx="16"/>
          </p:nvPr>
        </p:nvSpPr>
        <p:spPr>
          <a:xfrm>
            <a:off x="1422400" y="1887538"/>
            <a:ext cx="6821488" cy="3525837"/>
          </a:xfrm>
        </p:spPr>
        <p:txBody>
          <a:bodyPr>
            <a:normAutofit/>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graphic">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1871663" y="5646738"/>
            <a:ext cx="6357937" cy="522287"/>
          </a:xfrm>
        </p:spPr>
        <p:txBody>
          <a:bodyPr anchor="b" anchorCtr="0"/>
          <a:lstStyle>
            <a:lvl1pPr algn="r">
              <a:buNone/>
              <a:defRPr sz="1400" b="0" i="1">
                <a:solidFill>
                  <a:schemeClr val="accent5"/>
                </a:solidFill>
              </a:defRPr>
            </a:lvl1pPr>
          </a:lstStyle>
          <a:p>
            <a:pPr lvl="0"/>
            <a:r>
              <a:rPr lang="en-US" dirty="0" smtClean="0"/>
              <a:t>Click to edit Tagline (optional)</a:t>
            </a:r>
            <a:endParaRPr lang="en-US" dirty="0"/>
          </a:p>
        </p:txBody>
      </p:sp>
      <p:sp>
        <p:nvSpPr>
          <p:cNvPr id="2" name="Title 1"/>
          <p:cNvSpPr>
            <a:spLocks noGrp="1"/>
          </p:cNvSpPr>
          <p:nvPr>
            <p:ph type="title" hasCustomPrompt="1"/>
          </p:nvPr>
        </p:nvSpPr>
        <p:spPr>
          <a:xfrm>
            <a:off x="914400" y="733732"/>
            <a:ext cx="7315200" cy="482600"/>
          </a:xfrm>
        </p:spPr>
        <p:txBody>
          <a:bodyPr>
            <a:normAutofit/>
          </a:bodyPr>
          <a:lstStyle>
            <a:lvl1pPr>
              <a:defRPr sz="2400"/>
            </a:lvl1pPr>
          </a:lstStyle>
          <a:p>
            <a:r>
              <a:rPr lang="en-US" dirty="0" smtClean="0"/>
              <a:t>Click to Edit Title</a:t>
            </a:r>
            <a:endParaRPr lang="en-US" dirty="0"/>
          </a:p>
        </p:txBody>
      </p:sp>
      <p:sp>
        <p:nvSpPr>
          <p:cNvPr id="12" name="Content Placeholder 11"/>
          <p:cNvSpPr>
            <a:spLocks noGrp="1"/>
          </p:cNvSpPr>
          <p:nvPr>
            <p:ph sz="quarter" idx="16"/>
          </p:nvPr>
        </p:nvSpPr>
        <p:spPr>
          <a:xfrm>
            <a:off x="1422400" y="1887538"/>
            <a:ext cx="6821488" cy="3525837"/>
          </a:xfrm>
        </p:spPr>
        <p:txBody>
          <a:bodyPr>
            <a:normAutofit/>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8"/>
          <p:cNvSpPr>
            <a:spLocks noGrp="1"/>
          </p:cNvSpPr>
          <p:nvPr>
            <p:ph type="body" sz="quarter" idx="15" hasCustomPrompt="1"/>
          </p:nvPr>
        </p:nvSpPr>
        <p:spPr>
          <a:xfrm>
            <a:off x="914400" y="1233941"/>
            <a:ext cx="7315200" cy="479425"/>
          </a:xfrm>
        </p:spPr>
        <p:txBody>
          <a:bodyPr tIns="91440">
            <a:normAutofit/>
          </a:bodyPr>
          <a:lstStyle>
            <a:lvl1pPr>
              <a:buNone/>
              <a:defRPr sz="1600">
                <a:solidFill>
                  <a:schemeClr val="accent5"/>
                </a:solidFill>
              </a:defRPr>
            </a:lvl1pPr>
          </a:lstStyle>
          <a:p>
            <a:pPr lvl="0"/>
            <a:r>
              <a:rPr lang="en-US" dirty="0" smtClean="0"/>
              <a:t>Click to edit subtitle (optional)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6" name="Picture 5" descr="banner_gradient.png"/>
          <p:cNvPicPr>
            <a:picLocks noChangeAspect="1"/>
          </p:cNvPicPr>
          <p:nvPr/>
        </p:nvPicPr>
        <p:blipFill>
          <a:blip r:embed="rId2"/>
          <a:stretch>
            <a:fillRect/>
          </a:stretch>
        </p:blipFill>
        <p:spPr>
          <a:xfrm>
            <a:off x="444500" y="2444750"/>
            <a:ext cx="8255000" cy="1276350"/>
          </a:xfrm>
          <a:prstGeom prst="rect">
            <a:avLst/>
          </a:prstGeom>
        </p:spPr>
      </p:pic>
      <p:sp>
        <p:nvSpPr>
          <p:cNvPr id="4" name="Title 1"/>
          <p:cNvSpPr>
            <a:spLocks noGrp="1"/>
          </p:cNvSpPr>
          <p:nvPr>
            <p:ph type="title" hasCustomPrompt="1"/>
          </p:nvPr>
        </p:nvSpPr>
        <p:spPr>
          <a:xfrm>
            <a:off x="1397000" y="2544064"/>
            <a:ext cx="6350000" cy="966788"/>
          </a:xfrm>
        </p:spPr>
        <p:txBody>
          <a:bodyPr anchor="ctr"/>
          <a:lstStyle>
            <a:lvl1pPr algn="ctr">
              <a:defRPr kumimoji="0" lang="en-US" sz="3600" b="1" i="0" u="none" strike="noStrike" kern="0" cap="none" spc="0" normalizeH="0" baseline="0" noProof="0">
                <a:ln>
                  <a:noFill/>
                </a:ln>
                <a:solidFill>
                  <a:schemeClr val="accent4"/>
                </a:solidFill>
                <a:effectLst/>
                <a:uLnTx/>
                <a:uFillTx/>
                <a:latin typeface="+mj-lt"/>
                <a:ea typeface="+mj-ea"/>
                <a:cs typeface="+mj-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t>Click to edit </a:t>
            </a:r>
            <a:br>
              <a:rPr lang="en-US" dirty="0" smtClean="0"/>
            </a:br>
            <a:r>
              <a:rPr lang="en-US" dirty="0" smtClean="0"/>
              <a:t>Section Title</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grpSp>
        <p:nvGrpSpPr>
          <p:cNvPr id="3" name="Group 4"/>
          <p:cNvGrpSpPr/>
          <p:nvPr/>
        </p:nvGrpSpPr>
        <p:grpSpPr>
          <a:xfrm>
            <a:off x="0" y="1141577"/>
            <a:ext cx="9144000" cy="5486400"/>
            <a:chOff x="0" y="685800"/>
            <a:chExt cx="9144000" cy="5486400"/>
          </a:xfrm>
        </p:grpSpPr>
        <p:cxnSp>
          <p:nvCxnSpPr>
            <p:cNvPr id="7" name="Straight Connector 6"/>
            <p:cNvCxnSpPr/>
            <p:nvPr userDrawn="1"/>
          </p:nvCxnSpPr>
          <p:spPr bwMode="auto">
            <a:xfrm>
              <a:off x="91440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8" name="Straight Connector 7"/>
            <p:cNvCxnSpPr/>
            <p:nvPr userDrawn="1"/>
          </p:nvCxnSpPr>
          <p:spPr bwMode="auto">
            <a:xfrm>
              <a:off x="237744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9" name="Straight Connector 8"/>
            <p:cNvCxnSpPr/>
            <p:nvPr userDrawn="1"/>
          </p:nvCxnSpPr>
          <p:spPr bwMode="auto">
            <a:xfrm>
              <a:off x="384048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10" name="Straight Connector 9"/>
            <p:cNvCxnSpPr/>
            <p:nvPr userDrawn="1"/>
          </p:nvCxnSpPr>
          <p:spPr bwMode="auto">
            <a:xfrm>
              <a:off x="530352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11" name="Straight Connector 10"/>
            <p:cNvCxnSpPr/>
            <p:nvPr userDrawn="1"/>
          </p:nvCxnSpPr>
          <p:spPr bwMode="auto">
            <a:xfrm>
              <a:off x="676656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12" name="Straight Connector 11"/>
            <p:cNvCxnSpPr/>
            <p:nvPr userDrawn="1"/>
          </p:nvCxnSpPr>
          <p:spPr bwMode="auto">
            <a:xfrm>
              <a:off x="822960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13" name="Straight Connector 12"/>
            <p:cNvCxnSpPr/>
            <p:nvPr userDrawn="1"/>
          </p:nvCxnSpPr>
          <p:spPr bwMode="auto">
            <a:xfrm rot="10800000">
              <a:off x="0" y="5171280"/>
              <a:ext cx="9144000" cy="1"/>
            </a:xfrm>
            <a:prstGeom prst="line">
              <a:avLst/>
            </a:prstGeom>
            <a:gradFill rotWithShape="0">
              <a:gsLst>
                <a:gs pos="0">
                  <a:srgbClr val="014687"/>
                </a:gs>
                <a:gs pos="100000">
                  <a:srgbClr val="3393C2"/>
                </a:gs>
              </a:gsLst>
              <a:lin ang="2700000" scaled="1"/>
            </a:gradFill>
            <a:ln w="12700" cap="flat" cmpd="sng" algn="ctr">
              <a:gradFill flip="none" rotWithShape="1">
                <a:gsLst>
                  <a:gs pos="16000">
                    <a:schemeClr val="accent4">
                      <a:lumMod val="50000"/>
                    </a:schemeClr>
                  </a:gs>
                  <a:gs pos="0">
                    <a:srgbClr val="FFFFFF">
                      <a:alpha val="0"/>
                    </a:srgbClr>
                  </a:gs>
                  <a:gs pos="100000">
                    <a:srgbClr val="5AC3FA">
                      <a:alpha val="0"/>
                    </a:srgbClr>
                  </a:gs>
                  <a:gs pos="75000">
                    <a:schemeClr val="accent4">
                      <a:lumMod val="50000"/>
                    </a:schemeClr>
                  </a:gs>
                </a:gsLst>
                <a:lin ang="10800000" scaled="0"/>
                <a:tileRect/>
              </a:gradFill>
              <a:prstDash val="solid"/>
              <a:round/>
              <a:headEnd type="none" w="med" len="med"/>
              <a:tailEnd type="none" w="med" len="med"/>
            </a:ln>
            <a:effectLst/>
          </p:spPr>
        </p:cxnSp>
        <p:cxnSp>
          <p:nvCxnSpPr>
            <p:cNvPr id="14" name="Straight Connector 13"/>
            <p:cNvCxnSpPr/>
            <p:nvPr userDrawn="1"/>
          </p:nvCxnSpPr>
          <p:spPr bwMode="auto">
            <a:xfrm rot="10800000">
              <a:off x="0" y="4009760"/>
              <a:ext cx="9144000" cy="1"/>
            </a:xfrm>
            <a:prstGeom prst="line">
              <a:avLst/>
            </a:prstGeom>
            <a:gradFill rotWithShape="0">
              <a:gsLst>
                <a:gs pos="0">
                  <a:srgbClr val="014687"/>
                </a:gs>
                <a:gs pos="100000">
                  <a:srgbClr val="3393C2"/>
                </a:gs>
              </a:gsLst>
              <a:lin ang="2700000" scaled="1"/>
            </a:gradFill>
            <a:ln w="12700" cap="flat" cmpd="sng" algn="ctr">
              <a:gradFill flip="none" rotWithShape="1">
                <a:gsLst>
                  <a:gs pos="16000">
                    <a:schemeClr val="accent4">
                      <a:lumMod val="50000"/>
                    </a:schemeClr>
                  </a:gs>
                  <a:gs pos="0">
                    <a:srgbClr val="FFFFFF">
                      <a:alpha val="0"/>
                    </a:srgbClr>
                  </a:gs>
                  <a:gs pos="100000">
                    <a:srgbClr val="5AC3FA">
                      <a:alpha val="0"/>
                    </a:srgbClr>
                  </a:gs>
                  <a:gs pos="75000">
                    <a:schemeClr val="accent4">
                      <a:lumMod val="50000"/>
                    </a:schemeClr>
                  </a:gs>
                </a:gsLst>
                <a:lin ang="10800000" scaled="0"/>
                <a:tileRect/>
              </a:gradFill>
              <a:prstDash val="solid"/>
              <a:round/>
              <a:headEnd type="none" w="med" len="med"/>
              <a:tailEnd type="none" w="med" len="med"/>
            </a:ln>
            <a:effectLst/>
          </p:spPr>
        </p:cxnSp>
        <p:cxnSp>
          <p:nvCxnSpPr>
            <p:cNvPr id="15" name="Straight Connector 14"/>
            <p:cNvCxnSpPr/>
            <p:nvPr userDrawn="1"/>
          </p:nvCxnSpPr>
          <p:spPr bwMode="auto">
            <a:xfrm rot="10800000">
              <a:off x="0" y="2848240"/>
              <a:ext cx="9144000" cy="1"/>
            </a:xfrm>
            <a:prstGeom prst="line">
              <a:avLst/>
            </a:prstGeom>
            <a:gradFill rotWithShape="0">
              <a:gsLst>
                <a:gs pos="0">
                  <a:srgbClr val="014687"/>
                </a:gs>
                <a:gs pos="100000">
                  <a:srgbClr val="3393C2"/>
                </a:gs>
              </a:gsLst>
              <a:lin ang="2700000" scaled="1"/>
            </a:gradFill>
            <a:ln w="12700" cap="flat" cmpd="sng" algn="ctr">
              <a:gradFill flip="none" rotWithShape="1">
                <a:gsLst>
                  <a:gs pos="16000">
                    <a:schemeClr val="accent4">
                      <a:lumMod val="50000"/>
                    </a:schemeClr>
                  </a:gs>
                  <a:gs pos="0">
                    <a:srgbClr val="FFFFFF">
                      <a:alpha val="0"/>
                    </a:srgbClr>
                  </a:gs>
                  <a:gs pos="100000">
                    <a:srgbClr val="5AC3FA">
                      <a:alpha val="0"/>
                    </a:srgbClr>
                  </a:gs>
                  <a:gs pos="75000">
                    <a:schemeClr val="accent4">
                      <a:lumMod val="50000"/>
                    </a:schemeClr>
                  </a:gs>
                </a:gsLst>
                <a:lin ang="10800000" scaled="0"/>
                <a:tileRect/>
              </a:gradFill>
              <a:prstDash val="solid"/>
              <a:round/>
              <a:headEnd type="none" w="med" len="med"/>
              <a:tailEnd type="none" w="med" len="med"/>
            </a:ln>
            <a:effectLst/>
          </p:spPr>
        </p:cxnSp>
        <p:cxnSp>
          <p:nvCxnSpPr>
            <p:cNvPr id="16" name="Straight Connector 15"/>
            <p:cNvCxnSpPr/>
            <p:nvPr userDrawn="1"/>
          </p:nvCxnSpPr>
          <p:spPr bwMode="auto">
            <a:xfrm rot="10800000">
              <a:off x="0" y="1686720"/>
              <a:ext cx="9144000" cy="1"/>
            </a:xfrm>
            <a:prstGeom prst="line">
              <a:avLst/>
            </a:prstGeom>
            <a:gradFill rotWithShape="0">
              <a:gsLst>
                <a:gs pos="0">
                  <a:srgbClr val="014687"/>
                </a:gs>
                <a:gs pos="100000">
                  <a:srgbClr val="3393C2"/>
                </a:gs>
              </a:gsLst>
              <a:lin ang="2700000" scaled="1"/>
            </a:gradFill>
            <a:ln w="12700" cap="flat" cmpd="sng" algn="ctr">
              <a:gradFill flip="none" rotWithShape="1">
                <a:gsLst>
                  <a:gs pos="16000">
                    <a:schemeClr val="accent4">
                      <a:lumMod val="50000"/>
                    </a:schemeClr>
                  </a:gs>
                  <a:gs pos="0">
                    <a:srgbClr val="FFFFFF">
                      <a:alpha val="0"/>
                    </a:srgbClr>
                  </a:gs>
                  <a:gs pos="100000">
                    <a:srgbClr val="5AC3FA">
                      <a:alpha val="0"/>
                    </a:srgbClr>
                  </a:gs>
                  <a:gs pos="75000">
                    <a:schemeClr val="accent4">
                      <a:lumMod val="50000"/>
                    </a:schemeClr>
                  </a:gs>
                </a:gsLst>
                <a:lin ang="10800000" scaled="0"/>
                <a:tileRect/>
              </a:gradFill>
              <a:prstDash val="solid"/>
              <a:round/>
              <a:headEnd type="none" w="med" len="med"/>
              <a:tailEnd type="none" w="med" len="med"/>
            </a:ln>
            <a:effectLst/>
          </p:spPr>
        </p:cxnSp>
      </p:grpSp>
      <p:sp>
        <p:nvSpPr>
          <p:cNvPr id="17" name="Rectangle 16"/>
          <p:cNvSpPr/>
          <p:nvPr/>
        </p:nvSpPr>
        <p:spPr bwMode="auto">
          <a:xfrm>
            <a:off x="0" y="-1"/>
            <a:ext cx="9144000" cy="6858000"/>
          </a:xfrm>
          <a:prstGeom prst="rect">
            <a:avLst/>
          </a:prstGeom>
          <a:solidFill>
            <a:schemeClr val="tx2">
              <a:alpha val="30000"/>
            </a:schemeClr>
          </a:solidFill>
          <a:ln w="25400" cap="flat" cmpd="sng" algn="ctr">
            <a:noFill/>
            <a:prstDash val="solid"/>
            <a:round/>
            <a:headEnd type="none" w="med" len="med"/>
            <a:tailEnd type="none" w="med" len="med"/>
          </a:ln>
          <a:effectLst/>
        </p:spPr>
        <p:txBody>
          <a:bodyPr wrap="none" rtlCol="0" anchor="ctr"/>
          <a:lstStyle/>
          <a:p>
            <a:pPr algn="ctr"/>
            <a:endParaRPr lang="en-US" sz="1200" dirty="0">
              <a:solidFill>
                <a:schemeClr val="tx2"/>
              </a:solidFill>
              <a:latin typeface="Arial" charset="0"/>
              <a:ea typeface="ＭＳ Ｐゴシック" pitchFamily="16" charset="-128"/>
            </a:endParaRPr>
          </a:p>
        </p:txBody>
      </p:sp>
      <p:pic>
        <p:nvPicPr>
          <p:cNvPr id="4" name="Picture 3" descr="WorldMapBg_hue.png"/>
          <p:cNvPicPr>
            <a:picLocks noChangeAspect="1"/>
          </p:cNvPicPr>
          <p:nvPr/>
        </p:nvPicPr>
        <p:blipFill>
          <a:blip r:embed="rId2">
            <a:lum/>
            <a:alphaModFix amt="25000"/>
          </a:blip>
          <a:srcRect l="9821" r="9821" b="24535"/>
          <a:stretch>
            <a:fillRect/>
          </a:stretch>
        </p:blipFill>
        <p:spPr>
          <a:xfrm>
            <a:off x="0" y="0"/>
            <a:ext cx="9144000" cy="4830352"/>
          </a:xfrm>
          <a:prstGeom prst="rect">
            <a:avLst/>
          </a:prstGeom>
          <a:effectLst/>
        </p:spPr>
      </p:pic>
      <p:pic>
        <p:nvPicPr>
          <p:cNvPr id="20" name="Picture 19" descr="header-banner.png"/>
          <p:cNvPicPr>
            <a:picLocks noChangeAspect="1"/>
          </p:cNvPicPr>
          <p:nvPr/>
        </p:nvPicPr>
        <p:blipFill>
          <a:blip r:embed="rId3"/>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33732"/>
            <a:ext cx="7315200" cy="482600"/>
          </a:xfrm>
        </p:spPr>
        <p:txBody>
          <a:bodyPr/>
          <a:lstStyle/>
          <a:p>
            <a:r>
              <a:rPr lang="en-US" dirty="0" smtClean="0"/>
              <a:t>Click to Edit Title</a:t>
            </a:r>
            <a:endParaRPr lang="en-US" dirty="0"/>
          </a:p>
        </p:txBody>
      </p:sp>
      <p:sp>
        <p:nvSpPr>
          <p:cNvPr id="21" name="Text Placeholder 14"/>
          <p:cNvSpPr>
            <a:spLocks noGrp="1"/>
          </p:cNvSpPr>
          <p:nvPr>
            <p:ph type="body" sz="quarter" idx="17" hasCustomPrompt="1"/>
          </p:nvPr>
        </p:nvSpPr>
        <p:spPr>
          <a:xfrm>
            <a:off x="1871663" y="5646738"/>
            <a:ext cx="6357937" cy="522287"/>
          </a:xfrm>
        </p:spPr>
        <p:txBody>
          <a:bodyPr anchor="b" anchorCtr="0"/>
          <a:lstStyle>
            <a:lvl1pPr algn="r">
              <a:buNone/>
              <a:defRPr sz="1400" b="0" i="1">
                <a:solidFill>
                  <a:schemeClr val="accent5"/>
                </a:solidFill>
              </a:defRPr>
            </a:lvl1pPr>
          </a:lstStyle>
          <a:p>
            <a:pPr lvl="0"/>
            <a:r>
              <a:rPr lang="en-US" dirty="0" smtClean="0"/>
              <a:t>Click to edit Tagline (optional)</a:t>
            </a:r>
            <a:endParaRPr lang="en-US" dirty="0"/>
          </a:p>
        </p:txBody>
      </p:sp>
      <p:sp>
        <p:nvSpPr>
          <p:cNvPr id="22" name="Text Placeholder 8"/>
          <p:cNvSpPr>
            <a:spLocks noGrp="1"/>
          </p:cNvSpPr>
          <p:nvPr>
            <p:ph type="body" sz="quarter" idx="15" hasCustomPrompt="1"/>
          </p:nvPr>
        </p:nvSpPr>
        <p:spPr>
          <a:xfrm>
            <a:off x="914400" y="1233941"/>
            <a:ext cx="7315200" cy="479425"/>
          </a:xfrm>
        </p:spPr>
        <p:txBody>
          <a:bodyPr tIns="91440">
            <a:normAutofit/>
          </a:bodyPr>
          <a:lstStyle>
            <a:lvl1pPr>
              <a:buNone/>
              <a:defRPr sz="1600">
                <a:solidFill>
                  <a:schemeClr val="accent5"/>
                </a:solidFill>
              </a:defRPr>
            </a:lvl1pPr>
          </a:lstStyle>
          <a:p>
            <a:pPr lvl="0"/>
            <a:r>
              <a:rPr lang="en-US" dirty="0" smtClean="0"/>
              <a:t>Click to edit subtitle (optional)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mo Title">
    <p:spTree>
      <p:nvGrpSpPr>
        <p:cNvPr id="1" name=""/>
        <p:cNvGrpSpPr/>
        <p:nvPr/>
      </p:nvGrpSpPr>
      <p:grpSpPr>
        <a:xfrm>
          <a:off x="0" y="0"/>
          <a:ext cx="0" cy="0"/>
          <a:chOff x="0" y="0"/>
          <a:chExt cx="0" cy="0"/>
        </a:xfrm>
      </p:grpSpPr>
      <p:pic>
        <p:nvPicPr>
          <p:cNvPr id="18" name="Picture 17" descr="13634221copy_demo_bg.png"/>
          <p:cNvPicPr>
            <a:picLocks noChangeAspect="1"/>
          </p:cNvPicPr>
          <p:nvPr/>
        </p:nvPicPr>
        <p:blipFill>
          <a:blip r:embed="rId2"/>
          <a:stretch>
            <a:fillRect/>
          </a:stretch>
        </p:blipFill>
        <p:spPr>
          <a:xfrm>
            <a:off x="0" y="0"/>
            <a:ext cx="9144000" cy="6858000"/>
          </a:xfrm>
          <a:prstGeom prst="rect">
            <a:avLst/>
          </a:prstGeom>
        </p:spPr>
      </p:pic>
      <p:grpSp>
        <p:nvGrpSpPr>
          <p:cNvPr id="4" name="Group 20"/>
          <p:cNvGrpSpPr/>
          <p:nvPr/>
        </p:nvGrpSpPr>
        <p:grpSpPr>
          <a:xfrm>
            <a:off x="437931" y="695202"/>
            <a:ext cx="5931335" cy="5870448"/>
            <a:chOff x="437931" y="695202"/>
            <a:chExt cx="5931335" cy="5870448"/>
          </a:xfrm>
        </p:grpSpPr>
        <p:cxnSp>
          <p:nvCxnSpPr>
            <p:cNvPr id="9" name="Straight Connector 8"/>
            <p:cNvCxnSpPr/>
            <p:nvPr userDrawn="1"/>
          </p:nvCxnSpPr>
          <p:spPr bwMode="auto">
            <a:xfrm>
              <a:off x="914400" y="695202"/>
              <a:ext cx="0" cy="5870448"/>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9" name="Straight Connector 18"/>
            <p:cNvCxnSpPr/>
            <p:nvPr userDrawn="1"/>
          </p:nvCxnSpPr>
          <p:spPr bwMode="auto">
            <a:xfrm rot="10800000">
              <a:off x="437932" y="5636448"/>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23" name="Straight Connector 22"/>
            <p:cNvCxnSpPr/>
            <p:nvPr userDrawn="1"/>
          </p:nvCxnSpPr>
          <p:spPr bwMode="auto">
            <a:xfrm rot="10800000">
              <a:off x="437932" y="4397869"/>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24" name="Straight Connector 23"/>
            <p:cNvCxnSpPr/>
            <p:nvPr userDrawn="1"/>
          </p:nvCxnSpPr>
          <p:spPr bwMode="auto">
            <a:xfrm rot="10800000" flipV="1">
              <a:off x="437931" y="3159290"/>
              <a:ext cx="4002190" cy="1"/>
            </a:xfrm>
            <a:prstGeom prst="line">
              <a:avLst/>
            </a:prstGeom>
            <a:gradFill rotWithShape="0">
              <a:gsLst>
                <a:gs pos="0">
                  <a:srgbClr val="014687"/>
                </a:gs>
                <a:gs pos="100000">
                  <a:srgbClr val="3393C2"/>
                </a:gs>
              </a:gsLst>
              <a:lin ang="2700000" scaled="1"/>
            </a:gradFill>
            <a:ln w="12700" cap="flat" cmpd="sng" algn="ctr">
              <a:gradFill flip="none" rotWithShape="1">
                <a:gsLst>
                  <a:gs pos="80000">
                    <a:srgbClr val="5AC3FA"/>
                  </a:gs>
                  <a:gs pos="0">
                    <a:srgbClr val="FFFFFF">
                      <a:alpha val="0"/>
                    </a:srgbClr>
                  </a:gs>
                  <a:gs pos="100000">
                    <a:srgbClr val="5AC3FA">
                      <a:alpha val="0"/>
                    </a:srgbClr>
                  </a:gs>
                  <a:gs pos="20000">
                    <a:srgbClr val="5AC3FA"/>
                  </a:gs>
                </a:gsLst>
                <a:lin ang="10800000" scaled="0"/>
                <a:tileRect/>
              </a:gradFill>
              <a:prstDash val="solid"/>
              <a:round/>
              <a:headEnd type="none" w="med" len="med"/>
              <a:tailEnd type="none" w="med" len="med"/>
            </a:ln>
            <a:effectLst/>
          </p:spPr>
        </p:cxnSp>
        <p:cxnSp>
          <p:nvCxnSpPr>
            <p:cNvPr id="26" name="Straight Connector 25"/>
            <p:cNvCxnSpPr/>
            <p:nvPr userDrawn="1"/>
          </p:nvCxnSpPr>
          <p:spPr bwMode="auto">
            <a:xfrm rot="10800000">
              <a:off x="437935" y="1920709"/>
              <a:ext cx="2542147" cy="1588"/>
            </a:xfrm>
            <a:prstGeom prst="line">
              <a:avLst/>
            </a:prstGeom>
            <a:gradFill rotWithShape="0">
              <a:gsLst>
                <a:gs pos="0">
                  <a:srgbClr val="014687"/>
                </a:gs>
                <a:gs pos="100000">
                  <a:srgbClr val="3393C2"/>
                </a:gs>
              </a:gsLst>
              <a:lin ang="2700000" scaled="1"/>
            </a:gradFill>
            <a:ln w="12700" cap="flat" cmpd="sng" algn="ctr">
              <a:gradFill flip="none" rotWithShape="1">
                <a:gsLst>
                  <a:gs pos="50000">
                    <a:srgbClr val="5AC3FA"/>
                  </a:gs>
                  <a:gs pos="0">
                    <a:srgbClr val="FFFFFF">
                      <a:alpha val="0"/>
                    </a:srgbClr>
                  </a:gs>
                  <a:gs pos="100000">
                    <a:srgbClr val="5AC3FA">
                      <a:alpha val="0"/>
                    </a:srgbClr>
                  </a:gs>
                </a:gsLst>
                <a:lin ang="10800000" scaled="0"/>
                <a:tileRect/>
              </a:gradFill>
              <a:prstDash val="solid"/>
              <a:round/>
              <a:headEnd type="none" w="med" len="med"/>
              <a:tailEnd type="none" w="med" len="med"/>
            </a:ln>
            <a:effectLst/>
          </p:spPr>
        </p:cxnSp>
        <p:cxnSp>
          <p:nvCxnSpPr>
            <p:cNvPr id="15" name="Straight Connector 14"/>
            <p:cNvCxnSpPr/>
            <p:nvPr userDrawn="1"/>
          </p:nvCxnSpPr>
          <p:spPr bwMode="auto">
            <a:xfrm>
              <a:off x="2438664" y="1307850"/>
              <a:ext cx="0" cy="52578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6" name="Straight Connector 15"/>
            <p:cNvCxnSpPr/>
            <p:nvPr userDrawn="1"/>
          </p:nvCxnSpPr>
          <p:spPr bwMode="auto">
            <a:xfrm>
              <a:off x="3962928" y="2679450"/>
              <a:ext cx="0" cy="38862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7" name="Straight Connector 16"/>
            <p:cNvCxnSpPr/>
            <p:nvPr userDrawn="1"/>
          </p:nvCxnSpPr>
          <p:spPr bwMode="auto">
            <a:xfrm>
              <a:off x="5487192" y="3749298"/>
              <a:ext cx="0" cy="2816352"/>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grpSp>
      <p:pic>
        <p:nvPicPr>
          <p:cNvPr id="3" name="Picture 2" descr="header-banner.png"/>
          <p:cNvPicPr>
            <a:picLocks/>
          </p:cNvPicPr>
          <p:nvPr/>
        </p:nvPicPr>
        <p:blipFill>
          <a:blip r:embed="rId3"/>
          <a:stretch>
            <a:fillRect/>
          </a:stretch>
        </p:blipFill>
        <p:spPr>
          <a:xfrm>
            <a:off x="2723441" y="1876613"/>
            <a:ext cx="7620000" cy="908825"/>
          </a:xfrm>
          <a:prstGeom prst="rect">
            <a:avLst/>
          </a:prstGeom>
        </p:spPr>
      </p:pic>
      <p:sp>
        <p:nvSpPr>
          <p:cNvPr id="21" name="Text Placeholder 20"/>
          <p:cNvSpPr>
            <a:spLocks noGrp="1"/>
          </p:cNvSpPr>
          <p:nvPr>
            <p:ph type="body" sz="quarter" idx="10" hasCustomPrompt="1"/>
          </p:nvPr>
        </p:nvSpPr>
        <p:spPr>
          <a:xfrm>
            <a:off x="3401568" y="2414401"/>
            <a:ext cx="4828032" cy="274320"/>
          </a:xfrm>
        </p:spPr>
        <p:txBody>
          <a:bodyPr anchor="b"/>
          <a:lstStyle>
            <a:lvl1pPr algn="r">
              <a:buFontTx/>
              <a:buNone/>
              <a:defRPr sz="1800" b="0">
                <a:solidFill>
                  <a:schemeClr val="accent5"/>
                </a:solidFill>
              </a:defRPr>
            </a:lvl1pPr>
          </a:lstStyle>
          <a:p>
            <a:pPr lvl="0"/>
            <a:r>
              <a:rPr lang="en-US"/>
              <a:t>Presenter</a:t>
            </a:r>
          </a:p>
        </p:txBody>
      </p:sp>
      <p:sp>
        <p:nvSpPr>
          <p:cNvPr id="2" name="Title 1"/>
          <p:cNvSpPr>
            <a:spLocks noGrp="1"/>
          </p:cNvSpPr>
          <p:nvPr>
            <p:ph type="title" hasCustomPrompt="1"/>
          </p:nvPr>
        </p:nvSpPr>
        <p:spPr>
          <a:xfrm>
            <a:off x="3403600" y="1918809"/>
            <a:ext cx="4826000" cy="509690"/>
          </a:xfrm>
        </p:spPr>
        <p:txBody>
          <a:bodyPr/>
          <a:lstStyle>
            <a:lvl1pPr algn="r">
              <a:defRPr sz="3000" spc="0" baseline="0"/>
            </a:lvl1pPr>
          </a:lstStyle>
          <a:p>
            <a:r>
              <a:rPr lang="en-US" smtClean="0"/>
              <a:t>Click to Edit Demo title </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header-banner.png"/>
          <p:cNvPicPr>
            <a:picLocks noChangeAspect="1"/>
          </p:cNvPicPr>
          <p:nvPr userDrawn="1"/>
        </p:nvPicPr>
        <p:blipFill>
          <a:blip r:embed="rId2"/>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9214"/>
            <a:ext cx="7315200" cy="482600"/>
          </a:xfrm>
        </p:spPr>
        <p:txBody>
          <a:bodyPr/>
          <a:lstStyle>
            <a:lvl1pPr algn="l">
              <a:defRPr spc="0"/>
            </a:lvl1pPr>
          </a:lstStyle>
          <a:p>
            <a:r>
              <a:rPr lang="en-US" smtClean="0"/>
              <a:t>Click to Edit Title</a:t>
            </a:r>
            <a:endParaRPr lang="en-US"/>
          </a:p>
        </p:txBody>
      </p:sp>
      <p:sp>
        <p:nvSpPr>
          <p:cNvPr id="5" name="Text Placeholder 14"/>
          <p:cNvSpPr>
            <a:spLocks noGrp="1"/>
          </p:cNvSpPr>
          <p:nvPr>
            <p:ph type="body" sz="quarter" idx="17" hasCustomPrompt="1"/>
          </p:nvPr>
        </p:nvSpPr>
        <p:spPr>
          <a:xfrm>
            <a:off x="1871663" y="5646738"/>
            <a:ext cx="6357937" cy="522287"/>
          </a:xfrm>
        </p:spPr>
        <p:txBody>
          <a:bodyPr anchor="b" anchorCtr="0"/>
          <a:lstStyle>
            <a:lvl1pPr algn="r">
              <a:buNone/>
              <a:defRPr sz="1400" b="0" i="1">
                <a:solidFill>
                  <a:schemeClr val="accent5"/>
                </a:solidFill>
              </a:defRPr>
            </a:lvl1pPr>
          </a:lstStyle>
          <a:p>
            <a:pPr lvl="0"/>
            <a:r>
              <a:rPr lang="en-US" dirty="0" smtClean="0"/>
              <a:t>Click to edit Tagline (optional)</a:t>
            </a:r>
            <a:endParaRPr lang="en-US" dirty="0"/>
          </a:p>
        </p:txBody>
      </p:sp>
      <p:sp>
        <p:nvSpPr>
          <p:cNvPr id="6" name="Text Placeholder 8"/>
          <p:cNvSpPr>
            <a:spLocks noGrp="1"/>
          </p:cNvSpPr>
          <p:nvPr>
            <p:ph type="body" sz="quarter" idx="15" hasCustomPrompt="1"/>
          </p:nvPr>
        </p:nvSpPr>
        <p:spPr>
          <a:xfrm>
            <a:off x="914400" y="1233941"/>
            <a:ext cx="7315200" cy="479425"/>
          </a:xfrm>
        </p:spPr>
        <p:txBody>
          <a:bodyPr tIns="91440">
            <a:normAutofit/>
          </a:bodyPr>
          <a:lstStyle>
            <a:lvl1pPr>
              <a:buNone/>
              <a:defRPr sz="1600">
                <a:solidFill>
                  <a:schemeClr val="accent5"/>
                </a:solidFill>
              </a:defRPr>
            </a:lvl1pPr>
          </a:lstStyle>
          <a:p>
            <a:pPr lvl="0"/>
            <a:r>
              <a:rPr lang="en-US" dirty="0" smtClean="0"/>
              <a:t>Click to edit subtitle (optional)</a:t>
            </a:r>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23900"/>
            <a:ext cx="7315200" cy="482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Title</a:t>
            </a:r>
          </a:p>
        </p:txBody>
      </p:sp>
      <p:sp>
        <p:nvSpPr>
          <p:cNvPr id="1027" name="Rectangle 3"/>
          <p:cNvSpPr>
            <a:spLocks noGrp="1" noChangeArrowheads="1"/>
          </p:cNvSpPr>
          <p:nvPr>
            <p:ph type="body" idx="1"/>
          </p:nvPr>
        </p:nvSpPr>
        <p:spPr bwMode="auto">
          <a:xfrm>
            <a:off x="1270000" y="1947671"/>
            <a:ext cx="6611112" cy="342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44"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Lst>
  <p:transition spd="med">
    <p:fade/>
  </p:transition>
  <p:hf sldNum="0" hdr="0" ftr="0" dt="0"/>
  <p:txStyles>
    <p:titleStyle>
      <a:lvl1pPr algn="l" rtl="0" eaLnBrk="1" fontAlgn="base" hangingPunct="1">
        <a:spcBef>
          <a:spcPct val="0"/>
        </a:spcBef>
        <a:spcAft>
          <a:spcPct val="0"/>
        </a:spcAft>
        <a:defRPr sz="2400" b="1" spc="0">
          <a:solidFill>
            <a:srgbClr val="FFFFFF"/>
          </a:solidFill>
          <a:effectLst/>
          <a:latin typeface="+mj-lt"/>
          <a:ea typeface="+mj-ea"/>
          <a:cs typeface="+mj-cs"/>
        </a:defRPr>
      </a:lvl1pPr>
      <a:lvl2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2pPr>
      <a:lvl3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3pPr>
      <a:lvl4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4pPr>
      <a:lvl5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5pPr>
      <a:lvl6pPr marL="4572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6pPr>
      <a:lvl7pPr marL="9144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7pPr>
      <a:lvl8pPr marL="13716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8pPr>
      <a:lvl9pPr marL="18288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9pPr>
    </p:titleStyle>
    <p:bodyStyle>
      <a:lvl1pPr marL="177800" indent="-177800" algn="l" rtl="0" eaLnBrk="1" fontAlgn="base" hangingPunct="1">
        <a:lnSpc>
          <a:spcPct val="100000"/>
        </a:lnSpc>
        <a:spcBef>
          <a:spcPts val="300"/>
        </a:spcBef>
        <a:spcAft>
          <a:spcPts val="600"/>
        </a:spcAft>
        <a:buClr>
          <a:schemeClr val="accent3"/>
        </a:buClr>
        <a:buSzPct val="80000"/>
        <a:buChar char="•"/>
        <a:defRPr sz="2000" b="1" spc="0" baseline="0">
          <a:solidFill>
            <a:srgbClr val="FFFFFF"/>
          </a:solidFill>
          <a:effectLst/>
          <a:latin typeface="+mn-lt"/>
          <a:ea typeface="+mn-ea"/>
          <a:cs typeface="+mn-cs"/>
        </a:defRPr>
      </a:lvl1pPr>
      <a:lvl2pPr marL="517525" indent="-174625" algn="l" rtl="0" eaLnBrk="1" fontAlgn="base" hangingPunct="1">
        <a:lnSpc>
          <a:spcPct val="100000"/>
        </a:lnSpc>
        <a:spcBef>
          <a:spcPts val="0"/>
        </a:spcBef>
        <a:spcAft>
          <a:spcPts val="600"/>
        </a:spcAft>
        <a:buClr>
          <a:schemeClr val="accent3"/>
        </a:buClr>
        <a:buSzPct val="80000"/>
        <a:buFont typeface="Lucida Grande"/>
        <a:buChar char="-"/>
        <a:defRPr sz="1800" b="1" spc="0" baseline="0">
          <a:solidFill>
            <a:srgbClr val="FFFFFF"/>
          </a:solidFill>
          <a:effectLst/>
          <a:latin typeface="+mn-lt"/>
          <a:ea typeface="+mn-ea"/>
        </a:defRPr>
      </a:lvl2pPr>
      <a:lvl3pPr marL="781050" indent="-149225" algn="l" rtl="0" eaLnBrk="1" fontAlgn="base" hangingPunct="1">
        <a:lnSpc>
          <a:spcPct val="100000"/>
        </a:lnSpc>
        <a:spcBef>
          <a:spcPts val="0"/>
        </a:spcBef>
        <a:spcAft>
          <a:spcPts val="600"/>
        </a:spcAft>
        <a:buClr>
          <a:schemeClr val="accent3"/>
        </a:buClr>
        <a:buSzPct val="80000"/>
        <a:buFont typeface="Lucida Grande"/>
        <a:buChar char="-"/>
        <a:defRPr sz="1600" b="1" spc="0">
          <a:solidFill>
            <a:srgbClr val="FFFFFF"/>
          </a:solidFill>
          <a:effectLst/>
          <a:latin typeface="+mn-lt"/>
          <a:ea typeface="+mn-ea"/>
        </a:defRPr>
      </a:lvl3pPr>
      <a:lvl4pPr marL="1044575" indent="-149225" algn="l" rtl="0" eaLnBrk="1" fontAlgn="base" hangingPunct="1">
        <a:spcBef>
          <a:spcPct val="20000"/>
        </a:spcBef>
        <a:spcAft>
          <a:spcPct val="0"/>
        </a:spcAft>
        <a:buClr>
          <a:schemeClr val="accent2"/>
        </a:buClr>
        <a:buSzPct val="90000"/>
        <a:buFont typeface="Lucida Grande"/>
        <a:buChar char="-"/>
        <a:defRPr sz="1400" b="1">
          <a:solidFill>
            <a:srgbClr val="FFFFFF"/>
          </a:solidFill>
          <a:effectLst/>
          <a:latin typeface="+mn-lt"/>
          <a:ea typeface="+mn-ea"/>
        </a:defRPr>
      </a:lvl4pPr>
      <a:lvl5pPr marL="13446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5pPr>
      <a:lvl6pPr marL="1801813" indent="-185738" algn="l" rtl="0" eaLnBrk="1" fontAlgn="base" hangingPunct="1">
        <a:spcBef>
          <a:spcPct val="20000"/>
        </a:spcBef>
        <a:spcAft>
          <a:spcPct val="0"/>
        </a:spcAft>
        <a:buClr>
          <a:schemeClr val="accent2"/>
        </a:buClr>
        <a:buSzPct val="90000"/>
        <a:buFont typeface="Lucida Grande"/>
        <a:buChar char="-"/>
        <a:defRPr lang="en-US" sz="1200" b="1" dirty="0">
          <a:solidFill>
            <a:srgbClr val="FFFFFF"/>
          </a:solidFill>
          <a:effectLst/>
          <a:latin typeface="+mn-lt"/>
          <a:ea typeface="+mn-ea"/>
        </a:defRPr>
      </a:lvl6pPr>
      <a:lvl7pPr marL="22590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7pPr>
      <a:lvl8pPr marL="27162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8pPr>
      <a:lvl9pPr marL="31734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esri.com/services/disaster-response/gulf-oil-spill-2010/index.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kdvr.com/videobeta/a1e0fead-66d7-4e6b-95dc-a8a8f2e3305e/News/Social-media-emergency-test-conduct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twitter.com/garysco"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830236" y="777923"/>
            <a:ext cx="7620099" cy="1107996"/>
          </a:xfrm>
          <a:prstGeom prst="rect">
            <a:avLst/>
          </a:prstGeom>
          <a:noFill/>
        </p:spPr>
        <p:txBody>
          <a:bodyPr wrap="none" lIns="0" tIns="0" rIns="0" bIns="0" rtlCol="0">
            <a:spAutoFit/>
          </a:bodyPr>
          <a:lstStyle/>
          <a:p>
            <a:r>
              <a:rPr lang="en-US" sz="2400" dirty="0" smtClean="0">
                <a:solidFill>
                  <a:srgbClr val="FFFF00"/>
                </a:solidFill>
                <a:latin typeface="Arial" charset="0"/>
                <a:ea typeface="ＭＳ Ｐゴシック" pitchFamily="34" charset="-128"/>
                <a:cs typeface="Arial" pitchFamily="34" charset="0"/>
                <a:sym typeface="Arial" pitchFamily="26" charset="0"/>
              </a:rPr>
              <a:t>Using Twitter and ArcGIS.com to Gather Information</a:t>
            </a:r>
          </a:p>
          <a:p>
            <a:endParaRPr lang="en-US" sz="2400" dirty="0" smtClean="0">
              <a:latin typeface="Arial" charset="0"/>
              <a:ea typeface="ＭＳ Ｐゴシック" pitchFamily="34" charset="-128"/>
              <a:cs typeface="Arial" pitchFamily="34" charset="0"/>
              <a:sym typeface="Arial" pitchFamily="26" charset="0"/>
            </a:endParaRPr>
          </a:p>
          <a:p>
            <a:r>
              <a:rPr lang="en-US" sz="2400" dirty="0" smtClean="0">
                <a:latin typeface="Arial" charset="0"/>
                <a:ea typeface="ＭＳ Ｐゴシック" pitchFamily="34" charset="-128"/>
                <a:cs typeface="Arial" pitchFamily="34" charset="0"/>
                <a:sym typeface="Arial" pitchFamily="26" charset="0"/>
              </a:rPr>
              <a:t>Traci Tracey, ESRI, San Antonio</a:t>
            </a:r>
            <a:endParaRPr lang="en-US" sz="2400" dirty="0">
              <a:latin typeface="Arial" charset="0"/>
              <a:ea typeface="ＭＳ Ｐゴシック" pitchFamily="34" charset="-128"/>
              <a:cs typeface="Arial" pitchFamily="34" charset="0"/>
              <a:sym typeface="Arial" pitchFamily="26" charset="0"/>
            </a:endParaRPr>
          </a:p>
        </p:txBody>
      </p:sp>
      <p:sp>
        <p:nvSpPr>
          <p:cNvPr id="3" name="TextBox 2"/>
          <p:cNvSpPr txBox="1"/>
          <p:nvPr/>
        </p:nvSpPr>
        <p:spPr>
          <a:xfrm>
            <a:off x="1879050" y="4778992"/>
            <a:ext cx="5881868" cy="1477328"/>
          </a:xfrm>
          <a:prstGeom prst="rect">
            <a:avLst/>
          </a:prstGeom>
          <a:noFill/>
        </p:spPr>
        <p:txBody>
          <a:bodyPr wrap="none" lIns="0" tIns="0" rIns="0" bIns="0" rtlCol="0">
            <a:spAutoFit/>
          </a:bodyPr>
          <a:lstStyle/>
          <a:p>
            <a:r>
              <a:rPr lang="en-US" sz="2400" dirty="0" smtClean="0">
                <a:latin typeface="Arial" charset="0"/>
                <a:ea typeface="ＭＳ Ｐゴシック" pitchFamily="34" charset="-128"/>
                <a:cs typeface="Arial" pitchFamily="34" charset="0"/>
                <a:sym typeface="Arial" pitchFamily="26" charset="0"/>
              </a:rPr>
              <a:t>Flood Technology Committee Workshop</a:t>
            </a:r>
          </a:p>
          <a:p>
            <a:r>
              <a:rPr lang="en-US" sz="2400" dirty="0" smtClean="0">
                <a:latin typeface="Arial" charset="0"/>
                <a:ea typeface="ＭＳ Ｐゴシック" pitchFamily="34" charset="-128"/>
                <a:cs typeface="Arial" pitchFamily="34" charset="0"/>
                <a:sym typeface="Arial" pitchFamily="26" charset="0"/>
              </a:rPr>
              <a:t>Texas Flash Flood Coalition</a:t>
            </a:r>
          </a:p>
          <a:p>
            <a:endParaRPr lang="en-US" sz="2400" dirty="0" smtClean="0">
              <a:latin typeface="Arial" charset="0"/>
              <a:ea typeface="ＭＳ Ｐゴシック" pitchFamily="34" charset="-128"/>
              <a:cs typeface="Arial" pitchFamily="34" charset="0"/>
              <a:sym typeface="Arial" pitchFamily="26" charset="0"/>
            </a:endParaRPr>
          </a:p>
          <a:p>
            <a:r>
              <a:rPr lang="en-US" sz="2400" dirty="0" smtClean="0">
                <a:latin typeface="Arial" charset="0"/>
                <a:ea typeface="ＭＳ Ｐゴシック" pitchFamily="34" charset="-128"/>
                <a:cs typeface="Arial" pitchFamily="34" charset="0"/>
                <a:sym typeface="Arial" pitchFamily="26" charset="0"/>
              </a:rPr>
              <a:t>LCRA, Austin, 8 October 2010</a:t>
            </a:r>
            <a:endParaRPr lang="en-US" sz="2400" dirty="0">
              <a:latin typeface="Arial" charset="0"/>
              <a:ea typeface="ＭＳ Ｐゴシック" pitchFamily="34" charset="-128"/>
              <a:cs typeface="Arial" pitchFamily="34" charset="0"/>
              <a:sym typeface="Arial" pitchFamily="26"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482600"/>
          </a:xfrm>
        </p:spPr>
        <p:txBody>
          <a:bodyPr/>
          <a:lstStyle/>
          <a:p>
            <a:r>
              <a:rPr lang="en-US" sz="3200" b="0" dirty="0" err="1" smtClean="0">
                <a:latin typeface="Tahoma" pitchFamily="34" charset="0"/>
                <a:cs typeface="Tahoma" pitchFamily="34" charset="0"/>
              </a:rPr>
              <a:t>Ushahidi</a:t>
            </a:r>
            <a:r>
              <a:rPr lang="en-US" sz="3200" b="0" dirty="0" smtClean="0">
                <a:latin typeface="Tahoma" pitchFamily="34" charset="0"/>
                <a:cs typeface="Tahoma" pitchFamily="34" charset="0"/>
              </a:rPr>
              <a:t> – Haiti</a:t>
            </a:r>
            <a:endParaRPr lang="en-US" sz="3200" b="0" dirty="0">
              <a:latin typeface="Tahoma" pitchFamily="34" charset="0"/>
              <a:cs typeface="Tahoma" pitchFamily="34" charset="0"/>
            </a:endParaRPr>
          </a:p>
        </p:txBody>
      </p:sp>
      <p:sp>
        <p:nvSpPr>
          <p:cNvPr id="3" name="Content Placeholder 2"/>
          <p:cNvSpPr>
            <a:spLocks noGrp="1"/>
          </p:cNvSpPr>
          <p:nvPr>
            <p:ph idx="1"/>
          </p:nvPr>
        </p:nvSpPr>
        <p:spPr>
          <a:xfrm>
            <a:off x="163773" y="627797"/>
            <a:ext cx="7397086" cy="5691116"/>
          </a:xfrm>
        </p:spPr>
        <p:txBody>
          <a:bodyPr/>
          <a:lstStyle/>
          <a:p>
            <a:r>
              <a:rPr lang="en-US" sz="2400" b="0" dirty="0" err="1" smtClean="0">
                <a:latin typeface="Tahoma" pitchFamily="34" charset="0"/>
                <a:cs typeface="Tahoma" pitchFamily="34" charset="0"/>
              </a:rPr>
              <a:t>Ushahidi</a:t>
            </a:r>
            <a:r>
              <a:rPr lang="en-US" sz="2400" b="0" dirty="0" smtClean="0">
                <a:latin typeface="Tahoma" pitchFamily="34" charset="0"/>
                <a:cs typeface="Tahoma" pitchFamily="34" charset="0"/>
              </a:rPr>
              <a:t>-Haiti – set up within 2 hours of earthquake by Tufts volunteers</a:t>
            </a:r>
          </a:p>
          <a:p>
            <a:endParaRPr lang="en-US" sz="2400" b="0" dirty="0" smtClean="0">
              <a:latin typeface="Tahoma" pitchFamily="34" charset="0"/>
              <a:cs typeface="Tahoma" pitchFamily="34" charset="0"/>
            </a:endParaRPr>
          </a:p>
          <a:p>
            <a:r>
              <a:rPr lang="en-US" sz="2400" b="0" dirty="0" smtClean="0">
                <a:latin typeface="Tahoma" pitchFamily="34" charset="0"/>
                <a:cs typeface="Tahoma" pitchFamily="34" charset="0"/>
              </a:rPr>
              <a:t>Code (4636) created for incoming texts</a:t>
            </a:r>
          </a:p>
          <a:p>
            <a:pPr lvl="1"/>
            <a:r>
              <a:rPr lang="en-US" sz="2400" b="0" dirty="0" smtClean="0">
                <a:latin typeface="Tahoma" pitchFamily="34" charset="0"/>
                <a:cs typeface="Tahoma" pitchFamily="34" charset="0"/>
              </a:rPr>
              <a:t>Virally spread via radio stations</a:t>
            </a:r>
          </a:p>
          <a:p>
            <a:pPr lvl="1"/>
            <a:endParaRPr lang="en-US" sz="2400" b="0" dirty="0" smtClean="0">
              <a:latin typeface="Tahoma" pitchFamily="34" charset="0"/>
              <a:cs typeface="Tahoma" pitchFamily="34" charset="0"/>
            </a:endParaRPr>
          </a:p>
          <a:p>
            <a:r>
              <a:rPr lang="en-US" sz="2400" b="0" dirty="0" smtClean="0">
                <a:latin typeface="Tahoma" pitchFamily="34" charset="0"/>
                <a:cs typeface="Tahoma" pitchFamily="34" charset="0"/>
              </a:rPr>
              <a:t>Actionable texts (people trapped)  - then volunteers mapped GPS coordinates and fed to rescue team</a:t>
            </a:r>
          </a:p>
          <a:p>
            <a:endParaRPr lang="en-US" sz="2400" b="0" dirty="0" smtClean="0">
              <a:latin typeface="Tahoma" pitchFamily="34" charset="0"/>
              <a:cs typeface="Tahoma" pitchFamily="34" charset="0"/>
            </a:endParaRPr>
          </a:p>
          <a:p>
            <a:r>
              <a:rPr lang="en-US" sz="2400" b="0" dirty="0" smtClean="0">
                <a:latin typeface="Tahoma" pitchFamily="34" charset="0"/>
                <a:cs typeface="Tahoma" pitchFamily="34" charset="0"/>
              </a:rPr>
              <a:t>Over 2500 text messages received in 25 days</a:t>
            </a:r>
          </a:p>
          <a:p>
            <a:endParaRPr lang="en-US" sz="2400" b="0" dirty="0" smtClean="0">
              <a:latin typeface="Tahoma" pitchFamily="34" charset="0"/>
              <a:cs typeface="Tahoma" pitchFamily="34" charset="0"/>
            </a:endParaRPr>
          </a:p>
          <a:p>
            <a:r>
              <a:rPr lang="en-US" sz="2400" b="0" dirty="0" smtClean="0">
                <a:latin typeface="Tahoma" pitchFamily="34" charset="0"/>
                <a:cs typeface="Tahoma" pitchFamily="34" charset="0"/>
              </a:rPr>
              <a:t>Texts often in Creole – 10,000 Haitian-American volunteers translated  every message w/in 10 minutes</a:t>
            </a:r>
          </a:p>
          <a:p>
            <a:endParaRPr lang="en-US" sz="2400" b="0" dirty="0" smtClean="0">
              <a:latin typeface="Tahoma" pitchFamily="34" charset="0"/>
              <a:cs typeface="Tahoma" pitchFamily="34"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905" y="1282889"/>
            <a:ext cx="9140095" cy="4307503"/>
          </a:xfrm>
          <a:prstGeom prst="rect">
            <a:avLst/>
          </a:prstGeom>
          <a:noFill/>
          <a:ln w="9525">
            <a:noFill/>
            <a:miter lim="800000"/>
            <a:headEnd/>
            <a:tailEnd/>
          </a:ln>
        </p:spPr>
      </p:pic>
      <p:sp>
        <p:nvSpPr>
          <p:cNvPr id="5" name="Title 1"/>
          <p:cNvSpPr txBox="1">
            <a:spLocks/>
          </p:cNvSpPr>
          <p:nvPr/>
        </p:nvSpPr>
        <p:spPr bwMode="auto">
          <a:xfrm>
            <a:off x="0" y="0"/>
            <a:ext cx="7315200" cy="7096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smtClean="0">
                <a:ln>
                  <a:noFill/>
                </a:ln>
                <a:solidFill>
                  <a:srgbClr val="FFFFFF"/>
                </a:solidFill>
                <a:effectLst/>
                <a:uLnTx/>
                <a:uFillTx/>
                <a:latin typeface="Tahoma" pitchFamily="34" charset="0"/>
                <a:ea typeface="+mj-ea"/>
                <a:cs typeface="Tahoma" pitchFamily="34" charset="0"/>
              </a:rPr>
              <a:t>Ushahidi</a:t>
            </a:r>
            <a:r>
              <a:rPr kumimoji="0" lang="en-US" sz="3200" b="0" i="0" u="none" strike="noStrike" kern="0" cap="none" spc="0" normalizeH="0" baseline="0" noProof="0" dirty="0" smtClean="0">
                <a:ln>
                  <a:noFill/>
                </a:ln>
                <a:solidFill>
                  <a:srgbClr val="FFFFFF"/>
                </a:solidFill>
                <a:effectLst/>
                <a:uLnTx/>
                <a:uFillTx/>
                <a:latin typeface="Tahoma" pitchFamily="34" charset="0"/>
                <a:ea typeface="+mj-ea"/>
                <a:cs typeface="Tahoma" pitchFamily="34" charset="0"/>
              </a:rPr>
              <a:t> – Haiti</a:t>
            </a:r>
            <a:endParaRPr kumimoji="0" lang="en-US" sz="3200" b="0" i="0" u="none" strike="noStrike" kern="0" cap="none" spc="0" normalizeH="0" baseline="0" noProof="0" dirty="0">
              <a:ln>
                <a:noFill/>
              </a:ln>
              <a:solidFill>
                <a:srgbClr val="FFFFFF"/>
              </a:solidFill>
              <a:effectLst/>
              <a:uLnTx/>
              <a:uFillTx/>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385835" y="1269243"/>
            <a:ext cx="4258499" cy="5588757"/>
          </a:xfrm>
          <a:prstGeom prst="rect">
            <a:avLst/>
          </a:prstGeom>
          <a:noFill/>
          <a:ln w="9525">
            <a:noFill/>
            <a:miter lim="800000"/>
            <a:headEnd/>
            <a:tailEnd/>
          </a:ln>
        </p:spPr>
      </p:pic>
      <p:sp>
        <p:nvSpPr>
          <p:cNvPr id="5" name="Title 1"/>
          <p:cNvSpPr txBox="1">
            <a:spLocks/>
          </p:cNvSpPr>
          <p:nvPr/>
        </p:nvSpPr>
        <p:spPr bwMode="auto">
          <a:xfrm>
            <a:off x="627797" y="0"/>
            <a:ext cx="7315200" cy="10235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smtClean="0">
                <a:ln>
                  <a:noFill/>
                </a:ln>
                <a:solidFill>
                  <a:srgbClr val="FFFFFF"/>
                </a:solidFill>
                <a:effectLst/>
                <a:uLnTx/>
                <a:uFillTx/>
                <a:latin typeface="Tahoma" pitchFamily="34" charset="0"/>
                <a:ea typeface="+mj-ea"/>
                <a:cs typeface="Tahoma" pitchFamily="34" charset="0"/>
              </a:rPr>
              <a:t>Ushahidi</a:t>
            </a:r>
            <a:r>
              <a:rPr kumimoji="0" lang="en-US" sz="3200" b="0" i="0" u="none" strike="noStrike" kern="0" cap="none" spc="0" normalizeH="0" baseline="0" noProof="0" dirty="0" smtClean="0">
                <a:ln>
                  <a:noFill/>
                </a:ln>
                <a:solidFill>
                  <a:srgbClr val="FFFFFF"/>
                </a:solidFill>
                <a:effectLst/>
                <a:uLnTx/>
                <a:uFillTx/>
                <a:latin typeface="Tahoma" pitchFamily="34" charset="0"/>
                <a:ea typeface="+mj-ea"/>
                <a:cs typeface="Tahoma" pitchFamily="34" charset="0"/>
              </a:rPr>
              <a:t> – </a:t>
            </a:r>
            <a:r>
              <a:rPr lang="en-US" sz="3200" b="0" kern="0" dirty="0" smtClean="0">
                <a:latin typeface="Tahoma" pitchFamily="34" charset="0"/>
                <a:ea typeface="+mj-ea"/>
                <a:cs typeface="Tahoma" pitchFamily="34" charset="0"/>
              </a:rPr>
              <a:t>Washington DC </a:t>
            </a:r>
            <a:r>
              <a:rPr lang="en-US" sz="3200" b="0" kern="0" dirty="0" err="1" smtClean="0">
                <a:latin typeface="Tahoma" pitchFamily="34" charset="0"/>
                <a:ea typeface="+mj-ea"/>
                <a:cs typeface="Tahoma" pitchFamily="34" charset="0"/>
              </a:rPr>
              <a:t>Snowmageddon</a:t>
            </a:r>
            <a:endParaRPr lang="en-US" sz="3200" b="0" kern="0" dirty="0" smtClean="0">
              <a:latin typeface="Tahoma" pitchFamily="34" charset="0"/>
              <a:ea typeface="+mj-ea"/>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Tahoma" pitchFamily="34" charset="0"/>
              <a:ea typeface="+mj-ea"/>
              <a:cs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body" sz="quarter" idx="10"/>
          </p:nvPr>
        </p:nvSpPr>
        <p:spPr>
          <a:xfrm>
            <a:off x="3401568" y="3942949"/>
            <a:ext cx="4828032" cy="806471"/>
          </a:xfrm>
        </p:spPr>
        <p:txBody>
          <a:bodyPr/>
          <a:lstStyle/>
          <a:p>
            <a:pPr>
              <a:defRPr/>
            </a:pPr>
            <a:r>
              <a:rPr lang="en-US" sz="2400" dirty="0" smtClean="0">
                <a:latin typeface="Tahoma" pitchFamily="34" charset="0"/>
                <a:cs typeface="Tahoma" pitchFamily="34" charset="0"/>
              </a:rPr>
              <a:t>Interactive Social Media Map</a:t>
            </a:r>
          </a:p>
          <a:p>
            <a:pPr>
              <a:defRPr/>
            </a:pPr>
            <a:r>
              <a:rPr lang="en-US" dirty="0" smtClean="0">
                <a:latin typeface="Tahoma" pitchFamily="34" charset="0"/>
                <a:cs typeface="Tahoma" pitchFamily="34" charset="0"/>
                <a:hlinkClick r:id="rId3"/>
              </a:rPr>
              <a:t>http://www.esri.com/services/disaster-response/gulf-oil-spill-2010/index.html</a:t>
            </a:r>
            <a:endParaRPr lang="en-US" dirty="0" smtClean="0">
              <a:latin typeface="Tahoma" pitchFamily="34" charset="0"/>
              <a:cs typeface="Tahoma" pitchFamily="34" charset="0"/>
            </a:endParaRPr>
          </a:p>
          <a:p>
            <a:pPr>
              <a:defRPr/>
            </a:pPr>
            <a:endParaRPr lang="en-US" dirty="0"/>
          </a:p>
        </p:txBody>
      </p:sp>
      <p:sp>
        <p:nvSpPr>
          <p:cNvPr id="10" name="Title 9"/>
          <p:cNvSpPr>
            <a:spLocks noGrp="1"/>
          </p:cNvSpPr>
          <p:nvPr>
            <p:ph type="title"/>
          </p:nvPr>
        </p:nvSpPr>
        <p:spPr/>
        <p:txBody>
          <a:bodyPr/>
          <a:lstStyle/>
          <a:p>
            <a:pPr>
              <a:defRPr/>
            </a:pPr>
            <a:r>
              <a:rPr lang="en-US" b="0" dirty="0" smtClean="0">
                <a:latin typeface="Tahoma" pitchFamily="34" charset="0"/>
                <a:cs typeface="Tahoma" pitchFamily="34" charset="0"/>
              </a:rPr>
              <a:t>Demonstration</a:t>
            </a:r>
            <a:endParaRPr lang="en-US" b="0" dirty="0">
              <a:latin typeface="Tahoma" pitchFamily="34" charset="0"/>
              <a:cs typeface="Tahoma" pitchFamily="34" charset="0"/>
            </a:endParaRPr>
          </a:p>
        </p:txBody>
      </p:sp>
      <p:sp>
        <p:nvSpPr>
          <p:cNvPr id="4" name="Rectangle 3"/>
          <p:cNvSpPr/>
          <p:nvPr/>
        </p:nvSpPr>
        <p:spPr>
          <a:xfrm>
            <a:off x="245660" y="4888468"/>
            <a:ext cx="7772400" cy="738664"/>
          </a:xfrm>
          <a:prstGeom prst="rect">
            <a:avLst/>
          </a:prstGeom>
        </p:spPr>
        <p:txBody>
          <a:bodyPr wrap="square">
            <a:spAutoFit/>
          </a:bodyPr>
          <a:lstStyle/>
          <a:p>
            <a:pPr algn="l"/>
            <a:r>
              <a:rPr lang="en-US" dirty="0" smtClean="0">
                <a:hlinkClick r:id="rId4"/>
              </a:rPr>
              <a:t>http://www.kdvr.com/videobeta/a1e0fead-66d7-4e6b-95dc-a8a8f2e3305e/News/Social-media-emergency-test-conducted</a:t>
            </a:r>
            <a:endParaRPr lang="en-US" dirty="0" smtClean="0"/>
          </a:p>
          <a:p>
            <a:pPr algn="l"/>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52388"/>
            <a:ext cx="13601700" cy="67532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826388" cy="1752600"/>
          </a:xfrm>
        </p:spPr>
        <p:txBody>
          <a:bodyPr>
            <a:noAutofit/>
          </a:bodyPr>
          <a:lstStyle/>
          <a:p>
            <a:pPr algn="l"/>
            <a:r>
              <a:rPr lang="en-US" sz="4400" b="0" i="1" dirty="0" smtClean="0">
                <a:solidFill>
                  <a:schemeClr val="bg1"/>
                </a:solidFill>
                <a:latin typeface="Tahoma" pitchFamily="34" charset="0"/>
                <a:cs typeface="Tahoma" pitchFamily="34" charset="0"/>
              </a:rPr>
              <a:t>…she had me @ </a:t>
            </a:r>
            <a:br>
              <a:rPr lang="en-US" sz="4400" b="0" i="1" dirty="0" smtClean="0">
                <a:solidFill>
                  <a:schemeClr val="bg1"/>
                </a:solidFill>
                <a:latin typeface="Tahoma" pitchFamily="34" charset="0"/>
                <a:cs typeface="Tahoma" pitchFamily="34" charset="0"/>
              </a:rPr>
            </a:br>
            <a:r>
              <a:rPr lang="en-US" sz="4400" b="0" i="1" dirty="0" smtClean="0">
                <a:solidFill>
                  <a:schemeClr val="bg1"/>
                </a:solidFill>
                <a:latin typeface="Tahoma" pitchFamily="34" charset="0"/>
                <a:cs typeface="Tahoma" pitchFamily="34" charset="0"/>
              </a:rPr>
              <a:t>incremental </a:t>
            </a:r>
            <a:r>
              <a:rPr lang="en-US" sz="4400" b="0" i="1" dirty="0" err="1" smtClean="0">
                <a:solidFill>
                  <a:schemeClr val="bg1"/>
                </a:solidFill>
                <a:latin typeface="Tahoma" pitchFamily="34" charset="0"/>
                <a:cs typeface="Tahoma" pitchFamily="34" charset="0"/>
              </a:rPr>
              <a:t>autospatial</a:t>
            </a:r>
            <a:r>
              <a:rPr lang="en-US" sz="4400" b="0" i="1" dirty="0" smtClean="0">
                <a:solidFill>
                  <a:schemeClr val="bg1"/>
                </a:solidFill>
                <a:latin typeface="Tahoma" pitchFamily="34" charset="0"/>
                <a:cs typeface="Tahoma" pitchFamily="34" charset="0"/>
              </a:rPr>
              <a:t> correlation…</a:t>
            </a:r>
            <a:endParaRPr lang="en-US" sz="4400" b="0" i="1" dirty="0">
              <a:solidFill>
                <a:schemeClr val="bg1"/>
              </a:solidFill>
              <a:latin typeface="Tahoma" pitchFamily="34" charset="0"/>
              <a:cs typeface="Tahoma" pitchFamily="34" charset="0"/>
            </a:endParaRPr>
          </a:p>
        </p:txBody>
      </p:sp>
      <p:sp>
        <p:nvSpPr>
          <p:cNvPr id="3" name="Subtitle 2"/>
          <p:cNvSpPr>
            <a:spLocks noGrp="1"/>
          </p:cNvSpPr>
          <p:nvPr>
            <p:ph type="subTitle" idx="1"/>
          </p:nvPr>
        </p:nvSpPr>
        <p:spPr>
          <a:xfrm>
            <a:off x="0" y="5765042"/>
            <a:ext cx="8464296" cy="1752600"/>
          </a:xfrm>
        </p:spPr>
        <p:txBody>
          <a:bodyPr/>
          <a:lstStyle/>
          <a:p>
            <a:pPr algn="l"/>
            <a:r>
              <a:rPr lang="en-US" dirty="0" err="1" smtClean="0">
                <a:latin typeface="Tahoma" pitchFamily="34" charset="0"/>
                <a:cs typeface="Tahoma" pitchFamily="34" charset="0"/>
              </a:rPr>
              <a:t>Spatialcomfort</a:t>
            </a:r>
            <a:r>
              <a:rPr lang="en-US" dirty="0" smtClean="0">
                <a:latin typeface="Tahoma" pitchFamily="34" charset="0"/>
                <a:cs typeface="Tahoma" pitchFamily="34" charset="0"/>
              </a:rPr>
              <a:t> tweeting from 2010 Esri User Conference</a:t>
            </a:r>
            <a:endParaRPr lang="en-US" dirty="0">
              <a:latin typeface="Tahoma" pitchFamily="34" charset="0"/>
              <a:cs typeface="Tahoma"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28600" y="4038600"/>
            <a:ext cx="6629400" cy="394494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1524000" y="0"/>
            <a:ext cx="10668000" cy="513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sz="3600" dirty="0" smtClean="0">
                <a:latin typeface="Tahoma" pitchFamily="34" charset="0"/>
                <a:cs typeface="Tahoma" pitchFamily="34" charset="0"/>
              </a:rPr>
              <a:t>Social Media aka VGI </a:t>
            </a:r>
            <a:r>
              <a:rPr lang="en-US" dirty="0" smtClean="0"/>
              <a:t/>
            </a:r>
            <a:br>
              <a:rPr lang="en-US" dirty="0" smtClean="0"/>
            </a:br>
            <a:endParaRPr lang="en-US" dirty="0"/>
          </a:p>
        </p:txBody>
      </p:sp>
      <p:sp>
        <p:nvSpPr>
          <p:cNvPr id="3" name="Content Placeholder 2"/>
          <p:cNvSpPr>
            <a:spLocks noGrp="1"/>
          </p:cNvSpPr>
          <p:nvPr>
            <p:ph idx="1"/>
          </p:nvPr>
        </p:nvSpPr>
        <p:spPr>
          <a:xfrm>
            <a:off x="0" y="586854"/>
            <a:ext cx="8939284" cy="6271146"/>
          </a:xfrm>
        </p:spPr>
        <p:txBody>
          <a:bodyPr>
            <a:normAutofit lnSpcReduction="10000"/>
          </a:bodyPr>
          <a:lstStyle/>
          <a:p>
            <a:endParaRPr lang="en-US" sz="2400" b="0" dirty="0" smtClean="0">
              <a:latin typeface="Tahoma" pitchFamily="34" charset="0"/>
              <a:cs typeface="Tahoma" pitchFamily="34" charset="0"/>
            </a:endParaRPr>
          </a:p>
          <a:p>
            <a:r>
              <a:rPr lang="en-US" sz="2400" b="0" dirty="0" smtClean="0">
                <a:latin typeface="Tahoma" pitchFamily="34" charset="0"/>
                <a:cs typeface="Tahoma" pitchFamily="34" charset="0"/>
              </a:rPr>
              <a:t>Twitter </a:t>
            </a:r>
          </a:p>
          <a:p>
            <a:pPr lvl="1"/>
            <a:r>
              <a:rPr lang="en-US" sz="2200" b="0" dirty="0" smtClean="0">
                <a:latin typeface="Tahoma" pitchFamily="34" charset="0"/>
                <a:cs typeface="Tahoma" pitchFamily="34" charset="0"/>
              </a:rPr>
              <a:t>Users send and read other users' messages called </a:t>
            </a:r>
            <a:r>
              <a:rPr lang="en-US" sz="2200" b="0" i="1" dirty="0" smtClean="0">
                <a:latin typeface="Tahoma" pitchFamily="34" charset="0"/>
                <a:cs typeface="Tahoma" pitchFamily="34" charset="0"/>
              </a:rPr>
              <a:t>tweets</a:t>
            </a:r>
            <a:r>
              <a:rPr lang="en-US" sz="2200" b="0" dirty="0" smtClean="0">
                <a:latin typeface="Tahoma" pitchFamily="34" charset="0"/>
                <a:cs typeface="Tahoma" pitchFamily="34" charset="0"/>
              </a:rPr>
              <a:t>. </a:t>
            </a:r>
          </a:p>
          <a:p>
            <a:pPr lvl="1"/>
            <a:r>
              <a:rPr lang="en-US" sz="2200" b="0" dirty="0" smtClean="0">
                <a:latin typeface="Tahoma" pitchFamily="34" charset="0"/>
                <a:cs typeface="Tahoma" pitchFamily="34" charset="0"/>
              </a:rPr>
              <a:t>Tweets:</a:t>
            </a:r>
          </a:p>
          <a:p>
            <a:pPr lvl="2"/>
            <a:r>
              <a:rPr lang="en-US" sz="2200" b="0" dirty="0" smtClean="0">
                <a:latin typeface="Tahoma" pitchFamily="34" charset="0"/>
                <a:cs typeface="Tahoma" pitchFamily="34" charset="0"/>
              </a:rPr>
              <a:t>Text-based posts</a:t>
            </a:r>
          </a:p>
          <a:p>
            <a:pPr lvl="2"/>
            <a:r>
              <a:rPr lang="en-US" sz="2200" b="0" dirty="0" smtClean="0">
                <a:latin typeface="Tahoma" pitchFamily="34" charset="0"/>
                <a:cs typeface="Tahoma" pitchFamily="34" charset="0"/>
              </a:rPr>
              <a:t>Up to 140 characters </a:t>
            </a:r>
          </a:p>
          <a:p>
            <a:pPr lvl="2"/>
            <a:r>
              <a:rPr lang="en-US" sz="2200" b="0" dirty="0" smtClean="0">
                <a:latin typeface="Tahoma" pitchFamily="34" charset="0"/>
                <a:cs typeface="Tahoma" pitchFamily="34" charset="0"/>
              </a:rPr>
              <a:t>Displayed on the user's profile page. </a:t>
            </a:r>
          </a:p>
          <a:p>
            <a:pPr lvl="2"/>
            <a:r>
              <a:rPr lang="en-US" sz="2200" b="0" dirty="0" smtClean="0">
                <a:latin typeface="Tahoma" pitchFamily="34" charset="0"/>
                <a:cs typeface="Tahoma" pitchFamily="34" charset="0"/>
              </a:rPr>
              <a:t>Tweets are publicly visible by default</a:t>
            </a:r>
          </a:p>
          <a:p>
            <a:pPr lvl="2"/>
            <a:r>
              <a:rPr lang="en-US" sz="2200" b="0" dirty="0" smtClean="0">
                <a:latin typeface="Tahoma" pitchFamily="34" charset="0"/>
                <a:cs typeface="Tahoma" pitchFamily="34" charset="0"/>
              </a:rPr>
              <a:t>Can add photos - </a:t>
            </a:r>
            <a:r>
              <a:rPr lang="en-US" sz="2200" b="0" dirty="0" err="1" smtClean="0">
                <a:latin typeface="Tahoma" pitchFamily="34" charset="0"/>
                <a:cs typeface="Tahoma" pitchFamily="34" charset="0"/>
              </a:rPr>
              <a:t>Twitpic</a:t>
            </a:r>
            <a:endParaRPr lang="en-US" sz="2200" b="0" dirty="0" smtClean="0">
              <a:latin typeface="Tahoma" pitchFamily="34" charset="0"/>
              <a:cs typeface="Tahoma" pitchFamily="34" charset="0"/>
            </a:endParaRPr>
          </a:p>
          <a:p>
            <a:pPr lvl="1"/>
            <a:r>
              <a:rPr lang="en-US" sz="2200" b="0" dirty="0" smtClean="0">
                <a:latin typeface="Tahoma" pitchFamily="34" charset="0"/>
                <a:cs typeface="Tahoma" pitchFamily="34" charset="0"/>
              </a:rPr>
              <a:t>Users may subscribe to other author tweets—known as </a:t>
            </a:r>
            <a:r>
              <a:rPr lang="en-US" sz="2200" b="0" i="1" dirty="0" smtClean="0">
                <a:latin typeface="Tahoma" pitchFamily="34" charset="0"/>
                <a:cs typeface="Tahoma" pitchFamily="34" charset="0"/>
              </a:rPr>
              <a:t>following</a:t>
            </a:r>
            <a:r>
              <a:rPr lang="en-US" sz="2200" b="0" dirty="0" smtClean="0">
                <a:latin typeface="Tahoma" pitchFamily="34" charset="0"/>
                <a:cs typeface="Tahoma" pitchFamily="34" charset="0"/>
              </a:rPr>
              <a:t> and subscribers are known as </a:t>
            </a:r>
            <a:r>
              <a:rPr lang="en-US" sz="2200" b="0" i="1" dirty="0" smtClean="0">
                <a:latin typeface="Tahoma" pitchFamily="34" charset="0"/>
                <a:cs typeface="Tahoma" pitchFamily="34" charset="0"/>
              </a:rPr>
              <a:t>followers</a:t>
            </a:r>
            <a:r>
              <a:rPr lang="en-US" sz="2200" b="0" dirty="0" smtClean="0">
                <a:latin typeface="Tahoma" pitchFamily="34" charset="0"/>
                <a:cs typeface="Tahoma" pitchFamily="34" charset="0"/>
              </a:rPr>
              <a:t>. </a:t>
            </a:r>
            <a:r>
              <a:rPr lang="en-US" sz="2200" b="0" dirty="0" smtClean="0">
                <a:latin typeface="Tahoma" pitchFamily="34" charset="0"/>
                <a:cs typeface="Tahoma" pitchFamily="34" charset="0"/>
                <a:hlinkClick r:id="rId2"/>
              </a:rPr>
              <a:t>http://twitter.com/garysco</a:t>
            </a:r>
            <a:endParaRPr lang="en-US" sz="2200" b="0" dirty="0" smtClean="0">
              <a:latin typeface="Tahoma" pitchFamily="34" charset="0"/>
              <a:cs typeface="Tahoma" pitchFamily="34" charset="0"/>
            </a:endParaRPr>
          </a:p>
          <a:p>
            <a:endParaRPr lang="en-US" sz="2200" b="0" dirty="0" smtClean="0">
              <a:latin typeface="Tahoma" pitchFamily="34" charset="0"/>
              <a:cs typeface="Tahoma" pitchFamily="34" charset="0"/>
            </a:endParaRPr>
          </a:p>
          <a:p>
            <a:r>
              <a:rPr lang="en-US" sz="2400" b="0" dirty="0" err="1" smtClean="0">
                <a:latin typeface="Tahoma" pitchFamily="34" charset="0"/>
                <a:cs typeface="Tahoma" pitchFamily="34" charset="0"/>
              </a:rPr>
              <a:t>Ushahidi</a:t>
            </a:r>
            <a:r>
              <a:rPr lang="en-US" sz="2400" b="0" dirty="0" smtClean="0">
                <a:latin typeface="Tahoma" pitchFamily="34" charset="0"/>
                <a:cs typeface="Tahoma" pitchFamily="34" charset="0"/>
              </a:rPr>
              <a:t> </a:t>
            </a:r>
          </a:p>
          <a:p>
            <a:r>
              <a:rPr lang="en-US" sz="2400" b="0" dirty="0" smtClean="0">
                <a:latin typeface="Tahoma" pitchFamily="34" charset="0"/>
                <a:cs typeface="Tahoma" pitchFamily="34" charset="0"/>
              </a:rPr>
              <a:t>YouTube</a:t>
            </a:r>
          </a:p>
          <a:p>
            <a:r>
              <a:rPr lang="en-US" sz="2400" b="0" dirty="0" err="1" smtClean="0">
                <a:latin typeface="Tahoma" pitchFamily="34" charset="0"/>
                <a:cs typeface="Tahoma" pitchFamily="34" charset="0"/>
              </a:rPr>
              <a:t>Flickr</a:t>
            </a:r>
            <a:endParaRPr lang="en-US" sz="2400" b="0" dirty="0" smtClean="0">
              <a:latin typeface="Tahoma" pitchFamily="34" charset="0"/>
              <a:cs typeface="Tahoma" pitchFamily="34" charset="0"/>
            </a:endParaRP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182436" cy="765033"/>
          </a:xfrm>
        </p:spPr>
        <p:txBody>
          <a:bodyPr/>
          <a:lstStyle/>
          <a:p>
            <a:r>
              <a:rPr lang="en-US" sz="3600" dirty="0" smtClean="0">
                <a:latin typeface="Tahoma" pitchFamily="34" charset="0"/>
                <a:cs typeface="Tahoma" pitchFamily="34" charset="0"/>
              </a:rPr>
              <a:t>San Antonio Flood – 4/10</a:t>
            </a:r>
            <a:endParaRPr lang="en-US" sz="3600" dirty="0">
              <a:latin typeface="Tahoma" pitchFamily="34" charset="0"/>
              <a:cs typeface="Tahoma" pitchFamily="34" charset="0"/>
            </a:endParaRPr>
          </a:p>
        </p:txBody>
      </p:sp>
      <p:pic>
        <p:nvPicPr>
          <p:cNvPr id="4" name="Picture 3"/>
          <p:cNvPicPr/>
          <p:nvPr/>
        </p:nvPicPr>
        <p:blipFill>
          <a:blip r:embed="rId2"/>
          <a:srcRect/>
          <a:stretch>
            <a:fillRect/>
          </a:stretch>
        </p:blipFill>
        <p:spPr bwMode="auto">
          <a:xfrm>
            <a:off x="1604749" y="1230573"/>
            <a:ext cx="6781800" cy="5410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bwMode="auto">
          <a:xfrm>
            <a:off x="1447800" y="762000"/>
            <a:ext cx="5638800" cy="3124200"/>
          </a:xfrm>
          <a:prstGeom prst="rect">
            <a:avLst/>
          </a:prstGeom>
          <a:noFill/>
          <a:ln w="9525">
            <a:noFill/>
            <a:miter lim="800000"/>
            <a:headEnd/>
            <a:tailEnd/>
          </a:ln>
        </p:spPr>
      </p:pic>
      <p:pic>
        <p:nvPicPr>
          <p:cNvPr id="5" name="Content Placeholder 3"/>
          <p:cNvPicPr>
            <a:picLocks/>
          </p:cNvPicPr>
          <p:nvPr/>
        </p:nvPicPr>
        <p:blipFill>
          <a:blip r:embed="rId3"/>
          <a:stretch>
            <a:fillRect/>
          </a:stretch>
        </p:blipFill>
        <p:spPr bwMode="auto">
          <a:xfrm>
            <a:off x="1447800" y="3352800"/>
            <a:ext cx="5638800" cy="2971800"/>
          </a:xfrm>
          <a:prstGeom prst="rect">
            <a:avLst/>
          </a:prstGeom>
          <a:noFill/>
          <a:ln w="9525">
            <a:noFill/>
            <a:miter lim="800000"/>
            <a:headEnd/>
            <a:tailEnd/>
          </a:ln>
        </p:spPr>
      </p:pic>
      <p:sp>
        <p:nvSpPr>
          <p:cNvPr id="6" name="Title 1"/>
          <p:cNvSpPr txBox="1">
            <a:spLocks/>
          </p:cNvSpPr>
          <p:nvPr/>
        </p:nvSpPr>
        <p:spPr bwMode="auto">
          <a:xfrm>
            <a:off x="0" y="0"/>
            <a:ext cx="6182436" cy="7650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FFFF"/>
                </a:solidFill>
                <a:effectLst/>
                <a:uLnTx/>
                <a:uFillTx/>
                <a:latin typeface="Tahoma" pitchFamily="34" charset="0"/>
                <a:ea typeface="+mj-ea"/>
                <a:cs typeface="Tahoma" pitchFamily="34" charset="0"/>
              </a:rPr>
              <a:t>San Antonio Flood – 4/10</a:t>
            </a:r>
            <a:endParaRPr kumimoji="0" lang="en-US" sz="3600" b="1" i="0" u="none" strike="noStrike" kern="0" cap="none" spc="0" normalizeH="0" baseline="0" noProof="0" dirty="0">
              <a:ln>
                <a:noFill/>
              </a:ln>
              <a:solidFill>
                <a:srgbClr val="FFFFFF"/>
              </a:solidFill>
              <a:effectLst/>
              <a:uLnTx/>
              <a:uFillTx/>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bwMode="auto">
          <a:xfrm>
            <a:off x="695431" y="1116298"/>
            <a:ext cx="7480181" cy="4389437"/>
          </a:xfrm>
          <a:prstGeom prst="rect">
            <a:avLst/>
          </a:prstGeom>
          <a:noFill/>
          <a:ln w="9525">
            <a:noFill/>
            <a:miter lim="800000"/>
            <a:headEnd/>
            <a:tailEnd/>
          </a:ln>
        </p:spPr>
      </p:pic>
      <p:sp>
        <p:nvSpPr>
          <p:cNvPr id="3" name="Title 1"/>
          <p:cNvSpPr txBox="1">
            <a:spLocks/>
          </p:cNvSpPr>
          <p:nvPr/>
        </p:nvSpPr>
        <p:spPr bwMode="auto">
          <a:xfrm>
            <a:off x="0" y="0"/>
            <a:ext cx="6182436" cy="7650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FFFF"/>
                </a:solidFill>
                <a:effectLst/>
                <a:uLnTx/>
                <a:uFillTx/>
                <a:latin typeface="Tahoma" pitchFamily="34" charset="0"/>
                <a:ea typeface="+mj-ea"/>
                <a:cs typeface="Tahoma" pitchFamily="34" charset="0"/>
              </a:rPr>
              <a:t>San Antonio Flood – 4/10</a:t>
            </a:r>
            <a:endParaRPr kumimoji="0" lang="en-US" sz="3600" b="1" i="0" u="none" strike="noStrike" kern="0" cap="none" spc="0" normalizeH="0" baseline="0" noProof="0" dirty="0">
              <a:ln>
                <a:noFill/>
              </a:ln>
              <a:solidFill>
                <a:srgbClr val="FFFFFF"/>
              </a:solidFill>
              <a:effectLst/>
              <a:uLnTx/>
              <a:uFillTx/>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Screen shot twitter in </a:t>
            </a:r>
            <a:r>
              <a:rPr lang="en-US" dirty="0" err="1" smtClean="0"/>
              <a:t>austin</a:t>
            </a:r>
            <a:endParaRPr lang="en-US" dirty="0"/>
          </a:p>
        </p:txBody>
      </p:sp>
      <p:pic>
        <p:nvPicPr>
          <p:cNvPr id="1026" name="Picture 2" descr="E:\twee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5500048" y="573205"/>
            <a:ext cx="3480179" cy="430887"/>
          </a:xfrm>
          <a:prstGeom prst="rect">
            <a:avLst/>
          </a:prstGeom>
          <a:noFill/>
        </p:spPr>
        <p:txBody>
          <a:bodyPr wrap="square" lIns="0" tIns="0" rIns="0" bIns="0" rtlCol="0">
            <a:spAutoFit/>
          </a:bodyPr>
          <a:lstStyle/>
          <a:p>
            <a:r>
              <a:rPr lang="en-US" sz="2800" dirty="0" smtClean="0">
                <a:solidFill>
                  <a:schemeClr val="tx1"/>
                </a:solidFill>
                <a:latin typeface="Tahoma" pitchFamily="34" charset="0"/>
                <a:ea typeface="ＭＳ Ｐゴシック" pitchFamily="34" charset="-128"/>
                <a:cs typeface="Tahoma" pitchFamily="34" charset="0"/>
                <a:sym typeface="Arial" pitchFamily="26" charset="0"/>
              </a:rPr>
              <a:t>#</a:t>
            </a:r>
            <a:r>
              <a:rPr lang="en-US" sz="2800" dirty="0" err="1" smtClean="0">
                <a:solidFill>
                  <a:schemeClr val="tx1"/>
                </a:solidFill>
                <a:latin typeface="Tahoma" pitchFamily="34" charset="0"/>
                <a:ea typeface="ＭＳ Ｐゴシック" pitchFamily="34" charset="-128"/>
                <a:cs typeface="Tahoma" pitchFamily="34" charset="0"/>
                <a:sym typeface="Arial" pitchFamily="26" charset="0"/>
              </a:rPr>
              <a:t>KeepAustinWeird</a:t>
            </a:r>
            <a:r>
              <a:rPr lang="en-US" sz="2800" dirty="0" smtClean="0">
                <a:solidFill>
                  <a:schemeClr val="tx1"/>
                </a:solidFill>
                <a:latin typeface="Tahoma" pitchFamily="34" charset="0"/>
                <a:ea typeface="ＭＳ Ｐゴシック" pitchFamily="34" charset="-128"/>
                <a:cs typeface="Tahoma" pitchFamily="34" charset="0"/>
                <a:sym typeface="Arial" pitchFamily="26" charset="0"/>
              </a:rPr>
              <a:t> </a:t>
            </a:r>
            <a:endParaRPr lang="en-US" sz="2800" dirty="0">
              <a:solidFill>
                <a:schemeClr val="tx1"/>
              </a:solidFill>
              <a:latin typeface="Tahoma" pitchFamily="34" charset="0"/>
              <a:ea typeface="ＭＳ Ｐゴシック" pitchFamily="34" charset="-128"/>
              <a:cs typeface="Tahoma" pitchFamily="34" charset="0"/>
              <a:sym typeface="Arial" pitchFamily="2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418" y="1101510"/>
            <a:ext cx="8283432" cy="5271994"/>
          </a:xfrm>
        </p:spPr>
        <p:txBody>
          <a:bodyPr/>
          <a:lstStyle/>
          <a:p>
            <a:pPr>
              <a:buNone/>
            </a:pPr>
            <a:endParaRPr lang="en-US" b="0" dirty="0" smtClean="0">
              <a:latin typeface="Tahoma" pitchFamily="34" charset="0"/>
              <a:cs typeface="Tahoma" pitchFamily="34" charset="0"/>
            </a:endParaRPr>
          </a:p>
          <a:p>
            <a:r>
              <a:rPr lang="en-US" sz="2400" b="0" dirty="0" smtClean="0">
                <a:latin typeface="Tahoma" pitchFamily="34" charset="0"/>
                <a:cs typeface="Tahoma" pitchFamily="34" charset="0"/>
              </a:rPr>
              <a:t>Swahili for “testimony” </a:t>
            </a:r>
          </a:p>
          <a:p>
            <a:endParaRPr lang="en-US" sz="2400" b="0" dirty="0" smtClean="0">
              <a:latin typeface="Tahoma" pitchFamily="34" charset="0"/>
              <a:cs typeface="Tahoma" pitchFamily="34" charset="0"/>
            </a:endParaRPr>
          </a:p>
          <a:p>
            <a:r>
              <a:rPr lang="en-US" sz="2400" b="0" dirty="0" smtClean="0">
                <a:latin typeface="Tahoma" pitchFamily="34" charset="0"/>
                <a:cs typeface="Tahoma" pitchFamily="34" charset="0"/>
              </a:rPr>
              <a:t>2007 elections in Kenya</a:t>
            </a:r>
          </a:p>
          <a:p>
            <a:endParaRPr lang="en-US" sz="2400" b="0" dirty="0" smtClean="0">
              <a:latin typeface="Tahoma" pitchFamily="34" charset="0"/>
              <a:cs typeface="Tahoma" pitchFamily="34" charset="0"/>
            </a:endParaRPr>
          </a:p>
          <a:p>
            <a:r>
              <a:rPr lang="en-US" sz="2400" b="0" dirty="0" smtClean="0">
                <a:latin typeface="Tahoma" pitchFamily="34" charset="0"/>
                <a:cs typeface="Tahoma" pitchFamily="34" charset="0"/>
              </a:rPr>
              <a:t>Provides mechanism for local observers to submit reports using  mobile phones or internet during a crisis</a:t>
            </a:r>
          </a:p>
          <a:p>
            <a:endParaRPr lang="en-US" sz="2400" b="0" dirty="0" smtClean="0">
              <a:latin typeface="Tahoma" pitchFamily="34" charset="0"/>
              <a:cs typeface="Tahoma" pitchFamily="34" charset="0"/>
            </a:endParaRPr>
          </a:p>
          <a:p>
            <a:r>
              <a:rPr lang="en-US" sz="2400" b="0" dirty="0" smtClean="0">
                <a:latin typeface="Tahoma" pitchFamily="34" charset="0"/>
                <a:cs typeface="Tahoma" pitchFamily="34" charset="0"/>
              </a:rPr>
              <a:t>Esri and </a:t>
            </a:r>
            <a:r>
              <a:rPr lang="en-US" sz="2400" b="0" dirty="0" err="1" smtClean="0">
                <a:latin typeface="Tahoma" pitchFamily="34" charset="0"/>
                <a:cs typeface="Tahoma" pitchFamily="34" charset="0"/>
              </a:rPr>
              <a:t>Ushahidi</a:t>
            </a:r>
            <a:r>
              <a:rPr lang="en-US" sz="2400" b="0" dirty="0" smtClean="0">
                <a:latin typeface="Tahoma" pitchFamily="34" charset="0"/>
                <a:cs typeface="Tahoma" pitchFamily="34" charset="0"/>
              </a:rPr>
              <a:t> now working together to make this information available to more people, including those using Esri geographic information system (GIS) technology</a:t>
            </a:r>
          </a:p>
          <a:p>
            <a:endParaRPr lang="en-US" dirty="0"/>
          </a:p>
        </p:txBody>
      </p:sp>
      <p:sp>
        <p:nvSpPr>
          <p:cNvPr id="4" name="Title 1"/>
          <p:cNvSpPr>
            <a:spLocks noGrp="1"/>
          </p:cNvSpPr>
          <p:nvPr>
            <p:ph type="title"/>
          </p:nvPr>
        </p:nvSpPr>
        <p:spPr>
          <a:xfrm>
            <a:off x="327546" y="191069"/>
            <a:ext cx="7902054" cy="1015431"/>
          </a:xfrm>
        </p:spPr>
        <p:txBody>
          <a:bodyPr/>
          <a:lstStyle/>
          <a:p>
            <a:r>
              <a:rPr lang="en-US" sz="3200" b="0" dirty="0" err="1" smtClean="0">
                <a:latin typeface="Tahoma" pitchFamily="34" charset="0"/>
                <a:cs typeface="Tahoma" pitchFamily="34" charset="0"/>
              </a:rPr>
              <a:t>Ushahidi</a:t>
            </a:r>
            <a:endParaRPr lang="en-US" sz="3200" b="0" dirty="0">
              <a:latin typeface="Tahoma" pitchFamily="34" charset="0"/>
              <a:cs typeface="Tahoma" pitchFamily="34" charset="0"/>
            </a:endParaRPr>
          </a:p>
        </p:txBody>
      </p:sp>
    </p:spTree>
  </p:cSld>
  <p:clrMapOvr>
    <a:masterClrMapping/>
  </p:clrMapOvr>
</p:sld>
</file>

<file path=ppt/theme/theme1.xml><?xml version="1.0" encoding="utf-8"?>
<a:theme xmlns:a="http://schemas.openxmlformats.org/drawingml/2006/main" name="Esri Corporate 2010">
  <a:themeElements>
    <a:clrScheme name="ESRI 2010 v2">
      <a:dk1>
        <a:sysClr val="windowText" lastClr="000000"/>
      </a:dk1>
      <a:lt1>
        <a:sysClr val="window" lastClr="FFFFFF"/>
      </a:lt1>
      <a:dk2>
        <a:srgbClr val="04617B"/>
      </a:dk2>
      <a:lt2>
        <a:srgbClr val="DBF5F9"/>
      </a:lt2>
      <a:accent1>
        <a:srgbClr val="073763"/>
      </a:accent1>
      <a:accent2>
        <a:srgbClr val="009DD9"/>
      </a:accent2>
      <a:accent3>
        <a:srgbClr val="0BD0D9"/>
      </a:accent3>
      <a:accent4>
        <a:srgbClr val="9BCDFF"/>
      </a:accent4>
      <a:accent5>
        <a:srgbClr val="FFFF99"/>
      </a:accent5>
      <a:accent6>
        <a:srgbClr val="FFFF65"/>
      </a:accent6>
      <a:hlink>
        <a:srgbClr val="FFFF00"/>
      </a:hlink>
      <a:folHlink>
        <a:srgbClr val="85DFD0"/>
      </a:folHlink>
    </a:clrScheme>
    <a:fontScheme name="ESRI 2010">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wrap="none" rtlCol="0" anchor="ctr"/>
      <a:lstStyle>
        <a:defPPr algn="ctr">
          <a:defRPr sz="1200" dirty="0">
            <a:solidFill>
              <a:schemeClr val="tx2"/>
            </a:solidFill>
            <a:latin typeface="Arial" charset="0"/>
            <a:ea typeface="ＭＳ Ｐゴシック" pitchFamily="16" charset="-128"/>
          </a:defRPr>
        </a:defPPr>
      </a:lstStyle>
      <a:style>
        <a:lnRef idx="0">
          <a:schemeClr val="accent1"/>
        </a:lnRef>
        <a:fillRef idx="3">
          <a:schemeClr val="accent1"/>
        </a:fillRef>
        <a:effectRef idx="3">
          <a:schemeClr val="accent1"/>
        </a:effectRef>
        <a:fontRef idx="minor">
          <a:schemeClr val="lt1"/>
        </a:fontRef>
      </a:style>
    </a:spDef>
    <a:lnDef>
      <a:spPr bwMode="auto">
        <a:noFill/>
        <a:ln w="25400">
          <a:solidFill>
            <a:srgbClr val="FFFF66"/>
          </a:solidFill>
          <a:round/>
          <a:headEnd type="none" w="lg" len="med"/>
          <a:tailEnd type="triangle" w="lg" len="med"/>
        </a:ln>
        <a:effectLst/>
      </a:spPr>
      <a:bodyPr/>
      <a:lstStyle/>
    </a:lnDef>
    <a:txDef>
      <a:spPr>
        <a:noFill/>
      </a:spPr>
      <a:bodyPr wrap="none" lIns="0" tIns="0" rIns="0" bIns="0">
        <a:spAutoFit/>
      </a:bodyPr>
      <a:lstStyle>
        <a:defPPr>
          <a:defRPr sz="1200" dirty="0">
            <a:latin typeface="Arial" charset="0"/>
            <a:ea typeface="ＭＳ Ｐゴシック" pitchFamily="34" charset="-128"/>
            <a:cs typeface="Arial" pitchFamily="34" charset="0"/>
            <a:sym typeface="Arial" pitchFamily="26"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326097"/>
        </a:lt1>
        <a:dk2>
          <a:srgbClr val="FFFFFF"/>
        </a:dk2>
        <a:lt2>
          <a:srgbClr val="000000"/>
        </a:lt2>
        <a:accent1>
          <a:srgbClr val="A7C32F"/>
        </a:accent1>
        <a:accent2>
          <a:srgbClr val="FFFF66"/>
        </a:accent2>
        <a:accent3>
          <a:srgbClr val="ADB6C9"/>
        </a:accent3>
        <a:accent4>
          <a:srgbClr val="000000"/>
        </a:accent4>
        <a:accent5>
          <a:srgbClr val="D0DEAD"/>
        </a:accent5>
        <a:accent6>
          <a:srgbClr val="E7E75C"/>
        </a:accent6>
        <a:hlink>
          <a:srgbClr val="FFFF66"/>
        </a:hlink>
        <a:folHlink>
          <a:srgbClr val="FC92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D5234B9487DA4B83DBE77DEF7B027A" ma:contentTypeVersion="0" ma:contentTypeDescription="Create a new document." ma:contentTypeScope="" ma:versionID="9c5d6d61c2b59321f2c98841efc7c2f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62B13C9-6F3B-4C06-8F89-C40C0ACB034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2CEC2868-7FD5-45A6-990E-DCDE483524ED}">
  <ds:schemaRefs>
    <ds:schemaRef ds:uri="http://schemas.microsoft.com/sharepoint/v3/contenttype/forms"/>
  </ds:schemaRefs>
</ds:datastoreItem>
</file>

<file path=customXml/itemProps3.xml><?xml version="1.0" encoding="utf-8"?>
<ds:datastoreItem xmlns:ds="http://schemas.openxmlformats.org/officeDocument/2006/customXml" ds:itemID="{379CCB38-3E6E-4B5D-9CA1-AC5F3659F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301</Words>
  <Application>Microsoft Office PowerPoint</Application>
  <PresentationFormat>On-screen Show (4:3)</PresentationFormat>
  <Paragraphs>61</Paragraphs>
  <Slides>14</Slides>
  <Notes>2</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Esri Corporate 2010</vt:lpstr>
      <vt:lpstr>Slide 1</vt:lpstr>
      <vt:lpstr>…she had me @  incremental autospatial correlation…</vt:lpstr>
      <vt:lpstr>Slide 3</vt:lpstr>
      <vt:lpstr>Social Media aka VGI  </vt:lpstr>
      <vt:lpstr>San Antonio Flood – 4/10</vt:lpstr>
      <vt:lpstr>Slide 6</vt:lpstr>
      <vt:lpstr>Slide 7</vt:lpstr>
      <vt:lpstr>Slide 8</vt:lpstr>
      <vt:lpstr>Ushahidi</vt:lpstr>
      <vt:lpstr>Ushahidi – Haiti</vt:lpstr>
      <vt:lpstr>Slide 11</vt:lpstr>
      <vt:lpstr>Slide 12</vt:lpstr>
      <vt:lpstr>Demonstration</vt:lpstr>
      <vt:lpstr>Slide 14</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2010-08-31T19:11:48Z</dcterms:created>
  <dcterms:modified xsi:type="dcterms:W3CDTF">2010-10-10T18:04:55Z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0x01010032D5234B9487DA4B83DBE77DEF7B027A</vt:lpwstr>
  </property>
</Properties>
</file>