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84" r:id="rId2"/>
    <p:sldId id="306" r:id="rId3"/>
    <p:sldId id="307" r:id="rId4"/>
    <p:sldId id="308" r:id="rId5"/>
    <p:sldId id="309" r:id="rId6"/>
    <p:sldId id="310" r:id="rId7"/>
    <p:sldId id="288" r:id="rId8"/>
    <p:sldId id="280" r:id="rId9"/>
    <p:sldId id="281" r:id="rId10"/>
    <p:sldId id="282" r:id="rId11"/>
    <p:sldId id="289" r:id="rId12"/>
    <p:sldId id="266" r:id="rId13"/>
    <p:sldId id="267" r:id="rId14"/>
    <p:sldId id="268" r:id="rId15"/>
    <p:sldId id="269" r:id="rId16"/>
    <p:sldId id="272" r:id="rId17"/>
    <p:sldId id="273" r:id="rId18"/>
    <p:sldId id="274" r:id="rId19"/>
    <p:sldId id="275" r:id="rId20"/>
    <p:sldId id="276" r:id="rId21"/>
    <p:sldId id="277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278" r:id="rId30"/>
    <p:sldId id="279" r:id="rId31"/>
    <p:sldId id="291" r:id="rId32"/>
    <p:sldId id="290" r:id="rId33"/>
    <p:sldId id="305" r:id="rId34"/>
    <p:sldId id="257" r:id="rId35"/>
    <p:sldId id="260" r:id="rId36"/>
    <p:sldId id="261" r:id="rId37"/>
    <p:sldId id="287" r:id="rId38"/>
    <p:sldId id="262" r:id="rId39"/>
    <p:sldId id="263" r:id="rId40"/>
    <p:sldId id="264" r:id="rId41"/>
    <p:sldId id="286" r:id="rId42"/>
    <p:sldId id="285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4" d="100"/>
          <a:sy n="104" d="100"/>
        </p:scale>
        <p:origin x="-9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CB2CC-A692-4A34-8112-EA56E5F607AB}" type="datetimeFigureOut">
              <a:rPr lang="en-US" smtClean="0"/>
              <a:t>10/28/2010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533FD-39C3-4758-ABFB-3E5CF6959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12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24234-AC23-40E4-81C7-A7B4EE16274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B031-F471-4193-AEF0-7E7ADF6F5581}" type="datetimeFigureOut">
              <a:rPr lang="en-US" smtClean="0"/>
              <a:pPr/>
              <a:t>10/28/2010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C04A-EEE3-4CBF-9BD5-E6E0B106A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B031-F471-4193-AEF0-7E7ADF6F5581}" type="datetimeFigureOut">
              <a:rPr lang="en-US" smtClean="0"/>
              <a:pPr/>
              <a:t>10/28/2010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C04A-EEE3-4CBF-9BD5-E6E0B106A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B031-F471-4193-AEF0-7E7ADF6F5581}" type="datetimeFigureOut">
              <a:rPr lang="en-US" smtClean="0"/>
              <a:pPr/>
              <a:t>10/28/2010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C04A-EEE3-4CBF-9BD5-E6E0B106A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B031-F471-4193-AEF0-7E7ADF6F5581}" type="datetimeFigureOut">
              <a:rPr lang="en-US" smtClean="0"/>
              <a:pPr/>
              <a:t>10/28/2010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C04A-EEE3-4CBF-9BD5-E6E0B106A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B031-F471-4193-AEF0-7E7ADF6F5581}" type="datetimeFigureOut">
              <a:rPr lang="en-US" smtClean="0"/>
              <a:pPr/>
              <a:t>10/28/2010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C04A-EEE3-4CBF-9BD5-E6E0B106A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B031-F471-4193-AEF0-7E7ADF6F5581}" type="datetimeFigureOut">
              <a:rPr lang="en-US" smtClean="0"/>
              <a:pPr/>
              <a:t>10/28/2010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C04A-EEE3-4CBF-9BD5-E6E0B106A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B031-F471-4193-AEF0-7E7ADF6F5581}" type="datetimeFigureOut">
              <a:rPr lang="en-US" smtClean="0"/>
              <a:pPr/>
              <a:t>10/28/2010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C04A-EEE3-4CBF-9BD5-E6E0B106A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B031-F471-4193-AEF0-7E7ADF6F5581}" type="datetimeFigureOut">
              <a:rPr lang="en-US" smtClean="0"/>
              <a:pPr/>
              <a:t>10/28/2010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C04A-EEE3-4CBF-9BD5-E6E0B106A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B031-F471-4193-AEF0-7E7ADF6F5581}" type="datetimeFigureOut">
              <a:rPr lang="en-US" smtClean="0"/>
              <a:pPr/>
              <a:t>10/28/2010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C04A-EEE3-4CBF-9BD5-E6E0B106A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B031-F471-4193-AEF0-7E7ADF6F5581}" type="datetimeFigureOut">
              <a:rPr lang="en-US" smtClean="0"/>
              <a:pPr/>
              <a:t>10/28/2010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C04A-EEE3-4CBF-9BD5-E6E0B106A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B031-F471-4193-AEF0-7E7ADF6F5581}" type="datetimeFigureOut">
              <a:rPr lang="en-US" smtClean="0"/>
              <a:pPr/>
              <a:t>10/28/2010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C04A-EEE3-4CBF-9BD5-E6E0B106A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9B031-F471-4193-AEF0-7E7ADF6F5581}" type="datetimeFigureOut">
              <a:rPr lang="en-US" smtClean="0"/>
              <a:pPr/>
              <a:t>10/28/2010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9C04A-EEE3-4CBF-9BD5-E6E0B106A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129.116.104.176/ArcGIS/rest/services/capcogaustin/capcog/MapServer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aterservices.usgs.gov/nwis/iv?sites=08158000&amp;period=P7D&amp;parameterCd=00060" TargetMode="Externa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://hydromet.lcra.org/" TargetMode="External"/><Relationship Id="rId7" Type="http://schemas.openxmlformats.org/officeDocument/2006/relationships/hyperlink" Target="http://ubcwcid.org/Overview/Overview.aspx?id=1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hyperlink" Target="http://coagis1.ci.austin.tx.us/website/COAViewer_fews/viewer.htm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wr.utexas.edu/gis/gishydro10/SAFER-Frisco.wmv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143000"/>
            <a:ext cx="6629400" cy="4957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52400"/>
            <a:ext cx="8229600" cy="1470025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Situational Awareness for Flash Flooding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257800"/>
            <a:ext cx="6934200" cy="1447800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By David R. Maidment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Director, Center for Research in Water Resources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Cockrell School of Engineering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University of Texas at Austin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1600200"/>
            <a:ext cx="72390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Presented to the Capital Area Council of Governments</a:t>
            </a:r>
          </a:p>
          <a:p>
            <a:pPr algn="ctr"/>
            <a:r>
              <a:rPr lang="en-US" sz="2400" dirty="0" smtClean="0"/>
              <a:t>Austin, 15 October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7455" y="1894115"/>
            <a:ext cx="4617539" cy="373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News 8 Austin header-im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74008" y="3456455"/>
            <a:ext cx="1071889" cy="1311488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735" y="2318658"/>
            <a:ext cx="2947695" cy="277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Real-Time Flood Information for Television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371600"/>
            <a:ext cx="7313612" cy="3429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Maureen McCann, Meteorologist with News8 Austin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0000"/>
                </a:solidFill>
              </a:rPr>
              <a:t>Develop a prototype of space-time mapping for television meteorologists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Communications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010887"/>
              </p:ext>
            </p:extLst>
          </p:nvPr>
        </p:nvGraphicFramePr>
        <p:xfrm>
          <a:off x="1371600" y="2590800"/>
          <a:ext cx="73152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/>
                <a:gridCol w="1280160"/>
                <a:gridCol w="914400"/>
                <a:gridCol w="1463040"/>
                <a:gridCol w="1463040"/>
              </a:tblGrid>
              <a:tr h="64008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People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Media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Local Government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Federal Government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People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Media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Local Government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Federal Government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886200" y="1925216"/>
            <a:ext cx="4301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Information </a:t>
            </a:r>
            <a:r>
              <a:rPr lang="en-US" sz="3200" dirty="0" smtClean="0">
                <a:solidFill>
                  <a:srgbClr val="FF0000"/>
                </a:solidFill>
              </a:rPr>
              <a:t>Consumers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-533400" y="3048000"/>
            <a:ext cx="2667000" cy="1077218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ysClr val="windowText" lastClr="000000"/>
                </a:solidFill>
              </a:rPr>
              <a:t>Information </a:t>
            </a:r>
            <a:r>
              <a:rPr lang="en-US" sz="3200" dirty="0" smtClean="0">
                <a:solidFill>
                  <a:srgbClr val="FF0000"/>
                </a:solidFill>
              </a:rPr>
              <a:t>Producers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67638" y="1295398"/>
            <a:ext cx="2813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 </a:t>
            </a:r>
            <a:r>
              <a:rPr lang="en-US" sz="2400" smtClean="0"/>
              <a:t>are all </a:t>
            </a:r>
            <a:r>
              <a:rPr lang="en-US" sz="2400" smtClean="0">
                <a:solidFill>
                  <a:srgbClr val="FF0000"/>
                </a:solidFill>
              </a:rPr>
              <a:t>connected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143000" y="5105400"/>
            <a:ext cx="6430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Web services </a:t>
            </a:r>
            <a:r>
              <a:rPr lang="en-US" sz="2400" dirty="0" smtClean="0"/>
              <a:t>can play an important role in this……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4912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Capital Area Council of Governments </a:t>
            </a:r>
            <a:r>
              <a:rPr lang="en-US" sz="4000" dirty="0" smtClean="0"/>
              <a:t>(CAPCOG)</a:t>
            </a:r>
            <a:endParaRPr lang="en-US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524000"/>
            <a:ext cx="6800850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8600" y="5943600"/>
            <a:ext cx="57445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Emergency response is organized within COG’s (24 in Texas)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4582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Public Safety Answering Points in the CAPCOG region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95400"/>
            <a:ext cx="7820025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8"/>
          <p:cNvGrpSpPr/>
          <p:nvPr/>
        </p:nvGrpSpPr>
        <p:grpSpPr>
          <a:xfrm>
            <a:off x="914400" y="3505200"/>
            <a:ext cx="1143000" cy="1219200"/>
            <a:chOff x="914400" y="3505200"/>
            <a:chExt cx="1143000" cy="1219200"/>
          </a:xfrm>
        </p:grpSpPr>
        <p:sp>
          <p:nvSpPr>
            <p:cNvPr id="8" name="Rectangle 7"/>
            <p:cNvSpPr/>
            <p:nvPr/>
          </p:nvSpPr>
          <p:spPr>
            <a:xfrm>
              <a:off x="914400" y="3505200"/>
              <a:ext cx="1143000" cy="1219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30563" y="3867727"/>
              <a:ext cx="1088571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83673" y="3569855"/>
              <a:ext cx="31432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21509" y="3609109"/>
              <a:ext cx="806824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Emergency calls are referenced on the road and street network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0"/>
            <a:ext cx="7391400" cy="514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Address points locate individual homes and buildings</a:t>
            </a:r>
            <a:endParaRPr lang="en-US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52600"/>
            <a:ext cx="3709137" cy="316986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752600"/>
            <a:ext cx="2813737" cy="3629025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752600" y="2819400"/>
            <a:ext cx="228600" cy="2286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752600" y="1736436"/>
            <a:ext cx="2350655" cy="1082964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752600" y="3048000"/>
            <a:ext cx="2341418" cy="2327564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4627" y="1715655"/>
            <a:ext cx="2095500" cy="1285875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4922982" y="1981200"/>
            <a:ext cx="1173018" cy="914400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953000" y="1708727"/>
            <a:ext cx="2066636" cy="272473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53000" y="2895600"/>
            <a:ext cx="2048164" cy="115455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038600" y="54864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Address point is referenced to a location on the road network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09600" y="50292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There are 687,000 address points in the CAPCOG region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858000" y="30480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Address points and building footprints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6696075" cy="497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295400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Slide adapted from: John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Brosowsky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Product Development Director,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GeoComm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0200" y="228600"/>
            <a:ext cx="6015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How 911 calls are handled now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4419600"/>
            <a:ext cx="3651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PSAP = Public Safety Answering Point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2057400"/>
            <a:ext cx="4939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71% of emergency calls are made from cell phones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2667000"/>
            <a:ext cx="2290149" cy="1592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629400" y="1981200"/>
            <a:ext cx="2377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CAPCOG Public Service </a:t>
            </a:r>
          </a:p>
          <a:p>
            <a:pPr algn="ctr"/>
            <a:r>
              <a:rPr lang="en-US" dirty="0" smtClean="0"/>
              <a:t>Access Points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ESInet</a:t>
            </a:r>
            <a:r>
              <a:rPr lang="en-US" sz="3200" dirty="0" smtClean="0"/>
              <a:t> – Emergency Services Internet Network</a:t>
            </a:r>
            <a:br>
              <a:rPr lang="en-US" sz="3200" dirty="0" smtClean="0"/>
            </a:br>
            <a:r>
              <a:rPr lang="en-US" sz="3200" dirty="0" smtClean="0">
                <a:solidFill>
                  <a:srgbClr val="FF0000"/>
                </a:solidFill>
              </a:rPr>
              <a:t>IP Enabled </a:t>
            </a:r>
            <a:r>
              <a:rPr lang="en-US" sz="3200" dirty="0" smtClean="0"/>
              <a:t>– each device has an IP address</a:t>
            </a:r>
            <a:endParaRPr lang="en-US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95400"/>
            <a:ext cx="6600825" cy="501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600200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Slide adapted from: John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Brosowsky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Product Development Director,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GeoComm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9011" y="1738544"/>
            <a:ext cx="213552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Next Generation 911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3886200"/>
            <a:ext cx="12954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" y="4648200"/>
            <a:ext cx="21336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Geographic location by coordinates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90800" y="5105400"/>
            <a:ext cx="21336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Location on Maps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2971800"/>
            <a:ext cx="1851939" cy="1288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876800" y="4648200"/>
            <a:ext cx="28956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Public Service Access Points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err="1" smtClean="0"/>
              <a:t>Multisensor</a:t>
            </a:r>
            <a:r>
              <a:rPr lang="en-US" sz="3600" dirty="0" smtClean="0"/>
              <a:t> Precipitation Estimate (MPE) West Gulf River Forecast Center</a:t>
            </a:r>
            <a:endParaRPr lang="en-US" sz="3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600199"/>
            <a:ext cx="6019800" cy="4890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MPE Rainfall Points in CAPCOG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399" y="1676400"/>
            <a:ext cx="7206127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67875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667000" y="6248400"/>
            <a:ext cx="400923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Slide: Hector Guerrero, NWS, San Angelo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830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USGS </a:t>
            </a:r>
            <a:r>
              <a:rPr lang="en-US" dirty="0" err="1" smtClean="0"/>
              <a:t>Streamflow</a:t>
            </a:r>
            <a:r>
              <a:rPr lang="en-US" dirty="0" smtClean="0"/>
              <a:t> gages in Texas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2514600"/>
            <a:ext cx="5867400" cy="4149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19200"/>
            <a:ext cx="4953000" cy="26860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" y="4572000"/>
            <a:ext cx="2743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Real-time data acquisition through satellites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USGS </a:t>
            </a:r>
            <a:r>
              <a:rPr lang="en-US" dirty="0" err="1" smtClean="0"/>
              <a:t>Streamflow</a:t>
            </a:r>
            <a:r>
              <a:rPr lang="en-US" dirty="0" smtClean="0"/>
              <a:t> gages in CAPCOG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600200"/>
            <a:ext cx="7086600" cy="468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USGS </a:t>
            </a:r>
            <a:r>
              <a:rPr lang="en-US" dirty="0" err="1" smtClean="0"/>
              <a:t>Streamflow</a:t>
            </a:r>
            <a:r>
              <a:rPr lang="en-US" dirty="0" smtClean="0"/>
              <a:t> gages in CAPCOG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600200"/>
            <a:ext cx="7086600" cy="468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LCRA </a:t>
            </a:r>
            <a:r>
              <a:rPr lang="en-US" dirty="0" err="1" smtClean="0"/>
              <a:t>HydroMet</a:t>
            </a:r>
            <a:r>
              <a:rPr lang="en-US" dirty="0" smtClean="0"/>
              <a:t> Network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371600"/>
            <a:ext cx="7296150" cy="521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LCRA </a:t>
            </a:r>
            <a:r>
              <a:rPr lang="en-US" dirty="0" err="1" smtClean="0"/>
              <a:t>HydroMet</a:t>
            </a:r>
            <a:r>
              <a:rPr lang="en-US" dirty="0" smtClean="0"/>
              <a:t> in CAPCOG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00200"/>
            <a:ext cx="7524836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Austin’s Flood Early Warning System (FEWS)</a:t>
            </a:r>
            <a:endParaRPr lang="en-US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057400"/>
            <a:ext cx="3657600" cy="389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IMG_08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3431" y="2407448"/>
            <a:ext cx="3947340" cy="296050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514600" y="3505200"/>
            <a:ext cx="5562600" cy="304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8600" y="1295400"/>
            <a:ext cx="8740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FEWS Gage measuring water level and rainfall at a low water crossing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295400" y="6027003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00B050"/>
                </a:solidFill>
              </a:rPr>
              <a:t>Citizens living near here are in the 5-year floodplain…. </a:t>
            </a:r>
          </a:p>
          <a:p>
            <a:pPr algn="ctr"/>
            <a:r>
              <a:rPr lang="en-US" sz="2400" i="1" dirty="0" smtClean="0">
                <a:solidFill>
                  <a:srgbClr val="00B050"/>
                </a:solidFill>
              </a:rPr>
              <a:t>……their only escape is along a railroad line</a:t>
            </a:r>
            <a:endParaRPr lang="en-US" sz="2400" i="1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05400" y="5410200"/>
            <a:ext cx="3363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Susan Janek, City of Austin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City of Austin FEWS in CAPCOG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7724775" cy="493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4344945"/>
            <a:ext cx="2362200" cy="237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191000"/>
            <a:ext cx="2557054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00" y="5638800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 Level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5638800"/>
            <a:ext cx="1377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Precipitation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219200"/>
            <a:ext cx="375896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2514600"/>
            <a:ext cx="5257800" cy="261659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191000" y="1676400"/>
            <a:ext cx="4368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 Flood Control Dams in Williamson County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38600" y="6096000"/>
            <a:ext cx="129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min data</a:t>
            </a:r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0200" y="228600"/>
            <a:ext cx="5823155" cy="867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Upper Brushy Creek Sites in CAPCOG</a:t>
            </a:r>
            <a:endParaRPr lang="en-US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524000"/>
            <a:ext cx="7626086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 Single Virtual Flood Observation Network for the CAPCOG region</a:t>
            </a:r>
            <a:endParaRPr lang="en-US" sz="32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676400"/>
            <a:ext cx="7381875" cy="480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8600" y="6096000"/>
            <a:ext cx="6014211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Combines NWS, USGS, LCRA, City of Austin, UBCWCID, …. data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 Flood Alley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00200"/>
            <a:ext cx="8157899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667000" y="6248400"/>
            <a:ext cx="400923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Slide: Hector Guerrero, NWS, San Angelo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79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85263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244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Nexrad</a:t>
            </a:r>
            <a:r>
              <a:rPr lang="en-US" sz="2800" dirty="0" smtClean="0"/>
              <a:t> Rainfall and USGS gages in the CAPCOG region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253288" cy="52042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0" y="762000"/>
            <a:ext cx="838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>
                <a:hlinkClick r:id="rId3"/>
              </a:rPr>
              <a:t>http://129.116.104.176/ArcGIS/rest/services/capcogaustin/capcog/MapServer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76800" y="1371600"/>
            <a:ext cx="301685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map service in space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066800" y="5791200"/>
            <a:ext cx="3083473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Accessible through ArcGIS.com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3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/>
              <a:t>USGS REST service</a:t>
            </a:r>
            <a:endParaRPr lang="en-US" sz="36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66800"/>
            <a:ext cx="6943726" cy="52632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4825" y="3581400"/>
            <a:ext cx="4829175" cy="296169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52400"/>
            <a:ext cx="4576763" cy="33091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0" y="228600"/>
            <a:ext cx="8763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http://waterservices.usgs.gov/nwis/iv?sites=08158000&amp;period=P7D&amp;parameterCd=00060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1524000"/>
            <a:ext cx="408650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 observations service in time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Basins of CAPCOG region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7448550" cy="503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2600" y="1828800"/>
            <a:ext cx="997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Brazos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1752600"/>
            <a:ext cx="1314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Colorado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5181600"/>
            <a:ext cx="1545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Guadalupe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771289" y="6212611"/>
            <a:ext cx="1014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Lavaca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9144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Example for Wimberley, Texas</a:t>
            </a:r>
            <a:endParaRPr lang="en-US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00200"/>
            <a:ext cx="7391400" cy="472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133600" y="5638800"/>
            <a:ext cx="182081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San Marcos Basin</a:t>
            </a:r>
            <a:endParaRPr lang="en-US" dirty="0"/>
          </a:p>
        </p:txBody>
      </p:sp>
      <p:cxnSp>
        <p:nvCxnSpPr>
          <p:cNvPr id="6" name="Straight Arrow Connector 5"/>
          <p:cNvCxnSpPr>
            <a:stCxn id="4" idx="3"/>
          </p:cNvCxnSpPr>
          <p:nvPr/>
        </p:nvCxnSpPr>
        <p:spPr>
          <a:xfrm flipV="1">
            <a:off x="3954419" y="5638800"/>
            <a:ext cx="236581" cy="184666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362200"/>
            <a:ext cx="8115300" cy="4192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3600" dirty="0" smtClean="0"/>
              <a:t>Cypress Creek, Wimberley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657600" y="2438400"/>
            <a:ext cx="149470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Cypress Creek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38800" y="5257800"/>
            <a:ext cx="134107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Blanco River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05000" y="5257800"/>
            <a:ext cx="121552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Wimberley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90600" y="3276600"/>
            <a:ext cx="164230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Creekhaven</a:t>
            </a:r>
            <a:r>
              <a:rPr lang="en-US" dirty="0" smtClean="0"/>
              <a:t> Inn</a:t>
            </a:r>
            <a:endParaRPr lang="en-US" dirty="0"/>
          </a:p>
        </p:txBody>
      </p:sp>
      <p:pic>
        <p:nvPicPr>
          <p:cNvPr id="8" name="Picture 7" descr="CypressCree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1371600"/>
            <a:ext cx="3276600" cy="2457450"/>
          </a:xfrm>
          <a:prstGeom prst="rect">
            <a:avLst/>
          </a:prstGeom>
        </p:spPr>
      </p:pic>
      <p:pic>
        <p:nvPicPr>
          <p:cNvPr id="9" name="Picture 8" descr="CreekhavenIn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5334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2100" y="1295400"/>
            <a:ext cx="3771900" cy="2568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Rainfall in Cypress Creek Watershed</a:t>
            </a:r>
            <a:br>
              <a:rPr lang="en-US" dirty="0" smtClean="0"/>
            </a:br>
            <a:r>
              <a:rPr lang="en-US" sz="2700" dirty="0" smtClean="0"/>
              <a:t>Drainage area – 38 Sq. Mi.</a:t>
            </a:r>
            <a:endParaRPr lang="en-US" sz="27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590800"/>
            <a:ext cx="4676775" cy="3593229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553200" y="2743200"/>
            <a:ext cx="381000" cy="3048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10800000">
            <a:off x="5105400" y="2590800"/>
            <a:ext cx="1828800" cy="1524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4457700" y="3695700"/>
            <a:ext cx="3124200" cy="18288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7200" y="1905000"/>
            <a:ext cx="500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“Virtual Rain Gages”— </a:t>
            </a:r>
            <a:r>
              <a:rPr lang="en-US" dirty="0" err="1" smtClean="0">
                <a:solidFill>
                  <a:schemeClr val="accent2"/>
                </a:solidFill>
              </a:rPr>
              <a:t>Nexrad</a:t>
            </a:r>
            <a:r>
              <a:rPr lang="en-US" dirty="0" smtClean="0">
                <a:solidFill>
                  <a:schemeClr val="accent2"/>
                </a:solidFill>
              </a:rPr>
              <a:t> Radar Rainfall points</a:t>
            </a:r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16200000" flipH="1">
            <a:off x="1905000" y="2514600"/>
            <a:ext cx="990600" cy="38100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3733800"/>
            <a:ext cx="3629025" cy="2500941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cxnSp>
        <p:nvCxnSpPr>
          <p:cNvPr id="21" name="Straight Arrow Connector 20"/>
          <p:cNvCxnSpPr/>
          <p:nvPr/>
        </p:nvCxnSpPr>
        <p:spPr>
          <a:xfrm>
            <a:off x="4495800" y="5257800"/>
            <a:ext cx="838200" cy="1588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400800" y="4343400"/>
            <a:ext cx="2251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Series of Rainfall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28600" y="6324600"/>
            <a:ext cx="65219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Data obtained via </a:t>
            </a:r>
            <a:r>
              <a:rPr lang="en-US" dirty="0" err="1" smtClean="0"/>
              <a:t>WaterML</a:t>
            </a:r>
            <a:r>
              <a:rPr lang="en-US" dirty="0" smtClean="0"/>
              <a:t> web service from NWS and UT Arlington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Discharge in the Blanco River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81200"/>
            <a:ext cx="847725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295400"/>
            <a:ext cx="4648200" cy="3511973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638800" y="2590800"/>
            <a:ext cx="2475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Series of Discharge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1295400"/>
            <a:ext cx="336765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Data obtained via USGS </a:t>
            </a:r>
            <a:r>
              <a:rPr lang="en-US" dirty="0" err="1" smtClean="0"/>
              <a:t>WaterML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web service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CUAHSI </a:t>
            </a:r>
            <a:r>
              <a:rPr lang="en-US" dirty="0" err="1" smtClean="0"/>
              <a:t>HydroDesktop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http://www.hydrodesktop.org</a:t>
            </a:r>
            <a:endParaRPr lang="en-US" sz="31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4000"/>
            <a:ext cx="6705600" cy="504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Hydrologic Information System</a:t>
            </a:r>
            <a:br>
              <a:rPr lang="en-US" dirty="0" smtClean="0"/>
            </a:br>
            <a:r>
              <a:rPr lang="en-US" sz="3100" dirty="0" smtClean="0"/>
              <a:t>Searching and Graphing Time Series</a:t>
            </a:r>
            <a:endParaRPr lang="en-US" sz="31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47800"/>
            <a:ext cx="678938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3963" y="276225"/>
            <a:ext cx="6696075" cy="63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2400" y="6324600"/>
            <a:ext cx="8800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B050"/>
                </a:solidFill>
              </a:rPr>
              <a:t>Texas is No. 1 state in flood depths per year in the US – three times more than No. 2</a:t>
            </a:r>
            <a:endParaRPr lang="en-US" sz="2000" i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0" y="5943600"/>
            <a:ext cx="400923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Slide: Hector Guerrero, NWS, San Angelo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54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362200"/>
            <a:ext cx="8115300" cy="4192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reekhavenIn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533400"/>
            <a:ext cx="3048000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sz="3600" dirty="0" smtClean="0"/>
              <a:t>Local Water Level Sensors </a:t>
            </a:r>
            <a:br>
              <a:rPr lang="en-US" sz="3600" dirty="0" smtClean="0"/>
            </a:br>
            <a:r>
              <a:rPr lang="en-US" sz="3600" dirty="0" smtClean="0"/>
              <a:t>operated by homeowners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5562600" y="2590800"/>
            <a:ext cx="149470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Cypress Creek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19200" y="2057400"/>
            <a:ext cx="164230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Creekhaven</a:t>
            </a:r>
            <a:r>
              <a:rPr lang="en-US" dirty="0" smtClean="0"/>
              <a:t> Inn</a:t>
            </a:r>
            <a:endParaRPr lang="en-US" dirty="0"/>
          </a:p>
        </p:txBody>
      </p:sp>
      <p:pic>
        <p:nvPicPr>
          <p:cNvPr id="8" name="Picture 7" descr="CypressCree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8600" y="3048000"/>
            <a:ext cx="4749800" cy="356235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38600"/>
            <a:ext cx="3886200" cy="270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5715000" y="5486400"/>
            <a:ext cx="609600" cy="4572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53200" y="5486400"/>
            <a:ext cx="185057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 pressure sensor</a:t>
            </a:r>
            <a:endParaRPr lang="en-US" dirty="0"/>
          </a:p>
        </p:txBody>
      </p:sp>
      <p:sp>
        <p:nvSpPr>
          <p:cNvPr id="15" name="Bent Arrow 14"/>
          <p:cNvSpPr/>
          <p:nvPr/>
        </p:nvSpPr>
        <p:spPr>
          <a:xfrm>
            <a:off x="3886200" y="1524000"/>
            <a:ext cx="1219200" cy="1371600"/>
          </a:xfrm>
          <a:prstGeom prst="bent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>
              <a:rot lat="21599981" lon="10799985" rev="603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53000" y="1524000"/>
            <a:ext cx="4038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Wireless Transmission to Nearby Building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1295400" y="2971800"/>
            <a:ext cx="457200" cy="9144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828800" y="3429000"/>
            <a:ext cx="31228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Internet Transmission to </a:t>
            </a:r>
            <a:r>
              <a:rPr lang="en-US" dirty="0" err="1" smtClean="0">
                <a:solidFill>
                  <a:schemeClr val="accent2"/>
                </a:solidFill>
              </a:rPr>
              <a:t>ESINet</a:t>
            </a:r>
            <a:endParaRPr 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7069856" cy="5113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CAPCOG LIDAR Coverage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91400" y="2895600"/>
            <a:ext cx="1060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Collected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rot="10800000" flipV="1">
            <a:off x="7010400" y="3124200"/>
            <a:ext cx="381000" cy="34873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57600" y="1295400"/>
            <a:ext cx="1126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Process</a:t>
            </a:r>
            <a:endParaRPr lang="en-US" dirty="0"/>
          </a:p>
        </p:txBody>
      </p:sp>
      <p:cxnSp>
        <p:nvCxnSpPr>
          <p:cNvPr id="8" name="Straight Arrow Connector 7"/>
          <p:cNvCxnSpPr>
            <a:stCxn id="7" idx="1"/>
          </p:cNvCxnSpPr>
          <p:nvPr/>
        </p:nvCxnSpPr>
        <p:spPr>
          <a:xfrm rot="10800000" flipV="1">
            <a:off x="3429000" y="1480066"/>
            <a:ext cx="228600" cy="34873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029200" y="1295400"/>
            <a:ext cx="376583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Address points can be given elevation </a:t>
            </a:r>
          </a:p>
          <a:p>
            <a:pPr algn="ctr"/>
            <a:r>
              <a:rPr lang="en-US" dirty="0" smtClean="0"/>
              <a:t>so they have (</a:t>
            </a:r>
            <a:r>
              <a:rPr lang="en-US" dirty="0" err="1" smtClean="0"/>
              <a:t>x,y,z</a:t>
            </a:r>
            <a:r>
              <a:rPr lang="en-US" dirty="0" smtClean="0"/>
              <a:t>), not just (</a:t>
            </a:r>
            <a:r>
              <a:rPr lang="en-US" dirty="0" err="1" smtClean="0"/>
              <a:t>x,y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43000" y="5257800"/>
            <a:ext cx="233743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How high is the water?</a:t>
            </a:r>
          </a:p>
          <a:p>
            <a:pPr algn="ctr"/>
            <a:r>
              <a:rPr lang="en-US" dirty="0" smtClean="0"/>
              <a:t>How high am I?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We are </a:t>
            </a:r>
            <a:r>
              <a:rPr lang="en-US" dirty="0" smtClean="0">
                <a:solidFill>
                  <a:srgbClr val="FF0000"/>
                </a:solidFill>
              </a:rPr>
              <a:t>building a community </a:t>
            </a:r>
            <a:r>
              <a:rPr lang="en-US" dirty="0" smtClean="0"/>
              <a:t>with shared interests in situational awareness for flash flooding</a:t>
            </a:r>
          </a:p>
          <a:p>
            <a:r>
              <a:rPr lang="en-US" dirty="0" smtClean="0"/>
              <a:t>Can create a </a:t>
            </a:r>
            <a:r>
              <a:rPr lang="en-US" dirty="0" smtClean="0">
                <a:solidFill>
                  <a:srgbClr val="FF0000"/>
                </a:solidFill>
              </a:rPr>
              <a:t>virtual flood observation network </a:t>
            </a:r>
            <a:r>
              <a:rPr lang="en-US" dirty="0" smtClean="0"/>
              <a:t>and access it through </a:t>
            </a:r>
            <a:r>
              <a:rPr lang="en-US" dirty="0" err="1" smtClean="0"/>
              <a:t>WaterML</a:t>
            </a:r>
            <a:r>
              <a:rPr lang="en-US" dirty="0" smtClean="0"/>
              <a:t> web services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Map services in space </a:t>
            </a:r>
            <a:r>
              <a:rPr lang="en-US" dirty="0" smtClean="0"/>
              <a:t>that index </a:t>
            </a:r>
            <a:r>
              <a:rPr lang="en-US" dirty="0" smtClean="0">
                <a:solidFill>
                  <a:srgbClr val="FF0000"/>
                </a:solidFill>
              </a:rPr>
              <a:t>observations services in time</a:t>
            </a:r>
          </a:p>
          <a:p>
            <a:r>
              <a:rPr lang="en-US" dirty="0" smtClean="0"/>
              <a:t>Next workshop in early December focusing on </a:t>
            </a:r>
            <a:r>
              <a:rPr lang="en-US" dirty="0" smtClean="0">
                <a:solidFill>
                  <a:srgbClr val="FF0000"/>
                </a:solidFill>
              </a:rPr>
              <a:t>information for TV stations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610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Local Information during Tropical Storm </a:t>
            </a:r>
            <a:r>
              <a:rPr lang="en-US" sz="3200" dirty="0" err="1" smtClean="0"/>
              <a:t>Hermine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2400" dirty="0" smtClean="0"/>
              <a:t>(8 Sept 2010)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447800"/>
            <a:ext cx="3524250" cy="21954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14400" y="3657600"/>
            <a:ext cx="2591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http://hydromet.lcra.org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114800"/>
            <a:ext cx="3529012" cy="222996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28600" y="6324600"/>
            <a:ext cx="5105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5"/>
              </a:rPr>
              <a:t>http://coagis1.ci.austin.tx.us/website/COAViewer_fews/viewer.htm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1447800"/>
            <a:ext cx="3124200" cy="23091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724400" y="3733800"/>
            <a:ext cx="4114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7"/>
              </a:rPr>
              <a:t>http://ubcwcid.org/Overview/Overview.aspx?id=1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4038600"/>
            <a:ext cx="3048000" cy="229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200400" y="1981200"/>
            <a:ext cx="66146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LCRA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71600" y="5867400"/>
            <a:ext cx="14340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City of Austin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029200" y="1752600"/>
            <a:ext cx="299742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Upper Brushy Creek (Round Rock)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7162800" y="4343400"/>
            <a:ext cx="4283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192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 from </a:t>
            </a:r>
            <a:r>
              <a:rPr lang="en-US" dirty="0" err="1" smtClean="0"/>
              <a:t>Hermine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People will drive through </a:t>
            </a:r>
            <a:r>
              <a:rPr lang="en-US" dirty="0" smtClean="0">
                <a:solidFill>
                  <a:srgbClr val="FF0000"/>
                </a:solidFill>
              </a:rPr>
              <a:t>flood barriers</a:t>
            </a:r>
            <a:r>
              <a:rPr lang="en-US" dirty="0" smtClean="0"/>
              <a:t>!</a:t>
            </a:r>
          </a:p>
          <a:p>
            <a:r>
              <a:rPr lang="en-US" dirty="0" smtClean="0"/>
              <a:t>A flash flood has about 2 hours advance warning and lasts for about </a:t>
            </a:r>
            <a:r>
              <a:rPr lang="en-US" dirty="0" smtClean="0">
                <a:solidFill>
                  <a:srgbClr val="FF0000"/>
                </a:solidFill>
              </a:rPr>
              <a:t>2 hours</a:t>
            </a:r>
            <a:endParaRPr lang="en-US" dirty="0" smtClean="0"/>
          </a:p>
          <a:p>
            <a:r>
              <a:rPr lang="en-US" dirty="0" smtClean="0"/>
              <a:t>During the crisis period </a:t>
            </a:r>
            <a:r>
              <a:rPr lang="en-US" dirty="0" smtClean="0">
                <a:solidFill>
                  <a:srgbClr val="FF0000"/>
                </a:solidFill>
              </a:rPr>
              <a:t>emergency managers are busy </a:t>
            </a:r>
            <a:r>
              <a:rPr lang="en-US" dirty="0" smtClean="0"/>
              <a:t>and “chat” goes silent</a:t>
            </a:r>
          </a:p>
          <a:p>
            <a:r>
              <a:rPr lang="en-US" dirty="0" smtClean="0"/>
              <a:t>Need </a:t>
            </a:r>
            <a:r>
              <a:rPr lang="en-US" dirty="0" smtClean="0">
                <a:solidFill>
                  <a:srgbClr val="FF0000"/>
                </a:solidFill>
              </a:rPr>
              <a:t>automated systems </a:t>
            </a:r>
            <a:r>
              <a:rPr lang="en-US" dirty="0" smtClean="0"/>
              <a:t>that keep providing information regardless of the crisis</a:t>
            </a:r>
            <a:endParaRPr lang="en-US" dirty="0"/>
          </a:p>
        </p:txBody>
      </p:sp>
      <p:pic>
        <p:nvPicPr>
          <p:cNvPr id="5" name="Picture 4" descr="sep82010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676400"/>
            <a:ext cx="3654941" cy="2741613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4572000"/>
            <a:ext cx="4019550" cy="2002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638800" y="3657600"/>
            <a:ext cx="24161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Image: Mark Lenz, NWS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48200" y="6248400"/>
            <a:ext cx="43742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Photo: Larry </a:t>
            </a:r>
            <a:r>
              <a:rPr lang="en-US" dirty="0" err="1" smtClean="0"/>
              <a:t>Kolvoord</a:t>
            </a:r>
            <a:r>
              <a:rPr lang="en-US" dirty="0" smtClean="0"/>
              <a:t> – American Statesman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66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990600" y="2286000"/>
            <a:ext cx="6858000" cy="3962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News Media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Situational Awareness for Flash Flooding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352800" y="1575710"/>
            <a:ext cx="2307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“All disasters are local”</a:t>
            </a:r>
            <a:endParaRPr lang="en-US" dirty="0"/>
          </a:p>
        </p:txBody>
      </p:sp>
      <p:sp>
        <p:nvSpPr>
          <p:cNvPr id="9" name="Left-Right Arrow 8"/>
          <p:cNvSpPr/>
          <p:nvPr/>
        </p:nvSpPr>
        <p:spPr>
          <a:xfrm>
            <a:off x="3476133" y="4970377"/>
            <a:ext cx="1743842" cy="57484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Information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1308812" y="4727745"/>
            <a:ext cx="1954375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Federal Government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486400" y="4800600"/>
            <a:ext cx="1954375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Local Government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3370867" y="2491853"/>
            <a:ext cx="1954375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People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>
            <a:off x="2362200" y="3599780"/>
            <a:ext cx="1586787" cy="815145"/>
          </a:xfrm>
          <a:prstGeom prst="rightArrow">
            <a:avLst/>
          </a:prstGeom>
          <a:scene3d>
            <a:camera prst="orthographicFront">
              <a:rot lat="0" lon="0" rev="3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Warnings</a:t>
            </a:r>
            <a:endParaRPr lang="en-US" dirty="0"/>
          </a:p>
        </p:txBody>
      </p:sp>
      <p:sp>
        <p:nvSpPr>
          <p:cNvPr id="20" name="Left Arrow 19"/>
          <p:cNvSpPr/>
          <p:nvPr/>
        </p:nvSpPr>
        <p:spPr>
          <a:xfrm>
            <a:off x="4953000" y="3551166"/>
            <a:ext cx="1676400" cy="912375"/>
          </a:xfrm>
          <a:prstGeom prst="leftArrow">
            <a:avLst/>
          </a:prstGeom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Emergency Response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676400" y="3276600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TV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781800" y="33665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Radio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33947" y="5715000"/>
            <a:ext cx="945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78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686800" cy="6397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How to Communicate with Emergency Responders?</a:t>
            </a:r>
            <a:endParaRPr lang="en-US" sz="3200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219200"/>
            <a:ext cx="5655440" cy="422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57200" y="5715000"/>
            <a:ext cx="8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Frisco, </a:t>
            </a:r>
            <a:r>
              <a:rPr lang="en-US" dirty="0" err="1" smtClean="0"/>
              <a:t>Tx</a:t>
            </a:r>
            <a:r>
              <a:rPr lang="en-US" dirty="0" smtClean="0"/>
              <a:t>: SAFER </a:t>
            </a:r>
            <a:r>
              <a:rPr lang="en-US" dirty="0" smtClean="0">
                <a:hlinkClick r:id="rId3"/>
              </a:rPr>
              <a:t>http://www.crwr.utexas.edu/gis/gishydro10/SAFER-Frisco.wmv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6096000"/>
            <a:ext cx="7158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Shows how school information is communicated to emergency responders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Hand-Held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Give information to them?</a:t>
            </a:r>
          </a:p>
          <a:p>
            <a:r>
              <a:rPr lang="en-US" dirty="0" smtClean="0"/>
              <a:t>Obtain information from them?</a:t>
            </a:r>
          </a:p>
          <a:p>
            <a:r>
              <a:rPr lang="en-US" dirty="0" smtClean="0"/>
              <a:t>Harvesting and filtering twitter feeds</a:t>
            </a:r>
          </a:p>
          <a:p>
            <a:r>
              <a:rPr lang="en-US" dirty="0" smtClean="0"/>
              <a:t>Posting information to online maps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752600"/>
            <a:ext cx="3962400" cy="452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790</Words>
  <Application>Microsoft Office PowerPoint</Application>
  <PresentationFormat>On-screen Show (4:3)</PresentationFormat>
  <Paragraphs>152</Paragraphs>
  <Slides>42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Situational Awareness for Flash Flooding</vt:lpstr>
      <vt:lpstr>PowerPoint Presentation</vt:lpstr>
      <vt:lpstr>Flash Flood Alley</vt:lpstr>
      <vt:lpstr>PowerPoint Presentation</vt:lpstr>
      <vt:lpstr>Local Information during Tropical Storm Hermine  (8 Sept 2010)</vt:lpstr>
      <vt:lpstr>Lessons Learned from Hermine</vt:lpstr>
      <vt:lpstr>Situational Awareness for Flash Flooding</vt:lpstr>
      <vt:lpstr>How to Communicate with Emergency Responders?</vt:lpstr>
      <vt:lpstr>Hand-Held Devices</vt:lpstr>
      <vt:lpstr>Real-Time Flood Information for Television</vt:lpstr>
      <vt:lpstr>Internet Communications</vt:lpstr>
      <vt:lpstr>Capital Area Council of Governments (CAPCOG)</vt:lpstr>
      <vt:lpstr>Public Safety Answering Points in the CAPCOG region</vt:lpstr>
      <vt:lpstr>Emergency calls are referenced on the road and street network</vt:lpstr>
      <vt:lpstr>Address points locate individual homes and buildings</vt:lpstr>
      <vt:lpstr>PowerPoint Presentation</vt:lpstr>
      <vt:lpstr>ESInet – Emergency Services Internet Network IP Enabled – each device has an IP address</vt:lpstr>
      <vt:lpstr>Multisensor Precipitation Estimate (MPE) West Gulf River Forecast Center</vt:lpstr>
      <vt:lpstr>MPE Rainfall Points in CAPCOG</vt:lpstr>
      <vt:lpstr>USGS Streamflow gages in Texas</vt:lpstr>
      <vt:lpstr>USGS Streamflow gages in CAPCOG</vt:lpstr>
      <vt:lpstr>USGS Streamflow gages in CAPCOG</vt:lpstr>
      <vt:lpstr>LCRA HydroMet Network</vt:lpstr>
      <vt:lpstr>LCRA HydroMet in CAPCOG</vt:lpstr>
      <vt:lpstr>Austin’s Flood Early Warning System (FEWS)</vt:lpstr>
      <vt:lpstr>City of Austin FEWS in CAPCOG</vt:lpstr>
      <vt:lpstr>PowerPoint Presentation</vt:lpstr>
      <vt:lpstr>Upper Brushy Creek Sites in CAPCOG</vt:lpstr>
      <vt:lpstr>A Single Virtual Flood Observation Network for the CAPCOG region</vt:lpstr>
      <vt:lpstr>PowerPoint Presentation</vt:lpstr>
      <vt:lpstr>Nexrad Rainfall and USGS gages in the CAPCOG region</vt:lpstr>
      <vt:lpstr>USGS REST service</vt:lpstr>
      <vt:lpstr>River Basins of CAPCOG region</vt:lpstr>
      <vt:lpstr>Example for Wimberley, Texas</vt:lpstr>
      <vt:lpstr>Cypress Creek, Wimberley</vt:lpstr>
      <vt:lpstr>Rainfall in Cypress Creek Watershed Drainage area – 38 Sq. Mi.</vt:lpstr>
      <vt:lpstr>Discharge in the Blanco River</vt:lpstr>
      <vt:lpstr>CUAHSI HydroDesktop http://www.hydrodesktop.org</vt:lpstr>
      <vt:lpstr>A Hydrologic Information System Searching and Graphing Time Series</vt:lpstr>
      <vt:lpstr>Local Water Level Sensors  operated by homeowners</vt:lpstr>
      <vt:lpstr>CAPCOG LIDAR Coverage</vt:lpstr>
      <vt:lpstr>Conclusions</vt:lpstr>
    </vt:vector>
  </TitlesOfParts>
  <Company>University of Texas at 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Wimberley, Texas in the San Marcos Basin</dc:title>
  <dc:creator>maidment</dc:creator>
  <cp:lastModifiedBy>maidment</cp:lastModifiedBy>
  <cp:revision>29</cp:revision>
  <dcterms:created xsi:type="dcterms:W3CDTF">2010-10-13T05:46:52Z</dcterms:created>
  <dcterms:modified xsi:type="dcterms:W3CDTF">2010-10-28T15:47:18Z</dcterms:modified>
</cp:coreProperties>
</file>