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73" r:id="rId2"/>
    <p:sldMasterId id="2147483660" r:id="rId3"/>
    <p:sldMasterId id="2147483685" r:id="rId4"/>
    <p:sldMasterId id="2147483698" r:id="rId5"/>
  </p:sldMasterIdLst>
  <p:notesMasterIdLst>
    <p:notesMasterId r:id="rId36"/>
  </p:notesMasterIdLst>
  <p:sldIdLst>
    <p:sldId id="6766" r:id="rId6"/>
    <p:sldId id="1563" r:id="rId7"/>
    <p:sldId id="1564" r:id="rId8"/>
    <p:sldId id="256" r:id="rId9"/>
    <p:sldId id="1509" r:id="rId10"/>
    <p:sldId id="277" r:id="rId11"/>
    <p:sldId id="1507" r:id="rId12"/>
    <p:sldId id="1508" r:id="rId13"/>
    <p:sldId id="1496" r:id="rId14"/>
    <p:sldId id="276" r:id="rId15"/>
    <p:sldId id="1501" r:id="rId16"/>
    <p:sldId id="1502" r:id="rId17"/>
    <p:sldId id="1503" r:id="rId18"/>
    <p:sldId id="1505" r:id="rId19"/>
    <p:sldId id="322" r:id="rId20"/>
    <p:sldId id="1549" r:id="rId21"/>
    <p:sldId id="1529" r:id="rId22"/>
    <p:sldId id="1548" r:id="rId23"/>
    <p:sldId id="263" r:id="rId24"/>
    <p:sldId id="1525" r:id="rId25"/>
    <p:sldId id="1560" r:id="rId26"/>
    <p:sldId id="514" r:id="rId27"/>
    <p:sldId id="1559" r:id="rId28"/>
    <p:sldId id="1528" r:id="rId29"/>
    <p:sldId id="1532" r:id="rId30"/>
    <p:sldId id="1545" r:id="rId31"/>
    <p:sldId id="1561" r:id="rId32"/>
    <p:sldId id="1562" r:id="rId33"/>
    <p:sldId id="1546" r:id="rId34"/>
    <p:sldId id="1510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Mulish" panose="020F0502020204030204"/>
      <p:regular r:id="rId43"/>
      <p:bold r:id="rId44"/>
      <p:italic r:id="rId45"/>
      <p:boldItalic r:id="rId46"/>
    </p:embeddedFont>
    <p:embeddedFont>
      <p:font typeface="Mulish Black"/>
      <p:bold r:id="rId47"/>
      <p:boldItalic r:id="rId48"/>
    </p:embeddedFont>
    <p:embeddedFont>
      <p:font typeface="Mulish ExtraBold"/>
      <p:bold r:id="rId49"/>
      <p:boldItalic r:id="rId50"/>
    </p:embeddedFont>
    <p:embeddedFont>
      <p:font typeface="Open Sans" panose="020B0606030504020204" pitchFamily="34" charset="0"/>
      <p:regular r:id="rId51"/>
      <p:bold r:id="rId52"/>
      <p:italic r:id="rId53"/>
      <p:boldItalic r:id="rId54"/>
    </p:embeddedFont>
    <p:embeddedFont>
      <p:font typeface="Wingdings 3" panose="05040102010807070707" pitchFamily="18" charset="2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7917B0-E3B3-9131-B2E9-FF5608A0B022}" name="Jai-W Hayes-Jackson" initials="JWHJ" userId="S::JHayes-Jackson@nctcog.org::fef9df7e-b27d-4225-9db6-9edfd4cbfb5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9B9B"/>
    <a:srgbClr val="0D7D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88457" autoAdjust="0"/>
  </p:normalViewPr>
  <p:slideViewPr>
    <p:cSldViewPr snapToGrid="0" showGuides="1">
      <p:cViewPr varScale="1">
        <p:scale>
          <a:sx n="81" d="100"/>
          <a:sy n="81" d="100"/>
        </p:scale>
        <p:origin x="96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825191-7983-4971-B0E7-BF7AF814070A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9704DF5-FBDF-4AB1-B74B-11BCC81E4674}">
      <dgm:prSet phldrT="[Text]"/>
      <dgm:spPr/>
      <dgm:t>
        <a:bodyPr/>
        <a:lstStyle/>
        <a:p>
          <a:r>
            <a:rPr lang="en-US">
              <a:solidFill>
                <a:schemeClr val="tx2"/>
              </a:solidFill>
            </a:rPr>
            <a:t>Proactive Planning</a:t>
          </a:r>
        </a:p>
      </dgm:t>
    </dgm:pt>
    <dgm:pt modelId="{4958D22F-226B-4800-B6FC-CFEDDABB994A}" type="parTrans" cxnId="{797031C3-CFDB-4F2D-B2AA-850438B06D4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A647C045-CB15-48E5-8222-16CABF1D78F6}" type="sibTrans" cxnId="{797031C3-CFDB-4F2D-B2AA-850438B06D4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8D9D38E0-1EFD-4B13-964E-C1DF72F91946}">
      <dgm:prSet phldrT="[Text]"/>
      <dgm:spPr/>
      <dgm:t>
        <a:bodyPr/>
        <a:lstStyle/>
        <a:p>
          <a:r>
            <a:rPr lang="en-US">
              <a:solidFill>
                <a:schemeClr val="tx2"/>
              </a:solidFill>
            </a:rPr>
            <a:t>Reduce Flooding</a:t>
          </a:r>
        </a:p>
      </dgm:t>
    </dgm:pt>
    <dgm:pt modelId="{73C41997-18B3-42BB-A6CE-9B36914B6913}" type="parTrans" cxnId="{398161E0-6F59-43FF-9D84-453A8FB395DE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E66D7AD9-3C0D-4619-9D19-FC33495967C7}" type="sibTrans" cxnId="{398161E0-6F59-43FF-9D84-453A8FB395DE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E4789CEA-3986-47EE-B83A-7C5BD7784396}">
      <dgm:prSet phldrT="[Text]"/>
      <dgm:spPr/>
      <dgm:t>
        <a:bodyPr/>
        <a:lstStyle/>
        <a:p>
          <a:r>
            <a:rPr lang="en-US">
              <a:solidFill>
                <a:schemeClr val="tx2"/>
              </a:solidFill>
            </a:rPr>
            <a:t>Tools/ Resources</a:t>
          </a:r>
        </a:p>
      </dgm:t>
    </dgm:pt>
    <dgm:pt modelId="{306F8C2C-2F0B-4A29-B36C-30269A299609}" type="parTrans" cxnId="{BAB573CF-631D-4F9D-BF1F-36F7B688BFA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9577B9E-8DFE-4E27-9A0F-565C24590F5A}" type="sibTrans" cxnId="{BAB573CF-631D-4F9D-BF1F-36F7B688BFA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1FA9EF24-5D86-4222-841C-A0485A318E3A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Local-Scale Innovation</a:t>
          </a:r>
        </a:p>
      </dgm:t>
    </dgm:pt>
    <dgm:pt modelId="{408C03F9-7898-4403-82B6-8AF9DE724EBE}" type="parTrans" cxnId="{F124A0F3-DDDE-4256-8281-FDDE29B80DD1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A0D049B3-B2AD-42EB-A596-AFE4E0FD9813}" type="sibTrans" cxnId="{F124A0F3-DDDE-4256-8281-FDDE29B80DD1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3CA3A2C1-62AE-40F6-8823-62EAE912800C}">
      <dgm:prSet phldrT="[Text]"/>
      <dgm:spPr>
        <a:ln>
          <a:noFill/>
        </a:ln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Community Roadmap</a:t>
          </a:r>
        </a:p>
      </dgm:t>
    </dgm:pt>
    <dgm:pt modelId="{1DE9F8FC-69B0-484E-81B9-0D5AB3C1C077}" type="parTrans" cxnId="{89BEA1B8-D23F-4705-B2E7-BDB9677B21F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3D7EA3A5-9C0B-4150-B290-532AD2E6D10B}" type="sibTrans" cxnId="{89BEA1B8-D23F-4705-B2E7-BDB9677B21F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EA17E86-C78C-41C6-9E11-837A8608D259}" type="pres">
      <dgm:prSet presAssocID="{B9825191-7983-4971-B0E7-BF7AF814070A}" presName="diagram" presStyleCnt="0">
        <dgm:presLayoutVars>
          <dgm:dir/>
          <dgm:resizeHandles val="exact"/>
        </dgm:presLayoutVars>
      </dgm:prSet>
      <dgm:spPr/>
    </dgm:pt>
    <dgm:pt modelId="{5B6CDF3F-0846-47F0-82C5-82B7B4BF265B}" type="pres">
      <dgm:prSet presAssocID="{79704DF5-FBDF-4AB1-B74B-11BCC81E4674}" presName="node" presStyleLbl="node1" presStyleIdx="0" presStyleCnt="5">
        <dgm:presLayoutVars>
          <dgm:bulletEnabled val="1"/>
        </dgm:presLayoutVars>
      </dgm:prSet>
      <dgm:spPr/>
    </dgm:pt>
    <dgm:pt modelId="{BB0121D7-7354-4096-B3FB-0BD0F06AADAF}" type="pres">
      <dgm:prSet presAssocID="{A647C045-CB15-48E5-8222-16CABF1D78F6}" presName="sibTrans" presStyleCnt="0"/>
      <dgm:spPr/>
    </dgm:pt>
    <dgm:pt modelId="{9FCEA8F5-4489-4A15-83A6-618A060B858E}" type="pres">
      <dgm:prSet presAssocID="{8D9D38E0-1EFD-4B13-964E-C1DF72F91946}" presName="node" presStyleLbl="node1" presStyleIdx="1" presStyleCnt="5">
        <dgm:presLayoutVars>
          <dgm:bulletEnabled val="1"/>
        </dgm:presLayoutVars>
      </dgm:prSet>
      <dgm:spPr/>
    </dgm:pt>
    <dgm:pt modelId="{04806630-5F5A-44E0-A618-34F2C53E520B}" type="pres">
      <dgm:prSet presAssocID="{E66D7AD9-3C0D-4619-9D19-FC33495967C7}" presName="sibTrans" presStyleCnt="0"/>
      <dgm:spPr/>
    </dgm:pt>
    <dgm:pt modelId="{82803E0E-D435-4BF5-B8EC-73AF4DD2DDF7}" type="pres">
      <dgm:prSet presAssocID="{E4789CEA-3986-47EE-B83A-7C5BD7784396}" presName="node" presStyleLbl="node1" presStyleIdx="2" presStyleCnt="5">
        <dgm:presLayoutVars>
          <dgm:bulletEnabled val="1"/>
        </dgm:presLayoutVars>
      </dgm:prSet>
      <dgm:spPr/>
    </dgm:pt>
    <dgm:pt modelId="{586D1353-DF2C-4E25-8DE0-2AD669B2FC15}" type="pres">
      <dgm:prSet presAssocID="{09577B9E-8DFE-4E27-9A0F-565C24590F5A}" presName="sibTrans" presStyleCnt="0"/>
      <dgm:spPr/>
    </dgm:pt>
    <dgm:pt modelId="{2E49F005-6C52-4985-BFD1-C68BE2DD1F0D}" type="pres">
      <dgm:prSet presAssocID="{1FA9EF24-5D86-4222-841C-A0485A318E3A}" presName="node" presStyleLbl="node1" presStyleIdx="3" presStyleCnt="5">
        <dgm:presLayoutVars>
          <dgm:bulletEnabled val="1"/>
        </dgm:presLayoutVars>
      </dgm:prSet>
      <dgm:spPr/>
    </dgm:pt>
    <dgm:pt modelId="{38E3D85D-C870-47DA-8687-13EEC8B42049}" type="pres">
      <dgm:prSet presAssocID="{A0D049B3-B2AD-42EB-A596-AFE4E0FD9813}" presName="sibTrans" presStyleCnt="0"/>
      <dgm:spPr/>
    </dgm:pt>
    <dgm:pt modelId="{AEAEC40F-A2A4-4FBB-8D8C-A2CDB1A6417A}" type="pres">
      <dgm:prSet presAssocID="{3CA3A2C1-62AE-40F6-8823-62EAE912800C}" presName="node" presStyleLbl="node1" presStyleIdx="4" presStyleCnt="5">
        <dgm:presLayoutVars>
          <dgm:bulletEnabled val="1"/>
        </dgm:presLayoutVars>
      </dgm:prSet>
      <dgm:spPr/>
    </dgm:pt>
  </dgm:ptLst>
  <dgm:cxnLst>
    <dgm:cxn modelId="{FC6F420E-BA5A-47FD-8903-4FAAE70C2F48}" type="presOf" srcId="{3CA3A2C1-62AE-40F6-8823-62EAE912800C}" destId="{AEAEC40F-A2A4-4FBB-8D8C-A2CDB1A6417A}" srcOrd="0" destOrd="0" presId="urn:microsoft.com/office/officeart/2005/8/layout/default"/>
    <dgm:cxn modelId="{F6028892-6561-4196-B8FC-09E93C528E14}" type="presOf" srcId="{79704DF5-FBDF-4AB1-B74B-11BCC81E4674}" destId="{5B6CDF3F-0846-47F0-82C5-82B7B4BF265B}" srcOrd="0" destOrd="0" presId="urn:microsoft.com/office/officeart/2005/8/layout/default"/>
    <dgm:cxn modelId="{4D89459E-29C9-45EE-8009-B50D6D0ACB7D}" type="presOf" srcId="{B9825191-7983-4971-B0E7-BF7AF814070A}" destId="{7EA17E86-C78C-41C6-9E11-837A8608D259}" srcOrd="0" destOrd="0" presId="urn:microsoft.com/office/officeart/2005/8/layout/default"/>
    <dgm:cxn modelId="{CC896DAD-F153-4D90-9B55-98E4630B1DC8}" type="presOf" srcId="{1FA9EF24-5D86-4222-841C-A0485A318E3A}" destId="{2E49F005-6C52-4985-BFD1-C68BE2DD1F0D}" srcOrd="0" destOrd="0" presId="urn:microsoft.com/office/officeart/2005/8/layout/default"/>
    <dgm:cxn modelId="{3BA771B5-9E9D-4ECC-88F7-71D6F3B982B6}" type="presOf" srcId="{E4789CEA-3986-47EE-B83A-7C5BD7784396}" destId="{82803E0E-D435-4BF5-B8EC-73AF4DD2DDF7}" srcOrd="0" destOrd="0" presId="urn:microsoft.com/office/officeart/2005/8/layout/default"/>
    <dgm:cxn modelId="{89BEA1B8-D23F-4705-B2E7-BDB9677B21F2}" srcId="{B9825191-7983-4971-B0E7-BF7AF814070A}" destId="{3CA3A2C1-62AE-40F6-8823-62EAE912800C}" srcOrd="4" destOrd="0" parTransId="{1DE9F8FC-69B0-484E-81B9-0D5AB3C1C077}" sibTransId="{3D7EA3A5-9C0B-4150-B290-532AD2E6D10B}"/>
    <dgm:cxn modelId="{797031C3-CFDB-4F2D-B2AA-850438B06D49}" srcId="{B9825191-7983-4971-B0E7-BF7AF814070A}" destId="{79704DF5-FBDF-4AB1-B74B-11BCC81E4674}" srcOrd="0" destOrd="0" parTransId="{4958D22F-226B-4800-B6FC-CFEDDABB994A}" sibTransId="{A647C045-CB15-48E5-8222-16CABF1D78F6}"/>
    <dgm:cxn modelId="{BAB573CF-631D-4F9D-BF1F-36F7B688BFA9}" srcId="{B9825191-7983-4971-B0E7-BF7AF814070A}" destId="{E4789CEA-3986-47EE-B83A-7C5BD7784396}" srcOrd="2" destOrd="0" parTransId="{306F8C2C-2F0B-4A29-B36C-30269A299609}" sibTransId="{09577B9E-8DFE-4E27-9A0F-565C24590F5A}"/>
    <dgm:cxn modelId="{C893FCD7-2B82-4202-89B2-EB1B3BA6CD8C}" type="presOf" srcId="{8D9D38E0-1EFD-4B13-964E-C1DF72F91946}" destId="{9FCEA8F5-4489-4A15-83A6-618A060B858E}" srcOrd="0" destOrd="0" presId="urn:microsoft.com/office/officeart/2005/8/layout/default"/>
    <dgm:cxn modelId="{398161E0-6F59-43FF-9D84-453A8FB395DE}" srcId="{B9825191-7983-4971-B0E7-BF7AF814070A}" destId="{8D9D38E0-1EFD-4B13-964E-C1DF72F91946}" srcOrd="1" destOrd="0" parTransId="{73C41997-18B3-42BB-A6CE-9B36914B6913}" sibTransId="{E66D7AD9-3C0D-4619-9D19-FC33495967C7}"/>
    <dgm:cxn modelId="{F124A0F3-DDDE-4256-8281-FDDE29B80DD1}" srcId="{B9825191-7983-4971-B0E7-BF7AF814070A}" destId="{1FA9EF24-5D86-4222-841C-A0485A318E3A}" srcOrd="3" destOrd="0" parTransId="{408C03F9-7898-4403-82B6-8AF9DE724EBE}" sibTransId="{A0D049B3-B2AD-42EB-A596-AFE4E0FD9813}"/>
    <dgm:cxn modelId="{038F5C6F-1880-4528-930C-533DC4099356}" type="presParOf" srcId="{7EA17E86-C78C-41C6-9E11-837A8608D259}" destId="{5B6CDF3F-0846-47F0-82C5-82B7B4BF265B}" srcOrd="0" destOrd="0" presId="urn:microsoft.com/office/officeart/2005/8/layout/default"/>
    <dgm:cxn modelId="{E42C86E9-06BF-49CA-B383-C89A6CF36373}" type="presParOf" srcId="{7EA17E86-C78C-41C6-9E11-837A8608D259}" destId="{BB0121D7-7354-4096-B3FB-0BD0F06AADAF}" srcOrd="1" destOrd="0" presId="urn:microsoft.com/office/officeart/2005/8/layout/default"/>
    <dgm:cxn modelId="{DA40D02C-280F-4405-9EFD-F07799C4F69E}" type="presParOf" srcId="{7EA17E86-C78C-41C6-9E11-837A8608D259}" destId="{9FCEA8F5-4489-4A15-83A6-618A060B858E}" srcOrd="2" destOrd="0" presId="urn:microsoft.com/office/officeart/2005/8/layout/default"/>
    <dgm:cxn modelId="{F14C2019-F961-42CB-A969-F239B2F8DE6E}" type="presParOf" srcId="{7EA17E86-C78C-41C6-9E11-837A8608D259}" destId="{04806630-5F5A-44E0-A618-34F2C53E520B}" srcOrd="3" destOrd="0" presId="urn:microsoft.com/office/officeart/2005/8/layout/default"/>
    <dgm:cxn modelId="{0D54F08A-6D55-4651-84C2-1669ACA8E0AD}" type="presParOf" srcId="{7EA17E86-C78C-41C6-9E11-837A8608D259}" destId="{82803E0E-D435-4BF5-B8EC-73AF4DD2DDF7}" srcOrd="4" destOrd="0" presId="urn:microsoft.com/office/officeart/2005/8/layout/default"/>
    <dgm:cxn modelId="{C9143D6A-E4FE-40F0-9223-213B0AC291D6}" type="presParOf" srcId="{7EA17E86-C78C-41C6-9E11-837A8608D259}" destId="{586D1353-DF2C-4E25-8DE0-2AD669B2FC15}" srcOrd="5" destOrd="0" presId="urn:microsoft.com/office/officeart/2005/8/layout/default"/>
    <dgm:cxn modelId="{DADDD996-C481-4B31-B879-6AD5EAD159F7}" type="presParOf" srcId="{7EA17E86-C78C-41C6-9E11-837A8608D259}" destId="{2E49F005-6C52-4985-BFD1-C68BE2DD1F0D}" srcOrd="6" destOrd="0" presId="urn:microsoft.com/office/officeart/2005/8/layout/default"/>
    <dgm:cxn modelId="{90505B28-6F23-4EF8-B830-8C4D5050855E}" type="presParOf" srcId="{7EA17E86-C78C-41C6-9E11-837A8608D259}" destId="{38E3D85D-C870-47DA-8687-13EEC8B42049}" srcOrd="7" destOrd="0" presId="urn:microsoft.com/office/officeart/2005/8/layout/default"/>
    <dgm:cxn modelId="{AA4B273F-8F51-4EAE-BA39-655C9D84132B}" type="presParOf" srcId="{7EA17E86-C78C-41C6-9E11-837A8608D259}" destId="{AEAEC40F-A2A4-4FBB-8D8C-A2CDB1A6417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9B5602-78B8-426A-A21D-F1B45706222F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5042D4-C024-4F99-A896-C5D2EE884C92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050" dirty="0"/>
            <a:t>Obtain HEC-HMS models (“current conditions” and “future conditions”) for all pilot study areas.</a:t>
          </a:r>
        </a:p>
      </dgm:t>
    </dgm:pt>
    <dgm:pt modelId="{2EFCC641-1478-40E6-87B7-3C647BA18B0B}" type="parTrans" cxnId="{FD727C2B-0B04-4D4E-B415-D9EDD380CAA7}">
      <dgm:prSet/>
      <dgm:spPr/>
      <dgm:t>
        <a:bodyPr/>
        <a:lstStyle/>
        <a:p>
          <a:endParaRPr lang="en-US"/>
        </a:p>
      </dgm:t>
    </dgm:pt>
    <dgm:pt modelId="{D44BB902-4216-449C-B6CA-FC026A4A4E67}" type="sibTrans" cxnId="{FD727C2B-0B04-4D4E-B415-D9EDD380CAA7}">
      <dgm:prSet/>
      <dgm:spPr/>
      <dgm:t>
        <a:bodyPr/>
        <a:lstStyle/>
        <a:p>
          <a:endParaRPr lang="en-US" dirty="0"/>
        </a:p>
      </dgm:t>
    </dgm:pt>
    <dgm:pt modelId="{C1E6805F-C6AA-4D56-9157-95526B470031}">
      <dgm:prSet phldrT="[Text]" custT="1"/>
      <dgm:spPr/>
      <dgm:t>
        <a:bodyPr/>
        <a:lstStyle/>
        <a:p>
          <a:r>
            <a:rPr lang="en-US" sz="1050" dirty="0"/>
            <a:t>Compare results from the “current conditions” and “future conditions” HEC-HMS models to identify subbasins with significant changes in peak flow and/or volume.</a:t>
          </a:r>
        </a:p>
      </dgm:t>
    </dgm:pt>
    <dgm:pt modelId="{83E21646-975D-45D4-93D5-4148991332C0}" type="parTrans" cxnId="{184BB789-00BA-4C88-B535-58F36B20E39D}">
      <dgm:prSet/>
      <dgm:spPr/>
      <dgm:t>
        <a:bodyPr/>
        <a:lstStyle/>
        <a:p>
          <a:endParaRPr lang="en-US"/>
        </a:p>
      </dgm:t>
    </dgm:pt>
    <dgm:pt modelId="{EFF7B0C7-BEA7-428E-9A5E-41A72A90DF8B}" type="sibTrans" cxnId="{184BB789-00BA-4C88-B535-58F36B20E39D}">
      <dgm:prSet/>
      <dgm:spPr/>
      <dgm:t>
        <a:bodyPr/>
        <a:lstStyle/>
        <a:p>
          <a:endParaRPr lang="en-US" dirty="0"/>
        </a:p>
      </dgm:t>
    </dgm:pt>
    <dgm:pt modelId="{D76912E9-DCF2-4E3B-9DC7-E064A97B18AA}">
      <dgm:prSet custT="1"/>
      <dgm:spPr/>
      <dgm:t>
        <a:bodyPr/>
        <a:lstStyle/>
        <a:p>
          <a:r>
            <a:rPr lang="en-US" sz="1050" dirty="0"/>
            <a:t>Modify the “future conditions” basin model by creating </a:t>
          </a:r>
          <a:r>
            <a:rPr lang="en-US" sz="1050" i="1" dirty="0"/>
            <a:t>Reservoir </a:t>
          </a:r>
          <a:r>
            <a:rPr lang="en-US" sz="1050" dirty="0"/>
            <a:t>elements downstream of each subbasin with associated Storage-Discharge Curves.</a:t>
          </a:r>
        </a:p>
      </dgm:t>
    </dgm:pt>
    <dgm:pt modelId="{9EB4134D-7CC5-4B2A-ABD0-7361189562F6}" type="parTrans" cxnId="{F2408754-9925-4F2D-9E1A-FE8DAC3968ED}">
      <dgm:prSet/>
      <dgm:spPr/>
      <dgm:t>
        <a:bodyPr/>
        <a:lstStyle/>
        <a:p>
          <a:endParaRPr lang="en-US"/>
        </a:p>
      </dgm:t>
    </dgm:pt>
    <dgm:pt modelId="{8D2231B6-7AAE-48C9-B6A8-9875CC1F3933}" type="sibTrans" cxnId="{F2408754-9925-4F2D-9E1A-FE8DAC3968ED}">
      <dgm:prSet/>
      <dgm:spPr/>
      <dgm:t>
        <a:bodyPr/>
        <a:lstStyle/>
        <a:p>
          <a:endParaRPr lang="en-US" dirty="0"/>
        </a:p>
      </dgm:t>
    </dgm:pt>
    <dgm:pt modelId="{6B38A788-FC11-4A96-BA1B-04E49AC7C932}">
      <dgm:prSet custT="1"/>
      <dgm:spPr/>
      <dgm:t>
        <a:bodyPr/>
        <a:lstStyle/>
        <a:p>
          <a:r>
            <a:rPr lang="en-US" sz="1050" dirty="0"/>
            <a:t>Develop a library of Storage-Discharge Curves (1) for detention ponds by generating per-subbasin ideal curves based on frequency storm results and (2) for GSI/NBS (from AgriLife).</a:t>
          </a:r>
        </a:p>
      </dgm:t>
    </dgm:pt>
    <dgm:pt modelId="{D77D4521-A64F-447C-82C7-6B64A2DC0386}" type="parTrans" cxnId="{7C96606F-E271-4BC7-8F26-6F439FF132EA}">
      <dgm:prSet/>
      <dgm:spPr/>
      <dgm:t>
        <a:bodyPr/>
        <a:lstStyle/>
        <a:p>
          <a:endParaRPr lang="en-US"/>
        </a:p>
      </dgm:t>
    </dgm:pt>
    <dgm:pt modelId="{F1437050-E868-43BA-8AB4-5BCC13E4D4FC}" type="sibTrans" cxnId="{7C96606F-E271-4BC7-8F26-6F439FF132EA}">
      <dgm:prSet/>
      <dgm:spPr/>
      <dgm:t>
        <a:bodyPr/>
        <a:lstStyle/>
        <a:p>
          <a:endParaRPr lang="en-US" dirty="0"/>
        </a:p>
      </dgm:t>
    </dgm:pt>
    <dgm:pt modelId="{FE02D7FA-27AB-475C-9A04-0D80DE3EB75C}">
      <dgm:prSet custT="1"/>
      <dgm:spPr/>
      <dgm:t>
        <a:bodyPr/>
        <a:lstStyle/>
        <a:p>
          <a:r>
            <a:rPr lang="en-US" sz="1050" dirty="0"/>
            <a:t>Develop a python script to automate HEC-HMS and optimize, minimizing the change in peak discharge and/or volume by applying multipliers to the Storage-Discharge Curves.</a:t>
          </a:r>
        </a:p>
      </dgm:t>
    </dgm:pt>
    <dgm:pt modelId="{7F2F345F-DAEF-45F5-B19C-B49FEDDE9817}" type="parTrans" cxnId="{5E039685-2ED3-4683-88D3-6DC2043D0B66}">
      <dgm:prSet/>
      <dgm:spPr/>
      <dgm:t>
        <a:bodyPr/>
        <a:lstStyle/>
        <a:p>
          <a:endParaRPr lang="en-US"/>
        </a:p>
      </dgm:t>
    </dgm:pt>
    <dgm:pt modelId="{28BB092F-BA02-4DD6-95B9-9BA2CBF770B8}" type="sibTrans" cxnId="{5E039685-2ED3-4683-88D3-6DC2043D0B66}">
      <dgm:prSet/>
      <dgm:spPr/>
      <dgm:t>
        <a:bodyPr/>
        <a:lstStyle/>
        <a:p>
          <a:endParaRPr lang="en-US" dirty="0"/>
        </a:p>
      </dgm:t>
    </dgm:pt>
    <dgm:pt modelId="{F3B08A90-DFFF-4712-A31C-42A43AB27844}">
      <dgm:prSet custT="1"/>
      <dgm:spPr/>
      <dgm:t>
        <a:bodyPr/>
        <a:lstStyle/>
        <a:p>
          <a:r>
            <a:rPr lang="en-US" sz="1050" dirty="0"/>
            <a:t>Run the optimization script to minimize the impact of future conditions while considering constraints.</a:t>
          </a:r>
        </a:p>
      </dgm:t>
    </dgm:pt>
    <dgm:pt modelId="{B91D0EB9-F444-4DCC-8DF9-C9782A741B2D}" type="parTrans" cxnId="{A02A0C3F-A713-441F-8ED6-B3A5143F63BA}">
      <dgm:prSet/>
      <dgm:spPr/>
      <dgm:t>
        <a:bodyPr/>
        <a:lstStyle/>
        <a:p>
          <a:endParaRPr lang="en-US"/>
        </a:p>
      </dgm:t>
    </dgm:pt>
    <dgm:pt modelId="{B5971215-623C-4ECA-A358-7BD51230D4B1}" type="sibTrans" cxnId="{A02A0C3F-A713-441F-8ED6-B3A5143F63BA}">
      <dgm:prSet/>
      <dgm:spPr/>
      <dgm:t>
        <a:bodyPr/>
        <a:lstStyle/>
        <a:p>
          <a:endParaRPr lang="en-US"/>
        </a:p>
      </dgm:t>
    </dgm:pt>
    <dgm:pt modelId="{631F714D-5C5D-44B3-B46F-96F48C7FBD83}" type="pres">
      <dgm:prSet presAssocID="{EB9B5602-78B8-426A-A21D-F1B45706222F}" presName="Name0" presStyleCnt="0">
        <dgm:presLayoutVars>
          <dgm:dir/>
          <dgm:resizeHandles val="exact"/>
        </dgm:presLayoutVars>
      </dgm:prSet>
      <dgm:spPr/>
    </dgm:pt>
    <dgm:pt modelId="{51875A6B-087A-4323-8EE3-9E94199285E5}" type="pres">
      <dgm:prSet presAssocID="{035042D4-C024-4F99-A896-C5D2EE884C92}" presName="node" presStyleLbl="node1" presStyleIdx="0" presStyleCnt="6" custScaleX="85583" custScaleY="63637">
        <dgm:presLayoutVars>
          <dgm:bulletEnabled val="1"/>
        </dgm:presLayoutVars>
      </dgm:prSet>
      <dgm:spPr/>
    </dgm:pt>
    <dgm:pt modelId="{50B5A43F-6816-46A3-B442-EE87CCBE9A17}" type="pres">
      <dgm:prSet presAssocID="{D44BB902-4216-449C-B6CA-FC026A4A4E67}" presName="sibTrans" presStyleLbl="sibTrans1D1" presStyleIdx="0" presStyleCnt="5"/>
      <dgm:spPr/>
    </dgm:pt>
    <dgm:pt modelId="{ED0D1D2A-4044-4401-8E42-3848276F78A2}" type="pres">
      <dgm:prSet presAssocID="{D44BB902-4216-449C-B6CA-FC026A4A4E67}" presName="connectorText" presStyleLbl="sibTrans1D1" presStyleIdx="0" presStyleCnt="5"/>
      <dgm:spPr/>
    </dgm:pt>
    <dgm:pt modelId="{F90DC717-79C8-4BA4-9510-0E361BE7F672}" type="pres">
      <dgm:prSet presAssocID="{C1E6805F-C6AA-4D56-9157-95526B470031}" presName="node" presStyleLbl="node1" presStyleIdx="1" presStyleCnt="6" custScaleX="84212" custScaleY="109092">
        <dgm:presLayoutVars>
          <dgm:bulletEnabled val="1"/>
        </dgm:presLayoutVars>
      </dgm:prSet>
      <dgm:spPr/>
    </dgm:pt>
    <dgm:pt modelId="{68494D0A-2245-4130-BA95-AE582213BBFE}" type="pres">
      <dgm:prSet presAssocID="{EFF7B0C7-BEA7-428E-9A5E-41A72A90DF8B}" presName="sibTrans" presStyleLbl="sibTrans1D1" presStyleIdx="1" presStyleCnt="5"/>
      <dgm:spPr/>
    </dgm:pt>
    <dgm:pt modelId="{AE1B597D-FF9B-4AF1-B107-37AA3F913E95}" type="pres">
      <dgm:prSet presAssocID="{EFF7B0C7-BEA7-428E-9A5E-41A72A90DF8B}" presName="connectorText" presStyleLbl="sibTrans1D1" presStyleIdx="1" presStyleCnt="5"/>
      <dgm:spPr/>
    </dgm:pt>
    <dgm:pt modelId="{9FD2C9C1-BEBC-41C0-A06E-89DAE28224C0}" type="pres">
      <dgm:prSet presAssocID="{D76912E9-DCF2-4E3B-9DC7-E064A97B18AA}" presName="node" presStyleLbl="node1" presStyleIdx="2" presStyleCnt="6" custScaleX="73608" custScaleY="109092">
        <dgm:presLayoutVars>
          <dgm:bulletEnabled val="1"/>
        </dgm:presLayoutVars>
      </dgm:prSet>
      <dgm:spPr/>
    </dgm:pt>
    <dgm:pt modelId="{FD4DB1DB-C475-46C0-A351-19C071FDE71B}" type="pres">
      <dgm:prSet presAssocID="{8D2231B6-7AAE-48C9-B6A8-9875CC1F3933}" presName="sibTrans" presStyleLbl="sibTrans1D1" presStyleIdx="2" presStyleCnt="5"/>
      <dgm:spPr/>
    </dgm:pt>
    <dgm:pt modelId="{0576CBE2-EAB2-4DCE-AD7F-D5A7C58D613A}" type="pres">
      <dgm:prSet presAssocID="{8D2231B6-7AAE-48C9-B6A8-9875CC1F3933}" presName="connectorText" presStyleLbl="sibTrans1D1" presStyleIdx="2" presStyleCnt="5"/>
      <dgm:spPr/>
    </dgm:pt>
    <dgm:pt modelId="{09226A3B-3526-478A-BDF9-22DCEDE91E0C}" type="pres">
      <dgm:prSet presAssocID="{6B38A788-FC11-4A96-BA1B-04E49AC7C932}" presName="node" presStyleLbl="node1" presStyleIdx="3" presStyleCnt="6" custScaleX="104561" custScaleY="90768" custLinFactNeighborX="2599" custLinFactNeighborY="71">
        <dgm:presLayoutVars>
          <dgm:bulletEnabled val="1"/>
        </dgm:presLayoutVars>
      </dgm:prSet>
      <dgm:spPr/>
    </dgm:pt>
    <dgm:pt modelId="{5CC39182-AC3B-4553-87FC-259A1235BF3C}" type="pres">
      <dgm:prSet presAssocID="{F1437050-E868-43BA-8AB4-5BCC13E4D4FC}" presName="sibTrans" presStyleLbl="sibTrans1D1" presStyleIdx="3" presStyleCnt="5"/>
      <dgm:spPr/>
    </dgm:pt>
    <dgm:pt modelId="{439C50CD-1CA4-4D60-B596-4666C72265AE}" type="pres">
      <dgm:prSet presAssocID="{F1437050-E868-43BA-8AB4-5BCC13E4D4FC}" presName="connectorText" presStyleLbl="sibTrans1D1" presStyleIdx="3" presStyleCnt="5"/>
      <dgm:spPr/>
    </dgm:pt>
    <dgm:pt modelId="{11F3BD14-1F50-4E18-A431-83C7C762608E}" type="pres">
      <dgm:prSet presAssocID="{FE02D7FA-27AB-475C-9A04-0D80DE3EB75C}" presName="node" presStyleLbl="node1" presStyleIdx="4" presStyleCnt="6" custScaleX="99044" custScaleY="102670" custLinFactNeighborY="71">
        <dgm:presLayoutVars>
          <dgm:bulletEnabled val="1"/>
        </dgm:presLayoutVars>
      </dgm:prSet>
      <dgm:spPr/>
    </dgm:pt>
    <dgm:pt modelId="{7568FA15-378F-4A73-8D4A-255E3DFC3215}" type="pres">
      <dgm:prSet presAssocID="{28BB092F-BA02-4DD6-95B9-9BA2CBF770B8}" presName="sibTrans" presStyleLbl="sibTrans1D1" presStyleIdx="4" presStyleCnt="5"/>
      <dgm:spPr/>
    </dgm:pt>
    <dgm:pt modelId="{F2C94C4F-289C-433A-AED3-6D983A249CC1}" type="pres">
      <dgm:prSet presAssocID="{28BB092F-BA02-4DD6-95B9-9BA2CBF770B8}" presName="connectorText" presStyleLbl="sibTrans1D1" presStyleIdx="4" presStyleCnt="5"/>
      <dgm:spPr/>
    </dgm:pt>
    <dgm:pt modelId="{B61CC887-2725-4318-8616-73D0CEDB8A81}" type="pres">
      <dgm:prSet presAssocID="{F3B08A90-DFFF-4712-A31C-42A43AB27844}" presName="node" presStyleLbl="node1" presStyleIdx="5" presStyleCnt="6" custScaleX="80752" custScaleY="72586" custLinFactNeighborY="71">
        <dgm:presLayoutVars>
          <dgm:bulletEnabled val="1"/>
        </dgm:presLayoutVars>
      </dgm:prSet>
      <dgm:spPr/>
    </dgm:pt>
  </dgm:ptLst>
  <dgm:cxnLst>
    <dgm:cxn modelId="{D7666F11-0A39-49CD-B08D-03B87204ED75}" type="presOf" srcId="{28BB092F-BA02-4DD6-95B9-9BA2CBF770B8}" destId="{F2C94C4F-289C-433A-AED3-6D983A249CC1}" srcOrd="1" destOrd="0" presId="urn:microsoft.com/office/officeart/2005/8/layout/bProcess3"/>
    <dgm:cxn modelId="{EDB3DB16-C6F3-4A54-9A53-0C73E72D8E4D}" type="presOf" srcId="{F3B08A90-DFFF-4712-A31C-42A43AB27844}" destId="{B61CC887-2725-4318-8616-73D0CEDB8A81}" srcOrd="0" destOrd="0" presId="urn:microsoft.com/office/officeart/2005/8/layout/bProcess3"/>
    <dgm:cxn modelId="{FD727C2B-0B04-4D4E-B415-D9EDD380CAA7}" srcId="{EB9B5602-78B8-426A-A21D-F1B45706222F}" destId="{035042D4-C024-4F99-A896-C5D2EE884C92}" srcOrd="0" destOrd="0" parTransId="{2EFCC641-1478-40E6-87B7-3C647BA18B0B}" sibTransId="{D44BB902-4216-449C-B6CA-FC026A4A4E67}"/>
    <dgm:cxn modelId="{A02A0C3F-A713-441F-8ED6-B3A5143F63BA}" srcId="{EB9B5602-78B8-426A-A21D-F1B45706222F}" destId="{F3B08A90-DFFF-4712-A31C-42A43AB27844}" srcOrd="5" destOrd="0" parTransId="{B91D0EB9-F444-4DCC-8DF9-C9782A741B2D}" sibTransId="{B5971215-623C-4ECA-A358-7BD51230D4B1}"/>
    <dgm:cxn modelId="{56EE2B60-0740-4A39-857C-B676EE5AE660}" type="presOf" srcId="{035042D4-C024-4F99-A896-C5D2EE884C92}" destId="{51875A6B-087A-4323-8EE3-9E94199285E5}" srcOrd="0" destOrd="0" presId="urn:microsoft.com/office/officeart/2005/8/layout/bProcess3"/>
    <dgm:cxn modelId="{B5327042-478F-43F1-BFA1-3F745726032A}" type="presOf" srcId="{8D2231B6-7AAE-48C9-B6A8-9875CC1F3933}" destId="{0576CBE2-EAB2-4DCE-AD7F-D5A7C58D613A}" srcOrd="1" destOrd="0" presId="urn:microsoft.com/office/officeart/2005/8/layout/bProcess3"/>
    <dgm:cxn modelId="{FEE9BC49-42EC-4E94-A71F-8BBA8DC8B3B3}" type="presOf" srcId="{F1437050-E868-43BA-8AB4-5BCC13E4D4FC}" destId="{5CC39182-AC3B-4553-87FC-259A1235BF3C}" srcOrd="0" destOrd="0" presId="urn:microsoft.com/office/officeart/2005/8/layout/bProcess3"/>
    <dgm:cxn modelId="{7C96606F-E271-4BC7-8F26-6F439FF132EA}" srcId="{EB9B5602-78B8-426A-A21D-F1B45706222F}" destId="{6B38A788-FC11-4A96-BA1B-04E49AC7C932}" srcOrd="3" destOrd="0" parTransId="{D77D4521-A64F-447C-82C7-6B64A2DC0386}" sibTransId="{F1437050-E868-43BA-8AB4-5BCC13E4D4FC}"/>
    <dgm:cxn modelId="{87B09A50-7B8F-4B12-84D4-B95879905760}" type="presOf" srcId="{EFF7B0C7-BEA7-428E-9A5E-41A72A90DF8B}" destId="{AE1B597D-FF9B-4AF1-B107-37AA3F913E95}" srcOrd="1" destOrd="0" presId="urn:microsoft.com/office/officeart/2005/8/layout/bProcess3"/>
    <dgm:cxn modelId="{F2408754-9925-4F2D-9E1A-FE8DAC3968ED}" srcId="{EB9B5602-78B8-426A-A21D-F1B45706222F}" destId="{D76912E9-DCF2-4E3B-9DC7-E064A97B18AA}" srcOrd="2" destOrd="0" parTransId="{9EB4134D-7CC5-4B2A-ABD0-7361189562F6}" sibTransId="{8D2231B6-7AAE-48C9-B6A8-9875CC1F3933}"/>
    <dgm:cxn modelId="{5E039685-2ED3-4683-88D3-6DC2043D0B66}" srcId="{EB9B5602-78B8-426A-A21D-F1B45706222F}" destId="{FE02D7FA-27AB-475C-9A04-0D80DE3EB75C}" srcOrd="4" destOrd="0" parTransId="{7F2F345F-DAEF-45F5-B19C-B49FEDDE9817}" sibTransId="{28BB092F-BA02-4DD6-95B9-9BA2CBF770B8}"/>
    <dgm:cxn modelId="{184BB789-00BA-4C88-B535-58F36B20E39D}" srcId="{EB9B5602-78B8-426A-A21D-F1B45706222F}" destId="{C1E6805F-C6AA-4D56-9157-95526B470031}" srcOrd="1" destOrd="0" parTransId="{83E21646-975D-45D4-93D5-4148991332C0}" sibTransId="{EFF7B0C7-BEA7-428E-9A5E-41A72A90DF8B}"/>
    <dgm:cxn modelId="{E954169A-C7A0-40AC-9E3C-E393F81426F5}" type="presOf" srcId="{F1437050-E868-43BA-8AB4-5BCC13E4D4FC}" destId="{439C50CD-1CA4-4D60-B596-4666C72265AE}" srcOrd="1" destOrd="0" presId="urn:microsoft.com/office/officeart/2005/8/layout/bProcess3"/>
    <dgm:cxn modelId="{EAC150A0-07CB-4CE0-AD86-6E6DA9B09CB3}" type="presOf" srcId="{D44BB902-4216-449C-B6CA-FC026A4A4E67}" destId="{ED0D1D2A-4044-4401-8E42-3848276F78A2}" srcOrd="1" destOrd="0" presId="urn:microsoft.com/office/officeart/2005/8/layout/bProcess3"/>
    <dgm:cxn modelId="{B69316AA-96A8-4C12-B484-DDE9301E02D7}" type="presOf" srcId="{D76912E9-DCF2-4E3B-9DC7-E064A97B18AA}" destId="{9FD2C9C1-BEBC-41C0-A06E-89DAE28224C0}" srcOrd="0" destOrd="0" presId="urn:microsoft.com/office/officeart/2005/8/layout/bProcess3"/>
    <dgm:cxn modelId="{39EE48AF-C814-4DDD-9417-B688309BCF22}" type="presOf" srcId="{FE02D7FA-27AB-475C-9A04-0D80DE3EB75C}" destId="{11F3BD14-1F50-4E18-A431-83C7C762608E}" srcOrd="0" destOrd="0" presId="urn:microsoft.com/office/officeart/2005/8/layout/bProcess3"/>
    <dgm:cxn modelId="{040E97C7-9603-40C1-942E-4553DA625E02}" type="presOf" srcId="{28BB092F-BA02-4DD6-95B9-9BA2CBF770B8}" destId="{7568FA15-378F-4A73-8D4A-255E3DFC3215}" srcOrd="0" destOrd="0" presId="urn:microsoft.com/office/officeart/2005/8/layout/bProcess3"/>
    <dgm:cxn modelId="{1B9176DB-52E3-483F-974C-61C1E992A458}" type="presOf" srcId="{6B38A788-FC11-4A96-BA1B-04E49AC7C932}" destId="{09226A3B-3526-478A-BDF9-22DCEDE91E0C}" srcOrd="0" destOrd="0" presId="urn:microsoft.com/office/officeart/2005/8/layout/bProcess3"/>
    <dgm:cxn modelId="{5C7C82EB-B9DD-4A0F-A615-F8B962D00725}" type="presOf" srcId="{C1E6805F-C6AA-4D56-9157-95526B470031}" destId="{F90DC717-79C8-4BA4-9510-0E361BE7F672}" srcOrd="0" destOrd="0" presId="urn:microsoft.com/office/officeart/2005/8/layout/bProcess3"/>
    <dgm:cxn modelId="{7ACBD5EF-D542-4EE5-BA00-F86C3EEDCA97}" type="presOf" srcId="{D44BB902-4216-449C-B6CA-FC026A4A4E67}" destId="{50B5A43F-6816-46A3-B442-EE87CCBE9A17}" srcOrd="0" destOrd="0" presId="urn:microsoft.com/office/officeart/2005/8/layout/bProcess3"/>
    <dgm:cxn modelId="{D74126F2-DC2F-4A10-BF72-8BD1C0ACB745}" type="presOf" srcId="{EB9B5602-78B8-426A-A21D-F1B45706222F}" destId="{631F714D-5C5D-44B3-B46F-96F48C7FBD83}" srcOrd="0" destOrd="0" presId="urn:microsoft.com/office/officeart/2005/8/layout/bProcess3"/>
    <dgm:cxn modelId="{29D08DF5-459F-47DF-A5A0-FCFB62059AA4}" type="presOf" srcId="{8D2231B6-7AAE-48C9-B6A8-9875CC1F3933}" destId="{FD4DB1DB-C475-46C0-A351-19C071FDE71B}" srcOrd="0" destOrd="0" presId="urn:microsoft.com/office/officeart/2005/8/layout/bProcess3"/>
    <dgm:cxn modelId="{5D21D5F8-5B79-49FE-ADD4-C9FA2CBBC371}" type="presOf" srcId="{EFF7B0C7-BEA7-428E-9A5E-41A72A90DF8B}" destId="{68494D0A-2245-4130-BA95-AE582213BBFE}" srcOrd="0" destOrd="0" presId="urn:microsoft.com/office/officeart/2005/8/layout/bProcess3"/>
    <dgm:cxn modelId="{7DA89169-1D18-410A-8D1A-12C0BB85E54B}" type="presParOf" srcId="{631F714D-5C5D-44B3-B46F-96F48C7FBD83}" destId="{51875A6B-087A-4323-8EE3-9E94199285E5}" srcOrd="0" destOrd="0" presId="urn:microsoft.com/office/officeart/2005/8/layout/bProcess3"/>
    <dgm:cxn modelId="{45FC7EB7-6938-47D9-9EDF-7CD6556A6964}" type="presParOf" srcId="{631F714D-5C5D-44B3-B46F-96F48C7FBD83}" destId="{50B5A43F-6816-46A3-B442-EE87CCBE9A17}" srcOrd="1" destOrd="0" presId="urn:microsoft.com/office/officeart/2005/8/layout/bProcess3"/>
    <dgm:cxn modelId="{4F115BFD-0AE2-4376-8C02-C50C3693EFD0}" type="presParOf" srcId="{50B5A43F-6816-46A3-B442-EE87CCBE9A17}" destId="{ED0D1D2A-4044-4401-8E42-3848276F78A2}" srcOrd="0" destOrd="0" presId="urn:microsoft.com/office/officeart/2005/8/layout/bProcess3"/>
    <dgm:cxn modelId="{758404EF-7E6D-4F66-A2FE-3885B044D9D7}" type="presParOf" srcId="{631F714D-5C5D-44B3-B46F-96F48C7FBD83}" destId="{F90DC717-79C8-4BA4-9510-0E361BE7F672}" srcOrd="2" destOrd="0" presId="urn:microsoft.com/office/officeart/2005/8/layout/bProcess3"/>
    <dgm:cxn modelId="{6782B771-870B-4F8D-9F6B-603C819E0E87}" type="presParOf" srcId="{631F714D-5C5D-44B3-B46F-96F48C7FBD83}" destId="{68494D0A-2245-4130-BA95-AE582213BBFE}" srcOrd="3" destOrd="0" presId="urn:microsoft.com/office/officeart/2005/8/layout/bProcess3"/>
    <dgm:cxn modelId="{89E92EF7-5F5A-44D9-8173-76FCFDF00565}" type="presParOf" srcId="{68494D0A-2245-4130-BA95-AE582213BBFE}" destId="{AE1B597D-FF9B-4AF1-B107-37AA3F913E95}" srcOrd="0" destOrd="0" presId="urn:microsoft.com/office/officeart/2005/8/layout/bProcess3"/>
    <dgm:cxn modelId="{89EC96F3-EBB6-4228-B9D1-B8E7635932E8}" type="presParOf" srcId="{631F714D-5C5D-44B3-B46F-96F48C7FBD83}" destId="{9FD2C9C1-BEBC-41C0-A06E-89DAE28224C0}" srcOrd="4" destOrd="0" presId="urn:microsoft.com/office/officeart/2005/8/layout/bProcess3"/>
    <dgm:cxn modelId="{83323788-0091-4F12-B2A1-0124FEA42FED}" type="presParOf" srcId="{631F714D-5C5D-44B3-B46F-96F48C7FBD83}" destId="{FD4DB1DB-C475-46C0-A351-19C071FDE71B}" srcOrd="5" destOrd="0" presId="urn:microsoft.com/office/officeart/2005/8/layout/bProcess3"/>
    <dgm:cxn modelId="{AD28B3EF-D63D-461F-9F82-69B62400BE29}" type="presParOf" srcId="{FD4DB1DB-C475-46C0-A351-19C071FDE71B}" destId="{0576CBE2-EAB2-4DCE-AD7F-D5A7C58D613A}" srcOrd="0" destOrd="0" presId="urn:microsoft.com/office/officeart/2005/8/layout/bProcess3"/>
    <dgm:cxn modelId="{DAB77789-AE8B-43B3-8942-73EA01ACA612}" type="presParOf" srcId="{631F714D-5C5D-44B3-B46F-96F48C7FBD83}" destId="{09226A3B-3526-478A-BDF9-22DCEDE91E0C}" srcOrd="6" destOrd="0" presId="urn:microsoft.com/office/officeart/2005/8/layout/bProcess3"/>
    <dgm:cxn modelId="{01CC6B07-4EBA-4691-A861-FC5508373181}" type="presParOf" srcId="{631F714D-5C5D-44B3-B46F-96F48C7FBD83}" destId="{5CC39182-AC3B-4553-87FC-259A1235BF3C}" srcOrd="7" destOrd="0" presId="urn:microsoft.com/office/officeart/2005/8/layout/bProcess3"/>
    <dgm:cxn modelId="{E23636E4-EEA2-4E53-BF4A-F4A529B52BFF}" type="presParOf" srcId="{5CC39182-AC3B-4553-87FC-259A1235BF3C}" destId="{439C50CD-1CA4-4D60-B596-4666C72265AE}" srcOrd="0" destOrd="0" presId="urn:microsoft.com/office/officeart/2005/8/layout/bProcess3"/>
    <dgm:cxn modelId="{60EAC610-7C99-4BAC-8EA5-A985A661D984}" type="presParOf" srcId="{631F714D-5C5D-44B3-B46F-96F48C7FBD83}" destId="{11F3BD14-1F50-4E18-A431-83C7C762608E}" srcOrd="8" destOrd="0" presId="urn:microsoft.com/office/officeart/2005/8/layout/bProcess3"/>
    <dgm:cxn modelId="{EF68BBEF-EAF1-411E-A204-299F8D1D0653}" type="presParOf" srcId="{631F714D-5C5D-44B3-B46F-96F48C7FBD83}" destId="{7568FA15-378F-4A73-8D4A-255E3DFC3215}" srcOrd="9" destOrd="0" presId="urn:microsoft.com/office/officeart/2005/8/layout/bProcess3"/>
    <dgm:cxn modelId="{6A77F4A2-A611-4A06-9519-BACA20EF26A3}" type="presParOf" srcId="{7568FA15-378F-4A73-8D4A-255E3DFC3215}" destId="{F2C94C4F-289C-433A-AED3-6D983A249CC1}" srcOrd="0" destOrd="0" presId="urn:microsoft.com/office/officeart/2005/8/layout/bProcess3"/>
    <dgm:cxn modelId="{01FC8B25-06D4-4EE2-A9B5-47A360A86EB3}" type="presParOf" srcId="{631F714D-5C5D-44B3-B46F-96F48C7FBD83}" destId="{B61CC887-2725-4318-8616-73D0CEDB8A81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CDF3F-0846-47F0-82C5-82B7B4BF265B}">
      <dsp:nvSpPr>
        <dsp:cNvPr id="0" name=""/>
        <dsp:cNvSpPr/>
      </dsp:nvSpPr>
      <dsp:spPr>
        <a:xfrm>
          <a:off x="4032" y="750159"/>
          <a:ext cx="2183203" cy="13099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tx2"/>
              </a:solidFill>
            </a:rPr>
            <a:t>Proactive Planning</a:t>
          </a:r>
        </a:p>
      </dsp:txBody>
      <dsp:txXfrm>
        <a:off x="4032" y="750159"/>
        <a:ext cx="2183203" cy="1309922"/>
      </dsp:txXfrm>
    </dsp:sp>
    <dsp:sp modelId="{9FCEA8F5-4489-4A15-83A6-618A060B858E}">
      <dsp:nvSpPr>
        <dsp:cNvPr id="0" name=""/>
        <dsp:cNvSpPr/>
      </dsp:nvSpPr>
      <dsp:spPr>
        <a:xfrm>
          <a:off x="2405556" y="750159"/>
          <a:ext cx="2183203" cy="1309922"/>
        </a:xfrm>
        <a:prstGeom prst="rect">
          <a:avLst/>
        </a:prstGeom>
        <a:solidFill>
          <a:schemeClr val="accent5">
            <a:hueOff val="2296669"/>
            <a:satOff val="-5261"/>
            <a:lumOff val="11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tx2"/>
              </a:solidFill>
            </a:rPr>
            <a:t>Reduce Flooding</a:t>
          </a:r>
        </a:p>
      </dsp:txBody>
      <dsp:txXfrm>
        <a:off x="2405556" y="750159"/>
        <a:ext cx="2183203" cy="1309922"/>
      </dsp:txXfrm>
    </dsp:sp>
    <dsp:sp modelId="{82803E0E-D435-4BF5-B8EC-73AF4DD2DDF7}">
      <dsp:nvSpPr>
        <dsp:cNvPr id="0" name=""/>
        <dsp:cNvSpPr/>
      </dsp:nvSpPr>
      <dsp:spPr>
        <a:xfrm>
          <a:off x="4807080" y="750159"/>
          <a:ext cx="2183203" cy="1309922"/>
        </a:xfrm>
        <a:prstGeom prst="rect">
          <a:avLst/>
        </a:prstGeom>
        <a:solidFill>
          <a:schemeClr val="accent5">
            <a:hueOff val="4593339"/>
            <a:satOff val="-10522"/>
            <a:lumOff val="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tx2"/>
              </a:solidFill>
            </a:rPr>
            <a:t>Tools/ Resources</a:t>
          </a:r>
        </a:p>
      </dsp:txBody>
      <dsp:txXfrm>
        <a:off x="4807080" y="750159"/>
        <a:ext cx="2183203" cy="1309922"/>
      </dsp:txXfrm>
    </dsp:sp>
    <dsp:sp modelId="{2E49F005-6C52-4985-BFD1-C68BE2DD1F0D}">
      <dsp:nvSpPr>
        <dsp:cNvPr id="0" name=""/>
        <dsp:cNvSpPr/>
      </dsp:nvSpPr>
      <dsp:spPr>
        <a:xfrm>
          <a:off x="7208604" y="750159"/>
          <a:ext cx="2183203" cy="1309922"/>
        </a:xfrm>
        <a:prstGeom prst="rect">
          <a:avLst/>
        </a:prstGeom>
        <a:solidFill>
          <a:schemeClr val="accent5">
            <a:hueOff val="6890008"/>
            <a:satOff val="-15783"/>
            <a:lumOff val="33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2"/>
              </a:solidFill>
            </a:rPr>
            <a:t>Local-Scale Innovation</a:t>
          </a:r>
        </a:p>
      </dsp:txBody>
      <dsp:txXfrm>
        <a:off x="7208604" y="750159"/>
        <a:ext cx="2183203" cy="1309922"/>
      </dsp:txXfrm>
    </dsp:sp>
    <dsp:sp modelId="{AEAEC40F-A2A4-4FBB-8D8C-A2CDB1A6417A}">
      <dsp:nvSpPr>
        <dsp:cNvPr id="0" name=""/>
        <dsp:cNvSpPr/>
      </dsp:nvSpPr>
      <dsp:spPr>
        <a:xfrm>
          <a:off x="9610128" y="750159"/>
          <a:ext cx="2183203" cy="1309922"/>
        </a:xfrm>
        <a:prstGeom prst="rect">
          <a:avLst/>
        </a:prstGeom>
        <a:solidFill>
          <a:schemeClr val="accent5">
            <a:hueOff val="9186678"/>
            <a:satOff val="-21044"/>
            <a:lumOff val="4509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2"/>
              </a:solidFill>
            </a:rPr>
            <a:t>Community Roadmap</a:t>
          </a:r>
        </a:p>
      </dsp:txBody>
      <dsp:txXfrm>
        <a:off x="9610128" y="750159"/>
        <a:ext cx="2183203" cy="13099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5A43F-6816-46A3-B442-EE87CCBE9A17}">
      <dsp:nvSpPr>
        <dsp:cNvPr id="0" name=""/>
        <dsp:cNvSpPr/>
      </dsp:nvSpPr>
      <dsp:spPr>
        <a:xfrm>
          <a:off x="1600531" y="1173481"/>
          <a:ext cx="3978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809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788725" y="1217057"/>
        <a:ext cx="21420" cy="4288"/>
      </dsp:txXfrm>
    </dsp:sp>
    <dsp:sp modelId="{51875A6B-087A-4323-8EE3-9E94199285E5}">
      <dsp:nvSpPr>
        <dsp:cNvPr id="0" name=""/>
        <dsp:cNvSpPr/>
      </dsp:nvSpPr>
      <dsp:spPr>
        <a:xfrm>
          <a:off x="8220" y="863601"/>
          <a:ext cx="1594110" cy="711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050" kern="1200" dirty="0"/>
            <a:t>Obtain HEC-HMS models (“current conditions” and “future conditions”) for all pilot study areas.</a:t>
          </a:r>
        </a:p>
      </dsp:txBody>
      <dsp:txXfrm>
        <a:off x="8220" y="863601"/>
        <a:ext cx="1594110" cy="711200"/>
      </dsp:txXfrm>
    </dsp:sp>
    <dsp:sp modelId="{68494D0A-2245-4130-BA95-AE582213BBFE}">
      <dsp:nvSpPr>
        <dsp:cNvPr id="0" name=""/>
        <dsp:cNvSpPr/>
      </dsp:nvSpPr>
      <dsp:spPr>
        <a:xfrm>
          <a:off x="3597513" y="1173481"/>
          <a:ext cx="3978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809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785707" y="1217057"/>
        <a:ext cx="21420" cy="4288"/>
      </dsp:txXfrm>
    </dsp:sp>
    <dsp:sp modelId="{F90DC717-79C8-4BA4-9510-0E361BE7F672}">
      <dsp:nvSpPr>
        <dsp:cNvPr id="0" name=""/>
        <dsp:cNvSpPr/>
      </dsp:nvSpPr>
      <dsp:spPr>
        <a:xfrm>
          <a:off x="2030740" y="609601"/>
          <a:ext cx="1568573" cy="121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Compare results from the “current conditions” and “future conditions” HEC-HMS models to identify subbasins with significant changes in peak flow and/or volume.</a:t>
          </a:r>
        </a:p>
      </dsp:txBody>
      <dsp:txXfrm>
        <a:off x="2030740" y="609601"/>
        <a:ext cx="1568573" cy="1219200"/>
      </dsp:txXfrm>
    </dsp:sp>
    <dsp:sp modelId="{FD4DB1DB-C475-46C0-A351-19C071FDE71B}">
      <dsp:nvSpPr>
        <dsp:cNvPr id="0" name=""/>
        <dsp:cNvSpPr/>
      </dsp:nvSpPr>
      <dsp:spPr>
        <a:xfrm>
          <a:off x="5396980" y="1173481"/>
          <a:ext cx="446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0209" y="45720"/>
              </a:lnTo>
              <a:lnTo>
                <a:pt x="240209" y="46513"/>
              </a:lnTo>
              <a:lnTo>
                <a:pt x="446219" y="4651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608170" y="1217057"/>
        <a:ext cx="23841" cy="4288"/>
      </dsp:txXfrm>
    </dsp:sp>
    <dsp:sp modelId="{9FD2C9C1-BEBC-41C0-A06E-89DAE28224C0}">
      <dsp:nvSpPr>
        <dsp:cNvPr id="0" name=""/>
        <dsp:cNvSpPr/>
      </dsp:nvSpPr>
      <dsp:spPr>
        <a:xfrm>
          <a:off x="4027722" y="609601"/>
          <a:ext cx="1371058" cy="121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Modify the “future conditions” basin model by creating </a:t>
          </a:r>
          <a:r>
            <a:rPr lang="en-US" sz="1050" i="1" kern="1200" dirty="0"/>
            <a:t>Reservoir </a:t>
          </a:r>
          <a:r>
            <a:rPr lang="en-US" sz="1050" kern="1200" dirty="0"/>
            <a:t>elements downstream of each subbasin with associated Storage-Discharge Curves.</a:t>
          </a:r>
        </a:p>
      </dsp:txBody>
      <dsp:txXfrm>
        <a:off x="4027722" y="609601"/>
        <a:ext cx="1371058" cy="1219200"/>
      </dsp:txXfrm>
    </dsp:sp>
    <dsp:sp modelId="{5CC39182-AC3B-4553-87FC-259A1235BF3C}">
      <dsp:nvSpPr>
        <dsp:cNvPr id="0" name=""/>
        <dsp:cNvSpPr/>
      </dsp:nvSpPr>
      <dsp:spPr>
        <a:xfrm>
          <a:off x="7821404" y="1174274"/>
          <a:ext cx="3493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939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986603" y="1217850"/>
        <a:ext cx="18999" cy="4288"/>
      </dsp:txXfrm>
    </dsp:sp>
    <dsp:sp modelId="{09226A3B-3526-478A-BDF9-22DCEDE91E0C}">
      <dsp:nvSpPr>
        <dsp:cNvPr id="0" name=""/>
        <dsp:cNvSpPr/>
      </dsp:nvSpPr>
      <dsp:spPr>
        <a:xfrm>
          <a:off x="5875600" y="712788"/>
          <a:ext cx="1947603" cy="10144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Develop a library of Storage-Discharge Curves (1) for detention ponds by generating per-subbasin ideal curves based on frequency storm results and (2) for GSI/NBS (from AgriLife).</a:t>
          </a:r>
        </a:p>
      </dsp:txBody>
      <dsp:txXfrm>
        <a:off x="5875600" y="712788"/>
        <a:ext cx="1947603" cy="1014413"/>
      </dsp:txXfrm>
    </dsp:sp>
    <dsp:sp modelId="{7568FA15-378F-4A73-8D4A-255E3DFC3215}">
      <dsp:nvSpPr>
        <dsp:cNvPr id="0" name=""/>
        <dsp:cNvSpPr/>
      </dsp:nvSpPr>
      <dsp:spPr>
        <a:xfrm>
          <a:off x="10046244" y="1174274"/>
          <a:ext cx="3978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809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0234438" y="1217850"/>
        <a:ext cx="21420" cy="4288"/>
      </dsp:txXfrm>
    </dsp:sp>
    <dsp:sp modelId="{11F3BD14-1F50-4E18-A431-83C7C762608E}">
      <dsp:nvSpPr>
        <dsp:cNvPr id="0" name=""/>
        <dsp:cNvSpPr/>
      </dsp:nvSpPr>
      <dsp:spPr>
        <a:xfrm>
          <a:off x="8203202" y="646280"/>
          <a:ext cx="1844841" cy="11474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Develop a python script to automate HEC-HMS and optimize, minimizing the change in peak discharge and/or volume by applying multipliers to the Storage-Discharge Curves.</a:t>
          </a:r>
        </a:p>
      </dsp:txBody>
      <dsp:txXfrm>
        <a:off x="8203202" y="646280"/>
        <a:ext cx="1844841" cy="1147428"/>
      </dsp:txXfrm>
    </dsp:sp>
    <dsp:sp modelId="{B61CC887-2725-4318-8616-73D0CEDB8A81}">
      <dsp:nvSpPr>
        <dsp:cNvPr id="0" name=""/>
        <dsp:cNvSpPr/>
      </dsp:nvSpPr>
      <dsp:spPr>
        <a:xfrm>
          <a:off x="10476453" y="814388"/>
          <a:ext cx="1504125" cy="8112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Run the optimization script to minimize the impact of future conditions while considering constraints.</a:t>
          </a:r>
        </a:p>
      </dsp:txBody>
      <dsp:txXfrm>
        <a:off x="10476453" y="814388"/>
        <a:ext cx="1504125" cy="811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D68D0-D429-4094-89CD-A66FB1130DC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969A9-DF9E-49D2-AA21-F350B518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0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62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69A9-DF9E-49D2-AA21-F350B5181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380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41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84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3A4F9-7479-4129-983C-22A00FD76A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615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12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3A4F9-7479-4129-983C-22A00FD76A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463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A86D8-1D95-4DFF-A26B-8F86AC3AC5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01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76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12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3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47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2FCDE-1CEA-4C04-B686-EA14BE8791F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35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30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99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48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03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93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21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10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69A9-DF9E-49D2-AA21-F350B51815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3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1BB898-B84F-8A52-9539-9B6C614F2600}"/>
              </a:ext>
            </a:extLst>
          </p:cNvPr>
          <p:cNvSpPr/>
          <p:nvPr userDrawn="1"/>
        </p:nvSpPr>
        <p:spPr>
          <a:xfrm>
            <a:off x="0" y="0"/>
            <a:ext cx="12192000" cy="467055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6BE5C-4A1A-FCAE-8D70-7653BF9C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715823"/>
            <a:ext cx="10972800" cy="1538803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659A8-DD4E-0B49-65AC-DE095A0E9B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048364"/>
            <a:ext cx="10972800" cy="1123836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47B9C-69E3-0E15-8D8F-D270A5E5DDF2}"/>
              </a:ext>
            </a:extLst>
          </p:cNvPr>
          <p:cNvGrpSpPr/>
          <p:nvPr userDrawn="1"/>
        </p:nvGrpSpPr>
        <p:grpSpPr>
          <a:xfrm rot="16200000">
            <a:off x="6031717" y="-1372109"/>
            <a:ext cx="128566" cy="12192000"/>
            <a:chOff x="11938000" y="0"/>
            <a:chExt cx="28109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F90594-8C26-EFF2-4DBC-407AE2716A54}"/>
                </a:ext>
              </a:extLst>
            </p:cNvPr>
            <p:cNvSpPr/>
            <p:nvPr userDrawn="1"/>
          </p:nvSpPr>
          <p:spPr>
            <a:xfrm>
              <a:off x="11938000" y="0"/>
              <a:ext cx="281092" cy="228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7E827B-A557-3597-9F58-09967E4562B0}"/>
                </a:ext>
              </a:extLst>
            </p:cNvPr>
            <p:cNvSpPr/>
            <p:nvPr userDrawn="1"/>
          </p:nvSpPr>
          <p:spPr>
            <a:xfrm>
              <a:off x="11938000" y="2286000"/>
              <a:ext cx="281092" cy="228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AB1D20-F22A-B249-3414-CBF2BBE32221}"/>
                </a:ext>
              </a:extLst>
            </p:cNvPr>
            <p:cNvSpPr/>
            <p:nvPr userDrawn="1"/>
          </p:nvSpPr>
          <p:spPr>
            <a:xfrm>
              <a:off x="11938000" y="4572000"/>
              <a:ext cx="281092" cy="228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531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374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DC47E-CD05-999E-29D2-464D3BCD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1E18E-565C-073F-2CC8-F17728F6A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2319C-3055-7044-4496-A00F23F0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A2B3F-2B27-1A36-F49C-1DE84C088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EFCC4-D6F4-7FF9-B570-9AE34B74C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63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D2194-89A1-9ABA-ABA2-D77B68DAB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15399" y="304800"/>
            <a:ext cx="2514599" cy="58721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3AF0F-01A3-E99E-D2EF-BACC22D00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199" y="304800"/>
            <a:ext cx="8221387" cy="5872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A350E-19E2-C256-2A41-8A6A37E08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3E4AA-D855-49B3-9E3A-95EE9AA3D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ED3B6-DF16-5639-36E8-5AFD58A4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41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 bwMode="auto">
          <a:xfrm>
            <a:off x="609600" y="2286001"/>
            <a:ext cx="108712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F3AA2-13CE-4A92-A9C5-BEBAB9667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007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E248A-0829-BF48-F121-36A0260A1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478280-09B9-B862-5234-E2FE0EB36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213DD-C860-4523-0941-91F39580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59ACC-0D81-9180-9BAE-4CFD25E66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TAG Meeting #2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54904-F28A-128D-E3B0-DEB4F2E4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65CA6-D429-4A43-AC82-B1C2F87CA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74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8005-5158-7528-A35B-136ABFEAB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E35D4-C466-118C-672F-3946FF499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66EF7-30E5-4D92-21E5-3CC55563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059F-92DA-F727-CC5C-401AE0A4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TAG Meeting #2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60693-1826-6617-1449-0FF5DC27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65CA6-D429-4A43-AC82-B1C2F87CA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48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462C3-7345-449B-F762-E8C2B298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3D753-DECF-04D0-2BF2-B7E2F41A9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A27EA-0515-50F8-59A6-D1EFC22F5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9EDD7-B4BB-D7E2-5F7A-546C90E6E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TAG Meeting #2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E6BEA-00E7-F943-A809-54FE652E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65CA6-D429-4A43-AC82-B1C2F87CA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7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F7C9-219A-2DC4-9913-3D423FB2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F014E-7766-7A97-204E-41B723FF6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C1C8E-1433-17AC-3F6B-D746BBDCC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B00CB-E534-FAE1-29DF-00FC26B85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73C03-B449-F665-76DD-9548FAED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TAG Meeting #2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F73A4-5A3B-0B7A-D8BA-5B4A1C35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65CA6-D429-4A43-AC82-B1C2F87CA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07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5C19-6D1E-4B75-7A57-DFAC9896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F53BE-E0C8-1222-BADD-97EBE4347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97E9D-3C7B-C5EF-417A-0733BC842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9FD43C-CF03-9C3B-7263-DCF9D95F0E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918394-C56B-0E1A-4D45-E3831D65FF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4FD05A-EC54-3520-F016-4317C1060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627EDC-3650-FFC3-E9D4-583206D59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TAG Meeting #2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4A478B-B699-42AD-43B7-DBCD6F69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65CA6-D429-4A43-AC82-B1C2F87CA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05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C9A60-6190-0C68-7AE1-22A6BA1A6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74B21-4E82-F1ED-36E1-50C65B560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A8666-2D4E-39E3-789E-B8DFA8879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TAG Meeting #2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090B8-F09A-563D-4700-BD92617B4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65CA6-D429-4A43-AC82-B1C2F87CA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02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C56E8A-C993-4F78-EAEC-20206792A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6C117A-C52C-AEB5-D05A-9AC17261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TAG Meeting #2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E7852-B1FB-7A1E-D02D-359F513D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65CA6-D429-4A43-AC82-B1C2F87CA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06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0C90-1A74-61D3-2C76-677EE858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7127-5280-5BA5-FD8A-F69657ECD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8E59C-A342-2788-8C5A-784F2D725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FAE0-7FF7-A3AE-3633-DAEAC9A0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475"/>
            <a:ext cx="5638800" cy="3429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TAG Meeting #2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7DE9B-EB6B-4B02-EE14-33F5F8897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29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B5D5E-F1AA-5DA9-9EAA-9FFA141E6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BAC80-A45D-979C-A5AC-CCA425F01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34273-BB30-4098-25D3-4B246FB6F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36066-E182-6F02-2BE9-6BCAB839B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15F71-26D1-ED08-8FCA-BDA88DB36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TAG Meeting #2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84B10-A532-9E68-74F3-CA64E6BF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65CA6-D429-4A43-AC82-B1C2F87CA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03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DE599-E2D6-825A-8A03-74D9420EC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C4732-D433-394D-77F1-E6C4BDA3DC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89CE1-07DA-91B9-A7EE-24E47A9E9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D60A7-B1F5-34E1-7F4D-1EA85DA2A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D6AF0-ACAB-D44A-66DE-AE5604C3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TAG Meeting #2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3FD02-95A2-BAB7-AB7A-5159316C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65CA6-D429-4A43-AC82-B1C2F87CA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57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86F71-6A48-4C59-D878-E5ECEBC4C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FF31F2-C7B2-BA24-EDD8-736C2E895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3E725-793E-DE72-E869-FB277632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BEFCE-DBB0-9DBA-1638-8CDD5A2C8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TAG Meeting #2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747A-CFDD-00D7-9E90-71E1D991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65CA6-D429-4A43-AC82-B1C2F87CA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96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4D66D6-AAB6-50DC-40BE-B8A4F1157F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205960-184C-BBED-D0EC-B181898C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4333-D2DC-2EAB-A878-656A6B67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6104F-43B7-9F44-6598-87D8771B6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TAG Meeting #2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195AB-F904-FED8-0EB6-4623EA5C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65CA6-D429-4A43-AC82-B1C2F87CA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0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1BB898-B84F-8A52-9539-9B6C614F2600}"/>
              </a:ext>
            </a:extLst>
          </p:cNvPr>
          <p:cNvSpPr/>
          <p:nvPr userDrawn="1"/>
        </p:nvSpPr>
        <p:spPr>
          <a:xfrm>
            <a:off x="0" y="0"/>
            <a:ext cx="12192000" cy="467055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6BE5C-4A1A-FCAE-8D70-7653BF9C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715823"/>
            <a:ext cx="10972800" cy="1538803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659A8-DD4E-0B49-65AC-DE095A0E9B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048364"/>
            <a:ext cx="10972800" cy="1123836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47B9C-69E3-0E15-8D8F-D270A5E5DDF2}"/>
              </a:ext>
            </a:extLst>
          </p:cNvPr>
          <p:cNvGrpSpPr/>
          <p:nvPr userDrawn="1"/>
        </p:nvGrpSpPr>
        <p:grpSpPr>
          <a:xfrm rot="16200000">
            <a:off x="6031717" y="-1372109"/>
            <a:ext cx="128566" cy="12192000"/>
            <a:chOff x="11938000" y="0"/>
            <a:chExt cx="28109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F90594-8C26-EFF2-4DBC-407AE2716A54}"/>
                </a:ext>
              </a:extLst>
            </p:cNvPr>
            <p:cNvSpPr/>
            <p:nvPr userDrawn="1"/>
          </p:nvSpPr>
          <p:spPr>
            <a:xfrm>
              <a:off x="11938000" y="0"/>
              <a:ext cx="281092" cy="228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7E827B-A557-3597-9F58-09967E4562B0}"/>
                </a:ext>
              </a:extLst>
            </p:cNvPr>
            <p:cNvSpPr/>
            <p:nvPr userDrawn="1"/>
          </p:nvSpPr>
          <p:spPr>
            <a:xfrm>
              <a:off x="11938000" y="2286000"/>
              <a:ext cx="281092" cy="228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AB1D20-F22A-B249-3414-CBF2BBE32221}"/>
                </a:ext>
              </a:extLst>
            </p:cNvPr>
            <p:cNvSpPr/>
            <p:nvPr userDrawn="1"/>
          </p:nvSpPr>
          <p:spPr>
            <a:xfrm>
              <a:off x="11938000" y="4572000"/>
              <a:ext cx="281092" cy="228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0480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374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0C90-1A74-61D3-2C76-677EE858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7127-5280-5BA5-FD8A-F69657ECD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8E59C-A342-2788-8C5A-784F2D725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FAE0-7FF7-A3AE-3633-DAEAC9A0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475"/>
            <a:ext cx="5638800" cy="342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7DE9B-EB6B-4B02-EE14-33F5F8897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82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C1A9-B74D-8C8B-AE09-80EA309AD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6886"/>
            <a:ext cx="109728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BC600-AD2F-E0D6-F28F-284082FA65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4640587"/>
            <a:ext cx="10972800" cy="1531613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0D8F4-2937-31AC-26A9-2247A0099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67088-1E84-7DC1-3CF9-5F066A843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1"/>
            <a:ext cx="5638800" cy="342074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B8876-9EEE-4C00-0239-9323A118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FBAB-F3FF-3712-9129-F45C5007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6C6C4-FAAF-E485-D94B-6307A6496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5357727" cy="4652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4C626-6BB9-B405-4C61-357C7C3CB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2273" y="1524000"/>
            <a:ext cx="5357727" cy="4652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03176-630E-99A5-2CA8-C9BF562BB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1C74E-3022-4A70-DB9C-BF2BF13A3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9DA57-34F1-2543-C20C-3246A959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01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A5561-F0A4-F79D-B081-AE79FF36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1"/>
            <a:ext cx="10972800" cy="110489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AE6C5-0408-372D-DD27-41A11B796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5417957" cy="981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A9A58-F870-AED6-93D4-B8117B602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619375"/>
            <a:ext cx="5417957" cy="35528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11C4D3-FB14-6655-9E50-E85773544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1" y="1524000"/>
            <a:ext cx="5410198" cy="981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446DE-AD89-6C85-8729-4427FFC91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801" y="2619375"/>
            <a:ext cx="5417957" cy="35528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029AD-346F-714F-0344-B92D6013E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538702-E6C8-51C1-A6A5-3E48EF841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2BB02-694D-4ABE-518F-3E7D150C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81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4E23D-15FC-4E03-4B5F-AFA19955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764C6-8B45-073A-271D-97ABCED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EB8-767B-3E81-204E-D262DEB5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475"/>
            <a:ext cx="5638800" cy="342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50AF1-9487-5545-EF4B-22874CF9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41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C1A9-B74D-8C8B-AE09-80EA309AD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6886"/>
            <a:ext cx="109728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BC600-AD2F-E0D6-F28F-284082FA65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4640587"/>
            <a:ext cx="10972800" cy="1531613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0D8F4-2937-31AC-26A9-2247A0099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67088-1E84-7DC1-3CF9-5F066A843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1"/>
            <a:ext cx="5638800" cy="342074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B8876-9EEE-4C00-0239-9323A118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ACB8-4AE8-43CE-8928-C3FEC93839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145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03DFB5-8A2B-BDFD-C56A-93D3714D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C632F-BAEA-570D-9F6F-796EA38B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68B50-8C36-0093-0D80-1D3E50AF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99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2D815-01DD-006A-F598-6610C33F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3932237" cy="110490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16C0E-63DD-61E0-D969-7F66E5A42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3871" y="1524000"/>
            <a:ext cx="6606129" cy="4648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4B327-1E97-2C95-4062-8E2EF5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199" y="1524000"/>
            <a:ext cx="3932237" cy="4648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65A61-C8B2-4D8F-14C2-6BC477DF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729C8-AB2E-981C-82E5-BF76473CE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BDC04-1789-96B4-9DB4-A7063A87E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90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181F-A8F0-1D99-B610-190A8B965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4344769" cy="110490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661B1A-51F8-79BB-EA2D-9F1BBA4C3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"/>
            <a:ext cx="6894512" cy="66293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269A1-09EF-0BFB-6C25-9396AF7B5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4344769" cy="4648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320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DC47E-CD05-999E-29D2-464D3BCD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1E18E-565C-073F-2CC8-F17728F6A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2319C-3055-7044-4496-A00F23F0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A2B3F-2B27-1A36-F49C-1DE84C088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EFCC4-D6F4-7FF9-B570-9AE34B74C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5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D2194-89A1-9ABA-ABA2-D77B68DAB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15399" y="304800"/>
            <a:ext cx="2514599" cy="58721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3AF0F-01A3-E99E-D2EF-BACC22D00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199" y="304800"/>
            <a:ext cx="8221387" cy="5872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A350E-19E2-C256-2A41-8A6A37E08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3E4AA-D855-49B3-9E3A-95EE9AA3D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ED3B6-DF16-5639-36E8-5AFD58A4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74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1BB898-B84F-8A52-9539-9B6C614F2600}"/>
              </a:ext>
            </a:extLst>
          </p:cNvPr>
          <p:cNvSpPr/>
          <p:nvPr userDrawn="1"/>
        </p:nvSpPr>
        <p:spPr>
          <a:xfrm>
            <a:off x="0" y="0"/>
            <a:ext cx="12192000" cy="467055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6BE5C-4A1A-FCAE-8D70-7653BF9C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715823"/>
            <a:ext cx="10972800" cy="1538803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659A8-DD4E-0B49-65AC-DE095A0E9B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048364"/>
            <a:ext cx="10972800" cy="1123836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47B9C-69E3-0E15-8D8F-D270A5E5DDF2}"/>
              </a:ext>
            </a:extLst>
          </p:cNvPr>
          <p:cNvGrpSpPr/>
          <p:nvPr userDrawn="1"/>
        </p:nvGrpSpPr>
        <p:grpSpPr>
          <a:xfrm rot="16200000">
            <a:off x="6031717" y="-1372109"/>
            <a:ext cx="128566" cy="12192000"/>
            <a:chOff x="11938000" y="0"/>
            <a:chExt cx="28109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F90594-8C26-EFF2-4DBC-407AE2716A54}"/>
                </a:ext>
              </a:extLst>
            </p:cNvPr>
            <p:cNvSpPr/>
            <p:nvPr userDrawn="1"/>
          </p:nvSpPr>
          <p:spPr>
            <a:xfrm>
              <a:off x="11938000" y="0"/>
              <a:ext cx="281092" cy="228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7E827B-A557-3597-9F58-09967E4562B0}"/>
                </a:ext>
              </a:extLst>
            </p:cNvPr>
            <p:cNvSpPr/>
            <p:nvPr userDrawn="1"/>
          </p:nvSpPr>
          <p:spPr>
            <a:xfrm>
              <a:off x="11938000" y="2286000"/>
              <a:ext cx="281092" cy="228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AB1D20-F22A-B249-3414-CBF2BBE32221}"/>
                </a:ext>
              </a:extLst>
            </p:cNvPr>
            <p:cNvSpPr/>
            <p:nvPr userDrawn="1"/>
          </p:nvSpPr>
          <p:spPr>
            <a:xfrm>
              <a:off x="11938000" y="4572000"/>
              <a:ext cx="281092" cy="228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5636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374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0C90-1A74-61D3-2C76-677EE858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7127-5280-5BA5-FD8A-F69657ECD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8E59C-A342-2788-8C5A-784F2D725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2B8C-06C9-4D10-BE39-E4DB1F7943D9}" type="datetime4">
              <a:rPr lang="en-US" smtClean="0"/>
              <a:t>August 8,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FAE0-7FF7-A3AE-3633-DAEAC9A0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475"/>
            <a:ext cx="5638800" cy="342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7DE9B-EB6B-4B02-EE14-33F5F8897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86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C1A9-B74D-8C8B-AE09-80EA309AD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6886"/>
            <a:ext cx="109728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BC600-AD2F-E0D6-F28F-284082FA65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4640587"/>
            <a:ext cx="10972800" cy="1531613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0D8F4-2937-31AC-26A9-2247A0099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10D1-6662-4EA4-821F-50428341CC04}" type="datetime4">
              <a:rPr lang="en-US" smtClean="0"/>
              <a:t>August 8,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67088-1E84-7DC1-3CF9-5F066A843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1"/>
            <a:ext cx="5638800" cy="34207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B8876-9EEE-4C00-0239-9323A118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1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FBAB-F3FF-3712-9129-F45C5007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6C6C4-FAAF-E485-D94B-6307A6496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5357727" cy="4424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4C626-6BB9-B405-4C61-357C7C3CB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2273" y="1752600"/>
            <a:ext cx="5357727" cy="4424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03176-630E-99A5-2CA8-C9BF562BB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CFFE2-AC25-442D-8DA3-64025FC03A2F}" type="datetime4">
              <a:rPr lang="en-US" smtClean="0"/>
              <a:t>August 8,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1C74E-3022-4A70-DB9C-BF2BF13A3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9DA57-34F1-2543-C20C-3246A959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19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A5561-F0A4-F79D-B081-AE79FF36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1"/>
            <a:ext cx="10972800" cy="11048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AE6C5-0408-372D-DD27-41A11B796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5417957" cy="981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A9A58-F870-AED6-93D4-B8117B602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619375"/>
            <a:ext cx="5417957" cy="35528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11C4D3-FB14-6655-9E50-E85773544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1" y="1524000"/>
            <a:ext cx="5410198" cy="981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446DE-AD89-6C85-8729-4427FFC91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801" y="2619375"/>
            <a:ext cx="5417957" cy="35528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029AD-346F-714F-0344-B92D6013E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4D73E-B9F8-4B66-B7A0-6280152E7434}" type="datetime4">
              <a:rPr lang="en-US" smtClean="0"/>
              <a:t>August 8,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538702-E6C8-51C1-A6A5-3E48EF841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2BB02-694D-4ABE-518F-3E7D150C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59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FBAB-F3FF-3712-9129-F45C5007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6C6C4-FAAF-E485-D94B-6307A6496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5357727" cy="4424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4C626-6BB9-B405-4C61-357C7C3CB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2273" y="1752600"/>
            <a:ext cx="5357727" cy="4424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03176-630E-99A5-2CA8-C9BF562BB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1C74E-3022-4A70-DB9C-BF2BF13A3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9DA57-34F1-2543-C20C-3246A959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69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4E23D-15FC-4E03-4B5F-AFA19955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764C6-8B45-073A-271D-97ABCED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B95E-B669-48C5-87E9-1AA4A66588DE}" type="datetime4">
              <a:rPr lang="en-US" smtClean="0"/>
              <a:t>August 8,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EB8-767B-3E81-204E-D262DEB5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475"/>
            <a:ext cx="5638800" cy="342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50AF1-9487-5545-EF4B-22874CF9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96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03DFB5-8A2B-BDFD-C56A-93D3714D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DD31-BD47-4B9A-8CCC-6971A49886A3}" type="datetime4">
              <a:rPr lang="en-US" smtClean="0"/>
              <a:t>August 8,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C632F-BAEA-570D-9F6F-796EA38B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68B50-8C36-0093-0D80-1D3E50AF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62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2D815-01DD-006A-F598-6610C33F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4222750" cy="1104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16C0E-63DD-61E0-D969-7F66E5A42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304800"/>
            <a:ext cx="5994400" cy="58673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4B327-1E97-2C95-4062-8E2EF5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199" y="1809750"/>
            <a:ext cx="4222751" cy="43624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65A61-C8B2-4D8F-14C2-6BC477DF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CECC-EBE8-4435-9F80-C2ACD0D722D1}" type="datetime4">
              <a:rPr lang="en-US" smtClean="0"/>
              <a:t>August 8,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729C8-AB2E-981C-82E5-BF76473CE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BDC04-1789-96B4-9DB4-A7063A87E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72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181F-A8F0-1D99-B610-190A8B965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04800"/>
            <a:ext cx="4159250" cy="1104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661B1A-51F8-79BB-EA2D-9F1BBA4C3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43600" y="114300"/>
            <a:ext cx="5988050" cy="66293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269A1-09EF-0BFB-6C25-9396AF7B5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808747"/>
            <a:ext cx="4159250" cy="436345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966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DC47E-CD05-999E-29D2-464D3BCD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1E18E-565C-073F-2CC8-F17728F6A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2319C-3055-7044-4496-A00F23F0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2F50-689A-49B8-A550-22BB7A8C53D7}" type="datetime4">
              <a:rPr lang="en-US" smtClean="0"/>
              <a:t>August 8,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A2B3F-2B27-1A36-F49C-1DE84C088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EFCC4-D6F4-7FF9-B570-9AE34B74C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11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D2194-89A1-9ABA-ABA2-D77B68DAB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15399" y="304800"/>
            <a:ext cx="2514599" cy="58721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3AF0F-01A3-E99E-D2EF-BACC22D00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199" y="304800"/>
            <a:ext cx="8221387" cy="5872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A350E-19E2-C256-2A41-8A6A37E08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7CF3-B9A1-43E6-A660-3C4A67004659}" type="datetime4">
              <a:rPr lang="en-US" smtClean="0"/>
              <a:t>August 8,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3E4AA-D855-49B3-9E3A-95EE9AA3D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ED3B6-DF16-5639-36E8-5AFD58A4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61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891"/>
            <a:endParaRPr lang="en-US" sz="135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1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143951519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891"/>
            <a:endParaRPr lang="en-US" sz="1351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891"/>
            <a:endParaRPr lang="en-US" sz="135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5"/>
            <a:ext cx="9753600" cy="484631"/>
          </a:xfrm>
        </p:spPr>
        <p:txBody>
          <a:bodyPr anchor="t"/>
          <a:lstStyle>
            <a:lvl1pPr>
              <a:defRPr lang="en-US" sz="2251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891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1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5" indent="-129775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1"/>
              </a:lnSpc>
              <a:defRPr/>
            </a:lvl5pPr>
          </a:lstStyle>
          <a:p>
            <a:pPr marL="0" marR="0" lvl="0" indent="0" algn="l" defTabSz="342891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111401525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891"/>
            <a:endParaRPr lang="en-US" sz="1351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891"/>
            <a:endParaRPr lang="en-US" sz="135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89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1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44" indent="-130299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24" indent="-82153">
              <a:lnSpc>
                <a:spcPct val="100000"/>
              </a:lnSpc>
              <a:spcAft>
                <a:spcPts val="451"/>
              </a:spcAft>
              <a:defRPr sz="1800">
                <a:latin typeface="+mn-lt"/>
              </a:defRPr>
            </a:lvl3pPr>
            <a:lvl4pPr marL="600060" indent="-130966">
              <a:lnSpc>
                <a:spcPct val="100000"/>
              </a:lnSpc>
              <a:spcAft>
                <a:spcPts val="451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1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466566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891"/>
            <a:endParaRPr lang="en-US" sz="1351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891"/>
            <a:endParaRPr lang="en-US" sz="1351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BIG but short</a:t>
            </a:r>
            <a:br>
              <a:rPr lang="en-US"/>
            </a:br>
            <a:r>
              <a:rPr lang="en-US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82344543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A5561-F0A4-F79D-B081-AE79FF36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1"/>
            <a:ext cx="10972800" cy="11048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AE6C5-0408-372D-DD27-41A11B796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5417957" cy="981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A9A58-F870-AED6-93D4-B8117B602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619375"/>
            <a:ext cx="5417957" cy="35528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11C4D3-FB14-6655-9E50-E85773544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1" y="1524000"/>
            <a:ext cx="5410198" cy="981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446DE-AD89-6C85-8729-4427FFC91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801" y="2619375"/>
            <a:ext cx="5417957" cy="35528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029AD-346F-714F-0344-B92D6013E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538702-E6C8-51C1-A6A5-3E48EF841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2BB02-694D-4ABE-518F-3E7D150C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541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891"/>
            <a:endParaRPr lang="en-US" sz="1351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891"/>
            <a:endParaRPr lang="en-US" sz="1351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4" indent="-127394">
              <a:lnSpc>
                <a:spcPts val="2775"/>
              </a:lnSpc>
              <a:spcAft>
                <a:spcPts val="225"/>
              </a:spcAft>
              <a:defRPr sz="2251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1"/>
            <a:ext cx="4267200" cy="728663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1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8135527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891"/>
            <a:endParaRPr lang="en-US" sz="1351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3" y="457200"/>
            <a:ext cx="9750655" cy="484632"/>
          </a:xfrm>
        </p:spPr>
        <p:txBody>
          <a:bodyPr/>
          <a:lstStyle>
            <a:lvl1pPr algn="l" defTabSz="34289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0081435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3" y="457200"/>
            <a:ext cx="9750655" cy="484632"/>
          </a:xfrm>
        </p:spPr>
        <p:txBody>
          <a:bodyPr/>
          <a:lstStyle>
            <a:lvl1pPr algn="l" defTabSz="34289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2205"/>
          <a:stretch/>
        </p:blipFill>
        <p:spPr>
          <a:xfrm>
            <a:off x="0" y="2947254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691428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891"/>
            <a:endParaRPr lang="en-US" sz="1351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03451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891"/>
            <a:endParaRPr lang="en-US" sz="135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43635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3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9352981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4E23D-15FC-4E03-4B5F-AFA19955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764C6-8B45-073A-271D-97ABCED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EB8-767B-3E81-204E-D262DEB5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475"/>
            <a:ext cx="5638800" cy="342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50AF1-9487-5545-EF4B-22874CF9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5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03DFB5-8A2B-BDFD-C56A-93D3714D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C632F-BAEA-570D-9F6F-796EA38B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68B50-8C36-0093-0D80-1D3E50AF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29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2D815-01DD-006A-F598-6610C33F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4222750" cy="1104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16C0E-63DD-61E0-D969-7F66E5A42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304800"/>
            <a:ext cx="5994400" cy="58673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4B327-1E97-2C95-4062-8E2EF5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199" y="1809750"/>
            <a:ext cx="4222751" cy="43624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65A61-C8B2-4D8F-14C2-6BC477DF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729C8-AB2E-981C-82E5-BF76473CE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BDC04-1789-96B4-9DB4-A7063A87E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2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181F-A8F0-1D99-B610-190A8B965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04800"/>
            <a:ext cx="4159250" cy="1104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661B1A-51F8-79BB-EA2D-9F1BBA4C3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43600" y="114300"/>
            <a:ext cx="5988050" cy="66293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269A1-09EF-0BFB-6C25-9396AF7B5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808747"/>
            <a:ext cx="4159250" cy="436345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43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74D47B-A456-065F-3F04-D04E610F1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3267"/>
            <a:ext cx="10972800" cy="1096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DDC20-4948-62F8-2524-C14E69AEE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109728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A1DC3-2F76-CC77-9C31-3E7FF7838D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65610" y="6400800"/>
            <a:ext cx="1346960" cy="342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12,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DF81A-4860-423B-F16F-2A242AFD4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0"/>
            <a:ext cx="5080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fld id="{85FD5398-E2EB-4C00-B6A0-F2E8C97E6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BD299C-EDCD-3C7B-0BA8-D66735CE6C7C}"/>
              </a:ext>
            </a:extLst>
          </p:cNvPr>
          <p:cNvSpPr/>
          <p:nvPr userDrawn="1"/>
        </p:nvSpPr>
        <p:spPr>
          <a:xfrm>
            <a:off x="11938000" y="0"/>
            <a:ext cx="28109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F10CFD-B225-DB8C-1740-2560E6C91D99}"/>
              </a:ext>
            </a:extLst>
          </p:cNvPr>
          <p:cNvSpPr/>
          <p:nvPr userDrawn="1"/>
        </p:nvSpPr>
        <p:spPr>
          <a:xfrm>
            <a:off x="11938000" y="2286000"/>
            <a:ext cx="28109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B15D86-C2FD-DEFA-DF41-403A6E93C8A8}"/>
              </a:ext>
            </a:extLst>
          </p:cNvPr>
          <p:cNvSpPr/>
          <p:nvPr userDrawn="1"/>
        </p:nvSpPr>
        <p:spPr>
          <a:xfrm>
            <a:off x="11938000" y="4572000"/>
            <a:ext cx="281092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040C205-58F5-2E36-C6F5-151200DB54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86088"/>
            <a:ext cx="2694151" cy="45720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2026E64-A364-4CF5-930D-AC08E6DDC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5575" y="6400800"/>
            <a:ext cx="5256049" cy="342900"/>
          </a:xfrm>
          <a:prstGeom prst="rect">
            <a:avLst/>
          </a:prstGeom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TAG Meeting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1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ulish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Mulish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Mulish" pitchFamily="2" charset="0"/>
          <a:ea typeface="+mn-ea"/>
          <a:cs typeface="+mn-cs"/>
        </a:defRPr>
      </a:lvl2pPr>
      <a:lvl3pPr marL="1084263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sh" pitchFamily="2" charset="0"/>
          <a:ea typeface="+mn-ea"/>
          <a:cs typeface="+mn-cs"/>
        </a:defRPr>
      </a:lvl3pPr>
      <a:lvl4pPr marL="1541463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Mulish" pitchFamily="2" charset="0"/>
          <a:ea typeface="+mn-ea"/>
          <a:cs typeface="+mn-cs"/>
        </a:defRPr>
      </a:lvl4pPr>
      <a:lvl5pPr marL="1998663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ulish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72" userDrawn="1">
          <p15:clr>
            <a:srgbClr val="F26B43"/>
          </p15:clr>
        </p15:guide>
        <p15:guide id="3" orient="horz" pos="4248" userDrawn="1">
          <p15:clr>
            <a:srgbClr val="F26B43"/>
          </p15:clr>
        </p15:guide>
        <p15:guide id="4" pos="7608" userDrawn="1">
          <p15:clr>
            <a:srgbClr val="F26B43"/>
          </p15:clr>
        </p15:guide>
        <p15:guide id="5" orient="horz" pos="192" userDrawn="1">
          <p15:clr>
            <a:srgbClr val="F26B43"/>
          </p15:clr>
        </p15:guide>
        <p15:guide id="6" pos="7200" userDrawn="1">
          <p15:clr>
            <a:srgbClr val="F26B43"/>
          </p15:clr>
        </p15:guide>
        <p15:guide id="7" orient="horz" pos="888" userDrawn="1">
          <p15:clr>
            <a:srgbClr val="F26B43"/>
          </p15:clr>
        </p15:guide>
        <p15:guide id="8" pos="288" userDrawn="1">
          <p15:clr>
            <a:srgbClr val="F26B43"/>
          </p15:clr>
        </p15:guide>
        <p15:guide id="9" orient="horz" pos="9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orient="horz" pos="4032" userDrawn="1">
          <p15:clr>
            <a:srgbClr val="F26B43"/>
          </p15:clr>
        </p15:guide>
        <p15:guide id="12" pos="3744" userDrawn="1">
          <p15:clr>
            <a:srgbClr val="F26B43"/>
          </p15:clr>
        </p15:guide>
        <p15:guide id="13" pos="2064" userDrawn="1">
          <p15:clr>
            <a:srgbClr val="F26B43"/>
          </p15:clr>
        </p15:guide>
        <p15:guide id="14" pos="56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27808E-CEFE-57BE-6E0A-07C6D77A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F1EED-3CE6-77A7-5B91-B716239F7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0EE61-C7C3-A5E8-A200-E9985160D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12,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BA9DE-C9C9-6256-B240-CE9199344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TAG Meeting #2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AEB8D-35C8-2BD1-93F0-F385751D9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65CA6-D429-4A43-AC82-B1C2F87CA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9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74D47B-A456-065F-3F04-D04E610F1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3267"/>
            <a:ext cx="10972800" cy="1096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DDC20-4948-62F8-2524-C14E69AEE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109728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A1DC3-2F76-CC77-9C31-3E7FF7838D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65610" y="6400800"/>
            <a:ext cx="1346960" cy="342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12,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DF81A-4860-423B-F16F-2A242AFD4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2570" y="6400800"/>
            <a:ext cx="517429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fld id="{AECB86E8-4981-401A-A86B-E95A754854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BD299C-EDCD-3C7B-0BA8-D66735CE6C7C}"/>
              </a:ext>
            </a:extLst>
          </p:cNvPr>
          <p:cNvSpPr/>
          <p:nvPr userDrawn="1"/>
        </p:nvSpPr>
        <p:spPr>
          <a:xfrm>
            <a:off x="11938000" y="0"/>
            <a:ext cx="28109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F10CFD-B225-DB8C-1740-2560E6C91D99}"/>
              </a:ext>
            </a:extLst>
          </p:cNvPr>
          <p:cNvSpPr/>
          <p:nvPr userDrawn="1"/>
        </p:nvSpPr>
        <p:spPr>
          <a:xfrm>
            <a:off x="11938000" y="2286000"/>
            <a:ext cx="28109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B15D86-C2FD-DEFA-DF41-403A6E93C8A8}"/>
              </a:ext>
            </a:extLst>
          </p:cNvPr>
          <p:cNvSpPr/>
          <p:nvPr userDrawn="1"/>
        </p:nvSpPr>
        <p:spPr>
          <a:xfrm>
            <a:off x="11938000" y="4572000"/>
            <a:ext cx="281092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40C205-58F5-2E36-C6F5-151200DB547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6286088"/>
            <a:ext cx="2694150" cy="45720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2026E64-A364-4CF5-930D-AC08E6DDC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6601" y="6400800"/>
            <a:ext cx="5638799" cy="342900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r>
              <a:rPr lang="en-US"/>
              <a:t>TAG Meeting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6776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ulish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Mulish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Mulish" pitchFamily="2" charset="0"/>
          <a:ea typeface="+mn-ea"/>
          <a:cs typeface="+mn-cs"/>
        </a:defRPr>
      </a:lvl2pPr>
      <a:lvl3pPr marL="1084263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sh" pitchFamily="2" charset="0"/>
          <a:ea typeface="+mn-ea"/>
          <a:cs typeface="+mn-cs"/>
        </a:defRPr>
      </a:lvl3pPr>
      <a:lvl4pPr marL="1541463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Mulish" pitchFamily="2" charset="0"/>
          <a:ea typeface="+mn-ea"/>
          <a:cs typeface="+mn-cs"/>
        </a:defRPr>
      </a:lvl4pPr>
      <a:lvl5pPr marL="1998663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sh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72" userDrawn="1">
          <p15:clr>
            <a:srgbClr val="F26B43"/>
          </p15:clr>
        </p15:guide>
        <p15:guide id="3" orient="horz" pos="4248" userDrawn="1">
          <p15:clr>
            <a:srgbClr val="F26B43"/>
          </p15:clr>
        </p15:guide>
        <p15:guide id="4" pos="7608" userDrawn="1">
          <p15:clr>
            <a:srgbClr val="F26B43"/>
          </p15:clr>
        </p15:guide>
        <p15:guide id="5" orient="horz" pos="192" userDrawn="1">
          <p15:clr>
            <a:srgbClr val="F26B43"/>
          </p15:clr>
        </p15:guide>
        <p15:guide id="6" pos="7200" userDrawn="1">
          <p15:clr>
            <a:srgbClr val="F26B43"/>
          </p15:clr>
        </p15:guide>
        <p15:guide id="7" orient="horz" pos="888" userDrawn="1">
          <p15:clr>
            <a:srgbClr val="F26B43"/>
          </p15:clr>
        </p15:guide>
        <p15:guide id="8" pos="288" userDrawn="1">
          <p15:clr>
            <a:srgbClr val="F26B43"/>
          </p15:clr>
        </p15:guide>
        <p15:guide id="9" orient="horz" pos="9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orient="horz" pos="4032" userDrawn="1">
          <p15:clr>
            <a:srgbClr val="F26B43"/>
          </p15:clr>
        </p15:guide>
        <p15:guide id="12" pos="3744" userDrawn="1">
          <p15:clr>
            <a:srgbClr val="F26B43"/>
          </p15:clr>
        </p15:guide>
        <p15:guide id="13" pos="2064" userDrawn="1">
          <p15:clr>
            <a:srgbClr val="F26B43"/>
          </p15:clr>
        </p15:guide>
        <p15:guide id="14" pos="561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74D47B-A456-065F-3F04-D04E610F1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3267"/>
            <a:ext cx="10972800" cy="1096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DDC20-4948-62F8-2524-C14E69AEE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109728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A1DC3-2F76-CC77-9C31-3E7FF7838D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65610" y="6400800"/>
            <a:ext cx="1346960" cy="342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F5CE6-CD05-4048-87BD-103264326503}" type="datetime4">
              <a:rPr lang="en-US" smtClean="0"/>
              <a:t>August 8,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DF81A-4860-423B-F16F-2A242AFD4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2570" y="6400800"/>
            <a:ext cx="517429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fld id="{AECB86E8-4981-401A-A86B-E95A754854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BD299C-EDCD-3C7B-0BA8-D66735CE6C7C}"/>
              </a:ext>
            </a:extLst>
          </p:cNvPr>
          <p:cNvSpPr/>
          <p:nvPr userDrawn="1"/>
        </p:nvSpPr>
        <p:spPr>
          <a:xfrm>
            <a:off x="11938000" y="0"/>
            <a:ext cx="28109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F10CFD-B225-DB8C-1740-2560E6C91D99}"/>
              </a:ext>
            </a:extLst>
          </p:cNvPr>
          <p:cNvSpPr/>
          <p:nvPr userDrawn="1"/>
        </p:nvSpPr>
        <p:spPr>
          <a:xfrm>
            <a:off x="11938000" y="2286000"/>
            <a:ext cx="28109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B15D86-C2FD-DEFA-DF41-403A6E93C8A8}"/>
              </a:ext>
            </a:extLst>
          </p:cNvPr>
          <p:cNvSpPr/>
          <p:nvPr userDrawn="1"/>
        </p:nvSpPr>
        <p:spPr>
          <a:xfrm>
            <a:off x="11938000" y="4572000"/>
            <a:ext cx="281092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040C205-58F5-2E36-C6F5-151200DB547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86088"/>
            <a:ext cx="2694151" cy="45720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2026E64-A364-4CF5-930D-AC08E6DDC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5575" y="6400800"/>
            <a:ext cx="5256049" cy="342900"/>
          </a:xfrm>
          <a:prstGeom prst="rect">
            <a:avLst/>
          </a:prstGeom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Integrating Transportation &amp; Stormwater Infrastructure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27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ulish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Mulish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Mulish" pitchFamily="2" charset="0"/>
          <a:ea typeface="+mn-ea"/>
          <a:cs typeface="+mn-cs"/>
        </a:defRPr>
      </a:lvl2pPr>
      <a:lvl3pPr marL="1084263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sh" pitchFamily="2" charset="0"/>
          <a:ea typeface="+mn-ea"/>
          <a:cs typeface="+mn-cs"/>
        </a:defRPr>
      </a:lvl3pPr>
      <a:lvl4pPr marL="1541463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Mulish" pitchFamily="2" charset="0"/>
          <a:ea typeface="+mn-ea"/>
          <a:cs typeface="+mn-cs"/>
        </a:defRPr>
      </a:lvl4pPr>
      <a:lvl5pPr marL="1998663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ulish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72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608">
          <p15:clr>
            <a:srgbClr val="F26B43"/>
          </p15:clr>
        </p15:guide>
        <p15:guide id="5" orient="horz" pos="192">
          <p15:clr>
            <a:srgbClr val="F26B43"/>
          </p15:clr>
        </p15:guide>
        <p15:guide id="6" pos="7200">
          <p15:clr>
            <a:srgbClr val="F26B43"/>
          </p15:clr>
        </p15:guide>
        <p15:guide id="7" orient="horz" pos="888">
          <p15:clr>
            <a:srgbClr val="F26B43"/>
          </p15:clr>
        </p15:guide>
        <p15:guide id="8" pos="288">
          <p15:clr>
            <a:srgbClr val="F26B43"/>
          </p15:clr>
        </p15:guide>
        <p15:guide id="9" orient="horz" pos="9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orient="horz" pos="4032">
          <p15:clr>
            <a:srgbClr val="F26B43"/>
          </p15:clr>
        </p15:guide>
        <p15:guide id="12" pos="3744">
          <p15:clr>
            <a:srgbClr val="F26B43"/>
          </p15:clr>
        </p15:guide>
        <p15:guide id="13" pos="2064">
          <p15:clr>
            <a:srgbClr val="F26B43"/>
          </p15:clr>
        </p15:guide>
        <p15:guide id="14" pos="561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5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299" marR="0" lvl="0" indent="-130299" algn="l" defTabSz="342891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7136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ransition spd="med">
    <p:fade/>
  </p:transition>
  <p:hf hdr="0" ftr="0" dt="0"/>
  <p:txStyles>
    <p:titleStyle>
      <a:lvl1pPr algn="l" defTabSz="342891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299" marR="0" indent="-130299" algn="l" defTabSz="342891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1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5" indent="-129775" algn="l" defTabSz="342891" rtl="0" eaLnBrk="1" latinLnBrk="0" hangingPunct="1">
        <a:lnSpc>
          <a:spcPts val="1651"/>
        </a:lnSpc>
        <a:spcBef>
          <a:spcPts val="0"/>
        </a:spcBef>
        <a:spcAft>
          <a:spcPts val="451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1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2" indent="-129775" algn="l" defTabSz="342891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199" indent="-129775" algn="l" defTabSz="342891" rtl="0" eaLnBrk="1" latinLnBrk="0" hangingPunct="1">
        <a:lnSpc>
          <a:spcPts val="1351"/>
        </a:lnSpc>
        <a:spcBef>
          <a:spcPts val="0"/>
        </a:spcBef>
        <a:spcAft>
          <a:spcPts val="451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1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1986" indent="-132157" algn="l" defTabSz="342891" rtl="0" eaLnBrk="1" latinLnBrk="0" hangingPunct="1">
        <a:lnSpc>
          <a:spcPts val="1425"/>
        </a:lnSpc>
        <a:spcBef>
          <a:spcPts val="0"/>
        </a:spcBef>
        <a:spcAft>
          <a:spcPts val="451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896" indent="-133347" algn="l" defTabSz="301222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07" algn="l"/>
        </a:tabLst>
        <a:defRPr sz="1051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584" indent="-132157" algn="l" defTabSz="342891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1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457" indent="-129775" algn="l" defTabSz="342891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1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470" indent="-122632" algn="l" defTabSz="342891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1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texashistory.unt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tcog.org/ts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cid:84e4e224-1f33-411f-8d64-2b49e6b938a9@NAMP111.PROD.OUTLOOK.COM" TargetMode="Externa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pps.usgs.gov/infrm/whav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hyperlink" Target="https://webapps.usgs.gov/infrm/estBF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hyperlink" Target="https://nctcog.org/tsi" TargetMode="External"/><Relationship Id="rId4" Type="http://schemas.openxmlformats.org/officeDocument/2006/relationships/hyperlink" Target="https://geospatial.nctcog.org/portal/apps/storymaps/stories/6b73437fc69643cb9b6f23983170619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nws.noaa.gov/om/hazstats.s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://www.dallasbond.com/" TargetMode="Externa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D7E75-A673-477C-8731-EB27809D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FLOG/FIM Subcommittee Meeting, 2 August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99A68-A952-48DF-B02C-2C5BC53F04E1}"/>
              </a:ext>
            </a:extLst>
          </p:cNvPr>
          <p:cNvSpPr txBox="1"/>
          <p:nvPr/>
        </p:nvSpPr>
        <p:spPr>
          <a:xfrm>
            <a:off x="5213268" y="66501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914377"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  <a:latin typeface="Arial"/>
              <a:ea typeface="ＭＳ Ｐゴシック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204C3-B34D-4621-9B07-6969FCDB1F12}"/>
              </a:ext>
            </a:extLst>
          </p:cNvPr>
          <p:cNvSpPr txBox="1"/>
          <p:nvPr/>
        </p:nvSpPr>
        <p:spPr>
          <a:xfrm>
            <a:off x="914403" y="173379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914377" eaLnBrk="0" hangingPunct="0">
              <a:lnSpc>
                <a:spcPts val="1800"/>
              </a:lnSpc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/>
                <a:sym typeface="Arial"/>
              </a:rPr>
              <a:t>Agenda Items:</a:t>
            </a:r>
          </a:p>
          <a:p>
            <a:pPr defTabSz="914377"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  <a:latin typeface="Arial"/>
              <a:ea typeface="ＭＳ Ｐゴシック"/>
              <a:cs typeface="Arial"/>
              <a:sym typeface="Arial"/>
            </a:endParaRPr>
          </a:p>
          <a:p>
            <a:pPr marL="342891" indent="-342891" defTabSz="914377">
              <a:buFont typeface="+mj-lt"/>
              <a:buAutoNum type="arabicParenBoth"/>
            </a:pPr>
            <a:r>
              <a:rPr lang="en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Geo-Intelligence Division FIM Development Updates </a:t>
            </a:r>
            <a:r>
              <a:rPr lang="en-US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(Carson Pruitt, NWC)</a:t>
            </a:r>
            <a:endParaRPr lang="en-US" dirty="0">
              <a:solidFill>
                <a:prstClr val="black"/>
              </a:solidFill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342891" indent="-342891" defTabSz="914377">
              <a:buFont typeface="+mj-lt"/>
              <a:buAutoNum type="arabicParenBoth"/>
            </a:pPr>
            <a:r>
              <a:rPr lang="en-US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Federal and state agency updates</a:t>
            </a:r>
            <a:endParaRPr lang="en-US" dirty="0">
              <a:solidFill>
                <a:prstClr val="black"/>
              </a:solidFill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342891" indent="-342891" defTabSz="914377">
              <a:buFont typeface="+mj-lt"/>
              <a:buAutoNum type="arabicParenBoth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sym typeface="Arial"/>
              </a:rPr>
              <a:t>Transportation Stormwater Overview by Matthew Lepinski, USACE, Fort Worth</a:t>
            </a:r>
          </a:p>
          <a:p>
            <a:pPr defTabSz="914377"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  <a:latin typeface="Arial"/>
              <a:ea typeface="ＭＳ Ｐゴシック"/>
              <a:cs typeface="Arial"/>
              <a:sym typeface="Arial"/>
            </a:endParaRPr>
          </a:p>
          <a:p>
            <a:pPr defTabSz="914377"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  <a:latin typeface="Arial"/>
              <a:ea typeface="ＭＳ Ｐゴシック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9603084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C63BE370-B381-E6B0-2169-1287140548EF}"/>
              </a:ext>
            </a:extLst>
          </p:cNvPr>
          <p:cNvSpPr txBox="1">
            <a:spLocks/>
          </p:cNvSpPr>
          <p:nvPr/>
        </p:nvSpPr>
        <p:spPr>
          <a:xfrm>
            <a:off x="457200" y="313267"/>
            <a:ext cx="10972800" cy="10968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ulish ExtraBold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Response vs. Prevention?</a:t>
            </a:r>
            <a:b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C8C474-871D-63E1-D3BB-B9F9DC9B9BBA}"/>
              </a:ext>
            </a:extLst>
          </p:cNvPr>
          <p:cNvSpPr txBox="1">
            <a:spLocks/>
          </p:cNvSpPr>
          <p:nvPr/>
        </p:nvSpPr>
        <p:spPr>
          <a:xfrm>
            <a:off x="6146086" y="3780629"/>
            <a:ext cx="5806428" cy="2029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Mulish" pitchFamily="2" charset="0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3pPr>
            <a:lvl4pPr marL="15414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Mulish" pitchFamily="2" charset="0"/>
                <a:ea typeface="+mn-ea"/>
                <a:cs typeface="+mn-cs"/>
              </a:defRPr>
            </a:lvl4pPr>
            <a:lvl5pPr marL="19986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t>Fort Worth – May 1949 (~11 inches of rain overnight):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t>Levees breached, 10 deaths &amp; $11M+ in damages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</a:rPr>
              <a:t>Resulted in extensive improvements to flood control infrastructure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</a:rPr>
              <a:t>Water District (established in 1924)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</a:rPr>
              <a:t>USACE Fort Worth District (established in 1950)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A0AB7-64BF-76DD-678B-26566AA5F3CE}"/>
              </a:ext>
            </a:extLst>
          </p:cNvPr>
          <p:cNvSpPr txBox="1"/>
          <p:nvPr/>
        </p:nvSpPr>
        <p:spPr>
          <a:xfrm>
            <a:off x="507286" y="4795597"/>
            <a:ext cx="5638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333333"/>
                </a:solidFill>
                <a:latin typeface="Calibri" panose="020F0502020204030204" pitchFamily="34" charset="0"/>
              </a:rPr>
              <a:t>Sources: Aerial View of Flood in Fort Worth in 1949, photograph, May 17, 1949; (https://texashistory.unt.edu/ark:/67531/metapth40670/: University of North Texas Libraries, The Portal to Texas History, </a:t>
            </a:r>
            <a:r>
              <a:rPr lang="en-US" sz="1000" dirty="0">
                <a:solidFill>
                  <a:srgbClr val="333333"/>
                </a:solidFill>
                <a:latin typeface="Calibri" panose="020F0502020204030204" pitchFamily="34" charset="0"/>
                <a:hlinkClick r:id="rId2"/>
              </a:rPr>
              <a:t>https://texashistory.unt.edu</a:t>
            </a:r>
            <a:r>
              <a:rPr lang="en-US" sz="1000" dirty="0">
                <a:solidFill>
                  <a:srgbClr val="333333"/>
                </a:solidFill>
                <a:latin typeface="Calibri" panose="020F0502020204030204" pitchFamily="34" charset="0"/>
              </a:rPr>
              <a:t> ; Lockheed Martin Aeronautics Company, Fort Worth.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24FCA-6902-4A4A-82D8-97C5B4C1D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04" y="958290"/>
            <a:ext cx="4983515" cy="3837307"/>
          </a:xfrm>
          <a:prstGeom prst="rect">
            <a:avLst/>
          </a:prstGeom>
        </p:spPr>
      </p:pic>
      <p:pic>
        <p:nvPicPr>
          <p:cNvPr id="1026" name="Picture 2" descr="Primary view of object titled 'Flooded Area of Stores and Homes Near Downtown Fort Worth During Flood of 1949'.">
            <a:extLst>
              <a:ext uri="{FF2B5EF4-FFF2-40B4-BE49-F238E27FC236}">
                <a16:creationId xmlns:a16="http://schemas.microsoft.com/office/drawing/2014/main" id="{C5B877CF-5C2F-52EE-C103-3DF858E45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582" y="438347"/>
            <a:ext cx="4127214" cy="28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D668C4-6575-718E-7319-96FB88366C5E}"/>
              </a:ext>
            </a:extLst>
          </p:cNvPr>
          <p:cNvSpPr txBox="1"/>
          <p:nvPr/>
        </p:nvSpPr>
        <p:spPr>
          <a:xfrm>
            <a:off x="6553200" y="3228945"/>
            <a:ext cx="5638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333333"/>
                </a:solidFill>
                <a:latin typeface="Calibri" panose="020F0502020204030204" pitchFamily="34" charset="0"/>
              </a:rPr>
              <a:t>Sources: Flooded Area of Stores and Homes Near Downtown Fort Worth During Flood of 1949; https://texashistory.unt.edu/ark:/67531/metapth27965/: University of North Texas Libraries, The Portal to Texas History, </a:t>
            </a:r>
            <a:r>
              <a:rPr lang="en-US" sz="1000" dirty="0">
                <a:solidFill>
                  <a:srgbClr val="333333"/>
                </a:solidFill>
                <a:latin typeface="Calibri" panose="020F0502020204030204" pitchFamily="34" charset="0"/>
                <a:hlinkClick r:id="rId2"/>
              </a:rPr>
              <a:t>https://texashistory.unt.edu</a:t>
            </a:r>
            <a:r>
              <a:rPr lang="en-US" sz="1000" dirty="0">
                <a:solidFill>
                  <a:srgbClr val="333333"/>
                </a:solidFill>
                <a:latin typeface="Calibri" panose="020F0502020204030204" pitchFamily="34" charset="0"/>
              </a:rPr>
              <a:t>; Tarrant County College NE, Heritage Room</a:t>
            </a:r>
          </a:p>
        </p:txBody>
      </p:sp>
    </p:spTree>
    <p:extLst>
      <p:ext uri="{BB962C8B-B14F-4D97-AF65-F5344CB8AC3E}">
        <p14:creationId xmlns:p14="http://schemas.microsoft.com/office/powerpoint/2010/main" val="2233585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49910-714E-B978-1FA1-0ACA49A1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11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3C3B95-A516-A57C-4275-FEECD2BCB275}"/>
              </a:ext>
            </a:extLst>
          </p:cNvPr>
          <p:cNvSpPr txBox="1">
            <a:spLocks/>
          </p:cNvSpPr>
          <p:nvPr/>
        </p:nvSpPr>
        <p:spPr bwMode="auto">
          <a:xfrm>
            <a:off x="114300" y="55796"/>
            <a:ext cx="6735856" cy="120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Integrated Transportation and Stormwater Infrastructure (TSI) Study Overview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81BBA9-332C-A054-FD1D-9552E53A1302}"/>
              </a:ext>
            </a:extLst>
          </p:cNvPr>
          <p:cNvSpPr txBox="1"/>
          <p:nvPr/>
        </p:nvSpPr>
        <p:spPr>
          <a:xfrm>
            <a:off x="7917685" y="6313646"/>
            <a:ext cx="2821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www.nctcog.org/tsi</a:t>
            </a:r>
            <a:r>
              <a:rPr lang="en-US" sz="2400" dirty="0"/>
              <a:t> 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4FAFB3B-7943-984D-F6FE-BCA927AA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308" y="190163"/>
            <a:ext cx="5177692" cy="61234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CB474-7B14-B32C-E9F0-5B21122652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18" t="406" r="3084" b="12239"/>
          <a:stretch/>
        </p:blipFill>
        <p:spPr>
          <a:xfrm>
            <a:off x="1222585" y="3429000"/>
            <a:ext cx="3478210" cy="2378342"/>
          </a:xfrm>
          <a:prstGeom prst="rect">
            <a:avLst/>
          </a:prstGeom>
          <a:ln w="57150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7EBAC9-F723-9E9F-2F95-ED69CBBB2614}"/>
              </a:ext>
            </a:extLst>
          </p:cNvPr>
          <p:cNvSpPr txBox="1"/>
          <p:nvPr/>
        </p:nvSpPr>
        <p:spPr>
          <a:xfrm>
            <a:off x="250092" y="966787"/>
            <a:ext cx="568960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786F"/>
              </a:buClr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Intent: </a:t>
            </a:r>
          </a:p>
          <a:p>
            <a:pPr marL="342900" marR="0" lvl="0" indent="-342900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78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Integrate regional planning for transportation, stormwater management, urban development, and environmental features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685783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278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Proactively vs. Reactively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reduce flood risk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685783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278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Minimize overall life cycle costs of infrastructure</a:t>
            </a:r>
          </a:p>
          <a:p>
            <a:pPr marL="342900" marR="0" lvl="0" indent="-342900" algn="l" defTabSz="685783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278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Reduce impacts to the natural environment in the rapidly developing study 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844BC0-0FF0-5AAB-A127-413023998A0B}"/>
              </a:ext>
            </a:extLst>
          </p:cNvPr>
          <p:cNvSpPr txBox="1"/>
          <p:nvPr/>
        </p:nvSpPr>
        <p:spPr>
          <a:xfrm>
            <a:off x="747898" y="5880134"/>
            <a:ext cx="4767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Objective: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‘roadmap’ for communities</a:t>
            </a:r>
          </a:p>
        </p:txBody>
      </p:sp>
    </p:spTree>
    <p:extLst>
      <p:ext uri="{BB962C8B-B14F-4D97-AF65-F5344CB8AC3E}">
        <p14:creationId xmlns:p14="http://schemas.microsoft.com/office/powerpoint/2010/main" val="2030684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49910-714E-B978-1FA1-0ACA49A1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12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2C0DDA-8F09-9E41-8B12-43CCABEFE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16" y="1061779"/>
            <a:ext cx="4575212" cy="46482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85 cities and portions of 8 counties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126% increase in population  (2020 – 2045)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60% undeveloped (2015)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19% growth in impervious surface (2006 – 2016)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&gt; 7,000 miles of streams and            &gt; 274,000 acres of 100-year floodplain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4452C3-D654-D418-661C-E6324325779D}"/>
              </a:ext>
            </a:extLst>
          </p:cNvPr>
          <p:cNvSpPr txBox="1">
            <a:spLocks/>
          </p:cNvSpPr>
          <p:nvPr/>
        </p:nvSpPr>
        <p:spPr bwMode="auto">
          <a:xfrm>
            <a:off x="463716" y="94541"/>
            <a:ext cx="9339770" cy="53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Project Area Details</a:t>
            </a:r>
          </a:p>
        </p:txBody>
      </p:sp>
      <p:pic>
        <p:nvPicPr>
          <p:cNvPr id="8" name="Picture 7" descr="Aerial view of a land with roads and buildings&#10;&#10;Description automatically generated">
            <a:extLst>
              <a:ext uri="{FF2B5EF4-FFF2-40B4-BE49-F238E27FC236}">
                <a16:creationId xmlns:a16="http://schemas.microsoft.com/office/drawing/2014/main" id="{2FCAE251-266A-CFD5-A564-E0D1759B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r="3179"/>
          <a:stretch/>
        </p:blipFill>
        <p:spPr>
          <a:xfrm>
            <a:off x="5291636" y="255456"/>
            <a:ext cx="6138363" cy="5681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C2ECCD-97A3-299F-C09A-D7BC7B655595}"/>
              </a:ext>
            </a:extLst>
          </p:cNvPr>
          <p:cNvSpPr txBox="1"/>
          <p:nvPr/>
        </p:nvSpPr>
        <p:spPr>
          <a:xfrm>
            <a:off x="5207268" y="5937335"/>
            <a:ext cx="2242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Photo courtesy of City of Newark</a:t>
            </a:r>
          </a:p>
        </p:txBody>
      </p:sp>
    </p:spTree>
    <p:extLst>
      <p:ext uri="{BB962C8B-B14F-4D97-AF65-F5344CB8AC3E}">
        <p14:creationId xmlns:p14="http://schemas.microsoft.com/office/powerpoint/2010/main" val="4016193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49910-714E-B978-1FA1-0ACA49A1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13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2C0DDA-8F09-9E41-8B12-43CCABEFE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24000"/>
            <a:ext cx="3086101" cy="46482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Dissolve silos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Improve delivery of consolidated, adaptive infrastructure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Get ahead of growth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Reduce costs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EFDFDB-E8DB-BA5E-21C5-949F1ADDB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231" y="1295725"/>
            <a:ext cx="8162977" cy="483567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979EE8-2540-F364-5ED0-9B1CE397FF28}"/>
              </a:ext>
            </a:extLst>
          </p:cNvPr>
          <p:cNvSpPr txBox="1">
            <a:spLocks/>
          </p:cNvSpPr>
          <p:nvPr/>
        </p:nvSpPr>
        <p:spPr bwMode="auto">
          <a:xfrm>
            <a:off x="463716" y="94541"/>
            <a:ext cx="9339770" cy="53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Why Collaboration is Important</a:t>
            </a:r>
          </a:p>
        </p:txBody>
      </p:sp>
    </p:spTree>
    <p:extLst>
      <p:ext uri="{BB962C8B-B14F-4D97-AF65-F5344CB8AC3E}">
        <p14:creationId xmlns:p14="http://schemas.microsoft.com/office/powerpoint/2010/main" val="4294660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49910-714E-B978-1FA1-0ACA49A1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14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13D0D8-63DF-FB7C-2788-CD8924DDD84A}"/>
              </a:ext>
            </a:extLst>
          </p:cNvPr>
          <p:cNvGrpSpPr/>
          <p:nvPr/>
        </p:nvGrpSpPr>
        <p:grpSpPr>
          <a:xfrm>
            <a:off x="3008381" y="114300"/>
            <a:ext cx="8699448" cy="6051842"/>
            <a:chOff x="1891215" y="403079"/>
            <a:chExt cx="8699448" cy="6051842"/>
          </a:xfrm>
        </p:grpSpPr>
        <p:sp>
          <p:nvSpPr>
            <p:cNvPr id="20" name="Callout: Down Arrow 19">
              <a:extLst>
                <a:ext uri="{FF2B5EF4-FFF2-40B4-BE49-F238E27FC236}">
                  <a16:creationId xmlns:a16="http://schemas.microsoft.com/office/drawing/2014/main" id="{A7263B01-D03D-4DFC-677E-3EFE93596E6B}"/>
                </a:ext>
              </a:extLst>
            </p:cNvPr>
            <p:cNvSpPr/>
            <p:nvPr/>
          </p:nvSpPr>
          <p:spPr>
            <a:xfrm>
              <a:off x="2647213" y="403079"/>
              <a:ext cx="7187452" cy="1064151"/>
            </a:xfrm>
            <a:prstGeom prst="downArrowCallout">
              <a:avLst/>
            </a:prstGeom>
            <a:solidFill>
              <a:srgbClr val="92D050">
                <a:alpha val="89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Collect &amp; Analyze Data</a:t>
              </a:r>
            </a:p>
          </p:txBody>
        </p:sp>
        <p:sp>
          <p:nvSpPr>
            <p:cNvPr id="21" name="Callout: Down Arrow 20">
              <a:extLst>
                <a:ext uri="{FF2B5EF4-FFF2-40B4-BE49-F238E27FC236}">
                  <a16:creationId xmlns:a16="http://schemas.microsoft.com/office/drawing/2014/main" id="{AD2F3FDA-B032-5593-AB35-0AD74516972D}"/>
                </a:ext>
              </a:extLst>
            </p:cNvPr>
            <p:cNvSpPr/>
            <p:nvPr/>
          </p:nvSpPr>
          <p:spPr>
            <a:xfrm>
              <a:off x="2647212" y="1488886"/>
              <a:ext cx="7187452" cy="1064151"/>
            </a:xfrm>
            <a:prstGeom prst="downArrowCallout">
              <a:avLst/>
            </a:prstGeom>
            <a:solidFill>
              <a:srgbClr val="28A03C">
                <a:alpha val="88235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Assess Hydrology &amp; Hydraulics &amp; Scenarios</a:t>
              </a:r>
            </a:p>
          </p:txBody>
        </p:sp>
        <p:sp>
          <p:nvSpPr>
            <p:cNvPr id="22" name="Callout: Down Arrow 21">
              <a:extLst>
                <a:ext uri="{FF2B5EF4-FFF2-40B4-BE49-F238E27FC236}">
                  <a16:creationId xmlns:a16="http://schemas.microsoft.com/office/drawing/2014/main" id="{C3A9A80F-E957-A636-C546-00D069696C89}"/>
                </a:ext>
              </a:extLst>
            </p:cNvPr>
            <p:cNvSpPr/>
            <p:nvPr/>
          </p:nvSpPr>
          <p:spPr>
            <a:xfrm>
              <a:off x="2647213" y="2567929"/>
              <a:ext cx="7187452" cy="1064151"/>
            </a:xfrm>
            <a:prstGeom prst="downArrowCallout">
              <a:avLst/>
            </a:prstGeom>
            <a:solidFill>
              <a:srgbClr val="59C7B2">
                <a:alpha val="88627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Identify Transportation Infrastructure Impacts &amp;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Develop Decision-Making Tools</a:t>
              </a:r>
            </a:p>
          </p:txBody>
        </p:sp>
        <p:sp>
          <p:nvSpPr>
            <p:cNvPr id="23" name="Callout: Down Arrow 22">
              <a:extLst>
                <a:ext uri="{FF2B5EF4-FFF2-40B4-BE49-F238E27FC236}">
                  <a16:creationId xmlns:a16="http://schemas.microsoft.com/office/drawing/2014/main" id="{635375B2-92BB-D75C-7935-6D59FDC1F3AD}"/>
                </a:ext>
              </a:extLst>
            </p:cNvPr>
            <p:cNvSpPr/>
            <p:nvPr/>
          </p:nvSpPr>
          <p:spPr>
            <a:xfrm>
              <a:off x="2647213" y="3617187"/>
              <a:ext cx="7187452" cy="1064151"/>
            </a:xfrm>
            <a:prstGeom prst="downArrowCallout">
              <a:avLst/>
            </a:prstGeom>
            <a:solidFill>
              <a:srgbClr val="55A4CB">
                <a:alpha val="88627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Conduct Environmental Planning</a:t>
              </a:r>
            </a:p>
          </p:txBody>
        </p:sp>
        <p:sp>
          <p:nvSpPr>
            <p:cNvPr id="24" name="Callout: Down Arrow 23">
              <a:extLst>
                <a:ext uri="{FF2B5EF4-FFF2-40B4-BE49-F238E27FC236}">
                  <a16:creationId xmlns:a16="http://schemas.microsoft.com/office/drawing/2014/main" id="{4ED7FBA0-32FD-02D9-0543-D4AF9E19B5B2}"/>
                </a:ext>
              </a:extLst>
            </p:cNvPr>
            <p:cNvSpPr/>
            <p:nvPr/>
          </p:nvSpPr>
          <p:spPr>
            <a:xfrm>
              <a:off x="2647213" y="4681337"/>
              <a:ext cx="7187452" cy="1064151"/>
            </a:xfrm>
            <a:prstGeom prst="downArrowCallout">
              <a:avLst/>
            </a:prstGeom>
            <a:solidFill>
              <a:srgbClr val="5367CD">
                <a:alpha val="88627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Evaluate a Real-Time Flood Warning System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5C1A95B-65C8-ABD8-A1BC-0411486161FD}"/>
                </a:ext>
              </a:extLst>
            </p:cNvPr>
            <p:cNvSpPr/>
            <p:nvPr/>
          </p:nvSpPr>
          <p:spPr>
            <a:xfrm>
              <a:off x="2647213" y="5756238"/>
              <a:ext cx="7187452" cy="698683"/>
            </a:xfrm>
            <a:prstGeom prst="rect">
              <a:avLst/>
            </a:prstGeom>
            <a:solidFill>
              <a:srgbClr val="502FA1">
                <a:alpha val="88627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Support &amp; Empower Communities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8369EE-8E63-A777-269E-0CA3BB2B720F}"/>
                </a:ext>
              </a:extLst>
            </p:cNvPr>
            <p:cNvSpPr/>
            <p:nvPr/>
          </p:nvSpPr>
          <p:spPr>
            <a:xfrm>
              <a:off x="1891215" y="403079"/>
              <a:ext cx="755998" cy="6051842"/>
            </a:xfrm>
            <a:prstGeom prst="rect">
              <a:avLst/>
            </a:prstGeom>
            <a:solidFill>
              <a:srgbClr val="FFFFFF">
                <a:lumMod val="85000"/>
                <a:alpha val="89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Stakeholder Involvement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C4C455-B7BA-C56B-7FA3-BCB690388C44}"/>
                </a:ext>
              </a:extLst>
            </p:cNvPr>
            <p:cNvSpPr/>
            <p:nvPr/>
          </p:nvSpPr>
          <p:spPr>
            <a:xfrm rot="10800000">
              <a:off x="9834665" y="403079"/>
              <a:ext cx="755998" cy="6051842"/>
            </a:xfrm>
            <a:prstGeom prst="rect">
              <a:avLst/>
            </a:prstGeom>
            <a:solidFill>
              <a:srgbClr val="FFFFFF">
                <a:lumMod val="85000"/>
                <a:alpha val="89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Document Processes</a:t>
              </a:r>
            </a:p>
          </p:txBody>
        </p:sp>
      </p:grpSp>
      <p:sp>
        <p:nvSpPr>
          <p:cNvPr id="28" name="Left Brace 27">
            <a:extLst>
              <a:ext uri="{FF2B5EF4-FFF2-40B4-BE49-F238E27FC236}">
                <a16:creationId xmlns:a16="http://schemas.microsoft.com/office/drawing/2014/main" id="{FEA97D86-F713-9034-6667-0E3555F1A677}"/>
              </a:ext>
            </a:extLst>
          </p:cNvPr>
          <p:cNvSpPr/>
          <p:nvPr/>
        </p:nvSpPr>
        <p:spPr>
          <a:xfrm>
            <a:off x="2168563" y="1200107"/>
            <a:ext cx="839817" cy="2695074"/>
          </a:xfrm>
          <a:prstGeom prst="leftBrace">
            <a:avLst/>
          </a:prstGeom>
          <a:noFill/>
          <a:ln w="38100" cap="flat" cmpd="sng" algn="ctr">
            <a:solidFill>
              <a:srgbClr val="DF1F2E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C18E95-0224-960B-2D0F-16732DE7D0F1}"/>
              </a:ext>
            </a:extLst>
          </p:cNvPr>
          <p:cNvSpPr txBox="1"/>
          <p:nvPr/>
        </p:nvSpPr>
        <p:spPr>
          <a:xfrm>
            <a:off x="90383" y="2039812"/>
            <a:ext cx="2539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Mulish" panose="020F0502020204030204"/>
                <a:ea typeface="Lato" panose="020F0502020204030203" pitchFamily="34" charset="0"/>
                <a:cs typeface="Lato" panose="020F0502020204030203" pitchFamily="34" charset="0"/>
              </a:rPr>
              <a:t>Mapping, Modeling, and Policy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642797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4F4543-1F2B-49B5-89A4-8CC612B6A26E}"/>
              </a:ext>
            </a:extLst>
          </p:cNvPr>
          <p:cNvSpPr txBox="1"/>
          <p:nvPr/>
        </p:nvSpPr>
        <p:spPr>
          <a:xfrm>
            <a:off x="9263197" y="2372242"/>
            <a:ext cx="284582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Produce planning-level designs for transportation, stormwater detention, and environmental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Integrate these layers to identify what needs to be built and achieved 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Establish ways to fund planned infrastructure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FC291D4-4D90-486C-A53A-361F637A1E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1001864"/>
              </p:ext>
            </p:extLst>
          </p:nvPr>
        </p:nvGraphicFramePr>
        <p:xfrm>
          <a:off x="154004" y="293988"/>
          <a:ext cx="11797364" cy="2810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CFD2A54-48F2-4027-8C68-DEF44CCBCBA7}"/>
              </a:ext>
            </a:extLst>
          </p:cNvPr>
          <p:cNvSpPr txBox="1">
            <a:spLocks/>
          </p:cNvSpPr>
          <p:nvPr/>
        </p:nvSpPr>
        <p:spPr>
          <a:xfrm>
            <a:off x="1974055" y="2379047"/>
            <a:ext cx="2845823" cy="4227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Reduce flooding downstream of rapidly growing upstream communities </a:t>
            </a:r>
          </a:p>
          <a:p>
            <a:pPr lvl="1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Increase resiliency to flooding disasters</a:t>
            </a:r>
          </a:p>
          <a:p>
            <a:pPr lvl="1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Inform decision-making </a:t>
            </a:r>
          </a:p>
          <a:p>
            <a:pPr lvl="1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Implement stormwater infrastructure with transportation infrastructure</a:t>
            </a:r>
          </a:p>
          <a:p>
            <a:pPr lvl="1">
              <a:spcBef>
                <a:spcPts val="0"/>
              </a:spcBef>
            </a:pP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F642D0-6988-4F7C-98D2-7D6E06E21051}"/>
              </a:ext>
            </a:extLst>
          </p:cNvPr>
          <p:cNvSpPr txBox="1"/>
          <p:nvPr/>
        </p:nvSpPr>
        <p:spPr>
          <a:xfrm>
            <a:off x="121920" y="2390988"/>
            <a:ext cx="22174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Reimagine transportation design to integrate stormwater, environmental, and flood reduction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Protect current and future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Develop model for replication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D64E87-613A-4CFA-929C-7389DC0E0629}"/>
              </a:ext>
            </a:extLst>
          </p:cNvPr>
          <p:cNvSpPr txBox="1"/>
          <p:nvPr/>
        </p:nvSpPr>
        <p:spPr>
          <a:xfrm>
            <a:off x="4518660" y="2390988"/>
            <a:ext cx="267462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Empower communities to adopt higher floodplain management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Develop GIS based tools and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Emergency management &amp; flood </a:t>
            </a:r>
            <a:r>
              <a:rPr lang="en-US" dirty="0"/>
              <a:t>warning recommendations</a:t>
            </a:r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C63C29-A830-4752-97A1-760B5A2C48A5}"/>
              </a:ext>
            </a:extLst>
          </p:cNvPr>
          <p:cNvSpPr txBox="1"/>
          <p:nvPr/>
        </p:nvSpPr>
        <p:spPr>
          <a:xfrm>
            <a:off x="6911815" y="2390988"/>
            <a:ext cx="284582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Enhance Trinity River Watershed Hydrology Assessment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Enhance existing hydraulic models such as 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Optimization study for drainage/flood control structures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Develop flood susceptibility map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E6DFB6-374B-9C14-06E2-720737B61AF9}"/>
              </a:ext>
            </a:extLst>
          </p:cNvPr>
          <p:cNvSpPr txBox="1">
            <a:spLocks/>
          </p:cNvSpPr>
          <p:nvPr/>
        </p:nvSpPr>
        <p:spPr>
          <a:xfrm>
            <a:off x="451782" y="22719"/>
            <a:ext cx="11288435" cy="985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cs typeface="Calibri" panose="020F0502020204030204" pitchFamily="34" charset="0"/>
              </a:rPr>
              <a:t>TSI Goals and Outcomes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87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high angle view of a river&#10;&#10;Description automatically generated with low confidence">
            <a:extLst>
              <a:ext uri="{FF2B5EF4-FFF2-40B4-BE49-F238E27FC236}">
                <a16:creationId xmlns:a16="http://schemas.microsoft.com/office/drawing/2014/main" id="{69B6B8E3-331D-180D-A7F3-A686EC7D4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5" y="1247574"/>
            <a:ext cx="7908548" cy="4689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C2E28-C981-6854-69DA-A2356CC3B8EF}"/>
              </a:ext>
            </a:extLst>
          </p:cNvPr>
          <p:cNvSpPr txBox="1">
            <a:spLocks/>
          </p:cNvSpPr>
          <p:nvPr/>
        </p:nvSpPr>
        <p:spPr>
          <a:xfrm>
            <a:off x="451781" y="115577"/>
            <a:ext cx="11288435" cy="985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ulish" panose="020F0502020204030204"/>
                <a:ea typeface="+mj-ea"/>
                <a:cs typeface="Calibri" panose="020F0502020204030204" pitchFamily="34" charset="0"/>
              </a:rPr>
              <a:t>Result: A menu of options &amp; integration where it makes sense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9BC8BE-0FA9-0C4F-8241-5D27CF62D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ulish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3C78E-16BA-24DE-0B89-ED060C081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5129" y="1805353"/>
            <a:ext cx="72850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ulish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613E4D-21E7-DBD1-9747-84454DCF7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ulish" panose="020F0502020204030204"/>
              <a:ea typeface="+mn-ea"/>
              <a:cs typeface="+mn-cs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A921D283-5E22-3BF6-5837-3C1B037AE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5" r="8280" b="29890"/>
          <a:stretch>
            <a:fillRect/>
          </a:stretch>
        </p:blipFill>
        <p:spPr bwMode="auto">
          <a:xfrm>
            <a:off x="8220076" y="1247575"/>
            <a:ext cx="3581400" cy="46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EDAB9-EAFE-0112-414E-D07460589BF1}"/>
              </a:ext>
            </a:extLst>
          </p:cNvPr>
          <p:cNvSpPr txBox="1"/>
          <p:nvPr/>
        </p:nvSpPr>
        <p:spPr>
          <a:xfrm>
            <a:off x="5484882" y="4360598"/>
            <a:ext cx="1585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anose="020F0502020204030204"/>
                <a:ea typeface="+mn-ea"/>
                <a:cs typeface="+mn-cs"/>
              </a:rPr>
              <a:t>Green Infrastructure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7890C2-4955-A506-C950-956B6F68379F}"/>
              </a:ext>
            </a:extLst>
          </p:cNvPr>
          <p:cNvSpPr txBox="1"/>
          <p:nvPr/>
        </p:nvSpPr>
        <p:spPr>
          <a:xfrm>
            <a:off x="2667932" y="4964094"/>
            <a:ext cx="1188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anose="020F0502020204030204"/>
                <a:ea typeface="+mn-ea"/>
                <a:cs typeface="+mn-cs"/>
              </a:rPr>
              <a:t>Aquifer Recharge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857C6-2BF3-54F9-8770-5EB01144665C}"/>
              </a:ext>
            </a:extLst>
          </p:cNvPr>
          <p:cNvSpPr txBox="1"/>
          <p:nvPr/>
        </p:nvSpPr>
        <p:spPr>
          <a:xfrm>
            <a:off x="9729144" y="4008857"/>
            <a:ext cx="1585002" cy="64633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anose="020F0502020204030204"/>
                <a:ea typeface="+mn-ea"/>
                <a:cs typeface="+mn-cs"/>
              </a:rPr>
              <a:t>Nature Based Solutions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322A0-2491-0EFC-04A3-17C450E29AC1}"/>
              </a:ext>
            </a:extLst>
          </p:cNvPr>
          <p:cNvSpPr txBox="1"/>
          <p:nvPr/>
        </p:nvSpPr>
        <p:spPr>
          <a:xfrm>
            <a:off x="4692381" y="2949491"/>
            <a:ext cx="1585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anose="020F0502020204030204"/>
                <a:ea typeface="+mn-ea"/>
                <a:cs typeface="+mn-cs"/>
              </a:rPr>
              <a:t>Stormwater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9313D-C421-4FF8-AD4C-E5E788D303C4}"/>
              </a:ext>
            </a:extLst>
          </p:cNvPr>
          <p:cNvSpPr txBox="1"/>
          <p:nvPr/>
        </p:nvSpPr>
        <p:spPr>
          <a:xfrm>
            <a:off x="3262291" y="2266758"/>
            <a:ext cx="1585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anose="020F0502020204030204"/>
                <a:ea typeface="+mn-ea"/>
                <a:cs typeface="+mn-cs"/>
              </a:rPr>
              <a:t>Transportation Integration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336CE2-DEC3-0BCD-3BCF-7685CA7651DF}"/>
              </a:ext>
            </a:extLst>
          </p:cNvPr>
          <p:cNvSpPr txBox="1"/>
          <p:nvPr/>
        </p:nvSpPr>
        <p:spPr>
          <a:xfrm>
            <a:off x="285298" y="1357915"/>
            <a:ext cx="1585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anose="020F0502020204030204"/>
                <a:ea typeface="+mn-ea"/>
                <a:cs typeface="+mn-cs"/>
              </a:rPr>
              <a:t>Open Space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anose="020F0502020204030204"/>
                <a:ea typeface="+mn-ea"/>
                <a:cs typeface="+mn-cs"/>
              </a:rPr>
              <a:t>Preservation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EEFF4D-60E9-3086-306C-37612D00CCEB}"/>
              </a:ext>
            </a:extLst>
          </p:cNvPr>
          <p:cNvSpPr txBox="1"/>
          <p:nvPr/>
        </p:nvSpPr>
        <p:spPr>
          <a:xfrm>
            <a:off x="3742453" y="5973417"/>
            <a:ext cx="470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ulish" panose="020F0502020204030204"/>
                <a:ea typeface="+mn-ea"/>
                <a:cs typeface="+mn-cs"/>
              </a:rPr>
              <a:t>Note that these images are AI generated</a:t>
            </a:r>
          </a:p>
        </p:txBody>
      </p:sp>
    </p:spTree>
    <p:extLst>
      <p:ext uri="{BB962C8B-B14F-4D97-AF65-F5344CB8AC3E}">
        <p14:creationId xmlns:p14="http://schemas.microsoft.com/office/powerpoint/2010/main" val="163213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DCD77EF-33FE-D401-E793-1ACBB3361048}"/>
              </a:ext>
            </a:extLst>
          </p:cNvPr>
          <p:cNvSpPr txBox="1">
            <a:spLocks/>
          </p:cNvSpPr>
          <p:nvPr/>
        </p:nvSpPr>
        <p:spPr>
          <a:xfrm>
            <a:off x="192365" y="0"/>
            <a:ext cx="11288435" cy="985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cs typeface="Calibri" panose="020F0502020204030204" pitchFamily="34" charset="0"/>
              </a:rPr>
              <a:t>TSI Pilot Study Overview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ABC39C-629D-FA3A-1841-4638BA446D81}"/>
              </a:ext>
            </a:extLst>
          </p:cNvPr>
          <p:cNvSpPr txBox="1"/>
          <p:nvPr/>
        </p:nvSpPr>
        <p:spPr>
          <a:xfrm>
            <a:off x="192365" y="839954"/>
            <a:ext cx="6587834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4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Pilot </a:t>
            </a:r>
            <a:r>
              <a:rPr lang="en-US" sz="24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Study Locations and Updates:</a:t>
            </a:r>
            <a:endParaRPr lang="en-US" sz="2400" b="1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Intent: </a:t>
            </a: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to develop and test approach for larger effort 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Bridgeport:</a:t>
            </a:r>
          </a:p>
          <a:p>
            <a:pPr marL="1257300" lvl="2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Completed initial H&amp;H pilot study in late 2023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Eagle Mountain and Mary’s Creek:</a:t>
            </a:r>
          </a:p>
          <a:p>
            <a:pPr marL="1257300" lvl="2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Completing more comprehensive H&amp;H pilot studies, including:</a:t>
            </a:r>
          </a:p>
          <a:p>
            <a:pPr marL="1714500" lvl="3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Establishing current/future land use</a:t>
            </a:r>
          </a:p>
          <a:p>
            <a:pPr marL="1714500" lvl="3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Hydrology approach development and technical enhancements to WHA</a:t>
            </a:r>
          </a:p>
          <a:p>
            <a:pPr marL="1714500" lvl="3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Hydraulics approach development and technical enhancements to BLE</a:t>
            </a:r>
          </a:p>
          <a:p>
            <a:pPr marL="1714500" lvl="3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Optimization study and urban drainage methodology refinement</a:t>
            </a:r>
          </a:p>
          <a:p>
            <a:pPr marL="1714500" lvl="3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Identify flood-prone areas and model Green Stormwater Infrastructure (GSI)</a:t>
            </a:r>
          </a:p>
          <a:p>
            <a:pPr marL="1714500" lvl="3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0" lvl="3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E1B336D-AC81-65F1-44FD-389E918C0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99" y="92503"/>
            <a:ext cx="5156403" cy="66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67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DCD77EF-33FE-D401-E793-1ACBB3361048}"/>
              </a:ext>
            </a:extLst>
          </p:cNvPr>
          <p:cNvSpPr txBox="1">
            <a:spLocks/>
          </p:cNvSpPr>
          <p:nvPr/>
        </p:nvSpPr>
        <p:spPr>
          <a:xfrm>
            <a:off x="1078773" y="-60329"/>
            <a:ext cx="4444949" cy="985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cs typeface="Calibri" panose="020F0502020204030204" pitchFamily="34" charset="0"/>
              </a:rPr>
              <a:t>TSI Land Use Approach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ABC39C-629D-FA3A-1841-4638BA446D81}"/>
              </a:ext>
            </a:extLst>
          </p:cNvPr>
          <p:cNvSpPr txBox="1"/>
          <p:nvPr/>
        </p:nvSpPr>
        <p:spPr>
          <a:xfrm>
            <a:off x="53219" y="947377"/>
            <a:ext cx="2653472" cy="5529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Leverage available current (2020) and future (2070) land use data to inform:</a:t>
            </a:r>
          </a:p>
          <a:p>
            <a:pPr marL="1257300" lvl="2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Current conditions flooding</a:t>
            </a:r>
          </a:p>
          <a:p>
            <a:pPr marL="1257300" lvl="2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Future conditions flooding</a:t>
            </a:r>
          </a:p>
          <a:p>
            <a:pPr marL="1257300" lvl="2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Future conditions flooding with TSI</a:t>
            </a:r>
          </a:p>
          <a:p>
            <a:pPr marL="1714500" lvl="3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BEE26-33A0-18E8-EC77-E8322B9F7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3"/>
          <a:stretch/>
        </p:blipFill>
        <p:spPr>
          <a:xfrm>
            <a:off x="6980111" y="295482"/>
            <a:ext cx="4800882" cy="6267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3659D9-CE24-0125-96A3-CA5D71AA8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884" y="890253"/>
            <a:ext cx="3673034" cy="5429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E12456B-DB85-B702-37CD-A3BE8E78FF7C}"/>
              </a:ext>
            </a:extLst>
          </p:cNvPr>
          <p:cNvSpPr/>
          <p:nvPr/>
        </p:nvSpPr>
        <p:spPr>
          <a:xfrm>
            <a:off x="6260841" y="3604813"/>
            <a:ext cx="1045028" cy="718458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6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B16D8-6145-4FB9-9987-9760091B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606" y="75208"/>
            <a:ext cx="7653854" cy="105195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Hydrology Data Source: </a:t>
            </a:r>
            <a:r>
              <a:rPr lang="en-US" dirty="0"/>
              <a:t>Watershed Hydrology Assessment (WHA)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553DA-E306-4584-8B9C-3C5FA138E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25" y="1127165"/>
            <a:ext cx="6759566" cy="5373754"/>
          </a:xfrm>
        </p:spPr>
        <p:txBody>
          <a:bodyPr>
            <a:normAutofit fontScale="62500" lnSpcReduction="20000"/>
          </a:bodyPr>
          <a:lstStyle/>
          <a:p>
            <a:r>
              <a:rPr lang="en-US" sz="2900" b="1" dirty="0">
                <a:solidFill>
                  <a:schemeClr val="tx1"/>
                </a:solidFill>
              </a:rPr>
              <a:t>What? </a:t>
            </a:r>
            <a:r>
              <a:rPr lang="en-US" sz="2900" dirty="0">
                <a:solidFill>
                  <a:schemeClr val="tx1"/>
                </a:solidFill>
              </a:rPr>
              <a:t>State of the art estimate for the potential of flooding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Hydrology study (i.e., determines how much water) for large rivers and streams </a:t>
            </a:r>
          </a:p>
          <a:p>
            <a:pPr lvl="1"/>
            <a:r>
              <a:rPr lang="en-US" sz="2800" dirty="0"/>
              <a:t>Multi-method analysis to reduce </a:t>
            </a:r>
            <a:r>
              <a:rPr lang="en-US" sz="2800" b="1" u="sng" dirty="0"/>
              <a:t>uncertainty</a:t>
            </a:r>
            <a:endParaRPr lang="en-US" sz="2800" b="1" u="sng" dirty="0">
              <a:solidFill>
                <a:schemeClr val="tx1"/>
              </a:solidFill>
            </a:endParaRPr>
          </a:p>
          <a:p>
            <a:pPr lvl="1"/>
            <a:r>
              <a:rPr lang="en-US" sz="2700" dirty="0">
                <a:solidFill>
                  <a:schemeClr val="tx1"/>
                </a:solidFill>
              </a:rPr>
              <a:t>Statistical data &amp; numerical data is incorporated into larger modeling efforts</a:t>
            </a:r>
          </a:p>
          <a:p>
            <a:pPr lvl="1"/>
            <a:r>
              <a:rPr lang="en-US" sz="2700" dirty="0">
                <a:solidFill>
                  <a:schemeClr val="tx1"/>
                </a:solidFill>
              </a:rPr>
              <a:t>Incorporates NOAA Atlas 14 point-precipitation rainfall totals</a:t>
            </a:r>
          </a:p>
          <a:p>
            <a:pPr lvl="1"/>
            <a:r>
              <a:rPr lang="en-US" sz="2700" dirty="0">
                <a:solidFill>
                  <a:schemeClr val="tx1"/>
                </a:solidFill>
              </a:rPr>
              <a:t>Accounts for regulated flow from dams</a:t>
            </a:r>
          </a:p>
          <a:p>
            <a:r>
              <a:rPr lang="en-US" sz="2900" b="1" dirty="0"/>
              <a:t>Why? </a:t>
            </a:r>
          </a:p>
          <a:p>
            <a:pPr lvl="1"/>
            <a:r>
              <a:rPr lang="en-US" sz="2700" dirty="0"/>
              <a:t>Hydrology remains the single largest source of </a:t>
            </a:r>
            <a:r>
              <a:rPr lang="en-US" sz="2700" b="1" u="sng" dirty="0"/>
              <a:t>uncertainty</a:t>
            </a:r>
            <a:r>
              <a:rPr lang="en-US" sz="2700" dirty="0"/>
              <a:t> in our understanding of flood risk</a:t>
            </a:r>
          </a:p>
          <a:p>
            <a:pPr lvl="1"/>
            <a:r>
              <a:rPr lang="en-US" sz="2700" dirty="0"/>
              <a:t>Available hydrology information is generally dated and obsolete </a:t>
            </a:r>
          </a:p>
          <a:p>
            <a:r>
              <a:rPr lang="en-US" sz="2900" b="1" dirty="0"/>
              <a:t>Outcome: </a:t>
            </a:r>
          </a:p>
          <a:p>
            <a:pPr lvl="1"/>
            <a:r>
              <a:rPr lang="en-US" sz="2700" dirty="0"/>
              <a:t>WHA produce consistent 100-yr and other frequency flows across the river basin, based on all available hydrologic information</a:t>
            </a:r>
          </a:p>
          <a:p>
            <a:pPr lvl="1"/>
            <a:r>
              <a:rPr lang="en-US" sz="2700" dirty="0"/>
              <a:t>Provides design data and suggests areas where flood hazard information may need to be updated</a:t>
            </a:r>
          </a:p>
          <a:p>
            <a:pPr lvl="1">
              <a:spcBef>
                <a:spcPts val="600"/>
              </a:spcBef>
            </a:pPr>
            <a:r>
              <a:rPr lang="en-US" sz="2700" b="1" dirty="0">
                <a:solidFill>
                  <a:srgbClr val="00B0F0"/>
                </a:solidFill>
              </a:rPr>
              <a:t>Trinity River Watershed Hydrology Assessment</a:t>
            </a:r>
          </a:p>
          <a:p>
            <a:pPr lvl="2">
              <a:spcBef>
                <a:spcPts val="600"/>
              </a:spcBef>
            </a:pPr>
            <a:r>
              <a:rPr lang="en-US" sz="2700" u="sng" dirty="0"/>
              <a:t>Objective</a:t>
            </a:r>
            <a:r>
              <a:rPr lang="en-US" sz="2700" dirty="0"/>
              <a:t>: Recently completed high quality hydrology study of 700-mile-long Trinity River Basin (18,000 square miles)</a:t>
            </a:r>
          </a:p>
          <a:p>
            <a:pPr lvl="2">
              <a:spcBef>
                <a:spcPts val="600"/>
              </a:spcBef>
            </a:pPr>
            <a:r>
              <a:rPr lang="en-US" sz="2700" u="sng" dirty="0"/>
              <a:t>Outcome</a:t>
            </a:r>
            <a:r>
              <a:rPr lang="en-US" sz="2700" dirty="0"/>
              <a:t>: Innovative and quality information for use in regional flood studies</a:t>
            </a:r>
          </a:p>
          <a:p>
            <a:pPr lvl="1"/>
            <a:endParaRPr lang="en-US" sz="2400" dirty="0"/>
          </a:p>
          <a:p>
            <a:endParaRPr lang="en-US" sz="2400" dirty="0"/>
          </a:p>
          <a:p>
            <a:pPr lvl="1"/>
            <a:endParaRPr lang="en-US" sz="2400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19E01-7045-D57A-7977-886C6445D757}"/>
              </a:ext>
            </a:extLst>
          </p:cNvPr>
          <p:cNvSpPr txBox="1"/>
          <p:nvPr/>
        </p:nvSpPr>
        <p:spPr>
          <a:xfrm>
            <a:off x="7666654" y="5441717"/>
            <a:ext cx="3942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https://webapps.usgs.gov/infrm/whav/</a:t>
            </a:r>
            <a:endParaRPr lang="en-US" dirty="0"/>
          </a:p>
        </p:txBody>
      </p:sp>
      <p:pic>
        <p:nvPicPr>
          <p:cNvPr id="1026" name="Picture 2" descr="Regional map showing WHA river basins">
            <a:extLst>
              <a:ext uri="{FF2B5EF4-FFF2-40B4-BE49-F238E27FC236}">
                <a16:creationId xmlns:a16="http://schemas.microsoft.com/office/drawing/2014/main" id="{4B96B47A-C176-687A-AFA5-92BAE24B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439" y="1231617"/>
            <a:ext cx="5123839" cy="386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455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CB8DB1-93A4-4E5F-A4CE-E4D69B38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499D5-4B7C-4437-AB45-4A107F94F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TAG Meeting #2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66ABE-9706-4DAC-8387-C7C06921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65CA6-D429-4A43-AC82-B1C2F87CA620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BD97B-3BE7-42BB-A34A-07032276D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11"/>
            <a:ext cx="12192000" cy="683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12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B6668AB-DCBB-B7ED-F6BB-7ED781EFA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t="2101" r="4174" b="2068"/>
          <a:stretch/>
        </p:blipFill>
        <p:spPr>
          <a:xfrm>
            <a:off x="7082434" y="152197"/>
            <a:ext cx="4801109" cy="655360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DCD77EF-33FE-D401-E793-1ACBB3361048}"/>
              </a:ext>
            </a:extLst>
          </p:cNvPr>
          <p:cNvSpPr txBox="1">
            <a:spLocks/>
          </p:cNvSpPr>
          <p:nvPr/>
        </p:nvSpPr>
        <p:spPr>
          <a:xfrm>
            <a:off x="162325" y="0"/>
            <a:ext cx="3397129" cy="117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Calibri" panose="020F0502020204030204" pitchFamily="34" charset="0"/>
              </a:rPr>
              <a:t>Hydrology Approach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472FB8EB-EBD7-226A-8690-4F2024CF2209}"/>
              </a:ext>
            </a:extLst>
          </p:cNvPr>
          <p:cNvSpPr txBox="1">
            <a:spLocks/>
          </p:cNvSpPr>
          <p:nvPr/>
        </p:nvSpPr>
        <p:spPr>
          <a:xfrm>
            <a:off x="191859" y="1426534"/>
            <a:ext cx="3338059" cy="4674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Mulish" pitchFamily="2" charset="0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3pPr>
            <a:lvl4pPr marL="15414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Mulish" pitchFamily="2" charset="0"/>
                <a:ea typeface="+mn-ea"/>
                <a:cs typeface="+mn-cs"/>
              </a:defRPr>
            </a:lvl4pPr>
            <a:lvl5pPr marL="19986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333333"/>
                </a:solidFill>
                <a:latin typeface="+mn-lt"/>
              </a:rPr>
              <a:t>Developed SOP and enhancing hydrology (including new flow locations) in pilot areas and larger West area:</a:t>
            </a:r>
          </a:p>
          <a:p>
            <a:pPr lvl="1">
              <a:spcBef>
                <a:spcPts val="1000"/>
              </a:spcBef>
              <a:defRPr/>
            </a:pPr>
            <a:r>
              <a:rPr lang="en-US" dirty="0">
                <a:solidFill>
                  <a:srgbClr val="333333"/>
                </a:solidFill>
                <a:latin typeface="+mn-lt"/>
              </a:rPr>
              <a:t>Mary’s Creek</a:t>
            </a:r>
          </a:p>
          <a:p>
            <a:pPr lvl="1">
              <a:spcBef>
                <a:spcPts val="1000"/>
              </a:spcBef>
              <a:defRPr/>
            </a:pPr>
            <a:r>
              <a:rPr lang="en-US" dirty="0">
                <a:solidFill>
                  <a:srgbClr val="333333"/>
                </a:solidFill>
                <a:latin typeface="+mn-lt"/>
              </a:rPr>
              <a:t>Village Creek</a:t>
            </a:r>
          </a:p>
          <a:p>
            <a:pPr lvl="1">
              <a:spcBef>
                <a:spcPts val="1000"/>
              </a:spcBef>
              <a:defRPr/>
            </a:pPr>
            <a:r>
              <a:rPr lang="en-US" dirty="0">
                <a:solidFill>
                  <a:srgbClr val="333333"/>
                </a:solidFill>
                <a:latin typeface="+mn-lt"/>
              </a:rPr>
              <a:t>Mountain Creek </a:t>
            </a:r>
          </a:p>
          <a:p>
            <a:pPr lvl="1">
              <a:spcBef>
                <a:spcPts val="1000"/>
              </a:spcBef>
              <a:defRPr/>
            </a:pPr>
            <a:r>
              <a:rPr lang="en-US" dirty="0">
                <a:solidFill>
                  <a:srgbClr val="333333"/>
                </a:solidFill>
                <a:latin typeface="+mn-lt"/>
              </a:rPr>
              <a:t>Clear Fork</a:t>
            </a:r>
          </a:p>
          <a:p>
            <a:pPr lvl="1">
              <a:spcBef>
                <a:spcPts val="1000"/>
              </a:spcBef>
              <a:defRPr/>
            </a:pPr>
            <a:r>
              <a:rPr lang="en-US" dirty="0">
                <a:solidFill>
                  <a:srgbClr val="333333"/>
                </a:solidFill>
                <a:latin typeface="+mn-lt"/>
              </a:rPr>
              <a:t>West Fork</a:t>
            </a:r>
            <a:endParaRPr lang="en-US" dirty="0">
              <a:solidFill>
                <a:srgbClr val="333333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1000"/>
              </a:spcBef>
              <a:defRPr/>
            </a:pPr>
            <a:endParaRPr lang="en-US" dirty="0">
              <a:solidFill>
                <a:srgbClr val="333333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78D656-1B7D-A81A-4C5E-65A015909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255" y="301487"/>
            <a:ext cx="3030277" cy="4411666"/>
          </a:xfrm>
          <a:prstGeom prst="rect">
            <a:avLst/>
          </a:prstGeom>
          <a:ln>
            <a:noFill/>
          </a:ln>
          <a:effectLst>
            <a:outerShdw blurRad="292100" dist="139700" dir="2700000" sx="94000" sy="94000" algn="tl" rotWithShape="0">
              <a:srgbClr val="00B0F0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276778-FD2A-EC9E-3417-C21421389F52}"/>
              </a:ext>
            </a:extLst>
          </p:cNvPr>
          <p:cNvSpPr txBox="1"/>
          <p:nvPr/>
        </p:nvSpPr>
        <p:spPr>
          <a:xfrm>
            <a:off x="3529918" y="4810557"/>
            <a:ext cx="35200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4572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00B0F0"/>
                </a:solidFill>
                <a:latin typeface="+mn-lt"/>
              </a:rPr>
              <a:t>Delineate additional subbasins in HEC-HMS</a:t>
            </a:r>
          </a:p>
          <a:p>
            <a:pPr marL="0" lvl="1" indent="-4572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00B0F0"/>
                </a:solidFill>
                <a:latin typeface="+mn-lt"/>
              </a:rPr>
              <a:t>Update HMS element names and descriptions</a:t>
            </a:r>
          </a:p>
          <a:p>
            <a:pPr marL="0" lvl="1" indent="-4572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00B0F0"/>
                </a:solidFill>
                <a:latin typeface="+mn-lt"/>
              </a:rPr>
              <a:t>Calculate initial HMS parameters</a:t>
            </a:r>
          </a:p>
          <a:p>
            <a:pPr marL="0" lvl="1" indent="-4572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00B0F0"/>
                </a:solidFill>
                <a:latin typeface="+mn-lt"/>
              </a:rPr>
              <a:t>Calibrate to </a:t>
            </a:r>
            <a:r>
              <a:rPr lang="en-US" sz="1200" dirty="0" err="1">
                <a:solidFill>
                  <a:srgbClr val="00B0F0"/>
                </a:solidFill>
                <a:latin typeface="+mn-lt"/>
              </a:rPr>
              <a:t>InFRM</a:t>
            </a:r>
            <a:r>
              <a:rPr lang="en-US" sz="1200" dirty="0">
                <a:solidFill>
                  <a:srgbClr val="00B0F0"/>
                </a:solidFill>
                <a:latin typeface="+mn-lt"/>
              </a:rPr>
              <a:t> WHA results</a:t>
            </a:r>
          </a:p>
          <a:p>
            <a:pPr lvl="1" indent="-4572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00B0F0"/>
                </a:solidFill>
                <a:latin typeface="+mn-lt"/>
              </a:rPr>
              <a:t>Update the HMS basin model for TSI current and future conditions</a:t>
            </a:r>
          </a:p>
          <a:p>
            <a:pPr marL="0" lvl="1" indent="-4572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00B0F0"/>
                </a:solidFill>
                <a:latin typeface="+mn-lt"/>
              </a:rPr>
              <a:t>Run TSI storm scenarios</a:t>
            </a:r>
          </a:p>
          <a:p>
            <a:pPr marL="0" lvl="1" indent="-4572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00B0F0"/>
                </a:solidFill>
                <a:latin typeface="+mn-lt"/>
              </a:rPr>
              <a:t>Model documentation</a:t>
            </a:r>
          </a:p>
          <a:p>
            <a:pPr lvl="1" indent="-4572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00B0F0"/>
                </a:solidFill>
                <a:latin typeface="+mn-lt"/>
              </a:rPr>
              <a:t>Submit final HMS model for review and use for team members</a:t>
            </a:r>
          </a:p>
        </p:txBody>
      </p:sp>
    </p:spTree>
    <p:extLst>
      <p:ext uri="{BB962C8B-B14F-4D97-AF65-F5344CB8AC3E}">
        <p14:creationId xmlns:p14="http://schemas.microsoft.com/office/powerpoint/2010/main" val="2515456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B16D8-6145-4FB9-9987-9760091B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606" y="75208"/>
            <a:ext cx="7653854" cy="105195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Hydrology enhancement example: Eagle Mountain Pilot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0E75D8A-C36D-8678-CE2F-FF53B2B30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t="2101" r="4174" b="2068"/>
          <a:stretch/>
        </p:blipFill>
        <p:spPr>
          <a:xfrm>
            <a:off x="376154" y="1268971"/>
            <a:ext cx="3518904" cy="480337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36AA21-15D8-630C-738F-67C220C1F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9903" y="2209800"/>
            <a:ext cx="3015943" cy="3145971"/>
          </a:xfrm>
        </p:spPr>
        <p:txBody>
          <a:bodyPr/>
          <a:lstStyle/>
          <a:p>
            <a:r>
              <a:rPr lang="en-US" dirty="0"/>
              <a:t>Final hydrology delineation for TSI Eagle Mountain Pilot Area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63B08-26D4-C509-95C3-9227ED501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089" y="1268971"/>
            <a:ext cx="4134783" cy="5236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8CF680-E646-AA61-79A8-B61554A07E51}"/>
              </a:ext>
            </a:extLst>
          </p:cNvPr>
          <p:cNvSpPr/>
          <p:nvPr/>
        </p:nvSpPr>
        <p:spPr>
          <a:xfrm>
            <a:off x="1485900" y="2159000"/>
            <a:ext cx="444500" cy="609600"/>
          </a:xfrm>
          <a:prstGeom prst="rect">
            <a:avLst/>
          </a:prstGeom>
          <a:solidFill>
            <a:schemeClr val="accent1">
              <a:alpha val="46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44B3E6A-8B72-8520-4FBC-D4655C938C70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1930400" y="2501900"/>
            <a:ext cx="2349689" cy="138523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811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85E62-0692-473B-AF81-5D8E47C6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99" y="569059"/>
            <a:ext cx="5556163" cy="72724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Hydraulics Data Source: </a:t>
            </a:r>
            <a:r>
              <a:rPr lang="en-US" dirty="0"/>
              <a:t>Base Level Engineering (BLE) </a:t>
            </a:r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07EE73E7-AA05-4804-AF3D-EF7FF5C161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73" y="369642"/>
            <a:ext cx="4213555" cy="2338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59D42F-D2DA-4B35-92E9-54B7E421C2A5}"/>
              </a:ext>
            </a:extLst>
          </p:cNvPr>
          <p:cNvSpPr txBox="1"/>
          <p:nvPr/>
        </p:nvSpPr>
        <p:spPr>
          <a:xfrm>
            <a:off x="211142" y="1336849"/>
            <a:ext cx="609872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>What? </a:t>
            </a:r>
          </a:p>
          <a:p>
            <a:r>
              <a:rPr lang="en-US" dirty="0">
                <a:solidFill>
                  <a:srgbClr val="000000"/>
                </a:solidFill>
                <a:latin typeface="Open Sans" panose="020B0604020202020204" pitchFamily="34" charset="0"/>
              </a:rPr>
              <a:t>W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>atershed-wide engineering modeling method that leverages high resolution ground elevation, automated model building techniques, and manual model review to prepare broad and accurate flood risk information.</a:t>
            </a:r>
          </a:p>
          <a:p>
            <a:endParaRPr lang="en-US" b="1" dirty="0">
              <a:solidFill>
                <a:srgbClr val="000000"/>
              </a:solidFill>
              <a:latin typeface="Open Sans" panose="020B0604020202020204" pitchFamily="34" charset="0"/>
            </a:endParaRPr>
          </a:p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>Why?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>Centralized and available flood hazard analysis to support floodplain management activities and development review, while increasing risk awareness for individuals.</a:t>
            </a:r>
          </a:p>
          <a:p>
            <a:endParaRPr lang="en-US" dirty="0">
              <a:solidFill>
                <a:srgbClr val="000000"/>
              </a:solidFill>
              <a:latin typeface="Open Sans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Open Sans" panose="020B0604020202020204" pitchFamily="34" charset="0"/>
              </a:rPr>
              <a:t>Outcome: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>Quickly determine the flood risk for various events throughout multiple watersheds at various recurrence intervals (i.e., 10yr, 100yr, 500yr).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>Allows Federal, State, and local governments, as well as individuals, to access and use flood risk information.</a:t>
            </a:r>
            <a:endParaRPr lang="en-US" b="0" i="0" dirty="0">
              <a:solidFill>
                <a:srgbClr val="000000"/>
              </a:solidFill>
              <a:effectLst/>
              <a:latin typeface="Open Sans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C6E8F8-EC50-48C7-907B-FC3FB628D565}"/>
              </a:ext>
            </a:extLst>
          </p:cNvPr>
          <p:cNvSpPr txBox="1"/>
          <p:nvPr/>
        </p:nvSpPr>
        <p:spPr>
          <a:xfrm>
            <a:off x="7061873" y="6415162"/>
            <a:ext cx="4132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https://webapps.usgs.gov/infrm/estBFE/</a:t>
            </a:r>
            <a:r>
              <a:rPr lang="en-US" dirty="0"/>
              <a:t> </a:t>
            </a:r>
          </a:p>
        </p:txBody>
      </p:sp>
      <p:pic>
        <p:nvPicPr>
          <p:cNvPr id="3" name="Picture 4" descr="Picture">
            <a:extLst>
              <a:ext uri="{FF2B5EF4-FFF2-40B4-BE49-F238E27FC236}">
                <a16:creationId xmlns:a16="http://schemas.microsoft.com/office/drawing/2014/main" id="{1618D6C4-280A-EF08-16C1-0C174201D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140" y="3117433"/>
            <a:ext cx="2894539" cy="314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CCCB68-5960-1121-0D47-8FD164A03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585" y="3117432"/>
            <a:ext cx="2756529" cy="31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68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49910-714E-B978-1FA1-0ACA49A1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23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3C3B95-A516-A57C-4275-FEECD2BCB275}"/>
              </a:ext>
            </a:extLst>
          </p:cNvPr>
          <p:cNvSpPr txBox="1">
            <a:spLocks/>
          </p:cNvSpPr>
          <p:nvPr/>
        </p:nvSpPr>
        <p:spPr bwMode="auto">
          <a:xfrm>
            <a:off x="645190" y="218587"/>
            <a:ext cx="6519790" cy="120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cap="none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Hydraulics Example: TSI-Area Flooding with BLE (Chico, Texas)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car driving on a flooded road&#10;&#10;Description automatically generated with low confidence">
            <a:extLst>
              <a:ext uri="{FF2B5EF4-FFF2-40B4-BE49-F238E27FC236}">
                <a16:creationId xmlns:a16="http://schemas.microsoft.com/office/drawing/2014/main" id="{CD2ABF17-897D-6B78-FE90-960E96619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916" y="3366854"/>
            <a:ext cx="3462272" cy="259670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F1EC85-D4FD-BBF9-6094-7E6EA8507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916" y="694971"/>
            <a:ext cx="3462272" cy="259670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9E5E47-8F99-F48B-3154-ABBAF9549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5" y="1597981"/>
            <a:ext cx="8070797" cy="384383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E179D3-230A-D317-6BE4-DB6CCBB483E8}"/>
              </a:ext>
            </a:extLst>
          </p:cNvPr>
          <p:cNvCxnSpPr>
            <a:cxnSpLocks/>
          </p:cNvCxnSpPr>
          <p:nvPr/>
        </p:nvCxnSpPr>
        <p:spPr>
          <a:xfrm flipH="1">
            <a:off x="6613864" y="3291675"/>
            <a:ext cx="1673052" cy="118267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0978F98-52ED-710C-C7DC-A5A0A77D604F}"/>
              </a:ext>
            </a:extLst>
          </p:cNvPr>
          <p:cNvSpPr txBox="1"/>
          <p:nvPr/>
        </p:nvSpPr>
        <p:spPr>
          <a:xfrm>
            <a:off x="8921659" y="6163029"/>
            <a:ext cx="252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Dry Creek</a:t>
            </a:r>
            <a:r>
              <a:rPr lang="en-US" b="1"/>
              <a:t>: May </a:t>
            </a:r>
            <a:r>
              <a:rPr lang="en-US" b="1" dirty="0"/>
              <a:t>28, 2024</a:t>
            </a:r>
          </a:p>
        </p:txBody>
      </p:sp>
    </p:spTree>
    <p:extLst>
      <p:ext uri="{BB962C8B-B14F-4D97-AF65-F5344CB8AC3E}">
        <p14:creationId xmlns:p14="http://schemas.microsoft.com/office/powerpoint/2010/main" val="52776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DCD77EF-33FE-D401-E793-1ACBB3361048}"/>
              </a:ext>
            </a:extLst>
          </p:cNvPr>
          <p:cNvSpPr txBox="1">
            <a:spLocks/>
          </p:cNvSpPr>
          <p:nvPr/>
        </p:nvSpPr>
        <p:spPr>
          <a:xfrm>
            <a:off x="221394" y="0"/>
            <a:ext cx="6737643" cy="985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Calibri" panose="020F0502020204030204" pitchFamily="34" charset="0"/>
              </a:rPr>
              <a:t>Hydraulics Approach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472FB8EB-EBD7-226A-8690-4F2024CF2209}"/>
              </a:ext>
            </a:extLst>
          </p:cNvPr>
          <p:cNvSpPr txBox="1">
            <a:spLocks/>
          </p:cNvSpPr>
          <p:nvPr/>
        </p:nvSpPr>
        <p:spPr>
          <a:xfrm>
            <a:off x="140679" y="985442"/>
            <a:ext cx="3685732" cy="51614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Mulish" pitchFamily="2" charset="0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3pPr>
            <a:lvl4pPr marL="15414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Mulish" pitchFamily="2" charset="0"/>
                <a:ea typeface="+mn-ea"/>
                <a:cs typeface="+mn-cs"/>
              </a:defRPr>
            </a:lvl4pPr>
            <a:lvl5pPr marL="19986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333333"/>
                </a:solidFill>
                <a:latin typeface="+mn-lt"/>
              </a:rPr>
              <a:t>Developed SOP and enhancing hydraulic models to inform flooding considerations: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900" dirty="0">
                <a:solidFill>
                  <a:srgbClr val="333333"/>
                </a:solidFill>
                <a:latin typeface="+mn-lt"/>
              </a:rPr>
              <a:t>Defining approach for enhancing Base Level Engineering (BLE) &amp; potentially other hydraulic models</a:t>
            </a:r>
          </a:p>
          <a:p>
            <a:pPr lvl="2">
              <a:spcBef>
                <a:spcPts val="1000"/>
              </a:spcBef>
              <a:defRPr/>
            </a:pPr>
            <a:r>
              <a:rPr lang="en-US" sz="1900" dirty="0">
                <a:solidFill>
                  <a:srgbClr val="333333"/>
                </a:solidFill>
                <a:latin typeface="+mn-lt"/>
              </a:rPr>
              <a:t>Exploring 1D vs 2D model considerations</a:t>
            </a:r>
          </a:p>
          <a:p>
            <a:pPr lvl="2">
              <a:spcBef>
                <a:spcPts val="1000"/>
              </a:spcBef>
              <a:defRPr/>
            </a:pPr>
            <a:r>
              <a:rPr lang="en-US" sz="1900" dirty="0">
                <a:solidFill>
                  <a:srgbClr val="333333"/>
                </a:solidFill>
                <a:latin typeface="+mn-lt"/>
              </a:rPr>
              <a:t>Testing approaches, adding detail, urban drainage, determining environmental constraints, establish recurrence intervals, incorporate current/future flows, optimization scripting, etc.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54733987-F6F4-4FEC-BEEF-707C7402BE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1942" r="2879" b="4595"/>
          <a:stretch/>
        </p:blipFill>
        <p:spPr>
          <a:xfrm>
            <a:off x="6782540" y="138501"/>
            <a:ext cx="5115366" cy="6580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6786FA-A863-5793-9879-B747A32FE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949" y="1138578"/>
            <a:ext cx="2797053" cy="3270135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00B0F0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D97024-958E-239A-8B17-A2540E30D678}"/>
              </a:ext>
            </a:extLst>
          </p:cNvPr>
          <p:cNvSpPr txBox="1"/>
          <p:nvPr/>
        </p:nvSpPr>
        <p:spPr>
          <a:xfrm>
            <a:off x="4188624" y="4703759"/>
            <a:ext cx="24416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1200" dirty="0">
                <a:solidFill>
                  <a:srgbClr val="00B0F0"/>
                </a:solidFill>
              </a:rPr>
              <a:t>Defining TSI HEC-RAS Modeling Process for:</a:t>
            </a:r>
            <a:endParaRPr lang="en-US" sz="1200" dirty="0">
              <a:solidFill>
                <a:srgbClr val="00B0F0"/>
              </a:solidFill>
              <a:latin typeface="+mn-lt"/>
            </a:endParaRPr>
          </a:p>
          <a:p>
            <a:pPr marL="0" lvl="1" indent="-4572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00B0F0"/>
                </a:solidFill>
                <a:latin typeface="+mn-lt"/>
              </a:rPr>
              <a:t>1D </a:t>
            </a:r>
            <a:r>
              <a:rPr lang="en-US" sz="1200" dirty="0">
                <a:solidFill>
                  <a:srgbClr val="00B0F0"/>
                </a:solidFill>
              </a:rPr>
              <a:t>Individual Models</a:t>
            </a:r>
          </a:p>
          <a:p>
            <a:pPr marL="0" lvl="1" indent="-4572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00B0F0"/>
                </a:solidFill>
                <a:latin typeface="+mn-lt"/>
              </a:rPr>
              <a:t>1D Combined Models</a:t>
            </a:r>
          </a:p>
          <a:p>
            <a:pPr marL="0" lvl="1" indent="-4572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00B0F0"/>
                </a:solidFill>
              </a:rPr>
              <a:t>2D Modeling</a:t>
            </a:r>
            <a:endParaRPr lang="en-US" sz="1200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15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DCD77EF-33FE-D401-E793-1ACBB3361048}"/>
              </a:ext>
            </a:extLst>
          </p:cNvPr>
          <p:cNvSpPr txBox="1">
            <a:spLocks/>
          </p:cNvSpPr>
          <p:nvPr/>
        </p:nvSpPr>
        <p:spPr>
          <a:xfrm>
            <a:off x="192365" y="92505"/>
            <a:ext cx="11288435" cy="985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cs typeface="Calibri" panose="020F0502020204030204" pitchFamily="34" charset="0"/>
              </a:rPr>
              <a:t>TSI Optimization Study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254D272-AB18-30FA-A9A2-1AA127C76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44" y="1491916"/>
            <a:ext cx="11030356" cy="4796589"/>
          </a:xfrm>
        </p:spPr>
        <p:txBody>
          <a:bodyPr>
            <a:normAutofit/>
          </a:bodyPr>
          <a:lstStyle/>
          <a:p>
            <a:r>
              <a:rPr lang="en-US" dirty="0"/>
              <a:t>The optimization study aims to model ideal </a:t>
            </a:r>
            <a:r>
              <a:rPr lang="en-US" b="1" dirty="0"/>
              <a:t>location and sizing </a:t>
            </a:r>
            <a:r>
              <a:rPr lang="en-US" dirty="0"/>
              <a:t>for detention ponds and consider potential alternatives (e.g., GSI/NBS) </a:t>
            </a:r>
            <a:r>
              <a:rPr lang="en-US" b="1" dirty="0"/>
              <a:t>to reduce downstream flows</a:t>
            </a:r>
            <a:r>
              <a:rPr lang="en-US" dirty="0"/>
              <a:t>.</a:t>
            </a:r>
          </a:p>
          <a:p>
            <a:r>
              <a:rPr lang="en-US" dirty="0"/>
              <a:t>Utilizes the enhanced hydrology (HEC-HMS) models as a starting point.</a:t>
            </a:r>
          </a:p>
          <a:p>
            <a:r>
              <a:rPr lang="en-US" dirty="0"/>
              <a:t>May incorporate transportation facilities at risk, regulatory tools, green infrastructure applications, scenario options, vulnerable areas, infrastructure integration options, and flood-prone and ideal GSI/NBS implementation areas where possible.</a:t>
            </a:r>
          </a:p>
          <a:p>
            <a:r>
              <a:rPr lang="en-US" dirty="0"/>
              <a:t>Relies on the results of GSI and NBS suitability index based on geological, social, and environmental parameters and ranking of project types and locations.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96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5594E-3542-6FF6-62CA-85C40D248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E84CE-7C2D-111F-E4CB-0CA2B23A03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F3AA2-13CE-4A92-A9C5-BEBAB9667C28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032EB37C-BB64-6413-CCA7-C6FA3D262B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832569"/>
              </p:ext>
            </p:extLst>
          </p:nvPr>
        </p:nvGraphicFramePr>
        <p:xfrm>
          <a:off x="101601" y="2568076"/>
          <a:ext cx="11988800" cy="2438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D628591-6C55-DEAC-8693-B4A152FF3F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0203" y="5185145"/>
            <a:ext cx="980275" cy="8251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4754BE-5470-0132-F06E-C94EF0F9BB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1600" y="4772573"/>
            <a:ext cx="980275" cy="825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3C8009-6A0A-587D-0876-ED2D592041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7812" y="4701676"/>
            <a:ext cx="2406880" cy="1237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30200A-37CE-0420-5BA6-DBD936C6E2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4800" y="1690356"/>
            <a:ext cx="2693723" cy="118252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FBCC0BC-804E-13E8-B51D-7691EDB55FB9}"/>
              </a:ext>
            </a:extLst>
          </p:cNvPr>
          <p:cNvGrpSpPr/>
          <p:nvPr/>
        </p:nvGrpSpPr>
        <p:grpSpPr>
          <a:xfrm>
            <a:off x="9729147" y="4701676"/>
            <a:ext cx="2452287" cy="1145592"/>
            <a:chOff x="6210857" y="1822449"/>
            <a:chExt cx="2677415" cy="118812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F60E96-2712-A291-A725-087DADF87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87942" r="-872"/>
            <a:stretch/>
          </p:blipFill>
          <p:spPr>
            <a:xfrm>
              <a:off x="8129594" y="1822449"/>
              <a:ext cx="758678" cy="118812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B399D0-4276-5E92-16CC-E81960196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66718"/>
            <a:stretch/>
          </p:blipFill>
          <p:spPr>
            <a:xfrm>
              <a:off x="6210857" y="1822449"/>
              <a:ext cx="1952784" cy="118812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AAB0039-2007-F363-8222-B6A42139C32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55" b="345"/>
          <a:stretch/>
        </p:blipFill>
        <p:spPr>
          <a:xfrm>
            <a:off x="304800" y="1905614"/>
            <a:ext cx="1117600" cy="13249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3BCEC9-F2AB-A366-5766-24C3CAEC39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57874" y="1547952"/>
            <a:ext cx="1105311" cy="1320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70BDC2-0DD0-CE76-0C48-93CBBC5E5D0F}"/>
              </a:ext>
            </a:extLst>
          </p:cNvPr>
          <p:cNvSpPr txBox="1">
            <a:spLocks/>
          </p:cNvSpPr>
          <p:nvPr/>
        </p:nvSpPr>
        <p:spPr>
          <a:xfrm>
            <a:off x="192365" y="92505"/>
            <a:ext cx="11288435" cy="985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cs typeface="Calibri" panose="020F0502020204030204" pitchFamily="34" charset="0"/>
              </a:rPr>
              <a:t>TSI Optimization – Pilot Study Workflow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D58AD-036E-F6C7-C222-448F03FCA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24" y="380487"/>
            <a:ext cx="10185088" cy="7854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j-lt"/>
              </a:rPr>
              <a:t>Approach to Flood Risk Reduction</a:t>
            </a:r>
            <a:br>
              <a:rPr lang="en-US" b="1" dirty="0">
                <a:latin typeface="+mj-lt"/>
              </a:rPr>
            </a:br>
            <a:r>
              <a:rPr lang="en-US" b="1" cap="none" dirty="0">
                <a:latin typeface="+mj-lt"/>
              </a:rPr>
              <a:t>Flood susceptibility mapping</a:t>
            </a:r>
            <a:endParaRPr lang="en-US" b="1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430D8-446E-C7C7-EADD-335136437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92" y="1228107"/>
            <a:ext cx="6871373" cy="1251235"/>
          </a:xfrm>
        </p:spPr>
        <p:txBody>
          <a:bodyPr>
            <a:noAutofit/>
          </a:bodyPr>
          <a:lstStyle/>
          <a:p>
            <a:r>
              <a:rPr lang="en-US" sz="2000" dirty="0"/>
              <a:t>Indicator method: Develop a flood susceptibility map using a GIS stacking model that includes four categories of conditioning factors: </a:t>
            </a:r>
            <a:r>
              <a:rPr lang="en-US" sz="2000" b="1" dirty="0"/>
              <a:t>Environmental, Socio-economical, Infrastructural, and Institutional</a:t>
            </a: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2D10B-3909-189E-5B1D-A749031DF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B86E8-4981-401A-A86B-E95A754854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>
                    <a:tint val="75000"/>
                  </a:srgbClr>
                </a:solidFill>
                <a:effectLst/>
                <a:uLnTx/>
                <a:uFillTx/>
                <a:latin typeface="Mulish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tint val="75000"/>
                </a:srgbClr>
              </a:solidFill>
              <a:effectLst/>
              <a:uLnTx/>
              <a:uFillTx/>
              <a:latin typeface="Mulish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09F8C-9F19-3726-5F22-575797809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535" y="171450"/>
            <a:ext cx="2752877" cy="3543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258526-E244-02BC-16D5-D4E2BD970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535" y="4017258"/>
            <a:ext cx="2947008" cy="2460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33DE07-1D01-10F9-B2D4-CD0B71A4A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01" y="2379190"/>
            <a:ext cx="6454636" cy="3861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A33BB5-3997-C9B8-D04D-BE8895106750}"/>
              </a:ext>
            </a:extLst>
          </p:cNvPr>
          <p:cNvSpPr txBox="1"/>
          <p:nvPr/>
        </p:nvSpPr>
        <p:spPr>
          <a:xfrm>
            <a:off x="3414140" y="6241071"/>
            <a:ext cx="43906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Note: Factors are summarized based on a literature review from 30 peer-reviewed journal articles over the past three years. All these factors could be considered in TSI study according to the data availability.</a:t>
            </a:r>
          </a:p>
        </p:txBody>
      </p:sp>
    </p:spTree>
    <p:extLst>
      <p:ext uri="{BB962C8B-B14F-4D97-AF65-F5344CB8AC3E}">
        <p14:creationId xmlns:p14="http://schemas.microsoft.com/office/powerpoint/2010/main" val="1333622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1456-48C7-473A-9AA6-20D3D359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909" y="219061"/>
            <a:ext cx="8133261" cy="6096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j-lt"/>
              </a:rPr>
              <a:t>Modeling GSI for Flood Control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28834F-1C1A-49B3-B1F2-F741F6972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293" y="781777"/>
            <a:ext cx="5943945" cy="554307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5D638D-D036-41E0-9441-3DAB9A0ED079}"/>
              </a:ext>
            </a:extLst>
          </p:cNvPr>
          <p:cNvSpPr txBox="1"/>
          <p:nvPr/>
        </p:nvSpPr>
        <p:spPr>
          <a:xfrm>
            <a:off x="3551168" y="6405532"/>
            <a:ext cx="37920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https://www.nature.org/dallasgsi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101FB7-CB94-CED9-8B32-A045053F9E27}"/>
              </a:ext>
            </a:extLst>
          </p:cNvPr>
          <p:cNvSpPr txBox="1"/>
          <p:nvPr/>
        </p:nvSpPr>
        <p:spPr>
          <a:xfrm>
            <a:off x="360485" y="1459523"/>
            <a:ext cx="1090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GSI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83B8C2-47CA-2082-B65A-050FBC518BD9}"/>
              </a:ext>
            </a:extLst>
          </p:cNvPr>
          <p:cNvSpPr txBox="1"/>
          <p:nvPr/>
        </p:nvSpPr>
        <p:spPr>
          <a:xfrm>
            <a:off x="360485" y="4752147"/>
            <a:ext cx="1090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GSI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CFB766-55D0-7FB2-C13A-1BB76B061D5D}"/>
              </a:ext>
            </a:extLst>
          </p:cNvPr>
          <p:cNvSpPr txBox="1"/>
          <p:nvPr/>
        </p:nvSpPr>
        <p:spPr>
          <a:xfrm>
            <a:off x="7657930" y="905525"/>
            <a:ext cx="4173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In high-risk flooded area, investigate hydrological response of incorporating GSI by running some watershed model (SWMM and/or SWAT)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Watershed model will be linked to H&amp;H Model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Coupled model will be used for environmental constraints (e.g. minimum flows)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EDEA74-28E8-1E6A-FC4F-6A8C1DE9F602}"/>
              </a:ext>
            </a:extLst>
          </p:cNvPr>
          <p:cNvSpPr txBox="1"/>
          <p:nvPr/>
        </p:nvSpPr>
        <p:spPr>
          <a:xfrm>
            <a:off x="360485" y="3321766"/>
            <a:ext cx="10902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Dallas city study as an example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5024E9AB-ACBD-1FDD-3A6D-0D5D05E8E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" r="961"/>
          <a:stretch/>
        </p:blipFill>
        <p:spPr bwMode="auto">
          <a:xfrm>
            <a:off x="7657930" y="3828757"/>
            <a:ext cx="3974293" cy="249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3204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DCD77EF-33FE-D401-E793-1ACBB3361048}"/>
              </a:ext>
            </a:extLst>
          </p:cNvPr>
          <p:cNvSpPr txBox="1">
            <a:spLocks/>
          </p:cNvSpPr>
          <p:nvPr/>
        </p:nvSpPr>
        <p:spPr>
          <a:xfrm>
            <a:off x="192365" y="92505"/>
            <a:ext cx="11288435" cy="985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Calibri" panose="020F0502020204030204" pitchFamily="34" charset="0"/>
              </a:rPr>
              <a:t>TSI Website and Story Map Demonstration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ABC39C-629D-FA3A-1841-4638BA446D81}"/>
              </a:ext>
            </a:extLst>
          </p:cNvPr>
          <p:cNvSpPr txBox="1"/>
          <p:nvPr/>
        </p:nvSpPr>
        <p:spPr>
          <a:xfrm>
            <a:off x="155809" y="1144642"/>
            <a:ext cx="6461659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4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r>
              <a:rPr lang="en-US" sz="24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team developed a website and story map to assist in communicating and visualizing study results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65B5E6-B622-49AA-58A2-8FEC4BAE3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166"/>
          <a:stretch/>
        </p:blipFill>
        <p:spPr>
          <a:xfrm>
            <a:off x="6817259" y="933524"/>
            <a:ext cx="5006567" cy="4156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926B0A-7552-2D65-5608-4E505D79B970}"/>
              </a:ext>
            </a:extLst>
          </p:cNvPr>
          <p:cNvSpPr txBox="1"/>
          <p:nvPr/>
        </p:nvSpPr>
        <p:spPr>
          <a:xfrm>
            <a:off x="6940473" y="5230749"/>
            <a:ext cx="4883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https://geospatial.nctcog.org/portal/apps/storymaps/stories/6b73437fc69643cb9b6f239831706191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CCA6E4-7C08-7540-B37D-11209F259E46}"/>
              </a:ext>
            </a:extLst>
          </p:cNvPr>
          <p:cNvSpPr txBox="1"/>
          <p:nvPr/>
        </p:nvSpPr>
        <p:spPr>
          <a:xfrm>
            <a:off x="900726" y="5877080"/>
            <a:ext cx="5716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https://nctcog.org/tsi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8AACC-AE8D-FBB5-7B1B-CB3779B2F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345" y="2411825"/>
            <a:ext cx="4813504" cy="3302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1612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40219D-FCD5-4709-A88F-F65B9F3ED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2EF25-B4EB-46AD-AE71-AFF1AE627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TAG Meeting #2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A16B2-A532-4D86-A0AF-6B38F5B0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4D57B-BC65-4B3A-AD45-0436002D8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8" y="0"/>
            <a:ext cx="12152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10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D524E-3D78-D5EF-5F5E-3C1D8096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30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FA24B23-0B4D-7686-FC3D-843A3E28B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3267"/>
            <a:ext cx="10972800" cy="1096846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Today’s Presenter</a:t>
            </a:r>
          </a:p>
        </p:txBody>
      </p:sp>
      <p:pic>
        <p:nvPicPr>
          <p:cNvPr id="16" name="Content Placeholder 7" descr="User with solid fill">
            <a:extLst>
              <a:ext uri="{FF2B5EF4-FFF2-40B4-BE49-F238E27FC236}">
                <a16:creationId xmlns:a16="http://schemas.microsoft.com/office/drawing/2014/main" id="{FE9D1350-9B5F-79FF-3149-10C680D9C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955129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5B5413-96A8-FBFD-1621-279BB3BB7BC5}"/>
              </a:ext>
            </a:extLst>
          </p:cNvPr>
          <p:cNvSpPr txBox="1"/>
          <p:nvPr/>
        </p:nvSpPr>
        <p:spPr>
          <a:xfrm>
            <a:off x="1649274" y="1723380"/>
            <a:ext cx="4315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Matthew Lepinski, P.E.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Lead Hydraulic Engineer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 Army Corps of Engineers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817.886.1683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Matthew.T.Lepinski@usace.army.mil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3AA79-8407-6ED9-4001-DEBC75D2CACD}"/>
              </a:ext>
            </a:extLst>
          </p:cNvPr>
          <p:cNvSpPr txBox="1">
            <a:spLocks/>
          </p:cNvSpPr>
          <p:nvPr/>
        </p:nvSpPr>
        <p:spPr>
          <a:xfrm>
            <a:off x="6687519" y="-164905"/>
            <a:ext cx="4804934" cy="1096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ulish ExtraBold" pitchFamily="2" charset="0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Funding Partners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3FCAE2CE-D007-3849-2212-6C461D86B68B}"/>
              </a:ext>
            </a:extLst>
          </p:cNvPr>
          <p:cNvSpPr txBox="1">
            <a:spLocks/>
          </p:cNvSpPr>
          <p:nvPr/>
        </p:nvSpPr>
        <p:spPr>
          <a:xfrm>
            <a:off x="6718516" y="1103184"/>
            <a:ext cx="4388508" cy="21433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Mulish" pitchFamily="2" charset="0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3pPr>
            <a:lvl4pPr marL="15414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Mulish" pitchFamily="2" charset="0"/>
                <a:ea typeface="+mn-ea"/>
                <a:cs typeface="+mn-cs"/>
              </a:defRPr>
            </a:lvl4pPr>
            <a:lvl5pPr marL="19986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Texas Water Development Board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Federal Highway Administration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Texas Department of Transportation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Federal Emergency Management Agency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U.S. Army Corps of Engineers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A4BE81-3D93-8EE2-6A6C-C245B5302DD6}"/>
              </a:ext>
            </a:extLst>
          </p:cNvPr>
          <p:cNvSpPr txBox="1">
            <a:spLocks/>
          </p:cNvSpPr>
          <p:nvPr/>
        </p:nvSpPr>
        <p:spPr>
          <a:xfrm>
            <a:off x="6718516" y="2766240"/>
            <a:ext cx="4804934" cy="1096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ulish ExtraBold" pitchFamily="2" charset="0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Study Partners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E707E66A-9549-7828-E441-C58E57DDE618}"/>
              </a:ext>
            </a:extLst>
          </p:cNvPr>
          <p:cNvSpPr txBox="1">
            <a:spLocks/>
          </p:cNvSpPr>
          <p:nvPr/>
        </p:nvSpPr>
        <p:spPr>
          <a:xfrm>
            <a:off x="6749513" y="4034329"/>
            <a:ext cx="4388508" cy="21433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Mulish" pitchFamily="2" charset="0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3pPr>
            <a:lvl4pPr marL="15414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Mulish" pitchFamily="2" charset="0"/>
                <a:ea typeface="+mn-ea"/>
                <a:cs typeface="+mn-cs"/>
              </a:defRPr>
            </a:lvl4pPr>
            <a:lvl5pPr marL="19986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North Central Texas Council of Governments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U.S. Army Corps of Engineers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University of Texas at Arlington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Texas A&amp;M AgriLife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Tarrant Regional Water District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931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FA27-C52A-EEF1-5397-A70DCC36F5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TSI Overview for FLOG/FIM Small Group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6BF51-215E-B830-D600-D3DD253E3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48364"/>
            <a:ext cx="10972800" cy="1416604"/>
          </a:xfrm>
        </p:spPr>
        <p:txBody>
          <a:bodyPr>
            <a:normAutofit/>
          </a:bodyPr>
          <a:lstStyle/>
          <a:p>
            <a:r>
              <a:rPr lang="en-US" dirty="0">
                <a:latin typeface="Mulish Black" pitchFamily="2" charset="0"/>
              </a:rPr>
              <a:t>Matt Lepinski, P.E.</a:t>
            </a:r>
          </a:p>
          <a:p>
            <a:r>
              <a:rPr lang="en-US" dirty="0">
                <a:latin typeface="Mulish Black" pitchFamily="2" charset="0"/>
              </a:rPr>
              <a:t>U.S. Army Corps of Engineers, Fort Worth District</a:t>
            </a:r>
          </a:p>
          <a:p>
            <a:r>
              <a:rPr lang="en-US" dirty="0">
                <a:latin typeface="Mulish Black" pitchFamily="2" charset="0"/>
              </a:rPr>
              <a:t>August 2, 2024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0C4F3C-7944-701B-28B4-EB7DBC422E06}"/>
              </a:ext>
            </a:extLst>
          </p:cNvPr>
          <p:cNvGrpSpPr/>
          <p:nvPr/>
        </p:nvGrpSpPr>
        <p:grpSpPr>
          <a:xfrm>
            <a:off x="3099534" y="1764661"/>
            <a:ext cx="4505990" cy="694830"/>
            <a:chOff x="4405393" y="1615131"/>
            <a:chExt cx="4505990" cy="694830"/>
          </a:xfrm>
        </p:grpSpPr>
        <p:pic>
          <p:nvPicPr>
            <p:cNvPr id="12" name="Picture 11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DA0367DE-500D-6465-F57C-BD38D0751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311" y="1669881"/>
              <a:ext cx="2604072" cy="640080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137B3766-4452-4D27-E5DF-7ED1E458E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393" y="1615131"/>
              <a:ext cx="1479297" cy="640080"/>
            </a:xfrm>
            <a:prstGeom prst="rect">
              <a:avLst/>
            </a:prstGeom>
          </p:spPr>
        </p:pic>
      </p:grp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5BE92D0-6590-FFBE-F69A-182E6B9B45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73" b="39898"/>
          <a:stretch/>
        </p:blipFill>
        <p:spPr>
          <a:xfrm>
            <a:off x="8028145" y="1819411"/>
            <a:ext cx="779588" cy="63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96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31FDCE3-525C-CE09-B113-7E426F4771BE}"/>
              </a:ext>
            </a:extLst>
          </p:cNvPr>
          <p:cNvSpPr txBox="1"/>
          <p:nvPr/>
        </p:nvSpPr>
        <p:spPr>
          <a:xfrm>
            <a:off x="314325" y="6172200"/>
            <a:ext cx="3009900" cy="6155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B359D7-B232-4F38-0EF1-7FDC434A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35" y="148888"/>
            <a:ext cx="10972800" cy="109684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Flooding Fatalities and Damages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2C0DDA-8F09-9E41-8B12-43CCABEFE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81" y="1357675"/>
            <a:ext cx="1945546" cy="4142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Texas far outpaces other states in flood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related fatalities and flood-related damages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41B848-1253-AD1F-E0C8-05A72A401E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0204" y="923590"/>
            <a:ext cx="9480161" cy="5514267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BD6CFD4-1616-C920-2717-C6787A29CDBB}"/>
              </a:ext>
            </a:extLst>
          </p:cNvPr>
          <p:cNvSpPr txBox="1">
            <a:spLocks/>
          </p:cNvSpPr>
          <p:nvPr/>
        </p:nvSpPr>
        <p:spPr>
          <a:xfrm>
            <a:off x="75161" y="5787949"/>
            <a:ext cx="2138587" cy="921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Mulish" pitchFamily="2" charset="0"/>
                <a:ea typeface="+mn-ea"/>
                <a:cs typeface="+mn-cs"/>
              </a:defRPr>
            </a:lvl2pPr>
            <a:lvl3pPr marL="10842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3pPr>
            <a:lvl4pPr marL="15414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Mulish" pitchFamily="2" charset="0"/>
                <a:ea typeface="+mn-ea"/>
                <a:cs typeface="+mn-cs"/>
              </a:defRPr>
            </a:lvl4pPr>
            <a:lvl5pPr marL="19986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ulish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00" b="1" kern="0" dirty="0">
              <a:solidFill>
                <a:srgbClr val="C0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Gregory Waller, Service Coordination Hydrologist, NWS – West Gulf River Forecast Center, 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http://www.nws.noaa.gov/om/hazstats.shtml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11/18 TFMA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61F45E-0152-BAD3-E6E6-925C821BEC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198" y="2445212"/>
            <a:ext cx="630919" cy="516438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15212BAE-94BE-F03A-BB89-9B913CABD992}"/>
              </a:ext>
            </a:extLst>
          </p:cNvPr>
          <p:cNvSpPr txBox="1"/>
          <p:nvPr/>
        </p:nvSpPr>
        <p:spPr>
          <a:xfrm>
            <a:off x="7340520" y="2380265"/>
            <a:ext cx="193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156 fatalities 2015 – 2017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834A0584-0B1D-8DF4-B686-E05898B7D97D}"/>
              </a:ext>
            </a:extLst>
          </p:cNvPr>
          <p:cNvSpPr txBox="1"/>
          <p:nvPr/>
        </p:nvSpPr>
        <p:spPr>
          <a:xfrm>
            <a:off x="10335124" y="3455049"/>
            <a:ext cx="1507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$850 million 48 fatalities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33491E60-095F-55F3-1D8C-369861CCB6BF}"/>
              </a:ext>
            </a:extLst>
          </p:cNvPr>
          <p:cNvSpPr txBox="1"/>
          <p:nvPr/>
        </p:nvSpPr>
        <p:spPr>
          <a:xfrm>
            <a:off x="10305131" y="1271870"/>
            <a:ext cx="1507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$100+ billion 70 fatalities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D29BF5E5-4754-88E9-4FB0-CD3BA6800D76}"/>
              </a:ext>
            </a:extLst>
          </p:cNvPr>
          <p:cNvSpPr txBox="1"/>
          <p:nvPr/>
        </p:nvSpPr>
        <p:spPr>
          <a:xfrm>
            <a:off x="10335124" y="2659400"/>
            <a:ext cx="1507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 fatalities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42A075BF-1494-44F7-D851-137B56ECC4F3}"/>
              </a:ext>
            </a:extLst>
          </p:cNvPr>
          <p:cNvSpPr txBox="1"/>
          <p:nvPr/>
        </p:nvSpPr>
        <p:spPr>
          <a:xfrm>
            <a:off x="2762369" y="979482"/>
            <a:ext cx="68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Fatalities by State for 2012 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C1160F-0683-E688-6922-DE224C88B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2570" y="6400800"/>
            <a:ext cx="517429" cy="342900"/>
          </a:xfrm>
        </p:spPr>
        <p:txBody>
          <a:bodyPr/>
          <a:lstStyle/>
          <a:p>
            <a:fld id="{AECB86E8-4981-401A-A86B-E95A754854D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243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362C393-C927-F577-70A5-820373165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85BD6-9A99-12AA-BE43-BF48FFBC9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CD1B5-3206-5A09-04CD-E55EE798F3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85046" y="5248146"/>
            <a:ext cx="3276600" cy="1320466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Projected Growth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A80BF7-ABBD-FC8E-68ED-F8EA5955EC5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179813" y="193231"/>
            <a:ext cx="4429949" cy="4745999"/>
          </a:xfrm>
          <a:prstGeom prst="rect">
            <a:avLst/>
          </a:prstGeom>
          <a:ln w="9525"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09F788-DA57-13F4-71C1-E0A44132C2AB}"/>
              </a:ext>
            </a:extLst>
          </p:cNvPr>
          <p:cNvGrpSpPr/>
          <p:nvPr/>
        </p:nvGrpSpPr>
        <p:grpSpPr>
          <a:xfrm>
            <a:off x="258730" y="183270"/>
            <a:ext cx="1772592" cy="1402661"/>
            <a:chOff x="-57510" y="5044292"/>
            <a:chExt cx="1772592" cy="140266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31AC80-7F34-606C-DB56-7CC533694EC7}"/>
                </a:ext>
              </a:extLst>
            </p:cNvPr>
            <p:cNvSpPr txBox="1"/>
            <p:nvPr/>
          </p:nvSpPr>
          <p:spPr>
            <a:xfrm>
              <a:off x="-57510" y="6139176"/>
              <a:ext cx="160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C000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TSI Study Area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44FCDB-136E-395F-1804-0F12AC0B1E89}"/>
                </a:ext>
              </a:extLst>
            </p:cNvPr>
            <p:cNvSpPr txBox="1"/>
            <p:nvPr/>
          </p:nvSpPr>
          <p:spPr>
            <a:xfrm>
              <a:off x="-57510" y="5044292"/>
              <a:ext cx="146477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1986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2015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2015 – 2045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FD1B22-57A8-F94E-67FD-AAC25812E58A}"/>
                </a:ext>
              </a:extLst>
            </p:cNvPr>
            <p:cNvSpPr/>
            <p:nvPr/>
          </p:nvSpPr>
          <p:spPr>
            <a:xfrm>
              <a:off x="1480418" y="5081945"/>
              <a:ext cx="231867" cy="2318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DB3533-3036-7E24-BD00-959E57C4AA0D}"/>
                </a:ext>
              </a:extLst>
            </p:cNvPr>
            <p:cNvSpPr/>
            <p:nvPr/>
          </p:nvSpPr>
          <p:spPr>
            <a:xfrm>
              <a:off x="1480418" y="5350278"/>
              <a:ext cx="231867" cy="231867"/>
            </a:xfrm>
            <a:prstGeom prst="rect">
              <a:avLst/>
            </a:prstGeom>
            <a:solidFill>
              <a:srgbClr val="53EA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F85A605-57CA-AC72-B89D-E92454D2EA79}"/>
                </a:ext>
              </a:extLst>
            </p:cNvPr>
            <p:cNvSpPr/>
            <p:nvPr/>
          </p:nvSpPr>
          <p:spPr>
            <a:xfrm>
              <a:off x="1483215" y="5613679"/>
              <a:ext cx="231867" cy="231867"/>
            </a:xfrm>
            <a:prstGeom prst="rect">
              <a:avLst/>
            </a:prstGeom>
            <a:solidFill>
              <a:srgbClr val="D52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CDBE248-1492-7E2E-394B-5829CD61F923}"/>
                </a:ext>
              </a:extLst>
            </p:cNvPr>
            <p:cNvSpPr/>
            <p:nvPr/>
          </p:nvSpPr>
          <p:spPr>
            <a:xfrm>
              <a:off x="1480417" y="5886677"/>
              <a:ext cx="231867" cy="23186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3C1CEDD-986E-F8B8-6DEB-707CC5571270}"/>
                </a:ext>
              </a:extLst>
            </p:cNvPr>
            <p:cNvSpPr/>
            <p:nvPr/>
          </p:nvSpPr>
          <p:spPr>
            <a:xfrm>
              <a:off x="1480417" y="6177132"/>
              <a:ext cx="231867" cy="231867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94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49910-714E-B978-1FA1-0ACA49A1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10961A-580C-3E7A-F409-54A20B240DE9}"/>
              </a:ext>
            </a:extLst>
          </p:cNvPr>
          <p:cNvGrpSpPr/>
          <p:nvPr/>
        </p:nvGrpSpPr>
        <p:grpSpPr>
          <a:xfrm>
            <a:off x="6586951" y="932994"/>
            <a:ext cx="5036748" cy="5095286"/>
            <a:chOff x="7115414" y="1295891"/>
            <a:chExt cx="4784143" cy="478323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EDE03DD-0605-EB0C-8EB7-CD3831717DEE}"/>
                </a:ext>
              </a:extLst>
            </p:cNvPr>
            <p:cNvGrpSpPr/>
            <p:nvPr/>
          </p:nvGrpSpPr>
          <p:grpSpPr>
            <a:xfrm>
              <a:off x="7125725" y="1314939"/>
              <a:ext cx="2294737" cy="4764188"/>
              <a:chOff x="7154447" y="1305512"/>
              <a:chExt cx="2294737" cy="4764188"/>
            </a:xfrm>
            <a:effectLst>
              <a:outerShdw blurRad="190500" dist="63500" algn="ctr" rotWithShape="0">
                <a:sysClr val="windowText" lastClr="000000">
                  <a:alpha val="60000"/>
                </a:sysClr>
              </a:outerShdw>
            </a:effectLst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9D14A70-BD32-AD85-1BDD-33361FA1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63184" y="1305512"/>
                <a:ext cx="2286000" cy="3688824"/>
              </a:xfrm>
              <a:prstGeom prst="rect">
                <a:avLst/>
              </a:prstGeom>
              <a:ln w="254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8CEFE16-2822-6C5B-D881-D333D3C54D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1" t="1458" r="51991" b="3150"/>
              <a:stretch/>
            </p:blipFill>
            <p:spPr>
              <a:xfrm>
                <a:off x="7154447" y="4098025"/>
                <a:ext cx="2286000" cy="1971675"/>
              </a:xfrm>
              <a:prstGeom prst="rect">
                <a:avLst/>
              </a:prstGeom>
              <a:ln w="25400">
                <a:solidFill>
                  <a:srgbClr val="000000"/>
                </a:solidFill>
              </a:ln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370F484-E1FC-F5C5-6720-540F59208280}"/>
                </a:ext>
              </a:extLst>
            </p:cNvPr>
            <p:cNvGrpSpPr/>
            <p:nvPr/>
          </p:nvGrpSpPr>
          <p:grpSpPr>
            <a:xfrm>
              <a:off x="9604819" y="1315104"/>
              <a:ext cx="2286000" cy="4764023"/>
              <a:chOff x="9633541" y="1305677"/>
              <a:chExt cx="2286000" cy="4764023"/>
            </a:xfrm>
            <a:effectLst>
              <a:outerShdw blurRad="190500" dist="63500" algn="ctr" rotWithShape="0">
                <a:sysClr val="windowText" lastClr="000000">
                  <a:alpha val="60000"/>
                </a:sysClr>
              </a:outerShdw>
            </a:effectLst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330360E-A362-0D56-4E56-1883D5B19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33541" y="1305677"/>
                <a:ext cx="2286000" cy="3685032"/>
              </a:xfrm>
              <a:prstGeom prst="rect">
                <a:avLst/>
              </a:prstGeom>
              <a:ln w="254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88535CA-9C4B-1402-3211-67367F44EF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54" t="1688" r="878" b="2921"/>
              <a:stretch/>
            </p:blipFill>
            <p:spPr>
              <a:xfrm>
                <a:off x="9633541" y="4098024"/>
                <a:ext cx="2286000" cy="1971676"/>
              </a:xfrm>
              <a:prstGeom prst="rect">
                <a:avLst/>
              </a:prstGeom>
              <a:ln w="25400">
                <a:solidFill>
                  <a:srgbClr val="000000"/>
                </a:solidFill>
              </a:ln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EA302E-538E-0208-7246-C1B2BB023DA8}"/>
                </a:ext>
              </a:extLst>
            </p:cNvPr>
            <p:cNvSpPr txBox="1"/>
            <p:nvPr/>
          </p:nvSpPr>
          <p:spPr>
            <a:xfrm>
              <a:off x="7115414" y="1295891"/>
              <a:ext cx="4784143" cy="289813"/>
            </a:xfrm>
            <a:prstGeom prst="rect">
              <a:avLst/>
            </a:prstGeom>
            <a:solidFill>
              <a:sysClr val="window" lastClr="FFFFFF"/>
            </a:solidFill>
            <a:ln w="2540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Calibri" panose="020F0502020204030204" pitchFamily="34" charset="0"/>
                </a:rPr>
                <a:t>Case Study:  Development in Fort Worth, TX (North)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A21F9CF-A0CF-4BB8-7E3B-7816F2B4A8CC}"/>
              </a:ext>
            </a:extLst>
          </p:cNvPr>
          <p:cNvSpPr txBox="1"/>
          <p:nvPr/>
        </p:nvSpPr>
        <p:spPr>
          <a:xfrm>
            <a:off x="7355712" y="6093022"/>
            <a:ext cx="1006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E3739F-C5D8-69BF-D852-D76EDE8C5754}"/>
              </a:ext>
            </a:extLst>
          </p:cNvPr>
          <p:cNvSpPr txBox="1"/>
          <p:nvPr/>
        </p:nvSpPr>
        <p:spPr>
          <a:xfrm>
            <a:off x="9959608" y="6093023"/>
            <a:ext cx="862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38A722-A2D9-8FBB-D6DC-E1EA8AD345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1" y="1410113"/>
            <a:ext cx="6103833" cy="41061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8F51978-C22F-6A65-6412-36E1E739C7FF}"/>
              </a:ext>
            </a:extLst>
          </p:cNvPr>
          <p:cNvSpPr txBox="1">
            <a:spLocks/>
          </p:cNvSpPr>
          <p:nvPr/>
        </p:nvSpPr>
        <p:spPr bwMode="auto">
          <a:xfrm>
            <a:off x="463716" y="94541"/>
            <a:ext cx="9339770" cy="53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Urbanization Challenges</a:t>
            </a:r>
          </a:p>
        </p:txBody>
      </p:sp>
    </p:spTree>
    <p:extLst>
      <p:ext uri="{BB962C8B-B14F-4D97-AF65-F5344CB8AC3E}">
        <p14:creationId xmlns:p14="http://schemas.microsoft.com/office/powerpoint/2010/main" val="3809139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49910-714E-B978-1FA1-0ACA49A1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8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2C0DDA-8F09-9E41-8B12-43CCABEFE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650" y="1349663"/>
            <a:ext cx="5106095" cy="46482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regionwide data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Piece-meal/lacks connectivity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Updated rainfall estimates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Precipitation data required for infrastructure design, planning, and delineation of flood risk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NOAA Atlas 14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published for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Texas in 2018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2022 FLOODS Act requires updates to this every 10 years</a:t>
            </a:r>
          </a:p>
        </p:txBody>
      </p:sp>
      <p:pic>
        <p:nvPicPr>
          <p:cNvPr id="3" name="Picture 2" descr="Raindrops rippling water">
            <a:extLst>
              <a:ext uri="{FF2B5EF4-FFF2-40B4-BE49-F238E27FC236}">
                <a16:creationId xmlns:a16="http://schemas.microsoft.com/office/drawing/2014/main" id="{9E67259F-C502-6DC8-68A6-C912108FF9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46" y="1351725"/>
            <a:ext cx="6357332" cy="3982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E77603E-7EBB-16D2-A395-0F46C63C6A3A}"/>
              </a:ext>
            </a:extLst>
          </p:cNvPr>
          <p:cNvSpPr txBox="1">
            <a:spLocks/>
          </p:cNvSpPr>
          <p:nvPr/>
        </p:nvSpPr>
        <p:spPr bwMode="auto">
          <a:xfrm>
            <a:off x="463716" y="94541"/>
            <a:ext cx="9339770" cy="53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Stormwater Challenges</a:t>
            </a:r>
          </a:p>
        </p:txBody>
      </p:sp>
    </p:spTree>
    <p:extLst>
      <p:ext uri="{BB962C8B-B14F-4D97-AF65-F5344CB8AC3E}">
        <p14:creationId xmlns:p14="http://schemas.microsoft.com/office/powerpoint/2010/main" val="2235560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49910-714E-B978-1FA1-0ACA49A1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9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2C0DDA-8F09-9E41-8B12-43CCABEFE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4281055" cy="46482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Transportation spending is high and growing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Rate of deterioration for transportation infrastructure increasing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Needs far outweigh resources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6AC6CB-6D9E-6F4E-120F-6D81689143A4}"/>
              </a:ext>
            </a:extLst>
          </p:cNvPr>
          <p:cNvGrpSpPr/>
          <p:nvPr/>
        </p:nvGrpSpPr>
        <p:grpSpPr>
          <a:xfrm>
            <a:off x="6313458" y="222410"/>
            <a:ext cx="5333999" cy="2800535"/>
            <a:chOff x="5160451" y="1717407"/>
            <a:chExt cx="3831149" cy="2199139"/>
          </a:xfrm>
          <a:effectLst>
            <a:outerShdw blurRad="190500" dist="63500" algn="ctr" rotWithShape="0">
              <a:schemeClr val="tx1">
                <a:alpha val="60000"/>
              </a:scheme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552731-7D9C-D285-938D-DE31C0BEB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6065" y="1717407"/>
              <a:ext cx="3395535" cy="21991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3D2B776-76E7-5852-0C64-F06908893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0451" y="1717407"/>
              <a:ext cx="492258" cy="219913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E929496-412B-EE65-AC0C-AA74C346F28E}"/>
              </a:ext>
            </a:extLst>
          </p:cNvPr>
          <p:cNvSpPr txBox="1"/>
          <p:nvPr/>
        </p:nvSpPr>
        <p:spPr>
          <a:xfrm>
            <a:off x="7454904" y="3047691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Source:  Dallas 2017 Bond Program –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http://www.dallasbond.com/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F67C16-B3C9-DE48-581E-9C2D85202FB4}"/>
              </a:ext>
            </a:extLst>
          </p:cNvPr>
          <p:cNvSpPr txBox="1">
            <a:spLocks/>
          </p:cNvSpPr>
          <p:nvPr/>
        </p:nvSpPr>
        <p:spPr bwMode="auto">
          <a:xfrm>
            <a:off x="463716" y="94541"/>
            <a:ext cx="9339770" cy="53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Transportation Challenges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091BC95-EAA0-BF9E-837E-F075074DF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8255" y="3429000"/>
            <a:ext cx="5800792" cy="30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1A0C52-C70B-7FB1-066E-3FA341B3E2AD}"/>
              </a:ext>
            </a:extLst>
          </p:cNvPr>
          <p:cNvSpPr txBox="1"/>
          <p:nvPr/>
        </p:nvSpPr>
        <p:spPr>
          <a:xfrm>
            <a:off x="6534589" y="6491323"/>
            <a:ext cx="3268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NCTCOG, Mobility 2045 Update</a:t>
            </a:r>
          </a:p>
        </p:txBody>
      </p:sp>
    </p:spTree>
    <p:extLst>
      <p:ext uri="{BB962C8B-B14F-4D97-AF65-F5344CB8AC3E}">
        <p14:creationId xmlns:p14="http://schemas.microsoft.com/office/powerpoint/2010/main" val="199646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SI Brand">
      <a:dk1>
        <a:srgbClr val="333333"/>
      </a:dk1>
      <a:lt1>
        <a:sysClr val="window" lastClr="FFFFFF"/>
      </a:lt1>
      <a:dk2>
        <a:srgbClr val="333333"/>
      </a:dk2>
      <a:lt2>
        <a:srgbClr val="FFFFFF"/>
      </a:lt2>
      <a:accent1>
        <a:srgbClr val="0D7DBC"/>
      </a:accent1>
      <a:accent2>
        <a:srgbClr val="209547"/>
      </a:accent2>
      <a:accent3>
        <a:srgbClr val="60AB45"/>
      </a:accent3>
      <a:accent4>
        <a:srgbClr val="86C240"/>
      </a:accent4>
      <a:accent5>
        <a:srgbClr val="F5CB21"/>
      </a:accent5>
      <a:accent6>
        <a:srgbClr val="4DACE0"/>
      </a:accent6>
      <a:hlink>
        <a:srgbClr val="0D7DBC"/>
      </a:hlink>
      <a:folHlink>
        <a:srgbClr val="209547"/>
      </a:folHlink>
    </a:clrScheme>
    <a:fontScheme name="Mulish">
      <a:majorFont>
        <a:latin typeface="Mulish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Mulish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TSI Brand">
      <a:dk1>
        <a:srgbClr val="333333"/>
      </a:dk1>
      <a:lt1>
        <a:sysClr val="window" lastClr="FFFFFF"/>
      </a:lt1>
      <a:dk2>
        <a:srgbClr val="333333"/>
      </a:dk2>
      <a:lt2>
        <a:srgbClr val="FFFFFF"/>
      </a:lt2>
      <a:accent1>
        <a:srgbClr val="0D7DBC"/>
      </a:accent1>
      <a:accent2>
        <a:srgbClr val="209547"/>
      </a:accent2>
      <a:accent3>
        <a:srgbClr val="60AB45"/>
      </a:accent3>
      <a:accent4>
        <a:srgbClr val="86C240"/>
      </a:accent4>
      <a:accent5>
        <a:srgbClr val="F5CB21"/>
      </a:accent5>
      <a:accent6>
        <a:srgbClr val="4DACE0"/>
      </a:accent6>
      <a:hlink>
        <a:srgbClr val="0D7DBC"/>
      </a:hlink>
      <a:folHlink>
        <a:srgbClr val="209547"/>
      </a:folHlink>
    </a:clrScheme>
    <a:fontScheme name="Mulish">
      <a:majorFont>
        <a:latin typeface="Mulish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Mulish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TSI Brand">
      <a:dk1>
        <a:srgbClr val="333333"/>
      </a:dk1>
      <a:lt1>
        <a:sysClr val="window" lastClr="FFFFFF"/>
      </a:lt1>
      <a:dk2>
        <a:srgbClr val="333333"/>
      </a:dk2>
      <a:lt2>
        <a:srgbClr val="FFFFFF"/>
      </a:lt2>
      <a:accent1>
        <a:srgbClr val="0D7DBC"/>
      </a:accent1>
      <a:accent2>
        <a:srgbClr val="209547"/>
      </a:accent2>
      <a:accent3>
        <a:srgbClr val="60AB45"/>
      </a:accent3>
      <a:accent4>
        <a:srgbClr val="86C240"/>
      </a:accent4>
      <a:accent5>
        <a:srgbClr val="F5CB21"/>
      </a:accent5>
      <a:accent6>
        <a:srgbClr val="4DACE0"/>
      </a:accent6>
      <a:hlink>
        <a:srgbClr val="0D7DBC"/>
      </a:hlink>
      <a:folHlink>
        <a:srgbClr val="209547"/>
      </a:folHlink>
    </a:clrScheme>
    <a:fontScheme name="Mulish">
      <a:majorFont>
        <a:latin typeface="Mulish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Mulish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061e953-577f-44bc-90d4-dd6552c79708}" enabled="1" method="Privileged" siteId="{2f5e7ebc-22b0-4fbe-934c-aabddb4e29b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22750</TotalTime>
  <Words>1991</Words>
  <Application>Microsoft Office PowerPoint</Application>
  <PresentationFormat>Widescreen</PresentationFormat>
  <Paragraphs>276</Paragraphs>
  <Slides>30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Wingdings</vt:lpstr>
      <vt:lpstr>Mulish</vt:lpstr>
      <vt:lpstr>Avenir LT Std 65 Medium</vt:lpstr>
      <vt:lpstr>Calibri</vt:lpstr>
      <vt:lpstr>Open Sans</vt:lpstr>
      <vt:lpstr>Arial</vt:lpstr>
      <vt:lpstr>Mulish Black</vt:lpstr>
      <vt:lpstr>Calibri Light</vt:lpstr>
      <vt:lpstr>Wingdings 3</vt:lpstr>
      <vt:lpstr>Lucida Grande</vt:lpstr>
      <vt:lpstr>Mulish ExtraBold</vt:lpstr>
      <vt:lpstr>Avenir LT Std 55 Roman</vt:lpstr>
      <vt:lpstr>Office Theme</vt:lpstr>
      <vt:lpstr>Custom Design</vt:lpstr>
      <vt:lpstr>1_Office Theme</vt:lpstr>
      <vt:lpstr>2_Office Theme</vt:lpstr>
      <vt:lpstr>3_Optional_Corporate_PPT_Template-Arial</vt:lpstr>
      <vt:lpstr>FLOG/FIM Subcommittee Meeting, 2 August 2024</vt:lpstr>
      <vt:lpstr>PowerPoint Presentation</vt:lpstr>
      <vt:lpstr>PowerPoint Presentation</vt:lpstr>
      <vt:lpstr>TSI Overview for FLOG/FIM Small Group</vt:lpstr>
      <vt:lpstr>Flooding Fatalities and Damages </vt:lpstr>
      <vt:lpstr>Projected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Hydrology Data Source: Watershed Hydrology Assessment (WHA)</vt:lpstr>
      <vt:lpstr>PowerPoint Presentation</vt:lpstr>
      <vt:lpstr>Hydrology enhancement example: Eagle Mountain Pilot</vt:lpstr>
      <vt:lpstr>Hydraulics Data Source: Base Level Engineering (BLE) </vt:lpstr>
      <vt:lpstr>PowerPoint Presentation</vt:lpstr>
      <vt:lpstr>PowerPoint Presentation</vt:lpstr>
      <vt:lpstr>PowerPoint Presentation</vt:lpstr>
      <vt:lpstr>PowerPoint Presentation</vt:lpstr>
      <vt:lpstr>Approach to Flood Risk Reduction Flood susceptibility mapping</vt:lpstr>
      <vt:lpstr>Modeling GSI for Flood Control</vt:lpstr>
      <vt:lpstr>PowerPoint Presentation</vt:lpstr>
      <vt:lpstr>Today’s Presenter</vt:lpstr>
    </vt:vector>
  </TitlesOfParts>
  <Company>North Central Texas Council of Governments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 Mann</dc:creator>
  <cp:lastModifiedBy>Maidment, David R</cp:lastModifiedBy>
  <cp:revision>78</cp:revision>
  <dcterms:created xsi:type="dcterms:W3CDTF">2023-02-27T14:05:44Z</dcterms:created>
  <dcterms:modified xsi:type="dcterms:W3CDTF">2024-08-08T17:56:45Z</dcterms:modified>
</cp:coreProperties>
</file>