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78" r:id="rId2"/>
    <p:sldMasterId id="2147483679" r:id="rId3"/>
  </p:sldMasterIdLst>
  <p:notesMasterIdLst>
    <p:notesMasterId r:id="rId33"/>
  </p:notesMasterIdLst>
  <p:sldIdLst>
    <p:sldId id="256" r:id="rId4"/>
    <p:sldId id="439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437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438" r:id="rId29"/>
    <p:sldId id="279" r:id="rId30"/>
    <p:sldId id="435" r:id="rId31"/>
    <p:sldId id="436" r:id="rId3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mbria Math" panose="02040503050406030204" pitchFamily="18" charset="0"/>
      <p:regular r:id="rId40"/>
    </p:embeddedFont>
    <p:embeddedFont>
      <p:font typeface="Libre Franklin" pitchFamily="2" charset="0"/>
      <p:regular r:id="rId41"/>
      <p:bold r:id="rId42"/>
      <p:italic r:id="rId43"/>
      <p:boldItalic r:id="rId44"/>
    </p:embeddedFont>
    <p:embeddedFont>
      <p:font typeface="Libre Franklin ExtraBold" pitchFamily="2" charset="0"/>
      <p:bold r:id="rId45"/>
      <p:boldItalic r:id="rId46"/>
    </p:embeddedFont>
    <p:embeddedFont>
      <p:font typeface="Libre Franklin Medium" pitchFamily="2" charset="0"/>
      <p:regular r:id="rId47"/>
      <p:bold r:id="rId48"/>
      <p:italic r:id="rId49"/>
      <p:boldItalic r:id="rId50"/>
    </p:embeddedFont>
    <p:embeddedFont>
      <p:font typeface="Roboto" panose="02000000000000000000" pitchFamily="2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466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7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d1b42781e8_3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2d1b42781e8_3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d1b42781e8_3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d1b42781e8_3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037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d10e63c345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2d10e63c345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d1b42781e8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2d1b42781e8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d1b42781e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d1b42781e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d1b42781e8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2d1b42781e8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d1b42781e8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2d1b42781e8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d1b42781e8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2d1b42781e8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d1b42781e8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2d1b42781e8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251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d1b42781e8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2d1b42781e8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d1b42781e8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2d1b42781e8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d1b42781e8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2d1b42781e8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d1b42781e8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2d1b42781e8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d1b42781e8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2d1b42781e8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d1b42781e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2d1b42781e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17382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7158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Floods are the main cause of natural-disaster economic and life losses in the USA. It’s in the USGS mission to provide science which enable timely information about earth processes to protect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lives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livelihoods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We are completing this mission in cooperation with BCRAGD by: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7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133C1-EB31-40DB-AB6F-2B1225E50BD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7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246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d10e63c3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d10e63c3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d20d79f3d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d20d79f3d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d20d79f3d1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d20d79f3d1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d1b42781e8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d1b42781e8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our last update: touching on the status of OSM-based bridge healing and its prototyping and deployment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d1b42781e8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d1b42781e8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Last time, we showed off some examples of the OSM bridge healing working, now we’re expanding it out as part of the FIM workflow for further field evaluation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d1b42781e8_3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d1b42781e8_3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d1b42781e8_3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d1b42781e8_3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ctrTitle"/>
          </p:nvPr>
        </p:nvSpPr>
        <p:spPr>
          <a:xfrm>
            <a:off x="1905056" y="3107531"/>
            <a:ext cx="6637800" cy="1026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5000" tIns="0" rIns="0" bIns="0" anchor="b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 ExtraBold"/>
              <a:buNone/>
              <a:defRPr sz="3600" b="0">
                <a:solidFill>
                  <a:schemeClr val="lt1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9pPr>
          </a:lstStyle>
          <a:p>
            <a:endParaRPr/>
          </a:p>
        </p:txBody>
      </p:sp>
      <p:pic>
        <p:nvPicPr>
          <p:cNvPr id="52" name="Google Shape;52;p13"/>
          <p:cNvPicPr preferRelativeResize="0"/>
          <p:nvPr/>
        </p:nvPicPr>
        <p:blipFill rotWithShape="1">
          <a:blip r:embed="rId3">
            <a:alphaModFix/>
          </a:blip>
          <a:srcRect t="11821" b="18801"/>
          <a:stretch/>
        </p:blipFill>
        <p:spPr>
          <a:xfrm>
            <a:off x="6195731" y="2592300"/>
            <a:ext cx="2240006" cy="40093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2013340" y="4230828"/>
            <a:ext cx="6529500" cy="735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Libre Franklin Medium"/>
              <a:buNone/>
              <a:defRPr sz="2300" i="1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algn="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algn="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algn="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algn="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algn="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algn="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algn="r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/>
          <p:nvPr/>
        </p:nvSpPr>
        <p:spPr>
          <a:xfrm>
            <a:off x="6263805" y="3216384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608" y="4184613"/>
            <a:ext cx="735583" cy="735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38">
          <p15:clr>
            <a:srgbClr val="FBAE40"/>
          </p15:clr>
        </p15:guide>
        <p15:guide id="2" orient="horz" pos="284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/ Subtitle &amp; Content">
  <p:cSld name="Title and Content_1_2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318650" y="356377"/>
            <a:ext cx="85104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8" name="Google Shape;58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6188" y="46005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317850" y="991463"/>
            <a:ext cx="8510400" cy="3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2"/>
          </p:nvPr>
        </p:nvSpPr>
        <p:spPr>
          <a:xfrm>
            <a:off x="319500" y="1427859"/>
            <a:ext cx="8505000" cy="31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508DE0"/>
              </a:buClr>
              <a:buSzPts val="1800"/>
              <a:buChar char="○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/>
          <p:nvPr/>
        </p:nvSpPr>
        <p:spPr>
          <a:xfrm>
            <a:off x="318649" y="809775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2" name="Google Shape;9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7" name="Google Shape;97;p2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4" name="Google Shape;104;p2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 txBox="1">
            <a:spLocks noGrp="1"/>
          </p:cNvSpPr>
          <p:nvPr>
            <p:ph type="ctrTitle"/>
          </p:nvPr>
        </p:nvSpPr>
        <p:spPr>
          <a:xfrm>
            <a:off x="1905056" y="3107531"/>
            <a:ext cx="6637800" cy="1026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5000" tIns="0" rIns="0" bIns="0" anchor="b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 ExtraBold"/>
              <a:buNone/>
              <a:defRPr sz="3600" b="0">
                <a:solidFill>
                  <a:schemeClr val="lt1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36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9pPr>
          </a:lstStyle>
          <a:p>
            <a:endParaRPr/>
          </a:p>
        </p:txBody>
      </p:sp>
      <p:pic>
        <p:nvPicPr>
          <p:cNvPr id="110" name="Google Shape;110;p27"/>
          <p:cNvPicPr preferRelativeResize="0"/>
          <p:nvPr/>
        </p:nvPicPr>
        <p:blipFill rotWithShape="1">
          <a:blip r:embed="rId3">
            <a:alphaModFix/>
          </a:blip>
          <a:srcRect t="11821" b="18801"/>
          <a:stretch/>
        </p:blipFill>
        <p:spPr>
          <a:xfrm>
            <a:off x="6195731" y="2592300"/>
            <a:ext cx="2240006" cy="40093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7"/>
          <p:cNvSpPr txBox="1">
            <a:spLocks noGrp="1"/>
          </p:cNvSpPr>
          <p:nvPr>
            <p:ph type="subTitle" idx="1"/>
          </p:nvPr>
        </p:nvSpPr>
        <p:spPr>
          <a:xfrm>
            <a:off x="2013340" y="4230828"/>
            <a:ext cx="6529500" cy="735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Libre Franklin Medium"/>
              <a:buNone/>
              <a:defRPr sz="2300" i="1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algn="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algn="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algn="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algn="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algn="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algn="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algn="r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300"/>
              <a:buFont typeface="Libre Franklin Medium"/>
              <a:buNone/>
              <a:defRPr sz="2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112" name="Google Shape;112;p27"/>
          <p:cNvSpPr/>
          <p:nvPr/>
        </p:nvSpPr>
        <p:spPr>
          <a:xfrm>
            <a:off x="6263805" y="3216384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3" name="Google Shape;113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608" y="4184613"/>
            <a:ext cx="735583" cy="735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38">
          <p15:clr>
            <a:srgbClr val="FBAE40"/>
          </p15:clr>
        </p15:guide>
        <p15:guide id="2" orient="horz" pos="284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Water Splash">
  <p:cSld name="Title and Content_1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8"/>
          <p:cNvSpPr txBox="1">
            <a:spLocks noGrp="1"/>
          </p:cNvSpPr>
          <p:nvPr>
            <p:ph type="title"/>
          </p:nvPr>
        </p:nvSpPr>
        <p:spPr>
          <a:xfrm>
            <a:off x="336200" y="741675"/>
            <a:ext cx="52410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16" name="Google Shape;11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188" y="46005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8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" name="Google Shape;118;p28"/>
          <p:cNvSpPr txBox="1">
            <a:spLocks noGrp="1"/>
          </p:cNvSpPr>
          <p:nvPr>
            <p:ph type="body" idx="1"/>
          </p:nvPr>
        </p:nvSpPr>
        <p:spPr>
          <a:xfrm>
            <a:off x="336188" y="1364475"/>
            <a:ext cx="8493000" cy="31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508DE0"/>
              </a:buClr>
              <a:buSzPts val="1800"/>
              <a:buChar char="○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28"/>
          <p:cNvSpPr/>
          <p:nvPr/>
        </p:nvSpPr>
        <p:spPr>
          <a:xfrm>
            <a:off x="318649" y="1179253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">
  <p:cSld name="SECTION_HEAD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9"/>
          <p:cNvSpPr txBox="1">
            <a:spLocks noGrp="1"/>
          </p:cNvSpPr>
          <p:nvPr>
            <p:ph type="title"/>
          </p:nvPr>
        </p:nvSpPr>
        <p:spPr>
          <a:xfrm>
            <a:off x="498656" y="831581"/>
            <a:ext cx="7886700" cy="1851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Libre Franklin ExtraBold"/>
              <a:buNone/>
              <a:defRPr sz="4100" b="0">
                <a:solidFill>
                  <a:schemeClr val="lt1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subTitle" idx="1"/>
          </p:nvPr>
        </p:nvSpPr>
        <p:spPr>
          <a:xfrm>
            <a:off x="492656" y="3145744"/>
            <a:ext cx="7898700" cy="5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1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123" name="Google Shape;123;p29"/>
          <p:cNvSpPr/>
          <p:nvPr/>
        </p:nvSpPr>
        <p:spPr>
          <a:xfrm>
            <a:off x="498649" y="2900925"/>
            <a:ext cx="2194500" cy="2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/ Subtitle &amp; Content">
  <p:cSld name="Title and Content_1_2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318650" y="356377"/>
            <a:ext cx="85104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26" name="Google Shape;126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6188" y="46005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0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subTitle" idx="1"/>
          </p:nvPr>
        </p:nvSpPr>
        <p:spPr>
          <a:xfrm>
            <a:off x="317850" y="991463"/>
            <a:ext cx="8510400" cy="3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2"/>
          </p:nvPr>
        </p:nvSpPr>
        <p:spPr>
          <a:xfrm>
            <a:off x="319500" y="1427859"/>
            <a:ext cx="8505000" cy="31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508DE0"/>
              </a:buClr>
              <a:buSzPts val="1800"/>
              <a:buChar char="○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0" name="Google Shape;130;p30"/>
          <p:cNvSpPr/>
          <p:nvPr/>
        </p:nvSpPr>
        <p:spPr>
          <a:xfrm>
            <a:off x="318649" y="809775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/ Subtitle &amp; Content 1">
  <p:cSld name="Title and Content_1_2_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1"/>
          <p:cNvSpPr txBox="1">
            <a:spLocks noGrp="1"/>
          </p:cNvSpPr>
          <p:nvPr>
            <p:ph type="title"/>
          </p:nvPr>
        </p:nvSpPr>
        <p:spPr>
          <a:xfrm>
            <a:off x="318650" y="356377"/>
            <a:ext cx="85104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33" name="Google Shape;133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3788" y="4524382"/>
            <a:ext cx="452867" cy="452867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31"/>
          <p:cNvSpPr txBox="1">
            <a:spLocks noGrp="1"/>
          </p:cNvSpPr>
          <p:nvPr>
            <p:ph type="sldNum" idx="12"/>
          </p:nvPr>
        </p:nvSpPr>
        <p:spPr>
          <a:xfrm>
            <a:off x="8743950" y="4819500"/>
            <a:ext cx="3138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subTitle" idx="1"/>
          </p:nvPr>
        </p:nvSpPr>
        <p:spPr>
          <a:xfrm>
            <a:off x="317850" y="991463"/>
            <a:ext cx="85104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2pPr>
            <a:lvl3pPr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1">
                <a:solidFill>
                  <a:schemeClr val="accent1"/>
                </a:solidFill>
              </a:defRPr>
            </a:lvl3pPr>
            <a:lvl4pPr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4pPr>
            <a:lvl5pPr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5pPr>
            <a:lvl6pPr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6pPr>
            <a:lvl7pPr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7pPr>
            <a:lvl8pPr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8pPr>
            <a:lvl9pPr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i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body" idx="2"/>
          </p:nvPr>
        </p:nvSpPr>
        <p:spPr>
          <a:xfrm>
            <a:off x="319500" y="1427859"/>
            <a:ext cx="8505000" cy="31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/>
          <p:nvPr/>
        </p:nvSpPr>
        <p:spPr>
          <a:xfrm>
            <a:off x="318649" y="809775"/>
            <a:ext cx="2194500" cy="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CC5C8-AE04-BD10-C316-A2E9027477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AC1B1E-37DA-C2EF-9002-83F11FDA5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7502AB-2C11-E5B1-1915-23722C1EF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CA06-B22C-450B-AA08-18F1EED37779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1A1B5-791E-D058-0B8C-D0A34CAE7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C108D-7168-77FF-0FC9-B2B0A40C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7B62-9C1A-45F8-991E-666FC9F49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560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F9795-76D9-3CD3-CDA1-DE2584290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8A470-F8D4-E244-4AE8-1BF33A57A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31049-8332-0D1E-05B6-C25D1B3C4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CA06-B22C-450B-AA08-18F1EED37779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D0F7D-2246-B6EA-1380-ABD2D2C2A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AB0FD-88B4-827D-15C9-4A444388C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7B62-9C1A-45F8-991E-666FC9F49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991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4DD40-5A8F-59D8-1C01-1D7A0B5C9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5484D8-87B5-5D7D-11A0-4DE517D182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76786-F6BB-CCC7-805A-4038FBC48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CA06-B22C-450B-AA08-18F1EED37779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E9601-BAB6-9F7C-19D8-0C8E315A7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62D13-BF07-F5E6-8A7A-0FA8BF8B4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7B62-9C1A-45F8-991E-666FC9F49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756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B1DA4-9519-953D-5CEE-4FBB2E6F3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9277C-00FA-9966-4C7E-7320B8FB0C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2C69F0-0547-E242-05F2-58FDE5B4D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F77851-A57B-C7F7-A0A2-661C2C19B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CA06-B22C-450B-AA08-18F1EED37779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9D55E7-8425-92B0-CF0E-D64DF6ADF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B5C4EF-818F-714B-F222-26AC2D769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7B62-9C1A-45F8-991E-666FC9F49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265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E67C6-AE23-C8C0-A8FC-322AE651F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8C0185-4AA7-19AD-3579-3BE8B0A78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5B1ED6-4B29-57A3-DF5D-D716C5A78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6D0C84-C13F-B19C-DD93-D990FB997D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D50696-1419-627B-899F-AE284D83CA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0A5BA5-2452-81EF-EF8D-168C8B810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CA06-B22C-450B-AA08-18F1EED37779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5CFF0C-0931-DDC0-0779-232B6896B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874277-C672-E748-BC80-4EE44A7E1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7B62-9C1A-45F8-991E-666FC9F49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131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836EA-EA9C-4272-BC29-984E2D3BE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DA495A-A99B-3E0A-850E-494444826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CA06-B22C-450B-AA08-18F1EED37779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AD0437-6BD4-E09F-508B-D355A4738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0000F1-826A-6109-9292-245146C63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7B62-9C1A-45F8-991E-666FC9F49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560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980C73-789F-8BD0-1D6C-D43BBCD13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CA06-B22C-450B-AA08-18F1EED37779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167E5A-CE09-630E-97CF-D07F00229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A4DEBC-AAF0-42C9-FAC8-3EEE09642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7B62-9C1A-45F8-991E-666FC9F49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412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24BE-77EB-2F17-7BC8-6991C5AFE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BC7D-9A3F-7E88-A89F-541E38589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3D5FDD-ED36-7BFD-E581-5A83EF160B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599227-FF2D-1FD6-D877-D0866270E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CA06-B22C-450B-AA08-18F1EED37779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1C015F-54D5-2E96-34C2-4AAD5C0B6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F9559C-6300-3C8C-D081-C6812ABEF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7B62-9C1A-45F8-991E-666FC9F49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38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7F126-A37F-D30B-1C56-8C533813E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E060BD-FF18-C198-C309-F84CD3FDCD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98A07E-FD0C-48AF-8D15-E3A35E31C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E3C2E3-FF7F-19E1-78AF-9996231F7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CA06-B22C-450B-AA08-18F1EED37779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2E418-25AF-374E-D0D5-88EC1C6C7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A6EA5-44AC-8D79-A04F-5042E8177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7B62-9C1A-45F8-991E-666FC9F49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340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B30E2-EF28-7077-D701-F407D1A9E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6CE62D-A895-BEA6-F03F-9FC9EC8A2A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A5F09-94AE-94C6-EC3A-EB39C456F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CA06-B22C-450B-AA08-18F1EED37779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803D26-862A-44ED-8EA4-8C9D7AEA5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E95F9-71F2-2DCE-2E84-08B8F105D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7B62-9C1A-45F8-991E-666FC9F49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47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7D9952-5615-C99D-C32E-F19D2637D2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182BD9-5A17-18AD-8718-EC6ECD1192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96977-2F81-78F3-FBDB-3F112C95E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CA06-B22C-450B-AA08-18F1EED37779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946CB-E665-C81B-F19A-2B20D580C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D4DD7-1FE8-AA9C-D413-85C4B1EDA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7B62-9C1A-45F8-991E-666FC9F49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6262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291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BB15D0-FA39-9EC4-E61D-6D98CA2F7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0C6301-02EE-4968-9571-ECF332DE0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58ACE-51D8-F7F2-1930-52519047EF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CCA06-B22C-450B-AA08-18F1EED37779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47ACD-D7A4-AB71-836C-E9C7FB27AB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70796-7674-AAFD-1D80-4BB46D0BEB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77B62-9C1A-45F8-991E-666FC9F49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516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-oFBVkqAVRJv3BGQmhu4NUVOSJhNUmOe/view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mikejohnson51.github.io/AHGestimation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24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joss.theoj.org/papers/10.21105/joss.06145" TargetMode="External"/><Relationship Id="rId4" Type="http://schemas.openxmlformats.org/officeDocument/2006/relationships/hyperlink" Target="https://lynker-spatial.s3.us-west-2.amazonaws.com/hydrofabric/v20.1/3D/ml-outputs/ml_outputs.parquet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nchoi@usgs.gov" TargetMode="External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2.gif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1.xml"/><Relationship Id="rId4" Type="http://schemas.openxmlformats.org/officeDocument/2006/relationships/hyperlink" Target="https://doi.org/10.1061/(ASCE)HE.1943-5584.0000635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5" Type="http://schemas.openxmlformats.org/officeDocument/2006/relationships/hyperlink" Target="https://www.caee.utexas.edu/prof/maidment/TWDB/FLOGFIM/Meetings/FLOGFIM5Apr24.pptx" TargetMode="Externa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2"/>
          <p:cNvSpPr txBox="1">
            <a:spLocks noGrp="1"/>
          </p:cNvSpPr>
          <p:nvPr>
            <p:ph type="subTitle" idx="1"/>
          </p:nvPr>
        </p:nvSpPr>
        <p:spPr>
          <a:xfrm>
            <a:off x="466844" y="1139850"/>
            <a:ext cx="8520600" cy="28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</a:rPr>
              <a:t>Agenda Items:</a:t>
            </a:r>
            <a:endParaRPr sz="20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endParaRPr sz="20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en" sz="2000" dirty="0">
                <a:solidFill>
                  <a:schemeClr val="dk1"/>
                </a:solidFill>
              </a:rPr>
              <a:t>1 - Update on Developments on FIM at the National Water C</a:t>
            </a:r>
            <a:r>
              <a:rPr lang="en-US" sz="2000" dirty="0">
                <a:solidFill>
                  <a:schemeClr val="dk1"/>
                </a:solidFill>
              </a:rPr>
              <a:t>e</a:t>
            </a:r>
            <a:r>
              <a:rPr lang="en" sz="2000" dirty="0">
                <a:solidFill>
                  <a:schemeClr val="dk1"/>
                </a:solidFill>
              </a:rPr>
              <a:t>nter 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en" sz="2000" dirty="0">
                <a:solidFill>
                  <a:schemeClr val="dk1"/>
                </a:solidFill>
              </a:rPr>
              <a:t>2 - 3D representation of channel geometry over CONUS via Machine Learning 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en" sz="2000" dirty="0">
                <a:solidFill>
                  <a:schemeClr val="dk1"/>
                </a:solidFill>
              </a:rPr>
              <a:t>3 - Comments from </a:t>
            </a:r>
            <a:r>
              <a:rPr lang="en-US" sz="2000" dirty="0">
                <a:solidFill>
                  <a:schemeClr val="dk1"/>
                </a:solidFill>
              </a:rPr>
              <a:t>USGS on their work on Synthetic Rating Curves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32"/>
          <p:cNvSpPr txBox="1"/>
          <p:nvPr/>
        </p:nvSpPr>
        <p:spPr>
          <a:xfrm>
            <a:off x="373800" y="224275"/>
            <a:ext cx="8350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007AC2"/>
                </a:solidFill>
              </a:rPr>
              <a:t>FLOG/FIM Subcommittee Meeting, 3 May 2024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7" name="Google Shape;267;p40"/>
          <p:cNvCxnSpPr/>
          <p:nvPr/>
        </p:nvCxnSpPr>
        <p:spPr>
          <a:xfrm rot="10800000" flipH="1">
            <a:off x="347275" y="817050"/>
            <a:ext cx="2156700" cy="9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8" name="Google Shape;268;p40"/>
          <p:cNvSpPr txBox="1"/>
          <p:nvPr/>
        </p:nvSpPr>
        <p:spPr>
          <a:xfrm>
            <a:off x="0" y="0"/>
            <a:ext cx="801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pic>
        <p:nvPicPr>
          <p:cNvPr id="269" name="Google Shape;26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2944" y="173563"/>
            <a:ext cx="6906852" cy="488422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270" name="Google Shape;270;p40"/>
          <p:cNvGrpSpPr/>
          <p:nvPr/>
        </p:nvGrpSpPr>
        <p:grpSpPr>
          <a:xfrm>
            <a:off x="1" y="-7"/>
            <a:ext cx="2604522" cy="2460300"/>
            <a:chOff x="3269751" y="1318143"/>
            <a:chExt cx="2604522" cy="2460300"/>
          </a:xfrm>
        </p:grpSpPr>
        <p:sp>
          <p:nvSpPr>
            <p:cNvPr id="271" name="Google Shape;271;p40"/>
            <p:cNvSpPr/>
            <p:nvPr/>
          </p:nvSpPr>
          <p:spPr>
            <a:xfrm rot="2700000">
              <a:off x="4255100" y="1053398"/>
              <a:ext cx="489601" cy="2989789"/>
            </a:xfrm>
            <a:prstGeom prst="roundRect">
              <a:avLst>
                <a:gd name="adj" fmla="val 50000"/>
              </a:avLst>
            </a:prstGeom>
            <a:solidFill>
              <a:srgbClr val="0D5C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3459197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0D5CDF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sz="900" b="1">
                <a:solidFill>
                  <a:srgbClr val="0D5CD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3" name="Google Shape;273;p40"/>
            <p:cNvSpPr txBox="1"/>
            <p:nvPr/>
          </p:nvSpPr>
          <p:spPr>
            <a:xfrm rot="-2700000">
              <a:off x="3404724" y="2302799"/>
              <a:ext cx="2362302" cy="342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Bulk Classified LIDAR Healing</a:t>
              </a:r>
              <a:endParaRPr sz="11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4" name="Google Shape;274;p40"/>
            <p:cNvSpPr txBox="1"/>
            <p:nvPr/>
          </p:nvSpPr>
          <p:spPr>
            <a:xfrm rot="-2700000">
              <a:off x="3803593" y="2571061"/>
              <a:ext cx="2242660" cy="44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endParaRPr sz="800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275" name="Google Shape;27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00" y="2831875"/>
            <a:ext cx="2656823" cy="161929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0" name="Google Shape;280;p41"/>
          <p:cNvCxnSpPr/>
          <p:nvPr/>
        </p:nvCxnSpPr>
        <p:spPr>
          <a:xfrm rot="10800000" flipH="1">
            <a:off x="347275" y="817050"/>
            <a:ext cx="2156700" cy="9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1" name="Google Shape;281;p41"/>
          <p:cNvSpPr txBox="1"/>
          <p:nvPr/>
        </p:nvSpPr>
        <p:spPr>
          <a:xfrm>
            <a:off x="0" y="0"/>
            <a:ext cx="801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pic>
        <p:nvPicPr>
          <p:cNvPr id="282" name="Google Shape;282;p41" title="flood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41"/>
          <p:cNvSpPr/>
          <p:nvPr/>
        </p:nvSpPr>
        <p:spPr>
          <a:xfrm rot="2700000">
            <a:off x="985350" y="-264752"/>
            <a:ext cx="489601" cy="2989789"/>
          </a:xfrm>
          <a:prstGeom prst="roundRect">
            <a:avLst>
              <a:gd name="adj" fmla="val 50000"/>
            </a:avLst>
          </a:prstGeom>
          <a:solidFill>
            <a:srgbClr val="0D5C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" name="Google Shape;284;p41"/>
          <p:cNvGrpSpPr/>
          <p:nvPr/>
        </p:nvGrpSpPr>
        <p:grpSpPr>
          <a:xfrm>
            <a:off x="189447" y="199652"/>
            <a:ext cx="2415076" cy="2223863"/>
            <a:chOff x="3459197" y="1517802"/>
            <a:chExt cx="2415076" cy="2223863"/>
          </a:xfrm>
        </p:grpSpPr>
        <p:sp>
          <p:nvSpPr>
            <p:cNvPr id="285" name="Google Shape;285;p41"/>
            <p:cNvSpPr/>
            <p:nvPr/>
          </p:nvSpPr>
          <p:spPr>
            <a:xfrm>
              <a:off x="3459197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0D5CDF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sz="900" b="1">
                <a:solidFill>
                  <a:srgbClr val="0D5CD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6" name="Google Shape;286;p41"/>
            <p:cNvSpPr txBox="1"/>
            <p:nvPr/>
          </p:nvSpPr>
          <p:spPr>
            <a:xfrm rot="-2700000">
              <a:off x="3404724" y="2302799"/>
              <a:ext cx="2362302" cy="342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Bulk Classified LIDAR Healing</a:t>
              </a:r>
              <a:endParaRPr sz="11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7" name="Google Shape;287;p41"/>
            <p:cNvSpPr txBox="1"/>
            <p:nvPr/>
          </p:nvSpPr>
          <p:spPr>
            <a:xfrm rot="-2700000">
              <a:off x="3803593" y="2571061"/>
              <a:ext cx="2242660" cy="44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 b="1">
                  <a:latin typeface="Roboto"/>
                  <a:ea typeface="Roboto"/>
                  <a:cs typeface="Roboto"/>
                  <a:sym typeface="Roboto"/>
                </a:rPr>
                <a:t>Inundating a healed surface</a:t>
              </a:r>
              <a:endParaRPr sz="800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288" name="Google Shape;288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25" y="3782493"/>
            <a:ext cx="2460300" cy="1361006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9" name="Google Shape;289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" y="2374873"/>
            <a:ext cx="2460298" cy="1427026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2"/>
          <p:cNvSpPr txBox="1">
            <a:spLocks noGrp="1"/>
          </p:cNvSpPr>
          <p:nvPr>
            <p:ph type="subTitle" idx="1"/>
          </p:nvPr>
        </p:nvSpPr>
        <p:spPr>
          <a:xfrm>
            <a:off x="466844" y="1139850"/>
            <a:ext cx="8520600" cy="28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</a:rPr>
              <a:t>Agenda Items:</a:t>
            </a:r>
            <a:endParaRPr sz="20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endParaRPr sz="20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en" sz="2000" dirty="0">
                <a:solidFill>
                  <a:schemeClr val="dk1"/>
                </a:solidFill>
              </a:rPr>
              <a:t>1 - Update on Developments on FIM at the National Water C</a:t>
            </a:r>
            <a:r>
              <a:rPr lang="en-US" sz="2000" dirty="0">
                <a:solidFill>
                  <a:schemeClr val="dk1"/>
                </a:solidFill>
              </a:rPr>
              <a:t>e</a:t>
            </a:r>
            <a:r>
              <a:rPr lang="en" sz="2000" dirty="0">
                <a:solidFill>
                  <a:schemeClr val="dk1"/>
                </a:solidFill>
              </a:rPr>
              <a:t>nter 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en" sz="2000" dirty="0">
                <a:solidFill>
                  <a:srgbClr val="FF0000"/>
                </a:solidFill>
              </a:rPr>
              <a:t>2 - 3D representation of channel geometry over CONUS via Machine Learning – Presented by Arash Rad, </a:t>
            </a:r>
            <a:endParaRPr sz="200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en" sz="2000" dirty="0">
                <a:solidFill>
                  <a:schemeClr val="dk1"/>
                </a:solidFill>
              </a:rPr>
              <a:t>3 - Comments from </a:t>
            </a:r>
            <a:r>
              <a:rPr lang="en-US" sz="2000" dirty="0">
                <a:solidFill>
                  <a:schemeClr val="dk1"/>
                </a:solidFill>
              </a:rPr>
              <a:t>USGS on their work on Synthetic Rating Curves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32"/>
          <p:cNvSpPr txBox="1"/>
          <p:nvPr/>
        </p:nvSpPr>
        <p:spPr>
          <a:xfrm>
            <a:off x="373800" y="224275"/>
            <a:ext cx="8350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007AC2"/>
                </a:solidFill>
              </a:rPr>
              <a:t>FLOG/FIM Subcommittee Meeting, 3 May 2024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47843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2"/>
          <p:cNvSpPr txBox="1"/>
          <p:nvPr/>
        </p:nvSpPr>
        <p:spPr>
          <a:xfrm>
            <a:off x="318656" y="263237"/>
            <a:ext cx="85104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The 3D river channel geometry</a:t>
            </a:r>
            <a:endParaRPr sz="2400" b="1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95" name="Google Shape;295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0525" y="832775"/>
            <a:ext cx="7350001" cy="4234525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2"/>
          <p:cNvSpPr/>
          <p:nvPr/>
        </p:nvSpPr>
        <p:spPr>
          <a:xfrm>
            <a:off x="5113550" y="1457225"/>
            <a:ext cx="2050500" cy="897300"/>
          </a:xfrm>
          <a:prstGeom prst="rect">
            <a:avLst/>
          </a:prstGeom>
          <a:solidFill>
            <a:srgbClr val="FFF925">
              <a:alpha val="56080"/>
            </a:srgbClr>
          </a:solidFill>
          <a:ln w="76200" cap="flat" cmpd="sng">
            <a:solidFill>
              <a:srgbClr val="1A4B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3"/>
          <p:cNvSpPr txBox="1"/>
          <p:nvPr/>
        </p:nvSpPr>
        <p:spPr>
          <a:xfrm>
            <a:off x="73575" y="197500"/>
            <a:ext cx="6901500" cy="6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0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Training ML models to</a:t>
            </a:r>
            <a:r>
              <a:rPr lang="en" sz="2800" b="1">
                <a:latin typeface="Libre Franklin"/>
                <a:ea typeface="Libre Franklin"/>
                <a:cs typeface="Libre Franklin"/>
                <a:sym typeface="Libre Franklin"/>
              </a:rPr>
              <a:t> learn channel geometry</a:t>
            </a:r>
            <a:r>
              <a:rPr lang="en" sz="2800" b="1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o</a:t>
            </a:r>
            <a:r>
              <a:rPr lang="en" sz="2800" b="1">
                <a:latin typeface="Libre Franklin"/>
                <a:ea typeface="Libre Franklin"/>
                <a:cs typeface="Libre Franklin"/>
                <a:sym typeface="Libre Franklin"/>
              </a:rPr>
              <a:t>f</a:t>
            </a:r>
            <a:r>
              <a:rPr lang="en" sz="2800" b="1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CONUS</a:t>
            </a:r>
            <a:endParaRPr sz="2800" b="1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02" name="Google Shape;30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2275" y="1790250"/>
            <a:ext cx="4911325" cy="3303651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43"/>
          <p:cNvSpPr txBox="1"/>
          <p:nvPr/>
        </p:nvSpPr>
        <p:spPr>
          <a:xfrm>
            <a:off x="123175" y="744263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Char char="●"/>
            </a:pPr>
            <a:r>
              <a:rPr lang="en" sz="1600">
                <a:solidFill>
                  <a:srgbClr val="595959"/>
                </a:solidFill>
              </a:rPr>
              <a:t>DEM is missing the channel bathymetry (flat river bed)</a:t>
            </a:r>
            <a:endParaRPr sz="1600">
              <a:solidFill>
                <a:srgbClr val="595959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Char char="●"/>
            </a:pPr>
            <a:r>
              <a:rPr lang="en" sz="1600">
                <a:solidFill>
                  <a:srgbClr val="595959"/>
                </a:solidFill>
              </a:rPr>
              <a:t>Survey data is sparse </a:t>
            </a:r>
            <a:endParaRPr sz="1600">
              <a:solidFill>
                <a:srgbClr val="595959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Char char="●"/>
            </a:pPr>
            <a:r>
              <a:rPr lang="en" sz="1600">
                <a:solidFill>
                  <a:srgbClr val="595959"/>
                </a:solidFill>
              </a:rPr>
              <a:t>HYDRoSWOT locations used for training and testing</a:t>
            </a:r>
            <a:endParaRPr sz="1600">
              <a:solidFill>
                <a:srgbClr val="595959"/>
              </a:solidFill>
            </a:endParaRPr>
          </a:p>
        </p:txBody>
      </p:sp>
      <p:pic>
        <p:nvPicPr>
          <p:cNvPr id="304" name="Google Shape;30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3404" y="0"/>
            <a:ext cx="2360596" cy="515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21068" y="4440000"/>
            <a:ext cx="262325" cy="71835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3"/>
          <p:cNvSpPr txBox="1"/>
          <p:nvPr/>
        </p:nvSpPr>
        <p:spPr>
          <a:xfrm>
            <a:off x="6078950" y="4865250"/>
            <a:ext cx="2827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50m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07" name="Google Shape;307;p43"/>
          <p:cNvSpPr txBox="1"/>
          <p:nvPr/>
        </p:nvSpPr>
        <p:spPr>
          <a:xfrm>
            <a:off x="6108725" y="4328313"/>
            <a:ext cx="2827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25m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08" name="Google Shape;308;p43"/>
          <p:cNvSpPr txBox="1"/>
          <p:nvPr/>
        </p:nvSpPr>
        <p:spPr>
          <a:xfrm>
            <a:off x="5946400" y="4087350"/>
            <a:ext cx="2827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Elevation</a:t>
            </a:r>
            <a:endParaRPr sz="12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4"/>
          <p:cNvSpPr txBox="1"/>
          <p:nvPr/>
        </p:nvSpPr>
        <p:spPr>
          <a:xfrm>
            <a:off x="240100" y="1969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At Station Hydraulic Geometry</a:t>
            </a:r>
            <a:endParaRPr sz="2400" b="1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14" name="Google Shape;314;p44"/>
          <p:cNvSpPr txBox="1"/>
          <p:nvPr/>
        </p:nvSpPr>
        <p:spPr>
          <a:xfrm>
            <a:off x="240100" y="2948825"/>
            <a:ext cx="2938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Dingman’s r coefficient</a:t>
            </a:r>
            <a:endParaRPr sz="1800">
              <a:solidFill>
                <a:srgbClr val="595959"/>
              </a:solidFill>
            </a:endParaRPr>
          </a:p>
        </p:txBody>
      </p:sp>
      <p:pic>
        <p:nvPicPr>
          <p:cNvPr id="315" name="Google Shape;315;p44"/>
          <p:cNvPicPr preferRelativeResize="0"/>
          <p:nvPr/>
        </p:nvPicPr>
        <p:blipFill rotWithShape="1">
          <a:blip r:embed="rId3">
            <a:alphaModFix/>
          </a:blip>
          <a:srcRect l="34127" t="38714" r="58754" b="47805"/>
          <a:stretch/>
        </p:blipFill>
        <p:spPr>
          <a:xfrm>
            <a:off x="526250" y="1057200"/>
            <a:ext cx="1425850" cy="151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4"/>
          <p:cNvPicPr preferRelativeResize="0"/>
          <p:nvPr/>
        </p:nvPicPr>
        <p:blipFill rotWithShape="1">
          <a:blip r:embed="rId4">
            <a:alphaModFix/>
          </a:blip>
          <a:srcRect t="4470" b="-4470"/>
          <a:stretch/>
        </p:blipFill>
        <p:spPr>
          <a:xfrm>
            <a:off x="5129550" y="963375"/>
            <a:ext cx="3969375" cy="1706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4"/>
          <p:cNvPicPr preferRelativeResize="0"/>
          <p:nvPr/>
        </p:nvPicPr>
        <p:blipFill rotWithShape="1">
          <a:blip r:embed="rId5">
            <a:alphaModFix/>
          </a:blip>
          <a:srcRect l="27620" t="49899" r="67836" b="43646"/>
          <a:stretch/>
        </p:blipFill>
        <p:spPr>
          <a:xfrm>
            <a:off x="526250" y="3448325"/>
            <a:ext cx="920626" cy="73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4"/>
          <p:cNvPicPr preferRelativeResize="0"/>
          <p:nvPr/>
        </p:nvPicPr>
        <p:blipFill rotWithShape="1">
          <a:blip r:embed="rId6">
            <a:alphaModFix/>
          </a:blip>
          <a:srcRect l="27474" t="49285" r="50157" b="45523"/>
          <a:stretch/>
        </p:blipFill>
        <p:spPr>
          <a:xfrm>
            <a:off x="526250" y="4309375"/>
            <a:ext cx="3733474" cy="487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60100" y="3030500"/>
            <a:ext cx="4376950" cy="197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5"/>
          <p:cNvSpPr txBox="1"/>
          <p:nvPr/>
        </p:nvSpPr>
        <p:spPr>
          <a:xfrm>
            <a:off x="430575" y="1097550"/>
            <a:ext cx="430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Width</a:t>
            </a:r>
            <a:endParaRPr b="1"/>
          </a:p>
        </p:txBody>
      </p:sp>
      <p:pic>
        <p:nvPicPr>
          <p:cNvPr id="325" name="Google Shape;325;p45"/>
          <p:cNvPicPr preferRelativeResize="0"/>
          <p:nvPr/>
        </p:nvPicPr>
        <p:blipFill rotWithShape="1">
          <a:blip r:embed="rId3">
            <a:alphaModFix/>
          </a:blip>
          <a:srcRect r="49705"/>
          <a:stretch/>
        </p:blipFill>
        <p:spPr>
          <a:xfrm>
            <a:off x="3501337" y="1749350"/>
            <a:ext cx="2252374" cy="3198875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326" name="Google Shape;326;p45"/>
          <p:cNvCxnSpPr>
            <a:stCxn id="324" idx="2"/>
          </p:cNvCxnSpPr>
          <p:nvPr/>
        </p:nvCxnSpPr>
        <p:spPr>
          <a:xfrm>
            <a:off x="2581125" y="1497750"/>
            <a:ext cx="1172100" cy="6255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27" name="Google Shape;327;p45"/>
          <p:cNvPicPr preferRelativeResize="0"/>
          <p:nvPr/>
        </p:nvPicPr>
        <p:blipFill rotWithShape="1">
          <a:blip r:embed="rId3">
            <a:alphaModFix/>
          </a:blip>
          <a:srcRect r="49705"/>
          <a:stretch/>
        </p:blipFill>
        <p:spPr>
          <a:xfrm>
            <a:off x="231525" y="1749362"/>
            <a:ext cx="2252374" cy="3198875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8" name="Google Shape;328;p45"/>
          <p:cNvSpPr/>
          <p:nvPr/>
        </p:nvSpPr>
        <p:spPr>
          <a:xfrm>
            <a:off x="1419350" y="2088900"/>
            <a:ext cx="111900" cy="2437500"/>
          </a:xfrm>
          <a:prstGeom prst="rect">
            <a:avLst/>
          </a:prstGeom>
          <a:solidFill>
            <a:srgbClr val="FFF925">
              <a:alpha val="56420"/>
            </a:srgbClr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45"/>
          <p:cNvSpPr txBox="1"/>
          <p:nvPr/>
        </p:nvSpPr>
        <p:spPr>
          <a:xfrm>
            <a:off x="-1499312" y="1165075"/>
            <a:ext cx="430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Depth</a:t>
            </a:r>
            <a:endParaRPr b="1"/>
          </a:p>
        </p:txBody>
      </p:sp>
      <p:cxnSp>
        <p:nvCxnSpPr>
          <p:cNvPr id="330" name="Google Shape;330;p45"/>
          <p:cNvCxnSpPr>
            <a:stCxn id="329" idx="2"/>
            <a:endCxn id="328" idx="0"/>
          </p:cNvCxnSpPr>
          <p:nvPr/>
        </p:nvCxnSpPr>
        <p:spPr>
          <a:xfrm>
            <a:off x="651238" y="1565275"/>
            <a:ext cx="824100" cy="523500"/>
          </a:xfrm>
          <a:prstGeom prst="straightConnector1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1" name="Google Shape;331;p45"/>
          <p:cNvSpPr/>
          <p:nvPr/>
        </p:nvSpPr>
        <p:spPr>
          <a:xfrm>
            <a:off x="3753324" y="2016225"/>
            <a:ext cx="1983600" cy="159600"/>
          </a:xfrm>
          <a:prstGeom prst="rect">
            <a:avLst/>
          </a:prstGeom>
          <a:solidFill>
            <a:srgbClr val="FFF925">
              <a:alpha val="56420"/>
            </a:srgbClr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45"/>
          <p:cNvSpPr txBox="1"/>
          <p:nvPr/>
        </p:nvSpPr>
        <p:spPr>
          <a:xfrm>
            <a:off x="428025" y="703375"/>
            <a:ext cx="430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1 year = in-channel       2 year = bankfull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333" name="Google Shape;33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2700" y="2485575"/>
            <a:ext cx="3107725" cy="1352775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45"/>
          <p:cNvSpPr txBox="1"/>
          <p:nvPr/>
        </p:nvSpPr>
        <p:spPr>
          <a:xfrm>
            <a:off x="6239150" y="1504950"/>
            <a:ext cx="2545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Missing bathymetry from DEM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335" name="Google Shape;335;p45"/>
          <p:cNvCxnSpPr/>
          <p:nvPr/>
        </p:nvCxnSpPr>
        <p:spPr>
          <a:xfrm>
            <a:off x="7842350" y="3356725"/>
            <a:ext cx="0" cy="2691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6" name="Google Shape;336;p45"/>
          <p:cNvCxnSpPr/>
          <p:nvPr/>
        </p:nvCxnSpPr>
        <p:spPr>
          <a:xfrm rot="10800000">
            <a:off x="7586750" y="2016150"/>
            <a:ext cx="255600" cy="13032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7" name="Google Shape;337;p45"/>
          <p:cNvSpPr txBox="1"/>
          <p:nvPr/>
        </p:nvSpPr>
        <p:spPr>
          <a:xfrm>
            <a:off x="52975" y="828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2040" b="1">
                <a:latin typeface="Libre Franklin"/>
                <a:ea typeface="Libre Franklin"/>
                <a:cs typeface="Libre Franklin"/>
                <a:sym typeface="Libre Franklin"/>
              </a:rPr>
              <a:t>AHG Software and Bathymetry Problem</a:t>
            </a:r>
            <a:endParaRPr sz="2040" b="1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endParaRPr sz="2040" b="1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6"/>
          <p:cNvSpPr txBox="1"/>
          <p:nvPr/>
        </p:nvSpPr>
        <p:spPr>
          <a:xfrm>
            <a:off x="52975" y="828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2040" b="1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At a Station Hydraulic Geometry</a:t>
            </a:r>
            <a:endParaRPr sz="2040" b="1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endParaRPr sz="2040" b="1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43" name="Google Shape;343;p46"/>
          <p:cNvSpPr txBox="1"/>
          <p:nvPr/>
        </p:nvSpPr>
        <p:spPr>
          <a:xfrm>
            <a:off x="128250" y="580275"/>
            <a:ext cx="5279100" cy="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Robust fits while preserving mass AHGestimation package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u="sng">
                <a:solidFill>
                  <a:srgbClr val="0097A7"/>
                </a:solidFill>
                <a:highlight>
                  <a:srgbClr val="FFFFFF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Software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4" name="Google Shape;34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0625" y="989189"/>
            <a:ext cx="5733375" cy="4095286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46"/>
          <p:cNvSpPr txBox="1"/>
          <p:nvPr/>
        </p:nvSpPr>
        <p:spPr>
          <a:xfrm>
            <a:off x="52975" y="1594550"/>
            <a:ext cx="3456300" cy="29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filtering:</a:t>
            </a:r>
            <a:endParaRPr/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1- Median Absolute Deviation </a:t>
            </a:r>
            <a:r>
              <a:rPr lang="en" sz="1350">
                <a:solidFill>
                  <a:srgbClr val="5E5E5E"/>
                </a:solidFill>
                <a:highlight>
                  <a:srgbClr val="F1F3F5"/>
                </a:highlight>
              </a:rPr>
              <a:t>mad_filter()</a:t>
            </a:r>
            <a:endParaRPr sz="1350">
              <a:solidFill>
                <a:srgbClr val="5E5E5E"/>
              </a:solidFill>
              <a:highlight>
                <a:srgbClr val="F1F3F5"/>
              </a:highlight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2- Temporal </a:t>
            </a:r>
            <a:r>
              <a:rPr lang="en" sz="1350">
                <a:solidFill>
                  <a:srgbClr val="5E5E5E"/>
                </a:solidFill>
                <a:highlight>
                  <a:srgbClr val="F1F3F5"/>
                </a:highlight>
              </a:rPr>
              <a:t>date_filter()</a:t>
            </a:r>
            <a:endParaRPr sz="1350">
              <a:solidFill>
                <a:srgbClr val="5E5E5E"/>
              </a:solidFill>
              <a:highlight>
                <a:srgbClr val="F1F3F5"/>
              </a:highlight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3- Mass conserving </a:t>
            </a:r>
            <a:r>
              <a:rPr lang="en" sz="1350">
                <a:solidFill>
                  <a:srgbClr val="5E5E5E"/>
                </a:solidFill>
                <a:highlight>
                  <a:srgbClr val="F1F3F5"/>
                </a:highlight>
              </a:rPr>
              <a:t>qva_filter()</a:t>
            </a:r>
            <a:endParaRPr sz="1350">
              <a:solidFill>
                <a:srgbClr val="5E5E5E"/>
              </a:solidFill>
              <a:highlight>
                <a:srgbClr val="F1F3F5"/>
              </a:highlight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4- NLS </a:t>
            </a:r>
            <a:r>
              <a:rPr lang="en" sz="1350">
                <a:solidFill>
                  <a:srgbClr val="5E5E5E"/>
                </a:solidFill>
                <a:highlight>
                  <a:srgbClr val="F1F3F5"/>
                </a:highlight>
              </a:rPr>
              <a:t>nls_filter()</a:t>
            </a:r>
            <a:endParaRPr sz="1350">
              <a:solidFill>
                <a:srgbClr val="5E5E5E"/>
              </a:solidFill>
              <a:highlight>
                <a:srgbClr val="F1F3F5"/>
              </a:highlight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5E5E5E"/>
              </a:solidFill>
              <a:highlight>
                <a:srgbClr val="F1F3F5"/>
              </a:highlight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7"/>
          <p:cNvSpPr txBox="1"/>
          <p:nvPr/>
        </p:nvSpPr>
        <p:spPr>
          <a:xfrm>
            <a:off x="5651150" y="0"/>
            <a:ext cx="2348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</a:rPr>
              <a:t>HYDRoSWOT</a:t>
            </a:r>
            <a:endParaRPr sz="28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000000"/>
              </a:solidFill>
            </a:endParaRPr>
          </a:p>
        </p:txBody>
      </p:sp>
      <p:pic>
        <p:nvPicPr>
          <p:cNvPr id="351" name="Google Shape;35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900" y="3724250"/>
            <a:ext cx="2012624" cy="11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450" y="1992558"/>
            <a:ext cx="2012624" cy="1385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29025" y="423899"/>
            <a:ext cx="2797101" cy="188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7"/>
          <p:cNvPicPr preferRelativeResize="0"/>
          <p:nvPr/>
        </p:nvPicPr>
        <p:blipFill rotWithShape="1">
          <a:blip r:embed="rId6">
            <a:alphaModFix/>
          </a:blip>
          <a:srcRect l="41792" t="17118" r="34924" b="20858"/>
          <a:stretch/>
        </p:blipFill>
        <p:spPr>
          <a:xfrm>
            <a:off x="3137800" y="1029750"/>
            <a:ext cx="1490274" cy="283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2562" y="423900"/>
            <a:ext cx="2549549" cy="12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47"/>
          <p:cNvSpPr/>
          <p:nvPr/>
        </p:nvSpPr>
        <p:spPr>
          <a:xfrm>
            <a:off x="4503025" y="1597900"/>
            <a:ext cx="869400" cy="817500"/>
          </a:xfrm>
          <a:prstGeom prst="mathPlus">
            <a:avLst>
              <a:gd name="adj1" fmla="val 23520"/>
            </a:avLst>
          </a:prstGeom>
          <a:solidFill>
            <a:srgbClr val="FF99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9900"/>
              </a:solidFill>
              <a:highlight>
                <a:srgbClr val="FF0000"/>
              </a:highlight>
            </a:endParaRPr>
          </a:p>
        </p:txBody>
      </p:sp>
      <p:sp>
        <p:nvSpPr>
          <p:cNvPr id="357" name="Google Shape;357;p47"/>
          <p:cNvSpPr/>
          <p:nvPr/>
        </p:nvSpPr>
        <p:spPr>
          <a:xfrm>
            <a:off x="2536975" y="2456875"/>
            <a:ext cx="672600" cy="362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47"/>
          <p:cNvSpPr/>
          <p:nvPr/>
        </p:nvSpPr>
        <p:spPr>
          <a:xfrm rot="5400000">
            <a:off x="6538275" y="2313650"/>
            <a:ext cx="378600" cy="362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47"/>
          <p:cNvSpPr txBox="1"/>
          <p:nvPr/>
        </p:nvSpPr>
        <p:spPr>
          <a:xfrm>
            <a:off x="659788" y="0"/>
            <a:ext cx="1370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20">
                <a:solidFill>
                  <a:srgbClr val="000000"/>
                </a:solidFill>
              </a:rPr>
              <a:t>POLARIS</a:t>
            </a:r>
            <a:endParaRPr sz="172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20">
              <a:solidFill>
                <a:srgbClr val="000000"/>
              </a:solidFill>
            </a:endParaRPr>
          </a:p>
        </p:txBody>
      </p:sp>
      <p:sp>
        <p:nvSpPr>
          <p:cNvPr id="360" name="Google Shape;360;p47"/>
          <p:cNvSpPr txBox="1"/>
          <p:nvPr/>
        </p:nvSpPr>
        <p:spPr>
          <a:xfrm>
            <a:off x="504575" y="1597900"/>
            <a:ext cx="13704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20">
                <a:solidFill>
                  <a:srgbClr val="000000"/>
                </a:solidFill>
              </a:rPr>
              <a:t>StreamCat</a:t>
            </a:r>
            <a:endParaRPr sz="172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20">
              <a:solidFill>
                <a:srgbClr val="000000"/>
              </a:solidFill>
            </a:endParaRPr>
          </a:p>
        </p:txBody>
      </p:sp>
      <p:sp>
        <p:nvSpPr>
          <p:cNvPr id="361" name="Google Shape;361;p47"/>
          <p:cNvSpPr txBox="1"/>
          <p:nvPr/>
        </p:nvSpPr>
        <p:spPr>
          <a:xfrm>
            <a:off x="59025" y="3195475"/>
            <a:ext cx="2814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20">
                <a:solidFill>
                  <a:srgbClr val="000000"/>
                </a:solidFill>
              </a:rPr>
              <a:t>NWM Flood Frequencies</a:t>
            </a:r>
            <a:endParaRPr sz="172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20">
              <a:solidFill>
                <a:srgbClr val="000000"/>
              </a:solidFill>
            </a:endParaRPr>
          </a:p>
        </p:txBody>
      </p:sp>
      <p:sp>
        <p:nvSpPr>
          <p:cNvPr id="362" name="Google Shape;362;p47"/>
          <p:cNvSpPr txBox="1"/>
          <p:nvPr/>
        </p:nvSpPr>
        <p:spPr>
          <a:xfrm>
            <a:off x="2771440" y="572700"/>
            <a:ext cx="2962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20">
                <a:solidFill>
                  <a:srgbClr val="000000"/>
                </a:solidFill>
              </a:rPr>
              <a:t>Reference Fabric</a:t>
            </a:r>
            <a:endParaRPr sz="172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20">
              <a:solidFill>
                <a:srgbClr val="000000"/>
              </a:solidFill>
            </a:endParaRPr>
          </a:p>
        </p:txBody>
      </p:sp>
      <p:pic>
        <p:nvPicPr>
          <p:cNvPr id="363" name="Google Shape;363;p47"/>
          <p:cNvPicPr preferRelativeResize="0"/>
          <p:nvPr/>
        </p:nvPicPr>
        <p:blipFill rotWithShape="1">
          <a:blip r:embed="rId8">
            <a:alphaModFix/>
          </a:blip>
          <a:srcRect l="35450"/>
          <a:stretch/>
        </p:blipFill>
        <p:spPr>
          <a:xfrm>
            <a:off x="5417750" y="2683991"/>
            <a:ext cx="2814898" cy="245306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47"/>
          <p:cNvSpPr txBox="1"/>
          <p:nvPr/>
        </p:nvSpPr>
        <p:spPr>
          <a:xfrm>
            <a:off x="7833750" y="3789200"/>
            <a:ext cx="141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Dingman r</a:t>
            </a:r>
            <a:endParaRPr sz="1800" b="1">
              <a:solidFill>
                <a:schemeClr val="dk1"/>
              </a:solidFill>
            </a:endParaRPr>
          </a:p>
        </p:txBody>
      </p:sp>
      <p:sp>
        <p:nvSpPr>
          <p:cNvPr id="365" name="Google Shape;365;p47"/>
          <p:cNvSpPr txBox="1"/>
          <p:nvPr/>
        </p:nvSpPr>
        <p:spPr>
          <a:xfrm>
            <a:off x="6138475" y="4416700"/>
            <a:ext cx="672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</a:rPr>
              <a:t>1-</a:t>
            </a:r>
            <a:endParaRPr sz="1800" b="1">
              <a:solidFill>
                <a:srgbClr val="FF0000"/>
              </a:solidFill>
            </a:endParaRPr>
          </a:p>
        </p:txBody>
      </p:sp>
      <p:sp>
        <p:nvSpPr>
          <p:cNvPr id="366" name="Google Shape;366;p47"/>
          <p:cNvSpPr txBox="1"/>
          <p:nvPr/>
        </p:nvSpPr>
        <p:spPr>
          <a:xfrm>
            <a:off x="6984825" y="4675350"/>
            <a:ext cx="672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</a:rPr>
              <a:t>2-</a:t>
            </a:r>
            <a:endParaRPr sz="1800" b="1">
              <a:solidFill>
                <a:srgbClr val="FF0000"/>
              </a:solidFill>
            </a:endParaRPr>
          </a:p>
        </p:txBody>
      </p:sp>
      <p:sp>
        <p:nvSpPr>
          <p:cNvPr id="367" name="Google Shape;367;p47"/>
          <p:cNvSpPr txBox="1"/>
          <p:nvPr/>
        </p:nvSpPr>
        <p:spPr>
          <a:xfrm>
            <a:off x="7581225" y="3789200"/>
            <a:ext cx="672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</a:rPr>
              <a:t>3-</a:t>
            </a:r>
            <a:endParaRPr sz="18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54121"/>
            <a:ext cx="9144003" cy="2754809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48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2040" b="1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Channel Shape</a:t>
            </a:r>
            <a:endParaRPr sz="2040" b="1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endParaRPr sz="2040" b="1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74" name="Google Shape;374;p48"/>
          <p:cNvSpPr txBox="1"/>
          <p:nvPr/>
        </p:nvSpPr>
        <p:spPr>
          <a:xfrm>
            <a:off x="384150" y="10177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20">
                <a:solidFill>
                  <a:srgbClr val="000000"/>
                </a:solidFill>
              </a:rPr>
              <a:t>Plot of ML model predictions of Dingman’s r that determine channel shape for all NHDPlus reaches corresponding to HydroSWOT data</a:t>
            </a:r>
            <a:endParaRPr sz="162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2"/>
          <p:cNvSpPr txBox="1">
            <a:spLocks noGrp="1"/>
          </p:cNvSpPr>
          <p:nvPr>
            <p:ph type="subTitle" idx="1"/>
          </p:nvPr>
        </p:nvSpPr>
        <p:spPr>
          <a:xfrm>
            <a:off x="466844" y="1139850"/>
            <a:ext cx="8520600" cy="28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</a:rPr>
              <a:t>Agenda Items:</a:t>
            </a:r>
            <a:endParaRPr sz="20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endParaRPr sz="20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en" sz="2000" dirty="0">
                <a:solidFill>
                  <a:srgbClr val="FF0000"/>
                </a:solidFill>
              </a:rPr>
              <a:t>1 - Update on Developments on FIM at the National Water C</a:t>
            </a:r>
            <a:r>
              <a:rPr lang="en-US" sz="2000" dirty="0">
                <a:solidFill>
                  <a:srgbClr val="FF0000"/>
                </a:solidFill>
              </a:rPr>
              <a:t>e</a:t>
            </a:r>
            <a:r>
              <a:rPr lang="en" sz="2000" dirty="0">
                <a:solidFill>
                  <a:srgbClr val="FF0000"/>
                </a:solidFill>
              </a:rPr>
              <a:t>nter </a:t>
            </a:r>
            <a:r>
              <a:rPr lang="en-US" sz="2000" dirty="0">
                <a:solidFill>
                  <a:srgbClr val="FF0000"/>
                </a:solidFill>
              </a:rPr>
              <a:t>– Presented by Jim Coll and Laura Keys</a:t>
            </a:r>
            <a:endParaRPr sz="200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en" sz="2000" dirty="0">
                <a:solidFill>
                  <a:schemeClr val="dk1"/>
                </a:solidFill>
              </a:rPr>
              <a:t>2 - 3D representation of channel geometry over CONUS via Machine Learning 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en" sz="2000" dirty="0">
                <a:solidFill>
                  <a:schemeClr val="dk1"/>
                </a:solidFill>
              </a:rPr>
              <a:t>3 - Comments from </a:t>
            </a:r>
            <a:r>
              <a:rPr lang="en-US" sz="2000" dirty="0">
                <a:solidFill>
                  <a:schemeClr val="dk1"/>
                </a:solidFill>
              </a:rPr>
              <a:t>USGS on their work on Synthetic Rating Curves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32"/>
          <p:cNvSpPr txBox="1"/>
          <p:nvPr/>
        </p:nvSpPr>
        <p:spPr>
          <a:xfrm>
            <a:off x="373800" y="224275"/>
            <a:ext cx="8350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007AC2"/>
                </a:solidFill>
              </a:rPr>
              <a:t>FLOG/FIM Subcommittee Meeting, 3 May 2024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69380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825" y="430275"/>
            <a:ext cx="8650801" cy="466402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9"/>
          <p:cNvSpPr txBox="1"/>
          <p:nvPr/>
        </p:nvSpPr>
        <p:spPr>
          <a:xfrm>
            <a:off x="5314600" y="0"/>
            <a:ext cx="3000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Channel Width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381" name="Google Shape;381;p49"/>
          <p:cNvSpPr txBox="1"/>
          <p:nvPr/>
        </p:nvSpPr>
        <p:spPr>
          <a:xfrm>
            <a:off x="1189675" y="0"/>
            <a:ext cx="3000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Channel Depth</a:t>
            </a:r>
            <a:endParaRPr sz="2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450" y="152400"/>
            <a:ext cx="786498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550" y="840350"/>
            <a:ext cx="8839201" cy="419703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51"/>
          <p:cNvSpPr txBox="1"/>
          <p:nvPr/>
        </p:nvSpPr>
        <p:spPr>
          <a:xfrm>
            <a:off x="311700" y="1870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2040" b="1">
                <a:latin typeface="Libre Franklin"/>
                <a:ea typeface="Libre Franklin"/>
                <a:cs typeface="Libre Franklin"/>
                <a:sym typeface="Libre Franklin"/>
              </a:rPr>
              <a:t>Evaluation with Literature</a:t>
            </a:r>
            <a:endParaRPr sz="2040" b="1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endParaRPr sz="2040" b="1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2"/>
          <p:cNvSpPr txBox="1"/>
          <p:nvPr/>
        </p:nvSpPr>
        <p:spPr>
          <a:xfrm>
            <a:off x="0" y="1002100"/>
            <a:ext cx="5179200" cy="24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Char char="●"/>
            </a:pPr>
            <a:r>
              <a:rPr lang="en" sz="1600" b="1">
                <a:solidFill>
                  <a:srgbClr val="595959"/>
                </a:solidFill>
              </a:rPr>
              <a:t>Depth Model comparison to Blackburn-lynch</a:t>
            </a:r>
            <a:endParaRPr sz="1600" b="1"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595959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595959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AutoNum type="arabicPeriod"/>
            </a:pPr>
            <a:r>
              <a:rPr lang="en">
                <a:solidFill>
                  <a:srgbClr val="595959"/>
                </a:solidFill>
              </a:rPr>
              <a:t>Black dots are reported </a:t>
            </a:r>
            <a:r>
              <a:rPr lang="en">
                <a:solidFill>
                  <a:schemeClr val="dk2"/>
                </a:solidFill>
              </a:rPr>
              <a:t>Blackburn-lynch regional equations goodness of fit (R2)</a:t>
            </a:r>
            <a:endParaRPr>
              <a:solidFill>
                <a:schemeClr val="dk2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>
                <a:solidFill>
                  <a:schemeClr val="dk2"/>
                </a:solidFill>
              </a:rPr>
              <a:t>Bar plots are ML goodness of fit (R2) </a:t>
            </a:r>
            <a:endParaRPr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595959"/>
              </a:solidFill>
            </a:endParaRPr>
          </a:p>
        </p:txBody>
      </p:sp>
      <p:pic>
        <p:nvPicPr>
          <p:cNvPr id="398" name="Google Shape;39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8600" y="214925"/>
            <a:ext cx="4247076" cy="255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52"/>
          <p:cNvPicPr preferRelativeResize="0"/>
          <p:nvPr/>
        </p:nvPicPr>
        <p:blipFill rotWithShape="1">
          <a:blip r:embed="rId4">
            <a:alphaModFix/>
          </a:blip>
          <a:srcRect t="45091"/>
          <a:stretch/>
        </p:blipFill>
        <p:spPr>
          <a:xfrm>
            <a:off x="292188" y="3265725"/>
            <a:ext cx="8559624" cy="1540975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52"/>
          <p:cNvSpPr txBox="1"/>
          <p:nvPr/>
        </p:nvSpPr>
        <p:spPr>
          <a:xfrm>
            <a:off x="311700" y="1870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2040" b="1">
                <a:latin typeface="Libre Franklin"/>
                <a:ea typeface="Libre Franklin"/>
                <a:cs typeface="Libre Franklin"/>
                <a:sym typeface="Libre Franklin"/>
              </a:rPr>
              <a:t>Evaluation with Literature</a:t>
            </a:r>
            <a:endParaRPr sz="2040" b="1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endParaRPr sz="2040" b="1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4900" y="415975"/>
            <a:ext cx="3973625" cy="216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125" y="1577729"/>
            <a:ext cx="3118925" cy="3118925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53"/>
          <p:cNvSpPr txBox="1"/>
          <p:nvPr/>
        </p:nvSpPr>
        <p:spPr>
          <a:xfrm>
            <a:off x="426125" y="25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2040" b="1">
                <a:latin typeface="Libre Franklin"/>
                <a:ea typeface="Libre Franklin"/>
                <a:cs typeface="Libre Franklin"/>
                <a:sym typeface="Libre Franklin"/>
              </a:rPr>
              <a:t>Shortcomings</a:t>
            </a:r>
            <a:endParaRPr sz="2040" b="1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endParaRPr sz="2040" b="1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408" name="Google Shape;408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01925" y="2920100"/>
            <a:ext cx="3274726" cy="218315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53"/>
          <p:cNvSpPr txBox="1"/>
          <p:nvPr/>
        </p:nvSpPr>
        <p:spPr>
          <a:xfrm>
            <a:off x="934475" y="1116013"/>
            <a:ext cx="4306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USGS monitoring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10" name="Google Shape;410;p53"/>
          <p:cNvSpPr txBox="1"/>
          <p:nvPr/>
        </p:nvSpPr>
        <p:spPr>
          <a:xfrm>
            <a:off x="4340250" y="60713"/>
            <a:ext cx="4306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Coastal regions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11" name="Google Shape;411;p53"/>
          <p:cNvSpPr txBox="1"/>
          <p:nvPr/>
        </p:nvSpPr>
        <p:spPr>
          <a:xfrm>
            <a:off x="4572000" y="2571738"/>
            <a:ext cx="4306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Dams and other man made structures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54"/>
          <p:cNvPicPr preferRelativeResize="0"/>
          <p:nvPr/>
        </p:nvPicPr>
        <p:blipFill rotWithShape="1">
          <a:blip r:embed="rId3">
            <a:alphaModFix/>
          </a:blip>
          <a:srcRect l="10448" r="9794"/>
          <a:stretch/>
        </p:blipFill>
        <p:spPr>
          <a:xfrm>
            <a:off x="5893600" y="2471425"/>
            <a:ext cx="3250400" cy="2672076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54"/>
          <p:cNvSpPr txBox="1"/>
          <p:nvPr/>
        </p:nvSpPr>
        <p:spPr>
          <a:xfrm>
            <a:off x="39700" y="383225"/>
            <a:ext cx="8870100" cy="39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" sz="1500" dirty="0">
                <a:solidFill>
                  <a:schemeClr val="dk2"/>
                </a:solidFill>
              </a:rPr>
              <a:t>Providing </a:t>
            </a:r>
            <a:r>
              <a:rPr lang="en" sz="1500" u="sng" dirty="0">
                <a:solidFill>
                  <a:schemeClr val="hlink"/>
                </a:solidFill>
                <a:hlinkClick r:id="rId4"/>
              </a:rPr>
              <a:t>data</a:t>
            </a:r>
            <a:r>
              <a:rPr lang="en" sz="1500" dirty="0">
                <a:solidFill>
                  <a:schemeClr val="dk2"/>
                </a:solidFill>
              </a:rPr>
              <a:t> for width, depth and shape (and all AHG coefficients) ~2.7 million catchments</a:t>
            </a:r>
            <a:endParaRPr sz="1500" dirty="0"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" sz="1500" dirty="0">
                <a:solidFill>
                  <a:schemeClr val="dk2"/>
                </a:solidFill>
              </a:rPr>
              <a:t>Can be infused with DEM derived cross sections to represent entire river geometry </a:t>
            </a:r>
            <a:endParaRPr sz="1500" dirty="0"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" sz="1500" dirty="0">
                <a:solidFill>
                  <a:schemeClr val="dk2"/>
                </a:solidFill>
              </a:rPr>
              <a:t>The dataset indexes bathymetry-related data resources into the National Hydrologic Geospatial Reference Fabric, enabling exhaustive watershed-level queries.</a:t>
            </a:r>
            <a:endParaRPr sz="15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" sz="1500" dirty="0">
                <a:solidFill>
                  <a:schemeClr val="dk2"/>
                </a:solidFill>
              </a:rPr>
              <a:t>Potential to enhance routing within hydrological models, improves representation of river bathymetry in Flood Inundation Mapping (FIM), and facilitates numerous comprehensive scientific analyses.</a:t>
            </a:r>
            <a:endParaRPr sz="1500" dirty="0"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" sz="1500" dirty="0">
                <a:solidFill>
                  <a:schemeClr val="dk2"/>
                </a:solidFill>
              </a:rPr>
              <a:t>ML drived channel geometry Paper currently </a:t>
            </a:r>
            <a:endParaRPr sz="1500" dirty="0">
              <a:solidFill>
                <a:schemeClr val="dk2"/>
              </a:solidFill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</a:rPr>
              <a:t>under revision submitted to JGR ML</a:t>
            </a:r>
            <a:endParaRPr sz="1500" dirty="0">
              <a:solidFill>
                <a:schemeClr val="dk2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en" sz="1500" dirty="0">
                <a:solidFill>
                  <a:schemeClr val="dk2"/>
                </a:solidFill>
              </a:rPr>
              <a:t>Paper on AHG software published at</a:t>
            </a:r>
            <a:r>
              <a:rPr lang="en" sz="1900" dirty="0">
                <a:solidFill>
                  <a:schemeClr val="dk2"/>
                </a:solidFill>
              </a:rPr>
              <a:t> </a:t>
            </a:r>
            <a:r>
              <a:rPr lang="en" sz="1050" u="sng" dirty="0">
                <a:solidFill>
                  <a:schemeClr val="accent5"/>
                </a:solidFill>
                <a:highlight>
                  <a:schemeClr val="lt1"/>
                </a:highlight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JOSS Paper</a:t>
            </a:r>
            <a:r>
              <a:rPr lang="en" dirty="0">
                <a:solidFill>
                  <a:schemeClr val="dk1"/>
                </a:solidFill>
              </a:rPr>
              <a:t> </a:t>
            </a:r>
            <a:endParaRPr sz="1900" dirty="0">
              <a:solidFill>
                <a:schemeClr val="dk2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2"/>
          <p:cNvSpPr txBox="1">
            <a:spLocks noGrp="1"/>
          </p:cNvSpPr>
          <p:nvPr>
            <p:ph type="subTitle" idx="1"/>
          </p:nvPr>
        </p:nvSpPr>
        <p:spPr>
          <a:xfrm>
            <a:off x="466844" y="1139850"/>
            <a:ext cx="8520600" cy="28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</a:rPr>
              <a:t>Agenda Items:</a:t>
            </a:r>
            <a:endParaRPr sz="20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endParaRPr sz="20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en" sz="2000" dirty="0">
                <a:solidFill>
                  <a:schemeClr val="dk1"/>
                </a:solidFill>
              </a:rPr>
              <a:t>1 - Update on Developments on FIM at the National Water C</a:t>
            </a:r>
            <a:r>
              <a:rPr lang="en-US" sz="2000" dirty="0">
                <a:solidFill>
                  <a:schemeClr val="dk1"/>
                </a:solidFill>
              </a:rPr>
              <a:t>e</a:t>
            </a:r>
            <a:r>
              <a:rPr lang="en" sz="2000" dirty="0">
                <a:solidFill>
                  <a:schemeClr val="dk1"/>
                </a:solidFill>
              </a:rPr>
              <a:t>nter 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en" sz="2000" dirty="0">
                <a:solidFill>
                  <a:schemeClr val="tx1"/>
                </a:solidFill>
              </a:rPr>
              <a:t>2 - 3D representation of channel geometry over CONUS via Machine Learning </a:t>
            </a:r>
          </a:p>
          <a:p>
            <a:pPr marL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en" sz="2000" dirty="0">
                <a:solidFill>
                  <a:srgbClr val="FF0000"/>
                </a:solidFill>
              </a:rPr>
              <a:t>3 - Comments from </a:t>
            </a:r>
            <a:r>
              <a:rPr lang="en-US" sz="2000" dirty="0">
                <a:solidFill>
                  <a:srgbClr val="FF0000"/>
                </a:solidFill>
              </a:rPr>
              <a:t>USGS on their work on Synthetic Rating Curves – Presented by Nam </a:t>
            </a:r>
            <a:r>
              <a:rPr lang="en-US" sz="2000" dirty="0" err="1">
                <a:solidFill>
                  <a:srgbClr val="FF0000"/>
                </a:solidFill>
              </a:rPr>
              <a:t>Jeong</a:t>
            </a:r>
            <a:r>
              <a:rPr lang="en-US" sz="2000" dirty="0">
                <a:solidFill>
                  <a:srgbClr val="FF0000"/>
                </a:solidFill>
              </a:rPr>
              <a:t> Choi</a:t>
            </a:r>
            <a:endParaRPr sz="2000" dirty="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32"/>
          <p:cNvSpPr txBox="1"/>
          <p:nvPr/>
        </p:nvSpPr>
        <p:spPr>
          <a:xfrm>
            <a:off x="373800" y="224275"/>
            <a:ext cx="8350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007AC2"/>
                </a:solidFill>
              </a:rPr>
              <a:t>FLOG/FIM Subcommittee Meeting, 3 May 2024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745953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A2B187-D478-B5E5-324C-BA3057AEA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470" y="1479070"/>
            <a:ext cx="8424614" cy="2679298"/>
          </a:xfrm>
        </p:spPr>
        <p:txBody>
          <a:bodyPr>
            <a:normAutofit/>
          </a:bodyPr>
          <a:lstStyle/>
          <a:p>
            <a:r>
              <a:rPr lang="en-US" sz="2775" dirty="0"/>
              <a:t>Synthetic Rating Curve for Flood Inundation Mapping in </a:t>
            </a:r>
            <a:br>
              <a:rPr lang="en-US" sz="2775" dirty="0"/>
            </a:br>
            <a:r>
              <a:rPr lang="en-US" sz="2775" dirty="0" err="1"/>
              <a:t>Ungaged</a:t>
            </a:r>
            <a:r>
              <a:rPr lang="en-US" sz="2775" dirty="0"/>
              <a:t> Streams</a:t>
            </a:r>
            <a:br>
              <a:rPr lang="en-US" sz="2775" dirty="0"/>
            </a:br>
            <a:r>
              <a:rPr lang="en-US" sz="1500" dirty="0"/>
              <a:t>______________________________________________________</a:t>
            </a:r>
            <a:br>
              <a:rPr lang="en-US" sz="2775" dirty="0"/>
            </a:br>
            <a:r>
              <a:rPr lang="en-US" sz="2100" dirty="0"/>
              <a:t>Discharge Estimate Using Generalized Additive Regression Model</a:t>
            </a:r>
            <a:br>
              <a:rPr lang="en-US" sz="2100" dirty="0"/>
            </a:br>
            <a:br>
              <a:rPr lang="en-US" sz="2100" dirty="0"/>
            </a:br>
            <a:br>
              <a:rPr lang="en-US" sz="2100" dirty="0"/>
            </a:br>
            <a:r>
              <a:rPr lang="en-US" sz="1500" dirty="0"/>
              <a:t>Bigger studies:</a:t>
            </a:r>
            <a:br>
              <a:rPr lang="en-US" sz="1500" dirty="0"/>
            </a:br>
            <a:r>
              <a:rPr lang="en-US" sz="1500" dirty="0"/>
              <a:t>Interagency Flood Risk Management (</a:t>
            </a:r>
            <a:r>
              <a:rPr lang="en-US" sz="1500" dirty="0" err="1"/>
              <a:t>InFRM</a:t>
            </a:r>
            <a:r>
              <a:rPr lang="en-US" sz="1500" dirty="0"/>
              <a:t>) Flood Decision Support Toolbox (FDST)</a:t>
            </a:r>
            <a:br>
              <a:rPr lang="en-US" sz="1500" dirty="0"/>
            </a:br>
            <a:r>
              <a:rPr lang="en-US" sz="1500" dirty="0"/>
              <a:t>Trinity San Jacinto River Basin Integrated Water Availability Assessment</a:t>
            </a:r>
            <a:endParaRPr lang="en-US" sz="21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61179-88F6-6190-1542-F02EFCF205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38138" y="4230206"/>
            <a:ext cx="3465438" cy="706622"/>
          </a:xfrm>
        </p:spPr>
        <p:txBody>
          <a:bodyPr>
            <a:normAutofit/>
          </a:bodyPr>
          <a:lstStyle/>
          <a:p>
            <a:endParaRPr lang="en-US" sz="1050" dirty="0"/>
          </a:p>
          <a:p>
            <a:r>
              <a:rPr lang="en-US" sz="1050" dirty="0"/>
              <a:t>Namjeong Choi </a:t>
            </a:r>
            <a:r>
              <a:rPr lang="en-US" sz="1050" dirty="0">
                <a:hlinkClick r:id="rId2"/>
              </a:rPr>
              <a:t>nchoi@usgs.gov</a:t>
            </a:r>
            <a:r>
              <a:rPr lang="en-US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47239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Box 1028">
            <a:extLst>
              <a:ext uri="{FF2B5EF4-FFF2-40B4-BE49-F238E27FC236}">
                <a16:creationId xmlns:a16="http://schemas.microsoft.com/office/drawing/2014/main" id="{4AEA3070-B933-01B4-F2FB-27388F896DB0}"/>
              </a:ext>
            </a:extLst>
          </p:cNvPr>
          <p:cNvSpPr txBox="1"/>
          <p:nvPr/>
        </p:nvSpPr>
        <p:spPr>
          <a:xfrm>
            <a:off x="3358403" y="712642"/>
            <a:ext cx="53788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en-US" sz="15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Conventional rating curve takes years of flow measurements that covers wide range of hydrologic conditions</a:t>
            </a: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endParaRPr lang="en-US" sz="15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defTabSz="685800">
              <a:buClrTx/>
            </a:pPr>
            <a:endParaRPr lang="en-US" sz="15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defTabSz="685800">
              <a:buClrTx/>
            </a:pPr>
            <a:endParaRPr lang="en-US" sz="15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defTabSz="685800">
              <a:buClrTx/>
            </a:pPr>
            <a:endParaRPr lang="en-US" sz="15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defTabSz="685800">
              <a:buClrTx/>
            </a:pPr>
            <a:endParaRPr lang="en-US" sz="15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defTabSz="685800">
              <a:buClrTx/>
            </a:pPr>
            <a:endParaRPr lang="en-US" sz="15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en-US" sz="15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Statistics-based synthetic rating curve proposed for ungagged streams</a:t>
            </a:r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6AC63F50-5EC7-5E40-A8E6-5E808FEEC921}"/>
              </a:ext>
            </a:extLst>
          </p:cNvPr>
          <p:cNvSpPr/>
          <p:nvPr/>
        </p:nvSpPr>
        <p:spPr>
          <a:xfrm>
            <a:off x="3220984" y="653015"/>
            <a:ext cx="5720417" cy="278820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54262" y="27729"/>
            <a:ext cx="8065367" cy="53475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Synthetic rating curve for flood inundation mapping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1C50584-BBCD-4041-A166-E77AEFB9AD64}"/>
              </a:ext>
            </a:extLst>
          </p:cNvPr>
          <p:cNvSpPr/>
          <p:nvPr/>
        </p:nvSpPr>
        <p:spPr>
          <a:xfrm>
            <a:off x="607570" y="1484952"/>
            <a:ext cx="1957388" cy="3590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Calibri"/>
              </a:rPr>
              <a:t>Hydraulic Model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449758A-3592-444E-9BCC-79EE391344C6}"/>
              </a:ext>
            </a:extLst>
          </p:cNvPr>
          <p:cNvCxnSpPr>
            <a:cxnSpLocks/>
            <a:stCxn id="25" idx="2"/>
            <a:endCxn id="30" idx="0"/>
          </p:cNvCxnSpPr>
          <p:nvPr/>
        </p:nvCxnSpPr>
        <p:spPr>
          <a:xfrm>
            <a:off x="1586264" y="1843981"/>
            <a:ext cx="0" cy="2717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B75C5BF8-DB0D-4838-B9E8-A5A52F1CB63A}"/>
              </a:ext>
            </a:extLst>
          </p:cNvPr>
          <p:cNvSpPr/>
          <p:nvPr/>
        </p:nvSpPr>
        <p:spPr>
          <a:xfrm>
            <a:off x="390043" y="2115711"/>
            <a:ext cx="2392442" cy="9696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Calibri"/>
              </a:rPr>
              <a:t>Model Calibration Using Stage-Discharge Rating </a:t>
            </a:r>
          </a:p>
          <a:p>
            <a:pPr algn="ctr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Calibri"/>
              </a:rPr>
              <a:t>Curve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45D9BF0-1F3E-4EC9-8112-9A1440397549}"/>
              </a:ext>
            </a:extLst>
          </p:cNvPr>
          <p:cNvSpPr/>
          <p:nvPr/>
        </p:nvSpPr>
        <p:spPr>
          <a:xfrm>
            <a:off x="607570" y="3400227"/>
            <a:ext cx="1957388" cy="3566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Calibri"/>
              </a:rPr>
              <a:t>Geoprocessing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6876EF-DEAA-417D-B3AB-FBF62A1D1FBC}"/>
              </a:ext>
            </a:extLst>
          </p:cNvPr>
          <p:cNvCxnSpPr>
            <a:cxnSpLocks/>
            <a:stCxn id="30" idx="2"/>
            <a:endCxn id="31" idx="0"/>
          </p:cNvCxnSpPr>
          <p:nvPr/>
        </p:nvCxnSpPr>
        <p:spPr>
          <a:xfrm>
            <a:off x="1586264" y="3085401"/>
            <a:ext cx="0" cy="3148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985BB29A-B093-48EF-BE48-A9ACBCB38155}"/>
              </a:ext>
            </a:extLst>
          </p:cNvPr>
          <p:cNvSpPr/>
          <p:nvPr/>
        </p:nvSpPr>
        <p:spPr>
          <a:xfrm>
            <a:off x="607570" y="4066751"/>
            <a:ext cx="1957388" cy="69828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Calibri"/>
              </a:rPr>
              <a:t>Flood-Inundation Maps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7C7D65D-060B-40A3-93EA-0BA0BE9A6A30}"/>
              </a:ext>
            </a:extLst>
          </p:cNvPr>
          <p:cNvCxnSpPr>
            <a:cxnSpLocks/>
            <a:stCxn id="31" idx="2"/>
            <a:endCxn id="26" idx="0"/>
          </p:cNvCxnSpPr>
          <p:nvPr/>
        </p:nvCxnSpPr>
        <p:spPr>
          <a:xfrm>
            <a:off x="1586264" y="3756843"/>
            <a:ext cx="0" cy="3099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026EE947-ECB9-A668-FD0C-E49AFC86A38A}"/>
              </a:ext>
            </a:extLst>
          </p:cNvPr>
          <p:cNvSpPr/>
          <p:nvPr/>
        </p:nvSpPr>
        <p:spPr>
          <a:xfrm>
            <a:off x="607570" y="861313"/>
            <a:ext cx="1957388" cy="3590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Calibri"/>
              </a:rPr>
              <a:t>Input Data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E99A611-EA32-BED1-FE7C-D52D377E0368}"/>
              </a:ext>
            </a:extLst>
          </p:cNvPr>
          <p:cNvCxnSpPr>
            <a:cxnSpLocks/>
            <a:stCxn id="5" idx="2"/>
            <a:endCxn id="25" idx="0"/>
          </p:cNvCxnSpPr>
          <p:nvPr/>
        </p:nvCxnSpPr>
        <p:spPr>
          <a:xfrm>
            <a:off x="1586264" y="1220341"/>
            <a:ext cx="0" cy="2646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CC8B1880-6430-2891-7941-37B839D7CB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62"/>
          <a:stretch/>
        </p:blipFill>
        <p:spPr>
          <a:xfrm>
            <a:off x="3436351" y="3627098"/>
            <a:ext cx="2759913" cy="137108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A45BF2-FAEF-F26C-5FC8-2E20AEB9988A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2564958" y="4415894"/>
            <a:ext cx="864042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BBF36E31-02C1-97D0-EFB1-F975C78A4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2755" y="1434753"/>
            <a:ext cx="1863042" cy="89050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0175C9E-79C5-B265-FB9F-261ED7D490CF}"/>
              </a:ext>
            </a:extLst>
          </p:cNvPr>
          <p:cNvCxnSpPr>
            <a:cxnSpLocks/>
          </p:cNvCxnSpPr>
          <p:nvPr/>
        </p:nvCxnSpPr>
        <p:spPr>
          <a:xfrm>
            <a:off x="2756218" y="2596813"/>
            <a:ext cx="443290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84C2034A-C190-B6B1-5F57-8DD403908267}"/>
              </a:ext>
            </a:extLst>
          </p:cNvPr>
          <p:cNvSpPr txBox="1"/>
          <p:nvPr/>
        </p:nvSpPr>
        <p:spPr>
          <a:xfrm>
            <a:off x="3389574" y="4117030"/>
            <a:ext cx="244733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350" b="1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Flood Decision Support Toolbox</a:t>
            </a:r>
          </a:p>
          <a:p>
            <a:pPr defTabSz="685800"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(https://infrm.us/fdst)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C3CC1370-D5A2-A83F-2653-85304CD5ACA5}"/>
                  </a:ext>
                </a:extLst>
              </p:cNvPr>
              <p:cNvSpPr txBox="1"/>
              <p:nvPr/>
            </p:nvSpPr>
            <p:spPr>
              <a:xfrm>
                <a:off x="4616884" y="2897385"/>
                <a:ext cx="4649135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00">
                  <a:buClrTx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35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350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en-US" sz="1350" b="1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𝑸</m:t>
                              </m:r>
                            </m:e>
                          </m:d>
                        </m:e>
                      </m:func>
                      <m:r>
                        <a:rPr lang="en-US" sz="1350" i="1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=−0.2896+1.269</m:t>
                      </m:r>
                      <m:func>
                        <m:funcPr>
                          <m:ctrlPr>
                            <a:rPr lang="en-US" sz="135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350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en-US" sz="1350" b="1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𝑨</m:t>
                              </m:r>
                            </m:e>
                          </m:d>
                        </m:e>
                      </m:func>
                      <m:r>
                        <a:rPr lang="en-US" sz="1350" i="1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−0.2247</m:t>
                      </m:r>
                      <m:func>
                        <m:funcPr>
                          <m:ctrlPr>
                            <a:rPr lang="en-US" sz="135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350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1350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en-US" sz="1350" b="1" i="1" kern="12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𝑩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350" i="1" kern="1200" dirty="0">
                  <a:solidFill>
                    <a:prstClr val="black"/>
                  </a:solidFill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defTabSz="685800"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+0.2865</m:t>
                      </m:r>
                      <m:r>
                        <a:rPr lang="el-GR" sz="1350" b="1" i="1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𝜴</m:t>
                      </m:r>
                      <m:r>
                        <a:rPr lang="en-US" sz="1350" i="1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lang="en-US" sz="135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135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lang="en-US" sz="135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5</m:t>
                          </m:r>
                        </m:sub>
                      </m:sSub>
                      <m:d>
                        <m:dPr>
                          <m:ctrlPr>
                            <a:rPr lang="en-US" sz="135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1350" b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𝐥𝐨𝐧𝐠𝐢𝐭𝐮𝐝𝐞</m:t>
                          </m:r>
                          <m:r>
                            <a:rPr lang="en-US" sz="1350" b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, </m:t>
                          </m:r>
                          <m:r>
                            <a:rPr lang="en-US" sz="1350" b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𝐥𝐚𝐭𝐢𝐭𝐮𝐝𝐞</m:t>
                          </m:r>
                        </m:e>
                      </m:d>
                      <m:r>
                        <a:rPr lang="en-US" sz="1350" i="1" kern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lang="en-US" sz="135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135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lang="en-US" sz="135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6</m:t>
                          </m:r>
                        </m:sub>
                      </m:sSub>
                      <m:d>
                        <m:dPr>
                          <m:ctrlPr>
                            <a:rPr lang="en-US" sz="135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1350" b="1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𝑷</m:t>
                          </m:r>
                        </m:e>
                      </m:d>
                    </m:oMath>
                  </m:oMathPara>
                </a14:m>
                <a:endParaRPr lang="en-US" sz="135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C3CC1370-D5A2-A83F-2653-85304CD5AC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6884" y="2897385"/>
                <a:ext cx="4649135" cy="507831"/>
              </a:xfrm>
              <a:prstGeom prst="rect">
                <a:avLst/>
              </a:prstGeom>
              <a:blipFill>
                <a:blip r:embed="rId5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58" name="Picture 1057">
            <a:extLst>
              <a:ext uri="{FF2B5EF4-FFF2-40B4-BE49-F238E27FC236}">
                <a16:creationId xmlns:a16="http://schemas.microsoft.com/office/drawing/2014/main" id="{71753944-2E86-40A1-0109-0FAFB35ACB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844" y="1293101"/>
            <a:ext cx="1432979" cy="1062381"/>
          </a:xfrm>
          <a:prstGeom prst="rect">
            <a:avLst/>
          </a:prstGeom>
        </p:spPr>
      </p:pic>
      <p:pic>
        <p:nvPicPr>
          <p:cNvPr id="1059" name="Picture 61" descr="manually measuring streamflow">
            <a:extLst>
              <a:ext uri="{FF2B5EF4-FFF2-40B4-BE49-F238E27FC236}">
                <a16:creationId xmlns:a16="http://schemas.microsoft.com/office/drawing/2014/main" id="{41CD9A30-6DF8-C8CC-433C-6F5C413F61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4" b="1129"/>
          <a:stretch/>
        </p:blipFill>
        <p:spPr bwMode="auto">
          <a:xfrm>
            <a:off x="3401362" y="1301825"/>
            <a:ext cx="1815578" cy="103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0" name="TextBox 1059">
            <a:extLst>
              <a:ext uri="{FF2B5EF4-FFF2-40B4-BE49-F238E27FC236}">
                <a16:creationId xmlns:a16="http://schemas.microsoft.com/office/drawing/2014/main" id="{0998FFE5-0E53-D050-D321-BCA4EF59E688}"/>
              </a:ext>
            </a:extLst>
          </p:cNvPr>
          <p:cNvSpPr txBox="1"/>
          <p:nvPr/>
        </p:nvSpPr>
        <p:spPr>
          <a:xfrm>
            <a:off x="4155262" y="2038094"/>
            <a:ext cx="4363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× N</a:t>
            </a:r>
          </a:p>
        </p:txBody>
      </p:sp>
      <p:sp>
        <p:nvSpPr>
          <p:cNvPr id="1061" name="Arrow: Right 1060">
            <a:extLst>
              <a:ext uri="{FF2B5EF4-FFF2-40B4-BE49-F238E27FC236}">
                <a16:creationId xmlns:a16="http://schemas.microsoft.com/office/drawing/2014/main" id="{A95A0E92-7BD4-72CB-D47C-44DC73278B1F}"/>
              </a:ext>
            </a:extLst>
          </p:cNvPr>
          <p:cNvSpPr/>
          <p:nvPr/>
        </p:nvSpPr>
        <p:spPr>
          <a:xfrm>
            <a:off x="5161911" y="1713704"/>
            <a:ext cx="208933" cy="265491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62" name="Arrow: Right 1061">
            <a:extLst>
              <a:ext uri="{FF2B5EF4-FFF2-40B4-BE49-F238E27FC236}">
                <a16:creationId xmlns:a16="http://schemas.microsoft.com/office/drawing/2014/main" id="{12DDBA27-E7E3-8374-80AD-0057FECC1657}"/>
              </a:ext>
            </a:extLst>
          </p:cNvPr>
          <p:cNvSpPr/>
          <p:nvPr/>
        </p:nvSpPr>
        <p:spPr>
          <a:xfrm>
            <a:off x="6769718" y="1713704"/>
            <a:ext cx="208933" cy="265491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8746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EFA0D-6143-D72B-AB4C-CA94A7F09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95288"/>
            <a:ext cx="7886700" cy="359705"/>
          </a:xfrm>
        </p:spPr>
        <p:txBody>
          <a:bodyPr>
            <a:noAutofit/>
          </a:bodyPr>
          <a:lstStyle/>
          <a:p>
            <a:r>
              <a:rPr lang="en-US" sz="2700" dirty="0"/>
              <a:t>Existing direct discharge estimate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9F7DEE6B-687C-A727-F90A-07A12C3AE9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3842" y="2247340"/>
                <a:ext cx="4723448" cy="2565038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685800">
                  <a:spcBef>
                    <a:spcPts val="750"/>
                  </a:spcBef>
                  <a:buClr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</m:d>
                        </m:e>
                      </m:func>
                      <m:r>
                        <a:rPr lang="en-US" sz="1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=−0.2896+1.269</m:t>
                      </m:r>
                      <m:func>
                        <m:funcPr>
                          <m:ctrlP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</m:d>
                        </m:e>
                      </m:func>
                      <m:r>
                        <a:rPr lang="en-US" sz="1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−0.2247</m:t>
                      </m:r>
                      <m:func>
                        <m:funcPr>
                          <m:ctrlP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8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0" indent="0" defTabSz="685800">
                  <a:spcBef>
                    <a:spcPts val="750"/>
                  </a:spcBef>
                  <a:buClr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+0.2865</m:t>
                      </m:r>
                      <m:r>
                        <a:rPr lang="el-GR" sz="18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𝜴</m:t>
                      </m:r>
                      <m:r>
                        <a:rPr lang="en-US" sz="1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d>
                        <m:dPr>
                          <m:ctrlP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𝐥𝐨𝐧𝐠𝐢𝐭𝐮𝐝𝐞</m:t>
                          </m:r>
                          <m:r>
                            <a:rPr lang="en-US" sz="18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18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𝐥𝐚𝐭𝐢𝐭𝐮𝐝𝐞</m:t>
                          </m:r>
                        </m:e>
                      </m:d>
                      <m:r>
                        <a:rPr lang="en-US" sz="1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d>
                        <m:dPr>
                          <m:ctrlP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𝑷</m:t>
                          </m:r>
                        </m:e>
                      </m:d>
                    </m:oMath>
                  </m:oMathPara>
                </a14:m>
                <a:endParaRPr lang="en-US" sz="180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0" indent="0" defTabSz="685800">
                  <a:spcBef>
                    <a:spcPts val="750"/>
                  </a:spcBef>
                  <a:buClrTx/>
                  <a:buNone/>
                </a:pPr>
                <a:endParaRPr lang="en-US" sz="150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0" indent="0" defTabSz="685800">
                  <a:spcBef>
                    <a:spcPts val="750"/>
                  </a:spcBef>
                  <a:buClrTx/>
                  <a:buNone/>
                </a:pPr>
                <a:r>
                  <a:rPr lang="en-US" sz="1500" dirty="0">
                    <a:solidFill>
                      <a:prstClr val="black"/>
                    </a:solidFill>
                    <a:latin typeface="Calibri" panose="020F0502020204030204"/>
                  </a:rPr>
                  <a:t>where log = base-10 logarithm, </a:t>
                </a:r>
                <a:r>
                  <a:rPr lang="en-US" sz="1500" b="1" i="1" dirty="0">
                    <a:solidFill>
                      <a:prstClr val="black"/>
                    </a:solidFill>
                    <a:latin typeface="Calibri" panose="020F0502020204030204"/>
                  </a:rPr>
                  <a:t>Q</a:t>
                </a:r>
                <a:r>
                  <a:rPr lang="en-US" sz="1500" dirty="0">
                    <a:solidFill>
                      <a:prstClr val="black"/>
                    </a:solidFill>
                    <a:latin typeface="Calibri" panose="020F0502020204030204"/>
                  </a:rPr>
                  <a:t> = discharge in m</a:t>
                </a:r>
                <a:r>
                  <a:rPr lang="en-US" sz="1500" baseline="30000" dirty="0">
                    <a:solidFill>
                      <a:prstClr val="black"/>
                    </a:solidFill>
                    <a:latin typeface="Calibri" panose="020F0502020204030204"/>
                  </a:rPr>
                  <a:t>3</a:t>
                </a:r>
                <a:r>
                  <a:rPr lang="en-US" sz="1500" dirty="0">
                    <a:solidFill>
                      <a:prstClr val="black"/>
                    </a:solidFill>
                    <a:latin typeface="Calibri" panose="020F0502020204030204"/>
                  </a:rPr>
                  <a:t>/s, </a:t>
                </a:r>
                <a:r>
                  <a:rPr lang="en-US" sz="1500" b="1" i="1" dirty="0">
                    <a:solidFill>
                      <a:prstClr val="black"/>
                    </a:solidFill>
                    <a:latin typeface="Calibri" panose="020F0502020204030204"/>
                  </a:rPr>
                  <a:t>A</a:t>
                </a:r>
                <a:r>
                  <a:rPr lang="en-US" sz="1500" dirty="0">
                    <a:solidFill>
                      <a:prstClr val="black"/>
                    </a:solidFill>
                    <a:latin typeface="Calibri" panose="020F0502020204030204"/>
                  </a:rPr>
                  <a:t> = cross-sectional flow area in m</a:t>
                </a:r>
                <a:r>
                  <a:rPr lang="en-US" sz="1500" baseline="30000" dirty="0">
                    <a:solidFill>
                      <a:prstClr val="black"/>
                    </a:solidFill>
                    <a:latin typeface="Calibri" panose="020F0502020204030204"/>
                  </a:rPr>
                  <a:t>2</a:t>
                </a:r>
                <a:r>
                  <a:rPr lang="en-US" sz="1500" dirty="0">
                    <a:solidFill>
                      <a:prstClr val="black"/>
                    </a:solidFill>
                    <a:latin typeface="Calibri" panose="020F0502020204030204"/>
                  </a:rPr>
                  <a:t>, </a:t>
                </a:r>
                <a:r>
                  <a:rPr lang="en-US" sz="1500" b="1" i="1" dirty="0">
                    <a:solidFill>
                      <a:prstClr val="black"/>
                    </a:solidFill>
                    <a:latin typeface="Calibri" panose="020F0502020204030204"/>
                  </a:rPr>
                  <a:t>B</a:t>
                </a:r>
                <a:r>
                  <a:rPr lang="en-US" sz="1500" dirty="0">
                    <a:solidFill>
                      <a:prstClr val="black"/>
                    </a:solidFill>
                    <a:latin typeface="Calibri" panose="020F0502020204030204"/>
                  </a:rPr>
                  <a:t> = top width in m, </a:t>
                </a:r>
                <a:r>
                  <a:rPr lang="en-US" sz="1500" b="1" dirty="0">
                    <a:solidFill>
                      <a:prstClr val="black"/>
                    </a:solidFill>
                    <a:latin typeface="Calibri" panose="020F0502020204030204"/>
                  </a:rPr>
                  <a:t>Ω</a:t>
                </a:r>
                <a:r>
                  <a:rPr lang="en-US" sz="1500" dirty="0">
                    <a:solidFill>
                      <a:prstClr val="black"/>
                    </a:solidFill>
                    <a:latin typeface="Calibri" panose="020F0502020204030204"/>
                  </a:rPr>
                  <a:t> = the </a:t>
                </a:r>
                <a:r>
                  <a:rPr lang="en-US" sz="1500" dirty="0" err="1">
                    <a:solidFill>
                      <a:prstClr val="black"/>
                    </a:solidFill>
                    <a:latin typeface="Calibri" panose="020F0502020204030204"/>
                  </a:rPr>
                  <a:t>OmegaEM</a:t>
                </a:r>
                <a:r>
                  <a:rPr lang="en-US" sz="1500" dirty="0">
                    <a:solidFill>
                      <a:prstClr val="black"/>
                    </a:solidFill>
                    <a:latin typeface="Calibri" panose="020F0502020204030204"/>
                  </a:rPr>
                  <a:t> parameter (Asquith and Roussel, 2009), </a:t>
                </a:r>
                <a:r>
                  <a:rPr lang="en-US" sz="1500" b="1" i="1" dirty="0">
                    <a:solidFill>
                      <a:prstClr val="black"/>
                    </a:solidFill>
                    <a:latin typeface="Calibri" panose="020F0502020204030204"/>
                  </a:rPr>
                  <a:t>P</a:t>
                </a:r>
                <a:r>
                  <a:rPr lang="en-US" sz="1500" dirty="0">
                    <a:solidFill>
                      <a:prstClr val="black"/>
                    </a:solidFill>
                    <a:latin typeface="Calibri" panose="020F0502020204030204"/>
                  </a:rPr>
                  <a:t> = mean annual precipitation in mm, and </a:t>
                </a:r>
                <a:r>
                  <a:rPr lang="en-US" sz="1500" i="1" dirty="0">
                    <a:solidFill>
                      <a:prstClr val="black"/>
                    </a:solidFill>
                    <a:latin typeface="Calibri" panose="020F0502020204030204"/>
                  </a:rPr>
                  <a:t>f</a:t>
                </a:r>
                <a:r>
                  <a:rPr lang="en-US" sz="1500" baseline="-25000" dirty="0">
                    <a:solidFill>
                      <a:prstClr val="black"/>
                    </a:solidFill>
                    <a:latin typeface="Calibri" panose="020F0502020204030204"/>
                  </a:rPr>
                  <a:t>5 </a:t>
                </a:r>
                <a:r>
                  <a:rPr lang="en-US" sz="1500" dirty="0">
                    <a:solidFill>
                      <a:prstClr val="black"/>
                    </a:solidFill>
                    <a:latin typeface="Calibri" panose="020F0502020204030204"/>
                  </a:rPr>
                  <a:t>and </a:t>
                </a:r>
                <a:r>
                  <a:rPr lang="en-US" sz="1500" i="1" dirty="0">
                    <a:solidFill>
                      <a:prstClr val="black"/>
                    </a:solidFill>
                    <a:latin typeface="Calibri" panose="020F0502020204030204"/>
                  </a:rPr>
                  <a:t>f</a:t>
                </a:r>
                <a:r>
                  <a:rPr lang="en-US" sz="1500" baseline="-25000" dirty="0">
                    <a:solidFill>
                      <a:prstClr val="black"/>
                    </a:solidFill>
                    <a:latin typeface="Calibri" panose="020F0502020204030204"/>
                  </a:rPr>
                  <a:t>6</a:t>
                </a:r>
                <a:r>
                  <a:rPr lang="en-US" sz="1500" dirty="0">
                    <a:solidFill>
                      <a:prstClr val="black"/>
                    </a:solidFill>
                    <a:latin typeface="Calibri" panose="020F0502020204030204"/>
                  </a:rPr>
                  <a:t> are smooth functions of the indicated predictor variables.</a:t>
                </a:r>
                <a:endParaRPr lang="en-US" sz="18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9F7DEE6B-687C-A727-F90A-07A12C3AE9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42" y="2247340"/>
                <a:ext cx="4723448" cy="2565038"/>
              </a:xfrm>
              <a:prstGeom prst="rect">
                <a:avLst/>
              </a:prstGeom>
              <a:blipFill>
                <a:blip r:embed="rId2"/>
                <a:stretch>
                  <a:fillRect l="-903" r="-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46FCA32F-9566-97D2-9777-B1C58AF53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670" y="2151199"/>
            <a:ext cx="4095331" cy="28079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FB72446-3F6C-CD4E-5F2F-B4A2D145DAA4}"/>
              </a:ext>
            </a:extLst>
          </p:cNvPr>
          <p:cNvSpPr txBox="1"/>
          <p:nvPr/>
        </p:nvSpPr>
        <p:spPr>
          <a:xfrm>
            <a:off x="263842" y="1131097"/>
            <a:ext cx="84953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Asquith et al. (2013)* 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developed a regionalized streamflow discharge equation based on 17,700 discharge values from 424 USGS </a:t>
            </a:r>
            <a:r>
              <a:rPr lang="en-US" sz="18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streamgages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using Generalized Additive Regression Model (GAM) in Texas.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2BE2EA-B050-C062-26FF-B537D29FC513}"/>
              </a:ext>
            </a:extLst>
          </p:cNvPr>
          <p:cNvSpPr txBox="1"/>
          <p:nvPr/>
        </p:nvSpPr>
        <p:spPr>
          <a:xfrm>
            <a:off x="176212" y="4809128"/>
            <a:ext cx="458247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Source Sans Pro Web"/>
                <a:ea typeface="+mn-ea"/>
                <a:cs typeface="+mn-cs"/>
              </a:rPr>
              <a:t>* </a:t>
            </a:r>
            <a:r>
              <a:rPr lang="en-US" sz="1350" kern="1200" dirty="0">
                <a:solidFill>
                  <a:srgbClr val="954F72"/>
                </a:solidFill>
                <a:latin typeface="Source Sans Pro Web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</a:t>
            </a:r>
            <a:r>
              <a:rPr lang="en-US" sz="1500" kern="1200" dirty="0">
                <a:solidFill>
                  <a:prstClr val="black"/>
                </a:solidFill>
                <a:latin typeface="AdvOT19ee2aa8.B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10.1061/(ASCE)HE.1943-5584.0000635</a:t>
            </a:r>
            <a:r>
              <a:rPr lang="en-US" sz="1350" kern="1200" dirty="0">
                <a:solidFill>
                  <a:prstClr val="black"/>
                </a:solidFill>
                <a:latin typeface="AdvOT19ee2aa8.B"/>
                <a:ea typeface="+mn-ea"/>
                <a:cs typeface="+mn-cs"/>
              </a:rPr>
              <a:t> </a:t>
            </a:r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811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3"/>
          <p:cNvSpPr txBox="1">
            <a:spLocks noGrp="1"/>
          </p:cNvSpPr>
          <p:nvPr>
            <p:ph type="ctrTitle"/>
          </p:nvPr>
        </p:nvSpPr>
        <p:spPr>
          <a:xfrm>
            <a:off x="777075" y="3196350"/>
            <a:ext cx="7765800" cy="921600"/>
          </a:xfrm>
          <a:prstGeom prst="rect">
            <a:avLst/>
          </a:prstGeom>
        </p:spPr>
        <p:txBody>
          <a:bodyPr spcFirstLastPara="1" wrap="square" lIns="13500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National Water Center</a:t>
            </a:r>
            <a:r>
              <a:rPr lang="en" sz="3100"/>
              <a:t> </a:t>
            </a:r>
            <a:endParaRPr sz="31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FLOG/FIM Subcommittee Update</a:t>
            </a:r>
            <a:endParaRPr sz="2400"/>
          </a:p>
        </p:txBody>
      </p:sp>
      <p:sp>
        <p:nvSpPr>
          <p:cNvPr id="149" name="Google Shape;149;p33"/>
          <p:cNvSpPr txBox="1">
            <a:spLocks noGrp="1"/>
          </p:cNvSpPr>
          <p:nvPr>
            <p:ph type="subTitle" idx="1"/>
          </p:nvPr>
        </p:nvSpPr>
        <p:spPr>
          <a:xfrm>
            <a:off x="5772549" y="4230825"/>
            <a:ext cx="2770200" cy="73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400"/>
              <a:t>May 3, 2024</a:t>
            </a:r>
            <a:endParaRPr sz="1400"/>
          </a:p>
          <a:p>
            <a:pPr marL="0" lvl="0" indent="0" algn="r" rtl="0">
              <a:spcBef>
                <a:spcPts val="1200"/>
              </a:spcBef>
              <a:spcAft>
                <a:spcPts val="1200"/>
              </a:spcAft>
              <a:buNone/>
            </a:pPr>
            <a:endParaRPr sz="1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4"/>
          <p:cNvSpPr txBox="1">
            <a:spLocks noGrp="1"/>
          </p:cNvSpPr>
          <p:nvPr>
            <p:ph type="title"/>
          </p:nvPr>
        </p:nvSpPr>
        <p:spPr>
          <a:xfrm>
            <a:off x="94925" y="1100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/>
              <a:t>Busy Week in Texas</a:t>
            </a:r>
            <a:endParaRPr sz="2820"/>
          </a:p>
        </p:txBody>
      </p:sp>
      <p:sp>
        <p:nvSpPr>
          <p:cNvPr id="155" name="Google Shape;155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6" name="Google Shape;15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925" y="788250"/>
            <a:ext cx="5440076" cy="38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5000" y="655425"/>
            <a:ext cx="3552325" cy="4153250"/>
          </a:xfrm>
          <a:prstGeom prst="rect">
            <a:avLst/>
          </a:prstGeom>
          <a:noFill/>
          <a:ln w="28575" cap="flat" cmpd="sng">
            <a:solidFill>
              <a:srgbClr val="FFF92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8" name="Google Shape;158;p34"/>
          <p:cNvSpPr/>
          <p:nvPr/>
        </p:nvSpPr>
        <p:spPr>
          <a:xfrm>
            <a:off x="3383025" y="1760475"/>
            <a:ext cx="847500" cy="811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F9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9" name="Google Shape;159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0023" y="4262723"/>
            <a:ext cx="6266674" cy="77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>
            <a:spLocks noGrp="1"/>
          </p:cNvSpPr>
          <p:nvPr>
            <p:ph type="title"/>
          </p:nvPr>
        </p:nvSpPr>
        <p:spPr>
          <a:xfrm>
            <a:off x="194800" y="1561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/>
              <a:t>GeoIntelligence Division Update </a:t>
            </a:r>
            <a:endParaRPr sz="2820"/>
          </a:p>
        </p:txBody>
      </p:sp>
      <p:sp>
        <p:nvSpPr>
          <p:cNvPr id="165" name="Google Shape;165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669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Update to the High Water Thresholds that triggers Flood Mapping to be generated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Moving to a cache flood stack visualization method - Important point is we will move generating FIM </a:t>
            </a:r>
            <a:r>
              <a:rPr lang="en" b="1"/>
              <a:t>from every ½ foot to every foot</a:t>
            </a:r>
            <a:endParaRPr b="1"/>
          </a:p>
        </p:txBody>
      </p:sp>
      <p:pic>
        <p:nvPicPr>
          <p:cNvPr id="166" name="Google Shape;16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2075" y="900800"/>
            <a:ext cx="5008050" cy="3993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2075" y="900800"/>
            <a:ext cx="1238775" cy="177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5"/>
          <p:cNvSpPr txBox="1">
            <a:spLocks noGrp="1"/>
          </p:cNvSpPr>
          <p:nvPr>
            <p:ph type="title"/>
          </p:nvPr>
        </p:nvSpPr>
        <p:spPr>
          <a:xfrm>
            <a:off x="194800" y="728800"/>
            <a:ext cx="3739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20" b="1" i="1"/>
              <a:t>Items in Testing</a:t>
            </a:r>
            <a:endParaRPr sz="2020" b="1" i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4865" y="3343438"/>
            <a:ext cx="2391328" cy="1298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4" name="Google Shape;174;p36"/>
          <p:cNvCxnSpPr/>
          <p:nvPr/>
        </p:nvCxnSpPr>
        <p:spPr>
          <a:xfrm rot="10800000" flipH="1">
            <a:off x="347275" y="817050"/>
            <a:ext cx="2156700" cy="9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5" name="Google Shape;175;p36"/>
          <p:cNvSpPr txBox="1"/>
          <p:nvPr/>
        </p:nvSpPr>
        <p:spPr>
          <a:xfrm>
            <a:off x="0" y="0"/>
            <a:ext cx="801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grpSp>
        <p:nvGrpSpPr>
          <p:cNvPr id="176" name="Google Shape;176;p36"/>
          <p:cNvGrpSpPr/>
          <p:nvPr/>
        </p:nvGrpSpPr>
        <p:grpSpPr>
          <a:xfrm>
            <a:off x="6406916" y="860943"/>
            <a:ext cx="2604522" cy="2460300"/>
            <a:chOff x="6254516" y="1318143"/>
            <a:chExt cx="2604522" cy="2460300"/>
          </a:xfrm>
        </p:grpSpPr>
        <p:sp>
          <p:nvSpPr>
            <p:cNvPr id="177" name="Google Shape;177;p36"/>
            <p:cNvSpPr/>
            <p:nvPr/>
          </p:nvSpPr>
          <p:spPr>
            <a:xfrm rot="2700000">
              <a:off x="7239866" y="1053398"/>
              <a:ext cx="489601" cy="2989789"/>
            </a:xfrm>
            <a:prstGeom prst="roundRect">
              <a:avLst>
                <a:gd name="adj" fmla="val 50000"/>
              </a:avLst>
            </a:pr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6"/>
            <p:cNvSpPr/>
            <p:nvPr/>
          </p:nvSpPr>
          <p:spPr>
            <a:xfrm>
              <a:off x="6443962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307AF3"/>
                  </a:solidFill>
                  <a:latin typeface="Roboto"/>
                  <a:ea typeface="Roboto"/>
                  <a:cs typeface="Roboto"/>
                  <a:sym typeface="Roboto"/>
                </a:rPr>
                <a:t>5</a:t>
              </a:r>
              <a:endParaRPr sz="900" b="1">
                <a:solidFill>
                  <a:srgbClr val="307AF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9" name="Google Shape;179;p36"/>
            <p:cNvSpPr txBox="1"/>
            <p:nvPr/>
          </p:nvSpPr>
          <p:spPr>
            <a:xfrm rot="-2700000">
              <a:off x="6375763" y="2297099"/>
              <a:ext cx="2378424" cy="342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Bridge Impact Prototyping</a:t>
              </a:r>
              <a:endParaRPr sz="11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0" name="Google Shape;180;p36"/>
            <p:cNvSpPr txBox="1"/>
            <p:nvPr/>
          </p:nvSpPr>
          <p:spPr>
            <a:xfrm rot="-2700000">
              <a:off x="6788358" y="2571061"/>
              <a:ext cx="2242660" cy="44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Use forecast and bridge attributes to flag potentially impacted bridges as scaffolded by Andy Carter and </a:t>
              </a:r>
              <a:r>
                <a:rPr lang="en" sz="800" u="sng">
                  <a:solidFill>
                    <a:srgbClr val="0942A1"/>
                  </a:solidFill>
                  <a:latin typeface="Roboto"/>
                  <a:ea typeface="Roboto"/>
                  <a:cs typeface="Roboto"/>
                  <a:sym typeface="Roboto"/>
                </a:rPr>
                <a:t>https://bridgeflood.com/</a:t>
              </a:r>
              <a:endParaRPr sz="800" b="1" u="sng">
                <a:solidFill>
                  <a:srgbClr val="0942A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81" name="Google Shape;181;p36"/>
          <p:cNvGrpSpPr/>
          <p:nvPr/>
        </p:nvGrpSpPr>
        <p:grpSpPr>
          <a:xfrm>
            <a:off x="4761418" y="860943"/>
            <a:ext cx="2604522" cy="2460300"/>
            <a:chOff x="4761418" y="1318143"/>
            <a:chExt cx="2604522" cy="2460300"/>
          </a:xfrm>
        </p:grpSpPr>
        <p:sp>
          <p:nvSpPr>
            <p:cNvPr id="182" name="Google Shape;182;p36"/>
            <p:cNvSpPr/>
            <p:nvPr/>
          </p:nvSpPr>
          <p:spPr>
            <a:xfrm rot="2700000">
              <a:off x="5746767" y="1053398"/>
              <a:ext cx="489601" cy="2989789"/>
            </a:xfrm>
            <a:prstGeom prst="roundRect">
              <a:avLst>
                <a:gd name="adj" fmla="val 50000"/>
              </a:avLst>
            </a:prstGeom>
            <a:solidFill>
              <a:srgbClr val="0E63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6"/>
            <p:cNvSpPr/>
            <p:nvPr/>
          </p:nvSpPr>
          <p:spPr>
            <a:xfrm>
              <a:off x="4950863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0E63F0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endParaRPr sz="900" b="1">
                <a:solidFill>
                  <a:srgbClr val="0E63F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4" name="Google Shape;184;p36"/>
            <p:cNvSpPr txBox="1"/>
            <p:nvPr/>
          </p:nvSpPr>
          <p:spPr>
            <a:xfrm rot="-2700000">
              <a:off x="4896424" y="2302799"/>
              <a:ext cx="2362302" cy="342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Prototype Deployment &amp; Feedback</a:t>
              </a:r>
              <a:endParaRPr sz="11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5" name="Google Shape;185;p36"/>
            <p:cNvSpPr txBox="1"/>
            <p:nvPr/>
          </p:nvSpPr>
          <p:spPr>
            <a:xfrm rot="-2700000">
              <a:off x="5295260" y="2571061"/>
              <a:ext cx="2242660" cy="44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Heal HAND surfaces across CONUS and deploy in FIM visualization services, collect field feedback </a:t>
              </a:r>
              <a:br>
                <a:rPr lang="en" sz="800"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(targeted - May 2024)</a:t>
              </a:r>
              <a:endParaRPr sz="800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86" name="Google Shape;186;p36"/>
          <p:cNvGrpSpPr/>
          <p:nvPr/>
        </p:nvGrpSpPr>
        <p:grpSpPr>
          <a:xfrm>
            <a:off x="3269751" y="860943"/>
            <a:ext cx="2604522" cy="2460300"/>
            <a:chOff x="3269751" y="1318143"/>
            <a:chExt cx="2604522" cy="2460300"/>
          </a:xfrm>
        </p:grpSpPr>
        <p:sp>
          <p:nvSpPr>
            <p:cNvPr id="187" name="Google Shape;187;p36"/>
            <p:cNvSpPr/>
            <p:nvPr/>
          </p:nvSpPr>
          <p:spPr>
            <a:xfrm rot="2700000">
              <a:off x="4255100" y="1053398"/>
              <a:ext cx="489601" cy="2989789"/>
            </a:xfrm>
            <a:prstGeom prst="roundRect">
              <a:avLst>
                <a:gd name="adj" fmla="val 50000"/>
              </a:avLst>
            </a:pr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6"/>
            <p:cNvSpPr/>
            <p:nvPr/>
          </p:nvSpPr>
          <p:spPr>
            <a:xfrm>
              <a:off x="3459197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0D5CDF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sz="900" b="1">
                <a:solidFill>
                  <a:srgbClr val="0D5CD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9" name="Google Shape;189;p36"/>
            <p:cNvSpPr txBox="1"/>
            <p:nvPr/>
          </p:nvSpPr>
          <p:spPr>
            <a:xfrm rot="-2700000">
              <a:off x="3404724" y="2302799"/>
              <a:ext cx="2362302" cy="342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Bulk Classified LIDAR Healing</a:t>
              </a:r>
              <a:endParaRPr sz="11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0" name="Google Shape;190;p36"/>
            <p:cNvSpPr txBox="1"/>
            <p:nvPr/>
          </p:nvSpPr>
          <p:spPr>
            <a:xfrm rot="-2700000">
              <a:off x="3803593" y="2571061"/>
              <a:ext cx="2242660" cy="44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Using well classified 3DEP point clouds (bridge class 17) to bulk heal the HAND surface</a:t>
              </a:r>
              <a:endParaRPr sz="800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91" name="Google Shape;191;p36"/>
          <p:cNvGrpSpPr/>
          <p:nvPr/>
        </p:nvGrpSpPr>
        <p:grpSpPr>
          <a:xfrm>
            <a:off x="1776626" y="860943"/>
            <a:ext cx="2604522" cy="2460300"/>
            <a:chOff x="1776626" y="1318143"/>
            <a:chExt cx="2604522" cy="2460300"/>
          </a:xfrm>
        </p:grpSpPr>
        <p:grpSp>
          <p:nvGrpSpPr>
            <p:cNvPr id="192" name="Google Shape;192;p36"/>
            <p:cNvGrpSpPr/>
            <p:nvPr/>
          </p:nvGrpSpPr>
          <p:grpSpPr>
            <a:xfrm>
              <a:off x="1776626" y="1318143"/>
              <a:ext cx="2604522" cy="2460300"/>
              <a:chOff x="1776626" y="1318143"/>
              <a:chExt cx="2604522" cy="2460300"/>
            </a:xfrm>
          </p:grpSpPr>
          <p:sp>
            <p:nvSpPr>
              <p:cNvPr id="193" name="Google Shape;193;p36"/>
              <p:cNvSpPr/>
              <p:nvPr/>
            </p:nvSpPr>
            <p:spPr>
              <a:xfrm rot="2700000">
                <a:off x="2761975" y="1053398"/>
                <a:ext cx="489601" cy="2989789"/>
              </a:xfrm>
              <a:prstGeom prst="roundRect">
                <a:avLst>
                  <a:gd name="adj" fmla="val 50000"/>
                </a:avLst>
              </a:prstGeom>
              <a:solidFill>
                <a:srgbClr val="D1D2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36"/>
              <p:cNvSpPr txBox="1"/>
              <p:nvPr/>
            </p:nvSpPr>
            <p:spPr>
              <a:xfrm rot="-2700000">
                <a:off x="1886004" y="2265149"/>
                <a:ext cx="2468793" cy="3428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 b="1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OSM Guided, LIDAR Enhanced Heal</a:t>
                </a:r>
                <a:endParaRPr sz="11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95" name="Google Shape;195;p36"/>
              <p:cNvSpPr txBox="1"/>
              <p:nvPr/>
            </p:nvSpPr>
            <p:spPr>
              <a:xfrm rot="-2700000">
                <a:off x="2310468" y="2571061"/>
                <a:ext cx="2242660" cy="4425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800">
                    <a:latin typeface="Roboto"/>
                    <a:ea typeface="Roboto"/>
                    <a:cs typeface="Roboto"/>
                    <a:sym typeface="Roboto"/>
                  </a:rPr>
                  <a:t>Using the OSM derived polygon to define the shape to extract LIDAR elevations to heal into the mapping surface</a:t>
                </a:r>
                <a:endParaRPr sz="800"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196" name="Google Shape;196;p36"/>
            <p:cNvSpPr/>
            <p:nvPr/>
          </p:nvSpPr>
          <p:spPr>
            <a:xfrm>
              <a:off x="1966072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0C57D3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900" b="1">
                <a:solidFill>
                  <a:srgbClr val="0C57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97" name="Google Shape;197;p36"/>
          <p:cNvGrpSpPr/>
          <p:nvPr/>
        </p:nvGrpSpPr>
        <p:grpSpPr>
          <a:xfrm>
            <a:off x="284959" y="860943"/>
            <a:ext cx="2604522" cy="2460300"/>
            <a:chOff x="284959" y="1318143"/>
            <a:chExt cx="2604522" cy="2460300"/>
          </a:xfrm>
        </p:grpSpPr>
        <p:sp>
          <p:nvSpPr>
            <p:cNvPr id="198" name="Google Shape;198;p36"/>
            <p:cNvSpPr/>
            <p:nvPr/>
          </p:nvSpPr>
          <p:spPr>
            <a:xfrm rot="2700000">
              <a:off x="1270309" y="1053398"/>
              <a:ext cx="489601" cy="2989789"/>
            </a:xfrm>
            <a:prstGeom prst="roundRect">
              <a:avLst>
                <a:gd name="adj" fmla="val 50000"/>
              </a:avLst>
            </a:prstGeom>
            <a:solidFill>
              <a:srgbClr val="0942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6"/>
            <p:cNvSpPr/>
            <p:nvPr/>
          </p:nvSpPr>
          <p:spPr>
            <a:xfrm>
              <a:off x="472955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0942A1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900" b="1">
                <a:solidFill>
                  <a:srgbClr val="0942A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0" name="Google Shape;200;p36"/>
            <p:cNvSpPr txBox="1"/>
            <p:nvPr/>
          </p:nvSpPr>
          <p:spPr>
            <a:xfrm rot="-2700000">
              <a:off x="414317" y="2300549"/>
              <a:ext cx="2368666" cy="342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OSM Guided HAND Healing</a:t>
              </a:r>
              <a:endParaRPr sz="11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1" name="Google Shape;201;p36"/>
            <p:cNvSpPr txBox="1"/>
            <p:nvPr/>
          </p:nvSpPr>
          <p:spPr>
            <a:xfrm rot="-2700000">
              <a:off x="818801" y="2571061"/>
              <a:ext cx="2242660" cy="44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Using OSM bridge-classified street lines to buffer and capture the maximum HAND value to heal into the mapping surface</a:t>
              </a:r>
              <a:endParaRPr sz="800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02" name="Google Shape;202;p36"/>
          <p:cNvSpPr txBox="1">
            <a:spLocks noGrp="1"/>
          </p:cNvSpPr>
          <p:nvPr>
            <p:ph type="title"/>
          </p:nvPr>
        </p:nvSpPr>
        <p:spPr>
          <a:xfrm>
            <a:off x="311700" y="122100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Phased Bridge Healing Plan</a:t>
            </a:r>
            <a:endParaRPr b="1"/>
          </a:p>
        </p:txBody>
      </p:sp>
      <p:pic>
        <p:nvPicPr>
          <p:cNvPr id="203" name="Google Shape;20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425" y="3321249"/>
            <a:ext cx="1456401" cy="145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6" descr="A map of the texas flood&#10;&#10;Description automatically generated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59239" y="3264263"/>
            <a:ext cx="1299899" cy="157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89475" y="4426976"/>
            <a:ext cx="3188399" cy="71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7"/>
          <p:cNvPicPr preferRelativeResize="0"/>
          <p:nvPr/>
        </p:nvPicPr>
        <p:blipFill rotWithShape="1">
          <a:blip r:embed="rId3">
            <a:alphaModFix/>
          </a:blip>
          <a:srcRect l="27774" t="20944" r="715" b="9101"/>
          <a:stretch/>
        </p:blipFill>
        <p:spPr>
          <a:xfrm>
            <a:off x="1619675" y="1779725"/>
            <a:ext cx="5904648" cy="3249126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1" name="Google Shape;211;p37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OSM Coverage for initial deployment</a:t>
            </a:r>
            <a:endParaRPr/>
          </a:p>
        </p:txBody>
      </p:sp>
      <p:sp>
        <p:nvSpPr>
          <p:cNvPr id="212" name="Google Shape;212;p37"/>
          <p:cNvSpPr txBox="1">
            <a:spLocks noGrp="1"/>
          </p:cNvSpPr>
          <p:nvPr>
            <p:ph type="body" idx="1"/>
          </p:nvPr>
        </p:nvSpPr>
        <p:spPr>
          <a:xfrm>
            <a:off x="311700" y="10000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OSM bridges successfully downloaded nationwide: </a:t>
            </a:r>
            <a:r>
              <a:rPr lang="en" sz="1700" b="1"/>
              <a:t>669,358 </a:t>
            </a:r>
            <a:r>
              <a:rPr lang="en" sz="1700"/>
              <a:t>(Texas: 50,819)</a:t>
            </a:r>
            <a:endParaRPr sz="1700"/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Currently being incorporated into FIM pipeline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4865" y="3343438"/>
            <a:ext cx="2391328" cy="1298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8" name="Google Shape;218;p38"/>
          <p:cNvCxnSpPr/>
          <p:nvPr/>
        </p:nvCxnSpPr>
        <p:spPr>
          <a:xfrm rot="10800000" flipH="1">
            <a:off x="347275" y="817050"/>
            <a:ext cx="2156700" cy="9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9" name="Google Shape;219;p38"/>
          <p:cNvSpPr txBox="1"/>
          <p:nvPr/>
        </p:nvSpPr>
        <p:spPr>
          <a:xfrm>
            <a:off x="0" y="0"/>
            <a:ext cx="801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grpSp>
        <p:nvGrpSpPr>
          <p:cNvPr id="220" name="Google Shape;220;p38"/>
          <p:cNvGrpSpPr/>
          <p:nvPr/>
        </p:nvGrpSpPr>
        <p:grpSpPr>
          <a:xfrm>
            <a:off x="6406916" y="860943"/>
            <a:ext cx="2604522" cy="2460300"/>
            <a:chOff x="6254516" y="1318143"/>
            <a:chExt cx="2604522" cy="2460300"/>
          </a:xfrm>
        </p:grpSpPr>
        <p:sp>
          <p:nvSpPr>
            <p:cNvPr id="221" name="Google Shape;221;p38"/>
            <p:cNvSpPr/>
            <p:nvPr/>
          </p:nvSpPr>
          <p:spPr>
            <a:xfrm rot="2700000">
              <a:off x="7239866" y="1053398"/>
              <a:ext cx="489601" cy="2989789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8"/>
            <p:cNvSpPr/>
            <p:nvPr/>
          </p:nvSpPr>
          <p:spPr>
            <a:xfrm>
              <a:off x="6443962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307AF3"/>
                  </a:solidFill>
                  <a:latin typeface="Roboto"/>
                  <a:ea typeface="Roboto"/>
                  <a:cs typeface="Roboto"/>
                  <a:sym typeface="Roboto"/>
                </a:rPr>
                <a:t>5</a:t>
              </a:r>
              <a:endParaRPr sz="900" b="1">
                <a:solidFill>
                  <a:srgbClr val="307AF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3" name="Google Shape;223;p38"/>
            <p:cNvSpPr txBox="1"/>
            <p:nvPr/>
          </p:nvSpPr>
          <p:spPr>
            <a:xfrm rot="-2700000">
              <a:off x="6375763" y="2297099"/>
              <a:ext cx="2378424" cy="342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Bridge Impact Prototyping</a:t>
              </a:r>
              <a:endParaRPr sz="11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4" name="Google Shape;224;p38"/>
            <p:cNvSpPr txBox="1"/>
            <p:nvPr/>
          </p:nvSpPr>
          <p:spPr>
            <a:xfrm rot="-2700000">
              <a:off x="6788358" y="2571061"/>
              <a:ext cx="2242660" cy="44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Use forecast and bridge attributes to flag potentially impacted bridges as scaffolded by Andy Carter and </a:t>
              </a:r>
              <a:r>
                <a:rPr lang="en" sz="800" u="sng">
                  <a:solidFill>
                    <a:srgbClr val="0942A1"/>
                  </a:solidFill>
                  <a:latin typeface="Roboto"/>
                  <a:ea typeface="Roboto"/>
                  <a:cs typeface="Roboto"/>
                  <a:sym typeface="Roboto"/>
                </a:rPr>
                <a:t>https://bridgeflood.com/</a:t>
              </a:r>
              <a:endParaRPr sz="800" b="1" u="sng">
                <a:solidFill>
                  <a:srgbClr val="0942A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25" name="Google Shape;225;p38"/>
          <p:cNvGrpSpPr/>
          <p:nvPr/>
        </p:nvGrpSpPr>
        <p:grpSpPr>
          <a:xfrm>
            <a:off x="4761418" y="860943"/>
            <a:ext cx="2604522" cy="2460300"/>
            <a:chOff x="4761418" y="1318143"/>
            <a:chExt cx="2604522" cy="2460300"/>
          </a:xfrm>
        </p:grpSpPr>
        <p:sp>
          <p:nvSpPr>
            <p:cNvPr id="226" name="Google Shape;226;p38"/>
            <p:cNvSpPr/>
            <p:nvPr/>
          </p:nvSpPr>
          <p:spPr>
            <a:xfrm rot="2700000">
              <a:off x="5746767" y="1053398"/>
              <a:ext cx="489601" cy="2989789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8"/>
            <p:cNvSpPr/>
            <p:nvPr/>
          </p:nvSpPr>
          <p:spPr>
            <a:xfrm>
              <a:off x="4950863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0E63F0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endParaRPr sz="900" b="1">
                <a:solidFill>
                  <a:srgbClr val="0E63F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8" name="Google Shape;228;p38"/>
            <p:cNvSpPr txBox="1"/>
            <p:nvPr/>
          </p:nvSpPr>
          <p:spPr>
            <a:xfrm rot="-2700000">
              <a:off x="4896424" y="2302799"/>
              <a:ext cx="2362302" cy="342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Prototype Deployment &amp; Feedback</a:t>
              </a:r>
              <a:endParaRPr sz="11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9" name="Google Shape;229;p38"/>
            <p:cNvSpPr txBox="1"/>
            <p:nvPr/>
          </p:nvSpPr>
          <p:spPr>
            <a:xfrm rot="-2700000">
              <a:off x="5295260" y="2571061"/>
              <a:ext cx="2242660" cy="44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Heal HAND surfaces across CONUS and deploy in FIM visualization services, collect field feedback </a:t>
              </a:r>
              <a:br>
                <a:rPr lang="en" sz="800"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(targeted - May 2024)</a:t>
              </a:r>
              <a:endParaRPr sz="800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30" name="Google Shape;230;p38"/>
          <p:cNvGrpSpPr/>
          <p:nvPr/>
        </p:nvGrpSpPr>
        <p:grpSpPr>
          <a:xfrm>
            <a:off x="3269751" y="860943"/>
            <a:ext cx="2604522" cy="2460300"/>
            <a:chOff x="3269751" y="1318143"/>
            <a:chExt cx="2604522" cy="2460300"/>
          </a:xfrm>
        </p:grpSpPr>
        <p:sp>
          <p:nvSpPr>
            <p:cNvPr id="231" name="Google Shape;231;p38"/>
            <p:cNvSpPr/>
            <p:nvPr/>
          </p:nvSpPr>
          <p:spPr>
            <a:xfrm rot="2700000">
              <a:off x="4255100" y="1053398"/>
              <a:ext cx="489601" cy="2989789"/>
            </a:xfrm>
            <a:prstGeom prst="roundRect">
              <a:avLst>
                <a:gd name="adj" fmla="val 50000"/>
              </a:avLst>
            </a:prstGeom>
            <a:solidFill>
              <a:srgbClr val="0D5C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8"/>
            <p:cNvSpPr/>
            <p:nvPr/>
          </p:nvSpPr>
          <p:spPr>
            <a:xfrm>
              <a:off x="3459197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0D5CDF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sz="900" b="1">
                <a:solidFill>
                  <a:srgbClr val="0D5CD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3" name="Google Shape;233;p38"/>
            <p:cNvSpPr txBox="1"/>
            <p:nvPr/>
          </p:nvSpPr>
          <p:spPr>
            <a:xfrm rot="-2700000">
              <a:off x="3404724" y="2302799"/>
              <a:ext cx="2362302" cy="342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Bulk Classified LIDAR Healing</a:t>
              </a:r>
              <a:endParaRPr sz="11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34" name="Google Shape;234;p38"/>
            <p:cNvSpPr txBox="1"/>
            <p:nvPr/>
          </p:nvSpPr>
          <p:spPr>
            <a:xfrm rot="-2700000">
              <a:off x="3803593" y="2571061"/>
              <a:ext cx="2242660" cy="44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Using well classified 3DEP point clouds (bridge class 17) to bulk heal the HAND surface</a:t>
              </a:r>
              <a:endParaRPr sz="800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35" name="Google Shape;235;p38"/>
          <p:cNvGrpSpPr/>
          <p:nvPr/>
        </p:nvGrpSpPr>
        <p:grpSpPr>
          <a:xfrm>
            <a:off x="1776626" y="860943"/>
            <a:ext cx="2604522" cy="2460300"/>
            <a:chOff x="1776626" y="1318143"/>
            <a:chExt cx="2604522" cy="2460300"/>
          </a:xfrm>
        </p:grpSpPr>
        <p:grpSp>
          <p:nvGrpSpPr>
            <p:cNvPr id="236" name="Google Shape;236;p38"/>
            <p:cNvGrpSpPr/>
            <p:nvPr/>
          </p:nvGrpSpPr>
          <p:grpSpPr>
            <a:xfrm>
              <a:off x="1776626" y="1318143"/>
              <a:ext cx="2604522" cy="2460300"/>
              <a:chOff x="1776626" y="1318143"/>
              <a:chExt cx="2604522" cy="2460300"/>
            </a:xfrm>
          </p:grpSpPr>
          <p:sp>
            <p:nvSpPr>
              <p:cNvPr id="237" name="Google Shape;237;p38"/>
              <p:cNvSpPr/>
              <p:nvPr/>
            </p:nvSpPr>
            <p:spPr>
              <a:xfrm rot="2700000">
                <a:off x="2761975" y="1053398"/>
                <a:ext cx="489601" cy="2989789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38"/>
              <p:cNvSpPr txBox="1"/>
              <p:nvPr/>
            </p:nvSpPr>
            <p:spPr>
              <a:xfrm rot="-2700000">
                <a:off x="1886004" y="2265149"/>
                <a:ext cx="2468793" cy="3428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 b="1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OSM Guided, LIDAR Enhanced Heal</a:t>
                </a:r>
                <a:endParaRPr sz="11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39" name="Google Shape;239;p38"/>
              <p:cNvSpPr txBox="1"/>
              <p:nvPr/>
            </p:nvSpPr>
            <p:spPr>
              <a:xfrm rot="-2700000">
                <a:off x="2310468" y="2571061"/>
                <a:ext cx="2242660" cy="4425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" sz="800">
                    <a:latin typeface="Roboto"/>
                    <a:ea typeface="Roboto"/>
                    <a:cs typeface="Roboto"/>
                    <a:sym typeface="Roboto"/>
                  </a:rPr>
                  <a:t>Using the OSM derived polygon to define the shape to extract LIDAR elevations to heal into the mapping surface</a:t>
                </a:r>
                <a:endParaRPr sz="800"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240" name="Google Shape;240;p38"/>
            <p:cNvSpPr/>
            <p:nvPr/>
          </p:nvSpPr>
          <p:spPr>
            <a:xfrm>
              <a:off x="1966072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0C57D3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900" b="1">
                <a:solidFill>
                  <a:srgbClr val="0C57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41" name="Google Shape;241;p38"/>
          <p:cNvGrpSpPr/>
          <p:nvPr/>
        </p:nvGrpSpPr>
        <p:grpSpPr>
          <a:xfrm>
            <a:off x="284959" y="860943"/>
            <a:ext cx="2604522" cy="2460300"/>
            <a:chOff x="284959" y="1318143"/>
            <a:chExt cx="2604522" cy="2460300"/>
          </a:xfrm>
        </p:grpSpPr>
        <p:sp>
          <p:nvSpPr>
            <p:cNvPr id="242" name="Google Shape;242;p38"/>
            <p:cNvSpPr/>
            <p:nvPr/>
          </p:nvSpPr>
          <p:spPr>
            <a:xfrm rot="2700000">
              <a:off x="1270309" y="1053398"/>
              <a:ext cx="489601" cy="2989789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8"/>
            <p:cNvSpPr/>
            <p:nvPr/>
          </p:nvSpPr>
          <p:spPr>
            <a:xfrm>
              <a:off x="472955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0942A1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900" b="1">
                <a:solidFill>
                  <a:srgbClr val="0942A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4" name="Google Shape;244;p38"/>
            <p:cNvSpPr txBox="1"/>
            <p:nvPr/>
          </p:nvSpPr>
          <p:spPr>
            <a:xfrm rot="-2700000">
              <a:off x="414317" y="2300549"/>
              <a:ext cx="2368666" cy="342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OSM Guided HAND Healing</a:t>
              </a:r>
              <a:endParaRPr sz="11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5" name="Google Shape;245;p38"/>
            <p:cNvSpPr txBox="1"/>
            <p:nvPr/>
          </p:nvSpPr>
          <p:spPr>
            <a:xfrm rot="-2700000">
              <a:off x="818801" y="2571061"/>
              <a:ext cx="2242660" cy="44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Using OSM bridge-classified street lines to buffer and capture the maximum HAND value to heal into the mapping surface</a:t>
              </a:r>
              <a:endParaRPr sz="800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46" name="Google Shape;246;p38"/>
          <p:cNvSpPr txBox="1">
            <a:spLocks noGrp="1"/>
          </p:cNvSpPr>
          <p:nvPr>
            <p:ph type="title"/>
          </p:nvPr>
        </p:nvSpPr>
        <p:spPr>
          <a:xfrm>
            <a:off x="311700" y="122100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Phased Bridge Healing Plan</a:t>
            </a:r>
            <a:endParaRPr b="1"/>
          </a:p>
        </p:txBody>
      </p:sp>
      <p:pic>
        <p:nvPicPr>
          <p:cNvPr id="247" name="Google Shape;24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425" y="3321249"/>
            <a:ext cx="1456401" cy="145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8" descr="A map of the texas flood&#10;&#10;Description automatically generated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59239" y="3264263"/>
            <a:ext cx="1299899" cy="157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89475" y="4426976"/>
            <a:ext cx="3188399" cy="71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4" name="Google Shape;254;p39"/>
          <p:cNvCxnSpPr/>
          <p:nvPr/>
        </p:nvCxnSpPr>
        <p:spPr>
          <a:xfrm rot="10800000" flipH="1">
            <a:off x="347275" y="817050"/>
            <a:ext cx="2156700" cy="9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5" name="Google Shape;255;p39"/>
          <p:cNvSpPr txBox="1"/>
          <p:nvPr/>
        </p:nvSpPr>
        <p:spPr>
          <a:xfrm>
            <a:off x="0" y="0"/>
            <a:ext cx="801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pic>
        <p:nvPicPr>
          <p:cNvPr id="256" name="Google Shape;25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7550" y="152400"/>
            <a:ext cx="6221186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95" y="2506151"/>
            <a:ext cx="3069163" cy="1870274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258" name="Google Shape;258;p39"/>
          <p:cNvGrpSpPr/>
          <p:nvPr/>
        </p:nvGrpSpPr>
        <p:grpSpPr>
          <a:xfrm>
            <a:off x="1" y="-127975"/>
            <a:ext cx="3257324" cy="2588268"/>
            <a:chOff x="3269751" y="1190175"/>
            <a:chExt cx="3257324" cy="2588268"/>
          </a:xfrm>
        </p:grpSpPr>
        <p:sp>
          <p:nvSpPr>
            <p:cNvPr id="259" name="Google Shape;259;p39"/>
            <p:cNvSpPr/>
            <p:nvPr/>
          </p:nvSpPr>
          <p:spPr>
            <a:xfrm rot="2700000">
              <a:off x="4255100" y="1053398"/>
              <a:ext cx="489601" cy="2989789"/>
            </a:xfrm>
            <a:prstGeom prst="roundRect">
              <a:avLst>
                <a:gd name="adj" fmla="val 50000"/>
              </a:avLst>
            </a:prstGeom>
            <a:solidFill>
              <a:srgbClr val="0D5C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9"/>
            <p:cNvSpPr/>
            <p:nvPr/>
          </p:nvSpPr>
          <p:spPr>
            <a:xfrm>
              <a:off x="3459197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0D5CDF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sz="900" b="1">
                <a:solidFill>
                  <a:srgbClr val="0D5CD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1" name="Google Shape;261;p39"/>
            <p:cNvSpPr txBox="1"/>
            <p:nvPr/>
          </p:nvSpPr>
          <p:spPr>
            <a:xfrm rot="-2700000">
              <a:off x="3404724" y="2302799"/>
              <a:ext cx="2362302" cy="342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Bulk Classified LIDAR Healing</a:t>
              </a:r>
              <a:endParaRPr sz="11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2" name="Google Shape;262;p39"/>
            <p:cNvSpPr txBox="1"/>
            <p:nvPr/>
          </p:nvSpPr>
          <p:spPr>
            <a:xfrm rot="-2700000">
              <a:off x="3668396" y="2244671"/>
              <a:ext cx="3165858" cy="44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 b="1">
                  <a:latin typeface="Roboto"/>
                  <a:ea typeface="Roboto"/>
                  <a:cs typeface="Roboto"/>
                  <a:sym typeface="Roboto"/>
                </a:rPr>
                <a:t>Last time:</a:t>
              </a:r>
              <a:br>
                <a:rPr lang="en" sz="800" b="1">
                  <a:highlight>
                    <a:schemeClr val="accent6"/>
                  </a:highlight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100" b="1" u="sng">
                  <a:solidFill>
                    <a:srgbClr val="1155CC"/>
                  </a:solidFill>
                  <a:highlight>
                    <a:schemeClr val="accent6"/>
                  </a:highlight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https://www.caee.utexas.edu/prof/maidment/TWDB/FLOGFIM/Meetings</a:t>
              </a:r>
              <a:endParaRPr sz="800" b="1">
                <a:highlight>
                  <a:schemeClr val="accent6"/>
                </a:highlight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1252</Words>
  <Application>Microsoft Office PowerPoint</Application>
  <PresentationFormat>On-screen Show (16:9)</PresentationFormat>
  <Paragraphs>171</Paragraphs>
  <Slides>29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Libre Franklin Medium</vt:lpstr>
      <vt:lpstr>Calibri Light</vt:lpstr>
      <vt:lpstr>Calibri</vt:lpstr>
      <vt:lpstr>Source Sans Pro Web</vt:lpstr>
      <vt:lpstr>Franklin Gothic</vt:lpstr>
      <vt:lpstr>Libre Franklin</vt:lpstr>
      <vt:lpstr>Roboto</vt:lpstr>
      <vt:lpstr>Arial</vt:lpstr>
      <vt:lpstr>Libre Franklin ExtraBold</vt:lpstr>
      <vt:lpstr>Cambria Math</vt:lpstr>
      <vt:lpstr>AdvOT19ee2aa8.B</vt:lpstr>
      <vt:lpstr>Simple Light</vt:lpstr>
      <vt:lpstr>Simple Light</vt:lpstr>
      <vt:lpstr>Office Theme</vt:lpstr>
      <vt:lpstr>PowerPoint Presentation</vt:lpstr>
      <vt:lpstr>PowerPoint Presentation</vt:lpstr>
      <vt:lpstr>National Water Center  FLOG/FIM Subcommittee Update</vt:lpstr>
      <vt:lpstr>Busy Week in Texas</vt:lpstr>
      <vt:lpstr>GeoIntelligence Division Update </vt:lpstr>
      <vt:lpstr>Phased Bridge Healing Plan</vt:lpstr>
      <vt:lpstr>OSM Coverage for initial deployment</vt:lpstr>
      <vt:lpstr>Phased Bridge Healing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Synthetic Rating Curve for Flood Inundation Mapping in  Ungaged Streams ______________________________________________________ Discharge Estimate Using Generalized Additive Regression Model   Bigger studies: Interagency Flood Risk Management (InFRM) Flood Decision Support Toolbox (FDST) Trinity San Jacinto River Basin Integrated Water Availability Assessment</vt:lpstr>
      <vt:lpstr>Synthetic rating curve for flood inundation mapping</vt:lpstr>
      <vt:lpstr>Existing direct discharge estimate equation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Maidment, David R</dc:creator>
  <cp:lastModifiedBy>Maidment, David R</cp:lastModifiedBy>
  <cp:revision>3</cp:revision>
  <dcterms:modified xsi:type="dcterms:W3CDTF">2024-05-15T19:03:53Z</dcterms:modified>
</cp:coreProperties>
</file>