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CF5A-4ABC-472A-9AFA-62ACCD57772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FB39-3C0C-4177-B5E7-24DDC508F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4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PHOTO W TITLE SLIDE</a:t>
            </a:r>
            <a:endParaRPr/>
          </a:p>
        </p:txBody>
      </p:sp>
      <p:sp>
        <p:nvSpPr>
          <p:cNvPr id="194" name="Google Shape;19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6188-2E64-4952-80FF-B92D8E74B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433C5-7694-4C7E-81AF-78886B6E6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31E98-0100-4402-9F7D-D251800D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F715-1041-4283-801B-79A19A2A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BEA3-5CBF-4F1A-BB96-1D3F5E3C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2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1B25-1757-43A0-B46D-AACD4842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1BE2C-FF64-4EE3-B34E-DDF0CD0B6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3812-FF94-4D89-9B2C-2FAB89C3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3DA2-2152-4C89-BBED-22FCF96B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1428-8DE2-4F1A-816F-F8AA03BB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DB8DE-D08B-4780-91C0-95D9A80C9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F9D3B-71EF-4058-B9A4-E6A7B1B6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5B97-165E-4389-97C8-B9BAA4C7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5A79-BEFE-49A3-BF8B-270682D7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2C31-B74A-49DE-90B7-ADFD247C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98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81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31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2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37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56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5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D56-1853-4EE0-ABE2-EE5B7372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0E89-7694-484D-9716-E22E262E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7A56C-50AD-418F-B2D7-DC74741B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9F66-34FA-42AA-ABC6-0C358495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3A04-7BE0-4556-87E9-C14303B6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0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68BA-DC6F-4BB4-BC97-08FB8C5D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CA85D-C49F-406D-B1F0-1CA246BD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0B12-01DC-41DA-A75B-775321B4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8C5D-F57A-4285-A666-01B70B31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5AA43-C9C2-4145-B55E-F366DAD1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1BB3-060C-48B0-BE28-8B2493B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5CD6-C81B-4A82-AD99-C6FFB5C9A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B71F4-0993-4B76-AE1B-0C566EF11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A9F46-DC68-45CF-A9DD-56F9B144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27458-F5EF-4F83-94D1-192A26BA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59A31-9396-4858-9B0A-921547E2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E7D2-3619-4FDD-B65F-7284B99D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255ED-53E8-4842-8475-ED13C8E9E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594CE-2532-4257-918C-4C95852CE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48FCC-C40E-4650-BFB5-3FB7ADF79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37338-F69A-45BB-A7B2-4E1B17065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9FD52-ADB0-4A7C-8A1F-293D5F86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D3F7-1E52-4E7C-A699-B0FAAE95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2613A-E2B7-499C-9DD6-C95318B8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7677-17D4-4504-9A66-43459A3B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998CF-C306-4CA9-89C0-08A15939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FE96F-CDC3-4942-81CE-C1E271D1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B140-07B8-45ED-8DDF-5239DD88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2A86B-66A8-4C98-91D1-8ECEFA2C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0EC9E-6451-4747-A9FB-7F6E3466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4E7A2-C418-4E52-A0F5-102CCB0B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A98A-99A3-4072-AD43-DA74E079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B71F-AD75-4DCA-86A7-997067F3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621FD-75DD-4EE1-A4F0-2DB89B7A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C072B-5F31-426F-9564-808AEAFC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9B3D2-C4FF-4662-AB69-9B5F4C95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3B871-AAB3-4513-A2CA-3F353D4E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4B7D-A988-4E33-BAA7-2CD62A96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337A5-7AE3-4454-9E69-AFC1BDCF1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8A10-C461-4EC2-9047-48D65CB9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0418E-F926-4391-9CA6-9E0CB540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C1CA5-7C78-491C-A1E9-97E10F1B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56375-E1E6-4A40-957B-3C2C5B52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0752F-6669-4CDB-A74D-F39E3644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9C797-480C-43F8-B102-76F1E60F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D2C8F-0E1C-4C94-AB72-51A691FE9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DEC6-D7EC-45BD-964B-C263FE198C7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31F8-5773-4690-807F-51AD10A4D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3493-B02F-455D-9F50-D58C5847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6FAD-F834-40EF-9903-A510104A5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752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795C-A249-4BDD-8335-1890C602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FLOG/FIM 4 April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1F99-A568-4299-9A95-E6416DB492AB}"/>
              </a:ext>
            </a:extLst>
          </p:cNvPr>
          <p:cNvSpPr txBox="1"/>
          <p:nvPr/>
        </p:nvSpPr>
        <p:spPr>
          <a:xfrm>
            <a:off x="838200" y="1490008"/>
            <a:ext cx="673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Agenda</a:t>
            </a:r>
            <a:endParaRPr lang="en-US" sz="2400" dirty="0"/>
          </a:p>
          <a:p>
            <a:pPr marL="342900" indent="-342900">
              <a:buAutoNum type="arabicParenBoth"/>
            </a:pPr>
            <a:r>
              <a:rPr lang="en-US" sz="2400" dirty="0"/>
              <a:t>Updates from the National Water Center</a:t>
            </a:r>
          </a:p>
          <a:p>
            <a:pPr marL="342900" indent="-342900">
              <a:buAutoNum type="arabicParenBoth"/>
            </a:pPr>
            <a:r>
              <a:rPr lang="en-US" sz="2400" dirty="0"/>
              <a:t>Updates from state and federal agencies</a:t>
            </a:r>
          </a:p>
          <a:p>
            <a:pPr marL="342900" indent="-342900">
              <a:buAutoNum type="arabicParenBoth"/>
            </a:pPr>
            <a:r>
              <a:rPr lang="en-US" sz="2400" dirty="0"/>
              <a:t>Discussion on forming a </a:t>
            </a:r>
            <a:r>
              <a:rPr lang="en-US" sz="2400" dirty="0">
                <a:solidFill>
                  <a:srgbClr val="0070C0"/>
                </a:solidFill>
              </a:rPr>
              <a:t>Flood Inundation Map library for Texas from RAS2FIM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A10F0-D8FC-49BD-B2FC-A9DB09C6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885" y="2199153"/>
            <a:ext cx="4396220" cy="306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8258D-1FE1-4454-8663-D820C693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997" y="3429000"/>
            <a:ext cx="5036003" cy="33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8DC5-144F-4563-BCDC-BC95B5A7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A4C9B-CF1F-411D-8735-6821AA7D5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2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Flood Mitigation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6FFB19-AB56-4E2B-99E9-6E7AB4BA1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Flood Planning and Design</a:t>
            </a:r>
          </a:p>
          <a:p>
            <a:r>
              <a:rPr lang="en-US" dirty="0"/>
              <a:t>Based on historical and design storms</a:t>
            </a:r>
          </a:p>
          <a:p>
            <a:r>
              <a:rPr lang="en-US" dirty="0"/>
              <a:t>We have about $100 million invested in HEC-RAS hydraulic models across Texas for this purpose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C583DF-832C-4B3C-9D3D-823D72A8C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57351"/>
            <a:ext cx="5429250" cy="576262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Flood Preparedness, Response and Recovery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D0264F-EB5B-413F-BDCD-0F4A38BCA3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Flood Operations</a:t>
            </a:r>
          </a:p>
          <a:p>
            <a:r>
              <a:rPr lang="en-US" dirty="0"/>
              <a:t>Based on real-time flood forecasting and inundation mapping</a:t>
            </a:r>
          </a:p>
          <a:p>
            <a:r>
              <a:rPr lang="en-US" dirty="0"/>
              <a:t>Can we leverage the investment in hydraulic modeling to create flood inundation map libraries for real-time use?</a:t>
            </a:r>
          </a:p>
        </p:txBody>
      </p:sp>
    </p:spTree>
    <p:extLst>
      <p:ext uri="{BB962C8B-B14F-4D97-AF65-F5344CB8AC3E}">
        <p14:creationId xmlns:p14="http://schemas.microsoft.com/office/powerpoint/2010/main" val="109044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8DFC-0E24-46B2-B49C-E29ABF20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/>
          <a:lstStyle/>
          <a:p>
            <a:r>
              <a:rPr lang="en-US" dirty="0"/>
              <a:t>HAND and RAS2FIM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A7A44-8690-45D8-AB47-D853B2FC8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6" y="2110969"/>
            <a:ext cx="5156996" cy="4162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704190-7E1E-4485-B0EB-7AC74CD2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1"/>
          <a:stretch/>
        </p:blipFill>
        <p:spPr>
          <a:xfrm>
            <a:off x="6284685" y="2116817"/>
            <a:ext cx="5660571" cy="41628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6A8219-B0CC-4C69-A7E4-534B8726CD2C}"/>
              </a:ext>
            </a:extLst>
          </p:cNvPr>
          <p:cNvSpPr txBox="1"/>
          <p:nvPr/>
        </p:nvSpPr>
        <p:spPr>
          <a:xfrm>
            <a:off x="1300678" y="171450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400" b="1" dirty="0">
                <a:ea typeface="+mn-ea"/>
                <a:cs typeface="+mn-cs"/>
              </a:rPr>
              <a:t>HAND – flood extent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06987-B06E-4ADA-B111-0FB79D450922}"/>
              </a:ext>
            </a:extLst>
          </p:cNvPr>
          <p:cNvSpPr txBox="1"/>
          <p:nvPr/>
        </p:nvSpPr>
        <p:spPr>
          <a:xfrm>
            <a:off x="6758043" y="1690464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400" b="1" dirty="0">
                <a:ea typeface="+mn-ea"/>
                <a:cs typeface="+mn-cs"/>
              </a:rPr>
              <a:t>2D RAS2FIM – flood extent and depth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EF05D-F917-4079-9A74-C01662AF3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4" y="2115386"/>
            <a:ext cx="2769347" cy="871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F2124-BAC3-4A28-81D9-31E6E2D0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685" y="2551302"/>
            <a:ext cx="676564" cy="1283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BD2ED-64F8-4A70-9C01-CFC2D7E98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917" y="2030124"/>
            <a:ext cx="2885053" cy="598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ABF57F-83BE-4168-8531-8167306F6294}"/>
              </a:ext>
            </a:extLst>
          </p:cNvPr>
          <p:cNvSpPr txBox="1"/>
          <p:nvPr/>
        </p:nvSpPr>
        <p:spPr>
          <a:xfrm>
            <a:off x="7672443" y="962327"/>
            <a:ext cx="362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More accurate and reliable</a:t>
            </a:r>
          </a:p>
        </p:txBody>
      </p:sp>
    </p:spTree>
    <p:extLst>
      <p:ext uri="{BB962C8B-B14F-4D97-AF65-F5344CB8AC3E}">
        <p14:creationId xmlns:p14="http://schemas.microsoft.com/office/powerpoint/2010/main" val="204389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65D4-82F3-404F-9336-2F0CD9CF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62E63-D64F-4002-8BCC-E3FA2135AF27}"/>
              </a:ext>
            </a:extLst>
          </p:cNvPr>
          <p:cNvSpPr txBox="1"/>
          <p:nvPr/>
        </p:nvSpPr>
        <p:spPr>
          <a:xfrm>
            <a:off x="838200" y="1688763"/>
            <a:ext cx="97260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National Water Center has some 1-D RAS2FIM maps operating in Texas for some HUC8 units.  How many?  Where are they?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is implementing RAS2FIM maps different than for HAND maps in the NWC flood inundation map system?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2D RAS2FIM is being implemented for BLE modeling across Texas and Andy Carter at UT Austin has developed a 2D RAS2FIM methodology for creating a FIM map dataset from a 2D HEC-RAS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2D RAS2FIM be scaled out across Texas?  Who does that?  National Water Center?  Texas Water Development Board?  </a:t>
            </a:r>
            <a:r>
              <a:rPr lang="en-US" sz="2400" dirty="0" err="1"/>
              <a:t>InFRM</a:t>
            </a:r>
            <a:r>
              <a:rPr lang="en-US" sz="2400" dirty="0"/>
              <a:t> group?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is the resulting library stored and kept up to date?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are the newly completed flood models for coastal communities created by the GLO River Basin Flood Studies included in this process?</a:t>
            </a:r>
          </a:p>
        </p:txBody>
      </p:sp>
    </p:spTree>
    <p:extLst>
      <p:ext uri="{BB962C8B-B14F-4D97-AF65-F5344CB8AC3E}">
        <p14:creationId xmlns:p14="http://schemas.microsoft.com/office/powerpoint/2010/main" val="323079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/>
          <p:nvPr/>
        </p:nvSpPr>
        <p:spPr>
          <a:xfrm>
            <a:off x="1977" y="0"/>
            <a:ext cx="12195080" cy="6850398"/>
          </a:xfrm>
          <a:prstGeom prst="rect">
            <a:avLst/>
          </a:prstGeom>
          <a:solidFill>
            <a:srgbClr val="0023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93232" y="2711851"/>
            <a:ext cx="2671971" cy="269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8625537" y="6045120"/>
            <a:ext cx="2511973" cy="177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Texas General Land Office | CDR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8671" y="5825797"/>
            <a:ext cx="784273" cy="78427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8428075" y="6212170"/>
            <a:ext cx="2732686" cy="37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Commissioner Dawn Buckingham, M.D.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107EB-C143-2593-0960-C14F9207C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57" y="2711851"/>
            <a:ext cx="7485888" cy="2693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BFA2E-2D69-C02A-C652-E9A16CF49DCF}"/>
              </a:ext>
            </a:extLst>
          </p:cNvPr>
          <p:cNvSpPr txBox="1"/>
          <p:nvPr/>
        </p:nvSpPr>
        <p:spPr>
          <a:xfrm>
            <a:off x="443620" y="247930"/>
            <a:ext cx="112987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Meeting (Friday 2 May 2025)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 and TDIS with a River Basin Flood Study (RBFS) Update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GLO - RBFS Update</a:t>
            </a:r>
          </a:p>
          <a:p>
            <a:pPr marL="285750" marR="0" lvl="8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Baseline Modeling nearly complete; models available</a:t>
            </a:r>
          </a:p>
          <a:p>
            <a:pPr marL="285750" marR="0" lvl="8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Beginning alternatives analysis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TDIS - Data &amp; Models Query Tool (DMQT)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Demo of DMQT and how RBFS models can be accessed</a:t>
            </a:r>
          </a:p>
        </p:txBody>
      </p:sp>
      <p:sp>
        <p:nvSpPr>
          <p:cNvPr id="9" name="Google Shape;244;p9">
            <a:extLst>
              <a:ext uri="{FF2B5EF4-FFF2-40B4-BE49-F238E27FC236}">
                <a16:creationId xmlns:a16="http://schemas.microsoft.com/office/drawing/2014/main" id="{38D07050-7807-318F-1BF9-EF1DEE327956}"/>
              </a:ext>
            </a:extLst>
          </p:cNvPr>
          <p:cNvSpPr txBox="1"/>
          <p:nvPr/>
        </p:nvSpPr>
        <p:spPr>
          <a:xfrm>
            <a:off x="541720" y="5518881"/>
            <a:ext cx="25610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Texas General Land Office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Google Shape;246;p9">
            <a:extLst>
              <a:ext uri="{FF2B5EF4-FFF2-40B4-BE49-F238E27FC236}">
                <a16:creationId xmlns:a16="http://schemas.microsoft.com/office/drawing/2014/main" id="{D3F48CF6-BA45-9D7D-D306-46153B4D528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943" y="5535802"/>
            <a:ext cx="149343" cy="27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7;p9">
            <a:extLst>
              <a:ext uri="{FF2B5EF4-FFF2-40B4-BE49-F238E27FC236}">
                <a16:creationId xmlns:a16="http://schemas.microsoft.com/office/drawing/2014/main" id="{32AA78A1-E6C6-292A-A487-56E1E3486E5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8471" y="5975749"/>
            <a:ext cx="213775" cy="20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48;p9">
            <a:extLst>
              <a:ext uri="{FF2B5EF4-FFF2-40B4-BE49-F238E27FC236}">
                <a16:creationId xmlns:a16="http://schemas.microsoft.com/office/drawing/2014/main" id="{F8B0BBAD-9DE1-21CE-28B0-79DF36341C51}"/>
              </a:ext>
            </a:extLst>
          </p:cNvPr>
          <p:cNvSpPr txBox="1"/>
          <p:nvPr/>
        </p:nvSpPr>
        <p:spPr>
          <a:xfrm>
            <a:off x="504140" y="5906688"/>
            <a:ext cx="8609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@glotx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" name="Google Shape;249;p9">
            <a:extLst>
              <a:ext uri="{FF2B5EF4-FFF2-40B4-BE49-F238E27FC236}">
                <a16:creationId xmlns:a16="http://schemas.microsoft.com/office/drawing/2014/main" id="{0584FC58-621B-99A2-AEED-62D9D04C39D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498" y="6381551"/>
            <a:ext cx="261994" cy="208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0;p9">
            <a:extLst>
              <a:ext uri="{FF2B5EF4-FFF2-40B4-BE49-F238E27FC236}">
                <a16:creationId xmlns:a16="http://schemas.microsoft.com/office/drawing/2014/main" id="{CD518D6B-2C0F-C60C-3BA4-895136060184}"/>
              </a:ext>
            </a:extLst>
          </p:cNvPr>
          <p:cNvSpPr txBox="1"/>
          <p:nvPr/>
        </p:nvSpPr>
        <p:spPr>
          <a:xfrm>
            <a:off x="477286" y="6314302"/>
            <a:ext cx="8609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@txglo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334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Proxima Nova</vt:lpstr>
      <vt:lpstr>Office Theme</vt:lpstr>
      <vt:lpstr>1_Office Theme</vt:lpstr>
      <vt:lpstr>FLOG/FIM 4 April 2025</vt:lpstr>
      <vt:lpstr>Flood Response</vt:lpstr>
      <vt:lpstr>HAND and RAS2FIM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FLOG/FIM 4 April 2025</dc:title>
  <dc:creator>Maidment, David R</dc:creator>
  <cp:lastModifiedBy>Maidment, David R</cp:lastModifiedBy>
  <cp:revision>6</cp:revision>
  <dcterms:created xsi:type="dcterms:W3CDTF">2025-04-03T13:41:24Z</dcterms:created>
  <dcterms:modified xsi:type="dcterms:W3CDTF">2025-04-05T02:00:31Z</dcterms:modified>
</cp:coreProperties>
</file>