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3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9" r:id="rId1"/>
    <p:sldMasterId id="2147483700" r:id="rId2"/>
    <p:sldMasterId id="2147483701" r:id="rId3"/>
    <p:sldMasterId id="2147483712" r:id="rId4"/>
  </p:sldMasterIdLst>
  <p:notesMasterIdLst>
    <p:notesMasterId r:id="rId43"/>
  </p:notesMasterIdLst>
  <p:sldIdLst>
    <p:sldId id="6766" r:id="rId5"/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6589" r:id="rId14"/>
    <p:sldId id="6588" r:id="rId15"/>
    <p:sldId id="6586" r:id="rId16"/>
    <p:sldId id="6611" r:id="rId17"/>
    <p:sldId id="6590" r:id="rId18"/>
    <p:sldId id="6591" r:id="rId19"/>
    <p:sldId id="6592" r:id="rId20"/>
    <p:sldId id="6593" r:id="rId21"/>
    <p:sldId id="6594" r:id="rId22"/>
    <p:sldId id="6595" r:id="rId23"/>
    <p:sldId id="6609" r:id="rId24"/>
    <p:sldId id="6596" r:id="rId25"/>
    <p:sldId id="6597" r:id="rId26"/>
    <p:sldId id="6600" r:id="rId27"/>
    <p:sldId id="6598" r:id="rId28"/>
    <p:sldId id="6599" r:id="rId29"/>
    <p:sldId id="6601" r:id="rId30"/>
    <p:sldId id="6602" r:id="rId31"/>
    <p:sldId id="6603" r:id="rId32"/>
    <p:sldId id="6604" r:id="rId33"/>
    <p:sldId id="6605" r:id="rId34"/>
    <p:sldId id="6606" r:id="rId35"/>
    <p:sldId id="6607" r:id="rId36"/>
    <p:sldId id="6608" r:id="rId37"/>
    <p:sldId id="6610" r:id="rId38"/>
    <p:sldId id="6612" r:id="rId39"/>
    <p:sldId id="6613" r:id="rId40"/>
    <p:sldId id="6614" r:id="rId41"/>
    <p:sldId id="6615" r:id="rId42"/>
  </p:sldIdLst>
  <p:sldSz cx="9144000" cy="5143500" type="screen16x9"/>
  <p:notesSz cx="6858000" cy="9144000"/>
  <p:embeddedFontLst>
    <p:embeddedFont>
      <p:font typeface="Arial Black" panose="020B0A04020102020204" pitchFamily="34" charset="0"/>
      <p:bold r:id="rId44"/>
    </p:embeddedFont>
    <p:embeddedFont>
      <p:font typeface="Franklin Gothic" panose="020B0604020202020204" charset="0"/>
      <p:bold r:id="rId45"/>
    </p:embeddedFont>
    <p:embeddedFont>
      <p:font typeface="Libre Franklin" pitchFamily="2" charset="0"/>
      <p:regular r:id="rId46"/>
      <p:bold r:id="rId47"/>
      <p:italic r:id="rId48"/>
      <p:boldItalic r:id="rId49"/>
    </p:embeddedFont>
    <p:embeddedFont>
      <p:font typeface="Libre Franklin ExtraBold" pitchFamily="2" charset="0"/>
      <p:bold r:id="rId50"/>
      <p:boldItalic r:id="rId51"/>
    </p:embeddedFont>
    <p:embeddedFont>
      <p:font typeface="Libre Franklin Medium" pitchFamily="2" charset="0"/>
      <p:regular r:id="rId52"/>
      <p:bold r:id="rId53"/>
      <p:italic r:id="rId54"/>
      <p:boldItalic r:id="rId55"/>
    </p:embeddedFont>
    <p:embeddedFont>
      <p:font typeface="Roboto" panose="02000000000000000000" pitchFamily="2" charset="0"/>
      <p:regular r:id="rId56"/>
      <p:bold r:id="rId57"/>
      <p:italic r:id="rId58"/>
      <p:boldItalic r:id="rId59"/>
    </p:embeddedFont>
    <p:embeddedFont>
      <p:font typeface="Segoe UI" panose="020B0502040204020203" pitchFamily="34" charset="0"/>
      <p:regular r:id="rId60"/>
      <p:bold r:id="rId61"/>
      <p:italic r:id="rId62"/>
      <p:boldItalic r:id="rId6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1" d="100"/>
          <a:sy n="141" d="100"/>
        </p:scale>
        <p:origin x="744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font" Target="fonts/font12.fntdata"/><Relationship Id="rId63" Type="http://schemas.openxmlformats.org/officeDocument/2006/relationships/font" Target="fonts/font20.fntdata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font" Target="fonts/font15.fntdata"/><Relationship Id="rId66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font" Target="fonts/font18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font" Target="fonts/font13.fntdata"/><Relationship Id="rId64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font" Target="fonts/font8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3.fntdata"/><Relationship Id="rId59" Type="http://schemas.openxmlformats.org/officeDocument/2006/relationships/font" Target="fonts/font16.fntdata"/><Relationship Id="rId67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11.fntdata"/><Relationship Id="rId62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6.fntdata"/><Relationship Id="rId57" Type="http://schemas.openxmlformats.org/officeDocument/2006/relationships/font" Target="fonts/font14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schemas.openxmlformats.org/officeDocument/2006/relationships/font" Target="fonts/font17.fntdata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2731a0964f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2731a0964f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2731b873f7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2731b873f7a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g2731b873f7a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2731b873f7a_0_14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2731b873f7a_0_14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g2731b873f7a_0_14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2731b873f7a_0_17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2731b873f7a_0_17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g2731b873f7a_0_17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2731b873f7a_0_19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2731b873f7a_0_199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g2731b873f7a_0_199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2731b873f7a_0_22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2731b873f7a_0_22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g2731b873f7a_0_228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2731b873f7a_0_25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7" name="Google Shape;487;g2731b873f7a_0_256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g2731b873f7a_0_256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2731a0964f9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5" name="Google Shape;515;g2731a0964f9_2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g2731a0964f9_2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ctrTitle"/>
          </p:nvPr>
        </p:nvSpPr>
        <p:spPr>
          <a:xfrm>
            <a:off x="1905056" y="3107531"/>
            <a:ext cx="6637800" cy="1026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35000" tIns="0" rIns="0" bIns="0" anchor="b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Libre Franklin ExtraBold"/>
              <a:buNone/>
              <a:defRPr sz="3600" b="0">
                <a:solidFill>
                  <a:schemeClr val="lt1"/>
                </a:solidFill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Font typeface="Libre Franklin ExtraBold"/>
              <a:buNone/>
              <a:defRPr sz="3600"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Font typeface="Libre Franklin ExtraBold"/>
              <a:buNone/>
              <a:defRPr sz="3600"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Font typeface="Libre Franklin ExtraBold"/>
              <a:buNone/>
              <a:defRPr sz="3600"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Font typeface="Libre Franklin ExtraBold"/>
              <a:buNone/>
              <a:defRPr sz="3600"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Font typeface="Libre Franklin ExtraBold"/>
              <a:buNone/>
              <a:defRPr sz="3600"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Font typeface="Libre Franklin ExtraBold"/>
              <a:buNone/>
              <a:defRPr sz="3600"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Font typeface="Libre Franklin ExtraBold"/>
              <a:buNone/>
              <a:defRPr sz="3600"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Font typeface="Libre Franklin ExtraBold"/>
              <a:buNone/>
              <a:defRPr sz="3600"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9pPr>
          </a:lstStyle>
          <a:p>
            <a:endParaRPr/>
          </a:p>
        </p:txBody>
      </p:sp>
      <p:pic>
        <p:nvPicPr>
          <p:cNvPr id="52" name="Google Shape;52;p13"/>
          <p:cNvPicPr preferRelativeResize="0"/>
          <p:nvPr/>
        </p:nvPicPr>
        <p:blipFill rotWithShape="1">
          <a:blip r:embed="rId3">
            <a:alphaModFix/>
          </a:blip>
          <a:srcRect t="11821" b="18801"/>
          <a:stretch/>
        </p:blipFill>
        <p:spPr>
          <a:xfrm>
            <a:off x="6195731" y="2592300"/>
            <a:ext cx="2240006" cy="400930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13"/>
          <p:cNvSpPr txBox="1">
            <a:spLocks noGrp="1"/>
          </p:cNvSpPr>
          <p:nvPr>
            <p:ph type="subTitle" idx="1"/>
          </p:nvPr>
        </p:nvSpPr>
        <p:spPr>
          <a:xfrm>
            <a:off x="2013340" y="4230828"/>
            <a:ext cx="6529500" cy="735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Libre Franklin Medium"/>
              <a:buNone/>
              <a:defRPr sz="2300" i="1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lvl="1" algn="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Libre Franklin Medium"/>
              <a:buNone/>
              <a:defRPr sz="230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lvl="2" algn="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Libre Franklin Medium"/>
              <a:buNone/>
              <a:defRPr sz="230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lvl="3" algn="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Libre Franklin Medium"/>
              <a:buNone/>
              <a:defRPr sz="230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lvl="4" algn="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Libre Franklin Medium"/>
              <a:buNone/>
              <a:defRPr sz="230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lvl="5" algn="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Libre Franklin Medium"/>
              <a:buNone/>
              <a:defRPr sz="230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lvl="6" algn="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Libre Franklin Medium"/>
              <a:buNone/>
              <a:defRPr sz="230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lvl="7" algn="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Libre Franklin Medium"/>
              <a:buNone/>
              <a:defRPr sz="230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lvl="8" algn="r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300"/>
              <a:buFont typeface="Libre Franklin Medium"/>
              <a:buNone/>
              <a:defRPr sz="230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/>
          <p:nvPr/>
        </p:nvSpPr>
        <p:spPr>
          <a:xfrm>
            <a:off x="6263805" y="3216384"/>
            <a:ext cx="2194500" cy="27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5" name="Google Shape;55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5608" y="4184613"/>
            <a:ext cx="735583" cy="7355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38">
          <p15:clr>
            <a:srgbClr val="FBAE40"/>
          </p15:clr>
        </p15:guide>
        <p15:guide id="2" orient="horz" pos="284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Content Water Splash">
  <p:cSld name="Title and Content_1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title"/>
          </p:nvPr>
        </p:nvSpPr>
        <p:spPr>
          <a:xfrm>
            <a:off x="336200" y="741675"/>
            <a:ext cx="5241000" cy="3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anklin Gothic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58" name="Google Shape;58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6188" y="4600582"/>
            <a:ext cx="452867" cy="452867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4"/>
          <p:cNvSpPr txBox="1">
            <a:spLocks noGrp="1"/>
          </p:cNvSpPr>
          <p:nvPr>
            <p:ph type="sldNum" idx="12"/>
          </p:nvPr>
        </p:nvSpPr>
        <p:spPr>
          <a:xfrm>
            <a:off x="8743950" y="4819500"/>
            <a:ext cx="313800" cy="2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0" lvl="0" indent="0" algn="l" rtl="0">
              <a:spcBef>
                <a:spcPts val="0"/>
              </a:spcBef>
              <a:buNone/>
              <a:defRPr/>
            </a:lvl1pPr>
            <a:lvl2pPr marL="0" lvl="1" indent="0" algn="l" rtl="0">
              <a:spcBef>
                <a:spcPts val="0"/>
              </a:spcBef>
              <a:buNone/>
              <a:defRPr/>
            </a:lvl2pPr>
            <a:lvl3pPr marL="0" lvl="2" indent="0" algn="l" rtl="0">
              <a:spcBef>
                <a:spcPts val="0"/>
              </a:spcBef>
              <a:buNone/>
              <a:defRPr/>
            </a:lvl3pPr>
            <a:lvl4pPr marL="0" lvl="3" indent="0" algn="l" rtl="0">
              <a:spcBef>
                <a:spcPts val="0"/>
              </a:spcBef>
              <a:buNone/>
              <a:defRPr/>
            </a:lvl4pPr>
            <a:lvl5pPr marL="0" lvl="4" indent="0" algn="l" rtl="0">
              <a:spcBef>
                <a:spcPts val="0"/>
              </a:spcBef>
              <a:buNone/>
              <a:defRPr/>
            </a:lvl5pPr>
            <a:lvl6pPr marL="0" lvl="5" indent="0" algn="l" rtl="0">
              <a:spcBef>
                <a:spcPts val="0"/>
              </a:spcBef>
              <a:buNone/>
              <a:defRPr/>
            </a:lvl6pPr>
            <a:lvl7pPr marL="0" lvl="6" indent="0" algn="l" rtl="0">
              <a:spcBef>
                <a:spcPts val="0"/>
              </a:spcBef>
              <a:buNone/>
              <a:defRPr/>
            </a:lvl7pPr>
            <a:lvl8pPr marL="0" lvl="7" indent="0" algn="l" rtl="0">
              <a:spcBef>
                <a:spcPts val="0"/>
              </a:spcBef>
              <a:buNone/>
              <a:defRPr/>
            </a:lvl8pPr>
            <a:lvl9pPr marL="0" lvl="8" indent="0" algn="l" rtl="0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body" idx="1"/>
          </p:nvPr>
        </p:nvSpPr>
        <p:spPr>
          <a:xfrm>
            <a:off x="336188" y="1364475"/>
            <a:ext cx="8493000" cy="31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100"/>
              <a:buChar char="●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508DE0"/>
              </a:buClr>
              <a:buSzPts val="1800"/>
              <a:buChar char="○"/>
              <a:defRPr/>
            </a:lvl2pPr>
            <a:lvl3pPr marL="1371600" lvl="2" indent="-32385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1" name="Google Shape;61;p14"/>
          <p:cNvSpPr/>
          <p:nvPr/>
        </p:nvSpPr>
        <p:spPr>
          <a:xfrm>
            <a:off x="318649" y="1179253"/>
            <a:ext cx="2194500" cy="27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86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1695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Divider">
  <p:cSld name="SECTION_HEADER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>
            <a:spLocks noGrp="1"/>
          </p:cNvSpPr>
          <p:nvPr>
            <p:ph type="title"/>
          </p:nvPr>
        </p:nvSpPr>
        <p:spPr>
          <a:xfrm>
            <a:off x="498656" y="831581"/>
            <a:ext cx="7886700" cy="18519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Libre Franklin ExtraBold"/>
              <a:buNone/>
              <a:defRPr sz="4100" b="0">
                <a:solidFill>
                  <a:schemeClr val="lt1"/>
                </a:solidFill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Libre Franklin ExtraBold"/>
              <a:buNone/>
              <a:defRPr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Libre Franklin ExtraBold"/>
              <a:buNone/>
              <a:defRPr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Libre Franklin ExtraBold"/>
              <a:buNone/>
              <a:defRPr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Libre Franklin ExtraBold"/>
              <a:buNone/>
              <a:defRPr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Libre Franklin ExtraBold"/>
              <a:buNone/>
              <a:defRPr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Libre Franklin ExtraBold"/>
              <a:buNone/>
              <a:defRPr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Libre Franklin ExtraBold"/>
              <a:buNone/>
              <a:defRPr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Libre Franklin ExtraBold"/>
              <a:buNone/>
              <a:defRPr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subTitle" idx="1"/>
          </p:nvPr>
        </p:nvSpPr>
        <p:spPr>
          <a:xfrm>
            <a:off x="492656" y="3145744"/>
            <a:ext cx="7898700" cy="55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Libre Franklin Medium"/>
              <a:buNone/>
              <a:defRPr sz="21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Libre Franklin Medium"/>
              <a:buNone/>
              <a:defRPr sz="21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Libre Franklin Medium"/>
              <a:buNone/>
              <a:defRPr sz="21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Libre Franklin Medium"/>
              <a:buNone/>
              <a:defRPr sz="21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Libre Franklin Medium"/>
              <a:buNone/>
              <a:defRPr sz="21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Libre Franklin Medium"/>
              <a:buNone/>
              <a:defRPr sz="21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Libre Franklin Medium"/>
              <a:buNone/>
              <a:defRPr sz="21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Libre Franklin Medium"/>
              <a:buNone/>
              <a:defRPr sz="21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Libre Franklin Medium"/>
              <a:buNone/>
              <a:defRPr sz="21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>
            <a:endParaRPr/>
          </a:p>
        </p:txBody>
      </p:sp>
      <p:sp>
        <p:nvSpPr>
          <p:cNvPr id="65" name="Google Shape;65;p15"/>
          <p:cNvSpPr/>
          <p:nvPr/>
        </p:nvSpPr>
        <p:spPr>
          <a:xfrm>
            <a:off x="498649" y="2900925"/>
            <a:ext cx="2194500" cy="27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w/ Subtitle &amp; Content">
  <p:cSld name="Title and Content_1_2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6"/>
          <p:cNvSpPr txBox="1">
            <a:spLocks noGrp="1"/>
          </p:cNvSpPr>
          <p:nvPr>
            <p:ph type="title"/>
          </p:nvPr>
        </p:nvSpPr>
        <p:spPr>
          <a:xfrm>
            <a:off x="318650" y="356377"/>
            <a:ext cx="8510400" cy="3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anklin Gothic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68" name="Google Shape;68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6188" y="4600582"/>
            <a:ext cx="452867" cy="452867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6"/>
          <p:cNvSpPr txBox="1">
            <a:spLocks noGrp="1"/>
          </p:cNvSpPr>
          <p:nvPr>
            <p:ph type="sldNum" idx="12"/>
          </p:nvPr>
        </p:nvSpPr>
        <p:spPr>
          <a:xfrm>
            <a:off x="8743950" y="4819500"/>
            <a:ext cx="313800" cy="2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0" lvl="0" indent="0" algn="l" rtl="0">
              <a:spcBef>
                <a:spcPts val="0"/>
              </a:spcBef>
              <a:buNone/>
              <a:defRPr/>
            </a:lvl1pPr>
            <a:lvl2pPr marL="0" lvl="1" indent="0" algn="l" rtl="0">
              <a:spcBef>
                <a:spcPts val="0"/>
              </a:spcBef>
              <a:buNone/>
              <a:defRPr/>
            </a:lvl2pPr>
            <a:lvl3pPr marL="0" lvl="2" indent="0" algn="l" rtl="0">
              <a:spcBef>
                <a:spcPts val="0"/>
              </a:spcBef>
              <a:buNone/>
              <a:defRPr/>
            </a:lvl3pPr>
            <a:lvl4pPr marL="0" lvl="3" indent="0" algn="l" rtl="0">
              <a:spcBef>
                <a:spcPts val="0"/>
              </a:spcBef>
              <a:buNone/>
              <a:defRPr/>
            </a:lvl4pPr>
            <a:lvl5pPr marL="0" lvl="4" indent="0" algn="l" rtl="0">
              <a:spcBef>
                <a:spcPts val="0"/>
              </a:spcBef>
              <a:buNone/>
              <a:defRPr/>
            </a:lvl5pPr>
            <a:lvl6pPr marL="0" lvl="5" indent="0" algn="l" rtl="0">
              <a:spcBef>
                <a:spcPts val="0"/>
              </a:spcBef>
              <a:buNone/>
              <a:defRPr/>
            </a:lvl6pPr>
            <a:lvl7pPr marL="0" lvl="6" indent="0" algn="l" rtl="0">
              <a:spcBef>
                <a:spcPts val="0"/>
              </a:spcBef>
              <a:buNone/>
              <a:defRPr/>
            </a:lvl7pPr>
            <a:lvl8pPr marL="0" lvl="7" indent="0" algn="l" rtl="0">
              <a:spcBef>
                <a:spcPts val="0"/>
              </a:spcBef>
              <a:buNone/>
              <a:defRPr/>
            </a:lvl8pPr>
            <a:lvl9pPr marL="0" lvl="8" indent="0" algn="l" rtl="0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subTitle" idx="1"/>
          </p:nvPr>
        </p:nvSpPr>
        <p:spPr>
          <a:xfrm>
            <a:off x="317850" y="991463"/>
            <a:ext cx="8510400" cy="3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 i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 i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i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 i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 i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 i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 i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 i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 i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body" idx="2"/>
          </p:nvPr>
        </p:nvSpPr>
        <p:spPr>
          <a:xfrm>
            <a:off x="319500" y="1427859"/>
            <a:ext cx="8505000" cy="31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100"/>
              <a:buChar char="●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508DE0"/>
              </a:buClr>
              <a:buSzPts val="1800"/>
              <a:buChar char="○"/>
              <a:defRPr/>
            </a:lvl2pPr>
            <a:lvl3pPr marL="1371600" lvl="2" indent="-32385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2" name="Google Shape;72;p16"/>
          <p:cNvSpPr/>
          <p:nvPr/>
        </p:nvSpPr>
        <p:spPr>
          <a:xfrm>
            <a:off x="318649" y="809775"/>
            <a:ext cx="2194500" cy="27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86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1695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w/ Subtitle &amp; Content 1">
  <p:cSld name="Title and Content_1_2_1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7"/>
          <p:cNvSpPr txBox="1">
            <a:spLocks noGrp="1"/>
          </p:cNvSpPr>
          <p:nvPr>
            <p:ph type="title"/>
          </p:nvPr>
        </p:nvSpPr>
        <p:spPr>
          <a:xfrm>
            <a:off x="318650" y="356377"/>
            <a:ext cx="8510400" cy="3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anklin Gothic"/>
              <a:buNone/>
              <a:defRPr>
                <a:solidFill>
                  <a:schemeClr val="dk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75" name="Google Shape;75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3788" y="4524382"/>
            <a:ext cx="452867" cy="452867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7"/>
          <p:cNvSpPr txBox="1">
            <a:spLocks noGrp="1"/>
          </p:cNvSpPr>
          <p:nvPr>
            <p:ph type="sldNum" idx="12"/>
          </p:nvPr>
        </p:nvSpPr>
        <p:spPr>
          <a:xfrm>
            <a:off x="8743950" y="4819500"/>
            <a:ext cx="313800" cy="2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subTitle" idx="1"/>
          </p:nvPr>
        </p:nvSpPr>
        <p:spPr>
          <a:xfrm>
            <a:off x="317850" y="991463"/>
            <a:ext cx="8510400" cy="3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 i="1">
                <a:solidFill>
                  <a:schemeClr val="accent1"/>
                </a:solidFill>
              </a:defRPr>
            </a:lvl1pPr>
            <a:lvl2pPr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 i="1">
                <a:solidFill>
                  <a:schemeClr val="accent1"/>
                </a:solidFill>
              </a:defRPr>
            </a:lvl2pPr>
            <a:lvl3pPr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i="1">
                <a:solidFill>
                  <a:schemeClr val="accent1"/>
                </a:solidFill>
              </a:defRPr>
            </a:lvl3pPr>
            <a:lvl4pPr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 i="1">
                <a:solidFill>
                  <a:schemeClr val="accent1"/>
                </a:solidFill>
              </a:defRPr>
            </a:lvl4pPr>
            <a:lvl5pPr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 i="1">
                <a:solidFill>
                  <a:schemeClr val="accent1"/>
                </a:solidFill>
              </a:defRPr>
            </a:lvl5pPr>
            <a:lvl6pPr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 i="1">
                <a:solidFill>
                  <a:schemeClr val="accent1"/>
                </a:solidFill>
              </a:defRPr>
            </a:lvl6pPr>
            <a:lvl7pPr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 i="1">
                <a:solidFill>
                  <a:schemeClr val="accent1"/>
                </a:solidFill>
              </a:defRPr>
            </a:lvl7pPr>
            <a:lvl8pPr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 i="1">
                <a:solidFill>
                  <a:schemeClr val="accent1"/>
                </a:solidFill>
              </a:defRPr>
            </a:lvl8pPr>
            <a:lvl9pPr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 i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17"/>
          <p:cNvSpPr txBox="1">
            <a:spLocks noGrp="1"/>
          </p:cNvSpPr>
          <p:nvPr>
            <p:ph type="body" idx="2"/>
          </p:nvPr>
        </p:nvSpPr>
        <p:spPr>
          <a:xfrm>
            <a:off x="319500" y="1427859"/>
            <a:ext cx="8505000" cy="31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1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08DE0"/>
              </a:buClr>
              <a:buSzPts val="1800"/>
              <a:buChar char="•"/>
              <a:defRPr/>
            </a:lvl2pPr>
            <a:lvl3pPr marL="137160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17"/>
          <p:cNvSpPr/>
          <p:nvPr/>
        </p:nvSpPr>
        <p:spPr>
          <a:xfrm>
            <a:off x="318649" y="809775"/>
            <a:ext cx="2194500" cy="27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86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1695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CUSTOM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8"/>
          <p:cNvSpPr txBox="1">
            <a:spLocks noGrp="1"/>
          </p:cNvSpPr>
          <p:nvPr>
            <p:ph type="sldNum" idx="12"/>
          </p:nvPr>
        </p:nvSpPr>
        <p:spPr>
          <a:xfrm>
            <a:off x="8743950" y="4819500"/>
            <a:ext cx="313800" cy="23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40000" lnSpcReduction="10000"/>
          </a:bodyPr>
          <a:lstStyle>
            <a:lvl1pPr lvl="0" rtl="0">
              <a:buClr>
                <a:srgbClr val="000000"/>
              </a:buClr>
              <a:buFont typeface="Arial"/>
              <a:buNone/>
              <a:defRPr/>
            </a:lvl1pPr>
            <a:lvl2pPr lvl="1" rtl="0">
              <a:buClr>
                <a:srgbClr val="000000"/>
              </a:buClr>
              <a:buFont typeface="Arial"/>
              <a:buNone/>
              <a:defRPr/>
            </a:lvl2pPr>
            <a:lvl3pPr lvl="2" rtl="0">
              <a:buClr>
                <a:srgbClr val="000000"/>
              </a:buClr>
              <a:buFont typeface="Arial"/>
              <a:buNone/>
              <a:defRPr/>
            </a:lvl3pPr>
            <a:lvl4pPr lvl="3" rtl="0">
              <a:buClr>
                <a:srgbClr val="000000"/>
              </a:buClr>
              <a:buFont typeface="Arial"/>
              <a:buNone/>
              <a:defRPr/>
            </a:lvl4pPr>
            <a:lvl5pPr lvl="4" rtl="0">
              <a:buClr>
                <a:srgbClr val="000000"/>
              </a:buClr>
              <a:buFont typeface="Arial"/>
              <a:buNone/>
              <a:defRPr/>
            </a:lvl5pPr>
            <a:lvl6pPr lvl="5" rtl="0">
              <a:buClr>
                <a:srgbClr val="000000"/>
              </a:buClr>
              <a:buFont typeface="Arial"/>
              <a:buNone/>
              <a:defRPr/>
            </a:lvl6pPr>
            <a:lvl7pPr lvl="6" rtl="0">
              <a:buClr>
                <a:srgbClr val="000000"/>
              </a:buClr>
              <a:buFont typeface="Arial"/>
              <a:buNone/>
              <a:defRPr/>
            </a:lvl7pPr>
            <a:lvl8pPr lvl="7" rtl="0">
              <a:buClr>
                <a:srgbClr val="000000"/>
              </a:buClr>
              <a:buFont typeface="Arial"/>
              <a:buNone/>
              <a:defRPr/>
            </a:lvl8pPr>
            <a:lvl9pPr lvl="8" rtl="0">
              <a:buClr>
                <a:srgbClr val="000000"/>
              </a:buClr>
              <a:buFont typeface="Arial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2" name="Google Shape;82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8388" y="4801444"/>
            <a:ext cx="274319" cy="2743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 Title Slide">
  <p:cSld name="Title Slide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0"/>
          <p:cNvSpPr txBox="1">
            <a:spLocks noGrp="1"/>
          </p:cNvSpPr>
          <p:nvPr>
            <p:ph type="ctrTitle"/>
          </p:nvPr>
        </p:nvSpPr>
        <p:spPr>
          <a:xfrm>
            <a:off x="1905056" y="3107531"/>
            <a:ext cx="6637800" cy="1026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35000" tIns="0" rIns="0" bIns="0" anchor="b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Libre Franklin ExtraBold"/>
              <a:buNone/>
              <a:defRPr sz="3600" b="0">
                <a:solidFill>
                  <a:schemeClr val="lt1"/>
                </a:solidFill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Font typeface="Libre Franklin ExtraBold"/>
              <a:buNone/>
              <a:defRPr sz="3600"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Font typeface="Libre Franklin ExtraBold"/>
              <a:buNone/>
              <a:defRPr sz="3600"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Font typeface="Libre Franklin ExtraBold"/>
              <a:buNone/>
              <a:defRPr sz="3600"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Font typeface="Libre Franklin ExtraBold"/>
              <a:buNone/>
              <a:defRPr sz="3600"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Font typeface="Libre Franklin ExtraBold"/>
              <a:buNone/>
              <a:defRPr sz="3600"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Font typeface="Libre Franklin ExtraBold"/>
              <a:buNone/>
              <a:defRPr sz="3600"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Font typeface="Libre Franklin ExtraBold"/>
              <a:buNone/>
              <a:defRPr sz="3600"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Font typeface="Libre Franklin ExtraBold"/>
              <a:buNone/>
              <a:defRPr sz="3600"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9pPr>
          </a:lstStyle>
          <a:p>
            <a:endParaRPr/>
          </a:p>
        </p:txBody>
      </p:sp>
      <p:pic>
        <p:nvPicPr>
          <p:cNvPr id="89" name="Google Shape;89;p20"/>
          <p:cNvPicPr preferRelativeResize="0"/>
          <p:nvPr/>
        </p:nvPicPr>
        <p:blipFill rotWithShape="1">
          <a:blip r:embed="rId3">
            <a:alphaModFix/>
          </a:blip>
          <a:srcRect t="11821" b="18801"/>
          <a:stretch/>
        </p:blipFill>
        <p:spPr>
          <a:xfrm>
            <a:off x="6195731" y="2592300"/>
            <a:ext cx="2240006" cy="40093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>
            <a:off x="2013340" y="4230828"/>
            <a:ext cx="6529500" cy="735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Libre Franklin Medium"/>
              <a:buNone/>
              <a:defRPr sz="2300" i="1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lvl="1" algn="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Libre Franklin Medium"/>
              <a:buNone/>
              <a:defRPr sz="230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lvl="2" algn="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Libre Franklin Medium"/>
              <a:buNone/>
              <a:defRPr sz="230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lvl="3" algn="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Libre Franklin Medium"/>
              <a:buNone/>
              <a:defRPr sz="230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lvl="4" algn="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Libre Franklin Medium"/>
              <a:buNone/>
              <a:defRPr sz="230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lvl="5" algn="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Libre Franklin Medium"/>
              <a:buNone/>
              <a:defRPr sz="230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lvl="6" algn="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Libre Franklin Medium"/>
              <a:buNone/>
              <a:defRPr sz="230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lvl="7" algn="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Libre Franklin Medium"/>
              <a:buNone/>
              <a:defRPr sz="230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lvl="8" algn="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Libre Franklin Medium"/>
              <a:buNone/>
              <a:defRPr sz="230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>
            <a:endParaRPr/>
          </a:p>
        </p:txBody>
      </p:sp>
      <p:sp>
        <p:nvSpPr>
          <p:cNvPr id="91" name="Google Shape;91;p20"/>
          <p:cNvSpPr/>
          <p:nvPr/>
        </p:nvSpPr>
        <p:spPr>
          <a:xfrm>
            <a:off x="6263805" y="3216384"/>
            <a:ext cx="2194500" cy="27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2" name="Google Shape;92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5608" y="4184613"/>
            <a:ext cx="735584" cy="7355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38">
          <p15:clr>
            <a:srgbClr val="FBAE40"/>
          </p15:clr>
        </p15:guide>
        <p15:guide id="2" orient="horz" pos="2844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 Section Divider">
  <p:cSld name="SECTION_HEADER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1"/>
          <p:cNvSpPr txBox="1">
            <a:spLocks noGrp="1"/>
          </p:cNvSpPr>
          <p:nvPr>
            <p:ph type="title"/>
          </p:nvPr>
        </p:nvSpPr>
        <p:spPr>
          <a:xfrm>
            <a:off x="498656" y="831581"/>
            <a:ext cx="7886700" cy="18519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Libre Franklin ExtraBold"/>
              <a:buNone/>
              <a:defRPr sz="4100" b="0">
                <a:solidFill>
                  <a:schemeClr val="lt1"/>
                </a:solidFill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Font typeface="Libre Franklin ExtraBold"/>
              <a:buNone/>
              <a:defRPr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Font typeface="Libre Franklin ExtraBold"/>
              <a:buNone/>
              <a:defRPr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Font typeface="Libre Franklin ExtraBold"/>
              <a:buNone/>
              <a:defRPr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Font typeface="Libre Franklin ExtraBold"/>
              <a:buNone/>
              <a:defRPr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Font typeface="Libre Franklin ExtraBold"/>
              <a:buNone/>
              <a:defRPr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Font typeface="Libre Franklin ExtraBold"/>
              <a:buNone/>
              <a:defRPr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Font typeface="Libre Franklin ExtraBold"/>
              <a:buNone/>
              <a:defRPr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Font typeface="Libre Franklin ExtraBold"/>
              <a:buNone/>
              <a:defRPr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9pPr>
          </a:lstStyle>
          <a:p>
            <a:endParaRPr/>
          </a:p>
        </p:txBody>
      </p:sp>
      <p:sp>
        <p:nvSpPr>
          <p:cNvPr id="95" name="Google Shape;95;p21"/>
          <p:cNvSpPr txBox="1">
            <a:spLocks noGrp="1"/>
          </p:cNvSpPr>
          <p:nvPr>
            <p:ph type="subTitle" idx="1"/>
          </p:nvPr>
        </p:nvSpPr>
        <p:spPr>
          <a:xfrm>
            <a:off x="492656" y="3145744"/>
            <a:ext cx="7898700" cy="558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Libre Franklin Medium"/>
              <a:buNone/>
              <a:defRPr sz="21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lvl="1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Libre Franklin Medium"/>
              <a:buNone/>
              <a:defRPr sz="21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lvl="2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Libre Franklin Medium"/>
              <a:buNone/>
              <a:defRPr sz="21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lvl="3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Libre Franklin Medium"/>
              <a:buNone/>
              <a:defRPr sz="21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lvl="4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Libre Franklin Medium"/>
              <a:buNone/>
              <a:defRPr sz="21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lvl="5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Libre Franklin Medium"/>
              <a:buNone/>
              <a:defRPr sz="21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lvl="6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Libre Franklin Medium"/>
              <a:buNone/>
              <a:defRPr sz="21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Libre Franklin Medium"/>
              <a:buNone/>
              <a:defRPr sz="21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lvl="8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Libre Franklin Medium"/>
              <a:buNone/>
              <a:defRPr sz="21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>
            <a:endParaRPr/>
          </a:p>
        </p:txBody>
      </p:sp>
      <p:sp>
        <p:nvSpPr>
          <p:cNvPr id="96" name="Google Shape;96;p21"/>
          <p:cNvSpPr/>
          <p:nvPr/>
        </p:nvSpPr>
        <p:spPr>
          <a:xfrm>
            <a:off x="498649" y="2900925"/>
            <a:ext cx="2194500" cy="27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Divider 2">
  <p:cSld name="Section Header 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2"/>
          <p:cNvSpPr/>
          <p:nvPr/>
        </p:nvSpPr>
        <p:spPr>
          <a:xfrm>
            <a:off x="0" y="3354457"/>
            <a:ext cx="9144000" cy="17889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99" name="Google Shape;99;p22"/>
          <p:cNvSpPr txBox="1">
            <a:spLocks noGrp="1"/>
          </p:cNvSpPr>
          <p:nvPr>
            <p:ph type="title"/>
          </p:nvPr>
        </p:nvSpPr>
        <p:spPr>
          <a:xfrm>
            <a:off x="498656" y="3486791"/>
            <a:ext cx="7886700" cy="7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9pPr>
          </a:lstStyle>
          <a:p>
            <a:endParaRPr/>
          </a:p>
        </p:txBody>
      </p:sp>
      <p:sp>
        <p:nvSpPr>
          <p:cNvPr id="100" name="Google Shape;100;p22"/>
          <p:cNvSpPr txBox="1">
            <a:spLocks noGrp="1"/>
          </p:cNvSpPr>
          <p:nvPr>
            <p:ph type="subTitle" idx="1"/>
          </p:nvPr>
        </p:nvSpPr>
        <p:spPr>
          <a:xfrm>
            <a:off x="491225" y="4459625"/>
            <a:ext cx="7956000" cy="404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4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2"/>
          <p:cNvSpPr/>
          <p:nvPr/>
        </p:nvSpPr>
        <p:spPr>
          <a:xfrm>
            <a:off x="498655" y="4323622"/>
            <a:ext cx="2194500" cy="27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Outline">
  <p:cSld name="Agenda Outline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3"/>
          <p:cNvSpPr/>
          <p:nvPr/>
        </p:nvSpPr>
        <p:spPr>
          <a:xfrm>
            <a:off x="452005" y="507697"/>
            <a:ext cx="8240100" cy="4128000"/>
          </a:xfrm>
          <a:prstGeom prst="rect">
            <a:avLst/>
          </a:prstGeom>
          <a:solidFill>
            <a:schemeClr val="dk2">
              <a:alpha val="89800"/>
            </a:schemeClr>
          </a:solidFill>
          <a:ln w="12700" cap="flat" cmpd="sng">
            <a:solidFill>
              <a:srgbClr val="0A519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04" name="Google Shape;104;p23"/>
          <p:cNvSpPr txBox="1">
            <a:spLocks noGrp="1"/>
          </p:cNvSpPr>
          <p:nvPr>
            <p:ph type="title"/>
          </p:nvPr>
        </p:nvSpPr>
        <p:spPr>
          <a:xfrm>
            <a:off x="1044489" y="804933"/>
            <a:ext cx="3079800" cy="8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Font typeface="Franklin Gothic"/>
              <a:buNone/>
              <a:defRPr b="1">
                <a:latin typeface="Franklin Gothic"/>
                <a:ea typeface="Franklin Gothic"/>
                <a:cs typeface="Franklin Gothic"/>
                <a:sym typeface="Franklin Goth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Font typeface="Franklin Gothic"/>
              <a:buNone/>
              <a:defRPr b="1">
                <a:latin typeface="Franklin Gothic"/>
                <a:ea typeface="Franklin Gothic"/>
                <a:cs typeface="Franklin Gothic"/>
                <a:sym typeface="Franklin Goth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Font typeface="Franklin Gothic"/>
              <a:buNone/>
              <a:defRPr b="1">
                <a:latin typeface="Franklin Gothic"/>
                <a:ea typeface="Franklin Gothic"/>
                <a:cs typeface="Franklin Gothic"/>
                <a:sym typeface="Franklin Goth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Font typeface="Franklin Gothic"/>
              <a:buNone/>
              <a:defRPr b="1">
                <a:latin typeface="Franklin Gothic"/>
                <a:ea typeface="Franklin Gothic"/>
                <a:cs typeface="Franklin Gothic"/>
                <a:sym typeface="Franklin Goth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Font typeface="Franklin Gothic"/>
              <a:buNone/>
              <a:defRPr b="1">
                <a:latin typeface="Franklin Gothic"/>
                <a:ea typeface="Franklin Gothic"/>
                <a:cs typeface="Franklin Gothic"/>
                <a:sym typeface="Franklin Goth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Font typeface="Franklin Gothic"/>
              <a:buNone/>
              <a:defRPr b="1">
                <a:latin typeface="Franklin Gothic"/>
                <a:ea typeface="Franklin Gothic"/>
                <a:cs typeface="Franklin Gothic"/>
                <a:sym typeface="Franklin Goth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Font typeface="Franklin Gothic"/>
              <a:buNone/>
              <a:defRPr b="1">
                <a:latin typeface="Franklin Gothic"/>
                <a:ea typeface="Franklin Gothic"/>
                <a:cs typeface="Franklin Gothic"/>
                <a:sym typeface="Franklin Goth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Font typeface="Franklin Gothic"/>
              <a:buNone/>
              <a:defRPr b="1">
                <a:latin typeface="Franklin Gothic"/>
                <a:ea typeface="Franklin Gothic"/>
                <a:cs typeface="Franklin Gothic"/>
                <a:sym typeface="Franklin Gothic"/>
              </a:defRPr>
            </a:lvl9pPr>
          </a:lstStyle>
          <a:p>
            <a:endParaRPr/>
          </a:p>
        </p:txBody>
      </p:sp>
      <p:sp>
        <p:nvSpPr>
          <p:cNvPr id="105" name="Google Shape;105;p23"/>
          <p:cNvSpPr txBox="1">
            <a:spLocks noGrp="1"/>
          </p:cNvSpPr>
          <p:nvPr>
            <p:ph type="body" idx="1"/>
          </p:nvPr>
        </p:nvSpPr>
        <p:spPr>
          <a:xfrm>
            <a:off x="4572000" y="988219"/>
            <a:ext cx="3706500" cy="3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Char char="•"/>
              <a:defRPr>
                <a:solidFill>
                  <a:schemeClr val="lt1"/>
                </a:solidFill>
              </a:defRPr>
            </a:lvl1pPr>
            <a:lvl2pPr marL="91440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2pPr>
            <a:lvl3pPr marL="137160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>
                <a:solidFill>
                  <a:schemeClr val="lt1"/>
                </a:solidFill>
              </a:defRPr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6" name="Google Shape;106;p23"/>
          <p:cNvSpPr/>
          <p:nvPr/>
        </p:nvSpPr>
        <p:spPr>
          <a:xfrm>
            <a:off x="1044480" y="1802934"/>
            <a:ext cx="2194500" cy="27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_1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4"/>
          <p:cNvSpPr txBox="1">
            <a:spLocks noGrp="1"/>
          </p:cNvSpPr>
          <p:nvPr>
            <p:ph type="sldNum" idx="12"/>
          </p:nvPr>
        </p:nvSpPr>
        <p:spPr>
          <a:xfrm>
            <a:off x="8743950" y="4819500"/>
            <a:ext cx="313800" cy="2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lvl="0" indent="0" algn="l" rtl="0">
              <a:spcBef>
                <a:spcPts val="0"/>
              </a:spcBef>
              <a:buNone/>
              <a:defRPr/>
            </a:lvl1pPr>
            <a:lvl2pPr marL="0" lvl="1" indent="0" algn="l" rtl="0">
              <a:spcBef>
                <a:spcPts val="0"/>
              </a:spcBef>
              <a:buNone/>
              <a:defRPr/>
            </a:lvl2pPr>
            <a:lvl3pPr marL="0" lvl="2" indent="0" algn="l" rtl="0">
              <a:spcBef>
                <a:spcPts val="0"/>
              </a:spcBef>
              <a:buNone/>
              <a:defRPr/>
            </a:lvl3pPr>
            <a:lvl4pPr marL="0" lvl="3" indent="0" algn="l" rtl="0">
              <a:spcBef>
                <a:spcPts val="0"/>
              </a:spcBef>
              <a:buNone/>
              <a:defRPr/>
            </a:lvl4pPr>
            <a:lvl5pPr marL="0" lvl="4" indent="0" algn="l" rtl="0">
              <a:spcBef>
                <a:spcPts val="0"/>
              </a:spcBef>
              <a:buNone/>
              <a:defRPr/>
            </a:lvl5pPr>
            <a:lvl6pPr marL="0" lvl="5" indent="0" algn="l" rtl="0">
              <a:spcBef>
                <a:spcPts val="0"/>
              </a:spcBef>
              <a:buNone/>
              <a:defRPr/>
            </a:lvl6pPr>
            <a:lvl7pPr marL="0" lvl="6" indent="0" algn="l" rtl="0">
              <a:spcBef>
                <a:spcPts val="0"/>
              </a:spcBef>
              <a:buNone/>
              <a:defRPr/>
            </a:lvl7pPr>
            <a:lvl8pPr marL="0" lvl="7" indent="0" algn="l" rtl="0">
              <a:spcBef>
                <a:spcPts val="0"/>
              </a:spcBef>
              <a:buNone/>
              <a:defRPr/>
            </a:lvl8pPr>
            <a:lvl9pPr marL="0" lvl="8" indent="0" algn="l" rtl="0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9" name="Google Shape;109;p24"/>
          <p:cNvSpPr txBox="1">
            <a:spLocks noGrp="1"/>
          </p:cNvSpPr>
          <p:nvPr>
            <p:ph type="body" idx="1"/>
          </p:nvPr>
        </p:nvSpPr>
        <p:spPr>
          <a:xfrm>
            <a:off x="321350" y="857997"/>
            <a:ext cx="8505000" cy="33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1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08DE0"/>
              </a:buClr>
              <a:buSzPts val="1800"/>
              <a:buChar char="•"/>
              <a:defRPr/>
            </a:lvl2pPr>
            <a:lvl3pPr marL="137160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0" name="Google Shape;110;p24"/>
          <p:cNvSpPr txBox="1">
            <a:spLocks noGrp="1"/>
          </p:cNvSpPr>
          <p:nvPr>
            <p:ph type="title"/>
          </p:nvPr>
        </p:nvSpPr>
        <p:spPr>
          <a:xfrm>
            <a:off x="318656" y="263237"/>
            <a:ext cx="8510400" cy="4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anklin Gothic"/>
              <a:buNone/>
              <a:defRPr>
                <a:solidFill>
                  <a:schemeClr val="dk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4"/>
          <p:cNvSpPr/>
          <p:nvPr/>
        </p:nvSpPr>
        <p:spPr>
          <a:xfrm>
            <a:off x="321355" y="771672"/>
            <a:ext cx="2194500" cy="27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2" name="Google Shape;112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8388" y="4801444"/>
            <a:ext cx="274319" cy="2743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86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1695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Content Water Splash">
  <p:cSld name="Title and Content_1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5"/>
          <p:cNvSpPr txBox="1">
            <a:spLocks noGrp="1"/>
          </p:cNvSpPr>
          <p:nvPr>
            <p:ph type="title"/>
          </p:nvPr>
        </p:nvSpPr>
        <p:spPr>
          <a:xfrm>
            <a:off x="336200" y="741675"/>
            <a:ext cx="5241000" cy="3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anklin Gothic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5"/>
          <p:cNvSpPr txBox="1">
            <a:spLocks noGrp="1"/>
          </p:cNvSpPr>
          <p:nvPr>
            <p:ph type="sldNum" idx="12"/>
          </p:nvPr>
        </p:nvSpPr>
        <p:spPr>
          <a:xfrm>
            <a:off x="8743950" y="4819500"/>
            <a:ext cx="313800" cy="2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lvl="0" indent="0" algn="l" rtl="0">
              <a:spcBef>
                <a:spcPts val="0"/>
              </a:spcBef>
              <a:buNone/>
              <a:defRPr/>
            </a:lvl1pPr>
            <a:lvl2pPr marL="0" lvl="1" indent="0" algn="l" rtl="0">
              <a:spcBef>
                <a:spcPts val="0"/>
              </a:spcBef>
              <a:buNone/>
              <a:defRPr/>
            </a:lvl2pPr>
            <a:lvl3pPr marL="0" lvl="2" indent="0" algn="l" rtl="0">
              <a:spcBef>
                <a:spcPts val="0"/>
              </a:spcBef>
              <a:buNone/>
              <a:defRPr/>
            </a:lvl3pPr>
            <a:lvl4pPr marL="0" lvl="3" indent="0" algn="l" rtl="0">
              <a:spcBef>
                <a:spcPts val="0"/>
              </a:spcBef>
              <a:buNone/>
              <a:defRPr/>
            </a:lvl4pPr>
            <a:lvl5pPr marL="0" lvl="4" indent="0" algn="l" rtl="0">
              <a:spcBef>
                <a:spcPts val="0"/>
              </a:spcBef>
              <a:buNone/>
              <a:defRPr/>
            </a:lvl5pPr>
            <a:lvl6pPr marL="0" lvl="5" indent="0" algn="l" rtl="0">
              <a:spcBef>
                <a:spcPts val="0"/>
              </a:spcBef>
              <a:buNone/>
              <a:defRPr/>
            </a:lvl6pPr>
            <a:lvl7pPr marL="0" lvl="6" indent="0" algn="l" rtl="0">
              <a:spcBef>
                <a:spcPts val="0"/>
              </a:spcBef>
              <a:buNone/>
              <a:defRPr/>
            </a:lvl7pPr>
            <a:lvl8pPr marL="0" lvl="7" indent="0" algn="l" rtl="0">
              <a:spcBef>
                <a:spcPts val="0"/>
              </a:spcBef>
              <a:buNone/>
              <a:defRPr/>
            </a:lvl8pPr>
            <a:lvl9pPr marL="0" lvl="8" indent="0" algn="l" rtl="0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6" name="Google Shape;116;p25"/>
          <p:cNvSpPr txBox="1">
            <a:spLocks noGrp="1"/>
          </p:cNvSpPr>
          <p:nvPr>
            <p:ph type="body" idx="1"/>
          </p:nvPr>
        </p:nvSpPr>
        <p:spPr>
          <a:xfrm>
            <a:off x="336188" y="1364475"/>
            <a:ext cx="8493000" cy="31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1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08DE0"/>
              </a:buClr>
              <a:buSzPts val="1800"/>
              <a:buChar char="•"/>
              <a:defRPr/>
            </a:lvl2pPr>
            <a:lvl3pPr marL="137160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7" name="Google Shape;117;p25"/>
          <p:cNvSpPr/>
          <p:nvPr/>
        </p:nvSpPr>
        <p:spPr>
          <a:xfrm>
            <a:off x="318649" y="1179253"/>
            <a:ext cx="2194500" cy="27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8" name="Google Shape;118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388" y="4801444"/>
            <a:ext cx="274319" cy="2743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86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1695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w/ Subtitle &amp; Content">
  <p:cSld name="Title and Content_1_2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6"/>
          <p:cNvSpPr txBox="1">
            <a:spLocks noGrp="1"/>
          </p:cNvSpPr>
          <p:nvPr>
            <p:ph type="title"/>
          </p:nvPr>
        </p:nvSpPr>
        <p:spPr>
          <a:xfrm>
            <a:off x="318650" y="356377"/>
            <a:ext cx="8510400" cy="3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anklin Gothic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6"/>
          <p:cNvSpPr txBox="1">
            <a:spLocks noGrp="1"/>
          </p:cNvSpPr>
          <p:nvPr>
            <p:ph type="sldNum" idx="12"/>
          </p:nvPr>
        </p:nvSpPr>
        <p:spPr>
          <a:xfrm>
            <a:off x="8743950" y="4819500"/>
            <a:ext cx="313800" cy="2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lvl="0" indent="0" algn="l" rtl="0">
              <a:spcBef>
                <a:spcPts val="0"/>
              </a:spcBef>
              <a:buNone/>
              <a:defRPr/>
            </a:lvl1pPr>
            <a:lvl2pPr marL="0" lvl="1" indent="0" algn="l" rtl="0">
              <a:spcBef>
                <a:spcPts val="0"/>
              </a:spcBef>
              <a:buNone/>
              <a:defRPr/>
            </a:lvl2pPr>
            <a:lvl3pPr marL="0" lvl="2" indent="0" algn="l" rtl="0">
              <a:spcBef>
                <a:spcPts val="0"/>
              </a:spcBef>
              <a:buNone/>
              <a:defRPr/>
            </a:lvl3pPr>
            <a:lvl4pPr marL="0" lvl="3" indent="0" algn="l" rtl="0">
              <a:spcBef>
                <a:spcPts val="0"/>
              </a:spcBef>
              <a:buNone/>
              <a:defRPr/>
            </a:lvl4pPr>
            <a:lvl5pPr marL="0" lvl="4" indent="0" algn="l" rtl="0">
              <a:spcBef>
                <a:spcPts val="0"/>
              </a:spcBef>
              <a:buNone/>
              <a:defRPr/>
            </a:lvl5pPr>
            <a:lvl6pPr marL="0" lvl="5" indent="0" algn="l" rtl="0">
              <a:spcBef>
                <a:spcPts val="0"/>
              </a:spcBef>
              <a:buNone/>
              <a:defRPr/>
            </a:lvl6pPr>
            <a:lvl7pPr marL="0" lvl="6" indent="0" algn="l" rtl="0">
              <a:spcBef>
                <a:spcPts val="0"/>
              </a:spcBef>
              <a:buNone/>
              <a:defRPr/>
            </a:lvl7pPr>
            <a:lvl8pPr marL="0" lvl="7" indent="0" algn="l" rtl="0">
              <a:spcBef>
                <a:spcPts val="0"/>
              </a:spcBef>
              <a:buNone/>
              <a:defRPr/>
            </a:lvl8pPr>
            <a:lvl9pPr marL="0" lvl="8" indent="0" algn="l" rtl="0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2" name="Google Shape;122;p26"/>
          <p:cNvSpPr txBox="1">
            <a:spLocks noGrp="1"/>
          </p:cNvSpPr>
          <p:nvPr>
            <p:ph type="subTitle" idx="1"/>
          </p:nvPr>
        </p:nvSpPr>
        <p:spPr>
          <a:xfrm>
            <a:off x="317850" y="991463"/>
            <a:ext cx="8510400" cy="35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 i="1">
                <a:solidFill>
                  <a:schemeClr val="accent1"/>
                </a:solidFill>
              </a:defRPr>
            </a:lvl1pPr>
            <a:lvl2pPr lvl="1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 i="1">
                <a:solidFill>
                  <a:schemeClr val="accent1"/>
                </a:solidFill>
              </a:defRPr>
            </a:lvl2pPr>
            <a:lvl3pPr lvl="2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i="1">
                <a:solidFill>
                  <a:schemeClr val="accent1"/>
                </a:solidFill>
              </a:defRPr>
            </a:lvl3pPr>
            <a:lvl4pPr lvl="3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 i="1">
                <a:solidFill>
                  <a:schemeClr val="accent1"/>
                </a:solidFill>
              </a:defRPr>
            </a:lvl4pPr>
            <a:lvl5pPr lvl="4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 i="1">
                <a:solidFill>
                  <a:schemeClr val="accent1"/>
                </a:solidFill>
              </a:defRPr>
            </a:lvl5pPr>
            <a:lvl6pPr lvl="5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 i="1">
                <a:solidFill>
                  <a:schemeClr val="accent1"/>
                </a:solidFill>
              </a:defRPr>
            </a:lvl6pPr>
            <a:lvl7pPr lvl="6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 i="1">
                <a:solidFill>
                  <a:schemeClr val="accent1"/>
                </a:solidFill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 i="1">
                <a:solidFill>
                  <a:schemeClr val="accent1"/>
                </a:solidFill>
              </a:defRPr>
            </a:lvl8pPr>
            <a:lvl9pPr lvl="8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 i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23" name="Google Shape;123;p26"/>
          <p:cNvSpPr txBox="1">
            <a:spLocks noGrp="1"/>
          </p:cNvSpPr>
          <p:nvPr>
            <p:ph type="body" idx="2"/>
          </p:nvPr>
        </p:nvSpPr>
        <p:spPr>
          <a:xfrm>
            <a:off x="319500" y="1427859"/>
            <a:ext cx="8505000" cy="31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1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08DE0"/>
              </a:buClr>
              <a:buSzPts val="1800"/>
              <a:buChar char="•"/>
              <a:defRPr/>
            </a:lvl2pPr>
            <a:lvl3pPr marL="137160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4" name="Google Shape;124;p26"/>
          <p:cNvSpPr/>
          <p:nvPr/>
        </p:nvSpPr>
        <p:spPr>
          <a:xfrm>
            <a:off x="318649" y="809775"/>
            <a:ext cx="2194500" cy="27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5" name="Google Shape;125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8388" y="4801444"/>
            <a:ext cx="274319" cy="2743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86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1695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w/ Image Grid">
  <p:cSld name="Title and Content_1_4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7"/>
          <p:cNvSpPr txBox="1">
            <a:spLocks noGrp="1"/>
          </p:cNvSpPr>
          <p:nvPr>
            <p:ph type="sldNum" idx="12"/>
          </p:nvPr>
        </p:nvSpPr>
        <p:spPr>
          <a:xfrm>
            <a:off x="8743950" y="4819500"/>
            <a:ext cx="313800" cy="2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lvl="0" indent="0" algn="l" rtl="0">
              <a:spcBef>
                <a:spcPts val="0"/>
              </a:spcBef>
              <a:buNone/>
              <a:defRPr/>
            </a:lvl1pPr>
            <a:lvl2pPr marL="0" lvl="1" indent="0" algn="l" rtl="0">
              <a:spcBef>
                <a:spcPts val="0"/>
              </a:spcBef>
              <a:buNone/>
              <a:defRPr/>
            </a:lvl2pPr>
            <a:lvl3pPr marL="0" lvl="2" indent="0" algn="l" rtl="0">
              <a:spcBef>
                <a:spcPts val="0"/>
              </a:spcBef>
              <a:buNone/>
              <a:defRPr/>
            </a:lvl3pPr>
            <a:lvl4pPr marL="0" lvl="3" indent="0" algn="l" rtl="0">
              <a:spcBef>
                <a:spcPts val="0"/>
              </a:spcBef>
              <a:buNone/>
              <a:defRPr/>
            </a:lvl4pPr>
            <a:lvl5pPr marL="0" lvl="4" indent="0" algn="l" rtl="0">
              <a:spcBef>
                <a:spcPts val="0"/>
              </a:spcBef>
              <a:buNone/>
              <a:defRPr/>
            </a:lvl5pPr>
            <a:lvl6pPr marL="0" lvl="5" indent="0" algn="l" rtl="0">
              <a:spcBef>
                <a:spcPts val="0"/>
              </a:spcBef>
              <a:buNone/>
              <a:defRPr/>
            </a:lvl6pPr>
            <a:lvl7pPr marL="0" lvl="6" indent="0" algn="l" rtl="0">
              <a:spcBef>
                <a:spcPts val="0"/>
              </a:spcBef>
              <a:buNone/>
              <a:defRPr/>
            </a:lvl7pPr>
            <a:lvl8pPr marL="0" lvl="7" indent="0" algn="l" rtl="0">
              <a:spcBef>
                <a:spcPts val="0"/>
              </a:spcBef>
              <a:buNone/>
              <a:defRPr/>
            </a:lvl8pPr>
            <a:lvl9pPr marL="0" lvl="8" indent="0" algn="l" rtl="0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8" name="Google Shape;128;p27"/>
          <p:cNvSpPr txBox="1">
            <a:spLocks noGrp="1"/>
          </p:cNvSpPr>
          <p:nvPr>
            <p:ph type="body" idx="1"/>
          </p:nvPr>
        </p:nvSpPr>
        <p:spPr>
          <a:xfrm>
            <a:off x="324000" y="963200"/>
            <a:ext cx="5002500" cy="35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•"/>
              <a:defRPr sz="1200"/>
            </a:lvl1pPr>
            <a:lvl2pPr marL="914400" lvl="1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08DE0"/>
              </a:buClr>
              <a:buSzPts val="1200"/>
              <a:buChar char="•"/>
              <a:defRPr sz="1200"/>
            </a:lvl2pPr>
            <a:lvl3pPr marL="1371600" lvl="2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3pPr>
            <a:lvl4pPr marL="1828800" lvl="3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4pPr>
            <a:lvl5pPr marL="2286000" lvl="4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5pPr>
            <a:lvl6pPr marL="2743200" lvl="5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6pPr>
            <a:lvl7pPr marL="3200400" lvl="6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7pPr>
            <a:lvl8pPr marL="3657600" lvl="7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8pPr>
            <a:lvl9pPr marL="4114800" lvl="8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9pPr>
          </a:lstStyle>
          <a:p>
            <a:endParaRPr/>
          </a:p>
        </p:txBody>
      </p:sp>
      <p:sp>
        <p:nvSpPr>
          <p:cNvPr id="129" name="Google Shape;129;p27"/>
          <p:cNvSpPr>
            <a:spLocks noGrp="1"/>
          </p:cNvSpPr>
          <p:nvPr>
            <p:ph type="pic" idx="2"/>
          </p:nvPr>
        </p:nvSpPr>
        <p:spPr>
          <a:xfrm>
            <a:off x="5480625" y="129900"/>
            <a:ext cx="3544500" cy="1594200"/>
          </a:xfrm>
          <a:prstGeom prst="rect">
            <a:avLst/>
          </a:prstGeom>
          <a:noFill/>
          <a:ln>
            <a:noFill/>
          </a:ln>
        </p:spPr>
      </p:sp>
      <p:sp>
        <p:nvSpPr>
          <p:cNvPr id="130" name="Google Shape;130;p27"/>
          <p:cNvSpPr>
            <a:spLocks noGrp="1"/>
          </p:cNvSpPr>
          <p:nvPr>
            <p:ph type="pic" idx="3"/>
          </p:nvPr>
        </p:nvSpPr>
        <p:spPr>
          <a:xfrm>
            <a:off x="5480625" y="1815975"/>
            <a:ext cx="1714500" cy="1511400"/>
          </a:xfrm>
          <a:prstGeom prst="rect">
            <a:avLst/>
          </a:prstGeom>
          <a:noFill/>
          <a:ln>
            <a:noFill/>
          </a:ln>
        </p:spPr>
      </p:sp>
      <p:sp>
        <p:nvSpPr>
          <p:cNvPr id="131" name="Google Shape;131;p27"/>
          <p:cNvSpPr>
            <a:spLocks noGrp="1"/>
          </p:cNvSpPr>
          <p:nvPr>
            <p:ph type="pic" idx="4"/>
          </p:nvPr>
        </p:nvSpPr>
        <p:spPr>
          <a:xfrm>
            <a:off x="5480625" y="3419250"/>
            <a:ext cx="3544500" cy="1594200"/>
          </a:xfrm>
          <a:prstGeom prst="rect">
            <a:avLst/>
          </a:prstGeom>
          <a:noFill/>
          <a:ln>
            <a:noFill/>
          </a:ln>
        </p:spPr>
      </p:sp>
      <p:sp>
        <p:nvSpPr>
          <p:cNvPr id="132" name="Google Shape;132;p27"/>
          <p:cNvSpPr txBox="1">
            <a:spLocks noGrp="1"/>
          </p:cNvSpPr>
          <p:nvPr>
            <p:ph type="title"/>
          </p:nvPr>
        </p:nvSpPr>
        <p:spPr>
          <a:xfrm>
            <a:off x="318652" y="263225"/>
            <a:ext cx="4817400" cy="4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anklin Gothic"/>
              <a:buNone/>
              <a:defRPr>
                <a:solidFill>
                  <a:schemeClr val="dk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27"/>
          <p:cNvSpPr>
            <a:spLocks noGrp="1"/>
          </p:cNvSpPr>
          <p:nvPr>
            <p:ph type="pic" idx="5"/>
          </p:nvPr>
        </p:nvSpPr>
        <p:spPr>
          <a:xfrm>
            <a:off x="7310625" y="1815975"/>
            <a:ext cx="1714500" cy="1511400"/>
          </a:xfrm>
          <a:prstGeom prst="rect">
            <a:avLst/>
          </a:prstGeom>
          <a:noFill/>
          <a:ln>
            <a:noFill/>
          </a:ln>
        </p:spPr>
      </p:sp>
      <p:sp>
        <p:nvSpPr>
          <p:cNvPr id="134" name="Google Shape;134;p27"/>
          <p:cNvSpPr/>
          <p:nvPr/>
        </p:nvSpPr>
        <p:spPr>
          <a:xfrm>
            <a:off x="321355" y="771672"/>
            <a:ext cx="2194500" cy="27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5" name="Google Shape;135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8388" y="4801444"/>
            <a:ext cx="274319" cy="2743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86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1695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2 1">
  <p:cSld name="Title and Content_1_1_1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8"/>
          <p:cNvSpPr/>
          <p:nvPr/>
        </p:nvSpPr>
        <p:spPr>
          <a:xfrm>
            <a:off x="0" y="0"/>
            <a:ext cx="34194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28"/>
          <p:cNvSpPr txBox="1">
            <a:spLocks noGrp="1"/>
          </p:cNvSpPr>
          <p:nvPr>
            <p:ph type="title"/>
          </p:nvPr>
        </p:nvSpPr>
        <p:spPr>
          <a:xfrm>
            <a:off x="393000" y="263231"/>
            <a:ext cx="2650800" cy="1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ranklin Gothic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9" name="Google Shape;139;p28"/>
          <p:cNvSpPr txBox="1">
            <a:spLocks noGrp="1"/>
          </p:cNvSpPr>
          <p:nvPr>
            <p:ph type="sldNum" idx="12"/>
          </p:nvPr>
        </p:nvSpPr>
        <p:spPr>
          <a:xfrm>
            <a:off x="8743950" y="4819500"/>
            <a:ext cx="313800" cy="2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lvl="0" indent="0" algn="l" rtl="0">
              <a:spcBef>
                <a:spcPts val="0"/>
              </a:spcBef>
              <a:buNone/>
              <a:defRPr/>
            </a:lvl1pPr>
            <a:lvl2pPr marL="0" lvl="1" indent="0" algn="l" rtl="0">
              <a:spcBef>
                <a:spcPts val="0"/>
              </a:spcBef>
              <a:buNone/>
              <a:defRPr/>
            </a:lvl2pPr>
            <a:lvl3pPr marL="0" lvl="2" indent="0" algn="l" rtl="0">
              <a:spcBef>
                <a:spcPts val="0"/>
              </a:spcBef>
              <a:buNone/>
              <a:defRPr/>
            </a:lvl3pPr>
            <a:lvl4pPr marL="0" lvl="3" indent="0" algn="l" rtl="0">
              <a:spcBef>
                <a:spcPts val="0"/>
              </a:spcBef>
              <a:buNone/>
              <a:defRPr/>
            </a:lvl4pPr>
            <a:lvl5pPr marL="0" lvl="4" indent="0" algn="l" rtl="0">
              <a:spcBef>
                <a:spcPts val="0"/>
              </a:spcBef>
              <a:buNone/>
              <a:defRPr/>
            </a:lvl5pPr>
            <a:lvl6pPr marL="0" lvl="5" indent="0" algn="l" rtl="0">
              <a:spcBef>
                <a:spcPts val="0"/>
              </a:spcBef>
              <a:buNone/>
              <a:defRPr/>
            </a:lvl6pPr>
            <a:lvl7pPr marL="0" lvl="6" indent="0" algn="l" rtl="0">
              <a:spcBef>
                <a:spcPts val="0"/>
              </a:spcBef>
              <a:buNone/>
              <a:defRPr/>
            </a:lvl7pPr>
            <a:lvl8pPr marL="0" lvl="7" indent="0" algn="l" rtl="0">
              <a:spcBef>
                <a:spcPts val="0"/>
              </a:spcBef>
              <a:buNone/>
              <a:defRPr/>
            </a:lvl8pPr>
            <a:lvl9pPr marL="0" lvl="8" indent="0" algn="l" rtl="0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0" name="Google Shape;140;p28"/>
          <p:cNvSpPr txBox="1">
            <a:spLocks noGrp="1"/>
          </p:cNvSpPr>
          <p:nvPr>
            <p:ph type="subTitle" idx="1"/>
          </p:nvPr>
        </p:nvSpPr>
        <p:spPr>
          <a:xfrm>
            <a:off x="393000" y="2068950"/>
            <a:ext cx="2650800" cy="264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1" name="Google Shape;141;p28"/>
          <p:cNvSpPr txBox="1">
            <a:spLocks noGrp="1"/>
          </p:cNvSpPr>
          <p:nvPr>
            <p:ph type="body" idx="2"/>
          </p:nvPr>
        </p:nvSpPr>
        <p:spPr>
          <a:xfrm>
            <a:off x="3746850" y="684356"/>
            <a:ext cx="5082300" cy="31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1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08DE0"/>
              </a:buClr>
              <a:buSzPts val="1800"/>
              <a:buChar char="•"/>
              <a:defRPr/>
            </a:lvl2pPr>
            <a:lvl3pPr marL="137160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28"/>
          <p:cNvSpPr/>
          <p:nvPr/>
        </p:nvSpPr>
        <p:spPr>
          <a:xfrm>
            <a:off x="393005" y="1929884"/>
            <a:ext cx="2194500" cy="27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3" name="Google Shape;143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8388" y="4801444"/>
            <a:ext cx="274319" cy="2743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86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1695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ater Title &amp; Body w/ Logos">
  <p:cSld name="TITLE_AND_BODY_1_1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9"/>
          <p:cNvSpPr txBox="1">
            <a:spLocks noGrp="1"/>
          </p:cNvSpPr>
          <p:nvPr>
            <p:ph type="sldNum" idx="12"/>
          </p:nvPr>
        </p:nvSpPr>
        <p:spPr>
          <a:xfrm>
            <a:off x="8743950" y="4819500"/>
            <a:ext cx="313800" cy="2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6" name="Google Shape;146;p29"/>
          <p:cNvSpPr txBox="1">
            <a:spLocks noGrp="1"/>
          </p:cNvSpPr>
          <p:nvPr>
            <p:ph type="body" idx="1"/>
          </p:nvPr>
        </p:nvSpPr>
        <p:spPr>
          <a:xfrm>
            <a:off x="3467925" y="918912"/>
            <a:ext cx="5276100" cy="38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1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08DE0"/>
              </a:buClr>
              <a:buSzPts val="1800"/>
              <a:buChar char="•"/>
              <a:defRPr/>
            </a:lvl2pPr>
            <a:lvl3pPr marL="137160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47" name="Google Shape;147;p29"/>
          <p:cNvSpPr txBox="1">
            <a:spLocks noGrp="1"/>
          </p:cNvSpPr>
          <p:nvPr>
            <p:ph type="title"/>
          </p:nvPr>
        </p:nvSpPr>
        <p:spPr>
          <a:xfrm>
            <a:off x="3467925" y="290681"/>
            <a:ext cx="5276100" cy="452700"/>
          </a:xfrm>
          <a:prstGeom prst="rect">
            <a:avLst/>
          </a:prstGeom>
        </p:spPr>
        <p:txBody>
          <a:bodyPr spcFirstLastPara="1" wrap="square" lIns="0" tIns="68575" rIns="68575" bIns="6857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pic>
        <p:nvPicPr>
          <p:cNvPr id="148" name="Google Shape;148;p29"/>
          <p:cNvPicPr preferRelativeResize="0"/>
          <p:nvPr/>
        </p:nvPicPr>
        <p:blipFill rotWithShape="1">
          <a:blip r:embed="rId2">
            <a:alphaModFix/>
          </a:blip>
          <a:srcRect l="17063" r="49186"/>
          <a:stretch/>
        </p:blipFill>
        <p:spPr>
          <a:xfrm>
            <a:off x="0" y="0"/>
            <a:ext cx="3086098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9"/>
          <p:cNvPicPr preferRelativeResize="0"/>
          <p:nvPr/>
        </p:nvPicPr>
        <p:blipFill rotWithShape="1">
          <a:blip r:embed="rId3">
            <a:alphaModFix/>
          </a:blip>
          <a:srcRect t="11821" b="18801"/>
          <a:stretch/>
        </p:blipFill>
        <p:spPr>
          <a:xfrm>
            <a:off x="1003199" y="4460687"/>
            <a:ext cx="1876400" cy="33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3524" y="4354275"/>
            <a:ext cx="548642" cy="5486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ater Title &amp; Body - NOAA Centered">
  <p:cSld name="TITLE_AND_BODY_1_1_2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30"/>
          <p:cNvPicPr preferRelativeResize="0"/>
          <p:nvPr/>
        </p:nvPicPr>
        <p:blipFill rotWithShape="1">
          <a:blip r:embed="rId2">
            <a:alphaModFix/>
          </a:blip>
          <a:srcRect l="17063" r="49186"/>
          <a:stretch/>
        </p:blipFill>
        <p:spPr>
          <a:xfrm>
            <a:off x="0" y="0"/>
            <a:ext cx="308609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30"/>
          <p:cNvSpPr txBox="1">
            <a:spLocks noGrp="1"/>
          </p:cNvSpPr>
          <p:nvPr>
            <p:ph type="sldNum" idx="12"/>
          </p:nvPr>
        </p:nvSpPr>
        <p:spPr>
          <a:xfrm>
            <a:off x="8743950" y="4819500"/>
            <a:ext cx="313800" cy="2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4" name="Google Shape;154;p30"/>
          <p:cNvSpPr txBox="1">
            <a:spLocks noGrp="1"/>
          </p:cNvSpPr>
          <p:nvPr>
            <p:ph type="body" idx="1"/>
          </p:nvPr>
        </p:nvSpPr>
        <p:spPr>
          <a:xfrm>
            <a:off x="3467925" y="918912"/>
            <a:ext cx="5276100" cy="38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1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08DE0"/>
              </a:buClr>
              <a:buSzPts val="1800"/>
              <a:buChar char="•"/>
              <a:defRPr/>
            </a:lvl2pPr>
            <a:lvl3pPr marL="137160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0"/>
          <p:cNvSpPr txBox="1">
            <a:spLocks noGrp="1"/>
          </p:cNvSpPr>
          <p:nvPr>
            <p:ph type="title"/>
          </p:nvPr>
        </p:nvSpPr>
        <p:spPr>
          <a:xfrm>
            <a:off x="3467925" y="290681"/>
            <a:ext cx="5276100" cy="452700"/>
          </a:xfrm>
          <a:prstGeom prst="rect">
            <a:avLst/>
          </a:prstGeom>
        </p:spPr>
        <p:txBody>
          <a:bodyPr spcFirstLastPara="1" wrap="square" lIns="0" tIns="68575" rIns="68575" bIns="6857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6" name="Google Shape;156;p30"/>
          <p:cNvSpPr/>
          <p:nvPr/>
        </p:nvSpPr>
        <p:spPr>
          <a:xfrm>
            <a:off x="753325" y="4039275"/>
            <a:ext cx="1579500" cy="27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30"/>
          <p:cNvSpPr txBox="1">
            <a:spLocks noGrp="1"/>
          </p:cNvSpPr>
          <p:nvPr>
            <p:ph type="subTitle" idx="2"/>
          </p:nvPr>
        </p:nvSpPr>
        <p:spPr>
          <a:xfrm>
            <a:off x="712775" y="3527900"/>
            <a:ext cx="1620000" cy="33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b="1">
                <a:solidFill>
                  <a:schemeClr val="lt1"/>
                </a:solidFill>
              </a:defRPr>
            </a:lvl1pPr>
            <a:lvl2pPr lvl="1" algn="ctr" rtl="0">
              <a:spcBef>
                <a:spcPts val="400"/>
              </a:spcBef>
              <a:spcAft>
                <a:spcPts val="0"/>
              </a:spcAft>
              <a:buSzPts val="1500"/>
              <a:buNone/>
              <a:defRPr b="1"/>
            </a:lvl2pPr>
            <a:lvl3pPr lvl="2" algn="ctr" rtl="0">
              <a:spcBef>
                <a:spcPts val="400"/>
              </a:spcBef>
              <a:spcAft>
                <a:spcPts val="0"/>
              </a:spcAft>
              <a:buSzPts val="1400"/>
              <a:buNone/>
              <a:defRPr b="1"/>
            </a:lvl3pPr>
            <a:lvl4pPr lvl="3" algn="ctr" rtl="0">
              <a:spcBef>
                <a:spcPts val="400"/>
              </a:spcBef>
              <a:spcAft>
                <a:spcPts val="0"/>
              </a:spcAft>
              <a:buSzPts val="1200"/>
              <a:buNone/>
              <a:defRPr b="1"/>
            </a:lvl4pPr>
            <a:lvl5pPr lvl="4" algn="ctr" rtl="0">
              <a:spcBef>
                <a:spcPts val="400"/>
              </a:spcBef>
              <a:spcAft>
                <a:spcPts val="0"/>
              </a:spcAft>
              <a:buSzPts val="1200"/>
              <a:buNone/>
              <a:defRPr b="1"/>
            </a:lvl5pPr>
            <a:lvl6pPr lvl="5" algn="ctr" rtl="0">
              <a:spcBef>
                <a:spcPts val="400"/>
              </a:spcBef>
              <a:spcAft>
                <a:spcPts val="0"/>
              </a:spcAft>
              <a:buSzPts val="1200"/>
              <a:buNone/>
              <a:defRPr b="1"/>
            </a:lvl6pPr>
            <a:lvl7pPr lvl="6" algn="ctr" rtl="0">
              <a:spcBef>
                <a:spcPts val="400"/>
              </a:spcBef>
              <a:spcAft>
                <a:spcPts val="0"/>
              </a:spcAft>
              <a:buSzPts val="1200"/>
              <a:buNone/>
              <a:defRPr b="1"/>
            </a:lvl7pPr>
            <a:lvl8pPr lvl="7" algn="ctr" rtl="0">
              <a:spcBef>
                <a:spcPts val="400"/>
              </a:spcBef>
              <a:spcAft>
                <a:spcPts val="0"/>
              </a:spcAft>
              <a:buSzPts val="1200"/>
              <a:buNone/>
              <a:defRPr b="1"/>
            </a:lvl8pPr>
            <a:lvl9pPr lvl="8" algn="ctr" rtl="0">
              <a:spcBef>
                <a:spcPts val="400"/>
              </a:spcBef>
              <a:spcAft>
                <a:spcPts val="0"/>
              </a:spcAft>
              <a:buSzPts val="1200"/>
              <a:buNone/>
              <a:defRPr b="1"/>
            </a:lvl9pPr>
          </a:lstStyle>
          <a:p>
            <a:endParaRPr/>
          </a:p>
        </p:txBody>
      </p:sp>
      <p:pic>
        <p:nvPicPr>
          <p:cNvPr id="158" name="Google Shape;158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75261" y="4241038"/>
            <a:ext cx="735584" cy="7355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now Title &amp; Body">
  <p:cSld name="TITLE_AND_BODY_1_1_1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1"/>
          <p:cNvSpPr txBox="1">
            <a:spLocks noGrp="1"/>
          </p:cNvSpPr>
          <p:nvPr>
            <p:ph type="sldNum" idx="12"/>
          </p:nvPr>
        </p:nvSpPr>
        <p:spPr>
          <a:xfrm>
            <a:off x="8743950" y="4819500"/>
            <a:ext cx="313800" cy="2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1" name="Google Shape;161;p31"/>
          <p:cNvSpPr txBox="1">
            <a:spLocks noGrp="1"/>
          </p:cNvSpPr>
          <p:nvPr>
            <p:ph type="body" idx="1"/>
          </p:nvPr>
        </p:nvSpPr>
        <p:spPr>
          <a:xfrm>
            <a:off x="3467925" y="918912"/>
            <a:ext cx="5276100" cy="38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1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08DE0"/>
              </a:buClr>
              <a:buSzPts val="1800"/>
              <a:buChar char="•"/>
              <a:defRPr/>
            </a:lvl2pPr>
            <a:lvl3pPr marL="137160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62" name="Google Shape;162;p31"/>
          <p:cNvSpPr txBox="1">
            <a:spLocks noGrp="1"/>
          </p:cNvSpPr>
          <p:nvPr>
            <p:ph type="title"/>
          </p:nvPr>
        </p:nvSpPr>
        <p:spPr>
          <a:xfrm>
            <a:off x="3467925" y="290681"/>
            <a:ext cx="5276100" cy="452700"/>
          </a:xfrm>
          <a:prstGeom prst="rect">
            <a:avLst/>
          </a:prstGeom>
        </p:spPr>
        <p:txBody>
          <a:bodyPr spcFirstLastPara="1" wrap="square" lIns="0" tIns="68575" rIns="68575" bIns="6857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pic>
        <p:nvPicPr>
          <p:cNvPr id="163" name="Google Shape;163;p31"/>
          <p:cNvPicPr preferRelativeResize="0"/>
          <p:nvPr/>
        </p:nvPicPr>
        <p:blipFill rotWithShape="1">
          <a:blip r:embed="rId2">
            <a:alphaModFix/>
          </a:blip>
          <a:srcRect l="35185" r="18148"/>
          <a:stretch/>
        </p:blipFill>
        <p:spPr>
          <a:xfrm>
            <a:off x="0" y="0"/>
            <a:ext cx="3086100" cy="5143503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31"/>
          <p:cNvSpPr txBox="1"/>
          <p:nvPr/>
        </p:nvSpPr>
        <p:spPr>
          <a:xfrm>
            <a:off x="150" y="4407525"/>
            <a:ext cx="3086100" cy="735900"/>
          </a:xfrm>
          <a:prstGeom prst="rect">
            <a:avLst/>
          </a:prstGeom>
          <a:solidFill>
            <a:srgbClr val="FFFFFF">
              <a:alpha val="573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" b="1"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" b="1"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" b="1"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latin typeface="Libre Franklin"/>
                <a:ea typeface="Libre Franklin"/>
                <a:cs typeface="Libre Franklin"/>
                <a:sym typeface="Libre Franklin"/>
              </a:rPr>
              <a:t>Colorado SPLASH Soil Moisture Survey, October 2021</a:t>
            </a:r>
            <a:endParaRPr sz="800" b="1"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165" name="Google Shape;16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6650" y="4286875"/>
            <a:ext cx="1713076" cy="856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ody - Left Image w/ Caption 1">
  <p:cSld name="TITLE_AND_BODY_1_2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2"/>
          <p:cNvSpPr>
            <a:spLocks noGrp="1"/>
          </p:cNvSpPr>
          <p:nvPr>
            <p:ph type="pic" idx="2"/>
          </p:nvPr>
        </p:nvSpPr>
        <p:spPr>
          <a:xfrm>
            <a:off x="0" y="0"/>
            <a:ext cx="30861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68" name="Google Shape;168;p32"/>
          <p:cNvSpPr txBox="1">
            <a:spLocks noGrp="1"/>
          </p:cNvSpPr>
          <p:nvPr>
            <p:ph type="sldNum" idx="12"/>
          </p:nvPr>
        </p:nvSpPr>
        <p:spPr>
          <a:xfrm>
            <a:off x="8743950" y="4819500"/>
            <a:ext cx="313800" cy="2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9" name="Google Shape;169;p32"/>
          <p:cNvSpPr txBox="1">
            <a:spLocks noGrp="1"/>
          </p:cNvSpPr>
          <p:nvPr>
            <p:ph type="body" idx="1"/>
          </p:nvPr>
        </p:nvSpPr>
        <p:spPr>
          <a:xfrm>
            <a:off x="3467925" y="918912"/>
            <a:ext cx="5276100" cy="38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1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08DE0"/>
              </a:buClr>
              <a:buSzPts val="1800"/>
              <a:buChar char="•"/>
              <a:defRPr/>
            </a:lvl2pPr>
            <a:lvl3pPr marL="137160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2"/>
          <p:cNvSpPr txBox="1">
            <a:spLocks noGrp="1"/>
          </p:cNvSpPr>
          <p:nvPr>
            <p:ph type="title"/>
          </p:nvPr>
        </p:nvSpPr>
        <p:spPr>
          <a:xfrm>
            <a:off x="3467925" y="290681"/>
            <a:ext cx="5276100" cy="452700"/>
          </a:xfrm>
          <a:prstGeom prst="rect">
            <a:avLst/>
          </a:prstGeom>
        </p:spPr>
        <p:txBody>
          <a:bodyPr spcFirstLastPara="1" wrap="square" lIns="0" tIns="68575" rIns="68575" bIns="6857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71" name="Google Shape;171;p32"/>
          <p:cNvSpPr txBox="1">
            <a:spLocks noGrp="1"/>
          </p:cNvSpPr>
          <p:nvPr>
            <p:ph type="subTitle" idx="3"/>
          </p:nvPr>
        </p:nvSpPr>
        <p:spPr>
          <a:xfrm>
            <a:off x="0" y="4819500"/>
            <a:ext cx="3086100" cy="3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 b="1">
                <a:solidFill>
                  <a:schemeClr val="lt1"/>
                </a:solidFill>
              </a:defRPr>
            </a:lvl1pPr>
            <a:lvl2pPr lvl="1" algn="ctr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 b="1">
                <a:solidFill>
                  <a:schemeClr val="lt1"/>
                </a:solidFill>
              </a:defRPr>
            </a:lvl2pPr>
            <a:lvl3pPr lvl="2" algn="ctr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 b="1">
                <a:solidFill>
                  <a:schemeClr val="lt1"/>
                </a:solidFill>
              </a:defRPr>
            </a:lvl3pPr>
            <a:lvl4pPr lvl="3" algn="ctr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 b="1">
                <a:solidFill>
                  <a:schemeClr val="lt1"/>
                </a:solidFill>
              </a:defRPr>
            </a:lvl4pPr>
            <a:lvl5pPr lvl="4" algn="ctr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 b="1">
                <a:solidFill>
                  <a:schemeClr val="lt1"/>
                </a:solidFill>
              </a:defRPr>
            </a:lvl5pPr>
            <a:lvl6pPr lvl="5" algn="ctr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 b="1">
                <a:solidFill>
                  <a:schemeClr val="lt1"/>
                </a:solidFill>
              </a:defRPr>
            </a:lvl6pPr>
            <a:lvl7pPr lvl="6" algn="ctr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 b="1">
                <a:solidFill>
                  <a:schemeClr val="lt1"/>
                </a:solidFill>
              </a:defRPr>
            </a:lvl7pPr>
            <a:lvl8pPr lvl="7" algn="ctr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 b="1">
                <a:solidFill>
                  <a:schemeClr val="lt1"/>
                </a:solidFill>
              </a:defRPr>
            </a:lvl8pPr>
            <a:lvl9pPr lvl="8" algn="ctr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2" name="Google Shape;172;p32"/>
          <p:cNvSpPr/>
          <p:nvPr/>
        </p:nvSpPr>
        <p:spPr>
          <a:xfrm>
            <a:off x="3474755" y="817334"/>
            <a:ext cx="2194500" cy="27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3" name="Google Shape;173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200438" y="4804082"/>
            <a:ext cx="274319" cy="2743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ody - Right Image w/ Caption">
  <p:cSld name="TITLE_AND_BODY_1_3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3"/>
          <p:cNvSpPr txBox="1">
            <a:spLocks noGrp="1"/>
          </p:cNvSpPr>
          <p:nvPr>
            <p:ph type="sldNum" idx="12"/>
          </p:nvPr>
        </p:nvSpPr>
        <p:spPr>
          <a:xfrm>
            <a:off x="8743950" y="4819500"/>
            <a:ext cx="313800" cy="2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6" name="Google Shape;176;p33"/>
          <p:cNvSpPr>
            <a:spLocks noGrp="1"/>
          </p:cNvSpPr>
          <p:nvPr>
            <p:ph type="pic" idx="2"/>
          </p:nvPr>
        </p:nvSpPr>
        <p:spPr>
          <a:xfrm>
            <a:off x="6057900" y="0"/>
            <a:ext cx="30861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77" name="Google Shape;177;p33"/>
          <p:cNvSpPr txBox="1">
            <a:spLocks noGrp="1"/>
          </p:cNvSpPr>
          <p:nvPr>
            <p:ph type="subTitle" idx="1"/>
          </p:nvPr>
        </p:nvSpPr>
        <p:spPr>
          <a:xfrm>
            <a:off x="6057900" y="4776600"/>
            <a:ext cx="3086100" cy="3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 b="1">
                <a:solidFill>
                  <a:schemeClr val="lt1"/>
                </a:solidFill>
              </a:defRPr>
            </a:lvl1pPr>
            <a:lvl2pPr lvl="1" algn="ctr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 b="1">
                <a:solidFill>
                  <a:schemeClr val="lt1"/>
                </a:solidFill>
              </a:defRPr>
            </a:lvl2pPr>
            <a:lvl3pPr lvl="2" algn="ctr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 b="1">
                <a:solidFill>
                  <a:schemeClr val="lt1"/>
                </a:solidFill>
              </a:defRPr>
            </a:lvl3pPr>
            <a:lvl4pPr lvl="3" algn="ctr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 b="1">
                <a:solidFill>
                  <a:schemeClr val="lt1"/>
                </a:solidFill>
              </a:defRPr>
            </a:lvl4pPr>
            <a:lvl5pPr lvl="4" algn="ctr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 b="1">
                <a:solidFill>
                  <a:schemeClr val="lt1"/>
                </a:solidFill>
              </a:defRPr>
            </a:lvl5pPr>
            <a:lvl6pPr lvl="5" algn="ctr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 b="1">
                <a:solidFill>
                  <a:schemeClr val="lt1"/>
                </a:solidFill>
              </a:defRPr>
            </a:lvl6pPr>
            <a:lvl7pPr lvl="6" algn="ctr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 b="1">
                <a:solidFill>
                  <a:schemeClr val="lt1"/>
                </a:solidFill>
              </a:defRPr>
            </a:lvl7pPr>
            <a:lvl8pPr lvl="7" algn="ctr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 b="1">
                <a:solidFill>
                  <a:schemeClr val="lt1"/>
                </a:solidFill>
              </a:defRPr>
            </a:lvl8pPr>
            <a:lvl9pPr lvl="8" algn="ctr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8" name="Google Shape;178;p33"/>
          <p:cNvSpPr txBox="1">
            <a:spLocks noGrp="1"/>
          </p:cNvSpPr>
          <p:nvPr>
            <p:ph type="body" idx="3"/>
          </p:nvPr>
        </p:nvSpPr>
        <p:spPr>
          <a:xfrm>
            <a:off x="320399" y="857988"/>
            <a:ext cx="5514900" cy="33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1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08DE0"/>
              </a:buClr>
              <a:buSzPts val="1800"/>
              <a:buChar char="•"/>
              <a:defRPr/>
            </a:lvl2pPr>
            <a:lvl3pPr marL="137160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79" name="Google Shape;179;p33"/>
          <p:cNvSpPr txBox="1">
            <a:spLocks noGrp="1"/>
          </p:cNvSpPr>
          <p:nvPr>
            <p:ph type="title"/>
          </p:nvPr>
        </p:nvSpPr>
        <p:spPr>
          <a:xfrm>
            <a:off x="318652" y="263225"/>
            <a:ext cx="5518500" cy="4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anklin Gothic"/>
              <a:buNone/>
              <a:defRPr>
                <a:solidFill>
                  <a:schemeClr val="dk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33"/>
          <p:cNvSpPr/>
          <p:nvPr/>
        </p:nvSpPr>
        <p:spPr>
          <a:xfrm>
            <a:off x="321355" y="771672"/>
            <a:ext cx="2194500" cy="27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1" name="Google Shape;181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8388" y="4801444"/>
            <a:ext cx="274319" cy="2743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3">
  <p:cSld name="CUSTOM_1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4"/>
          <p:cNvSpPr/>
          <p:nvPr/>
        </p:nvSpPr>
        <p:spPr>
          <a:xfrm>
            <a:off x="0" y="4134603"/>
            <a:ext cx="9144000" cy="10089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84" name="Google Shape;184;p34"/>
          <p:cNvSpPr txBox="1">
            <a:spLocks noGrp="1"/>
          </p:cNvSpPr>
          <p:nvPr>
            <p:ph type="title"/>
          </p:nvPr>
        </p:nvSpPr>
        <p:spPr>
          <a:xfrm>
            <a:off x="508275" y="4414388"/>
            <a:ext cx="8073900" cy="4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9pPr>
          </a:lstStyle>
          <a:p>
            <a:endParaRPr/>
          </a:p>
        </p:txBody>
      </p:sp>
      <p:sp>
        <p:nvSpPr>
          <p:cNvPr id="185" name="Google Shape;185;p34"/>
          <p:cNvSpPr txBox="1">
            <a:spLocks noGrp="1"/>
          </p:cNvSpPr>
          <p:nvPr>
            <p:ph type="sldNum" idx="12"/>
          </p:nvPr>
        </p:nvSpPr>
        <p:spPr>
          <a:xfrm>
            <a:off x="8743950" y="4819500"/>
            <a:ext cx="313800" cy="2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lvl="0" indent="0" algn="l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1pPr>
            <a:lvl2pPr marL="0" lvl="1" indent="0" algn="l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2pPr>
            <a:lvl3pPr marL="0" lvl="2" indent="0" algn="l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3pPr>
            <a:lvl4pPr marL="0" lvl="3" indent="0" algn="l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4pPr>
            <a:lvl5pPr marL="0" lvl="4" indent="0" algn="l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5pPr>
            <a:lvl6pPr marL="0" lvl="5" indent="0" algn="l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6pPr>
            <a:lvl7pPr marL="0" lvl="6" indent="0" algn="l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7pPr>
            <a:lvl8pPr marL="0" lvl="7" indent="0" algn="l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8pPr>
            <a:lvl9pPr marL="0" lvl="8" indent="0" algn="l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6" name="Google Shape;186;p34"/>
          <p:cNvSpPr txBox="1">
            <a:spLocks noGrp="1"/>
          </p:cNvSpPr>
          <p:nvPr>
            <p:ph type="subTitle" idx="1"/>
          </p:nvPr>
        </p:nvSpPr>
        <p:spPr>
          <a:xfrm>
            <a:off x="508275" y="616444"/>
            <a:ext cx="8073900" cy="1936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b="1">
                <a:solidFill>
                  <a:schemeClr val="dk2"/>
                </a:solidFill>
              </a:defRPr>
            </a:lvl1pPr>
            <a:lvl2pPr lvl="1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b="1">
                <a:solidFill>
                  <a:schemeClr val="dk2"/>
                </a:solidFill>
              </a:defRPr>
            </a:lvl2pPr>
            <a:lvl3pPr lvl="2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b="1">
                <a:solidFill>
                  <a:schemeClr val="dk2"/>
                </a:solidFill>
              </a:defRPr>
            </a:lvl3pPr>
            <a:lvl4pPr lvl="3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>
                <a:solidFill>
                  <a:schemeClr val="dk2"/>
                </a:solidFill>
              </a:defRPr>
            </a:lvl4pPr>
            <a:lvl5pPr lvl="4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>
                <a:solidFill>
                  <a:schemeClr val="dk2"/>
                </a:solidFill>
              </a:defRPr>
            </a:lvl5pPr>
            <a:lvl6pPr lvl="5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>
                <a:solidFill>
                  <a:schemeClr val="dk2"/>
                </a:solidFill>
              </a:defRPr>
            </a:lvl6pPr>
            <a:lvl7pPr lvl="6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>
                <a:solidFill>
                  <a:schemeClr val="dk2"/>
                </a:solidFill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>
                <a:solidFill>
                  <a:schemeClr val="dk2"/>
                </a:solidFill>
              </a:defRPr>
            </a:lvl8pPr>
            <a:lvl9pPr lvl="8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87" name="Google Shape;187;p34"/>
          <p:cNvSpPr txBox="1">
            <a:spLocks noGrp="1"/>
          </p:cNvSpPr>
          <p:nvPr>
            <p:ph type="subTitle" idx="2"/>
          </p:nvPr>
        </p:nvSpPr>
        <p:spPr>
          <a:xfrm>
            <a:off x="500869" y="2688600"/>
            <a:ext cx="8071800" cy="1299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800"/>
              </a:spcBef>
              <a:spcAft>
                <a:spcPts val="0"/>
              </a:spcAft>
              <a:buSzPts val="1500"/>
              <a:buNone/>
              <a:defRPr sz="1500"/>
            </a:lvl1pPr>
            <a:lvl2pPr lvl="1" rtl="0">
              <a:spcBef>
                <a:spcPts val="400"/>
              </a:spcBef>
              <a:spcAft>
                <a:spcPts val="0"/>
              </a:spcAft>
              <a:buSzPts val="1500"/>
              <a:buNone/>
              <a:defRPr sz="1500"/>
            </a:lvl2pPr>
            <a:lvl3pPr lvl="2" rtl="0"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1500"/>
              <a:buNone/>
              <a:defRPr sz="1500"/>
            </a:lvl4pPr>
            <a:lvl5pPr lvl="4" rtl="0">
              <a:spcBef>
                <a:spcPts val="400"/>
              </a:spcBef>
              <a:spcAft>
                <a:spcPts val="0"/>
              </a:spcAft>
              <a:buSzPts val="1500"/>
              <a:buNone/>
              <a:defRPr sz="1500"/>
            </a:lvl5pPr>
            <a:lvl6pPr lvl="5" rtl="0">
              <a:spcBef>
                <a:spcPts val="400"/>
              </a:spcBef>
              <a:spcAft>
                <a:spcPts val="0"/>
              </a:spcAft>
              <a:buSzPts val="1500"/>
              <a:buNone/>
              <a:defRPr sz="1500"/>
            </a:lvl6pPr>
            <a:lvl7pPr lvl="6" rtl="0">
              <a:spcBef>
                <a:spcPts val="400"/>
              </a:spcBef>
              <a:spcAft>
                <a:spcPts val="0"/>
              </a:spcAft>
              <a:buSzPts val="1500"/>
              <a:buNone/>
              <a:defRPr sz="1500"/>
            </a:lvl7pPr>
            <a:lvl8pPr lvl="7" rtl="0">
              <a:spcBef>
                <a:spcPts val="400"/>
              </a:spcBef>
              <a:spcAft>
                <a:spcPts val="0"/>
              </a:spcAft>
              <a:buSzPts val="1500"/>
              <a:buNone/>
              <a:defRPr sz="1500"/>
            </a:lvl8pPr>
            <a:lvl9pPr lvl="8" rtl="0">
              <a:spcBef>
                <a:spcPts val="40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>
            <a:endParaRPr/>
          </a:p>
        </p:txBody>
      </p:sp>
      <p:sp>
        <p:nvSpPr>
          <p:cNvPr id="188" name="Google Shape;188;p34"/>
          <p:cNvSpPr/>
          <p:nvPr/>
        </p:nvSpPr>
        <p:spPr>
          <a:xfrm>
            <a:off x="500864" y="271067"/>
            <a:ext cx="685800" cy="68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9" name="Google Shape;189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763688" y="65457"/>
            <a:ext cx="274319" cy="2743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Content 4">
  <p:cSld name="CUSTOM_2">
    <p:bg>
      <p:bgPr>
        <a:solidFill>
          <a:srgbClr val="C4D9F4">
            <a:alpha val="52810"/>
          </a:srgbClr>
        </a:solidFill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5"/>
          <p:cNvSpPr/>
          <p:nvPr/>
        </p:nvSpPr>
        <p:spPr>
          <a:xfrm>
            <a:off x="-6000" y="4703625"/>
            <a:ext cx="9156000" cy="457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35"/>
          <p:cNvSpPr txBox="1">
            <a:spLocks noGrp="1"/>
          </p:cNvSpPr>
          <p:nvPr>
            <p:ph type="title"/>
          </p:nvPr>
        </p:nvSpPr>
        <p:spPr>
          <a:xfrm>
            <a:off x="407859" y="537150"/>
            <a:ext cx="8328300" cy="521700"/>
          </a:xfrm>
          <a:prstGeom prst="rect">
            <a:avLst/>
          </a:prstGeom>
        </p:spPr>
        <p:txBody>
          <a:bodyPr spcFirstLastPara="1" wrap="square" lIns="0" tIns="68575" rIns="68575" bIns="6857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400"/>
              <a:buNone/>
              <a:defRPr>
                <a:solidFill>
                  <a:srgbClr val="07376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None/>
              <a:defRPr>
                <a:solidFill>
                  <a:srgbClr val="07376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None/>
              <a:defRPr>
                <a:solidFill>
                  <a:srgbClr val="07376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None/>
              <a:defRPr>
                <a:solidFill>
                  <a:srgbClr val="07376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None/>
              <a:defRPr>
                <a:solidFill>
                  <a:srgbClr val="07376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None/>
              <a:defRPr>
                <a:solidFill>
                  <a:srgbClr val="07376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None/>
              <a:defRPr>
                <a:solidFill>
                  <a:srgbClr val="07376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None/>
              <a:defRPr>
                <a:solidFill>
                  <a:srgbClr val="07376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None/>
              <a:defRPr>
                <a:solidFill>
                  <a:srgbClr val="073763"/>
                </a:solidFill>
              </a:defRPr>
            </a:lvl9pPr>
          </a:lstStyle>
          <a:p>
            <a:endParaRPr/>
          </a:p>
        </p:txBody>
      </p:sp>
      <p:sp>
        <p:nvSpPr>
          <p:cNvPr id="193" name="Google Shape;193;p35"/>
          <p:cNvSpPr txBox="1">
            <a:spLocks noGrp="1"/>
          </p:cNvSpPr>
          <p:nvPr>
            <p:ph type="sldNum" idx="12"/>
          </p:nvPr>
        </p:nvSpPr>
        <p:spPr>
          <a:xfrm>
            <a:off x="8743950" y="4819500"/>
            <a:ext cx="313800" cy="2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lvl="0" indent="0" algn="l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1pPr>
            <a:lvl2pPr marL="0" lvl="1" indent="0" algn="l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2pPr>
            <a:lvl3pPr marL="0" lvl="2" indent="0" algn="l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3pPr>
            <a:lvl4pPr marL="0" lvl="3" indent="0" algn="l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4pPr>
            <a:lvl5pPr marL="0" lvl="4" indent="0" algn="l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5pPr>
            <a:lvl6pPr marL="0" lvl="5" indent="0" algn="l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6pPr>
            <a:lvl7pPr marL="0" lvl="6" indent="0" algn="l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7pPr>
            <a:lvl8pPr marL="0" lvl="7" indent="0" algn="l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8pPr>
            <a:lvl9pPr marL="0" lvl="8" indent="0" algn="l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4" name="Google Shape;194;p35"/>
          <p:cNvSpPr/>
          <p:nvPr/>
        </p:nvSpPr>
        <p:spPr>
          <a:xfrm>
            <a:off x="407854" y="271067"/>
            <a:ext cx="685800" cy="68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35"/>
          <p:cNvSpPr txBox="1">
            <a:spLocks noGrp="1"/>
          </p:cNvSpPr>
          <p:nvPr>
            <p:ph type="body" idx="1"/>
          </p:nvPr>
        </p:nvSpPr>
        <p:spPr>
          <a:xfrm>
            <a:off x="407991" y="1116075"/>
            <a:ext cx="8328300" cy="314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800"/>
              </a:spcBef>
              <a:spcAft>
                <a:spcPts val="0"/>
              </a:spcAft>
              <a:buClr>
                <a:srgbClr val="073763"/>
              </a:buClr>
              <a:buSzPts val="2000"/>
              <a:buChar char="•"/>
              <a:defRPr>
                <a:solidFill>
                  <a:srgbClr val="073763"/>
                </a:solidFill>
              </a:defRPr>
            </a:lvl1pPr>
            <a:lvl2pPr marL="914400" lvl="1" indent="-323850" rtl="0">
              <a:spcBef>
                <a:spcPts val="400"/>
              </a:spcBef>
              <a:spcAft>
                <a:spcPts val="0"/>
              </a:spcAft>
              <a:buClr>
                <a:srgbClr val="073763"/>
              </a:buClr>
              <a:buSzPts val="1500"/>
              <a:buChar char="•"/>
              <a:defRPr>
                <a:solidFill>
                  <a:srgbClr val="073763"/>
                </a:solidFill>
              </a:defRPr>
            </a:lvl2pPr>
            <a:lvl3pPr marL="1371600" lvl="2" indent="-317500" rtl="0">
              <a:spcBef>
                <a:spcPts val="400"/>
              </a:spcBef>
              <a:spcAft>
                <a:spcPts val="0"/>
              </a:spcAft>
              <a:buClr>
                <a:srgbClr val="073763"/>
              </a:buClr>
              <a:buSzPts val="1400"/>
              <a:buChar char="•"/>
              <a:defRPr>
                <a:solidFill>
                  <a:srgbClr val="073763"/>
                </a:solidFill>
              </a:defRPr>
            </a:lvl3pPr>
            <a:lvl4pPr marL="1828800" lvl="3" indent="-304800" rtl="0">
              <a:spcBef>
                <a:spcPts val="400"/>
              </a:spcBef>
              <a:spcAft>
                <a:spcPts val="0"/>
              </a:spcAft>
              <a:buClr>
                <a:srgbClr val="073763"/>
              </a:buClr>
              <a:buSzPts val="1200"/>
              <a:buChar char="•"/>
              <a:defRPr>
                <a:solidFill>
                  <a:srgbClr val="073763"/>
                </a:solidFill>
              </a:defRPr>
            </a:lvl4pPr>
            <a:lvl5pPr marL="2286000" lvl="4" indent="-304800" rtl="0">
              <a:spcBef>
                <a:spcPts val="400"/>
              </a:spcBef>
              <a:spcAft>
                <a:spcPts val="0"/>
              </a:spcAft>
              <a:buClr>
                <a:srgbClr val="073763"/>
              </a:buClr>
              <a:buSzPts val="1200"/>
              <a:buChar char="•"/>
              <a:defRPr>
                <a:solidFill>
                  <a:srgbClr val="073763"/>
                </a:solidFill>
              </a:defRPr>
            </a:lvl5pPr>
            <a:lvl6pPr marL="2743200" lvl="5" indent="-304800" rtl="0">
              <a:spcBef>
                <a:spcPts val="400"/>
              </a:spcBef>
              <a:spcAft>
                <a:spcPts val="0"/>
              </a:spcAft>
              <a:buClr>
                <a:srgbClr val="073763"/>
              </a:buClr>
              <a:buSzPts val="1200"/>
              <a:buChar char="•"/>
              <a:defRPr>
                <a:solidFill>
                  <a:srgbClr val="073763"/>
                </a:solidFill>
              </a:defRPr>
            </a:lvl6pPr>
            <a:lvl7pPr marL="3200400" lvl="6" indent="-304800" rtl="0">
              <a:spcBef>
                <a:spcPts val="400"/>
              </a:spcBef>
              <a:spcAft>
                <a:spcPts val="0"/>
              </a:spcAft>
              <a:buClr>
                <a:srgbClr val="073763"/>
              </a:buClr>
              <a:buSzPts val="1200"/>
              <a:buChar char="•"/>
              <a:defRPr>
                <a:solidFill>
                  <a:srgbClr val="073763"/>
                </a:solidFill>
              </a:defRPr>
            </a:lvl7pPr>
            <a:lvl8pPr marL="3657600" lvl="7" indent="-304800" rtl="0">
              <a:spcBef>
                <a:spcPts val="400"/>
              </a:spcBef>
              <a:spcAft>
                <a:spcPts val="0"/>
              </a:spcAft>
              <a:buClr>
                <a:srgbClr val="073763"/>
              </a:buClr>
              <a:buSzPts val="1200"/>
              <a:buChar char="•"/>
              <a:defRPr>
                <a:solidFill>
                  <a:srgbClr val="073763"/>
                </a:solidFill>
              </a:defRPr>
            </a:lvl8pPr>
            <a:lvl9pPr marL="4114800" lvl="8" indent="-304800" rtl="0">
              <a:spcBef>
                <a:spcPts val="400"/>
              </a:spcBef>
              <a:spcAft>
                <a:spcPts val="0"/>
              </a:spcAft>
              <a:buClr>
                <a:srgbClr val="073763"/>
              </a:buClr>
              <a:buSzPts val="1200"/>
              <a:buChar char="•"/>
              <a:defRPr>
                <a:solidFill>
                  <a:srgbClr val="073763"/>
                </a:solidFill>
              </a:defRPr>
            </a:lvl9pPr>
          </a:lstStyle>
          <a:p>
            <a:endParaRPr/>
          </a:p>
        </p:txBody>
      </p:sp>
      <p:pic>
        <p:nvPicPr>
          <p:cNvPr id="196" name="Google Shape;196;p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763688" y="65457"/>
            <a:ext cx="274319" cy="2743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6"/>
          <p:cNvSpPr txBox="1">
            <a:spLocks noGrp="1"/>
          </p:cNvSpPr>
          <p:nvPr>
            <p:ph type="body" idx="1"/>
          </p:nvPr>
        </p:nvSpPr>
        <p:spPr>
          <a:xfrm>
            <a:off x="324000" y="1021404"/>
            <a:ext cx="4104000" cy="35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1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08DE0"/>
              </a:buClr>
              <a:buSzPts val="1800"/>
              <a:buChar char="•"/>
              <a:defRPr/>
            </a:lvl2pPr>
            <a:lvl3pPr marL="137160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99" name="Google Shape;199;p36"/>
          <p:cNvSpPr txBox="1">
            <a:spLocks noGrp="1"/>
          </p:cNvSpPr>
          <p:nvPr>
            <p:ph type="body" idx="2"/>
          </p:nvPr>
        </p:nvSpPr>
        <p:spPr>
          <a:xfrm>
            <a:off x="4629149" y="1021405"/>
            <a:ext cx="4199700" cy="35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1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08DE0"/>
              </a:buClr>
              <a:buSzPts val="1800"/>
              <a:buChar char="•"/>
              <a:defRPr/>
            </a:lvl2pPr>
            <a:lvl3pPr marL="137160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00" name="Google Shape;200;p36"/>
          <p:cNvSpPr txBox="1">
            <a:spLocks noGrp="1"/>
          </p:cNvSpPr>
          <p:nvPr>
            <p:ph type="sldNum" idx="12"/>
          </p:nvPr>
        </p:nvSpPr>
        <p:spPr>
          <a:xfrm>
            <a:off x="8743950" y="4819500"/>
            <a:ext cx="313500" cy="2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lvl="0" indent="0" algn="l" rtl="0">
              <a:spcBef>
                <a:spcPts val="0"/>
              </a:spcBef>
              <a:buNone/>
              <a:defRPr/>
            </a:lvl1pPr>
            <a:lvl2pPr marL="0" lvl="1" indent="0" algn="l" rtl="0">
              <a:spcBef>
                <a:spcPts val="0"/>
              </a:spcBef>
              <a:buNone/>
              <a:defRPr/>
            </a:lvl2pPr>
            <a:lvl3pPr marL="0" lvl="2" indent="0" algn="l" rtl="0">
              <a:spcBef>
                <a:spcPts val="0"/>
              </a:spcBef>
              <a:buNone/>
              <a:defRPr/>
            </a:lvl3pPr>
            <a:lvl4pPr marL="0" lvl="3" indent="0" algn="l" rtl="0">
              <a:spcBef>
                <a:spcPts val="0"/>
              </a:spcBef>
              <a:buNone/>
              <a:defRPr/>
            </a:lvl4pPr>
            <a:lvl5pPr marL="0" lvl="4" indent="0" algn="l" rtl="0">
              <a:spcBef>
                <a:spcPts val="0"/>
              </a:spcBef>
              <a:buNone/>
              <a:defRPr/>
            </a:lvl5pPr>
            <a:lvl6pPr marL="0" lvl="5" indent="0" algn="l" rtl="0">
              <a:spcBef>
                <a:spcPts val="0"/>
              </a:spcBef>
              <a:buNone/>
              <a:defRPr/>
            </a:lvl6pPr>
            <a:lvl7pPr marL="0" lvl="6" indent="0" algn="l" rtl="0">
              <a:spcBef>
                <a:spcPts val="0"/>
              </a:spcBef>
              <a:buNone/>
              <a:defRPr/>
            </a:lvl7pPr>
            <a:lvl8pPr marL="0" lvl="7" indent="0" algn="l" rtl="0">
              <a:spcBef>
                <a:spcPts val="0"/>
              </a:spcBef>
              <a:buNone/>
              <a:defRPr/>
            </a:lvl8pPr>
            <a:lvl9pPr marL="0" lvl="8" indent="0" algn="l" rtl="0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1" name="Google Shape;201;p36"/>
          <p:cNvSpPr txBox="1">
            <a:spLocks noGrp="1"/>
          </p:cNvSpPr>
          <p:nvPr>
            <p:ph type="title"/>
          </p:nvPr>
        </p:nvSpPr>
        <p:spPr>
          <a:xfrm>
            <a:off x="316806" y="321037"/>
            <a:ext cx="8510400" cy="4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anklin Gothic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36"/>
          <p:cNvSpPr/>
          <p:nvPr/>
        </p:nvSpPr>
        <p:spPr>
          <a:xfrm>
            <a:off x="316805" y="834259"/>
            <a:ext cx="2194500" cy="27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3" name="Google Shape;203;p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8388" y="4801444"/>
            <a:ext cx="274319" cy="2743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 2">
  <p:cSld name="Two Content 2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7"/>
          <p:cNvSpPr/>
          <p:nvPr/>
        </p:nvSpPr>
        <p:spPr>
          <a:xfrm>
            <a:off x="0" y="2571750"/>
            <a:ext cx="4572000" cy="2571900"/>
          </a:xfrm>
          <a:prstGeom prst="rect">
            <a:avLst/>
          </a:prstGeom>
          <a:solidFill>
            <a:schemeClr val="lt1">
              <a:alpha val="94900"/>
            </a:scheme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06" name="Google Shape;206;p37"/>
          <p:cNvSpPr/>
          <p:nvPr/>
        </p:nvSpPr>
        <p:spPr>
          <a:xfrm>
            <a:off x="4572001" y="0"/>
            <a:ext cx="4572000" cy="2571900"/>
          </a:xfrm>
          <a:prstGeom prst="rect">
            <a:avLst/>
          </a:prstGeom>
          <a:solidFill>
            <a:schemeClr val="lt1">
              <a:alpha val="94900"/>
            </a:scheme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07" name="Google Shape;207;p37"/>
          <p:cNvSpPr txBox="1">
            <a:spLocks noGrp="1"/>
          </p:cNvSpPr>
          <p:nvPr>
            <p:ph type="body" idx="1"/>
          </p:nvPr>
        </p:nvSpPr>
        <p:spPr>
          <a:xfrm>
            <a:off x="4864867" y="762566"/>
            <a:ext cx="3944400" cy="13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sz="15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2pPr>
            <a:lvl3pPr marL="1371600" lvl="2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3pPr>
            <a:lvl4pPr marL="1828800" lvl="3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4pPr>
            <a:lvl5pPr marL="2286000" lvl="4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5pPr>
            <a:lvl6pPr marL="2743200" lvl="5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marL="3200400" lvl="6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marL="3657600" lvl="7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marL="4114800" lvl="8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>
            <a:endParaRPr/>
          </a:p>
        </p:txBody>
      </p:sp>
      <p:sp>
        <p:nvSpPr>
          <p:cNvPr id="208" name="Google Shape;208;p37"/>
          <p:cNvSpPr txBox="1">
            <a:spLocks noGrp="1"/>
          </p:cNvSpPr>
          <p:nvPr>
            <p:ph type="body" idx="2"/>
          </p:nvPr>
        </p:nvSpPr>
        <p:spPr>
          <a:xfrm>
            <a:off x="333569" y="3372991"/>
            <a:ext cx="3904800" cy="13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sz="15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2pPr>
            <a:lvl3pPr marL="1371600" lvl="2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3pPr>
            <a:lvl4pPr marL="1828800" lvl="3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4pPr>
            <a:lvl5pPr marL="2286000" lvl="4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5pPr>
            <a:lvl6pPr marL="2743200" lvl="5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marL="3200400" lvl="6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marL="3657600" lvl="7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marL="4114800" lvl="8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>
            <a:endParaRPr/>
          </a:p>
        </p:txBody>
      </p:sp>
      <p:sp>
        <p:nvSpPr>
          <p:cNvPr id="209" name="Google Shape;209;p37"/>
          <p:cNvSpPr txBox="1">
            <a:spLocks noGrp="1"/>
          </p:cNvSpPr>
          <p:nvPr>
            <p:ph type="subTitle" idx="3"/>
          </p:nvPr>
        </p:nvSpPr>
        <p:spPr>
          <a:xfrm>
            <a:off x="313800" y="2841995"/>
            <a:ext cx="3944400" cy="454800"/>
          </a:xfrm>
          <a:prstGeom prst="rect">
            <a:avLst/>
          </a:prstGeom>
        </p:spPr>
        <p:txBody>
          <a:bodyPr spcFirstLastPara="1" wrap="square" lIns="0" tIns="0" rIns="0" bIns="0" anchor="b" anchorCtr="1">
            <a:noAutofit/>
          </a:bodyPr>
          <a:lstStyle>
            <a:lvl1pPr lvl="0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b="1">
                <a:solidFill>
                  <a:schemeClr val="dk2"/>
                </a:solidFill>
              </a:defRPr>
            </a:lvl1pPr>
            <a:lvl2pPr lvl="1" rtl="0">
              <a:spcBef>
                <a:spcPts val="4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37"/>
          <p:cNvSpPr txBox="1">
            <a:spLocks noGrp="1"/>
          </p:cNvSpPr>
          <p:nvPr>
            <p:ph type="subTitle" idx="4"/>
          </p:nvPr>
        </p:nvSpPr>
        <p:spPr>
          <a:xfrm>
            <a:off x="4864875" y="231580"/>
            <a:ext cx="3944400" cy="454800"/>
          </a:xfrm>
          <a:prstGeom prst="rect">
            <a:avLst/>
          </a:prstGeom>
        </p:spPr>
        <p:txBody>
          <a:bodyPr spcFirstLastPara="1" wrap="square" lIns="0" tIns="0" rIns="0" bIns="0" anchor="b" anchorCtr="1">
            <a:noAutofit/>
          </a:bodyPr>
          <a:lstStyle>
            <a:lvl1pPr lvl="0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b="1">
                <a:solidFill>
                  <a:schemeClr val="dk2"/>
                </a:solidFill>
              </a:defRPr>
            </a:lvl1pPr>
            <a:lvl2pPr lvl="1" rtl="0">
              <a:spcBef>
                <a:spcPts val="4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37"/>
          <p:cNvSpPr/>
          <p:nvPr/>
        </p:nvSpPr>
        <p:spPr>
          <a:xfrm>
            <a:off x="11" y="1274081"/>
            <a:ext cx="2172000" cy="75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37"/>
          <p:cNvSpPr/>
          <p:nvPr/>
        </p:nvSpPr>
        <p:spPr>
          <a:xfrm>
            <a:off x="6972067" y="3820050"/>
            <a:ext cx="2172000" cy="75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 with Background">
  <p:cSld name="Two Content 3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8"/>
          <p:cNvSpPr/>
          <p:nvPr/>
        </p:nvSpPr>
        <p:spPr>
          <a:xfrm>
            <a:off x="451913" y="363713"/>
            <a:ext cx="8240100" cy="4416000"/>
          </a:xfrm>
          <a:prstGeom prst="rect">
            <a:avLst/>
          </a:prstGeom>
          <a:solidFill>
            <a:schemeClr val="lt1">
              <a:alpha val="89800"/>
            </a:scheme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15" name="Google Shape;215;p38"/>
          <p:cNvSpPr txBox="1">
            <a:spLocks noGrp="1"/>
          </p:cNvSpPr>
          <p:nvPr>
            <p:ph type="body" idx="1"/>
          </p:nvPr>
        </p:nvSpPr>
        <p:spPr>
          <a:xfrm>
            <a:off x="4945649" y="1840710"/>
            <a:ext cx="2466900" cy="23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sz="15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2pPr>
            <a:lvl3pPr marL="1371600" lvl="2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3pPr>
            <a:lvl4pPr marL="1828800" lvl="3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4pPr>
            <a:lvl5pPr marL="2286000" lvl="4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5pPr>
            <a:lvl6pPr marL="2743200" lvl="5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marL="3200400" lvl="6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marL="3657600" lvl="7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marL="4114800" lvl="8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>
            <a:endParaRPr/>
          </a:p>
        </p:txBody>
      </p:sp>
      <p:sp>
        <p:nvSpPr>
          <p:cNvPr id="216" name="Google Shape;216;p38"/>
          <p:cNvSpPr txBox="1">
            <a:spLocks noGrp="1"/>
          </p:cNvSpPr>
          <p:nvPr>
            <p:ph type="body" idx="2"/>
          </p:nvPr>
        </p:nvSpPr>
        <p:spPr>
          <a:xfrm>
            <a:off x="1256110" y="1840711"/>
            <a:ext cx="2466900" cy="23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sz="15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2pPr>
            <a:lvl3pPr marL="1371600" lvl="2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3pPr>
            <a:lvl4pPr marL="1828800" lvl="3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4pPr>
            <a:lvl5pPr marL="2286000" lvl="4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5pPr>
            <a:lvl6pPr marL="2743200" lvl="5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marL="3200400" lvl="6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marL="3657600" lvl="7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marL="4114800" lvl="8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>
            <a:endParaRPr/>
          </a:p>
        </p:txBody>
      </p:sp>
      <p:sp>
        <p:nvSpPr>
          <p:cNvPr id="217" name="Google Shape;217;p38"/>
          <p:cNvSpPr txBox="1">
            <a:spLocks noGrp="1"/>
          </p:cNvSpPr>
          <p:nvPr>
            <p:ph type="subTitle" idx="3"/>
          </p:nvPr>
        </p:nvSpPr>
        <p:spPr>
          <a:xfrm>
            <a:off x="1398963" y="991075"/>
            <a:ext cx="2172000" cy="531000"/>
          </a:xfrm>
          <a:prstGeom prst="rect">
            <a:avLst/>
          </a:prstGeom>
        </p:spPr>
        <p:txBody>
          <a:bodyPr spcFirstLastPara="1" wrap="square" lIns="0" tIns="0" rIns="0" bIns="0" anchor="b" anchorCtr="1">
            <a:spAutoFit/>
          </a:bodyPr>
          <a:lstStyle>
            <a:lvl1pPr lvl="0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b="1">
                <a:solidFill>
                  <a:schemeClr val="dk2"/>
                </a:solidFill>
              </a:defRPr>
            </a:lvl1pPr>
            <a:lvl2pPr lvl="1" rtl="0">
              <a:spcBef>
                <a:spcPts val="4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38"/>
          <p:cNvSpPr txBox="1">
            <a:spLocks noGrp="1"/>
          </p:cNvSpPr>
          <p:nvPr>
            <p:ph type="subTitle" idx="4"/>
          </p:nvPr>
        </p:nvSpPr>
        <p:spPr>
          <a:xfrm>
            <a:off x="5048613" y="991075"/>
            <a:ext cx="2172000" cy="531000"/>
          </a:xfrm>
          <a:prstGeom prst="rect">
            <a:avLst/>
          </a:prstGeom>
        </p:spPr>
        <p:txBody>
          <a:bodyPr spcFirstLastPara="1" wrap="square" lIns="0" tIns="0" rIns="0" bIns="0" anchor="b" anchorCtr="1">
            <a:spAutoFit/>
          </a:bodyPr>
          <a:lstStyle>
            <a:lvl1pPr lvl="0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b="1">
                <a:solidFill>
                  <a:schemeClr val="dk2"/>
                </a:solidFill>
              </a:defRPr>
            </a:lvl1pPr>
            <a:lvl2pPr lvl="1" rtl="0">
              <a:spcBef>
                <a:spcPts val="4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38"/>
          <p:cNvSpPr/>
          <p:nvPr/>
        </p:nvSpPr>
        <p:spPr>
          <a:xfrm>
            <a:off x="1387730" y="1667584"/>
            <a:ext cx="2194500" cy="27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38"/>
          <p:cNvSpPr/>
          <p:nvPr/>
        </p:nvSpPr>
        <p:spPr>
          <a:xfrm>
            <a:off x="5037380" y="1667584"/>
            <a:ext cx="2194500" cy="27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 3">
  <p:cSld name="Two Content 3_1_1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9"/>
          <p:cNvSpPr txBox="1">
            <a:spLocks noGrp="1"/>
          </p:cNvSpPr>
          <p:nvPr>
            <p:ph type="body" idx="1"/>
          </p:nvPr>
        </p:nvSpPr>
        <p:spPr>
          <a:xfrm>
            <a:off x="5117099" y="1590285"/>
            <a:ext cx="2466900" cy="23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sz="15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2pPr>
            <a:lvl3pPr marL="1371600" lvl="2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3pPr>
            <a:lvl4pPr marL="1828800" lvl="3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4pPr>
            <a:lvl5pPr marL="2286000" lvl="4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5pPr>
            <a:lvl6pPr marL="2743200" lvl="5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marL="3200400" lvl="6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marL="3657600" lvl="7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marL="4114800" lvl="8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>
            <a:endParaRPr/>
          </a:p>
        </p:txBody>
      </p:sp>
      <p:sp>
        <p:nvSpPr>
          <p:cNvPr id="223" name="Google Shape;223;p39"/>
          <p:cNvSpPr txBox="1">
            <a:spLocks noGrp="1"/>
          </p:cNvSpPr>
          <p:nvPr>
            <p:ph type="body" idx="2"/>
          </p:nvPr>
        </p:nvSpPr>
        <p:spPr>
          <a:xfrm>
            <a:off x="1084660" y="1590286"/>
            <a:ext cx="2466900" cy="23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sz="15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2pPr>
            <a:lvl3pPr marL="1371600" lvl="2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3pPr>
            <a:lvl4pPr marL="1828800" lvl="3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4pPr>
            <a:lvl5pPr marL="2286000" lvl="4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5pPr>
            <a:lvl6pPr marL="2743200" lvl="5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marL="3200400" lvl="6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marL="3657600" lvl="7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marL="4114800" lvl="8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>
            <a:endParaRPr/>
          </a:p>
        </p:txBody>
      </p:sp>
      <p:sp>
        <p:nvSpPr>
          <p:cNvPr id="224" name="Google Shape;224;p39"/>
          <p:cNvSpPr txBox="1">
            <a:spLocks noGrp="1"/>
          </p:cNvSpPr>
          <p:nvPr>
            <p:ph type="subTitle" idx="3"/>
          </p:nvPr>
        </p:nvSpPr>
        <p:spPr>
          <a:xfrm>
            <a:off x="1227513" y="740650"/>
            <a:ext cx="2172000" cy="531000"/>
          </a:xfrm>
          <a:prstGeom prst="rect">
            <a:avLst/>
          </a:prstGeom>
        </p:spPr>
        <p:txBody>
          <a:bodyPr spcFirstLastPara="1" wrap="square" lIns="0" tIns="0" rIns="0" bIns="0" anchor="b" anchorCtr="1">
            <a:noAutofit/>
          </a:bodyPr>
          <a:lstStyle>
            <a:lvl1pPr lvl="0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b="1">
                <a:solidFill>
                  <a:schemeClr val="dk2"/>
                </a:solidFill>
              </a:defRPr>
            </a:lvl1pPr>
            <a:lvl2pPr lvl="1" rtl="0">
              <a:spcBef>
                <a:spcPts val="4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39"/>
          <p:cNvSpPr txBox="1">
            <a:spLocks noGrp="1"/>
          </p:cNvSpPr>
          <p:nvPr>
            <p:ph type="subTitle" idx="4"/>
          </p:nvPr>
        </p:nvSpPr>
        <p:spPr>
          <a:xfrm>
            <a:off x="5220063" y="740650"/>
            <a:ext cx="2172000" cy="531000"/>
          </a:xfrm>
          <a:prstGeom prst="rect">
            <a:avLst/>
          </a:prstGeom>
        </p:spPr>
        <p:txBody>
          <a:bodyPr spcFirstLastPara="1" wrap="square" lIns="0" tIns="0" rIns="0" bIns="0" anchor="b" anchorCtr="1">
            <a:noAutofit/>
          </a:bodyPr>
          <a:lstStyle>
            <a:lvl1pPr lvl="0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b="1">
                <a:solidFill>
                  <a:schemeClr val="dk2"/>
                </a:solidFill>
              </a:defRPr>
            </a:lvl1pPr>
            <a:lvl2pPr lvl="1" rtl="0">
              <a:spcBef>
                <a:spcPts val="4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39"/>
          <p:cNvSpPr/>
          <p:nvPr/>
        </p:nvSpPr>
        <p:spPr>
          <a:xfrm>
            <a:off x="1216274" y="1417170"/>
            <a:ext cx="2194500" cy="27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39"/>
          <p:cNvSpPr/>
          <p:nvPr/>
        </p:nvSpPr>
        <p:spPr>
          <a:xfrm>
            <a:off x="5253299" y="1417170"/>
            <a:ext cx="2194500" cy="27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8" name="Google Shape;228;p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8388" y="4801444"/>
            <a:ext cx="274319" cy="2743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_1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" name="Google Shape;230;p40"/>
          <p:cNvGrpSpPr/>
          <p:nvPr/>
        </p:nvGrpSpPr>
        <p:grpSpPr>
          <a:xfrm>
            <a:off x="542925" y="731728"/>
            <a:ext cx="3914269" cy="3680128"/>
            <a:chOff x="723900" y="975637"/>
            <a:chExt cx="5219025" cy="4906838"/>
          </a:xfrm>
        </p:grpSpPr>
        <p:sp>
          <p:nvSpPr>
            <p:cNvPr id="231" name="Google Shape;231;p40"/>
            <p:cNvSpPr/>
            <p:nvPr/>
          </p:nvSpPr>
          <p:spPr>
            <a:xfrm>
              <a:off x="723900" y="1476375"/>
              <a:ext cx="5209500" cy="4406100"/>
            </a:xfrm>
            <a:prstGeom prst="rect">
              <a:avLst/>
            </a:prstGeom>
            <a:solidFill>
              <a:srgbClr val="C4D9F4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232" name="Google Shape;232;p40"/>
            <p:cNvSpPr/>
            <p:nvPr/>
          </p:nvSpPr>
          <p:spPr>
            <a:xfrm>
              <a:off x="733425" y="975637"/>
              <a:ext cx="5209500" cy="10191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grpSp>
        <p:nvGrpSpPr>
          <p:cNvPr id="233" name="Google Shape;233;p40"/>
          <p:cNvGrpSpPr/>
          <p:nvPr/>
        </p:nvGrpSpPr>
        <p:grpSpPr>
          <a:xfrm>
            <a:off x="4750520" y="731728"/>
            <a:ext cx="3907125" cy="3680128"/>
            <a:chOff x="6334027" y="975637"/>
            <a:chExt cx="5209500" cy="4906838"/>
          </a:xfrm>
        </p:grpSpPr>
        <p:sp>
          <p:nvSpPr>
            <p:cNvPr id="234" name="Google Shape;234;p40"/>
            <p:cNvSpPr/>
            <p:nvPr/>
          </p:nvSpPr>
          <p:spPr>
            <a:xfrm>
              <a:off x="6334027" y="1476375"/>
              <a:ext cx="5209500" cy="4406100"/>
            </a:xfrm>
            <a:prstGeom prst="rect">
              <a:avLst/>
            </a:prstGeom>
            <a:solidFill>
              <a:srgbClr val="C4D9F4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235" name="Google Shape;235;p40"/>
            <p:cNvSpPr/>
            <p:nvPr/>
          </p:nvSpPr>
          <p:spPr>
            <a:xfrm>
              <a:off x="6334027" y="975637"/>
              <a:ext cx="5209500" cy="10191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sp>
        <p:nvSpPr>
          <p:cNvPr id="236" name="Google Shape;236;p40"/>
          <p:cNvSpPr txBox="1">
            <a:spLocks noGrp="1"/>
          </p:cNvSpPr>
          <p:nvPr>
            <p:ph type="sldNum" idx="12"/>
          </p:nvPr>
        </p:nvSpPr>
        <p:spPr>
          <a:xfrm>
            <a:off x="8743950" y="4819500"/>
            <a:ext cx="313500" cy="2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lvl="0" indent="0" algn="l" rtl="0">
              <a:spcBef>
                <a:spcPts val="0"/>
              </a:spcBef>
              <a:buNone/>
              <a:defRPr/>
            </a:lvl1pPr>
            <a:lvl2pPr marL="0" lvl="1" indent="0" algn="l" rtl="0">
              <a:spcBef>
                <a:spcPts val="0"/>
              </a:spcBef>
              <a:buNone/>
              <a:defRPr/>
            </a:lvl2pPr>
            <a:lvl3pPr marL="0" lvl="2" indent="0" algn="l" rtl="0">
              <a:spcBef>
                <a:spcPts val="0"/>
              </a:spcBef>
              <a:buNone/>
              <a:defRPr/>
            </a:lvl3pPr>
            <a:lvl4pPr marL="0" lvl="3" indent="0" algn="l" rtl="0">
              <a:spcBef>
                <a:spcPts val="0"/>
              </a:spcBef>
              <a:buNone/>
              <a:defRPr/>
            </a:lvl4pPr>
            <a:lvl5pPr marL="0" lvl="4" indent="0" algn="l" rtl="0">
              <a:spcBef>
                <a:spcPts val="0"/>
              </a:spcBef>
              <a:buNone/>
              <a:defRPr/>
            </a:lvl5pPr>
            <a:lvl6pPr marL="0" lvl="5" indent="0" algn="l" rtl="0">
              <a:spcBef>
                <a:spcPts val="0"/>
              </a:spcBef>
              <a:buNone/>
              <a:defRPr/>
            </a:lvl6pPr>
            <a:lvl7pPr marL="0" lvl="6" indent="0" algn="l" rtl="0">
              <a:spcBef>
                <a:spcPts val="0"/>
              </a:spcBef>
              <a:buNone/>
              <a:defRPr/>
            </a:lvl7pPr>
            <a:lvl8pPr marL="0" lvl="7" indent="0" algn="l" rtl="0">
              <a:spcBef>
                <a:spcPts val="0"/>
              </a:spcBef>
              <a:buNone/>
              <a:defRPr/>
            </a:lvl8pPr>
            <a:lvl9pPr marL="0" lvl="8" indent="0" algn="l" rtl="0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7" name="Google Shape;237;p40"/>
          <p:cNvSpPr txBox="1">
            <a:spLocks noGrp="1"/>
          </p:cNvSpPr>
          <p:nvPr>
            <p:ph type="body" idx="1"/>
          </p:nvPr>
        </p:nvSpPr>
        <p:spPr>
          <a:xfrm>
            <a:off x="4882243" y="1684919"/>
            <a:ext cx="3621000" cy="26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marL="1828800" lvl="3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4pPr>
            <a:lvl5pPr marL="2286000" lvl="4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5pPr>
            <a:lvl6pPr marL="2743200" lvl="5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6pPr>
            <a:lvl7pPr marL="3200400" lvl="6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7pPr>
            <a:lvl8pPr marL="3657600" lvl="7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8pPr>
            <a:lvl9pPr marL="4114800" lvl="8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9pPr>
          </a:lstStyle>
          <a:p>
            <a:endParaRPr/>
          </a:p>
        </p:txBody>
      </p:sp>
      <p:sp>
        <p:nvSpPr>
          <p:cNvPr id="238" name="Google Shape;238;p40"/>
          <p:cNvSpPr txBox="1">
            <a:spLocks noGrp="1"/>
          </p:cNvSpPr>
          <p:nvPr>
            <p:ph type="body" idx="2"/>
          </p:nvPr>
        </p:nvSpPr>
        <p:spPr>
          <a:xfrm>
            <a:off x="687518" y="1684919"/>
            <a:ext cx="3618000" cy="26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marL="1828800" lvl="3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4pPr>
            <a:lvl5pPr marL="2286000" lvl="4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5pPr>
            <a:lvl6pPr marL="2743200" lvl="5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6pPr>
            <a:lvl7pPr marL="3200400" lvl="6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7pPr>
            <a:lvl8pPr marL="3657600" lvl="7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8pPr>
            <a:lvl9pPr marL="4114800" lvl="8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9pPr>
          </a:lstStyle>
          <a:p>
            <a:endParaRPr/>
          </a:p>
        </p:txBody>
      </p:sp>
      <p:sp>
        <p:nvSpPr>
          <p:cNvPr id="239" name="Google Shape;239;p40"/>
          <p:cNvSpPr txBox="1">
            <a:spLocks noGrp="1"/>
          </p:cNvSpPr>
          <p:nvPr>
            <p:ph type="title"/>
          </p:nvPr>
        </p:nvSpPr>
        <p:spPr>
          <a:xfrm>
            <a:off x="314325" y="152059"/>
            <a:ext cx="7886700" cy="5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500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9pPr>
          </a:lstStyle>
          <a:p>
            <a:endParaRPr/>
          </a:p>
        </p:txBody>
      </p:sp>
      <p:sp>
        <p:nvSpPr>
          <p:cNvPr id="240" name="Google Shape;240;p40"/>
          <p:cNvSpPr txBox="1">
            <a:spLocks noGrp="1"/>
          </p:cNvSpPr>
          <p:nvPr>
            <p:ph type="subTitle" idx="3"/>
          </p:nvPr>
        </p:nvSpPr>
        <p:spPr>
          <a:xfrm>
            <a:off x="687500" y="857250"/>
            <a:ext cx="3618000" cy="453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>
                <a:solidFill>
                  <a:schemeClr val="lt1"/>
                </a:solidFill>
              </a:defRPr>
            </a:lvl1pPr>
            <a:lvl2pPr lvl="1" rtl="0">
              <a:spcBef>
                <a:spcPts val="4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40"/>
          <p:cNvSpPr txBox="1">
            <a:spLocks noGrp="1"/>
          </p:cNvSpPr>
          <p:nvPr>
            <p:ph type="subTitle" idx="4"/>
          </p:nvPr>
        </p:nvSpPr>
        <p:spPr>
          <a:xfrm>
            <a:off x="4883763" y="857250"/>
            <a:ext cx="3618000" cy="453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>
                <a:solidFill>
                  <a:schemeClr val="lt1"/>
                </a:solidFill>
              </a:defRPr>
            </a:lvl1pPr>
            <a:lvl2pPr lvl="1" rtl="0">
              <a:spcBef>
                <a:spcPts val="4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pic>
        <p:nvPicPr>
          <p:cNvPr id="242" name="Google Shape;242;p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8388" y="4801444"/>
            <a:ext cx="274319" cy="2743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_1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41"/>
          <p:cNvSpPr>
            <a:spLocks noGrp="1"/>
          </p:cNvSpPr>
          <p:nvPr>
            <p:ph type="pic" idx="2"/>
          </p:nvPr>
        </p:nvSpPr>
        <p:spPr>
          <a:xfrm>
            <a:off x="4150519" y="407999"/>
            <a:ext cx="4629000" cy="3991200"/>
          </a:xfrm>
          <a:prstGeom prst="rect">
            <a:avLst/>
          </a:prstGeom>
          <a:noFill/>
          <a:ln>
            <a:noFill/>
          </a:ln>
        </p:spPr>
      </p:sp>
      <p:sp>
        <p:nvSpPr>
          <p:cNvPr id="245" name="Google Shape;245;p41"/>
          <p:cNvSpPr txBox="1">
            <a:spLocks noGrp="1"/>
          </p:cNvSpPr>
          <p:nvPr>
            <p:ph type="sldNum" idx="12"/>
          </p:nvPr>
        </p:nvSpPr>
        <p:spPr>
          <a:xfrm>
            <a:off x="8743950" y="4819500"/>
            <a:ext cx="313500" cy="2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lvl="0" indent="0" algn="l" rtl="0">
              <a:spcBef>
                <a:spcPts val="0"/>
              </a:spcBef>
              <a:buNone/>
              <a:defRPr/>
            </a:lvl1pPr>
            <a:lvl2pPr marL="0" lvl="1" indent="0" algn="l" rtl="0">
              <a:spcBef>
                <a:spcPts val="0"/>
              </a:spcBef>
              <a:buNone/>
              <a:defRPr/>
            </a:lvl2pPr>
            <a:lvl3pPr marL="0" lvl="2" indent="0" algn="l" rtl="0">
              <a:spcBef>
                <a:spcPts val="0"/>
              </a:spcBef>
              <a:buNone/>
              <a:defRPr/>
            </a:lvl3pPr>
            <a:lvl4pPr marL="0" lvl="3" indent="0" algn="l" rtl="0">
              <a:spcBef>
                <a:spcPts val="0"/>
              </a:spcBef>
              <a:buNone/>
              <a:defRPr/>
            </a:lvl4pPr>
            <a:lvl5pPr marL="0" lvl="4" indent="0" algn="l" rtl="0">
              <a:spcBef>
                <a:spcPts val="0"/>
              </a:spcBef>
              <a:buNone/>
              <a:defRPr/>
            </a:lvl5pPr>
            <a:lvl6pPr marL="0" lvl="5" indent="0" algn="l" rtl="0">
              <a:spcBef>
                <a:spcPts val="0"/>
              </a:spcBef>
              <a:buNone/>
              <a:defRPr/>
            </a:lvl6pPr>
            <a:lvl7pPr marL="0" lvl="6" indent="0" algn="l" rtl="0">
              <a:spcBef>
                <a:spcPts val="0"/>
              </a:spcBef>
              <a:buNone/>
              <a:defRPr/>
            </a:lvl7pPr>
            <a:lvl8pPr marL="0" lvl="7" indent="0" algn="l" rtl="0">
              <a:spcBef>
                <a:spcPts val="0"/>
              </a:spcBef>
              <a:buNone/>
              <a:defRPr/>
            </a:lvl8pPr>
            <a:lvl9pPr marL="0" lvl="8" indent="0" algn="l" rtl="0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6" name="Google Shape;246;p41"/>
          <p:cNvSpPr txBox="1">
            <a:spLocks noGrp="1"/>
          </p:cNvSpPr>
          <p:nvPr>
            <p:ph type="subTitle" idx="1"/>
          </p:nvPr>
        </p:nvSpPr>
        <p:spPr>
          <a:xfrm>
            <a:off x="238875" y="1444650"/>
            <a:ext cx="3602400" cy="2954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b="1">
                <a:solidFill>
                  <a:schemeClr val="dk2"/>
                </a:solidFill>
              </a:defRPr>
            </a:lvl1pPr>
            <a:lvl2pPr lvl="1" algn="ctr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b="1">
                <a:solidFill>
                  <a:schemeClr val="dk2"/>
                </a:solidFill>
              </a:defRPr>
            </a:lvl2pPr>
            <a:lvl3pPr lvl="2" algn="ctr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b="1">
                <a:solidFill>
                  <a:schemeClr val="dk2"/>
                </a:solidFill>
              </a:defRPr>
            </a:lvl3pPr>
            <a:lvl4pPr lvl="3" algn="ctr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>
                <a:solidFill>
                  <a:schemeClr val="dk2"/>
                </a:solidFill>
              </a:defRPr>
            </a:lvl4pPr>
            <a:lvl5pPr lvl="4" algn="ctr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>
                <a:solidFill>
                  <a:schemeClr val="dk2"/>
                </a:solidFill>
              </a:defRPr>
            </a:lvl5pPr>
            <a:lvl6pPr lvl="5" algn="ctr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>
                <a:solidFill>
                  <a:schemeClr val="dk2"/>
                </a:solidFill>
              </a:defRPr>
            </a:lvl6pPr>
            <a:lvl7pPr lvl="6" algn="ctr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>
                <a:solidFill>
                  <a:schemeClr val="dk2"/>
                </a:solidFill>
              </a:defRPr>
            </a:lvl7pPr>
            <a:lvl8pPr lvl="7" algn="ctr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>
                <a:solidFill>
                  <a:schemeClr val="dk2"/>
                </a:solidFill>
              </a:defRPr>
            </a:lvl8pPr>
            <a:lvl9pPr lvl="8" algn="ctr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pic>
        <p:nvPicPr>
          <p:cNvPr id="247" name="Google Shape;247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8388" y="4801444"/>
            <a:ext cx="274319" cy="2743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 2">
  <p:cSld name="Picture with Caption 2_1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2"/>
          <p:cNvSpPr/>
          <p:nvPr/>
        </p:nvSpPr>
        <p:spPr>
          <a:xfrm>
            <a:off x="0" y="0"/>
            <a:ext cx="4884300" cy="5143500"/>
          </a:xfrm>
          <a:prstGeom prst="rect">
            <a:avLst/>
          </a:prstGeom>
          <a:solidFill>
            <a:schemeClr val="dk2"/>
          </a:solidFill>
          <a:ln w="12700" cap="flat" cmpd="sng">
            <a:solidFill>
              <a:srgbClr val="0A519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2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50" name="Google Shape;250;p42"/>
          <p:cNvSpPr txBox="1">
            <a:spLocks noGrp="1"/>
          </p:cNvSpPr>
          <p:nvPr>
            <p:ph type="sldNum" idx="12"/>
          </p:nvPr>
        </p:nvSpPr>
        <p:spPr>
          <a:xfrm>
            <a:off x="8743950" y="4819500"/>
            <a:ext cx="313500" cy="2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lvl="0" indent="0" algn="l" rtl="0">
              <a:spcBef>
                <a:spcPts val="0"/>
              </a:spcBef>
              <a:buNone/>
              <a:defRPr/>
            </a:lvl1pPr>
            <a:lvl2pPr marL="0" lvl="1" indent="0" algn="l" rtl="0">
              <a:spcBef>
                <a:spcPts val="0"/>
              </a:spcBef>
              <a:buNone/>
              <a:defRPr/>
            </a:lvl2pPr>
            <a:lvl3pPr marL="0" lvl="2" indent="0" algn="l" rtl="0">
              <a:spcBef>
                <a:spcPts val="0"/>
              </a:spcBef>
              <a:buNone/>
              <a:defRPr/>
            </a:lvl3pPr>
            <a:lvl4pPr marL="0" lvl="3" indent="0" algn="l" rtl="0">
              <a:spcBef>
                <a:spcPts val="0"/>
              </a:spcBef>
              <a:buNone/>
              <a:defRPr/>
            </a:lvl4pPr>
            <a:lvl5pPr marL="0" lvl="4" indent="0" algn="l" rtl="0">
              <a:spcBef>
                <a:spcPts val="0"/>
              </a:spcBef>
              <a:buNone/>
              <a:defRPr/>
            </a:lvl5pPr>
            <a:lvl6pPr marL="0" lvl="5" indent="0" algn="l" rtl="0">
              <a:spcBef>
                <a:spcPts val="0"/>
              </a:spcBef>
              <a:buNone/>
              <a:defRPr/>
            </a:lvl6pPr>
            <a:lvl7pPr marL="0" lvl="6" indent="0" algn="l" rtl="0">
              <a:spcBef>
                <a:spcPts val="0"/>
              </a:spcBef>
              <a:buNone/>
              <a:defRPr/>
            </a:lvl7pPr>
            <a:lvl8pPr marL="0" lvl="7" indent="0" algn="l" rtl="0">
              <a:spcBef>
                <a:spcPts val="0"/>
              </a:spcBef>
              <a:buNone/>
              <a:defRPr/>
            </a:lvl8pPr>
            <a:lvl9pPr marL="0" lvl="8" indent="0" algn="l" rtl="0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51" name="Google Shape;251;p42"/>
          <p:cNvSpPr>
            <a:spLocks noGrp="1"/>
          </p:cNvSpPr>
          <p:nvPr>
            <p:ph type="pic" idx="2"/>
          </p:nvPr>
        </p:nvSpPr>
        <p:spPr>
          <a:xfrm>
            <a:off x="5349479" y="571500"/>
            <a:ext cx="3312300" cy="4000500"/>
          </a:xfrm>
          <a:prstGeom prst="rect">
            <a:avLst/>
          </a:prstGeom>
          <a:noFill/>
          <a:ln>
            <a:noFill/>
          </a:ln>
        </p:spPr>
      </p:sp>
      <p:sp>
        <p:nvSpPr>
          <p:cNvPr id="252" name="Google Shape;252;p42"/>
          <p:cNvSpPr txBox="1">
            <a:spLocks noGrp="1"/>
          </p:cNvSpPr>
          <p:nvPr>
            <p:ph type="body" idx="1"/>
          </p:nvPr>
        </p:nvSpPr>
        <p:spPr>
          <a:xfrm>
            <a:off x="228600" y="1223269"/>
            <a:ext cx="4099500" cy="33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Char char="•"/>
              <a:defRPr>
                <a:solidFill>
                  <a:schemeClr val="lt1"/>
                </a:solidFill>
              </a:defRPr>
            </a:lvl1pPr>
            <a:lvl2pPr marL="91440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2pPr>
            <a:lvl3pPr marL="137160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>
                <a:solidFill>
                  <a:schemeClr val="lt1"/>
                </a:solidFill>
              </a:defRPr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53" name="Google Shape;253;p42"/>
          <p:cNvSpPr txBox="1">
            <a:spLocks noGrp="1"/>
          </p:cNvSpPr>
          <p:nvPr>
            <p:ph type="title"/>
          </p:nvPr>
        </p:nvSpPr>
        <p:spPr>
          <a:xfrm>
            <a:off x="228600" y="571498"/>
            <a:ext cx="4286100" cy="3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Franklin Gothic"/>
              <a:buNone/>
              <a:defRPr sz="240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42"/>
          <p:cNvSpPr/>
          <p:nvPr/>
        </p:nvSpPr>
        <p:spPr>
          <a:xfrm>
            <a:off x="228605" y="1044847"/>
            <a:ext cx="2194500" cy="27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5" name="Google Shape;255;p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8388" y="4801444"/>
            <a:ext cx="274319" cy="2743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">
  <p:cSld name="Thank You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43"/>
          <p:cNvSpPr txBox="1"/>
          <p:nvPr/>
        </p:nvSpPr>
        <p:spPr>
          <a:xfrm>
            <a:off x="5077609" y="4276203"/>
            <a:ext cx="28134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https://water.noaa.gov</a:t>
            </a:r>
            <a:endParaRPr sz="1100"/>
          </a:p>
        </p:txBody>
      </p:sp>
      <p:pic>
        <p:nvPicPr>
          <p:cNvPr id="258" name="Google Shape;258;p43" descr="A picture containing 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9262" y="3374481"/>
            <a:ext cx="2254168" cy="419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43" descr="Icon - User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14416" y="2339759"/>
            <a:ext cx="342900" cy="34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43" descr="Icon Email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14416" y="3150018"/>
            <a:ext cx="342900" cy="34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43" descr="Worl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314416" y="3934223"/>
            <a:ext cx="342900" cy="3429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2" name="Google Shape;262;p43"/>
          <p:cNvCxnSpPr/>
          <p:nvPr/>
        </p:nvCxnSpPr>
        <p:spPr>
          <a:xfrm>
            <a:off x="5971516" y="2228134"/>
            <a:ext cx="10287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63" name="Google Shape;263;p43"/>
          <p:cNvSpPr txBox="1"/>
          <p:nvPr/>
        </p:nvSpPr>
        <p:spPr>
          <a:xfrm>
            <a:off x="5478091" y="1666398"/>
            <a:ext cx="20157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i="1" u="none" strike="noStrike" cap="none">
                <a:solidFill>
                  <a:schemeClr val="dk2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Thank You!</a:t>
            </a:r>
            <a:endParaRPr sz="1100" b="1"/>
          </a:p>
        </p:txBody>
      </p:sp>
      <p:pic>
        <p:nvPicPr>
          <p:cNvPr id="264" name="Google Shape;264;p4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37125" y="4415700"/>
            <a:ext cx="4536674" cy="424850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43"/>
          <p:cNvSpPr txBox="1">
            <a:spLocks noGrp="1"/>
          </p:cNvSpPr>
          <p:nvPr>
            <p:ph type="subTitle" idx="1"/>
          </p:nvPr>
        </p:nvSpPr>
        <p:spPr>
          <a:xfrm>
            <a:off x="4973663" y="3493322"/>
            <a:ext cx="3021300" cy="300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800"/>
              </a:spcBef>
              <a:spcAft>
                <a:spcPts val="0"/>
              </a:spcAft>
              <a:buSzPts val="1500"/>
              <a:buNone/>
              <a:defRPr sz="1500"/>
            </a:lvl1pPr>
            <a:lvl2pPr lvl="1" algn="ctr" rtl="0">
              <a:spcBef>
                <a:spcPts val="40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spcBef>
                <a:spcPts val="40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spcBef>
                <a:spcPts val="40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spcBef>
                <a:spcPts val="40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spcBef>
                <a:spcPts val="40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spcBef>
                <a:spcPts val="40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spcBef>
                <a:spcPts val="40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spcBef>
                <a:spcPts val="40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266" name="Google Shape;266;p43"/>
          <p:cNvSpPr txBox="1">
            <a:spLocks noGrp="1"/>
          </p:cNvSpPr>
          <p:nvPr>
            <p:ph type="subTitle" idx="2"/>
          </p:nvPr>
        </p:nvSpPr>
        <p:spPr>
          <a:xfrm>
            <a:off x="5028094" y="2710463"/>
            <a:ext cx="2915700" cy="300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800"/>
              </a:spcBef>
              <a:spcAft>
                <a:spcPts val="0"/>
              </a:spcAft>
              <a:buSzPts val="1500"/>
              <a:buNone/>
              <a:defRPr sz="1500"/>
            </a:lvl1pPr>
            <a:lvl2pPr lvl="1" algn="ctr" rtl="0">
              <a:spcBef>
                <a:spcPts val="40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spcBef>
                <a:spcPts val="40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spcBef>
                <a:spcPts val="40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spcBef>
                <a:spcPts val="40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spcBef>
                <a:spcPts val="40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spcBef>
                <a:spcPts val="40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spcBef>
                <a:spcPts val="40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spcBef>
                <a:spcPts val="40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pic>
        <p:nvPicPr>
          <p:cNvPr id="267" name="Google Shape;267;p43"/>
          <p:cNvPicPr preferRelativeResize="0"/>
          <p:nvPr/>
        </p:nvPicPr>
        <p:blipFill rotWithShape="1">
          <a:blip r:embed="rId8">
            <a:alphaModFix/>
          </a:blip>
          <a:srcRect t="396" b="406"/>
          <a:stretch/>
        </p:blipFill>
        <p:spPr>
          <a:xfrm>
            <a:off x="1256835" y="2396927"/>
            <a:ext cx="799005" cy="7926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keholders Priorities">
  <p:cSld name="Title and Content_1_5_1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44"/>
          <p:cNvSpPr txBox="1">
            <a:spLocks noGrp="1"/>
          </p:cNvSpPr>
          <p:nvPr>
            <p:ph type="sldNum" idx="12"/>
          </p:nvPr>
        </p:nvSpPr>
        <p:spPr>
          <a:xfrm>
            <a:off x="8743950" y="4819500"/>
            <a:ext cx="313800" cy="2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0" name="Google Shape;270;p44"/>
          <p:cNvSpPr txBox="1">
            <a:spLocks noGrp="1"/>
          </p:cNvSpPr>
          <p:nvPr>
            <p:ph type="title"/>
          </p:nvPr>
        </p:nvSpPr>
        <p:spPr>
          <a:xfrm>
            <a:off x="318656" y="187037"/>
            <a:ext cx="8510400" cy="4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anklin Gothic"/>
              <a:buNone/>
              <a:defRPr>
                <a:solidFill>
                  <a:schemeClr val="dk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44"/>
          <p:cNvSpPr/>
          <p:nvPr/>
        </p:nvSpPr>
        <p:spPr>
          <a:xfrm>
            <a:off x="321355" y="695472"/>
            <a:ext cx="2194500" cy="27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44"/>
          <p:cNvSpPr txBox="1">
            <a:spLocks noGrp="1"/>
          </p:cNvSpPr>
          <p:nvPr>
            <p:ph type="body" idx="1"/>
          </p:nvPr>
        </p:nvSpPr>
        <p:spPr>
          <a:xfrm>
            <a:off x="1126950" y="3552875"/>
            <a:ext cx="68868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1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08DE0"/>
              </a:buClr>
              <a:buSzPts val="1800"/>
              <a:buChar char="•"/>
              <a:defRPr/>
            </a:lvl2pPr>
            <a:lvl3pPr marL="137160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273" name="Google Shape;273;p4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90720" y="849125"/>
            <a:ext cx="7962563" cy="2577699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44"/>
          <p:cNvSpPr txBox="1">
            <a:spLocks noGrp="1"/>
          </p:cNvSpPr>
          <p:nvPr>
            <p:ph type="subTitle" idx="2"/>
          </p:nvPr>
        </p:nvSpPr>
        <p:spPr>
          <a:xfrm>
            <a:off x="982475" y="3129550"/>
            <a:ext cx="7214400" cy="192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b="1">
                <a:solidFill>
                  <a:schemeClr val="lt1"/>
                </a:solidFill>
              </a:defRPr>
            </a:lvl1pPr>
            <a:lvl2pPr lvl="1" algn="ctr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b="1">
                <a:solidFill>
                  <a:schemeClr val="lt1"/>
                </a:solidFill>
              </a:defRPr>
            </a:lvl2pPr>
            <a:lvl3pPr lvl="2" algn="ctr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1">
                <a:solidFill>
                  <a:schemeClr val="lt1"/>
                </a:solidFill>
              </a:defRPr>
            </a:lvl3pPr>
            <a:lvl4pPr lvl="3" algn="ctr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b="1">
                <a:solidFill>
                  <a:schemeClr val="lt1"/>
                </a:solidFill>
              </a:defRPr>
            </a:lvl4pPr>
            <a:lvl5pPr lvl="4" algn="ctr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b="1">
                <a:solidFill>
                  <a:schemeClr val="lt1"/>
                </a:solidFill>
              </a:defRPr>
            </a:lvl5pPr>
            <a:lvl6pPr lvl="5" algn="ctr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b="1">
                <a:solidFill>
                  <a:schemeClr val="lt1"/>
                </a:solidFill>
              </a:defRPr>
            </a:lvl6pPr>
            <a:lvl7pPr lvl="6" algn="ctr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b="1">
                <a:solidFill>
                  <a:schemeClr val="lt1"/>
                </a:solidFill>
              </a:defRPr>
            </a:lvl7pPr>
            <a:lvl8pPr lvl="7" algn="ctr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b="1">
                <a:solidFill>
                  <a:schemeClr val="lt1"/>
                </a:solidFill>
              </a:defRPr>
            </a:lvl8pPr>
            <a:lvl9pPr lvl="8" algn="ctr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275" name="Google Shape;275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388" y="4801444"/>
            <a:ext cx="274319" cy="2743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86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1695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WM">
  <p:cSld name="Title and Content_1_5_1_1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45"/>
          <p:cNvSpPr txBox="1">
            <a:spLocks noGrp="1"/>
          </p:cNvSpPr>
          <p:nvPr>
            <p:ph type="sldNum" idx="12"/>
          </p:nvPr>
        </p:nvSpPr>
        <p:spPr>
          <a:xfrm>
            <a:off x="8743950" y="4819500"/>
            <a:ext cx="313800" cy="2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8" name="Google Shape;278;p45"/>
          <p:cNvSpPr txBox="1">
            <a:spLocks noGrp="1"/>
          </p:cNvSpPr>
          <p:nvPr>
            <p:ph type="title"/>
          </p:nvPr>
        </p:nvSpPr>
        <p:spPr>
          <a:xfrm>
            <a:off x="318656" y="263237"/>
            <a:ext cx="8510400" cy="4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anklin Gothic"/>
              <a:buNone/>
              <a:defRPr>
                <a:solidFill>
                  <a:schemeClr val="dk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79" name="Google Shape;279;p45"/>
          <p:cNvSpPr/>
          <p:nvPr/>
        </p:nvSpPr>
        <p:spPr>
          <a:xfrm>
            <a:off x="321355" y="771672"/>
            <a:ext cx="2194500" cy="27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0" name="Google Shape;280;p4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1015424" y="1304699"/>
            <a:ext cx="7113151" cy="2426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388" y="4801444"/>
            <a:ext cx="274319" cy="274319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45"/>
          <p:cNvSpPr txBox="1"/>
          <p:nvPr/>
        </p:nvSpPr>
        <p:spPr>
          <a:xfrm>
            <a:off x="454638" y="2311063"/>
            <a:ext cx="1346400" cy="11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1200" b="1" i="0" u="none" strike="noStrike" cap="none">
                <a:solidFill>
                  <a:srgbClr val="3D85C6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Foundation:  2016</a:t>
            </a:r>
            <a:endParaRPr sz="1200" b="0" i="0" u="none" strike="noStrike" cap="none">
              <a:solidFill>
                <a:srgbClr val="3D85C6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Water resource model 2.7 million reaches</a:t>
            </a:r>
            <a:endParaRPr sz="1200" b="0" i="0" u="none" strike="noStrike" cap="non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83" name="Google Shape;283;p45"/>
          <p:cNvSpPr/>
          <p:nvPr/>
        </p:nvSpPr>
        <p:spPr>
          <a:xfrm>
            <a:off x="961263" y="1606125"/>
            <a:ext cx="963000" cy="28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" sz="1600" b="1" i="0" u="none" strike="noStrike" cap="none">
                <a:solidFill>
                  <a:srgbClr val="0070C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v1.0</a:t>
            </a:r>
            <a:endParaRPr sz="1600" b="0" i="0" u="none" strike="noStrike" cap="non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84" name="Google Shape;284;p45"/>
          <p:cNvSpPr/>
          <p:nvPr/>
        </p:nvSpPr>
        <p:spPr>
          <a:xfrm>
            <a:off x="2224113" y="3171625"/>
            <a:ext cx="1478400" cy="3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" sz="1600" b="1" i="0" u="none" strike="noStrike" cap="none">
                <a:solidFill>
                  <a:srgbClr val="0070C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v1.1/1.2/2.0</a:t>
            </a:r>
            <a:endParaRPr sz="1600" b="0" i="0" u="none" strike="noStrike" cap="non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85" name="Google Shape;285;p45"/>
          <p:cNvSpPr/>
          <p:nvPr/>
        </p:nvSpPr>
        <p:spPr>
          <a:xfrm>
            <a:off x="4030338" y="1606125"/>
            <a:ext cx="1048500" cy="28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" sz="16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v2.1</a:t>
            </a:r>
            <a:endParaRPr sz="16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86" name="Google Shape;286;p45"/>
          <p:cNvSpPr txBox="1"/>
          <p:nvPr/>
        </p:nvSpPr>
        <p:spPr>
          <a:xfrm>
            <a:off x="1801051" y="3827700"/>
            <a:ext cx="2324400" cy="13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1200" b="1" i="0" u="none" strike="noStrike" cap="none">
                <a:solidFill>
                  <a:srgbClr val="3C78D8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Upgrades:  2017/2018/2019</a:t>
            </a:r>
            <a:endParaRPr sz="1200" b="0" i="0" u="none" strike="noStrike" cap="none">
              <a:solidFill>
                <a:srgbClr val="3C78D8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Hawaii, medium range ens., physics upgrades, improved modularity, MPE ingest</a:t>
            </a:r>
            <a:endParaRPr sz="1200" b="0" i="0" u="none" strike="noStrike" cap="non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87" name="Google Shape;287;p45"/>
          <p:cNvSpPr txBox="1"/>
          <p:nvPr/>
        </p:nvSpPr>
        <p:spPr>
          <a:xfrm>
            <a:off x="5226413" y="955500"/>
            <a:ext cx="1801500" cy="12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1200" b="1" i="0" u="none" strike="noStrike" cap="none">
                <a:solidFill>
                  <a:schemeClr val="accent6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Recent Upgrade:</a:t>
            </a:r>
            <a:r>
              <a:rPr lang="en" sz="1200" b="0" i="0" u="none" strike="noStrike" cap="none">
                <a:solidFill>
                  <a:schemeClr val="accent6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 </a:t>
            </a:r>
            <a:br>
              <a:rPr lang="en" sz="1200" b="0" i="0" u="none" strike="noStrike" cap="none">
                <a:solidFill>
                  <a:schemeClr val="accent6"/>
                </a:solidFill>
                <a:latin typeface="Libre Franklin"/>
                <a:ea typeface="Libre Franklin"/>
                <a:cs typeface="Libre Franklin"/>
                <a:sym typeface="Libre Franklin"/>
              </a:rPr>
            </a:br>
            <a:r>
              <a:rPr lang="en" sz="1200" b="1" i="0" u="none" strike="noStrike" cap="none">
                <a:solidFill>
                  <a:schemeClr val="accent6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April 2021</a:t>
            </a:r>
            <a:endParaRPr sz="1200" b="1" i="0" u="none" strike="noStrike" cap="none">
              <a:solidFill>
                <a:schemeClr val="accent6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Expansion to PR and Great Lakes, reservoir modules, forcing upgrades, open-loop, and improved Hawaii forcing</a:t>
            </a:r>
            <a:endParaRPr sz="1200" b="0" i="0" u="none" strike="noStrike" cap="non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88" name="Google Shape;288;p45"/>
          <p:cNvSpPr/>
          <p:nvPr/>
        </p:nvSpPr>
        <p:spPr>
          <a:xfrm>
            <a:off x="5645663" y="3171625"/>
            <a:ext cx="963000" cy="3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" sz="16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v3.0</a:t>
            </a:r>
            <a:endParaRPr sz="16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89" name="Google Shape;289;p45"/>
          <p:cNvSpPr txBox="1"/>
          <p:nvPr/>
        </p:nvSpPr>
        <p:spPr>
          <a:xfrm>
            <a:off x="4955963" y="3835600"/>
            <a:ext cx="2342400" cy="11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1200" b="1" i="0" u="none" strike="noStrike" cap="none">
                <a:solidFill>
                  <a:schemeClr val="accent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Future Upgrade:  2023</a:t>
            </a:r>
            <a:endParaRPr sz="1200" b="0" i="0" u="none" strike="noStrike" cap="none">
              <a:solidFill>
                <a:schemeClr val="accent3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Coastal coupling, expansion to Alaska, hydraulic routing, improved runoff module, parameters, calibration and hydro-fabric upgrades </a:t>
            </a:r>
            <a:endParaRPr sz="1200" b="0" i="0" u="none" strike="noStrike" cap="non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90" name="Google Shape;290;p45"/>
          <p:cNvSpPr/>
          <p:nvPr/>
        </p:nvSpPr>
        <p:spPr>
          <a:xfrm>
            <a:off x="7221663" y="1576125"/>
            <a:ext cx="963000" cy="3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" sz="16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v4.0</a:t>
            </a:r>
            <a:endParaRPr sz="16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91" name="Google Shape;291;p45"/>
          <p:cNvSpPr txBox="1"/>
          <p:nvPr/>
        </p:nvSpPr>
        <p:spPr>
          <a:xfrm>
            <a:off x="7298362" y="2311063"/>
            <a:ext cx="1699500" cy="11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" sz="1200" b="1">
                <a:solidFill>
                  <a:schemeClr val="accent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Future Upgrade:  2023</a:t>
            </a:r>
            <a:endParaRPr sz="1200">
              <a:solidFill>
                <a:schemeClr val="accent3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Coastal coupling, expansion to Alaska, hydraulic routing, improved runoff module, parameters, calibration and hydro-fabric upgrades </a:t>
            </a:r>
            <a:endParaRPr sz="12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1200" b="1">
              <a:solidFill>
                <a:schemeClr val="accent4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86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1695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_3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6"/>
          <p:cNvSpPr txBox="1">
            <a:spLocks noGrp="1"/>
          </p:cNvSpPr>
          <p:nvPr>
            <p:ph type="sldNum" idx="12"/>
          </p:nvPr>
        </p:nvSpPr>
        <p:spPr>
          <a:xfrm>
            <a:off x="8743950" y="4819500"/>
            <a:ext cx="313800" cy="2382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>
            <a:lvl1pPr lvl="0" rtl="0">
              <a:buClr>
                <a:srgbClr val="000000"/>
              </a:buClr>
              <a:buFont typeface="Arial"/>
              <a:buNone/>
              <a:defRPr/>
            </a:lvl1pPr>
            <a:lvl2pPr lvl="1" rtl="0">
              <a:buClr>
                <a:srgbClr val="000000"/>
              </a:buClr>
              <a:buFont typeface="Arial"/>
              <a:buNone/>
              <a:defRPr/>
            </a:lvl2pPr>
            <a:lvl3pPr lvl="2" rtl="0">
              <a:buClr>
                <a:srgbClr val="000000"/>
              </a:buClr>
              <a:buFont typeface="Arial"/>
              <a:buNone/>
              <a:defRPr/>
            </a:lvl3pPr>
            <a:lvl4pPr lvl="3" rtl="0">
              <a:buClr>
                <a:srgbClr val="000000"/>
              </a:buClr>
              <a:buFont typeface="Arial"/>
              <a:buNone/>
              <a:defRPr/>
            </a:lvl4pPr>
            <a:lvl5pPr lvl="4" rtl="0">
              <a:buClr>
                <a:srgbClr val="000000"/>
              </a:buClr>
              <a:buFont typeface="Arial"/>
              <a:buNone/>
              <a:defRPr/>
            </a:lvl5pPr>
            <a:lvl6pPr lvl="5" rtl="0">
              <a:buClr>
                <a:srgbClr val="000000"/>
              </a:buClr>
              <a:buFont typeface="Arial"/>
              <a:buNone/>
              <a:defRPr/>
            </a:lvl6pPr>
            <a:lvl7pPr lvl="6" rtl="0">
              <a:buClr>
                <a:srgbClr val="000000"/>
              </a:buClr>
              <a:buFont typeface="Arial"/>
              <a:buNone/>
              <a:defRPr/>
            </a:lvl7pPr>
            <a:lvl8pPr lvl="7" rtl="0">
              <a:buClr>
                <a:srgbClr val="000000"/>
              </a:buClr>
              <a:buFont typeface="Arial"/>
              <a:buNone/>
              <a:defRPr/>
            </a:lvl8pPr>
            <a:lvl9pPr lvl="8" rtl="0">
              <a:buClr>
                <a:srgbClr val="000000"/>
              </a:buClr>
              <a:buFont typeface="Arial"/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2">
  <p:cSld name="CUSTOM_4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47"/>
          <p:cNvSpPr txBox="1">
            <a:spLocks noGrp="1"/>
          </p:cNvSpPr>
          <p:nvPr>
            <p:ph type="sldNum" idx="12"/>
          </p:nvPr>
        </p:nvSpPr>
        <p:spPr>
          <a:xfrm>
            <a:off x="8743950" y="4819500"/>
            <a:ext cx="313800" cy="2382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>
            <a:lvl1pPr lvl="0" rtl="0">
              <a:buClr>
                <a:srgbClr val="000000"/>
              </a:buClr>
              <a:buFont typeface="Arial"/>
              <a:buNone/>
              <a:defRPr/>
            </a:lvl1pPr>
            <a:lvl2pPr lvl="1" rtl="0">
              <a:buClr>
                <a:srgbClr val="000000"/>
              </a:buClr>
              <a:buFont typeface="Arial"/>
              <a:buNone/>
              <a:defRPr/>
            </a:lvl2pPr>
            <a:lvl3pPr lvl="2" rtl="0">
              <a:buClr>
                <a:srgbClr val="000000"/>
              </a:buClr>
              <a:buFont typeface="Arial"/>
              <a:buNone/>
              <a:defRPr/>
            </a:lvl3pPr>
            <a:lvl4pPr lvl="3" rtl="0">
              <a:buClr>
                <a:srgbClr val="000000"/>
              </a:buClr>
              <a:buFont typeface="Arial"/>
              <a:buNone/>
              <a:defRPr/>
            </a:lvl4pPr>
            <a:lvl5pPr lvl="4" rtl="0">
              <a:buClr>
                <a:srgbClr val="000000"/>
              </a:buClr>
              <a:buFont typeface="Arial"/>
              <a:buNone/>
              <a:defRPr/>
            </a:lvl5pPr>
            <a:lvl6pPr lvl="5" rtl="0">
              <a:buClr>
                <a:srgbClr val="000000"/>
              </a:buClr>
              <a:buFont typeface="Arial"/>
              <a:buNone/>
              <a:defRPr/>
            </a:lvl6pPr>
            <a:lvl7pPr lvl="6" rtl="0">
              <a:buClr>
                <a:srgbClr val="000000"/>
              </a:buClr>
              <a:buFont typeface="Arial"/>
              <a:buNone/>
              <a:defRPr/>
            </a:lvl7pPr>
            <a:lvl8pPr lvl="7" rtl="0">
              <a:buClr>
                <a:srgbClr val="000000"/>
              </a:buClr>
              <a:buFont typeface="Arial"/>
              <a:buNone/>
              <a:defRPr/>
            </a:lvl8pPr>
            <a:lvl9pPr lvl="8" rtl="0">
              <a:buClr>
                <a:srgbClr val="000000"/>
              </a:buClr>
              <a:buFont typeface="Arial"/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96" name="Google Shape;296;p4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18650" y="984750"/>
            <a:ext cx="8464500" cy="594850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47"/>
          <p:cNvSpPr txBox="1"/>
          <p:nvPr/>
        </p:nvSpPr>
        <p:spPr>
          <a:xfrm>
            <a:off x="5944449" y="1203893"/>
            <a:ext cx="698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2023</a:t>
            </a:r>
            <a:endParaRPr sz="1200" b="1"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98" name="Google Shape;298;p47"/>
          <p:cNvSpPr txBox="1"/>
          <p:nvPr/>
        </p:nvSpPr>
        <p:spPr>
          <a:xfrm>
            <a:off x="318648" y="1711539"/>
            <a:ext cx="1535700" cy="29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latin typeface="Libre Franklin"/>
                <a:ea typeface="Libre Franklin"/>
                <a:cs typeface="Libre Franklin"/>
                <a:sym typeface="Libre Franklin"/>
              </a:rPr>
              <a:t>NWC Summer Institute</a:t>
            </a:r>
            <a:endParaRPr sz="1300" b="1"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171450" lvl="0" indent="-190500" algn="l" rtl="0">
              <a:spcBef>
                <a:spcPts val="1000"/>
              </a:spcBef>
              <a:spcAft>
                <a:spcPts val="1000"/>
              </a:spcAft>
              <a:buSzPts val="1200"/>
              <a:buFont typeface="Libre Franklin"/>
              <a:buChar char="•"/>
            </a:pPr>
            <a:r>
              <a:rPr lang="en" sz="1200">
                <a:latin typeface="Libre Franklin"/>
                <a:ea typeface="Libre Franklin"/>
                <a:cs typeface="Libre Franklin"/>
                <a:sym typeface="Libre Franklin"/>
              </a:rPr>
              <a:t>Demonstrated continental scale FIM capability using the Height Above Nearest Drainage (HAND) method.</a:t>
            </a:r>
            <a:endParaRPr sz="1200"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99" name="Google Shape;299;p47"/>
          <p:cNvSpPr txBox="1"/>
          <p:nvPr/>
        </p:nvSpPr>
        <p:spPr>
          <a:xfrm>
            <a:off x="7652824" y="1203893"/>
            <a:ext cx="698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2026</a:t>
            </a:r>
            <a:endParaRPr sz="1200" b="1"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00" name="Google Shape;300;p47"/>
          <p:cNvSpPr txBox="1"/>
          <p:nvPr/>
        </p:nvSpPr>
        <p:spPr>
          <a:xfrm>
            <a:off x="2507786" y="1203893"/>
            <a:ext cx="698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2019</a:t>
            </a:r>
            <a:endParaRPr sz="1200" b="1"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01" name="Google Shape;301;p47"/>
          <p:cNvSpPr txBox="1"/>
          <p:nvPr/>
        </p:nvSpPr>
        <p:spPr>
          <a:xfrm>
            <a:off x="4226111" y="1203893"/>
            <a:ext cx="698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2021</a:t>
            </a:r>
            <a:endParaRPr sz="1200" b="1"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02" name="Google Shape;302;p47"/>
          <p:cNvSpPr txBox="1"/>
          <p:nvPr/>
        </p:nvSpPr>
        <p:spPr>
          <a:xfrm>
            <a:off x="2082498" y="1711539"/>
            <a:ext cx="1535700" cy="29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latin typeface="Libre Franklin"/>
                <a:ea typeface="Libre Franklin"/>
                <a:cs typeface="Libre Franklin"/>
                <a:sym typeface="Libre Franklin"/>
              </a:rPr>
              <a:t>First DOC/NOAA Agency Priority Goal</a:t>
            </a:r>
            <a:endParaRPr sz="1300" b="1"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171450" lvl="0" indent="-190500" algn="l" rtl="0">
              <a:spcBef>
                <a:spcPts val="1000"/>
              </a:spcBef>
              <a:spcAft>
                <a:spcPts val="0"/>
              </a:spcAft>
              <a:buSzPts val="1200"/>
              <a:buFont typeface="Libre Franklin"/>
              <a:buChar char="•"/>
            </a:pPr>
            <a:r>
              <a:rPr lang="en" sz="1200">
                <a:latin typeface="Libre Franklin"/>
                <a:ea typeface="Libre Franklin"/>
                <a:cs typeface="Libre Franklin"/>
                <a:sym typeface="Libre Franklin"/>
              </a:rPr>
              <a:t>Near real-time demonstration in Texas.</a:t>
            </a:r>
            <a:endParaRPr sz="1200"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171450" lvl="0" indent="-190500" algn="l" rtl="0">
              <a:spcBef>
                <a:spcPts val="1000"/>
              </a:spcBef>
              <a:spcAft>
                <a:spcPts val="1000"/>
              </a:spcAft>
              <a:buSzPts val="1200"/>
              <a:buFont typeface="Libre Franklin"/>
              <a:buChar char="•"/>
            </a:pPr>
            <a:r>
              <a:rPr lang="en" sz="1200">
                <a:latin typeface="Libre Franklin"/>
                <a:ea typeface="Libre Franklin"/>
                <a:cs typeface="Libre Franklin"/>
                <a:sym typeface="Libre Franklin"/>
              </a:rPr>
              <a:t>Completed two tabletop exercises with core stakeholders and emergency responders.</a:t>
            </a:r>
            <a:endParaRPr sz="1200"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03" name="Google Shape;303;p47"/>
          <p:cNvSpPr txBox="1"/>
          <p:nvPr/>
        </p:nvSpPr>
        <p:spPr>
          <a:xfrm>
            <a:off x="3804150" y="1711551"/>
            <a:ext cx="1535700" cy="32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latin typeface="Libre Franklin"/>
                <a:ea typeface="Libre Franklin"/>
                <a:cs typeface="Libre Franklin"/>
                <a:sym typeface="Libre Franklin"/>
              </a:rPr>
              <a:t>Second DOC/NOAA Agency Priority Goal</a:t>
            </a:r>
            <a:endParaRPr sz="1300" b="1"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171450" lvl="0" indent="-190500" algn="l" rtl="0">
              <a:spcBef>
                <a:spcPts val="1000"/>
              </a:spcBef>
              <a:spcAft>
                <a:spcPts val="0"/>
              </a:spcAft>
              <a:buSzPts val="1200"/>
              <a:buFont typeface="Libre Franklin"/>
              <a:buChar char="•"/>
            </a:pPr>
            <a:r>
              <a:rPr lang="en" sz="1200">
                <a:latin typeface="Libre Franklin"/>
                <a:ea typeface="Libre Franklin"/>
                <a:cs typeface="Libre Franklin"/>
                <a:sym typeface="Libre Franklin"/>
              </a:rPr>
              <a:t>Near real-time demonstration in Texas and along the Atlantic Coast.</a:t>
            </a:r>
            <a:endParaRPr sz="1200"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171450" lvl="0" indent="-190500" algn="l" rtl="0">
              <a:spcBef>
                <a:spcPts val="1000"/>
              </a:spcBef>
              <a:spcAft>
                <a:spcPts val="1000"/>
              </a:spcAft>
              <a:buSzPts val="1200"/>
              <a:buFont typeface="Libre Franklin"/>
              <a:buChar char="•"/>
            </a:pPr>
            <a:r>
              <a:rPr lang="en" sz="1200">
                <a:latin typeface="Libre Franklin"/>
                <a:ea typeface="Libre Franklin"/>
                <a:cs typeface="Libre Franklin"/>
                <a:sym typeface="Libre Franklin"/>
              </a:rPr>
              <a:t>Completed two tabletop exercises across the Northeast with core stakeholders and emergency responders.</a:t>
            </a:r>
            <a:endParaRPr sz="1200"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04" name="Google Shape;304;p47"/>
          <p:cNvSpPr txBox="1"/>
          <p:nvPr/>
        </p:nvSpPr>
        <p:spPr>
          <a:xfrm>
            <a:off x="5525798" y="1711539"/>
            <a:ext cx="1535700" cy="29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latin typeface="Libre Franklin"/>
                <a:ea typeface="Libre Franklin"/>
                <a:cs typeface="Libre Franklin"/>
                <a:sym typeface="Libre Franklin"/>
              </a:rPr>
              <a:t>Operational FIM for 10% of U.S. Population</a:t>
            </a:r>
            <a:endParaRPr sz="1300" b="1"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171450" lvl="0" indent="-190500" algn="l" rtl="0">
              <a:spcBef>
                <a:spcPts val="1000"/>
              </a:spcBef>
              <a:spcAft>
                <a:spcPts val="0"/>
              </a:spcAft>
              <a:buSzPts val="1200"/>
              <a:buFont typeface="Libre Franklin"/>
              <a:buChar char="•"/>
            </a:pPr>
            <a:r>
              <a:rPr lang="en" sz="1200">
                <a:latin typeface="Libre Franklin"/>
                <a:ea typeface="Libre Franklin"/>
                <a:cs typeface="Libre Franklin"/>
                <a:sym typeface="Libre Franklin"/>
              </a:rPr>
              <a:t>Begin delivery of FIM services and Impact-based Decision Support Services (IDSS).</a:t>
            </a:r>
            <a:endParaRPr sz="1200"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171450" lvl="0" indent="-190500" algn="l" rtl="0">
              <a:spcBef>
                <a:spcPts val="1000"/>
              </a:spcBef>
              <a:spcAft>
                <a:spcPts val="1000"/>
              </a:spcAft>
              <a:buSzPts val="1200"/>
              <a:buFont typeface="Libre Franklin"/>
              <a:buChar char="•"/>
            </a:pPr>
            <a:r>
              <a:rPr lang="en" sz="1200">
                <a:latin typeface="Libre Franklin"/>
                <a:ea typeface="Libre Franklin"/>
                <a:cs typeface="Libre Franklin"/>
                <a:sym typeface="Libre Franklin"/>
              </a:rPr>
              <a:t>Leverage cloud-based solution.</a:t>
            </a:r>
            <a:endParaRPr sz="1200"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05" name="Google Shape;305;p47"/>
          <p:cNvSpPr txBox="1"/>
          <p:nvPr/>
        </p:nvSpPr>
        <p:spPr>
          <a:xfrm>
            <a:off x="7247448" y="1711539"/>
            <a:ext cx="1535700" cy="29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latin typeface="Libre Franklin"/>
                <a:ea typeface="Libre Franklin"/>
                <a:cs typeface="Libre Franklin"/>
                <a:sym typeface="Libre Franklin"/>
              </a:rPr>
              <a:t>Operational FIM for nearly 100% of U.S. Population</a:t>
            </a:r>
            <a:endParaRPr sz="1300" b="1"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171450" lvl="0" indent="-190500" algn="l" rtl="0">
              <a:spcBef>
                <a:spcPts val="1000"/>
              </a:spcBef>
              <a:spcAft>
                <a:spcPts val="0"/>
              </a:spcAft>
              <a:buSzPts val="1200"/>
              <a:buFont typeface="Libre Franklin"/>
              <a:buChar char="•"/>
            </a:pPr>
            <a:r>
              <a:rPr lang="en" sz="1200">
                <a:latin typeface="Libre Franklin"/>
                <a:ea typeface="Libre Franklin"/>
                <a:cs typeface="Libre Franklin"/>
                <a:sym typeface="Libre Franklin"/>
              </a:rPr>
              <a:t>Integrated FIM capabilities and services across the U.S.</a:t>
            </a:r>
            <a:endParaRPr sz="1200"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171450" lvl="0" indent="-190500" algn="l" rtl="0">
              <a:spcBef>
                <a:spcPts val="1000"/>
              </a:spcBef>
              <a:spcAft>
                <a:spcPts val="1000"/>
              </a:spcAft>
              <a:buSzPts val="1200"/>
              <a:buFont typeface="Libre Franklin"/>
              <a:buChar char="•"/>
            </a:pPr>
            <a:r>
              <a:rPr lang="en" sz="1200">
                <a:latin typeface="Libre Franklin"/>
                <a:ea typeface="Libre Franklin"/>
                <a:cs typeface="Libre Franklin"/>
                <a:sym typeface="Libre Franklin"/>
              </a:rPr>
              <a:t>Total Water Level FIM forecasts along the coasts.</a:t>
            </a:r>
            <a:endParaRPr sz="1200"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06" name="Google Shape;306;p47"/>
          <p:cNvSpPr txBox="1"/>
          <p:nvPr/>
        </p:nvSpPr>
        <p:spPr>
          <a:xfrm>
            <a:off x="789461" y="1203893"/>
            <a:ext cx="698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2017</a:t>
            </a:r>
            <a:endParaRPr sz="1200" b="1"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07" name="Google Shape;307;p47"/>
          <p:cNvSpPr txBox="1"/>
          <p:nvPr/>
        </p:nvSpPr>
        <p:spPr>
          <a:xfrm>
            <a:off x="316806" y="357837"/>
            <a:ext cx="8510400" cy="4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Flood Inundation Mapping Timeline</a:t>
            </a:r>
            <a:endParaRPr sz="2400" b="1">
              <a:solidFill>
                <a:schemeClr val="dk2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08" name="Google Shape;308;p47"/>
          <p:cNvSpPr txBox="1">
            <a:spLocks noGrp="1"/>
          </p:cNvSpPr>
          <p:nvPr>
            <p:ph type="sldNum" idx="2"/>
          </p:nvPr>
        </p:nvSpPr>
        <p:spPr>
          <a:xfrm>
            <a:off x="8743950" y="4819500"/>
            <a:ext cx="313800" cy="2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09" name="Google Shape;309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388" y="4801444"/>
            <a:ext cx="274319" cy="2743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CUSTOM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48"/>
          <p:cNvSpPr txBox="1">
            <a:spLocks noGrp="1"/>
          </p:cNvSpPr>
          <p:nvPr>
            <p:ph type="sldNum" idx="12"/>
          </p:nvPr>
        </p:nvSpPr>
        <p:spPr>
          <a:xfrm>
            <a:off x="8743950" y="4819500"/>
            <a:ext cx="313800" cy="2382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>
            <a:lvl1pPr lvl="0" rtl="0">
              <a:buClr>
                <a:srgbClr val="000000"/>
              </a:buClr>
              <a:buFont typeface="Arial"/>
              <a:buNone/>
              <a:defRPr/>
            </a:lvl1pPr>
            <a:lvl2pPr lvl="1" rtl="0">
              <a:buClr>
                <a:srgbClr val="000000"/>
              </a:buClr>
              <a:buFont typeface="Arial"/>
              <a:buNone/>
              <a:defRPr/>
            </a:lvl2pPr>
            <a:lvl3pPr lvl="2" rtl="0">
              <a:buClr>
                <a:srgbClr val="000000"/>
              </a:buClr>
              <a:buFont typeface="Arial"/>
              <a:buNone/>
              <a:defRPr/>
            </a:lvl3pPr>
            <a:lvl4pPr lvl="3" rtl="0">
              <a:buClr>
                <a:srgbClr val="000000"/>
              </a:buClr>
              <a:buFont typeface="Arial"/>
              <a:buNone/>
              <a:defRPr/>
            </a:lvl4pPr>
            <a:lvl5pPr lvl="4" rtl="0">
              <a:buClr>
                <a:srgbClr val="000000"/>
              </a:buClr>
              <a:buFont typeface="Arial"/>
              <a:buNone/>
              <a:defRPr/>
            </a:lvl5pPr>
            <a:lvl6pPr lvl="5" rtl="0">
              <a:buClr>
                <a:srgbClr val="000000"/>
              </a:buClr>
              <a:buFont typeface="Arial"/>
              <a:buNone/>
              <a:defRPr/>
            </a:lvl6pPr>
            <a:lvl7pPr lvl="6" rtl="0">
              <a:buClr>
                <a:srgbClr val="000000"/>
              </a:buClr>
              <a:buFont typeface="Arial"/>
              <a:buNone/>
              <a:defRPr/>
            </a:lvl7pPr>
            <a:lvl8pPr lvl="7" rtl="0">
              <a:buClr>
                <a:srgbClr val="000000"/>
              </a:buClr>
              <a:buFont typeface="Arial"/>
              <a:buNone/>
              <a:defRPr/>
            </a:lvl8pPr>
            <a:lvl9pPr lvl="8" rtl="0">
              <a:buClr>
                <a:srgbClr val="000000"/>
              </a:buClr>
              <a:buFont typeface="Arial"/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12" name="Google Shape;312;p4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8388" y="4801444"/>
            <a:ext cx="274319" cy="2743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 with Background 3">
  <p:cSld name="Two Content 3_1_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49"/>
          <p:cNvSpPr/>
          <p:nvPr/>
        </p:nvSpPr>
        <p:spPr>
          <a:xfrm>
            <a:off x="451913" y="363713"/>
            <a:ext cx="8240100" cy="4416000"/>
          </a:xfrm>
          <a:prstGeom prst="rect">
            <a:avLst/>
          </a:prstGeom>
          <a:solidFill>
            <a:schemeClr val="lt1">
              <a:alpha val="89020"/>
            </a:scheme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15" name="Google Shape;315;p49"/>
          <p:cNvSpPr txBox="1">
            <a:spLocks noGrp="1"/>
          </p:cNvSpPr>
          <p:nvPr>
            <p:ph type="body" idx="1"/>
          </p:nvPr>
        </p:nvSpPr>
        <p:spPr>
          <a:xfrm>
            <a:off x="4945649" y="1840710"/>
            <a:ext cx="2466900" cy="23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sz="15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2pPr>
            <a:lvl3pPr marL="1371600" lvl="2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3pPr>
            <a:lvl4pPr marL="1828800" lvl="3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4pPr>
            <a:lvl5pPr marL="2286000" lvl="4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5pPr>
            <a:lvl6pPr marL="2743200" lvl="5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marL="3200400" lvl="6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marL="3657600" lvl="7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marL="4114800" lvl="8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>
            <a:endParaRPr/>
          </a:p>
        </p:txBody>
      </p:sp>
      <p:sp>
        <p:nvSpPr>
          <p:cNvPr id="316" name="Google Shape;316;p49"/>
          <p:cNvSpPr txBox="1">
            <a:spLocks noGrp="1"/>
          </p:cNvSpPr>
          <p:nvPr>
            <p:ph type="body" idx="2"/>
          </p:nvPr>
        </p:nvSpPr>
        <p:spPr>
          <a:xfrm>
            <a:off x="1256110" y="1840711"/>
            <a:ext cx="2466900" cy="23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sz="15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2pPr>
            <a:lvl3pPr marL="1371600" lvl="2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3pPr>
            <a:lvl4pPr marL="1828800" lvl="3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4pPr>
            <a:lvl5pPr marL="2286000" lvl="4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5pPr>
            <a:lvl6pPr marL="2743200" lvl="5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marL="3200400" lvl="6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marL="3657600" lvl="7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marL="4114800" lvl="8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>
            <a:endParaRPr/>
          </a:p>
        </p:txBody>
      </p:sp>
      <p:sp>
        <p:nvSpPr>
          <p:cNvPr id="317" name="Google Shape;317;p49"/>
          <p:cNvSpPr txBox="1">
            <a:spLocks noGrp="1"/>
          </p:cNvSpPr>
          <p:nvPr>
            <p:ph type="subTitle" idx="3"/>
          </p:nvPr>
        </p:nvSpPr>
        <p:spPr>
          <a:xfrm>
            <a:off x="1398963" y="991075"/>
            <a:ext cx="21720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1">
            <a:spAutoFit/>
          </a:bodyPr>
          <a:lstStyle>
            <a:lvl1pPr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b="1">
                <a:solidFill>
                  <a:schemeClr val="dk2"/>
                </a:solidFill>
              </a:defRPr>
            </a:lvl1pPr>
            <a:lvl2pPr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/>
            </a:lvl2pPr>
            <a:lvl3pPr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4pPr>
            <a:lvl5pPr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5pPr>
            <a:lvl6pPr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6pPr>
            <a:lvl7pPr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7pPr>
            <a:lvl8pPr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8pPr>
            <a:lvl9pPr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49"/>
          <p:cNvSpPr txBox="1">
            <a:spLocks noGrp="1"/>
          </p:cNvSpPr>
          <p:nvPr>
            <p:ph type="subTitle" idx="4"/>
          </p:nvPr>
        </p:nvSpPr>
        <p:spPr>
          <a:xfrm>
            <a:off x="5048613" y="991075"/>
            <a:ext cx="21720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1">
            <a:spAutoFit/>
          </a:bodyPr>
          <a:lstStyle>
            <a:lvl1pPr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b="1">
                <a:solidFill>
                  <a:schemeClr val="dk2"/>
                </a:solidFill>
              </a:defRPr>
            </a:lvl1pPr>
            <a:lvl2pPr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/>
            </a:lvl2pPr>
            <a:lvl3pPr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4pPr>
            <a:lvl5pPr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5pPr>
            <a:lvl6pPr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6pPr>
            <a:lvl7pPr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7pPr>
            <a:lvl8pPr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8pPr>
            <a:lvl9pPr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49"/>
          <p:cNvSpPr/>
          <p:nvPr/>
        </p:nvSpPr>
        <p:spPr>
          <a:xfrm>
            <a:off x="1387730" y="1667584"/>
            <a:ext cx="2194500" cy="27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49"/>
          <p:cNvSpPr/>
          <p:nvPr/>
        </p:nvSpPr>
        <p:spPr>
          <a:xfrm>
            <a:off x="5037380" y="1667584"/>
            <a:ext cx="2194500" cy="27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 type="blank">
  <p:cSld name="BLANK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5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w/ Subtitle &amp; Content 1">
  <p:cSld name="Title and Content_1_2_1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51"/>
          <p:cNvSpPr txBox="1">
            <a:spLocks noGrp="1"/>
          </p:cNvSpPr>
          <p:nvPr>
            <p:ph type="title"/>
          </p:nvPr>
        </p:nvSpPr>
        <p:spPr>
          <a:xfrm>
            <a:off x="318650" y="356377"/>
            <a:ext cx="8510400" cy="3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anklin Gothic"/>
              <a:buNone/>
              <a:defRPr>
                <a:solidFill>
                  <a:schemeClr val="dk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325" name="Google Shape;325;p5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3788" y="4524382"/>
            <a:ext cx="452867" cy="452867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51"/>
          <p:cNvSpPr txBox="1">
            <a:spLocks noGrp="1"/>
          </p:cNvSpPr>
          <p:nvPr>
            <p:ph type="sldNum" idx="12"/>
          </p:nvPr>
        </p:nvSpPr>
        <p:spPr>
          <a:xfrm>
            <a:off x="8743950" y="4819500"/>
            <a:ext cx="313800" cy="2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27" name="Google Shape;327;p51"/>
          <p:cNvSpPr txBox="1">
            <a:spLocks noGrp="1"/>
          </p:cNvSpPr>
          <p:nvPr>
            <p:ph type="subTitle" idx="1"/>
          </p:nvPr>
        </p:nvSpPr>
        <p:spPr>
          <a:xfrm>
            <a:off x="317850" y="991463"/>
            <a:ext cx="8510400" cy="3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 i="1">
                <a:solidFill>
                  <a:schemeClr val="accent1"/>
                </a:solidFill>
              </a:defRPr>
            </a:lvl1pPr>
            <a:lvl2pPr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 i="1">
                <a:solidFill>
                  <a:schemeClr val="accent1"/>
                </a:solidFill>
              </a:defRPr>
            </a:lvl2pPr>
            <a:lvl3pPr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i="1">
                <a:solidFill>
                  <a:schemeClr val="accent1"/>
                </a:solidFill>
              </a:defRPr>
            </a:lvl3pPr>
            <a:lvl4pPr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 i="1">
                <a:solidFill>
                  <a:schemeClr val="accent1"/>
                </a:solidFill>
              </a:defRPr>
            </a:lvl4pPr>
            <a:lvl5pPr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 i="1">
                <a:solidFill>
                  <a:schemeClr val="accent1"/>
                </a:solidFill>
              </a:defRPr>
            </a:lvl5pPr>
            <a:lvl6pPr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 i="1">
                <a:solidFill>
                  <a:schemeClr val="accent1"/>
                </a:solidFill>
              </a:defRPr>
            </a:lvl6pPr>
            <a:lvl7pPr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 i="1">
                <a:solidFill>
                  <a:schemeClr val="accent1"/>
                </a:solidFill>
              </a:defRPr>
            </a:lvl7pPr>
            <a:lvl8pPr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 i="1">
                <a:solidFill>
                  <a:schemeClr val="accent1"/>
                </a:solidFill>
              </a:defRPr>
            </a:lvl8pPr>
            <a:lvl9pPr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 i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28" name="Google Shape;328;p51"/>
          <p:cNvSpPr txBox="1">
            <a:spLocks noGrp="1"/>
          </p:cNvSpPr>
          <p:nvPr>
            <p:ph type="body" idx="2"/>
          </p:nvPr>
        </p:nvSpPr>
        <p:spPr>
          <a:xfrm>
            <a:off x="319500" y="1427859"/>
            <a:ext cx="8505000" cy="31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1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08DE0"/>
              </a:buClr>
              <a:buSzPts val="1800"/>
              <a:buChar char="•"/>
              <a:defRPr/>
            </a:lvl2pPr>
            <a:lvl3pPr marL="137160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29" name="Google Shape;329;p51"/>
          <p:cNvSpPr/>
          <p:nvPr/>
        </p:nvSpPr>
        <p:spPr>
          <a:xfrm>
            <a:off x="318649" y="809775"/>
            <a:ext cx="2194500" cy="27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86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1695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w/ Subtitle &amp; Content 2">
  <p:cSld name="Title and Content_1_2_2"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52"/>
          <p:cNvSpPr txBox="1">
            <a:spLocks noGrp="1"/>
          </p:cNvSpPr>
          <p:nvPr>
            <p:ph type="title"/>
          </p:nvPr>
        </p:nvSpPr>
        <p:spPr>
          <a:xfrm>
            <a:off x="318650" y="356377"/>
            <a:ext cx="8510400" cy="3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anklin Gothic"/>
              <a:buNone/>
              <a:defRPr>
                <a:solidFill>
                  <a:schemeClr val="dk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332" name="Google Shape;332;p5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3788" y="4524382"/>
            <a:ext cx="452867" cy="452867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52"/>
          <p:cNvSpPr txBox="1">
            <a:spLocks noGrp="1"/>
          </p:cNvSpPr>
          <p:nvPr>
            <p:ph type="sldNum" idx="12"/>
          </p:nvPr>
        </p:nvSpPr>
        <p:spPr>
          <a:xfrm>
            <a:off x="8743950" y="4819500"/>
            <a:ext cx="313800" cy="2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34" name="Google Shape;334;p52"/>
          <p:cNvSpPr txBox="1">
            <a:spLocks noGrp="1"/>
          </p:cNvSpPr>
          <p:nvPr>
            <p:ph type="subTitle" idx="1"/>
          </p:nvPr>
        </p:nvSpPr>
        <p:spPr>
          <a:xfrm>
            <a:off x="317850" y="991463"/>
            <a:ext cx="8510400" cy="3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 i="1">
                <a:solidFill>
                  <a:schemeClr val="accent1"/>
                </a:solidFill>
              </a:defRPr>
            </a:lvl1pPr>
            <a:lvl2pPr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 i="1">
                <a:solidFill>
                  <a:schemeClr val="accent1"/>
                </a:solidFill>
              </a:defRPr>
            </a:lvl2pPr>
            <a:lvl3pPr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i="1">
                <a:solidFill>
                  <a:schemeClr val="accent1"/>
                </a:solidFill>
              </a:defRPr>
            </a:lvl3pPr>
            <a:lvl4pPr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 i="1">
                <a:solidFill>
                  <a:schemeClr val="accent1"/>
                </a:solidFill>
              </a:defRPr>
            </a:lvl4pPr>
            <a:lvl5pPr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 i="1">
                <a:solidFill>
                  <a:schemeClr val="accent1"/>
                </a:solidFill>
              </a:defRPr>
            </a:lvl5pPr>
            <a:lvl6pPr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 i="1">
                <a:solidFill>
                  <a:schemeClr val="accent1"/>
                </a:solidFill>
              </a:defRPr>
            </a:lvl6pPr>
            <a:lvl7pPr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 i="1">
                <a:solidFill>
                  <a:schemeClr val="accent1"/>
                </a:solidFill>
              </a:defRPr>
            </a:lvl7pPr>
            <a:lvl8pPr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 i="1">
                <a:solidFill>
                  <a:schemeClr val="accent1"/>
                </a:solidFill>
              </a:defRPr>
            </a:lvl8pPr>
            <a:lvl9pPr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 i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35" name="Google Shape;335;p52"/>
          <p:cNvSpPr txBox="1">
            <a:spLocks noGrp="1"/>
          </p:cNvSpPr>
          <p:nvPr>
            <p:ph type="body" idx="2"/>
          </p:nvPr>
        </p:nvSpPr>
        <p:spPr>
          <a:xfrm>
            <a:off x="319500" y="1427859"/>
            <a:ext cx="8505000" cy="31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1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08DE0"/>
              </a:buClr>
              <a:buSzPts val="1800"/>
              <a:buChar char="•"/>
              <a:defRPr/>
            </a:lvl2pPr>
            <a:lvl3pPr marL="137160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36" name="Google Shape;336;p52"/>
          <p:cNvSpPr/>
          <p:nvPr/>
        </p:nvSpPr>
        <p:spPr>
          <a:xfrm>
            <a:off x="318649" y="809775"/>
            <a:ext cx="2194500" cy="27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86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1695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5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13500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5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hidden">
          <a:xfrm>
            <a:off x="0" y="0"/>
            <a:ext cx="9144000" cy="3943350"/>
          </a:xfrm>
          <a:prstGeom prst="rect">
            <a:avLst/>
          </a:prstGeom>
          <a:gradFill rotWithShape="0">
            <a:gsLst>
              <a:gs pos="0">
                <a:srgbClr val="004575"/>
              </a:gs>
              <a:gs pos="100000">
                <a:srgbClr val="007AC2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257175"/>
            <a:endParaRPr lang="en-US" sz="1013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71600" y="1371600"/>
            <a:ext cx="6400800" cy="953262"/>
          </a:xfrm>
        </p:spPr>
        <p:txBody>
          <a:bodyPr rIns="0" anchor="b">
            <a:noAutofit/>
          </a:bodyPr>
          <a:lstStyle>
            <a:lvl1pPr algn="l">
              <a:defRPr sz="3038" b="1" i="0">
                <a:solidFill>
                  <a:srgbClr val="FFFFFF"/>
                </a:solidFill>
                <a:latin typeface="+mj-lt"/>
                <a:cs typeface="Avenir LT Std 55 Roman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2434590"/>
            <a:ext cx="6400800" cy="569214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169"/>
              </a:spcAft>
              <a:buNone/>
              <a:defRPr sz="1350" b="0" i="0">
                <a:solidFill>
                  <a:schemeClr val="bg1"/>
                </a:solidFill>
                <a:latin typeface="+mn-lt"/>
                <a:cs typeface="Avenir LT Std 65 Medium" pitchFamily="34" charset="0"/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2611191618"/>
      </p:ext>
    </p:extLst>
  </p:cSld>
  <p:clrMapOvr>
    <a:masterClrMapping/>
  </p:clrMapOvr>
  <p:transition spd="med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394335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257175"/>
            <a:endParaRPr lang="en-US" sz="1013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Rectangle 2"/>
          <p:cNvSpPr>
            <a:spLocks/>
          </p:cNvSpPr>
          <p:nvPr/>
        </p:nvSpPr>
        <p:spPr bwMode="ltGray">
          <a:xfrm>
            <a:off x="0" y="3943350"/>
            <a:ext cx="9144000" cy="120015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257175"/>
            <a:endParaRPr lang="en-US" sz="1013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342903"/>
            <a:ext cx="7315200" cy="363473"/>
          </a:xfrm>
        </p:spPr>
        <p:txBody>
          <a:bodyPr anchor="t"/>
          <a:lstStyle>
            <a:lvl1pPr>
              <a:defRPr lang="en-US" sz="1688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5800" y="1201816"/>
            <a:ext cx="5486400" cy="1714500"/>
          </a:xfrm>
        </p:spPr>
        <p:txBody>
          <a:bodyPr/>
          <a:lstStyle>
            <a:lvl1pPr marL="0" marR="0" indent="0" algn="l" defTabSz="257175" rtl="0" eaLnBrk="1" fontAlgn="auto" latinLnBrk="0" hangingPunct="1">
              <a:lnSpc>
                <a:spcPct val="100000"/>
              </a:lnSpc>
              <a:spcBef>
                <a:spcPts val="169"/>
              </a:spcBef>
              <a:spcAft>
                <a:spcPts val="675"/>
              </a:spcAft>
              <a:buClrTx/>
              <a:buSzPct val="80000"/>
              <a:buFontTx/>
              <a:buNone/>
              <a:tabLst/>
              <a:defRPr lang="en-US" sz="1463" b="0" i="0" kern="1200">
                <a:solidFill>
                  <a:schemeClr val="tx1"/>
                </a:solidFill>
                <a:latin typeface="+mn-lt"/>
                <a:ea typeface="+mn-ea"/>
                <a:cs typeface="Avenir LT Std 65 Medium" pitchFamily="34" charset="0"/>
              </a:defRPr>
            </a:lvl1pPr>
            <a:lvl2pPr marL="97334" indent="-97334">
              <a:defRPr/>
            </a:lvl2pPr>
            <a:lvl3pPr>
              <a:buFontTx/>
              <a:buNone/>
              <a:defRPr lang="en-US" sz="135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3pPr>
            <a:lvl4pPr>
              <a:defRPr/>
            </a:lvl4pPr>
            <a:lvl5pPr>
              <a:lnSpc>
                <a:spcPts val="1013"/>
              </a:lnSpc>
              <a:defRPr/>
            </a:lvl5pPr>
          </a:lstStyle>
          <a:p>
            <a:pPr marL="0" marR="0" lvl="0" indent="0" algn="l" defTabSz="257175" rtl="0" eaLnBrk="1" fontAlgn="auto" latinLnBrk="0" hangingPunct="1">
              <a:lnSpc>
                <a:spcPct val="100000"/>
              </a:lnSpc>
              <a:spcBef>
                <a:spcPts val="169"/>
              </a:spcBef>
              <a:spcAft>
                <a:spcPts val="675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146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397462158"/>
      </p:ext>
    </p:extLst>
  </p:cSld>
  <p:clrMapOvr>
    <a:masterClrMapping/>
  </p:clrMapOvr>
  <p:transition spd="med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ulle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 userDrawn="1"/>
        </p:nvSpPr>
        <p:spPr bwMode="auto">
          <a:xfrm>
            <a:off x="0" y="0"/>
            <a:ext cx="9144000" cy="394335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257175"/>
            <a:endParaRPr lang="en-US" sz="1013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Rectangle 1"/>
          <p:cNvSpPr>
            <a:spLocks/>
          </p:cNvSpPr>
          <p:nvPr userDrawn="1"/>
        </p:nvSpPr>
        <p:spPr bwMode="ltGray">
          <a:xfrm>
            <a:off x="0" y="3943350"/>
            <a:ext cx="9144000" cy="120015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257175"/>
            <a:endParaRPr lang="en-US" sz="1013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257175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688" b="1" i="0" kern="120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226314" indent="-97727">
              <a:lnSpc>
                <a:spcPts val="1519"/>
              </a:lnSpc>
              <a:spcAft>
                <a:spcPts val="675"/>
              </a:spcAft>
              <a:defRPr sz="1350">
                <a:latin typeface="+mn-lt"/>
              </a:defRPr>
            </a:lvl2pPr>
            <a:lvl3pPr marL="320576" indent="-61616">
              <a:lnSpc>
                <a:spcPct val="100000"/>
              </a:lnSpc>
              <a:spcAft>
                <a:spcPts val="338"/>
              </a:spcAft>
              <a:defRPr sz="1350">
                <a:latin typeface="+mn-lt"/>
              </a:defRPr>
            </a:lvl3pPr>
            <a:lvl4pPr marL="450056" indent="-98227">
              <a:lnSpc>
                <a:spcPct val="100000"/>
              </a:lnSpc>
              <a:spcAft>
                <a:spcPts val="338"/>
              </a:spcAft>
              <a:defRPr sz="1350">
                <a:latin typeface="+mn-lt"/>
              </a:defRPr>
            </a:lvl4pPr>
            <a:lvl5pPr>
              <a:lnSpc>
                <a:spcPct val="100000"/>
              </a:lnSpc>
              <a:spcAft>
                <a:spcPts val="338"/>
              </a:spcAft>
              <a:defRPr sz="13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970048"/>
      </p:ext>
    </p:extLst>
  </p:cSld>
  <p:clrMapOvr>
    <a:masterClrMapping/>
  </p:clrMapOvr>
  <p:transition spd="med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3943350"/>
            <a:ext cx="9144000" cy="120015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257175"/>
            <a:endParaRPr lang="en-US" sz="1013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394335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257175"/>
            <a:endParaRPr lang="en-US" sz="1013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200150"/>
            <a:ext cx="7315200" cy="1543050"/>
          </a:xfrm>
        </p:spPr>
        <p:txBody>
          <a:bodyPr anchor="t"/>
          <a:lstStyle>
            <a:lvl1pPr>
              <a:defRPr lang="en-US" sz="4050" b="1" i="0" kern="1200" baseline="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BIG but short</a:t>
            </a:r>
            <a:br>
              <a:rPr lang="en-US" dirty="0"/>
            </a:br>
            <a:r>
              <a:rPr lang="en-US" dirty="0"/>
              <a:t>message here</a:t>
            </a:r>
          </a:p>
        </p:txBody>
      </p:sp>
    </p:spTree>
    <p:extLst>
      <p:ext uri="{BB962C8B-B14F-4D97-AF65-F5344CB8AC3E}">
        <p14:creationId xmlns:p14="http://schemas.microsoft.com/office/powerpoint/2010/main" val="3307130299"/>
      </p:ext>
    </p:extLst>
  </p:cSld>
  <p:clrMapOvr>
    <a:masterClrMapping/>
  </p:clrMapOvr>
  <p:transition spd="med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3943350"/>
            <a:ext cx="9144000" cy="120015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257175"/>
            <a:endParaRPr lang="en-US" sz="1013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 userDrawn="1"/>
        </p:nvSpPr>
        <p:spPr bwMode="auto">
          <a:xfrm>
            <a:off x="0" y="0"/>
            <a:ext cx="9144000" cy="394335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257175"/>
            <a:endParaRPr lang="en-US" sz="1013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200150"/>
            <a:ext cx="5486400" cy="1543050"/>
          </a:xfrm>
        </p:spPr>
        <p:txBody>
          <a:bodyPr anchor="t"/>
          <a:lstStyle>
            <a:lvl1pPr marL="95548" indent="-95548">
              <a:lnSpc>
                <a:spcPts val="2081"/>
              </a:lnSpc>
              <a:spcAft>
                <a:spcPts val="169"/>
              </a:spcAft>
              <a:defRPr sz="1688" b="0" i="0" baseline="0">
                <a:solidFill>
                  <a:srgbClr val="000000"/>
                </a:solidFill>
                <a:latin typeface="+mn-lt"/>
                <a:cs typeface="Avenir LT Std 65 Medium"/>
              </a:defRPr>
            </a:lvl1pPr>
          </a:lstStyle>
          <a:p>
            <a:r>
              <a:rPr lang="en-US" dirty="0"/>
              <a:t>“Click to edit quote”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149070" y="3086100"/>
            <a:ext cx="3200400" cy="546497"/>
          </a:xfrm>
        </p:spPr>
        <p:txBody>
          <a:bodyPr anchor="t"/>
          <a:lstStyle>
            <a:lvl1pPr marL="0" indent="0" algn="r">
              <a:spcBef>
                <a:spcPts val="0"/>
              </a:spcBef>
              <a:spcAft>
                <a:spcPts val="169"/>
              </a:spcAft>
              <a:buFontTx/>
              <a:buNone/>
              <a:defRPr lang="en-US" sz="1463" b="0" i="0" kern="1200" baseline="0" dirty="0">
                <a:solidFill>
                  <a:srgbClr val="007AC2"/>
                </a:solidFill>
                <a:latin typeface="+mn-lt"/>
                <a:ea typeface="+mn-ea"/>
                <a:cs typeface="Avenir LT Std 65 Medium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1928734626"/>
      </p:ext>
    </p:extLst>
  </p:cSld>
  <p:clrMapOvr>
    <a:masterClrMapping/>
  </p:clrMapOvr>
  <p:transition spd="med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257175"/>
            <a:endParaRPr lang="en-US" sz="1013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2" y="342900"/>
            <a:ext cx="7312991" cy="363474"/>
          </a:xfrm>
        </p:spPr>
        <p:txBody>
          <a:bodyPr/>
          <a:lstStyle>
            <a:lvl1pPr algn="l" defTabSz="257175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575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37922858"/>
      </p:ext>
    </p:extLst>
  </p:cSld>
  <p:clrMapOvr>
    <a:masterClrMapping/>
  </p:clrMapOvr>
  <p:transition spd="med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a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2" y="342900"/>
            <a:ext cx="7312991" cy="363474"/>
          </a:xfrm>
        </p:spPr>
        <p:txBody>
          <a:bodyPr/>
          <a:lstStyle>
            <a:lvl1pPr algn="l" defTabSz="257175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575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2205"/>
          <a:stretch/>
        </p:blipFill>
        <p:spPr>
          <a:xfrm>
            <a:off x="0" y="2210440"/>
            <a:ext cx="9144000" cy="29330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98808697"/>
      </p:ext>
    </p:extLst>
  </p:cSld>
  <p:clrMapOvr>
    <a:masterClrMapping/>
  </p:clrMapOvr>
  <p:transition spd="med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DCE4E8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257175"/>
            <a:endParaRPr lang="en-US" sz="1013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690521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/>
          </p:cNvSpPr>
          <p:nvPr/>
        </p:nvSpPr>
        <p:spPr bwMode="ltGray">
          <a:xfrm>
            <a:off x="0" y="3943350"/>
            <a:ext cx="9144000" cy="1200150"/>
          </a:xfrm>
          <a:prstGeom prst="rect">
            <a:avLst/>
          </a:prstGeom>
          <a:gradFill rotWithShape="0">
            <a:gsLst>
              <a:gs pos="0">
                <a:srgbClr val="662506"/>
              </a:gs>
              <a:gs pos="100000">
                <a:srgbClr val="C35327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257175"/>
            <a:endParaRPr lang="en-US" sz="101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773939"/>
      </p:ext>
    </p:extLst>
  </p:cSld>
  <p:clrMapOvr>
    <a:masterClrMapping/>
  </p:clrMapOvr>
  <p:transition spd="med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14" y="515541"/>
            <a:ext cx="7313612" cy="274320"/>
          </a:xfrm>
        </p:spPr>
        <p:txBody>
          <a:bodyPr lIns="0" tIns="0" rIns="0" bIns="0"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2814" y="809244"/>
            <a:ext cx="7313612" cy="257175"/>
          </a:xfrm>
        </p:spPr>
        <p:txBody>
          <a:bodyPr lIns="0" tIns="0" rIns="0" bIns="0"/>
          <a:lstStyle>
            <a:lvl1pPr marL="0" indent="0">
              <a:buFontTx/>
              <a:buNone/>
              <a:defRPr lang="en-US" sz="9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911225" y="4287441"/>
            <a:ext cx="7315200" cy="342900"/>
          </a:xfrm>
        </p:spPr>
        <p:txBody>
          <a:bodyPr anchor="b"/>
          <a:lstStyle>
            <a:lvl1pPr algn="r">
              <a:buFontTx/>
              <a:buNone/>
              <a:defRPr sz="73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/>
              <a:t>Click to edit tagline</a:t>
            </a:r>
          </a:p>
        </p:txBody>
      </p:sp>
    </p:spTree>
    <p:extLst>
      <p:ext uri="{BB962C8B-B14F-4D97-AF65-F5344CB8AC3E}">
        <p14:creationId xmlns:p14="http://schemas.microsoft.com/office/powerpoint/2010/main" val="392877678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hidden">
          <a:xfrm>
            <a:off x="0" y="0"/>
            <a:ext cx="9144000" cy="3943350"/>
          </a:xfrm>
          <a:prstGeom prst="rect">
            <a:avLst/>
          </a:prstGeom>
          <a:gradFill rotWithShape="0">
            <a:gsLst>
              <a:gs pos="0">
                <a:srgbClr val="004575"/>
              </a:gs>
              <a:gs pos="100000">
                <a:srgbClr val="007AC2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257175"/>
            <a:endParaRPr lang="en-US" sz="1013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71600" y="1371600"/>
            <a:ext cx="6400800" cy="953262"/>
          </a:xfrm>
        </p:spPr>
        <p:txBody>
          <a:bodyPr rIns="0" anchor="b">
            <a:noAutofit/>
          </a:bodyPr>
          <a:lstStyle>
            <a:lvl1pPr algn="l">
              <a:defRPr sz="3038" b="1" i="0">
                <a:solidFill>
                  <a:srgbClr val="FFFFFF"/>
                </a:solidFill>
                <a:latin typeface="+mj-lt"/>
                <a:cs typeface="Avenir LT Std 55 Roman" pitchFamily="34" charset="0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2434590"/>
            <a:ext cx="6400800" cy="569214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169"/>
              </a:spcAft>
              <a:buNone/>
              <a:defRPr sz="1350" b="0" i="0">
                <a:solidFill>
                  <a:schemeClr val="bg1"/>
                </a:solidFill>
                <a:latin typeface="+mn-lt"/>
                <a:cs typeface="Avenir LT Std 65 Medium" pitchFamily="34" charset="0"/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4104606290"/>
      </p:ext>
    </p:extLst>
  </p:cSld>
  <p:clrMapOvr>
    <a:masterClrMapping/>
  </p:clrMapOvr>
  <p:transition spd="med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394335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257175"/>
            <a:endParaRPr lang="en-US" sz="1013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Rectangle 2"/>
          <p:cNvSpPr>
            <a:spLocks/>
          </p:cNvSpPr>
          <p:nvPr/>
        </p:nvSpPr>
        <p:spPr bwMode="ltGray">
          <a:xfrm>
            <a:off x="0" y="3943350"/>
            <a:ext cx="9144000" cy="120015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257175"/>
            <a:endParaRPr lang="en-US" sz="1013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342903"/>
            <a:ext cx="7315200" cy="363473"/>
          </a:xfrm>
        </p:spPr>
        <p:txBody>
          <a:bodyPr anchor="t"/>
          <a:lstStyle>
            <a:lvl1pPr>
              <a:defRPr lang="en-US" sz="1688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5800" y="1201816"/>
            <a:ext cx="5486400" cy="1714500"/>
          </a:xfrm>
        </p:spPr>
        <p:txBody>
          <a:bodyPr/>
          <a:lstStyle>
            <a:lvl1pPr marL="0" marR="0" indent="0" algn="l" defTabSz="257175" rtl="0" eaLnBrk="1" fontAlgn="auto" latinLnBrk="0" hangingPunct="1">
              <a:lnSpc>
                <a:spcPct val="100000"/>
              </a:lnSpc>
              <a:spcBef>
                <a:spcPts val="169"/>
              </a:spcBef>
              <a:spcAft>
                <a:spcPts val="675"/>
              </a:spcAft>
              <a:buClrTx/>
              <a:buSzPct val="80000"/>
              <a:buFontTx/>
              <a:buNone/>
              <a:tabLst/>
              <a:defRPr lang="en-US" sz="1463" b="0" i="0" kern="1200">
                <a:solidFill>
                  <a:schemeClr val="tx1"/>
                </a:solidFill>
                <a:latin typeface="+mn-lt"/>
                <a:ea typeface="+mn-ea"/>
                <a:cs typeface="Avenir LT Std 65 Medium" pitchFamily="34" charset="0"/>
              </a:defRPr>
            </a:lvl1pPr>
            <a:lvl2pPr marL="97334" indent="-97334">
              <a:defRPr/>
            </a:lvl2pPr>
            <a:lvl3pPr>
              <a:buFontTx/>
              <a:buNone/>
              <a:defRPr lang="en-US" sz="135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3pPr>
            <a:lvl4pPr>
              <a:defRPr/>
            </a:lvl4pPr>
            <a:lvl5pPr>
              <a:lnSpc>
                <a:spcPts val="1013"/>
              </a:lnSpc>
              <a:defRPr/>
            </a:lvl5pPr>
          </a:lstStyle>
          <a:p>
            <a:pPr marL="0" marR="0" lvl="0" indent="0" algn="l" defTabSz="257175" rtl="0" eaLnBrk="1" fontAlgn="auto" latinLnBrk="0" hangingPunct="1">
              <a:lnSpc>
                <a:spcPct val="100000"/>
              </a:lnSpc>
              <a:spcBef>
                <a:spcPts val="169"/>
              </a:spcBef>
              <a:spcAft>
                <a:spcPts val="675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146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4103730775"/>
      </p:ext>
    </p:extLst>
  </p:cSld>
  <p:clrMapOvr>
    <a:masterClrMapping/>
  </p:clrMapOvr>
  <p:transition spd="med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ulle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 userDrawn="1"/>
        </p:nvSpPr>
        <p:spPr bwMode="auto">
          <a:xfrm>
            <a:off x="0" y="0"/>
            <a:ext cx="9144000" cy="394335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257175"/>
            <a:endParaRPr lang="en-US" sz="1013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Rectangle 1"/>
          <p:cNvSpPr>
            <a:spLocks/>
          </p:cNvSpPr>
          <p:nvPr userDrawn="1"/>
        </p:nvSpPr>
        <p:spPr bwMode="ltGray">
          <a:xfrm>
            <a:off x="0" y="3943350"/>
            <a:ext cx="9144000" cy="120015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257175"/>
            <a:endParaRPr lang="en-US" sz="1013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257175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688" b="1" i="0" kern="120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226314" indent="-97727">
              <a:lnSpc>
                <a:spcPts val="1519"/>
              </a:lnSpc>
              <a:spcAft>
                <a:spcPts val="675"/>
              </a:spcAft>
              <a:defRPr sz="1350">
                <a:latin typeface="+mn-lt"/>
              </a:defRPr>
            </a:lvl2pPr>
            <a:lvl3pPr marL="320576" indent="-61616">
              <a:lnSpc>
                <a:spcPct val="100000"/>
              </a:lnSpc>
              <a:spcAft>
                <a:spcPts val="338"/>
              </a:spcAft>
              <a:defRPr sz="1350">
                <a:latin typeface="+mn-lt"/>
              </a:defRPr>
            </a:lvl3pPr>
            <a:lvl4pPr marL="450056" indent="-98227">
              <a:lnSpc>
                <a:spcPct val="100000"/>
              </a:lnSpc>
              <a:spcAft>
                <a:spcPts val="338"/>
              </a:spcAft>
              <a:defRPr sz="1350">
                <a:latin typeface="+mn-lt"/>
              </a:defRPr>
            </a:lvl4pPr>
            <a:lvl5pPr>
              <a:lnSpc>
                <a:spcPct val="100000"/>
              </a:lnSpc>
              <a:spcAft>
                <a:spcPts val="338"/>
              </a:spcAft>
              <a:defRPr sz="13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7325293"/>
      </p:ext>
    </p:extLst>
  </p:cSld>
  <p:clrMapOvr>
    <a:masterClrMapping/>
  </p:clrMapOvr>
  <p:transition spd="med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3943350"/>
            <a:ext cx="9144000" cy="120015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257175"/>
            <a:endParaRPr lang="en-US" sz="1013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394335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257175"/>
            <a:endParaRPr lang="en-US" sz="1013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200150"/>
            <a:ext cx="7315200" cy="1543050"/>
          </a:xfrm>
        </p:spPr>
        <p:txBody>
          <a:bodyPr anchor="t"/>
          <a:lstStyle>
            <a:lvl1pPr>
              <a:defRPr lang="en-US" sz="4050" b="1" i="0" kern="1200" baseline="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/>
              <a:t>BIG but short</a:t>
            </a:r>
            <a:br>
              <a:rPr lang="en-US"/>
            </a:br>
            <a:r>
              <a:rPr lang="en-US"/>
              <a:t>message here</a:t>
            </a:r>
          </a:p>
        </p:txBody>
      </p:sp>
    </p:spTree>
    <p:extLst>
      <p:ext uri="{BB962C8B-B14F-4D97-AF65-F5344CB8AC3E}">
        <p14:creationId xmlns:p14="http://schemas.microsoft.com/office/powerpoint/2010/main" val="4236791373"/>
      </p:ext>
    </p:extLst>
  </p:cSld>
  <p:clrMapOvr>
    <a:masterClrMapping/>
  </p:clrMapOvr>
  <p:transition spd="med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3943350"/>
            <a:ext cx="9144000" cy="120015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257175"/>
            <a:endParaRPr lang="en-US" sz="1013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 userDrawn="1"/>
        </p:nvSpPr>
        <p:spPr bwMode="auto">
          <a:xfrm>
            <a:off x="0" y="0"/>
            <a:ext cx="9144000" cy="394335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257175"/>
            <a:endParaRPr lang="en-US" sz="1013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200150"/>
            <a:ext cx="5486400" cy="1543050"/>
          </a:xfrm>
        </p:spPr>
        <p:txBody>
          <a:bodyPr anchor="t"/>
          <a:lstStyle>
            <a:lvl1pPr marL="95548" indent="-95548">
              <a:lnSpc>
                <a:spcPts val="2081"/>
              </a:lnSpc>
              <a:spcAft>
                <a:spcPts val="169"/>
              </a:spcAft>
              <a:defRPr sz="1688" b="0" i="0" baseline="0">
                <a:solidFill>
                  <a:srgbClr val="000000"/>
                </a:solidFill>
                <a:latin typeface="+mn-lt"/>
                <a:cs typeface="Avenir LT Std 65 Medium"/>
              </a:defRPr>
            </a:lvl1pPr>
          </a:lstStyle>
          <a:p>
            <a:r>
              <a:rPr lang="en-US"/>
              <a:t>“Click to edit quote”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149070" y="3086100"/>
            <a:ext cx="3200400" cy="546497"/>
          </a:xfrm>
        </p:spPr>
        <p:txBody>
          <a:bodyPr anchor="t"/>
          <a:lstStyle>
            <a:lvl1pPr marL="0" indent="0" algn="r">
              <a:spcBef>
                <a:spcPts val="0"/>
              </a:spcBef>
              <a:spcAft>
                <a:spcPts val="169"/>
              </a:spcAft>
              <a:buFontTx/>
              <a:buNone/>
              <a:defRPr lang="en-US" sz="1463" b="0" i="0" kern="1200" baseline="0" dirty="0">
                <a:solidFill>
                  <a:srgbClr val="007AC2"/>
                </a:solidFill>
                <a:latin typeface="+mn-lt"/>
                <a:ea typeface="+mn-ea"/>
                <a:cs typeface="Avenir LT Std 65 Medium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537868827"/>
      </p:ext>
    </p:extLst>
  </p:cSld>
  <p:clrMapOvr>
    <a:masterClrMapping/>
  </p:clrMapOvr>
  <p:transition spd="med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257175"/>
            <a:endParaRPr lang="en-US" sz="1013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2" y="342900"/>
            <a:ext cx="7312991" cy="363474"/>
          </a:xfrm>
        </p:spPr>
        <p:txBody>
          <a:bodyPr/>
          <a:lstStyle>
            <a:lvl1pPr algn="l" defTabSz="257175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575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47477038"/>
      </p:ext>
    </p:extLst>
  </p:cSld>
  <p:clrMapOvr>
    <a:masterClrMapping/>
  </p:clrMapOvr>
  <p:transition spd="med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a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2" y="342900"/>
            <a:ext cx="7312991" cy="363474"/>
          </a:xfrm>
        </p:spPr>
        <p:txBody>
          <a:bodyPr/>
          <a:lstStyle>
            <a:lvl1pPr algn="l" defTabSz="257175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575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accent4">
                <a:shade val="45000"/>
                <a:satMod val="135000"/>
              </a:schemeClr>
              <a:prstClr val="white"/>
            </a:duotone>
            <a:alphaModFix amt="4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42205"/>
          <a:stretch/>
        </p:blipFill>
        <p:spPr>
          <a:xfrm>
            <a:off x="0" y="2210440"/>
            <a:ext cx="9144000" cy="29330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33517412"/>
      </p:ext>
    </p:extLst>
  </p:cSld>
  <p:clrMapOvr>
    <a:masterClrMapping/>
  </p:clrMapOvr>
  <p:transition spd="med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DCE4E8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257175"/>
            <a:endParaRPr lang="en-US" sz="1013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963681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/>
          </p:cNvSpPr>
          <p:nvPr/>
        </p:nvSpPr>
        <p:spPr bwMode="ltGray">
          <a:xfrm>
            <a:off x="0" y="3943350"/>
            <a:ext cx="9144000" cy="1200150"/>
          </a:xfrm>
          <a:prstGeom prst="rect">
            <a:avLst/>
          </a:prstGeom>
          <a:gradFill rotWithShape="0">
            <a:gsLst>
              <a:gs pos="0">
                <a:srgbClr val="662506"/>
              </a:gs>
              <a:gs pos="100000">
                <a:srgbClr val="C35327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257175"/>
            <a:endParaRPr lang="en-US" sz="101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393047"/>
      </p:ext>
    </p:extLst>
  </p:cSld>
  <p:clrMapOvr>
    <a:masterClrMapping/>
  </p:clrMapOvr>
  <p:transition spd="med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14" y="515541"/>
            <a:ext cx="7313612" cy="274320"/>
          </a:xfrm>
        </p:spPr>
        <p:txBody>
          <a:bodyPr lIns="0" tIns="0" rIns="0" bIns="0"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2814" y="809244"/>
            <a:ext cx="7313612" cy="257175"/>
          </a:xfrm>
        </p:spPr>
        <p:txBody>
          <a:bodyPr lIns="0" tIns="0" rIns="0" bIns="0"/>
          <a:lstStyle>
            <a:lvl1pPr marL="0" indent="0">
              <a:buFontTx/>
              <a:buNone/>
              <a:defRPr lang="en-US" sz="9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911225" y="4287441"/>
            <a:ext cx="7315200" cy="342900"/>
          </a:xfrm>
        </p:spPr>
        <p:txBody>
          <a:bodyPr anchor="b"/>
          <a:lstStyle>
            <a:lvl1pPr algn="r">
              <a:buFontTx/>
              <a:buNone/>
              <a:defRPr sz="73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/>
              <a:t>Click to edit tagline</a:t>
            </a:r>
          </a:p>
        </p:txBody>
      </p:sp>
    </p:spTree>
    <p:extLst>
      <p:ext uri="{BB962C8B-B14F-4D97-AF65-F5344CB8AC3E}">
        <p14:creationId xmlns:p14="http://schemas.microsoft.com/office/powerpoint/2010/main" val="2196074491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26" Type="http://schemas.openxmlformats.org/officeDocument/2006/relationships/slideLayout" Target="../slideLayouts/slideLayout43.xml"/><Relationship Id="rId3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38.xml"/><Relationship Id="rId34" Type="http://schemas.openxmlformats.org/officeDocument/2006/relationships/slideLayout" Target="../slideLayouts/slideLayout51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5" Type="http://schemas.openxmlformats.org/officeDocument/2006/relationships/slideLayout" Target="../slideLayouts/slideLayout42.xml"/><Relationship Id="rId33" Type="http://schemas.openxmlformats.org/officeDocument/2006/relationships/slideLayout" Target="../slideLayouts/slideLayout50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slideLayout" Target="../slideLayouts/slideLayout37.xml"/><Relationship Id="rId29" Type="http://schemas.openxmlformats.org/officeDocument/2006/relationships/slideLayout" Target="../slideLayouts/slideLayout46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24" Type="http://schemas.openxmlformats.org/officeDocument/2006/relationships/slideLayout" Target="../slideLayouts/slideLayout41.xml"/><Relationship Id="rId32" Type="http://schemas.openxmlformats.org/officeDocument/2006/relationships/slideLayout" Target="../slideLayouts/slideLayout49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23" Type="http://schemas.openxmlformats.org/officeDocument/2006/relationships/slideLayout" Target="../slideLayouts/slideLayout40.xml"/><Relationship Id="rId28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31" Type="http://schemas.openxmlformats.org/officeDocument/2006/relationships/slideLayout" Target="../slideLayouts/slideLayout48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9.xml"/><Relationship Id="rId27" Type="http://schemas.openxmlformats.org/officeDocument/2006/relationships/slideLayout" Target="../slideLayouts/slideLayout44.xml"/><Relationship Id="rId30" Type="http://schemas.openxmlformats.org/officeDocument/2006/relationships/slideLayout" Target="../slideLayouts/slideLayout47.xml"/><Relationship Id="rId35" Type="http://schemas.openxmlformats.org/officeDocument/2006/relationships/theme" Target="../theme/theme2.xml"/><Relationship Id="rId8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9"/>
          <p:cNvSpPr txBox="1">
            <a:spLocks noGrp="1"/>
          </p:cNvSpPr>
          <p:nvPr>
            <p:ph type="title"/>
          </p:nvPr>
        </p:nvSpPr>
        <p:spPr>
          <a:xfrm>
            <a:off x="324000" y="324000"/>
            <a:ext cx="8505000" cy="52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5000" tIns="0" rIns="0" bIns="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ibre Franklin"/>
              <a:buNone/>
              <a:defRPr sz="24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Font typeface="Libre Franklin"/>
              <a:buNone/>
              <a:defRPr sz="1400" b="1"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Font typeface="Libre Franklin"/>
              <a:buNone/>
              <a:defRPr sz="1400" b="1"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Font typeface="Libre Franklin"/>
              <a:buNone/>
              <a:defRPr sz="1400" b="1"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Font typeface="Libre Franklin"/>
              <a:buNone/>
              <a:defRPr sz="1400" b="1"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Font typeface="Libre Franklin"/>
              <a:buNone/>
              <a:defRPr sz="1400" b="1"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Font typeface="Libre Franklin"/>
              <a:buNone/>
              <a:defRPr sz="1400" b="1"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Font typeface="Libre Franklin"/>
              <a:buNone/>
              <a:defRPr sz="1400" b="1"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Font typeface="Libre Franklin"/>
              <a:buNone/>
              <a:defRPr sz="1400" b="1"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85" name="Google Shape;85;p19"/>
          <p:cNvSpPr txBox="1">
            <a:spLocks noGrp="1"/>
          </p:cNvSpPr>
          <p:nvPr>
            <p:ph type="body" idx="1"/>
          </p:nvPr>
        </p:nvSpPr>
        <p:spPr>
          <a:xfrm>
            <a:off x="324000" y="1242000"/>
            <a:ext cx="8505000" cy="3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55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800" marR="0" lvl="3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6000" marR="0" lvl="4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3200" marR="0" lvl="5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200400" marR="0" lvl="6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7600" marR="0" lvl="7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4800" marR="0" lvl="8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86" name="Google Shape;86;p19"/>
          <p:cNvSpPr txBox="1">
            <a:spLocks noGrp="1"/>
          </p:cNvSpPr>
          <p:nvPr>
            <p:ph type="sldNum" idx="12"/>
          </p:nvPr>
        </p:nvSpPr>
        <p:spPr>
          <a:xfrm>
            <a:off x="8743950" y="4819500"/>
            <a:ext cx="313800" cy="2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3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698" r:id="rId34"/>
  </p:sldLayoutIdLst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186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342903"/>
            <a:ext cx="7315200" cy="36347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201816"/>
            <a:ext cx="5486400" cy="20574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97727" marR="0" lvl="0" indent="-97727" algn="l" defTabSz="257175" rtl="0" eaLnBrk="1" fontAlgn="auto" latinLnBrk="0" hangingPunct="1">
              <a:lnSpc>
                <a:spcPct val="100000"/>
              </a:lnSpc>
              <a:spcBef>
                <a:spcPts val="169"/>
              </a:spcBef>
              <a:spcAft>
                <a:spcPts val="675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146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229560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</p:sldLayoutIdLst>
  <p:transition spd="med">
    <p:fade/>
  </p:transition>
  <p:hf hdr="0" ftr="0" dt="0"/>
  <p:txStyles>
    <p:titleStyle>
      <a:lvl1pPr algn="l" defTabSz="257175" rtl="0" eaLnBrk="1" latinLnBrk="0" hangingPunct="1">
        <a:lnSpc>
          <a:spcPct val="100000"/>
        </a:lnSpc>
        <a:spcBef>
          <a:spcPct val="0"/>
        </a:spcBef>
        <a:buNone/>
        <a:defRPr sz="1575" b="1" i="0" kern="1200">
          <a:solidFill>
            <a:schemeClr val="tx1"/>
          </a:solidFill>
          <a:latin typeface="+mj-lt"/>
          <a:ea typeface="+mj-ea"/>
          <a:cs typeface="Avenir LT Std 55 Roman" pitchFamily="34" charset="0"/>
        </a:defRPr>
      </a:lvl1pPr>
    </p:titleStyle>
    <p:bodyStyle>
      <a:lvl1pPr marL="97727" marR="0" indent="-97727" algn="l" defTabSz="257175" rtl="0" eaLnBrk="1" fontAlgn="auto" latinLnBrk="0" hangingPunct="1">
        <a:lnSpc>
          <a:spcPct val="100000"/>
        </a:lnSpc>
        <a:spcBef>
          <a:spcPts val="169"/>
        </a:spcBef>
        <a:spcAft>
          <a:spcPts val="675"/>
        </a:spcAft>
        <a:buClrTx/>
        <a:buSzPct val="80000"/>
        <a:buFont typeface="Arial"/>
        <a:buChar char="•"/>
        <a:tabLst/>
        <a:defRPr lang="en-US" sz="1463" b="0" i="0" kern="1200">
          <a:solidFill>
            <a:schemeClr val="tx1"/>
          </a:solidFill>
          <a:latin typeface="+mn-lt"/>
          <a:ea typeface="+mn-ea"/>
          <a:cs typeface="Avenir LT Std 55 Roman"/>
        </a:defRPr>
      </a:lvl1pPr>
      <a:lvl2pPr marL="97334" indent="-97334" algn="l" defTabSz="257175" rtl="0" eaLnBrk="1" latinLnBrk="0" hangingPunct="1">
        <a:lnSpc>
          <a:spcPts val="1238"/>
        </a:lnSpc>
        <a:spcBef>
          <a:spcPts val="0"/>
        </a:spcBef>
        <a:spcAft>
          <a:spcPts val="338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238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2pPr>
      <a:lvl3pPr marL="225922" indent="-97334" algn="l" defTabSz="257175" rtl="0" eaLnBrk="1" latinLnBrk="0" hangingPunct="1">
        <a:lnSpc>
          <a:spcPts val="1519"/>
        </a:lnSpc>
        <a:spcBef>
          <a:spcPts val="0"/>
        </a:spcBef>
        <a:spcAft>
          <a:spcPts val="675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350" b="0" i="0" kern="1200">
          <a:solidFill>
            <a:schemeClr val="tx1"/>
          </a:solidFill>
          <a:latin typeface="+mn-lt"/>
          <a:ea typeface="+mn-ea"/>
          <a:cs typeface="Avenir LT Std 65 Medium"/>
        </a:defRPr>
      </a:lvl3pPr>
      <a:lvl4pPr marL="417910" indent="-97334" algn="l" defTabSz="257175" rtl="0" eaLnBrk="1" latinLnBrk="0" hangingPunct="1">
        <a:lnSpc>
          <a:spcPts val="1013"/>
        </a:lnSpc>
        <a:spcBef>
          <a:spcPts val="0"/>
        </a:spcBef>
        <a:spcAft>
          <a:spcPts val="338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013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4pPr>
      <a:lvl5pPr marL="609005" indent="-99120" algn="l" defTabSz="257175" rtl="0" eaLnBrk="1" latinLnBrk="0" hangingPunct="1">
        <a:lnSpc>
          <a:spcPts val="1069"/>
        </a:lnSpc>
        <a:spcBef>
          <a:spcPts val="0"/>
        </a:spcBef>
        <a:spcAft>
          <a:spcPts val="338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9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5pPr>
      <a:lvl6pPr marL="997447" indent="-100013" algn="l" defTabSz="225922" rtl="0" eaLnBrk="1" latinLnBrk="0" hangingPunct="1">
        <a:lnSpc>
          <a:spcPts val="956"/>
        </a:lnSpc>
        <a:spcBef>
          <a:spcPts val="169"/>
        </a:spcBef>
        <a:spcAft>
          <a:spcPts val="169"/>
        </a:spcAft>
        <a:buSzPct val="80000"/>
        <a:buFont typeface="Lucida Grande"/>
        <a:buChar char="-"/>
        <a:tabLst>
          <a:tab pos="834926" algn="l"/>
        </a:tabLst>
        <a:defRPr sz="788" b="1" kern="1200">
          <a:solidFill>
            <a:schemeClr val="tx1"/>
          </a:solidFill>
          <a:latin typeface="Arial"/>
          <a:ea typeface="+mn-ea"/>
          <a:cs typeface="Arial"/>
        </a:defRPr>
      </a:lvl6pPr>
      <a:lvl7pPr marL="1159967" indent="-99120" algn="l" defTabSz="257175" rtl="0" eaLnBrk="1" latinLnBrk="0" hangingPunct="1">
        <a:lnSpc>
          <a:spcPts val="956"/>
        </a:lnSpc>
        <a:spcBef>
          <a:spcPts val="169"/>
        </a:spcBef>
        <a:spcAft>
          <a:spcPts val="169"/>
        </a:spcAft>
        <a:buSzPct val="80000"/>
        <a:buFont typeface="Lucida Grande"/>
        <a:buChar char="-"/>
        <a:defRPr sz="788" b="1" kern="1200">
          <a:solidFill>
            <a:schemeClr val="tx1"/>
          </a:solidFill>
          <a:latin typeface="Arial"/>
          <a:ea typeface="+mn-ea"/>
          <a:cs typeface="Arial"/>
        </a:defRPr>
      </a:lvl7pPr>
      <a:lvl8pPr marL="1285875" indent="-97334" algn="l" defTabSz="257175" rtl="0" eaLnBrk="1" latinLnBrk="0" hangingPunct="1">
        <a:lnSpc>
          <a:spcPts val="956"/>
        </a:lnSpc>
        <a:spcBef>
          <a:spcPts val="169"/>
        </a:spcBef>
        <a:spcAft>
          <a:spcPts val="169"/>
        </a:spcAft>
        <a:buSzPct val="80000"/>
        <a:buFont typeface="Lucida Grande"/>
        <a:buChar char="-"/>
        <a:defRPr sz="788" b="1" kern="1200">
          <a:solidFill>
            <a:schemeClr val="tx1"/>
          </a:solidFill>
          <a:latin typeface="Arial"/>
          <a:ea typeface="+mn-ea"/>
          <a:cs typeface="Arial"/>
        </a:defRPr>
      </a:lvl8pPr>
      <a:lvl9pPr marL="1379637" indent="-91976" algn="l" defTabSz="257175" rtl="0" eaLnBrk="1" latinLnBrk="0" hangingPunct="1">
        <a:lnSpc>
          <a:spcPts val="956"/>
        </a:lnSpc>
        <a:spcBef>
          <a:spcPts val="169"/>
        </a:spcBef>
        <a:spcAft>
          <a:spcPts val="169"/>
        </a:spcAft>
        <a:buSzPct val="80000"/>
        <a:buFont typeface="Lucida Grande"/>
        <a:buChar char="-"/>
        <a:defRPr sz="788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342903"/>
            <a:ext cx="7315200" cy="36347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201816"/>
            <a:ext cx="5486400" cy="20574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97727" marR="0" lvl="0" indent="-97727" algn="l" defTabSz="257175" rtl="0" eaLnBrk="1" fontAlgn="auto" latinLnBrk="0" hangingPunct="1">
              <a:lnSpc>
                <a:spcPct val="100000"/>
              </a:lnSpc>
              <a:spcBef>
                <a:spcPts val="169"/>
              </a:spcBef>
              <a:spcAft>
                <a:spcPts val="675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146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master text styles</a:t>
            </a:r>
          </a:p>
          <a:p>
            <a:pPr lvl="2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94408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</p:sldLayoutIdLst>
  <p:transition spd="med">
    <p:fade/>
  </p:transition>
  <p:hf hdr="0" ftr="0" dt="0"/>
  <p:txStyles>
    <p:titleStyle>
      <a:lvl1pPr algn="l" defTabSz="257175" rtl="0" eaLnBrk="1" latinLnBrk="0" hangingPunct="1">
        <a:lnSpc>
          <a:spcPct val="100000"/>
        </a:lnSpc>
        <a:spcBef>
          <a:spcPct val="0"/>
        </a:spcBef>
        <a:buNone/>
        <a:defRPr sz="1575" b="1" i="0" kern="1200">
          <a:solidFill>
            <a:schemeClr val="tx1"/>
          </a:solidFill>
          <a:latin typeface="+mj-lt"/>
          <a:ea typeface="+mj-ea"/>
          <a:cs typeface="Avenir LT Std 55 Roman" pitchFamily="34" charset="0"/>
        </a:defRPr>
      </a:lvl1pPr>
    </p:titleStyle>
    <p:bodyStyle>
      <a:lvl1pPr marL="97727" marR="0" indent="-97727" algn="l" defTabSz="257175" rtl="0" eaLnBrk="1" fontAlgn="auto" latinLnBrk="0" hangingPunct="1">
        <a:lnSpc>
          <a:spcPct val="100000"/>
        </a:lnSpc>
        <a:spcBef>
          <a:spcPts val="169"/>
        </a:spcBef>
        <a:spcAft>
          <a:spcPts val="675"/>
        </a:spcAft>
        <a:buClrTx/>
        <a:buSzPct val="80000"/>
        <a:buFont typeface="Arial"/>
        <a:buChar char="•"/>
        <a:tabLst/>
        <a:defRPr lang="en-US" sz="1463" b="0" i="0" kern="1200">
          <a:solidFill>
            <a:schemeClr val="tx1"/>
          </a:solidFill>
          <a:latin typeface="+mn-lt"/>
          <a:ea typeface="+mn-ea"/>
          <a:cs typeface="Avenir LT Std 55 Roman"/>
        </a:defRPr>
      </a:lvl1pPr>
      <a:lvl2pPr marL="97334" indent="-97334" algn="l" defTabSz="257175" rtl="0" eaLnBrk="1" latinLnBrk="0" hangingPunct="1">
        <a:lnSpc>
          <a:spcPts val="1238"/>
        </a:lnSpc>
        <a:spcBef>
          <a:spcPts val="0"/>
        </a:spcBef>
        <a:spcAft>
          <a:spcPts val="338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238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2pPr>
      <a:lvl3pPr marL="225922" indent="-97334" algn="l" defTabSz="257175" rtl="0" eaLnBrk="1" latinLnBrk="0" hangingPunct="1">
        <a:lnSpc>
          <a:spcPts val="1519"/>
        </a:lnSpc>
        <a:spcBef>
          <a:spcPts val="0"/>
        </a:spcBef>
        <a:spcAft>
          <a:spcPts val="675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350" b="0" i="0" kern="1200">
          <a:solidFill>
            <a:schemeClr val="tx1"/>
          </a:solidFill>
          <a:latin typeface="+mn-lt"/>
          <a:ea typeface="+mn-ea"/>
          <a:cs typeface="Avenir LT Std 65 Medium"/>
        </a:defRPr>
      </a:lvl3pPr>
      <a:lvl4pPr marL="417910" indent="-97334" algn="l" defTabSz="257175" rtl="0" eaLnBrk="1" latinLnBrk="0" hangingPunct="1">
        <a:lnSpc>
          <a:spcPts val="1013"/>
        </a:lnSpc>
        <a:spcBef>
          <a:spcPts val="0"/>
        </a:spcBef>
        <a:spcAft>
          <a:spcPts val="338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013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4pPr>
      <a:lvl5pPr marL="609005" indent="-99120" algn="l" defTabSz="257175" rtl="0" eaLnBrk="1" latinLnBrk="0" hangingPunct="1">
        <a:lnSpc>
          <a:spcPts val="1069"/>
        </a:lnSpc>
        <a:spcBef>
          <a:spcPts val="0"/>
        </a:spcBef>
        <a:spcAft>
          <a:spcPts val="338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9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5pPr>
      <a:lvl6pPr marL="997447" indent="-100013" algn="l" defTabSz="225922" rtl="0" eaLnBrk="1" latinLnBrk="0" hangingPunct="1">
        <a:lnSpc>
          <a:spcPts val="956"/>
        </a:lnSpc>
        <a:spcBef>
          <a:spcPts val="169"/>
        </a:spcBef>
        <a:spcAft>
          <a:spcPts val="169"/>
        </a:spcAft>
        <a:buSzPct val="80000"/>
        <a:buFont typeface="Lucida Grande"/>
        <a:buChar char="-"/>
        <a:tabLst>
          <a:tab pos="834926" algn="l"/>
        </a:tabLst>
        <a:defRPr sz="788" b="1" kern="1200">
          <a:solidFill>
            <a:schemeClr val="tx1"/>
          </a:solidFill>
          <a:latin typeface="Arial"/>
          <a:ea typeface="+mn-ea"/>
          <a:cs typeface="Arial"/>
        </a:defRPr>
      </a:lvl6pPr>
      <a:lvl7pPr marL="1159967" indent="-99120" algn="l" defTabSz="257175" rtl="0" eaLnBrk="1" latinLnBrk="0" hangingPunct="1">
        <a:lnSpc>
          <a:spcPts val="956"/>
        </a:lnSpc>
        <a:spcBef>
          <a:spcPts val="169"/>
        </a:spcBef>
        <a:spcAft>
          <a:spcPts val="169"/>
        </a:spcAft>
        <a:buSzPct val="80000"/>
        <a:buFont typeface="Lucida Grande"/>
        <a:buChar char="-"/>
        <a:defRPr sz="788" b="1" kern="1200">
          <a:solidFill>
            <a:schemeClr val="tx1"/>
          </a:solidFill>
          <a:latin typeface="Arial"/>
          <a:ea typeface="+mn-ea"/>
          <a:cs typeface="Arial"/>
        </a:defRPr>
      </a:lvl7pPr>
      <a:lvl8pPr marL="1285875" indent="-97334" algn="l" defTabSz="257175" rtl="0" eaLnBrk="1" latinLnBrk="0" hangingPunct="1">
        <a:lnSpc>
          <a:spcPts val="956"/>
        </a:lnSpc>
        <a:spcBef>
          <a:spcPts val="169"/>
        </a:spcBef>
        <a:spcAft>
          <a:spcPts val="169"/>
        </a:spcAft>
        <a:buSzPct val="80000"/>
        <a:buFont typeface="Lucida Grande"/>
        <a:buChar char="-"/>
        <a:defRPr sz="788" b="1" kern="1200">
          <a:solidFill>
            <a:schemeClr val="tx1"/>
          </a:solidFill>
          <a:latin typeface="Arial"/>
          <a:ea typeface="+mn-ea"/>
          <a:cs typeface="Arial"/>
        </a:defRPr>
      </a:lvl8pPr>
      <a:lvl9pPr marL="1379637" indent="-91976" algn="l" defTabSz="257175" rtl="0" eaLnBrk="1" latinLnBrk="0" hangingPunct="1">
        <a:lnSpc>
          <a:spcPts val="956"/>
        </a:lnSpc>
        <a:spcBef>
          <a:spcPts val="169"/>
        </a:spcBef>
        <a:spcAft>
          <a:spcPts val="169"/>
        </a:spcAft>
        <a:buSzPct val="80000"/>
        <a:buFont typeface="Lucida Grande"/>
        <a:buChar char="-"/>
        <a:defRPr sz="788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50.png"/><Relationship Id="rId5" Type="http://schemas.openxmlformats.org/officeDocument/2006/relationships/image" Target="../media/image46.png"/><Relationship Id="rId4" Type="http://schemas.openxmlformats.org/officeDocument/2006/relationships/image" Target="../media/image4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6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7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5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D7E75-A673-477C-8731-EB27809DD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100" dirty="0"/>
              <a:t>FLOG/FIM Subcommittee Meeting, 7 June 2024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199A68-A952-48DF-B02C-2C5BC53F04E1}"/>
              </a:ext>
            </a:extLst>
          </p:cNvPr>
          <p:cNvSpPr txBox="1"/>
          <p:nvPr/>
        </p:nvSpPr>
        <p:spPr>
          <a:xfrm>
            <a:off x="3909951" y="498764"/>
            <a:ext cx="685800" cy="6858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defTabSz="685800" eaLnBrk="0" hangingPunct="0">
              <a:lnSpc>
                <a:spcPts val="1350"/>
              </a:lnSpc>
              <a:buClrTx/>
            </a:pPr>
            <a:endParaRPr lang="en-US" sz="1050" b="1" kern="1200" dirty="0">
              <a:solidFill>
                <a:prstClr val="black"/>
              </a:solidFill>
              <a:ea typeface="ＭＳ Ｐゴシック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F204C3-B34D-4621-9B07-6969FCDB1F12}"/>
              </a:ext>
            </a:extLst>
          </p:cNvPr>
          <p:cNvSpPr txBox="1"/>
          <p:nvPr/>
        </p:nvSpPr>
        <p:spPr>
          <a:xfrm>
            <a:off x="685802" y="1300348"/>
            <a:ext cx="685800" cy="6858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defTabSz="685800" eaLnBrk="0" hangingPunct="0">
              <a:lnSpc>
                <a:spcPts val="1350"/>
              </a:lnSpc>
              <a:buClrTx/>
            </a:pPr>
            <a:r>
              <a:rPr lang="en-US" sz="1500" b="1" kern="1200" dirty="0">
                <a:solidFill>
                  <a:prstClr val="black"/>
                </a:solidFill>
                <a:latin typeface="+mn-lt"/>
                <a:ea typeface="ＭＳ Ｐゴシック"/>
                <a:cs typeface="+mn-cs"/>
              </a:rPr>
              <a:t>Agenda Items:</a:t>
            </a:r>
          </a:p>
          <a:p>
            <a:pPr defTabSz="685800" eaLnBrk="0" hangingPunct="0">
              <a:lnSpc>
                <a:spcPts val="1350"/>
              </a:lnSpc>
              <a:buClrTx/>
            </a:pPr>
            <a:endParaRPr lang="en-US" sz="1050" b="1" kern="1200" dirty="0">
              <a:solidFill>
                <a:prstClr val="black"/>
              </a:solidFill>
              <a:latin typeface="+mn-lt"/>
              <a:ea typeface="ＭＳ Ｐゴシック"/>
            </a:endParaRPr>
          </a:p>
          <a:p>
            <a:pPr marL="257175" indent="-257175" defTabSz="685800">
              <a:buClrTx/>
              <a:buFont typeface="+mj-lt"/>
              <a:buAutoNum type="arabicParenBoth"/>
            </a:pPr>
            <a:r>
              <a:rPr lang="en" sz="1400" dirty="0">
                <a:latin typeface="+mn-lt"/>
              </a:rPr>
              <a:t>Geo-Intelligence Division FIM Development Updates </a:t>
            </a:r>
            <a:r>
              <a:rPr lang="en-US" sz="1350" kern="1200" dirty="0">
                <a:solidFill>
                  <a:prstClr val="black"/>
                </a:solidFill>
                <a:latin typeface="+mn-lt"/>
                <a:ea typeface="Times New Roman" panose="02020603050405020304" pitchFamily="18" charset="0"/>
              </a:rPr>
              <a:t>(Derek Giardino and Jim Coll NWC)</a:t>
            </a:r>
            <a:endParaRPr lang="en-US" sz="1350" kern="1200" dirty="0">
              <a:solidFill>
                <a:prstClr val="black"/>
              </a:solidFill>
              <a:latin typeface="+mn-lt"/>
              <a:ea typeface="Calibri" panose="020F0502020204030204" pitchFamily="34" charset="0"/>
            </a:endParaRPr>
          </a:p>
          <a:p>
            <a:pPr marL="257175" indent="-257175" defTabSz="685800">
              <a:buClrTx/>
              <a:buFont typeface="+mj-lt"/>
              <a:buAutoNum type="arabicParenBoth"/>
            </a:pPr>
            <a:r>
              <a:rPr lang="en-US" sz="1350" kern="1200" dirty="0">
                <a:solidFill>
                  <a:prstClr val="black"/>
                </a:solidFill>
                <a:latin typeface="+mn-lt"/>
                <a:ea typeface="Times New Roman" panose="02020603050405020304" pitchFamily="18" charset="0"/>
              </a:rPr>
              <a:t>Federal and state agency updates</a:t>
            </a:r>
            <a:endParaRPr lang="en-US" sz="1350" kern="1200" dirty="0">
              <a:solidFill>
                <a:prstClr val="black"/>
              </a:solidFill>
              <a:latin typeface="+mn-lt"/>
              <a:ea typeface="Calibri" panose="020F0502020204030204" pitchFamily="34" charset="0"/>
            </a:endParaRPr>
          </a:p>
          <a:p>
            <a:pPr marL="257175" indent="-257175" defTabSz="685800">
              <a:buClrTx/>
              <a:buFont typeface="+mj-lt"/>
              <a:buAutoNum type="arabicParenBoth"/>
            </a:pPr>
            <a:r>
              <a:rPr lang="en-US" sz="1350" kern="1200" dirty="0">
                <a:solidFill>
                  <a:prstClr val="black"/>
                </a:solidFill>
                <a:latin typeface="+mn-lt"/>
                <a:ea typeface="Times New Roman" panose="02020603050405020304" pitchFamily="18" charset="0"/>
              </a:rPr>
              <a:t>RAS2FIM-2D (Andy Carter, UT Austin)</a:t>
            </a:r>
            <a:endParaRPr lang="en-US" sz="1350" kern="1200" dirty="0">
              <a:solidFill>
                <a:prstClr val="black"/>
              </a:solidFill>
              <a:latin typeface="+mn-lt"/>
              <a:ea typeface="Calibri" panose="020F0502020204030204" pitchFamily="34" charset="0"/>
            </a:endParaRPr>
          </a:p>
          <a:p>
            <a:pPr defTabSz="685800" eaLnBrk="0" hangingPunct="0">
              <a:lnSpc>
                <a:spcPts val="1350"/>
              </a:lnSpc>
              <a:buClrTx/>
            </a:pPr>
            <a:endParaRPr lang="en-US" sz="1050" b="1" kern="1200" dirty="0">
              <a:solidFill>
                <a:prstClr val="black"/>
              </a:solidFill>
              <a:latin typeface="+mn-lt"/>
              <a:ea typeface="ＭＳ Ｐゴシック"/>
              <a:cs typeface="+mn-cs"/>
            </a:endParaRPr>
          </a:p>
          <a:p>
            <a:pPr defTabSz="685800" eaLnBrk="0" hangingPunct="0">
              <a:lnSpc>
                <a:spcPts val="1350"/>
              </a:lnSpc>
              <a:buClrTx/>
            </a:pPr>
            <a:endParaRPr lang="en-US" sz="1050" b="1" kern="1200" dirty="0">
              <a:solidFill>
                <a:prstClr val="black"/>
              </a:solidFill>
              <a:ea typeface="ＭＳ Ｐゴシック"/>
            </a:endParaRPr>
          </a:p>
          <a:p>
            <a:pPr defTabSz="685800" eaLnBrk="0" hangingPunct="0">
              <a:lnSpc>
                <a:spcPts val="1350"/>
              </a:lnSpc>
              <a:buClrTx/>
            </a:pPr>
            <a:endParaRPr lang="en-US" sz="1050" b="1" kern="1200" dirty="0">
              <a:solidFill>
                <a:prstClr val="black"/>
              </a:solidFill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9603084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67A31-679F-4046-8368-A91A77992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630" y="1888966"/>
            <a:ext cx="7444740" cy="1365569"/>
          </a:xfr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sz="2625" dirty="0"/>
              <a:t>Flood Organizing Group</a:t>
            </a:r>
            <a:br>
              <a:rPr lang="en-US" sz="2625" dirty="0"/>
            </a:br>
            <a:r>
              <a:rPr lang="en-US" sz="2625" dirty="0"/>
              <a:t>Flood Inundation Mapping Subcommittee </a:t>
            </a:r>
            <a:br>
              <a:rPr lang="en-US" sz="2625" dirty="0"/>
            </a:br>
            <a:r>
              <a:rPr lang="en-US" sz="2625" dirty="0"/>
              <a:t>(FLOG/FIM)</a:t>
            </a:r>
          </a:p>
        </p:txBody>
      </p:sp>
      <p:pic>
        <p:nvPicPr>
          <p:cNvPr id="6" name="Google Shape;132;p27" descr="A person wearing glasses and smiling at the camera&#10;&#10;Description automatically generated">
            <a:extLst>
              <a:ext uri="{FF2B5EF4-FFF2-40B4-BE49-F238E27FC236}">
                <a16:creationId xmlns:a16="http://schemas.microsoft.com/office/drawing/2014/main" id="{E8CB631F-9202-7BD0-2CF8-CA4C2F9F010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03495" y="192903"/>
            <a:ext cx="1117147" cy="1117147"/>
          </a:xfrm>
          <a:prstGeom prst="rect">
            <a:avLst/>
          </a:prstGeom>
          <a:noFill/>
          <a:ln w="19050" cap="flat" cmpd="sng">
            <a:noFill/>
            <a:prstDash val="solid"/>
            <a:round/>
            <a:headEnd type="none" w="sm" len="sm"/>
            <a:tailEnd type="none" w="sm" len="sm"/>
          </a:ln>
        </p:spPr>
      </p:pic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73E18319-51AE-4B7E-5C56-72893CAE7C17}"/>
              </a:ext>
            </a:extLst>
          </p:cNvPr>
          <p:cNvSpPr txBox="1">
            <a:spLocks/>
          </p:cNvSpPr>
          <p:nvPr/>
        </p:nvSpPr>
        <p:spPr>
          <a:xfrm>
            <a:off x="5346848" y="1382655"/>
            <a:ext cx="3497580" cy="342901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600" b="0" i="0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lnSpc>
                <a:spcPct val="50000"/>
              </a:lnSpc>
              <a:spcBef>
                <a:spcPts val="750"/>
              </a:spcBef>
              <a:buClrTx/>
            </a:pPr>
            <a:r>
              <a:rPr lang="en-US" sz="788" cap="all" dirty="0">
                <a:solidFill>
                  <a:srgbClr val="BF5700"/>
                </a:solidFill>
                <a:latin typeface="Arial Black" charset="0"/>
              </a:rPr>
              <a:t>Andy Carter, PE</a:t>
            </a:r>
          </a:p>
          <a:p>
            <a:pPr defTabSz="685800">
              <a:lnSpc>
                <a:spcPct val="30000"/>
              </a:lnSpc>
              <a:spcBef>
                <a:spcPts val="750"/>
              </a:spcBef>
              <a:buClrTx/>
            </a:pPr>
            <a:r>
              <a:rPr lang="en-US" sz="788" dirty="0">
                <a:solidFill>
                  <a:srgbClr val="BF5700"/>
                </a:solidFill>
              </a:rPr>
              <a:t>Senior Engineering Scientist, The University of Texas at Austin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81CAA789-3CF7-BF3D-E068-B704196EDA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93"/>
          <a:stretch/>
        </p:blipFill>
        <p:spPr bwMode="auto">
          <a:xfrm>
            <a:off x="6236327" y="515333"/>
            <a:ext cx="2608102" cy="57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335C135C-C059-B34F-DD19-8839B04D40CC}"/>
              </a:ext>
            </a:extLst>
          </p:cNvPr>
          <p:cNvSpPr txBox="1">
            <a:spLocks/>
          </p:cNvSpPr>
          <p:nvPr/>
        </p:nvSpPr>
        <p:spPr>
          <a:xfrm>
            <a:off x="849630" y="3483451"/>
            <a:ext cx="7444740" cy="842805"/>
          </a:xfrm>
          <a:prstGeom prst="rect">
            <a:avLst/>
          </a:prstGeom>
          <a:noFill/>
          <a:ln w="28575">
            <a:noFill/>
          </a:ln>
        </p:spPr>
        <p:txBody>
          <a:bodyPr vert="horz" lIns="0" tIns="0" rIns="0" bIns="0" rtlCol="0" anchor="t">
            <a:noAutofit/>
          </a:bodyPr>
          <a:lstStyle>
            <a:lvl1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1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pPr algn="ctr" defTabSz="257175">
              <a:buClrTx/>
            </a:pPr>
            <a:r>
              <a:rPr lang="en-US" sz="5400" dirty="0">
                <a:latin typeface="Arial"/>
                <a:ea typeface="ＭＳ Ｐゴシック"/>
              </a:rPr>
              <a:t>RAS2FIM-2D</a:t>
            </a:r>
          </a:p>
        </p:txBody>
      </p:sp>
    </p:spTree>
    <p:extLst>
      <p:ext uri="{BB962C8B-B14F-4D97-AF65-F5344CB8AC3E}">
        <p14:creationId xmlns:p14="http://schemas.microsoft.com/office/powerpoint/2010/main" val="717954838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67A31-679F-4046-8368-A91A77992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42900"/>
            <a:ext cx="8534400" cy="311524"/>
          </a:xfrm>
        </p:spPr>
        <p:txBody>
          <a:bodyPr/>
          <a:lstStyle/>
          <a:p>
            <a:r>
              <a:rPr lang="en-US" dirty="0"/>
              <a:t>Flood Mapping Suite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F38FCCA-4424-8945-FC65-9FBD8959778D}"/>
              </a:ext>
            </a:extLst>
          </p:cNvPr>
          <p:cNvGrpSpPr/>
          <p:nvPr/>
        </p:nvGrpSpPr>
        <p:grpSpPr>
          <a:xfrm>
            <a:off x="1795219" y="1477299"/>
            <a:ext cx="5553562" cy="1645925"/>
            <a:chOff x="2511416" y="1096274"/>
            <a:chExt cx="7404749" cy="2194567"/>
          </a:xfrm>
        </p:grpSpPr>
        <p:pic>
          <p:nvPicPr>
            <p:cNvPr id="1026" name="Picture 2" descr="tx-bridge logo">
              <a:extLst>
                <a:ext uri="{FF2B5EF4-FFF2-40B4-BE49-F238E27FC236}">
                  <a16:creationId xmlns:a16="http://schemas.microsoft.com/office/drawing/2014/main" id="{7B8D66AD-EA15-5927-1EAB-A56766259E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6509" y="1096275"/>
              <a:ext cx="2194565" cy="21945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 descr="A map of a river&#10;&#10;Description automatically generated">
              <a:extLst>
                <a:ext uri="{FF2B5EF4-FFF2-40B4-BE49-F238E27FC236}">
                  <a16:creationId xmlns:a16="http://schemas.microsoft.com/office/drawing/2014/main" id="{B28EC95C-967E-B547-2727-0A00AB65AF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21600" y="1096275"/>
              <a:ext cx="2194565" cy="2194565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D7BBCB2-C7F2-6A70-B95D-CBB44DDBB9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1416" y="1096274"/>
              <a:ext cx="2194567" cy="21945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58C88F7-CF15-D390-9BC1-1727324437C0}"/>
              </a:ext>
            </a:extLst>
          </p:cNvPr>
          <p:cNvSpPr txBox="1"/>
          <p:nvPr/>
        </p:nvSpPr>
        <p:spPr>
          <a:xfrm>
            <a:off x="2049174" y="3179851"/>
            <a:ext cx="113801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1500" b="1" kern="1200" dirty="0">
                <a:solidFill>
                  <a:prstClr val="black"/>
                </a:solidFill>
                <a:ea typeface="ＭＳ Ｐゴシック"/>
              </a:rPr>
              <a:t>2019-2021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6D7175-3AA4-5195-38B1-4BC09A2B4AA5}"/>
              </a:ext>
            </a:extLst>
          </p:cNvPr>
          <p:cNvSpPr txBox="1"/>
          <p:nvPr/>
        </p:nvSpPr>
        <p:spPr>
          <a:xfrm>
            <a:off x="3961756" y="3179851"/>
            <a:ext cx="122048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1500" b="1" kern="1200" dirty="0">
                <a:solidFill>
                  <a:prstClr val="black"/>
                </a:solidFill>
                <a:ea typeface="ＭＳ Ｐゴシック"/>
              </a:rPr>
              <a:t>2022-2023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92A04E-9040-93CB-85C7-F86685E96144}"/>
              </a:ext>
            </a:extLst>
          </p:cNvPr>
          <p:cNvSpPr txBox="1"/>
          <p:nvPr/>
        </p:nvSpPr>
        <p:spPr>
          <a:xfrm>
            <a:off x="5956811" y="3179851"/>
            <a:ext cx="122048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1500" b="1" kern="1200" dirty="0">
                <a:solidFill>
                  <a:prstClr val="black"/>
                </a:solidFill>
                <a:ea typeface="ＭＳ Ｐゴシック"/>
              </a:rPr>
              <a:t>2023-2024+</a:t>
            </a:r>
          </a:p>
        </p:txBody>
      </p:sp>
    </p:spTree>
    <p:extLst>
      <p:ext uri="{BB962C8B-B14F-4D97-AF65-F5344CB8AC3E}">
        <p14:creationId xmlns:p14="http://schemas.microsoft.com/office/powerpoint/2010/main" val="1289747578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p of a river&#10;&#10;Description automatically generated">
            <a:extLst>
              <a:ext uri="{FF2B5EF4-FFF2-40B4-BE49-F238E27FC236}">
                <a16:creationId xmlns:a16="http://schemas.microsoft.com/office/drawing/2014/main" id="{B28EC95C-967E-B547-2727-0A00AB65AF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85" y="813061"/>
            <a:ext cx="1389887" cy="13898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467A31-679F-4046-8368-A91A77992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42900"/>
            <a:ext cx="8534400" cy="311524"/>
          </a:xfrm>
        </p:spPr>
        <p:txBody>
          <a:bodyPr/>
          <a:lstStyle/>
          <a:p>
            <a:r>
              <a:rPr lang="en-US" dirty="0"/>
              <a:t>What is RAS2FIM-2D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D252D58-A257-B976-884F-77E71B2107B5}"/>
              </a:ext>
            </a:extLst>
          </p:cNvPr>
          <p:cNvGrpSpPr/>
          <p:nvPr/>
        </p:nvGrpSpPr>
        <p:grpSpPr>
          <a:xfrm>
            <a:off x="2094084" y="760307"/>
            <a:ext cx="6333818" cy="1655682"/>
            <a:chOff x="4930235" y="1482319"/>
            <a:chExt cx="4004235" cy="114150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A6066D2-F827-3E0D-0732-11DEF800DEF9}"/>
                </a:ext>
              </a:extLst>
            </p:cNvPr>
            <p:cNvSpPr/>
            <p:nvPr/>
          </p:nvSpPr>
          <p:spPr bwMode="auto">
            <a:xfrm>
              <a:off x="4930235" y="1482319"/>
              <a:ext cx="4004235" cy="114150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8575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800" b="1" kern="1200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D9316D7-9E81-4550-EA91-1E6A143A16E7}"/>
                </a:ext>
              </a:extLst>
            </p:cNvPr>
            <p:cNvSpPr txBox="1"/>
            <p:nvPr/>
          </p:nvSpPr>
          <p:spPr>
            <a:xfrm>
              <a:off x="5031835" y="1595872"/>
              <a:ext cx="3902635" cy="853285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noAutofit/>
            </a:bodyPr>
            <a:lstStyle/>
            <a:p>
              <a:pPr defTabSz="685800" eaLnBrk="0" hangingPunct="0">
                <a:buClrTx/>
              </a:pPr>
              <a:r>
                <a:rPr lang="en-US" sz="1500" b="1" u="sng" kern="1200" dirty="0">
                  <a:solidFill>
                    <a:prstClr val="black"/>
                  </a:solidFill>
                  <a:ea typeface="ＭＳ Ｐゴシック"/>
                  <a:cs typeface="+mn-cs"/>
                </a:rPr>
                <a:t>GOAL:</a:t>
              </a:r>
              <a:r>
                <a:rPr lang="en-US" sz="1500" kern="1200" dirty="0">
                  <a:solidFill>
                    <a:prstClr val="black"/>
                  </a:solidFill>
                  <a:ea typeface="ＭＳ Ｐゴシック"/>
                  <a:cs typeface="+mn-cs"/>
                </a:rPr>
                <a:t>  Utilize HEC-RAS 2-dimensional computational grid meshes to develop flood inundation products and corresponding synthetic rating curves for use in the National Water Prediction Service (NWPS)</a:t>
              </a:r>
            </a:p>
            <a:p>
              <a:pPr defTabSz="685800" eaLnBrk="0" hangingPunct="0">
                <a:buClrTx/>
              </a:pPr>
              <a:endParaRPr lang="en-US" sz="1500" kern="1200" dirty="0">
                <a:solidFill>
                  <a:prstClr val="black"/>
                </a:solidFill>
                <a:ea typeface="ＭＳ Ｐゴシック"/>
              </a:endParaRPr>
            </a:p>
            <a:p>
              <a:pPr defTabSz="685800" eaLnBrk="0" hangingPunct="0">
                <a:buClrTx/>
              </a:pPr>
              <a:r>
                <a:rPr lang="en-US" sz="1500" kern="1200" dirty="0">
                  <a:solidFill>
                    <a:prstClr val="black"/>
                  </a:solidFill>
                  <a:ea typeface="ＭＳ Ｐゴシック"/>
                  <a:cs typeface="+mn-cs"/>
                </a:rPr>
                <a:t>Pair these data with the National Water Model for real-time</a:t>
              </a:r>
              <a:r>
                <a:rPr lang="en-US" sz="1500" kern="1200" dirty="0">
                  <a:solidFill>
                    <a:prstClr val="black"/>
                  </a:solidFill>
                  <a:ea typeface="ＭＳ Ｐゴシック"/>
                </a:rPr>
                <a:t> flood warning and prediction.</a:t>
              </a:r>
              <a:endParaRPr lang="en-US" sz="1500" kern="1200" dirty="0">
                <a:solidFill>
                  <a:prstClr val="black"/>
                </a:solidFill>
                <a:ea typeface="ＭＳ Ｐゴシック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6DC8A2B-76A5-2EE1-D584-4E85B52DA8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4504" y="2591908"/>
            <a:ext cx="4525727" cy="239045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25080843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7F4A3A28-2729-0B88-AA6E-0511F3567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42900"/>
            <a:ext cx="7312819" cy="363141"/>
          </a:xfrm>
        </p:spPr>
        <p:txBody>
          <a:bodyPr/>
          <a:lstStyle/>
          <a:p>
            <a:r>
              <a:rPr lang="en-US" dirty="0"/>
              <a:t>RAS2FIM-2D – $$ Millions $$ in Modeling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B02D14-1D10-BD56-1C11-471121F3AF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9090" y="801841"/>
            <a:ext cx="6405821" cy="399875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11343098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67A31-679F-4046-8368-A91A77992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42900"/>
            <a:ext cx="8534400" cy="311524"/>
          </a:xfrm>
        </p:spPr>
        <p:txBody>
          <a:bodyPr/>
          <a:lstStyle/>
          <a:p>
            <a:r>
              <a:rPr lang="en-US" dirty="0"/>
              <a:t>Needed Inputs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1E8DC76-FFE4-7A51-74CA-039FEAB2B9C6}"/>
              </a:ext>
            </a:extLst>
          </p:cNvPr>
          <p:cNvGrpSpPr/>
          <p:nvPr/>
        </p:nvGrpSpPr>
        <p:grpSpPr>
          <a:xfrm>
            <a:off x="1228725" y="821107"/>
            <a:ext cx="6983730" cy="3813758"/>
            <a:chOff x="1638300" y="1094809"/>
            <a:chExt cx="9311640" cy="508501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4100353-188C-3452-758E-789F0ABDA00B}"/>
                </a:ext>
              </a:extLst>
            </p:cNvPr>
            <p:cNvSpPr/>
            <p:nvPr/>
          </p:nvSpPr>
          <p:spPr bwMode="auto">
            <a:xfrm>
              <a:off x="1638300" y="1094809"/>
              <a:ext cx="9311640" cy="508501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050" b="1" kern="1200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sp>
          <p:nvSpPr>
            <p:cNvPr id="3" name="Title 1">
              <a:extLst>
                <a:ext uri="{FF2B5EF4-FFF2-40B4-BE49-F238E27FC236}">
                  <a16:creationId xmlns:a16="http://schemas.microsoft.com/office/drawing/2014/main" id="{408DF626-19AE-793F-9983-D11790D82C17}"/>
                </a:ext>
              </a:extLst>
            </p:cNvPr>
            <p:cNvSpPr txBox="1">
              <a:spLocks/>
            </p:cNvSpPr>
            <p:nvPr/>
          </p:nvSpPr>
          <p:spPr>
            <a:xfrm>
              <a:off x="1808480" y="1242060"/>
              <a:ext cx="1864360" cy="415365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3429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lang="en-US" sz="2100" b="1" i="0" kern="1200" baseline="0" dirty="0" smtClean="0">
                  <a:solidFill>
                    <a:srgbClr val="007AC2"/>
                  </a:solidFill>
                  <a:latin typeface="+mj-lt"/>
                  <a:ea typeface="+mj-ea"/>
                  <a:cs typeface="Avenir LT Std 85 Heavy"/>
                </a:defRPr>
              </a:lvl1pPr>
            </a:lstStyle>
            <a:p>
              <a:pPr defTabSz="257175">
                <a:buClrTx/>
              </a:pPr>
              <a:r>
                <a:rPr lang="en-US" sz="1575" dirty="0">
                  <a:latin typeface="Arial"/>
                  <a:ea typeface="ＭＳ Ｐゴシック"/>
                </a:rPr>
                <a:t>Global Inputs: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36C338C-874C-4A53-27F4-3434E2799083}"/>
                </a:ext>
              </a:extLst>
            </p:cNvPr>
            <p:cNvSpPr txBox="1"/>
            <p:nvPr/>
          </p:nvSpPr>
          <p:spPr>
            <a:xfrm>
              <a:off x="2537460" y="1927860"/>
              <a:ext cx="4000500" cy="9144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defTabSz="685800" eaLnBrk="0" hangingPunct="0">
                <a:lnSpc>
                  <a:spcPts val="1350"/>
                </a:lnSpc>
                <a:buClrTx/>
              </a:pPr>
              <a:r>
                <a:rPr lang="en-US" sz="1350" kern="1200" dirty="0">
                  <a:solidFill>
                    <a:prstClr val="black"/>
                  </a:solidFill>
                  <a:ea typeface="ＭＳ Ｐゴシック"/>
                  <a:cs typeface="+mn-cs"/>
                </a:rPr>
                <a:t>(1) NOAA’s </a:t>
              </a:r>
              <a:r>
                <a:rPr lang="en-US" sz="1350" kern="1200" dirty="0" err="1">
                  <a:solidFill>
                    <a:prstClr val="black"/>
                  </a:solidFill>
                  <a:ea typeface="ＭＳ Ｐゴシック"/>
                  <a:cs typeface="+mn-cs"/>
                </a:rPr>
                <a:t>NextGEN</a:t>
              </a:r>
              <a:r>
                <a:rPr lang="en-US" sz="1350" kern="1200" dirty="0">
                  <a:solidFill>
                    <a:prstClr val="black"/>
                  </a:solidFill>
                  <a:ea typeface="ＭＳ Ｐゴシック"/>
                  <a:cs typeface="+mn-cs"/>
                </a:rPr>
                <a:t> </a:t>
              </a:r>
              <a:r>
                <a:rPr lang="en-US" sz="1350" kern="1200" dirty="0" err="1">
                  <a:solidFill>
                    <a:prstClr val="black"/>
                  </a:solidFill>
                  <a:ea typeface="ＭＳ Ｐゴシック"/>
                  <a:cs typeface="+mn-cs"/>
                </a:rPr>
                <a:t>Hydrofrabic</a:t>
              </a:r>
              <a:r>
                <a:rPr lang="en-US" sz="1350" kern="1200" dirty="0">
                  <a:solidFill>
                    <a:prstClr val="black"/>
                  </a:solidFill>
                  <a:ea typeface="ＭＳ Ｐゴシック"/>
                  <a:cs typeface="+mn-cs"/>
                </a:rPr>
                <a:t> (</a:t>
              </a:r>
              <a:r>
                <a:rPr lang="en-US" sz="1350" kern="1200" dirty="0" err="1">
                  <a:solidFill>
                    <a:prstClr val="black"/>
                  </a:solidFill>
                  <a:ea typeface="ＭＳ Ｐゴシック"/>
                  <a:cs typeface="+mn-cs"/>
                </a:rPr>
                <a:t>geopackage</a:t>
              </a:r>
              <a:r>
                <a:rPr lang="en-US" sz="1350" kern="1200" dirty="0">
                  <a:solidFill>
                    <a:prstClr val="black"/>
                  </a:solidFill>
                  <a:ea typeface="ＭＳ Ｐゴシック"/>
                  <a:cs typeface="+mn-cs"/>
                </a:rPr>
                <a:t>)</a:t>
              </a:r>
            </a:p>
            <a:p>
              <a:pPr defTabSz="685800" eaLnBrk="0" hangingPunct="0">
                <a:lnSpc>
                  <a:spcPts val="1350"/>
                </a:lnSpc>
                <a:buClrTx/>
              </a:pPr>
              <a:endParaRPr lang="en-US" sz="1350" kern="1200" dirty="0">
                <a:solidFill>
                  <a:prstClr val="black"/>
                </a:solidFill>
                <a:ea typeface="ＭＳ Ｐゴシック"/>
              </a:endParaRPr>
            </a:p>
            <a:p>
              <a:pPr defTabSz="685800" eaLnBrk="0" hangingPunct="0">
                <a:lnSpc>
                  <a:spcPts val="1350"/>
                </a:lnSpc>
                <a:buClrTx/>
              </a:pPr>
              <a:r>
                <a:rPr lang="en-US" sz="1350" kern="1200" dirty="0">
                  <a:solidFill>
                    <a:prstClr val="black"/>
                  </a:solidFill>
                  <a:ea typeface="ＭＳ Ｐゴシック"/>
                  <a:cs typeface="+mn-cs"/>
                </a:rPr>
                <a:t>(2) Method for determining peak discharge as function of drainage area (csv?)</a:t>
              </a:r>
            </a:p>
          </p:txBody>
        </p:sp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02D4A51E-81EF-0EE4-54D1-0BC46DE3CDD0}"/>
                </a:ext>
              </a:extLst>
            </p:cNvPr>
            <p:cNvSpPr txBox="1">
              <a:spLocks/>
            </p:cNvSpPr>
            <p:nvPr/>
          </p:nvSpPr>
          <p:spPr>
            <a:xfrm>
              <a:off x="1808480" y="3112695"/>
              <a:ext cx="3312160" cy="415365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3429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lang="en-US" sz="2100" b="1" i="0" kern="1200" baseline="0" dirty="0" smtClean="0">
                  <a:solidFill>
                    <a:srgbClr val="007AC2"/>
                  </a:solidFill>
                  <a:latin typeface="+mj-lt"/>
                  <a:ea typeface="+mj-ea"/>
                  <a:cs typeface="Avenir LT Std 85 Heavy"/>
                </a:defRPr>
              </a:lvl1pPr>
            </a:lstStyle>
            <a:p>
              <a:pPr defTabSz="257175">
                <a:buClrTx/>
              </a:pPr>
              <a:r>
                <a:rPr lang="en-US" sz="1575" dirty="0">
                  <a:latin typeface="Arial"/>
                  <a:ea typeface="ＭＳ Ｐゴシック"/>
                </a:rPr>
                <a:t>Model Specific Inputs: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0BC6C41-A7CE-647A-F8F3-13FBC34F25A3}"/>
                </a:ext>
              </a:extLst>
            </p:cNvPr>
            <p:cNvSpPr txBox="1"/>
            <p:nvPr/>
          </p:nvSpPr>
          <p:spPr>
            <a:xfrm>
              <a:off x="2537460" y="3756661"/>
              <a:ext cx="4000500" cy="9144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defTabSz="685800" eaLnBrk="0" hangingPunct="0">
                <a:lnSpc>
                  <a:spcPts val="1350"/>
                </a:lnSpc>
                <a:buClrTx/>
              </a:pPr>
              <a:r>
                <a:rPr lang="en-US" sz="1350" kern="1200" dirty="0">
                  <a:solidFill>
                    <a:prstClr val="black"/>
                  </a:solidFill>
                  <a:ea typeface="ＭＳ Ｐゴシック"/>
                  <a:cs typeface="+mn-cs"/>
                </a:rPr>
                <a:t>(3) HEC-RAS plan HDF with a 2D computational area</a:t>
              </a:r>
            </a:p>
            <a:p>
              <a:pPr defTabSz="685800" eaLnBrk="0" hangingPunct="0">
                <a:lnSpc>
                  <a:spcPts val="1350"/>
                </a:lnSpc>
                <a:buClrTx/>
              </a:pPr>
              <a:endParaRPr lang="en-US" sz="1350" kern="1200" dirty="0">
                <a:solidFill>
                  <a:prstClr val="black"/>
                </a:solidFill>
                <a:ea typeface="ＭＳ Ｐゴシック"/>
              </a:endParaRPr>
            </a:p>
            <a:p>
              <a:pPr defTabSz="685800" eaLnBrk="0" hangingPunct="0">
                <a:lnSpc>
                  <a:spcPts val="1350"/>
                </a:lnSpc>
                <a:buClrTx/>
              </a:pPr>
              <a:r>
                <a:rPr lang="en-US" sz="1350" kern="1200" dirty="0">
                  <a:solidFill>
                    <a:prstClr val="black"/>
                  </a:solidFill>
                  <a:ea typeface="ＭＳ Ｐゴシック"/>
                  <a:cs typeface="+mn-cs"/>
                </a:rPr>
                <a:t>(4) HEC-RAS files used to “spawn” a run</a:t>
              </a:r>
            </a:p>
            <a:p>
              <a:pPr defTabSz="685800" eaLnBrk="0" hangingPunct="0">
                <a:lnSpc>
                  <a:spcPts val="1350"/>
                </a:lnSpc>
                <a:buClrTx/>
              </a:pPr>
              <a:r>
                <a:rPr lang="en-US" sz="1350" kern="1200" dirty="0">
                  <a:solidFill>
                    <a:prstClr val="black"/>
                  </a:solidFill>
                  <a:ea typeface="ＭＳ Ｐゴシック"/>
                </a:rPr>
                <a:t>	- geometry file</a:t>
              </a:r>
            </a:p>
            <a:p>
              <a:pPr defTabSz="685800" eaLnBrk="0" hangingPunct="0">
                <a:lnSpc>
                  <a:spcPts val="1350"/>
                </a:lnSpc>
                <a:buClrTx/>
              </a:pPr>
              <a:r>
                <a:rPr lang="en-US" sz="1350" kern="1200" dirty="0">
                  <a:solidFill>
                    <a:prstClr val="black"/>
                  </a:solidFill>
                  <a:ea typeface="ＭＳ Ｐゴシック"/>
                  <a:cs typeface="+mn-cs"/>
                </a:rPr>
                <a:t>	- unsteady flow file</a:t>
              </a:r>
            </a:p>
            <a:p>
              <a:pPr defTabSz="685800" eaLnBrk="0" hangingPunct="0">
                <a:lnSpc>
                  <a:spcPts val="1350"/>
                </a:lnSpc>
                <a:buClrTx/>
              </a:pPr>
              <a:r>
                <a:rPr lang="en-US" sz="1350" kern="1200" dirty="0">
                  <a:solidFill>
                    <a:prstClr val="black"/>
                  </a:solidFill>
                  <a:ea typeface="ＭＳ Ｐゴシック"/>
                </a:rPr>
                <a:t>	- unsteady plan file</a:t>
              </a:r>
            </a:p>
            <a:p>
              <a:pPr defTabSz="685800" eaLnBrk="0" hangingPunct="0">
                <a:lnSpc>
                  <a:spcPts val="1350"/>
                </a:lnSpc>
                <a:buClrTx/>
              </a:pPr>
              <a:endParaRPr lang="en-US" sz="1350" kern="1200" dirty="0">
                <a:solidFill>
                  <a:prstClr val="black"/>
                </a:solidFill>
                <a:ea typeface="ＭＳ Ｐゴシック"/>
              </a:endParaRPr>
            </a:p>
            <a:p>
              <a:pPr defTabSz="685800" eaLnBrk="0" hangingPunct="0">
                <a:lnSpc>
                  <a:spcPts val="1350"/>
                </a:lnSpc>
                <a:buClrTx/>
              </a:pPr>
              <a:r>
                <a:rPr lang="en-US" sz="1350" kern="1200" dirty="0">
                  <a:solidFill>
                    <a:prstClr val="black"/>
                  </a:solidFill>
                  <a:ea typeface="ＭＳ Ｐゴシック"/>
                  <a:cs typeface="+mn-cs"/>
                </a:rPr>
                <a:t>(5) Terrain </a:t>
              </a:r>
              <a:r>
                <a:rPr lang="en-US" sz="1350" kern="1200" dirty="0">
                  <a:solidFill>
                    <a:prstClr val="black"/>
                  </a:solidFill>
                  <a:ea typeface="ＭＳ Ｐゴシック"/>
                </a:rPr>
                <a:t>used to create HEC-RAS computational grid mesh</a:t>
              </a:r>
              <a:endParaRPr lang="en-US" sz="1350" kern="1200" dirty="0">
                <a:solidFill>
                  <a:prstClr val="black"/>
                </a:solidFill>
                <a:ea typeface="ＭＳ Ｐゴシック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2006595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67A31-679F-4046-8368-A91A77992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42900"/>
            <a:ext cx="8534400" cy="311524"/>
          </a:xfrm>
        </p:spPr>
        <p:txBody>
          <a:bodyPr/>
          <a:lstStyle/>
          <a:p>
            <a:r>
              <a:rPr lang="en-US" dirty="0" err="1"/>
              <a:t>NextGEN</a:t>
            </a:r>
            <a:r>
              <a:rPr lang="en-US" dirty="0"/>
              <a:t> </a:t>
            </a:r>
            <a:r>
              <a:rPr lang="en-US" dirty="0" err="1"/>
              <a:t>Hydrofabric</a:t>
            </a:r>
            <a:r>
              <a:rPr lang="en-US" dirty="0"/>
              <a:t> – Global Input (1)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C49155-D7CC-C9E1-3C1B-D3B83D6473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810142"/>
            <a:ext cx="6077343" cy="411618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ECB72EC-B26D-E1D5-BD96-8BCDC36C8CEE}"/>
              </a:ext>
            </a:extLst>
          </p:cNvPr>
          <p:cNvSpPr txBox="1"/>
          <p:nvPr/>
        </p:nvSpPr>
        <p:spPr>
          <a:xfrm>
            <a:off x="406914" y="4569767"/>
            <a:ext cx="5720715" cy="25391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1050" kern="1200">
                <a:solidFill>
                  <a:prstClr val="black"/>
                </a:solidFill>
                <a:ea typeface="ＭＳ Ｐゴシック"/>
              </a:rPr>
              <a:t>https://lynker-spatial.s3-us-west-2.amazonaws.com/hydrofabric/v20.1/gpkg/nextgen_12.gpkg</a:t>
            </a:r>
            <a:endParaRPr lang="en-US" sz="1050" kern="1200" dirty="0">
              <a:solidFill>
                <a:prstClr val="black"/>
              </a:solidFill>
              <a:ea typeface="ＭＳ Ｐゴシック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85ED559-94DC-F7D4-BCF6-01950CBD25B5}"/>
              </a:ext>
            </a:extLst>
          </p:cNvPr>
          <p:cNvCxnSpPr>
            <a:cxnSpLocks/>
          </p:cNvCxnSpPr>
          <p:nvPr/>
        </p:nvCxnSpPr>
        <p:spPr bwMode="auto">
          <a:xfrm flipH="1">
            <a:off x="4880610" y="857250"/>
            <a:ext cx="1840230" cy="537210"/>
          </a:xfrm>
          <a:prstGeom prst="straightConnector1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931E95DF-E14B-5B55-92CF-C1358F039DA0}"/>
              </a:ext>
            </a:extLst>
          </p:cNvPr>
          <p:cNvSpPr txBox="1"/>
          <p:nvPr/>
        </p:nvSpPr>
        <p:spPr>
          <a:xfrm>
            <a:off x="6898005" y="660139"/>
            <a:ext cx="685800" cy="6858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defTabSz="685800" eaLnBrk="0" hangingPunct="0">
              <a:lnSpc>
                <a:spcPts val="1350"/>
              </a:lnSpc>
              <a:buClrTx/>
            </a:pPr>
            <a:r>
              <a:rPr lang="en-US" sz="1050" b="1" kern="1200" dirty="0">
                <a:solidFill>
                  <a:prstClr val="black"/>
                </a:solidFill>
                <a:ea typeface="ＭＳ Ｐゴシック"/>
                <a:cs typeface="+mn-cs"/>
              </a:rPr>
              <a:t>Nexus Points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5DFD02A-0EE6-88E2-0BA1-314EBFB42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3239" y="896118"/>
            <a:ext cx="1975961" cy="911072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57303E1-8B76-DC5B-285A-E3DA3CD98C05}"/>
              </a:ext>
            </a:extLst>
          </p:cNvPr>
          <p:cNvCxnSpPr>
            <a:cxnSpLocks/>
          </p:cNvCxnSpPr>
          <p:nvPr/>
        </p:nvCxnSpPr>
        <p:spPr bwMode="auto">
          <a:xfrm flipH="1">
            <a:off x="4465713" y="2103120"/>
            <a:ext cx="2255127" cy="657225"/>
          </a:xfrm>
          <a:prstGeom prst="straightConnector1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081C5B97-E006-DBAB-3DF3-0F842B0DCC2E}"/>
              </a:ext>
            </a:extLst>
          </p:cNvPr>
          <p:cNvSpPr txBox="1"/>
          <p:nvPr/>
        </p:nvSpPr>
        <p:spPr>
          <a:xfrm>
            <a:off x="6863239" y="1997449"/>
            <a:ext cx="1246346" cy="208541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defTabSz="685800" eaLnBrk="0" hangingPunct="0">
              <a:lnSpc>
                <a:spcPts val="1350"/>
              </a:lnSpc>
              <a:buClrTx/>
            </a:pPr>
            <a:r>
              <a:rPr lang="en-US" sz="1050" b="1" kern="1200" dirty="0" err="1">
                <a:solidFill>
                  <a:prstClr val="black"/>
                </a:solidFill>
                <a:ea typeface="ＭＳ Ｐゴシック"/>
                <a:cs typeface="+mn-cs"/>
              </a:rPr>
              <a:t>Flowpath</a:t>
            </a:r>
            <a:r>
              <a:rPr lang="en-US" sz="1050" b="1" kern="1200" dirty="0">
                <a:solidFill>
                  <a:prstClr val="black"/>
                </a:solidFill>
                <a:ea typeface="ＭＳ Ｐゴシック"/>
                <a:cs typeface="+mn-cs"/>
              </a:rPr>
              <a:t> Lines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AADFF7C-488C-0719-3FFA-512D069E61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6851" y="2250155"/>
            <a:ext cx="2431424" cy="1529956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D19B8D68-F724-7FC7-A692-04D6B9ABEA7F}"/>
              </a:ext>
            </a:extLst>
          </p:cNvPr>
          <p:cNvSpPr/>
          <p:nvPr/>
        </p:nvSpPr>
        <p:spPr bwMode="auto">
          <a:xfrm>
            <a:off x="6772275" y="3402920"/>
            <a:ext cx="2066925" cy="146095"/>
          </a:xfrm>
          <a:prstGeom prst="rect">
            <a:avLst/>
          </a:prstGeom>
          <a:noFill/>
          <a:ln w="3810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050" b="1" kern="1200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6AEEDF2-CBC8-6B4B-F1A8-7EB48AE50DE5}"/>
              </a:ext>
            </a:extLst>
          </p:cNvPr>
          <p:cNvSpPr/>
          <p:nvPr/>
        </p:nvSpPr>
        <p:spPr bwMode="auto">
          <a:xfrm>
            <a:off x="6795135" y="2941670"/>
            <a:ext cx="2066925" cy="120015"/>
          </a:xfrm>
          <a:prstGeom prst="rect">
            <a:avLst/>
          </a:prstGeom>
          <a:noFill/>
          <a:ln w="3810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050" b="1" kern="1200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E9D735D-4A97-80FF-474E-B91099FC7564}"/>
              </a:ext>
            </a:extLst>
          </p:cNvPr>
          <p:cNvSpPr/>
          <p:nvPr/>
        </p:nvSpPr>
        <p:spPr bwMode="auto">
          <a:xfrm>
            <a:off x="6795135" y="2736788"/>
            <a:ext cx="2066925" cy="120015"/>
          </a:xfrm>
          <a:prstGeom prst="rect">
            <a:avLst/>
          </a:prstGeom>
          <a:noFill/>
          <a:ln w="3810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050" b="1" kern="1200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56378775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67A31-679F-4046-8368-A91A77992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42900"/>
            <a:ext cx="8534400" cy="311524"/>
          </a:xfrm>
        </p:spPr>
        <p:txBody>
          <a:bodyPr/>
          <a:lstStyle/>
          <a:p>
            <a:r>
              <a:rPr lang="en-US" dirty="0"/>
              <a:t>Limiting Discharge – Global Input (2)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D0CACA-843B-FF39-0A45-5F73172E800A}"/>
              </a:ext>
            </a:extLst>
          </p:cNvPr>
          <p:cNvSpPr txBox="1"/>
          <p:nvPr/>
        </p:nvSpPr>
        <p:spPr>
          <a:xfrm>
            <a:off x="406914" y="4569767"/>
            <a:ext cx="5193786" cy="57708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1050" kern="1200" dirty="0">
                <a:solidFill>
                  <a:prstClr val="black"/>
                </a:solidFill>
                <a:ea typeface="ＭＳ Ｐゴシック"/>
              </a:rPr>
              <a:t>Limiting Discharge (from William Asquith)</a:t>
            </a:r>
          </a:p>
          <a:p>
            <a:pPr defTabSz="685800">
              <a:buClrTx/>
            </a:pPr>
            <a:r>
              <a:rPr lang="en-US" sz="1050" kern="1200" dirty="0">
                <a:solidFill>
                  <a:prstClr val="black"/>
                </a:solidFill>
                <a:ea typeface="ＭＳ Ｐゴシック"/>
              </a:rPr>
              <a:t>https://www.caee.utexas.edu/prof/maidment/StreamflowII/Data/LimitingDischarge.csv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5990B1F-1FE7-A508-26A7-C20368BE43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74" y="725580"/>
            <a:ext cx="5193786" cy="374944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42AAEE-4962-48E6-F194-352B0159F6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0466" y="457200"/>
            <a:ext cx="4388303" cy="317182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F74E89F-AE43-5005-CC9C-0A4B8E303BBD}"/>
              </a:ext>
            </a:extLst>
          </p:cNvPr>
          <p:cNvCxnSpPr>
            <a:cxnSpLocks/>
            <a:endCxn id="24" idx="4"/>
          </p:cNvCxnSpPr>
          <p:nvPr/>
        </p:nvCxnSpPr>
        <p:spPr bwMode="auto">
          <a:xfrm flipH="1" flipV="1">
            <a:off x="7640955" y="1723072"/>
            <a:ext cx="5715" cy="1665923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FADCAC0-FF12-9EFA-87BE-E1FC5DEDDE8D}"/>
              </a:ext>
            </a:extLst>
          </p:cNvPr>
          <p:cNvCxnSpPr>
            <a:cxnSpLocks/>
          </p:cNvCxnSpPr>
          <p:nvPr/>
        </p:nvCxnSpPr>
        <p:spPr bwMode="auto">
          <a:xfrm>
            <a:off x="5017770" y="1645920"/>
            <a:ext cx="2534603" cy="0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2E33EBC4-E952-3923-DAD4-BB4FFE84AAF2}"/>
              </a:ext>
            </a:extLst>
          </p:cNvPr>
          <p:cNvSpPr/>
          <p:nvPr/>
        </p:nvSpPr>
        <p:spPr bwMode="auto">
          <a:xfrm>
            <a:off x="7552373" y="1545908"/>
            <a:ext cx="177165" cy="177165"/>
          </a:xfrm>
          <a:prstGeom prst="ellipse">
            <a:avLst/>
          </a:prstGeom>
          <a:noFill/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050" b="1" kern="1200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86945308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67A31-679F-4046-8368-A91A77992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42900"/>
            <a:ext cx="8534400" cy="311524"/>
          </a:xfrm>
        </p:spPr>
        <p:txBody>
          <a:bodyPr/>
          <a:lstStyle/>
          <a:p>
            <a:r>
              <a:rPr lang="en-US" dirty="0"/>
              <a:t>HEC-RAS Plan (HDF)– Local Input (3)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C9C23B-6398-B570-AD3F-977983491E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760634"/>
            <a:ext cx="6484620" cy="394683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0D0CACA-843B-FF39-0A45-5F73172E800A}"/>
              </a:ext>
            </a:extLst>
          </p:cNvPr>
          <p:cNvSpPr txBox="1"/>
          <p:nvPr/>
        </p:nvSpPr>
        <p:spPr>
          <a:xfrm>
            <a:off x="406914" y="4569767"/>
            <a:ext cx="5193786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900" kern="1200" dirty="0">
                <a:solidFill>
                  <a:prstClr val="black"/>
                </a:solidFill>
                <a:ea typeface="ＭＳ Ｐゴシック"/>
              </a:rPr>
              <a:t>E:\HECRAS_2D_12070205\BLE_12070205_Engineering_Models\Engineering Models\Hydraulic Models\</a:t>
            </a:r>
            <a:r>
              <a:rPr lang="en-US" sz="900" kern="1200" dirty="0" err="1">
                <a:solidFill>
                  <a:prstClr val="black"/>
                </a:solidFill>
                <a:ea typeface="ＭＳ Ｐゴシック"/>
              </a:rPr>
              <a:t>RAS_Submittal</a:t>
            </a:r>
            <a:r>
              <a:rPr lang="en-US" sz="900" kern="1200" dirty="0">
                <a:solidFill>
                  <a:prstClr val="black"/>
                </a:solidFill>
                <a:ea typeface="ＭＳ Ｐゴシック"/>
              </a:rPr>
              <a:t>\LBSG_501\Input\</a:t>
            </a:r>
            <a:r>
              <a:rPr lang="nb-NO" sz="900" kern="1200" dirty="0">
                <a:solidFill>
                  <a:prstClr val="black"/>
                </a:solidFill>
                <a:ea typeface="ＭＳ Ｐゴシック"/>
              </a:rPr>
              <a:t>BLE_LBSG_501.p02.hdf</a:t>
            </a:r>
            <a:endParaRPr lang="en-US" sz="900" kern="1200" dirty="0">
              <a:solidFill>
                <a:prstClr val="black"/>
              </a:solidFill>
              <a:ea typeface="ＭＳ Ｐゴシック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FE7115-B550-0AFE-5FE6-7FB8D3E2A4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2980"/>
          <a:stretch/>
        </p:blipFill>
        <p:spPr>
          <a:xfrm>
            <a:off x="4907080" y="436027"/>
            <a:ext cx="3932120" cy="235492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AF55758-D152-88D9-D07B-56E55D868C59}"/>
              </a:ext>
            </a:extLst>
          </p:cNvPr>
          <p:cNvSpPr txBox="1"/>
          <p:nvPr/>
        </p:nvSpPr>
        <p:spPr>
          <a:xfrm>
            <a:off x="5109210" y="498662"/>
            <a:ext cx="3611880" cy="101566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1200" kern="1200" dirty="0">
                <a:solidFill>
                  <a:prstClr val="black"/>
                </a:solidFill>
                <a:ea typeface="ＭＳ Ｐゴシック"/>
              </a:rPr>
              <a:t>Example:  HUC-10 from Base Level Engineering</a:t>
            </a:r>
          </a:p>
          <a:p>
            <a:pPr defTabSz="685800">
              <a:buClrTx/>
            </a:pPr>
            <a:endParaRPr lang="en-US" sz="1200" kern="1200" dirty="0">
              <a:solidFill>
                <a:prstClr val="black"/>
              </a:solidFill>
              <a:ea typeface="ＭＳ Ｐゴシック"/>
            </a:endParaRPr>
          </a:p>
          <a:p>
            <a:pPr defTabSz="685800">
              <a:buClrTx/>
            </a:pPr>
            <a:r>
              <a:rPr lang="en-US" sz="1200" kern="1200" dirty="0">
                <a:solidFill>
                  <a:prstClr val="black"/>
                </a:solidFill>
                <a:ea typeface="ＭＳ Ｐゴシック"/>
              </a:rPr>
              <a:t> - 200 foot cells with 100 foot cells in “urban areas”</a:t>
            </a:r>
          </a:p>
          <a:p>
            <a:pPr defTabSz="685800">
              <a:buClrTx/>
            </a:pPr>
            <a:r>
              <a:rPr lang="en-US" sz="1200" kern="1200" dirty="0">
                <a:solidFill>
                  <a:prstClr val="black"/>
                </a:solidFill>
                <a:ea typeface="ＭＳ Ｐゴシック"/>
              </a:rPr>
              <a:t> - computational </a:t>
            </a:r>
            <a:r>
              <a:rPr lang="en-US" sz="1200" kern="1200" dirty="0" err="1">
                <a:solidFill>
                  <a:prstClr val="black"/>
                </a:solidFill>
                <a:ea typeface="ＭＳ Ｐゴシック"/>
              </a:rPr>
              <a:t>breaklines</a:t>
            </a:r>
            <a:r>
              <a:rPr lang="en-US" sz="1200" kern="1200" dirty="0">
                <a:solidFill>
                  <a:prstClr val="black"/>
                </a:solidFill>
                <a:ea typeface="ＭＳ Ｐゴシック"/>
              </a:rPr>
              <a:t> on road and rivers</a:t>
            </a:r>
          </a:p>
          <a:p>
            <a:pPr defTabSz="685800">
              <a:buClrTx/>
            </a:pPr>
            <a:r>
              <a:rPr lang="en-US" sz="1200" kern="1200" dirty="0">
                <a:solidFill>
                  <a:prstClr val="black"/>
                </a:solidFill>
                <a:ea typeface="ＭＳ Ｐゴシック"/>
              </a:rPr>
              <a:t> - </a:t>
            </a:r>
            <a:r>
              <a:rPr lang="en-US" sz="1200" kern="1200" dirty="0" err="1">
                <a:solidFill>
                  <a:prstClr val="black"/>
                </a:solidFill>
                <a:ea typeface="ＭＳ Ｐゴシック"/>
              </a:rPr>
              <a:t>Mannings</a:t>
            </a:r>
            <a:r>
              <a:rPr lang="en-US" sz="1200" kern="1200" dirty="0">
                <a:solidFill>
                  <a:prstClr val="black"/>
                </a:solidFill>
                <a:ea typeface="ＭＳ Ｐゴシック"/>
              </a:rPr>
              <a:t> per NLCD</a:t>
            </a:r>
          </a:p>
        </p:txBody>
      </p:sp>
    </p:spTree>
    <p:extLst>
      <p:ext uri="{BB962C8B-B14F-4D97-AF65-F5344CB8AC3E}">
        <p14:creationId xmlns:p14="http://schemas.microsoft.com/office/powerpoint/2010/main" val="601907490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15A6F9CC-893A-AFA9-213D-A43793638E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9107" y="2120321"/>
            <a:ext cx="4609436" cy="270891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467A31-679F-4046-8368-A91A77992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42900"/>
            <a:ext cx="8534400" cy="311524"/>
          </a:xfrm>
        </p:spPr>
        <p:txBody>
          <a:bodyPr/>
          <a:lstStyle/>
          <a:p>
            <a:r>
              <a:rPr lang="en-US" dirty="0"/>
              <a:t>HEC-RAS Model  - Local Inputs (4) &amp; (5)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78146B5-3414-B9CE-F95B-0AD0F31B2552}"/>
              </a:ext>
            </a:extLst>
          </p:cNvPr>
          <p:cNvGrpSpPr/>
          <p:nvPr/>
        </p:nvGrpSpPr>
        <p:grpSpPr>
          <a:xfrm>
            <a:off x="645795" y="777240"/>
            <a:ext cx="3754755" cy="1491615"/>
            <a:chOff x="1089660" y="1242060"/>
            <a:chExt cx="5006340" cy="198882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4FF3CEF-75A0-9748-06C3-FD1B345E47A7}"/>
                </a:ext>
              </a:extLst>
            </p:cNvPr>
            <p:cNvSpPr/>
            <p:nvPr/>
          </p:nvSpPr>
          <p:spPr bwMode="auto">
            <a:xfrm>
              <a:off x="1089660" y="1242060"/>
              <a:ext cx="5006340" cy="198882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050" b="1" kern="1200" dirty="0">
                <a:ln w="38100">
                  <a:solidFill>
                    <a:prstClr val="black"/>
                  </a:solidFill>
                </a:ln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sp>
          <p:nvSpPr>
            <p:cNvPr id="3" name="Rectangle: Folded Corner 2">
              <a:extLst>
                <a:ext uri="{FF2B5EF4-FFF2-40B4-BE49-F238E27FC236}">
                  <a16:creationId xmlns:a16="http://schemas.microsoft.com/office/drawing/2014/main" id="{D7E278B3-77C1-E581-7FF7-FF2A2F14C798}"/>
                </a:ext>
              </a:extLst>
            </p:cNvPr>
            <p:cNvSpPr/>
            <p:nvPr/>
          </p:nvSpPr>
          <p:spPr bwMode="auto">
            <a:xfrm rot="10800000">
              <a:off x="1699260" y="1546860"/>
              <a:ext cx="1028700" cy="1333500"/>
            </a:xfrm>
            <a:prstGeom prst="foldedCorner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857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050" b="1" kern="1200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F28F0C2-8A22-6A42-3A52-9F67E3A79B67}"/>
                </a:ext>
              </a:extLst>
            </p:cNvPr>
            <p:cNvSpPr txBox="1"/>
            <p:nvPr/>
          </p:nvSpPr>
          <p:spPr>
            <a:xfrm>
              <a:off x="1756409" y="1939290"/>
              <a:ext cx="914400" cy="54864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algn="ctr" defTabSz="685800" eaLnBrk="0" hangingPunct="0">
                <a:lnSpc>
                  <a:spcPts val="1350"/>
                </a:lnSpc>
                <a:buClrTx/>
              </a:pPr>
              <a:r>
                <a:rPr lang="en-US" sz="1050" b="1" kern="1200" dirty="0">
                  <a:solidFill>
                    <a:prstClr val="black"/>
                  </a:solidFill>
                  <a:ea typeface="ＭＳ Ｐゴシック"/>
                </a:rPr>
                <a:t>Geometry</a:t>
              </a:r>
            </a:p>
            <a:p>
              <a:pPr algn="ctr" defTabSz="685800" eaLnBrk="0" hangingPunct="0">
                <a:lnSpc>
                  <a:spcPts val="1350"/>
                </a:lnSpc>
                <a:buClrTx/>
              </a:pPr>
              <a:r>
                <a:rPr lang="en-US" sz="1050" b="1" kern="1200" dirty="0" err="1">
                  <a:solidFill>
                    <a:prstClr val="black"/>
                  </a:solidFill>
                  <a:ea typeface="ＭＳ Ｐゴシック"/>
                  <a:cs typeface="+mn-cs"/>
                </a:rPr>
                <a:t>gXX</a:t>
              </a:r>
              <a:endParaRPr lang="en-US" sz="1050" b="1" kern="1200" dirty="0">
                <a:solidFill>
                  <a:prstClr val="black"/>
                </a:solidFill>
                <a:ea typeface="ＭＳ Ｐゴシック"/>
                <a:cs typeface="+mn-cs"/>
              </a:endParaRPr>
            </a:p>
          </p:txBody>
        </p:sp>
        <p:sp>
          <p:nvSpPr>
            <p:cNvPr id="9" name="Rectangle: Folded Corner 8">
              <a:extLst>
                <a:ext uri="{FF2B5EF4-FFF2-40B4-BE49-F238E27FC236}">
                  <a16:creationId xmlns:a16="http://schemas.microsoft.com/office/drawing/2014/main" id="{0FDFE93C-0967-9805-DF8D-347B49D22228}"/>
                </a:ext>
              </a:extLst>
            </p:cNvPr>
            <p:cNvSpPr/>
            <p:nvPr/>
          </p:nvSpPr>
          <p:spPr bwMode="auto">
            <a:xfrm rot="10800000">
              <a:off x="3055620" y="1546860"/>
              <a:ext cx="1028700" cy="1333500"/>
            </a:xfrm>
            <a:prstGeom prst="foldedCorner">
              <a:avLst/>
            </a:prstGeom>
            <a:solidFill>
              <a:schemeClr val="bg2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050" b="1" kern="1200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4D6D2DF-8638-5905-07D5-57A9C1F1980A}"/>
                </a:ext>
              </a:extLst>
            </p:cNvPr>
            <p:cNvSpPr txBox="1"/>
            <p:nvPr/>
          </p:nvSpPr>
          <p:spPr>
            <a:xfrm>
              <a:off x="3112769" y="1939290"/>
              <a:ext cx="914400" cy="54864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algn="ctr" defTabSz="685800" eaLnBrk="0" hangingPunct="0">
                <a:lnSpc>
                  <a:spcPts val="1350"/>
                </a:lnSpc>
                <a:buClrTx/>
              </a:pPr>
              <a:r>
                <a:rPr lang="en-US" sz="1050" b="1" kern="1200" dirty="0">
                  <a:solidFill>
                    <a:prstClr val="black"/>
                  </a:solidFill>
                  <a:ea typeface="ＭＳ Ｐゴシック"/>
                </a:rPr>
                <a:t>Unsteady</a:t>
              </a:r>
            </a:p>
            <a:p>
              <a:pPr algn="ctr" defTabSz="685800" eaLnBrk="0" hangingPunct="0">
                <a:lnSpc>
                  <a:spcPts val="1350"/>
                </a:lnSpc>
                <a:buClrTx/>
              </a:pPr>
              <a:r>
                <a:rPr lang="en-US" sz="1050" b="1" kern="1200" dirty="0">
                  <a:solidFill>
                    <a:prstClr val="black"/>
                  </a:solidFill>
                  <a:ea typeface="ＭＳ Ｐゴシック"/>
                </a:rPr>
                <a:t>Flow</a:t>
              </a:r>
            </a:p>
            <a:p>
              <a:pPr algn="ctr" defTabSz="685800" eaLnBrk="0" hangingPunct="0">
                <a:lnSpc>
                  <a:spcPts val="1350"/>
                </a:lnSpc>
                <a:buClrTx/>
              </a:pPr>
              <a:r>
                <a:rPr lang="en-US" sz="1050" b="1" kern="1200" dirty="0" err="1">
                  <a:solidFill>
                    <a:prstClr val="black"/>
                  </a:solidFill>
                  <a:ea typeface="ＭＳ Ｐゴシック"/>
                  <a:cs typeface="+mn-cs"/>
                </a:rPr>
                <a:t>uXX</a:t>
              </a:r>
              <a:endParaRPr lang="en-US" sz="1050" b="1" kern="1200" dirty="0">
                <a:solidFill>
                  <a:prstClr val="black"/>
                </a:solidFill>
                <a:ea typeface="ＭＳ Ｐゴシック"/>
                <a:cs typeface="+mn-cs"/>
              </a:endParaRPr>
            </a:p>
          </p:txBody>
        </p:sp>
        <p:sp>
          <p:nvSpPr>
            <p:cNvPr id="11" name="Rectangle: Folded Corner 10">
              <a:extLst>
                <a:ext uri="{FF2B5EF4-FFF2-40B4-BE49-F238E27FC236}">
                  <a16:creationId xmlns:a16="http://schemas.microsoft.com/office/drawing/2014/main" id="{83400257-739F-1278-AE64-CB61B74571DE}"/>
                </a:ext>
              </a:extLst>
            </p:cNvPr>
            <p:cNvSpPr/>
            <p:nvPr/>
          </p:nvSpPr>
          <p:spPr bwMode="auto">
            <a:xfrm rot="10800000">
              <a:off x="4408169" y="1546860"/>
              <a:ext cx="1028700" cy="1333500"/>
            </a:xfrm>
            <a:prstGeom prst="foldedCorner">
              <a:avLst/>
            </a:prstGeom>
            <a:solidFill>
              <a:schemeClr val="accent3">
                <a:lumMod val="40000"/>
                <a:lumOff val="60000"/>
              </a:schemeClr>
            </a:solidFill>
            <a:ln w="2857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050" b="1" kern="1200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4C525C8-621B-E358-71D3-B64E90C2F300}"/>
                </a:ext>
              </a:extLst>
            </p:cNvPr>
            <p:cNvSpPr txBox="1"/>
            <p:nvPr/>
          </p:nvSpPr>
          <p:spPr>
            <a:xfrm>
              <a:off x="4465318" y="1939290"/>
              <a:ext cx="914400" cy="54864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algn="ctr" defTabSz="685800" eaLnBrk="0" hangingPunct="0">
                <a:lnSpc>
                  <a:spcPts val="1350"/>
                </a:lnSpc>
                <a:buClrTx/>
              </a:pPr>
              <a:r>
                <a:rPr lang="en-US" sz="1050" b="1" kern="1200" dirty="0">
                  <a:solidFill>
                    <a:prstClr val="black"/>
                  </a:solidFill>
                  <a:ea typeface="ＭＳ Ｐゴシック"/>
                </a:rPr>
                <a:t>Plan</a:t>
              </a:r>
            </a:p>
            <a:p>
              <a:pPr algn="ctr" defTabSz="685800" eaLnBrk="0" hangingPunct="0">
                <a:lnSpc>
                  <a:spcPts val="1350"/>
                </a:lnSpc>
                <a:buClrTx/>
              </a:pPr>
              <a:r>
                <a:rPr lang="en-US" sz="1050" b="1" kern="1200" dirty="0" err="1">
                  <a:solidFill>
                    <a:prstClr val="black"/>
                  </a:solidFill>
                  <a:ea typeface="ＭＳ Ｐゴシック"/>
                </a:rPr>
                <a:t>pXX</a:t>
              </a:r>
              <a:endParaRPr lang="en-US" sz="1050" b="1" kern="1200" dirty="0">
                <a:solidFill>
                  <a:prstClr val="black"/>
                </a:solidFill>
                <a:ea typeface="ＭＳ Ｐゴシック"/>
                <a:cs typeface="+mn-cs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AD7236D0-D54E-A8BB-BCEB-6A17FFB4A735}"/>
              </a:ext>
            </a:extLst>
          </p:cNvPr>
          <p:cNvSpPr txBox="1"/>
          <p:nvPr/>
        </p:nvSpPr>
        <p:spPr>
          <a:xfrm>
            <a:off x="3603307" y="2051685"/>
            <a:ext cx="685800" cy="21717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defTabSz="685800" eaLnBrk="0" hangingPunct="0">
              <a:lnSpc>
                <a:spcPts val="1350"/>
              </a:lnSpc>
              <a:buClrTx/>
            </a:pPr>
            <a:r>
              <a:rPr lang="en-US" sz="1050" b="1" kern="1200" dirty="0">
                <a:solidFill>
                  <a:prstClr val="black"/>
                </a:solidFill>
                <a:ea typeface="ＭＳ Ｐゴシック"/>
              </a:rPr>
              <a:t>Project (</a:t>
            </a:r>
            <a:r>
              <a:rPr lang="en-US" sz="1050" b="1" kern="1200" dirty="0" err="1">
                <a:solidFill>
                  <a:prstClr val="black"/>
                </a:solidFill>
                <a:ea typeface="ＭＳ Ｐゴシック"/>
              </a:rPr>
              <a:t>prj</a:t>
            </a:r>
            <a:r>
              <a:rPr lang="en-US" sz="1050" b="1" kern="1200" dirty="0">
                <a:solidFill>
                  <a:prstClr val="black"/>
                </a:solidFill>
                <a:ea typeface="ＭＳ Ｐゴシック"/>
              </a:rPr>
              <a:t>)</a:t>
            </a:r>
            <a:endParaRPr lang="en-US" sz="1050" b="1" kern="1200" dirty="0">
              <a:solidFill>
                <a:prstClr val="black"/>
              </a:solidFill>
              <a:ea typeface="ＭＳ Ｐゴシック"/>
              <a:cs typeface="+mn-cs"/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1A6030F-230F-6861-E793-8ED59CC2E6A8}"/>
              </a:ext>
            </a:extLst>
          </p:cNvPr>
          <p:cNvCxnSpPr>
            <a:cxnSpLocks/>
          </p:cNvCxnSpPr>
          <p:nvPr/>
        </p:nvCxnSpPr>
        <p:spPr bwMode="auto">
          <a:xfrm flipV="1">
            <a:off x="2394585" y="2068816"/>
            <a:ext cx="128588" cy="725876"/>
          </a:xfrm>
          <a:prstGeom prst="straightConnector1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1179BB1C-2C30-0CDD-6F86-C0731010AF36}"/>
              </a:ext>
            </a:extLst>
          </p:cNvPr>
          <p:cNvSpPr txBox="1"/>
          <p:nvPr/>
        </p:nvSpPr>
        <p:spPr>
          <a:xfrm>
            <a:off x="2234325" y="2866130"/>
            <a:ext cx="1886427" cy="608647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defTabSz="685800" eaLnBrk="0" hangingPunct="0">
              <a:lnSpc>
                <a:spcPts val="1350"/>
              </a:lnSpc>
              <a:buClrTx/>
            </a:pPr>
            <a:r>
              <a:rPr lang="en-US" sz="1200" kern="1200" dirty="0">
                <a:solidFill>
                  <a:prstClr val="black"/>
                </a:solidFill>
                <a:ea typeface="ＭＳ Ｐゴシック"/>
                <a:cs typeface="+mn-cs"/>
              </a:rPr>
              <a:t>Remove the “Precipitation”</a:t>
            </a:r>
          </a:p>
          <a:p>
            <a:pPr defTabSz="685800" eaLnBrk="0" hangingPunct="0">
              <a:lnSpc>
                <a:spcPts val="1350"/>
              </a:lnSpc>
              <a:buClrTx/>
            </a:pPr>
            <a:r>
              <a:rPr lang="en-US" sz="1200" kern="1200" dirty="0">
                <a:solidFill>
                  <a:prstClr val="black"/>
                </a:solidFill>
                <a:ea typeface="ＭＳ Ｐゴシック"/>
              </a:rPr>
              <a:t>boundary condition and </a:t>
            </a:r>
          </a:p>
          <a:p>
            <a:pPr defTabSz="685800" eaLnBrk="0" hangingPunct="0">
              <a:lnSpc>
                <a:spcPts val="1350"/>
              </a:lnSpc>
              <a:buClrTx/>
            </a:pPr>
            <a:r>
              <a:rPr lang="en-US" sz="1200" kern="1200" dirty="0">
                <a:solidFill>
                  <a:prstClr val="black"/>
                </a:solidFill>
                <a:ea typeface="ＭＳ Ｐゴシック"/>
              </a:rPr>
              <a:t>any other “Inflows”</a:t>
            </a:r>
            <a:endParaRPr lang="en-US" sz="1200" kern="1200" dirty="0">
              <a:solidFill>
                <a:prstClr val="black"/>
              </a:solidFill>
              <a:ea typeface="ＭＳ Ｐゴシック"/>
              <a:cs typeface="+mn-cs"/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91D49128-2BEB-AF7D-F43D-6322EE58E989}"/>
              </a:ext>
            </a:extLst>
          </p:cNvPr>
          <p:cNvCxnSpPr>
            <a:cxnSpLocks/>
          </p:cNvCxnSpPr>
          <p:nvPr/>
        </p:nvCxnSpPr>
        <p:spPr bwMode="auto">
          <a:xfrm flipV="1">
            <a:off x="1011556" y="2091690"/>
            <a:ext cx="440054" cy="1620175"/>
          </a:xfrm>
          <a:prstGeom prst="straightConnector1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5643591C-37A5-6A84-5CAF-93C5B97D02E2}"/>
              </a:ext>
            </a:extLst>
          </p:cNvPr>
          <p:cNvSpPr txBox="1"/>
          <p:nvPr/>
        </p:nvSpPr>
        <p:spPr>
          <a:xfrm>
            <a:off x="453865" y="3797590"/>
            <a:ext cx="1886427" cy="399994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defTabSz="685800" eaLnBrk="0" hangingPunct="0">
              <a:lnSpc>
                <a:spcPts val="1350"/>
              </a:lnSpc>
              <a:buClrTx/>
            </a:pPr>
            <a:r>
              <a:rPr lang="en-US" sz="1200" kern="1200" dirty="0">
                <a:solidFill>
                  <a:prstClr val="black"/>
                </a:solidFill>
                <a:ea typeface="ＭＳ Ｐゴシック"/>
              </a:rPr>
              <a:t>Create an Internal Boundary Condition (BC) Line</a:t>
            </a:r>
          </a:p>
          <a:p>
            <a:pPr defTabSz="685800" eaLnBrk="0" hangingPunct="0">
              <a:lnSpc>
                <a:spcPts val="1350"/>
              </a:lnSpc>
              <a:buClrTx/>
            </a:pPr>
            <a:r>
              <a:rPr lang="en-US" sz="1200" kern="1200" dirty="0">
                <a:solidFill>
                  <a:prstClr val="black"/>
                </a:solidFill>
                <a:ea typeface="ＭＳ Ｐゴシック"/>
                <a:cs typeface="+mn-cs"/>
              </a:rPr>
              <a:t>Anywhere within the 2D mesh… name it “Emitter”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9B9A1DD-6AB5-4AAF-6A74-FB15C48049F2}"/>
              </a:ext>
            </a:extLst>
          </p:cNvPr>
          <p:cNvSpPr txBox="1"/>
          <p:nvPr/>
        </p:nvSpPr>
        <p:spPr>
          <a:xfrm>
            <a:off x="7554991" y="2217478"/>
            <a:ext cx="1177529" cy="217171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defTabSz="685800" eaLnBrk="0" hangingPunct="0">
              <a:lnSpc>
                <a:spcPts val="1350"/>
              </a:lnSpc>
              <a:buClrTx/>
            </a:pPr>
            <a:r>
              <a:rPr lang="en-US" sz="1200" kern="1200" dirty="0">
                <a:solidFill>
                  <a:prstClr val="black"/>
                </a:solidFill>
                <a:ea typeface="ＭＳ Ｐゴシック"/>
              </a:rPr>
              <a:t>Model terrain</a:t>
            </a:r>
            <a:endParaRPr lang="en-US" sz="1200" kern="1200" dirty="0">
              <a:solidFill>
                <a:prstClr val="black"/>
              </a:solidFill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757202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67A31-679F-4046-8368-A91A77992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42900"/>
            <a:ext cx="5821680" cy="311524"/>
          </a:xfrm>
        </p:spPr>
        <p:txBody>
          <a:bodyPr/>
          <a:lstStyle/>
          <a:p>
            <a:r>
              <a:rPr lang="en-US" dirty="0"/>
              <a:t>RAS2FIM-2D Steps  - Determine </a:t>
            </a:r>
            <a:r>
              <a:rPr lang="en-US" dirty="0" err="1"/>
              <a:t>NextGEN</a:t>
            </a:r>
            <a:r>
              <a:rPr lang="en-US" dirty="0"/>
              <a:t> streams in 2D area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8DB7ED-A646-DD2A-EB48-61E2A1ED68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885" y="720137"/>
            <a:ext cx="6938010" cy="408962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DFD6393-9B60-299A-18EF-AB29F575FE68}"/>
              </a:ext>
            </a:extLst>
          </p:cNvPr>
          <p:cNvSpPr txBox="1"/>
          <p:nvPr/>
        </p:nvSpPr>
        <p:spPr>
          <a:xfrm>
            <a:off x="406914" y="4569767"/>
            <a:ext cx="4387971" cy="2308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pt-BR" sz="900" kern="1200" dirty="0">
                <a:solidFill>
                  <a:prstClr val="black"/>
                </a:solidFill>
                <a:ea typeface="ＭＳ Ｐゴシック"/>
              </a:rPr>
              <a:t>E:\ras2fim-2d-presentation\ras2fim_2d_prelim_20240425\model_hydrofabric.gpkg</a:t>
            </a:r>
            <a:endParaRPr lang="en-US" sz="900" kern="1200" dirty="0">
              <a:solidFill>
                <a:prstClr val="black"/>
              </a:solidFill>
              <a:ea typeface="ＭＳ Ｐゴシック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DD1313-BFF3-AA0C-DE2A-86028AEB5578}"/>
              </a:ext>
            </a:extLst>
          </p:cNvPr>
          <p:cNvSpPr txBox="1"/>
          <p:nvPr/>
        </p:nvSpPr>
        <p:spPr>
          <a:xfrm>
            <a:off x="5252085" y="995867"/>
            <a:ext cx="3611880" cy="83099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1200" kern="1200" dirty="0">
                <a:solidFill>
                  <a:prstClr val="black"/>
                </a:solidFill>
                <a:ea typeface="ＭＳ Ｐゴシック"/>
              </a:rPr>
              <a:t>Nexus moved to upstream of “</a:t>
            </a:r>
            <a:r>
              <a:rPr lang="en-US" sz="1200" kern="1200" dirty="0" err="1">
                <a:solidFill>
                  <a:prstClr val="black"/>
                </a:solidFill>
                <a:ea typeface="ＭＳ Ｐゴシック"/>
              </a:rPr>
              <a:t>wb</a:t>
            </a:r>
            <a:r>
              <a:rPr lang="en-US" sz="1200" kern="1200" dirty="0">
                <a:solidFill>
                  <a:prstClr val="black"/>
                </a:solidFill>
                <a:ea typeface="ＭＳ Ｐゴシック"/>
              </a:rPr>
              <a:t>” stream.  </a:t>
            </a:r>
          </a:p>
          <a:p>
            <a:pPr defTabSz="685800">
              <a:buClrTx/>
            </a:pPr>
            <a:endParaRPr lang="en-US" sz="1200" kern="1200" dirty="0">
              <a:solidFill>
                <a:prstClr val="black"/>
              </a:solidFill>
              <a:ea typeface="ＭＳ Ｐゴシック"/>
            </a:endParaRPr>
          </a:p>
          <a:p>
            <a:pPr defTabSz="685800">
              <a:buClrTx/>
            </a:pPr>
            <a:r>
              <a:rPr lang="en-US" sz="1200" kern="1200" dirty="0">
                <a:solidFill>
                  <a:prstClr val="black"/>
                </a:solidFill>
                <a:ea typeface="ＭＳ Ｐゴシック"/>
              </a:rPr>
              <a:t>Only network of streams moving through outflow boundary conditions are evaluated.</a:t>
            </a:r>
          </a:p>
        </p:txBody>
      </p:sp>
    </p:spTree>
    <p:extLst>
      <p:ext uri="{BB962C8B-B14F-4D97-AF65-F5344CB8AC3E}">
        <p14:creationId xmlns:p14="http://schemas.microsoft.com/office/powerpoint/2010/main" val="2073159441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54"/>
          <p:cNvSpPr txBox="1">
            <a:spLocks noGrp="1"/>
          </p:cNvSpPr>
          <p:nvPr>
            <p:ph type="ctrTitle"/>
          </p:nvPr>
        </p:nvSpPr>
        <p:spPr>
          <a:xfrm>
            <a:off x="507800" y="3196350"/>
            <a:ext cx="8035200" cy="921600"/>
          </a:xfrm>
          <a:prstGeom prst="rect">
            <a:avLst/>
          </a:prstGeom>
        </p:spPr>
        <p:txBody>
          <a:bodyPr spcFirstLastPara="1" wrap="square" lIns="13500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 dirty="0"/>
              <a:t>FLOG Meeting</a:t>
            </a:r>
            <a:endParaRPr sz="3100" dirty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 Geo-Intelligence Division FIM Development Updates</a:t>
            </a:r>
            <a:endParaRPr sz="2400" dirty="0"/>
          </a:p>
        </p:txBody>
      </p:sp>
      <p:sp>
        <p:nvSpPr>
          <p:cNvPr id="345" name="Google Shape;345;p54"/>
          <p:cNvSpPr txBox="1">
            <a:spLocks noGrp="1"/>
          </p:cNvSpPr>
          <p:nvPr>
            <p:ph type="subTitle" idx="1"/>
          </p:nvPr>
        </p:nvSpPr>
        <p:spPr>
          <a:xfrm>
            <a:off x="5772549" y="4230825"/>
            <a:ext cx="2770200" cy="73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800"/>
              </a:spcBef>
              <a:spcAft>
                <a:spcPts val="1200"/>
              </a:spcAft>
              <a:buNone/>
            </a:pPr>
            <a:r>
              <a:rPr lang="en" sz="1400"/>
              <a:t>June 7 2024</a:t>
            </a:r>
            <a:endParaRPr sz="14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67A31-679F-4046-8368-A91A77992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42900"/>
            <a:ext cx="5821680" cy="311524"/>
          </a:xfrm>
        </p:spPr>
        <p:txBody>
          <a:bodyPr/>
          <a:lstStyle/>
          <a:p>
            <a:r>
              <a:rPr lang="en-US" dirty="0"/>
              <a:t>RAS2FIM-2D Steps  - </a:t>
            </a:r>
            <a:r>
              <a:rPr lang="en-US" dirty="0" err="1"/>
              <a:t>Mianstems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3235C0-9EAE-31F8-947E-F58D2F7B31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62" y="706125"/>
            <a:ext cx="6467476" cy="404935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C5D4F15-9DEF-D28F-D32D-0DE5045CB200}"/>
              </a:ext>
            </a:extLst>
          </p:cNvPr>
          <p:cNvSpPr txBox="1"/>
          <p:nvPr/>
        </p:nvSpPr>
        <p:spPr>
          <a:xfrm>
            <a:off x="222885" y="3749937"/>
            <a:ext cx="1282065" cy="6463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1200" kern="1200" dirty="0">
                <a:solidFill>
                  <a:prstClr val="black"/>
                </a:solidFill>
                <a:ea typeface="ＭＳ Ｐゴシック"/>
              </a:rPr>
              <a:t>43 – mainstems</a:t>
            </a:r>
          </a:p>
          <a:p>
            <a:pPr defTabSz="685800">
              <a:buClrTx/>
            </a:pPr>
            <a:endParaRPr lang="en-US" sz="1200" kern="1200" dirty="0">
              <a:solidFill>
                <a:prstClr val="black"/>
              </a:solidFill>
              <a:ea typeface="ＭＳ Ｐゴシック"/>
            </a:endParaRPr>
          </a:p>
          <a:p>
            <a:pPr defTabSz="685800">
              <a:buClrTx/>
            </a:pPr>
            <a:r>
              <a:rPr lang="en-US" sz="1200" kern="1200" dirty="0">
                <a:solidFill>
                  <a:prstClr val="black"/>
                </a:solidFill>
                <a:ea typeface="ＭＳ Ｐゴシック"/>
              </a:rPr>
              <a:t>73 - </a:t>
            </a:r>
            <a:r>
              <a:rPr lang="en-US" sz="1200" kern="1200" dirty="0" err="1">
                <a:solidFill>
                  <a:prstClr val="black"/>
                </a:solidFill>
                <a:ea typeface="ＭＳ Ｐゴシック"/>
              </a:rPr>
              <a:t>flowpaths</a:t>
            </a:r>
            <a:endParaRPr lang="en-US" sz="1200" kern="1200" dirty="0">
              <a:solidFill>
                <a:prstClr val="black"/>
              </a:solidFill>
              <a:ea typeface="ＭＳ Ｐゴシック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5E1BF9-0996-E813-229D-99951C8E1DF1}"/>
              </a:ext>
            </a:extLst>
          </p:cNvPr>
          <p:cNvSpPr txBox="1"/>
          <p:nvPr/>
        </p:nvSpPr>
        <p:spPr>
          <a:xfrm>
            <a:off x="222885" y="4437376"/>
            <a:ext cx="2734628" cy="46166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1200" kern="1200" dirty="0">
                <a:solidFill>
                  <a:prstClr val="black"/>
                </a:solidFill>
                <a:ea typeface="ＭＳ Ｐゴシック"/>
              </a:rPr>
              <a:t>Example shown is mainstem “184413”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8B4F5C2-09FD-5DBB-C837-9C40DA85F9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3913" y="211441"/>
            <a:ext cx="4282869" cy="261833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725E7C0-0B6B-C5D6-76C8-00BB9A6AD95F}"/>
              </a:ext>
            </a:extLst>
          </p:cNvPr>
          <p:cNvSpPr txBox="1"/>
          <p:nvPr/>
        </p:nvSpPr>
        <p:spPr>
          <a:xfrm>
            <a:off x="6940344" y="256287"/>
            <a:ext cx="1898857" cy="5078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900" b="1" kern="1200" dirty="0">
                <a:solidFill>
                  <a:prstClr val="black"/>
                </a:solidFill>
                <a:ea typeface="ＭＳ Ｐゴシック"/>
              </a:rPr>
              <a:t>3 network groupings… does this network flow out of a boundary condition?</a:t>
            </a:r>
          </a:p>
        </p:txBody>
      </p:sp>
    </p:spTree>
    <p:extLst>
      <p:ext uri="{BB962C8B-B14F-4D97-AF65-F5344CB8AC3E}">
        <p14:creationId xmlns:p14="http://schemas.microsoft.com/office/powerpoint/2010/main" val="916490757"/>
      </p:ext>
    </p:extLst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A2711C-8090-CE70-F823-94CE28438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" y="717779"/>
            <a:ext cx="5893730" cy="419712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DAE82830-1D01-4785-84C9-AD51EBA0D318}"/>
              </a:ext>
            </a:extLst>
          </p:cNvPr>
          <p:cNvSpPr/>
          <p:nvPr/>
        </p:nvSpPr>
        <p:spPr bwMode="auto">
          <a:xfrm>
            <a:off x="3794760" y="3651395"/>
            <a:ext cx="228600" cy="228600"/>
          </a:xfrm>
          <a:prstGeom prst="ellipse">
            <a:avLst/>
          </a:prstGeom>
          <a:noFill/>
          <a:ln w="57150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050" b="1" kern="1200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467A31-679F-4046-8368-A91A77992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42900"/>
            <a:ext cx="5821680" cy="311524"/>
          </a:xfrm>
        </p:spPr>
        <p:txBody>
          <a:bodyPr/>
          <a:lstStyle/>
          <a:p>
            <a:r>
              <a:rPr lang="en-US" dirty="0"/>
              <a:t>RAS2FIM-2D Steps  - Determine </a:t>
            </a:r>
            <a:r>
              <a:rPr lang="en-US" dirty="0" err="1"/>
              <a:t>NextGEN</a:t>
            </a:r>
            <a:r>
              <a:rPr lang="en-US" dirty="0"/>
              <a:t> streams in 2D area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FD6393-9B60-299A-18EF-AB29F575FE68}"/>
              </a:ext>
            </a:extLst>
          </p:cNvPr>
          <p:cNvSpPr txBox="1"/>
          <p:nvPr/>
        </p:nvSpPr>
        <p:spPr>
          <a:xfrm>
            <a:off x="406914" y="4569767"/>
            <a:ext cx="4387971" cy="2308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pt-BR" sz="900" kern="1200" dirty="0">
                <a:solidFill>
                  <a:prstClr val="black"/>
                </a:solidFill>
                <a:ea typeface="ＭＳ Ｐゴシック"/>
              </a:rPr>
              <a:t>E:\ras2fim-2d-presentation\ras2fim_2d_prelim_20240425\model_hydrofabric.gpkg</a:t>
            </a:r>
            <a:endParaRPr lang="en-US" sz="900" kern="1200" dirty="0">
              <a:solidFill>
                <a:prstClr val="black"/>
              </a:solidFill>
              <a:ea typeface="ＭＳ Ｐゴシック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5534E8C-5D70-14BE-B691-A45021F4ED3F}"/>
              </a:ext>
            </a:extLst>
          </p:cNvPr>
          <p:cNvCxnSpPr>
            <a:cxnSpLocks/>
            <a:endCxn id="16" idx="7"/>
          </p:cNvCxnSpPr>
          <p:nvPr/>
        </p:nvCxnSpPr>
        <p:spPr bwMode="auto">
          <a:xfrm flipH="1">
            <a:off x="3989883" y="1457325"/>
            <a:ext cx="2376628" cy="2227548"/>
          </a:xfrm>
          <a:prstGeom prst="straightConnector1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2DD1313-BFF3-AA0C-DE2A-86028AEB5578}"/>
              </a:ext>
            </a:extLst>
          </p:cNvPr>
          <p:cNvSpPr txBox="1"/>
          <p:nvPr/>
        </p:nvSpPr>
        <p:spPr>
          <a:xfrm>
            <a:off x="5583555" y="1260632"/>
            <a:ext cx="3388995" cy="101566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1200" kern="1200" dirty="0">
                <a:solidFill>
                  <a:prstClr val="black"/>
                </a:solidFill>
                <a:ea typeface="ＭＳ Ｐゴシック"/>
              </a:rPr>
              <a:t>Mainstem “1884864” – starting at “wb-2410538”</a:t>
            </a:r>
          </a:p>
          <a:p>
            <a:pPr defTabSz="685800">
              <a:buClrTx/>
            </a:pPr>
            <a:endParaRPr lang="en-US" sz="1200" kern="1200" dirty="0">
              <a:solidFill>
                <a:prstClr val="black"/>
              </a:solidFill>
              <a:ea typeface="ＭＳ Ｐゴシック"/>
            </a:endParaRPr>
          </a:p>
          <a:p>
            <a:pPr defTabSz="685800">
              <a:buClrTx/>
            </a:pPr>
            <a:r>
              <a:rPr lang="en-US" sz="1200" kern="1200" dirty="0">
                <a:solidFill>
                  <a:prstClr val="black"/>
                </a:solidFill>
                <a:ea typeface="ＭＳ Ｐゴシック"/>
              </a:rPr>
              <a:t>This is cell “191552” within the HEC-RAS model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5A9BA44-FAD9-F8F9-2001-F4CB01E75A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1184" y="2080573"/>
            <a:ext cx="3334033" cy="244030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91498956"/>
      </p:ext>
    </p:extLst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884C6AF-74E7-4B19-9411-5AC46340A8B9}"/>
              </a:ext>
            </a:extLst>
          </p:cNvPr>
          <p:cNvSpPr/>
          <p:nvPr/>
        </p:nvSpPr>
        <p:spPr bwMode="auto">
          <a:xfrm>
            <a:off x="1703070" y="2832787"/>
            <a:ext cx="5737860" cy="2236418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050" b="1" kern="1200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467A31-679F-4046-8368-A91A77992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42900"/>
            <a:ext cx="5821680" cy="311524"/>
          </a:xfrm>
        </p:spPr>
        <p:txBody>
          <a:bodyPr/>
          <a:lstStyle/>
          <a:p>
            <a:r>
              <a:rPr lang="en-US" dirty="0"/>
              <a:t>RAS2FIM-2D – How much flow?  How Long?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5A9BA44-FAD9-F8F9-2001-F4CB01E75A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8365" y="773530"/>
            <a:ext cx="2641081" cy="193310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50" name="Picture 2" descr="Double Jacket Fire Hose Comparison: Inch Fire Hose 1¾ Inch, 49% OFF">
            <a:extLst>
              <a:ext uri="{FF2B5EF4-FFF2-40B4-BE49-F238E27FC236}">
                <a16:creationId xmlns:a16="http://schemas.microsoft.com/office/drawing/2014/main" id="{09C384F0-DFD5-DCF3-D19D-7B4475838B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7" r="11980"/>
          <a:stretch/>
        </p:blipFill>
        <p:spPr bwMode="auto">
          <a:xfrm>
            <a:off x="304800" y="773530"/>
            <a:ext cx="2080261" cy="1933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11D4F9BE-49C3-8339-8C41-85D4B8454DF4}"/>
              </a:ext>
            </a:extLst>
          </p:cNvPr>
          <p:cNvGrpSpPr/>
          <p:nvPr/>
        </p:nvGrpSpPr>
        <p:grpSpPr>
          <a:xfrm>
            <a:off x="5412748" y="1027497"/>
            <a:ext cx="3114032" cy="1432216"/>
            <a:chOff x="7169078" y="909779"/>
            <a:chExt cx="3826582" cy="1909621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973AF98-0AF6-2AF8-8D63-52DD9294A4EA}"/>
                </a:ext>
              </a:extLst>
            </p:cNvPr>
            <p:cNvSpPr/>
            <p:nvPr/>
          </p:nvSpPr>
          <p:spPr bwMode="auto">
            <a:xfrm>
              <a:off x="7169078" y="909779"/>
              <a:ext cx="3826582" cy="190962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050" b="1" kern="1200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D1375B2-FB1B-E263-11C9-AF4FE974A1F4}"/>
                </a:ext>
              </a:extLst>
            </p:cNvPr>
            <p:cNvSpPr txBox="1"/>
            <p:nvPr/>
          </p:nvSpPr>
          <p:spPr>
            <a:xfrm>
              <a:off x="7299960" y="1031374"/>
              <a:ext cx="3581399" cy="160043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/>
          </p:spPr>
          <p:txBody>
            <a:bodyPr wrap="square">
              <a:spAutoFit/>
            </a:bodyPr>
            <a:lstStyle/>
            <a:p>
              <a:pPr defTabSz="685800">
                <a:buClrTx/>
              </a:pPr>
              <a:r>
                <a:rPr lang="en-US" sz="1200" kern="1200" dirty="0">
                  <a:solidFill>
                    <a:prstClr val="black"/>
                  </a:solidFill>
                  <a:ea typeface="ＭＳ Ｐゴシック"/>
                </a:rPr>
                <a:t>Maximum Flow:</a:t>
              </a:r>
            </a:p>
            <a:p>
              <a:pPr defTabSz="685800">
                <a:buClrTx/>
              </a:pPr>
              <a:r>
                <a:rPr lang="en-US" sz="1200" kern="1200" dirty="0">
                  <a:solidFill>
                    <a:prstClr val="black"/>
                  </a:solidFill>
                  <a:ea typeface="ＭＳ Ｐゴシック"/>
                </a:rPr>
                <a:t>~ 15 square miles... on “wb-2410538”</a:t>
              </a:r>
            </a:p>
            <a:p>
              <a:pPr defTabSz="685800">
                <a:buClrTx/>
              </a:pPr>
              <a:endParaRPr lang="en-US" sz="1200" kern="1200" dirty="0">
                <a:solidFill>
                  <a:prstClr val="black"/>
                </a:solidFill>
                <a:ea typeface="ＭＳ Ｐゴシック"/>
              </a:endParaRPr>
            </a:p>
            <a:p>
              <a:pPr defTabSz="685800">
                <a:buClrTx/>
              </a:pPr>
              <a:r>
                <a:rPr lang="en-US" sz="1200" b="1" u="sng" kern="1200" dirty="0">
                  <a:solidFill>
                    <a:prstClr val="black"/>
                  </a:solidFill>
                  <a:ea typeface="ＭＳ Ｐゴシック"/>
                </a:rPr>
                <a:t>Estimated Peak Flow:</a:t>
              </a:r>
            </a:p>
            <a:p>
              <a:pPr defTabSz="685800">
                <a:buClrTx/>
              </a:pPr>
              <a:r>
                <a:rPr lang="en-US" sz="1200" kern="1200" dirty="0">
                  <a:solidFill>
                    <a:prstClr val="black"/>
                  </a:solidFill>
                  <a:ea typeface="ＭＳ Ｐゴシック"/>
                </a:rPr>
                <a:t>Asquith limiting discharge is 85,000 </a:t>
              </a:r>
              <a:r>
                <a:rPr lang="en-US" sz="1200" kern="1200" dirty="0" err="1">
                  <a:solidFill>
                    <a:prstClr val="black"/>
                  </a:solidFill>
                  <a:ea typeface="ＭＳ Ｐゴシック"/>
                </a:rPr>
                <a:t>cfs</a:t>
              </a:r>
              <a:r>
                <a:rPr lang="en-US" sz="1200" kern="1200" dirty="0">
                  <a:solidFill>
                    <a:prstClr val="black"/>
                  </a:solidFill>
                  <a:ea typeface="ＭＳ Ｐゴシック"/>
                </a:rPr>
                <a:t>… so 30% is </a:t>
              </a:r>
              <a:r>
                <a:rPr lang="en-US" sz="1200" b="1" u="sng" kern="1200" dirty="0">
                  <a:solidFill>
                    <a:prstClr val="black"/>
                  </a:solidFill>
                  <a:ea typeface="ＭＳ Ｐゴシック"/>
                </a:rPr>
                <a:t>25,500 </a:t>
              </a:r>
              <a:r>
                <a:rPr lang="en-US" sz="1200" b="1" u="sng" kern="1200" dirty="0" err="1">
                  <a:solidFill>
                    <a:prstClr val="black"/>
                  </a:solidFill>
                  <a:ea typeface="ＭＳ Ｐゴシック"/>
                </a:rPr>
                <a:t>cfs</a:t>
              </a:r>
              <a:endParaRPr lang="en-US" sz="1200" b="1" u="sng" kern="1200" dirty="0">
                <a:solidFill>
                  <a:prstClr val="black"/>
                </a:solidFill>
                <a:ea typeface="ＭＳ Ｐゴシック"/>
              </a:endParaRPr>
            </a:p>
          </p:txBody>
        </p:sp>
      </p:grpSp>
      <p:pic>
        <p:nvPicPr>
          <p:cNvPr id="2052" name="Picture 4">
            <a:extLst>
              <a:ext uri="{FF2B5EF4-FFF2-40B4-BE49-F238E27FC236}">
                <a16:creationId xmlns:a16="http://schemas.microsoft.com/office/drawing/2014/main" id="{AEE60C88-0B69-A17E-59FC-6610FFE0BF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9" t="16889" r="19926"/>
          <a:stretch/>
        </p:blipFill>
        <p:spPr bwMode="auto">
          <a:xfrm>
            <a:off x="304800" y="2832787"/>
            <a:ext cx="1130286" cy="210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89B0B3-66C4-F63C-F3AA-BBBDFD67770C}"/>
              </a:ext>
            </a:extLst>
          </p:cNvPr>
          <p:cNvSpPr txBox="1"/>
          <p:nvPr/>
        </p:nvSpPr>
        <p:spPr>
          <a:xfrm>
            <a:off x="1777365" y="2909481"/>
            <a:ext cx="2686050" cy="83099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1200" kern="1200" dirty="0">
                <a:solidFill>
                  <a:prstClr val="black"/>
                </a:solidFill>
                <a:ea typeface="ＭＳ Ｐゴシック"/>
              </a:rPr>
              <a:t>Minimum Flow … say </a:t>
            </a:r>
            <a:r>
              <a:rPr lang="en-US" sz="1200" b="1" u="sng" kern="1200" dirty="0">
                <a:solidFill>
                  <a:prstClr val="black"/>
                </a:solidFill>
                <a:ea typeface="ＭＳ Ｐゴシック"/>
              </a:rPr>
              <a:t>500 </a:t>
            </a:r>
            <a:r>
              <a:rPr lang="en-US" sz="1200" b="1" u="sng" kern="1200" dirty="0" err="1">
                <a:solidFill>
                  <a:prstClr val="black"/>
                </a:solidFill>
                <a:ea typeface="ＭＳ Ｐゴシック"/>
              </a:rPr>
              <a:t>cfs</a:t>
            </a:r>
            <a:endParaRPr lang="en-US" sz="1200" b="1" u="sng" kern="1200" dirty="0">
              <a:solidFill>
                <a:prstClr val="black"/>
              </a:solidFill>
              <a:ea typeface="ＭＳ Ｐゴシック"/>
            </a:endParaRPr>
          </a:p>
          <a:p>
            <a:pPr defTabSz="685800">
              <a:buClrTx/>
            </a:pPr>
            <a:endParaRPr lang="en-US" sz="1200" kern="1200" dirty="0">
              <a:solidFill>
                <a:prstClr val="black"/>
              </a:solidFill>
              <a:ea typeface="ＭＳ Ｐゴシック"/>
            </a:endParaRPr>
          </a:p>
          <a:p>
            <a:pPr defTabSz="685800">
              <a:buClrTx/>
            </a:pPr>
            <a:r>
              <a:rPr lang="en-US" sz="1200" b="1" kern="1200" dirty="0">
                <a:solidFill>
                  <a:prstClr val="black"/>
                </a:solidFill>
                <a:ea typeface="ＭＳ Ｐゴシック"/>
              </a:rPr>
              <a:t>How long for water to flow from “emitter” to outlet of mainstem?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5D1F66-8FC0-A57C-6B49-E98134773FC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1380" t="66095" r="7105" b="16196"/>
          <a:stretch/>
        </p:blipFill>
        <p:spPr>
          <a:xfrm>
            <a:off x="1800225" y="3817771"/>
            <a:ext cx="2970150" cy="118856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A4AC828-D7D4-7C6F-034B-8DB756A5897C}"/>
              </a:ext>
            </a:extLst>
          </p:cNvPr>
          <p:cNvSpPr txBox="1"/>
          <p:nvPr/>
        </p:nvSpPr>
        <p:spPr>
          <a:xfrm>
            <a:off x="1955151" y="3854817"/>
            <a:ext cx="1074420" cy="46166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1200" kern="1200" dirty="0">
                <a:solidFill>
                  <a:prstClr val="black"/>
                </a:solidFill>
                <a:ea typeface="ＭＳ Ｐゴシック"/>
              </a:rPr>
              <a:t>About 7 miles</a:t>
            </a:r>
            <a:endParaRPr lang="en-US" sz="1200" b="1" kern="1200" dirty="0">
              <a:solidFill>
                <a:prstClr val="black"/>
              </a:solidFill>
              <a:ea typeface="ＭＳ Ｐゴシック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7025E8F-3C83-FCED-1BCA-98ACC6A83A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5631" y="3919598"/>
            <a:ext cx="2161699" cy="98491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3904604-2DB2-7D41-A32B-DB5EA0E42106}"/>
              </a:ext>
            </a:extLst>
          </p:cNvPr>
          <p:cNvCxnSpPr/>
          <p:nvPr/>
        </p:nvCxnSpPr>
        <p:spPr bwMode="auto">
          <a:xfrm flipH="1">
            <a:off x="5897880" y="4394835"/>
            <a:ext cx="537210" cy="377190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D072EFAB-F0E1-B70A-8AC0-2D3EFC831BAD}"/>
              </a:ext>
            </a:extLst>
          </p:cNvPr>
          <p:cNvSpPr txBox="1"/>
          <p:nvPr/>
        </p:nvSpPr>
        <p:spPr>
          <a:xfrm>
            <a:off x="5664279" y="4693951"/>
            <a:ext cx="685800" cy="6858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defTabSz="685800" eaLnBrk="0" hangingPunct="0">
              <a:lnSpc>
                <a:spcPts val="1350"/>
              </a:lnSpc>
              <a:buClrTx/>
            </a:pPr>
            <a:r>
              <a:rPr lang="en-US" sz="3000" b="1" kern="1200" dirty="0">
                <a:solidFill>
                  <a:srgbClr val="FF0000"/>
                </a:solidFill>
                <a:ea typeface="ＭＳ Ｐゴシック"/>
              </a:rPr>
              <a:t>1</a:t>
            </a:r>
            <a:endParaRPr lang="en-US" sz="3000" b="1" kern="1200" dirty="0">
              <a:solidFill>
                <a:srgbClr val="FF0000"/>
              </a:solidFill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9403744"/>
      </p:ext>
    </p:extLst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F52C71D-ADA5-3C2B-CC38-C653C75935DD}"/>
              </a:ext>
            </a:extLst>
          </p:cNvPr>
          <p:cNvSpPr txBox="1">
            <a:spLocks/>
          </p:cNvSpPr>
          <p:nvPr/>
        </p:nvSpPr>
        <p:spPr>
          <a:xfrm>
            <a:off x="304800" y="342900"/>
            <a:ext cx="5821680" cy="31152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1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pPr defTabSz="257175">
              <a:buClrTx/>
            </a:pPr>
            <a:r>
              <a:rPr lang="en-US" sz="1575" dirty="0">
                <a:latin typeface="Arial"/>
                <a:ea typeface="ＭＳ Ｐゴシック"/>
              </a:rPr>
              <a:t>Low Flow Travel Time Estimate:  Example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BCDBE5-B1A2-3B6F-F38E-CFB8CCC342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801605"/>
            <a:ext cx="6183630" cy="273677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B07200-8AFB-DF4B-D983-8A35315CC312}"/>
              </a:ext>
            </a:extLst>
          </p:cNvPr>
          <p:cNvSpPr txBox="1"/>
          <p:nvPr/>
        </p:nvSpPr>
        <p:spPr>
          <a:xfrm>
            <a:off x="453135" y="3761854"/>
            <a:ext cx="1278510" cy="106182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900" b="1" kern="1200" dirty="0">
                <a:solidFill>
                  <a:prstClr val="black"/>
                </a:solidFill>
                <a:ea typeface="ＭＳ Ｐゴシック"/>
              </a:rPr>
              <a:t>“wb-2410538”</a:t>
            </a:r>
          </a:p>
          <a:p>
            <a:pPr defTabSz="685800">
              <a:buClrTx/>
            </a:pPr>
            <a:r>
              <a:rPr lang="en-US" sz="900" kern="1200" dirty="0">
                <a:solidFill>
                  <a:prstClr val="black"/>
                </a:solidFill>
                <a:ea typeface="ＭＳ Ｐゴシック"/>
              </a:rPr>
              <a:t>L = 2.43 km</a:t>
            </a:r>
          </a:p>
          <a:p>
            <a:pPr defTabSz="685800">
              <a:buClrTx/>
            </a:pPr>
            <a:r>
              <a:rPr lang="en-US" sz="900" kern="1200" dirty="0">
                <a:solidFill>
                  <a:prstClr val="black"/>
                </a:solidFill>
                <a:ea typeface="ＭＳ Ｐゴシック"/>
              </a:rPr>
              <a:t>n = 0.060</a:t>
            </a:r>
          </a:p>
          <a:p>
            <a:pPr defTabSz="685800">
              <a:buClrTx/>
            </a:pPr>
            <a:r>
              <a:rPr lang="en-US" sz="900" kern="1200" dirty="0">
                <a:solidFill>
                  <a:prstClr val="black"/>
                </a:solidFill>
                <a:ea typeface="ＭＳ Ｐゴシック"/>
              </a:rPr>
              <a:t>S = 0.00339 (0.33%)</a:t>
            </a:r>
          </a:p>
          <a:p>
            <a:pPr defTabSz="685800">
              <a:buClrTx/>
            </a:pPr>
            <a:endParaRPr lang="en-US" sz="900" kern="1200" dirty="0">
              <a:solidFill>
                <a:prstClr val="black"/>
              </a:solidFill>
              <a:ea typeface="ＭＳ Ｐゴシック"/>
            </a:endParaRPr>
          </a:p>
          <a:p>
            <a:pPr defTabSz="685800">
              <a:buClrTx/>
            </a:pPr>
            <a:r>
              <a:rPr lang="en-US" sz="900" kern="1200" dirty="0">
                <a:solidFill>
                  <a:prstClr val="black"/>
                </a:solidFill>
                <a:ea typeface="ＭＳ Ｐゴシック"/>
              </a:rPr>
              <a:t>T = 2,504 sec</a:t>
            </a:r>
          </a:p>
          <a:p>
            <a:pPr defTabSz="685800">
              <a:buClrTx/>
            </a:pPr>
            <a:r>
              <a:rPr lang="en-US" sz="900" kern="1200" dirty="0">
                <a:solidFill>
                  <a:prstClr val="black"/>
                </a:solidFill>
                <a:ea typeface="ＭＳ Ｐゴシック"/>
              </a:rPr>
              <a:t>T = 0.7 </a:t>
            </a:r>
            <a:r>
              <a:rPr lang="en-US" sz="900" kern="1200" dirty="0" err="1">
                <a:solidFill>
                  <a:prstClr val="black"/>
                </a:solidFill>
                <a:ea typeface="ＭＳ Ｐゴシック"/>
              </a:rPr>
              <a:t>hr</a:t>
            </a:r>
            <a:endParaRPr lang="en-US" sz="900" kern="1200" dirty="0">
              <a:solidFill>
                <a:prstClr val="black"/>
              </a:solidFill>
              <a:ea typeface="ＭＳ Ｐゴシック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D1165E-BC6E-1337-46C2-5FE3FE1EB2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5841" y="393443"/>
            <a:ext cx="2161699" cy="98491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43D2401-BAC8-06AB-191E-BEA50AADC1E3}"/>
              </a:ext>
            </a:extLst>
          </p:cNvPr>
          <p:cNvCxnSpPr/>
          <p:nvPr/>
        </p:nvCxnSpPr>
        <p:spPr bwMode="auto">
          <a:xfrm flipH="1">
            <a:off x="7617381" y="867637"/>
            <a:ext cx="537210" cy="377190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4BD92DC-FA89-7C3B-7D58-62059D712C09}"/>
              </a:ext>
            </a:extLst>
          </p:cNvPr>
          <p:cNvSpPr txBox="1"/>
          <p:nvPr/>
        </p:nvSpPr>
        <p:spPr>
          <a:xfrm>
            <a:off x="7383780" y="1166753"/>
            <a:ext cx="685800" cy="6858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defTabSz="685800" eaLnBrk="0" hangingPunct="0">
              <a:lnSpc>
                <a:spcPts val="1350"/>
              </a:lnSpc>
              <a:buClrTx/>
            </a:pPr>
            <a:r>
              <a:rPr lang="en-US" sz="3000" b="1" kern="1200" dirty="0">
                <a:solidFill>
                  <a:srgbClr val="FF0000"/>
                </a:solidFill>
                <a:ea typeface="ＭＳ Ｐゴシック"/>
              </a:rPr>
              <a:t>1</a:t>
            </a:r>
            <a:endParaRPr lang="en-US" sz="3000" b="1" kern="1200" dirty="0">
              <a:solidFill>
                <a:srgbClr val="FF0000"/>
              </a:solidFill>
              <a:ea typeface="ＭＳ Ｐゴシック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A0A344-DE29-44E6-25D2-67B1BED73FE3}"/>
              </a:ext>
            </a:extLst>
          </p:cNvPr>
          <p:cNvSpPr txBox="1"/>
          <p:nvPr/>
        </p:nvSpPr>
        <p:spPr>
          <a:xfrm>
            <a:off x="1937130" y="3761854"/>
            <a:ext cx="1278510" cy="106182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900" b="1" kern="1200" dirty="0">
                <a:solidFill>
                  <a:prstClr val="black"/>
                </a:solidFill>
                <a:ea typeface="ＭＳ Ｐゴシック"/>
              </a:rPr>
              <a:t>“wb-2410539”</a:t>
            </a:r>
          </a:p>
          <a:p>
            <a:pPr defTabSz="685800">
              <a:buClrTx/>
            </a:pPr>
            <a:r>
              <a:rPr lang="en-US" sz="900" kern="1200" dirty="0">
                <a:solidFill>
                  <a:prstClr val="black"/>
                </a:solidFill>
                <a:ea typeface="ＭＳ Ｐゴシック"/>
              </a:rPr>
              <a:t>L = 4.21 km</a:t>
            </a:r>
          </a:p>
          <a:p>
            <a:pPr defTabSz="685800">
              <a:buClrTx/>
            </a:pPr>
            <a:r>
              <a:rPr lang="en-US" sz="900" kern="1200" dirty="0">
                <a:solidFill>
                  <a:prstClr val="black"/>
                </a:solidFill>
                <a:ea typeface="ＭＳ Ｐゴシック"/>
              </a:rPr>
              <a:t>n = 0.060</a:t>
            </a:r>
          </a:p>
          <a:p>
            <a:pPr defTabSz="685800">
              <a:buClrTx/>
            </a:pPr>
            <a:r>
              <a:rPr lang="en-US" sz="900" kern="1200" dirty="0">
                <a:solidFill>
                  <a:prstClr val="black"/>
                </a:solidFill>
                <a:ea typeface="ＭＳ Ｐゴシック"/>
              </a:rPr>
              <a:t>S = 0.00503 (0.50%)</a:t>
            </a:r>
          </a:p>
          <a:p>
            <a:pPr defTabSz="685800">
              <a:buClrTx/>
            </a:pPr>
            <a:endParaRPr lang="en-US" sz="900" kern="1200" dirty="0">
              <a:solidFill>
                <a:prstClr val="black"/>
              </a:solidFill>
              <a:ea typeface="ＭＳ Ｐゴシック"/>
            </a:endParaRPr>
          </a:p>
          <a:p>
            <a:pPr defTabSz="685800">
              <a:buClrTx/>
            </a:pPr>
            <a:r>
              <a:rPr lang="en-US" sz="900" kern="1200" dirty="0">
                <a:solidFill>
                  <a:prstClr val="black"/>
                </a:solidFill>
                <a:ea typeface="ＭＳ Ｐゴシック"/>
              </a:rPr>
              <a:t>T = 3,561 sec</a:t>
            </a:r>
          </a:p>
          <a:p>
            <a:pPr defTabSz="685800">
              <a:buClrTx/>
            </a:pPr>
            <a:r>
              <a:rPr lang="en-US" sz="900" kern="1200" dirty="0">
                <a:solidFill>
                  <a:prstClr val="black"/>
                </a:solidFill>
                <a:ea typeface="ＭＳ Ｐゴシック"/>
              </a:rPr>
              <a:t>T = 0.99 </a:t>
            </a:r>
            <a:r>
              <a:rPr lang="en-US" sz="900" kern="1200" dirty="0" err="1">
                <a:solidFill>
                  <a:prstClr val="black"/>
                </a:solidFill>
                <a:ea typeface="ＭＳ Ｐゴシック"/>
              </a:rPr>
              <a:t>hr</a:t>
            </a:r>
            <a:endParaRPr lang="en-US" sz="900" kern="1200" dirty="0">
              <a:solidFill>
                <a:prstClr val="black"/>
              </a:solidFill>
              <a:ea typeface="ＭＳ Ｐゴシック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342ED9-98FA-722D-E12E-BBF7DD92A738}"/>
              </a:ext>
            </a:extLst>
          </p:cNvPr>
          <p:cNvSpPr txBox="1"/>
          <p:nvPr/>
        </p:nvSpPr>
        <p:spPr>
          <a:xfrm>
            <a:off x="3600195" y="3761854"/>
            <a:ext cx="1278510" cy="106182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900" b="1" kern="1200" dirty="0">
                <a:solidFill>
                  <a:prstClr val="black"/>
                </a:solidFill>
                <a:ea typeface="ＭＳ Ｐゴシック"/>
              </a:rPr>
              <a:t>“wb-2410540”</a:t>
            </a:r>
          </a:p>
          <a:p>
            <a:pPr defTabSz="685800">
              <a:buClrTx/>
            </a:pPr>
            <a:r>
              <a:rPr lang="en-US" sz="900" kern="1200" dirty="0">
                <a:solidFill>
                  <a:prstClr val="black"/>
                </a:solidFill>
                <a:ea typeface="ＭＳ Ｐゴシック"/>
              </a:rPr>
              <a:t>L = 5.59 km</a:t>
            </a:r>
          </a:p>
          <a:p>
            <a:pPr defTabSz="685800">
              <a:buClrTx/>
            </a:pPr>
            <a:r>
              <a:rPr lang="en-US" sz="900" kern="1200" dirty="0">
                <a:solidFill>
                  <a:prstClr val="black"/>
                </a:solidFill>
                <a:ea typeface="ＭＳ Ｐゴシック"/>
              </a:rPr>
              <a:t>n = 0.060</a:t>
            </a:r>
          </a:p>
          <a:p>
            <a:pPr defTabSz="685800">
              <a:buClrTx/>
            </a:pPr>
            <a:r>
              <a:rPr lang="en-US" sz="900" kern="1200" dirty="0">
                <a:solidFill>
                  <a:prstClr val="black"/>
                </a:solidFill>
                <a:ea typeface="ＭＳ Ｐゴシック"/>
              </a:rPr>
              <a:t>S = 0.00432 (0.43%)</a:t>
            </a:r>
          </a:p>
          <a:p>
            <a:pPr defTabSz="685800">
              <a:buClrTx/>
            </a:pPr>
            <a:endParaRPr lang="en-US" sz="900" kern="1200" dirty="0">
              <a:solidFill>
                <a:prstClr val="black"/>
              </a:solidFill>
              <a:ea typeface="ＭＳ Ｐゴシック"/>
            </a:endParaRPr>
          </a:p>
          <a:p>
            <a:pPr defTabSz="685800">
              <a:buClrTx/>
            </a:pPr>
            <a:r>
              <a:rPr lang="en-US" sz="900" kern="1200" dirty="0">
                <a:solidFill>
                  <a:prstClr val="black"/>
                </a:solidFill>
                <a:ea typeface="ＭＳ Ｐゴシック"/>
              </a:rPr>
              <a:t>T = 5,103 sec</a:t>
            </a:r>
          </a:p>
          <a:p>
            <a:pPr defTabSz="685800">
              <a:buClrTx/>
            </a:pPr>
            <a:r>
              <a:rPr lang="en-US" sz="900" kern="1200" dirty="0">
                <a:solidFill>
                  <a:prstClr val="black"/>
                </a:solidFill>
                <a:ea typeface="ＭＳ Ｐゴシック"/>
              </a:rPr>
              <a:t>T = 1.41 </a:t>
            </a:r>
            <a:r>
              <a:rPr lang="en-US" sz="900" kern="1200" dirty="0" err="1">
                <a:solidFill>
                  <a:prstClr val="black"/>
                </a:solidFill>
                <a:ea typeface="ＭＳ Ｐゴシック"/>
              </a:rPr>
              <a:t>hr</a:t>
            </a:r>
            <a:endParaRPr lang="en-US" sz="900" kern="1200" dirty="0">
              <a:solidFill>
                <a:prstClr val="black"/>
              </a:solidFill>
              <a:ea typeface="ＭＳ Ｐゴシック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0C56507-7160-C1F9-B0EA-E05A52BA57E1}"/>
              </a:ext>
            </a:extLst>
          </p:cNvPr>
          <p:cNvCxnSpPr>
            <a:cxnSpLocks/>
            <a:stCxn id="6" idx="0"/>
          </p:cNvCxnSpPr>
          <p:nvPr/>
        </p:nvCxnSpPr>
        <p:spPr bwMode="auto">
          <a:xfrm flipH="1" flipV="1">
            <a:off x="965836" y="2200276"/>
            <a:ext cx="126554" cy="1561578"/>
          </a:xfrm>
          <a:prstGeom prst="straightConnector1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35E963D-AFE9-23C0-C4E8-9212290F7651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2526030" y="2628900"/>
            <a:ext cx="113633" cy="1132954"/>
          </a:xfrm>
          <a:prstGeom prst="straightConnector1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D49433E-8940-CD90-EC86-D28AC9FA47C5}"/>
              </a:ext>
            </a:extLst>
          </p:cNvPr>
          <p:cNvCxnSpPr>
            <a:cxnSpLocks/>
          </p:cNvCxnSpPr>
          <p:nvPr/>
        </p:nvCxnSpPr>
        <p:spPr bwMode="auto">
          <a:xfrm flipV="1">
            <a:off x="4239450" y="2886075"/>
            <a:ext cx="296355" cy="875779"/>
          </a:xfrm>
          <a:prstGeom prst="straightConnector1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E951E26F-E4FF-0E2B-36BA-755C628AD5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1066" y="1675210"/>
            <a:ext cx="2107406" cy="242173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B9C7463A-D0D7-005F-CE0F-F7BEFE373EE5}"/>
              </a:ext>
            </a:extLst>
          </p:cNvPr>
          <p:cNvSpPr/>
          <p:nvPr/>
        </p:nvSpPr>
        <p:spPr bwMode="auto">
          <a:xfrm>
            <a:off x="6751065" y="3497580"/>
            <a:ext cx="2066925" cy="556320"/>
          </a:xfrm>
          <a:prstGeom prst="rect">
            <a:avLst/>
          </a:prstGeom>
          <a:noFill/>
          <a:ln w="3810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050" b="1" kern="1200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F497B87-0D5C-92E2-5F51-B0C7EE0366B3}"/>
              </a:ext>
            </a:extLst>
          </p:cNvPr>
          <p:cNvSpPr/>
          <p:nvPr/>
        </p:nvSpPr>
        <p:spPr bwMode="auto">
          <a:xfrm>
            <a:off x="6791546" y="3055856"/>
            <a:ext cx="2066925" cy="144874"/>
          </a:xfrm>
          <a:prstGeom prst="rect">
            <a:avLst/>
          </a:prstGeom>
          <a:noFill/>
          <a:ln w="3810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050" b="1" kern="1200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C680F9BB-5750-C2EA-9DB6-ED6B5C932EDD}"/>
              </a:ext>
            </a:extLst>
          </p:cNvPr>
          <p:cNvSpPr/>
          <p:nvPr/>
        </p:nvSpPr>
        <p:spPr bwMode="auto">
          <a:xfrm>
            <a:off x="1251585" y="1679526"/>
            <a:ext cx="5469255" cy="641483"/>
          </a:xfrm>
          <a:custGeom>
            <a:avLst/>
            <a:gdLst>
              <a:gd name="connsiteX0" fmla="*/ 0 w 7292340"/>
              <a:gd name="connsiteY0" fmla="*/ 709572 h 855310"/>
              <a:gd name="connsiteX1" fmla="*/ 1935480 w 7292340"/>
              <a:gd name="connsiteY1" fmla="*/ 912 h 855310"/>
              <a:gd name="connsiteX2" fmla="*/ 5196840 w 7292340"/>
              <a:gd name="connsiteY2" fmla="*/ 839112 h 855310"/>
              <a:gd name="connsiteX3" fmla="*/ 7292340 w 7292340"/>
              <a:gd name="connsiteY3" fmla="*/ 473352 h 855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2340" h="855310">
                <a:moveTo>
                  <a:pt x="0" y="709572"/>
                </a:moveTo>
                <a:cubicBezTo>
                  <a:pt x="534670" y="344447"/>
                  <a:pt x="1069340" y="-20678"/>
                  <a:pt x="1935480" y="912"/>
                </a:cubicBezTo>
                <a:cubicBezTo>
                  <a:pt x="2801620" y="22502"/>
                  <a:pt x="4304030" y="760372"/>
                  <a:pt x="5196840" y="839112"/>
                </a:cubicBezTo>
                <a:cubicBezTo>
                  <a:pt x="6089650" y="917852"/>
                  <a:pt x="6690995" y="695602"/>
                  <a:pt x="7292340" y="473352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63BF51D-9E25-6CF6-6367-834DA0EEA3E3}"/>
              </a:ext>
            </a:extLst>
          </p:cNvPr>
          <p:cNvSpPr txBox="1"/>
          <p:nvPr/>
        </p:nvSpPr>
        <p:spPr>
          <a:xfrm>
            <a:off x="5098478" y="4258719"/>
            <a:ext cx="2686050" cy="6463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1200" b="1" kern="1200" dirty="0">
                <a:solidFill>
                  <a:prstClr val="black"/>
                </a:solidFill>
                <a:ea typeface="ＭＳ Ｐゴシック"/>
              </a:rPr>
              <a:t>Estimated low flow travel time= </a:t>
            </a:r>
          </a:p>
          <a:p>
            <a:pPr defTabSz="685800">
              <a:buClrTx/>
            </a:pPr>
            <a:r>
              <a:rPr lang="en-US" sz="1200" b="1" kern="1200" dirty="0">
                <a:solidFill>
                  <a:prstClr val="black"/>
                </a:solidFill>
                <a:ea typeface="ＭＳ Ｐゴシック"/>
              </a:rPr>
              <a:t>0.7 + 0.99 + 1.41 = </a:t>
            </a:r>
          </a:p>
          <a:p>
            <a:pPr defTabSz="685800">
              <a:buClrTx/>
            </a:pPr>
            <a:r>
              <a:rPr lang="en-US" sz="1200" b="1" kern="1200" dirty="0">
                <a:solidFill>
                  <a:prstClr val="black"/>
                </a:solidFill>
                <a:ea typeface="ＭＳ Ｐゴシック"/>
              </a:rPr>
              <a:t>3.1 </a:t>
            </a:r>
            <a:r>
              <a:rPr lang="en-US" sz="1200" b="1" kern="1200" dirty="0" err="1">
                <a:solidFill>
                  <a:prstClr val="black"/>
                </a:solidFill>
                <a:ea typeface="ＭＳ Ｐゴシック"/>
              </a:rPr>
              <a:t>hr</a:t>
            </a:r>
            <a:endParaRPr lang="en-US" sz="1200" b="1" kern="1200" dirty="0">
              <a:solidFill>
                <a:prstClr val="black"/>
              </a:solidFill>
              <a:ea typeface="ＭＳ Ｐゴシック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87DF0E5-86EB-B181-ECA6-4851B6E98BDF}"/>
              </a:ext>
            </a:extLst>
          </p:cNvPr>
          <p:cNvSpPr/>
          <p:nvPr/>
        </p:nvSpPr>
        <p:spPr bwMode="auto">
          <a:xfrm>
            <a:off x="6774401" y="2311415"/>
            <a:ext cx="2066925" cy="144874"/>
          </a:xfrm>
          <a:prstGeom prst="rect">
            <a:avLst/>
          </a:prstGeom>
          <a:noFill/>
          <a:ln w="3810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050" b="1" kern="1200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83657400"/>
      </p:ext>
    </p:extLst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67A31-679F-4046-8368-A91A77992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42900"/>
            <a:ext cx="5821680" cy="311524"/>
          </a:xfrm>
        </p:spPr>
        <p:txBody>
          <a:bodyPr/>
          <a:lstStyle/>
          <a:p>
            <a:r>
              <a:rPr lang="en-US" dirty="0"/>
              <a:t>RAS2FIM-2D – Running the Model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7A9665C-935C-6704-C7FF-6C396EFFF1D9}"/>
              </a:ext>
            </a:extLst>
          </p:cNvPr>
          <p:cNvGrpSpPr/>
          <p:nvPr/>
        </p:nvGrpSpPr>
        <p:grpSpPr>
          <a:xfrm>
            <a:off x="622935" y="788670"/>
            <a:ext cx="3481421" cy="1383030"/>
            <a:chOff x="1089660" y="1242060"/>
            <a:chExt cx="5006340" cy="198882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81B38E1-071D-0392-B594-72C3C603C75E}"/>
                </a:ext>
              </a:extLst>
            </p:cNvPr>
            <p:cNvSpPr/>
            <p:nvPr/>
          </p:nvSpPr>
          <p:spPr bwMode="auto">
            <a:xfrm>
              <a:off x="1089660" y="1242060"/>
              <a:ext cx="5006340" cy="198882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050" b="1" kern="1200" dirty="0">
                <a:ln w="38100">
                  <a:solidFill>
                    <a:prstClr val="black"/>
                  </a:solidFill>
                </a:ln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sp>
          <p:nvSpPr>
            <p:cNvPr id="5" name="Rectangle: Folded Corner 4">
              <a:extLst>
                <a:ext uri="{FF2B5EF4-FFF2-40B4-BE49-F238E27FC236}">
                  <a16:creationId xmlns:a16="http://schemas.microsoft.com/office/drawing/2014/main" id="{B0A48747-B3A5-E7D0-3210-D1351437B1FC}"/>
                </a:ext>
              </a:extLst>
            </p:cNvPr>
            <p:cNvSpPr/>
            <p:nvPr/>
          </p:nvSpPr>
          <p:spPr bwMode="auto">
            <a:xfrm rot="10800000">
              <a:off x="1699260" y="1546860"/>
              <a:ext cx="1028700" cy="1333500"/>
            </a:xfrm>
            <a:prstGeom prst="foldedCorner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857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050" b="1" kern="1200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791E661-22D1-A5A6-162D-669BC6947F54}"/>
                </a:ext>
              </a:extLst>
            </p:cNvPr>
            <p:cNvSpPr txBox="1"/>
            <p:nvPr/>
          </p:nvSpPr>
          <p:spPr>
            <a:xfrm>
              <a:off x="1756409" y="1939290"/>
              <a:ext cx="914400" cy="54864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algn="ctr" defTabSz="685800" eaLnBrk="0" hangingPunct="0">
                <a:lnSpc>
                  <a:spcPts val="1350"/>
                </a:lnSpc>
                <a:buClrTx/>
              </a:pPr>
              <a:r>
                <a:rPr lang="en-US" sz="1050" b="1" kern="1200" dirty="0">
                  <a:solidFill>
                    <a:prstClr val="black"/>
                  </a:solidFill>
                  <a:ea typeface="ＭＳ Ｐゴシック"/>
                </a:rPr>
                <a:t>Geometry</a:t>
              </a:r>
            </a:p>
            <a:p>
              <a:pPr algn="ctr" defTabSz="685800" eaLnBrk="0" hangingPunct="0">
                <a:lnSpc>
                  <a:spcPts val="1350"/>
                </a:lnSpc>
                <a:buClrTx/>
              </a:pPr>
              <a:r>
                <a:rPr lang="en-US" sz="1050" b="1" kern="1200" dirty="0" err="1">
                  <a:solidFill>
                    <a:prstClr val="black"/>
                  </a:solidFill>
                  <a:ea typeface="ＭＳ Ｐゴシック"/>
                  <a:cs typeface="+mn-cs"/>
                </a:rPr>
                <a:t>gXX</a:t>
              </a:r>
              <a:endParaRPr lang="en-US" sz="1050" b="1" kern="1200" dirty="0">
                <a:solidFill>
                  <a:prstClr val="black"/>
                </a:solidFill>
                <a:ea typeface="ＭＳ Ｐゴシック"/>
                <a:cs typeface="+mn-cs"/>
              </a:endParaRPr>
            </a:p>
          </p:txBody>
        </p:sp>
        <p:sp>
          <p:nvSpPr>
            <p:cNvPr id="13" name="Rectangle: Folded Corner 12">
              <a:extLst>
                <a:ext uri="{FF2B5EF4-FFF2-40B4-BE49-F238E27FC236}">
                  <a16:creationId xmlns:a16="http://schemas.microsoft.com/office/drawing/2014/main" id="{3DC3451C-EDA7-4FDC-7F53-4D7F86D662A8}"/>
                </a:ext>
              </a:extLst>
            </p:cNvPr>
            <p:cNvSpPr/>
            <p:nvPr/>
          </p:nvSpPr>
          <p:spPr bwMode="auto">
            <a:xfrm rot="10800000">
              <a:off x="3055620" y="1546860"/>
              <a:ext cx="1028700" cy="1333500"/>
            </a:xfrm>
            <a:prstGeom prst="foldedCorner">
              <a:avLst/>
            </a:prstGeom>
            <a:solidFill>
              <a:schemeClr val="bg2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050" b="1" kern="1200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44CC286-C869-5B4B-E1D1-EF0C77D2EE3E}"/>
                </a:ext>
              </a:extLst>
            </p:cNvPr>
            <p:cNvSpPr txBox="1"/>
            <p:nvPr/>
          </p:nvSpPr>
          <p:spPr>
            <a:xfrm>
              <a:off x="3112769" y="1939290"/>
              <a:ext cx="914400" cy="54864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algn="ctr" defTabSz="685800" eaLnBrk="0" hangingPunct="0">
                <a:lnSpc>
                  <a:spcPts val="1350"/>
                </a:lnSpc>
                <a:buClrTx/>
              </a:pPr>
              <a:r>
                <a:rPr lang="en-US" sz="1050" b="1" kern="1200" dirty="0">
                  <a:solidFill>
                    <a:prstClr val="black"/>
                  </a:solidFill>
                  <a:ea typeface="ＭＳ Ｐゴシック"/>
                </a:rPr>
                <a:t>Unsteady</a:t>
              </a:r>
            </a:p>
            <a:p>
              <a:pPr algn="ctr" defTabSz="685800" eaLnBrk="0" hangingPunct="0">
                <a:lnSpc>
                  <a:spcPts val="1350"/>
                </a:lnSpc>
                <a:buClrTx/>
              </a:pPr>
              <a:r>
                <a:rPr lang="en-US" sz="1050" b="1" kern="1200" dirty="0">
                  <a:solidFill>
                    <a:prstClr val="black"/>
                  </a:solidFill>
                  <a:ea typeface="ＭＳ Ｐゴシック"/>
                </a:rPr>
                <a:t>Flow</a:t>
              </a:r>
            </a:p>
            <a:p>
              <a:pPr algn="ctr" defTabSz="685800" eaLnBrk="0" hangingPunct="0">
                <a:lnSpc>
                  <a:spcPts val="1350"/>
                </a:lnSpc>
                <a:buClrTx/>
              </a:pPr>
              <a:r>
                <a:rPr lang="en-US" sz="1050" b="1" kern="1200" dirty="0" err="1">
                  <a:solidFill>
                    <a:prstClr val="black"/>
                  </a:solidFill>
                  <a:ea typeface="ＭＳ Ｐゴシック"/>
                  <a:cs typeface="+mn-cs"/>
                </a:rPr>
                <a:t>uXX</a:t>
              </a:r>
              <a:endParaRPr lang="en-US" sz="1050" b="1" kern="1200" dirty="0">
                <a:solidFill>
                  <a:prstClr val="black"/>
                </a:solidFill>
                <a:ea typeface="ＭＳ Ｐゴシック"/>
                <a:cs typeface="+mn-cs"/>
              </a:endParaRPr>
            </a:p>
          </p:txBody>
        </p:sp>
        <p:sp>
          <p:nvSpPr>
            <p:cNvPr id="16" name="Rectangle: Folded Corner 15">
              <a:extLst>
                <a:ext uri="{FF2B5EF4-FFF2-40B4-BE49-F238E27FC236}">
                  <a16:creationId xmlns:a16="http://schemas.microsoft.com/office/drawing/2014/main" id="{EA9C814B-C633-33B5-2FCF-3C60CA91BC4F}"/>
                </a:ext>
              </a:extLst>
            </p:cNvPr>
            <p:cNvSpPr/>
            <p:nvPr/>
          </p:nvSpPr>
          <p:spPr bwMode="auto">
            <a:xfrm rot="10800000">
              <a:off x="4408169" y="1546860"/>
              <a:ext cx="1028700" cy="1333500"/>
            </a:xfrm>
            <a:prstGeom prst="foldedCorner">
              <a:avLst/>
            </a:prstGeom>
            <a:solidFill>
              <a:schemeClr val="accent3">
                <a:lumMod val="40000"/>
                <a:lumOff val="60000"/>
              </a:schemeClr>
            </a:solidFill>
            <a:ln w="2857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050" b="1" kern="1200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EDA1087-10C7-81FC-5CB9-7FE5AD860476}"/>
                </a:ext>
              </a:extLst>
            </p:cNvPr>
            <p:cNvSpPr txBox="1"/>
            <p:nvPr/>
          </p:nvSpPr>
          <p:spPr>
            <a:xfrm>
              <a:off x="4465318" y="1939290"/>
              <a:ext cx="914400" cy="54864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algn="ctr" defTabSz="685800" eaLnBrk="0" hangingPunct="0">
                <a:lnSpc>
                  <a:spcPts val="1350"/>
                </a:lnSpc>
                <a:buClrTx/>
              </a:pPr>
              <a:r>
                <a:rPr lang="en-US" sz="1050" b="1" kern="1200" dirty="0">
                  <a:solidFill>
                    <a:prstClr val="black"/>
                  </a:solidFill>
                  <a:ea typeface="ＭＳ Ｐゴシック"/>
                </a:rPr>
                <a:t>Plan</a:t>
              </a:r>
            </a:p>
            <a:p>
              <a:pPr algn="ctr" defTabSz="685800" eaLnBrk="0" hangingPunct="0">
                <a:lnSpc>
                  <a:spcPts val="1350"/>
                </a:lnSpc>
                <a:buClrTx/>
              </a:pPr>
              <a:r>
                <a:rPr lang="en-US" sz="1050" b="1" kern="1200" dirty="0" err="1">
                  <a:solidFill>
                    <a:prstClr val="black"/>
                  </a:solidFill>
                  <a:ea typeface="ＭＳ Ｐゴシック"/>
                </a:rPr>
                <a:t>pXX</a:t>
              </a:r>
              <a:endParaRPr lang="en-US" sz="1050" b="1" kern="1200" dirty="0">
                <a:solidFill>
                  <a:prstClr val="black"/>
                </a:solidFill>
                <a:ea typeface="ＭＳ Ｐゴシック"/>
                <a:cs typeface="+mn-cs"/>
              </a:endParaRPr>
            </a:p>
          </p:txBody>
        </p:sp>
      </p:grp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EFC6AC2-F505-6A56-8D0A-50FA9EA5D7A9}"/>
              </a:ext>
            </a:extLst>
          </p:cNvPr>
          <p:cNvCxnSpPr>
            <a:cxnSpLocks/>
            <a:stCxn id="4" idx="2"/>
            <a:endCxn id="25" idx="0"/>
          </p:cNvCxnSpPr>
          <p:nvPr/>
        </p:nvCxnSpPr>
        <p:spPr bwMode="auto">
          <a:xfrm>
            <a:off x="2363646" y="2171700"/>
            <a:ext cx="0" cy="487154"/>
          </a:xfrm>
          <a:prstGeom prst="straightConnector1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B3EE3809-0B5A-3448-CC62-37740A6FB98F}"/>
              </a:ext>
            </a:extLst>
          </p:cNvPr>
          <p:cNvSpPr txBox="1"/>
          <p:nvPr/>
        </p:nvSpPr>
        <p:spPr>
          <a:xfrm>
            <a:off x="1358430" y="2658854"/>
            <a:ext cx="2010431" cy="5078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900" kern="1200" dirty="0">
                <a:solidFill>
                  <a:prstClr val="black"/>
                </a:solidFill>
                <a:ea typeface="ＭＳ Ｐゴシック"/>
              </a:rPr>
              <a:t>HEC-RAS Windows API to create </a:t>
            </a:r>
            <a:r>
              <a:rPr lang="en-US" sz="900" b="1" u="sng" kern="1200" dirty="0" err="1">
                <a:solidFill>
                  <a:prstClr val="black"/>
                </a:solidFill>
                <a:highlight>
                  <a:srgbClr val="FFFF00"/>
                </a:highlight>
                <a:ea typeface="ＭＳ Ｐゴシック"/>
              </a:rPr>
              <a:t>cXX</a:t>
            </a:r>
            <a:r>
              <a:rPr lang="en-US" sz="900" kern="1200" dirty="0">
                <a:solidFill>
                  <a:prstClr val="black"/>
                </a:solidFill>
                <a:ea typeface="ＭＳ Ｐゴシック"/>
              </a:rPr>
              <a:t> and </a:t>
            </a:r>
            <a:r>
              <a:rPr lang="en-US" sz="900" b="1" u="sng" kern="1200" dirty="0" err="1">
                <a:solidFill>
                  <a:prstClr val="black"/>
                </a:solidFill>
                <a:highlight>
                  <a:srgbClr val="FFFF00"/>
                </a:highlight>
                <a:ea typeface="ＭＳ Ｐゴシック"/>
              </a:rPr>
              <a:t>bXX</a:t>
            </a:r>
            <a:r>
              <a:rPr lang="en-US" sz="900" kern="1200" dirty="0">
                <a:solidFill>
                  <a:prstClr val="black"/>
                </a:solidFill>
                <a:ea typeface="ＭＳ Ｐゴシック"/>
              </a:rPr>
              <a:t> for the run </a:t>
            </a:r>
          </a:p>
          <a:p>
            <a:pPr algn="ctr" defTabSz="685800">
              <a:buClrTx/>
            </a:pPr>
            <a:r>
              <a:rPr lang="en-US" sz="900" kern="1200" dirty="0">
                <a:solidFill>
                  <a:prstClr val="black"/>
                </a:solidFill>
                <a:ea typeface="ＭＳ Ｐゴシック"/>
              </a:rPr>
              <a:t>(in blocking model)</a:t>
            </a:r>
            <a:endParaRPr lang="en-US" sz="900" b="1" u="sng" kern="1200" dirty="0">
              <a:solidFill>
                <a:prstClr val="black"/>
              </a:solidFill>
              <a:ea typeface="ＭＳ Ｐゴシック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CC943B1-9F23-87CA-7F3F-6AC82D1A3A6B}"/>
              </a:ext>
            </a:extLst>
          </p:cNvPr>
          <p:cNvSpPr txBox="1"/>
          <p:nvPr/>
        </p:nvSpPr>
        <p:spPr>
          <a:xfrm>
            <a:off x="2004848" y="3184174"/>
            <a:ext cx="685800" cy="347696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defTabSz="685800" eaLnBrk="0" hangingPunct="0">
              <a:lnSpc>
                <a:spcPts val="1350"/>
              </a:lnSpc>
              <a:buClrTx/>
            </a:pPr>
            <a:r>
              <a:rPr lang="en-US" sz="750" kern="1200" dirty="0" err="1">
                <a:solidFill>
                  <a:prstClr val="black"/>
                </a:solidFill>
                <a:ea typeface="ＭＳ Ｐゴシック"/>
              </a:rPr>
              <a:t>bXX</a:t>
            </a:r>
            <a:r>
              <a:rPr lang="en-US" sz="750" kern="1200" dirty="0">
                <a:solidFill>
                  <a:prstClr val="black"/>
                </a:solidFill>
                <a:ea typeface="ＭＳ Ｐゴシック"/>
              </a:rPr>
              <a:t> (text file tied to plan)?</a:t>
            </a:r>
          </a:p>
          <a:p>
            <a:pPr algn="ctr" defTabSz="685800" eaLnBrk="0" hangingPunct="0">
              <a:lnSpc>
                <a:spcPts val="1350"/>
              </a:lnSpc>
              <a:buClrTx/>
            </a:pPr>
            <a:r>
              <a:rPr lang="en-US" sz="750" kern="1200" dirty="0" err="1">
                <a:solidFill>
                  <a:prstClr val="black"/>
                </a:solidFill>
                <a:ea typeface="ＭＳ Ｐゴシック"/>
                <a:cs typeface="+mn-cs"/>
              </a:rPr>
              <a:t>cXX</a:t>
            </a:r>
            <a:r>
              <a:rPr lang="en-US" sz="750" kern="1200" dirty="0">
                <a:solidFill>
                  <a:prstClr val="black"/>
                </a:solidFill>
                <a:ea typeface="ＭＳ Ｐゴシック"/>
                <a:cs typeface="+mn-cs"/>
              </a:rPr>
              <a:t> (binary file tied to geometry)?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2BB95DB-A694-3A1E-1FC1-EC3472B91795}"/>
              </a:ext>
            </a:extLst>
          </p:cNvPr>
          <p:cNvCxnSpPr>
            <a:cxnSpLocks/>
            <a:stCxn id="25" idx="3"/>
          </p:cNvCxnSpPr>
          <p:nvPr/>
        </p:nvCxnSpPr>
        <p:spPr bwMode="auto">
          <a:xfrm flipV="1">
            <a:off x="3368861" y="2901228"/>
            <a:ext cx="997399" cy="11542"/>
          </a:xfrm>
          <a:prstGeom prst="straightConnector1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503D6D1B-41F4-72D2-A012-A9E1A86966F4}"/>
              </a:ext>
            </a:extLst>
          </p:cNvPr>
          <p:cNvSpPr txBox="1"/>
          <p:nvPr/>
        </p:nvSpPr>
        <p:spPr>
          <a:xfrm>
            <a:off x="4366261" y="2728103"/>
            <a:ext cx="2010431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900" kern="1200" dirty="0">
                <a:solidFill>
                  <a:prstClr val="black"/>
                </a:solidFill>
                <a:ea typeface="ＭＳ Ｐゴシック"/>
              </a:rPr>
              <a:t>Run this configuration on Linux version of HEC-RAS (v6.1)</a:t>
            </a:r>
            <a:endParaRPr lang="en-US" sz="900" b="1" u="sng" kern="1200" dirty="0">
              <a:solidFill>
                <a:prstClr val="black"/>
              </a:solidFill>
              <a:ea typeface="ＭＳ Ｐゴシック"/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4ED65729-B744-78FC-A55B-5E47E950CA67}"/>
              </a:ext>
            </a:extLst>
          </p:cNvPr>
          <p:cNvCxnSpPr>
            <a:cxnSpLocks/>
          </p:cNvCxnSpPr>
          <p:nvPr/>
        </p:nvCxnSpPr>
        <p:spPr bwMode="auto">
          <a:xfrm>
            <a:off x="5374201" y="3074352"/>
            <a:ext cx="0" cy="615227"/>
          </a:xfrm>
          <a:prstGeom prst="straightConnector1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878D9F67-9F8A-5DDB-3E7B-C1AD89D5ACE8}"/>
              </a:ext>
            </a:extLst>
          </p:cNvPr>
          <p:cNvSpPr txBox="1"/>
          <p:nvPr/>
        </p:nvSpPr>
        <p:spPr>
          <a:xfrm>
            <a:off x="4366260" y="946829"/>
            <a:ext cx="4206240" cy="85408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1350" b="1" u="sng" kern="1200" dirty="0">
                <a:solidFill>
                  <a:prstClr val="black"/>
                </a:solidFill>
                <a:ea typeface="ＭＳ Ｐゴシック"/>
              </a:rPr>
              <a:t>Working Plan Name:</a:t>
            </a:r>
          </a:p>
          <a:p>
            <a:pPr defTabSz="685800">
              <a:buClrTx/>
            </a:pPr>
            <a:endParaRPr lang="en-US" sz="1350" kern="1200" dirty="0">
              <a:solidFill>
                <a:prstClr val="black"/>
              </a:solidFill>
              <a:ea typeface="ＭＳ Ｐゴシック"/>
            </a:endParaRPr>
          </a:p>
          <a:p>
            <a:pPr defTabSz="685800">
              <a:buClrTx/>
            </a:pPr>
            <a:r>
              <a:rPr lang="en-US" sz="1125" kern="1200" dirty="0">
                <a:solidFill>
                  <a:prstClr val="black"/>
                </a:solidFill>
                <a:ea typeface="ＭＳ Ｐゴシック"/>
              </a:rPr>
              <a:t>1884413_wb-2410249_wb-2410261_30-hr_500-cfs_to_3000-cfs_step_600-cfs_plan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B12AA5EA-9665-34AD-87ED-C74DE34CF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530" y="2392774"/>
            <a:ext cx="2170985" cy="1222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ierarchical Data Format - Wikipedia">
            <a:extLst>
              <a:ext uri="{FF2B5EF4-FFF2-40B4-BE49-F238E27FC236}">
                <a16:creationId xmlns:a16="http://schemas.microsoft.com/office/drawing/2014/main" id="{CB05757A-C3AA-D169-C599-8032E73180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036" y="3786499"/>
            <a:ext cx="1228724" cy="498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1F36D3A0-41AC-FFE2-58F0-E8BD2D6E2F9E}"/>
              </a:ext>
            </a:extLst>
          </p:cNvPr>
          <p:cNvSpPr txBox="1"/>
          <p:nvPr/>
        </p:nvSpPr>
        <p:spPr>
          <a:xfrm>
            <a:off x="4732019" y="4382076"/>
            <a:ext cx="1468755" cy="2308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900" kern="1200" dirty="0">
                <a:solidFill>
                  <a:prstClr val="black"/>
                </a:solidFill>
                <a:ea typeface="ＭＳ Ｐゴシック"/>
              </a:rPr>
              <a:t>HEC-RAS Plan HDF5 file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E34F952-8A25-ADAE-8344-97F6F5AAED72}"/>
              </a:ext>
            </a:extLst>
          </p:cNvPr>
          <p:cNvSpPr txBox="1"/>
          <p:nvPr/>
        </p:nvSpPr>
        <p:spPr>
          <a:xfrm>
            <a:off x="7915275" y="2447251"/>
            <a:ext cx="731253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900" kern="1200" dirty="0">
                <a:solidFill>
                  <a:prstClr val="black"/>
                </a:solidFill>
                <a:ea typeface="ＭＳ Ｐゴシック"/>
              </a:rPr>
              <a:t>Stampede3</a:t>
            </a:r>
            <a:endParaRPr lang="en-US" sz="900" b="1" u="sng" kern="1200" dirty="0">
              <a:solidFill>
                <a:prstClr val="black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502533280"/>
      </p:ext>
    </p:extLst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67A31-679F-4046-8368-A91A77992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42900"/>
            <a:ext cx="5821680" cy="311524"/>
          </a:xfrm>
        </p:spPr>
        <p:txBody>
          <a:bodyPr/>
          <a:lstStyle/>
          <a:p>
            <a:r>
              <a:rPr lang="en-US" dirty="0"/>
              <a:t>RAS2FIM-2D – Wet Cells</a:t>
            </a:r>
          </a:p>
        </p:txBody>
      </p:sp>
      <p:pic>
        <p:nvPicPr>
          <p:cNvPr id="6" name="Picture 4" descr="Hierarchical Data Format - Wikipedia">
            <a:extLst>
              <a:ext uri="{FF2B5EF4-FFF2-40B4-BE49-F238E27FC236}">
                <a16:creationId xmlns:a16="http://schemas.microsoft.com/office/drawing/2014/main" id="{624F2235-4854-2545-C61E-219CA2E09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1" y="798592"/>
            <a:ext cx="1228724" cy="498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B3F5C0-4B36-D7BC-0B03-3BDCD9CEE32C}"/>
              </a:ext>
            </a:extLst>
          </p:cNvPr>
          <p:cNvSpPr txBox="1"/>
          <p:nvPr/>
        </p:nvSpPr>
        <p:spPr>
          <a:xfrm>
            <a:off x="440054" y="1394169"/>
            <a:ext cx="1468755" cy="2308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900" kern="1200" dirty="0">
                <a:solidFill>
                  <a:prstClr val="black"/>
                </a:solidFill>
                <a:ea typeface="ＭＳ Ｐゴシック"/>
              </a:rPr>
              <a:t>HEC-RAS Plan HDF5 file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4BAC3C-05C3-2481-7156-4152975E9DFE}"/>
              </a:ext>
            </a:extLst>
          </p:cNvPr>
          <p:cNvSpPr txBox="1"/>
          <p:nvPr/>
        </p:nvSpPr>
        <p:spPr>
          <a:xfrm>
            <a:off x="4406265" y="238926"/>
            <a:ext cx="4206240" cy="73866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1050" b="1" u="sng" kern="1200" dirty="0">
                <a:solidFill>
                  <a:prstClr val="black"/>
                </a:solidFill>
                <a:ea typeface="ＭＳ Ｐゴシック"/>
              </a:rPr>
              <a:t>Working Plan Name:</a:t>
            </a:r>
          </a:p>
          <a:p>
            <a:pPr defTabSz="685800">
              <a:buClrTx/>
            </a:pPr>
            <a:endParaRPr lang="en-US" sz="1050" kern="1200" dirty="0">
              <a:solidFill>
                <a:prstClr val="black"/>
              </a:solidFill>
              <a:ea typeface="ＭＳ Ｐゴシック"/>
            </a:endParaRPr>
          </a:p>
          <a:p>
            <a:pPr defTabSz="685800">
              <a:buClrTx/>
            </a:pPr>
            <a:r>
              <a:rPr lang="en-US" sz="1050" kern="1200" dirty="0">
                <a:solidFill>
                  <a:prstClr val="black"/>
                </a:solidFill>
                <a:ea typeface="ＭＳ Ｐゴシック"/>
              </a:rPr>
              <a:t>1884413_wb-2410249_wb-2410261_30-hr_500-cfs_to_3000-cfs_step_600-cfs_plan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386AD95-4F18-62EC-627D-477F2745A4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1728" y="1119426"/>
            <a:ext cx="3571875" cy="37861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241CD9C-926C-0030-C2E1-C7ABFED2B3C7}"/>
              </a:ext>
            </a:extLst>
          </p:cNvPr>
          <p:cNvSpPr/>
          <p:nvPr/>
        </p:nvSpPr>
        <p:spPr bwMode="auto">
          <a:xfrm>
            <a:off x="4248372" y="1171576"/>
            <a:ext cx="1715231" cy="180201"/>
          </a:xfrm>
          <a:prstGeom prst="rect">
            <a:avLst/>
          </a:prstGeom>
          <a:noFill/>
          <a:ln w="3810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050" b="1" kern="1200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9F7B143-B2C9-F79E-5FC2-8CEB17FB48F7}"/>
              </a:ext>
            </a:extLst>
          </p:cNvPr>
          <p:cNvCxnSpPr>
            <a:cxnSpLocks/>
          </p:cNvCxnSpPr>
          <p:nvPr/>
        </p:nvCxnSpPr>
        <p:spPr bwMode="auto">
          <a:xfrm>
            <a:off x="1162246" y="1601919"/>
            <a:ext cx="0" cy="478342"/>
          </a:xfrm>
          <a:prstGeom prst="straightConnector1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C1352A4-416F-A2E9-2902-F16F94032B56}"/>
              </a:ext>
            </a:extLst>
          </p:cNvPr>
          <p:cNvSpPr txBox="1"/>
          <p:nvPr/>
        </p:nvSpPr>
        <p:spPr>
          <a:xfrm>
            <a:off x="304800" y="2080261"/>
            <a:ext cx="2849880" cy="1892826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  <a:effectLst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900" kern="1200" dirty="0">
                <a:solidFill>
                  <a:prstClr val="black"/>
                </a:solidFill>
                <a:ea typeface="ＭＳ Ｐゴシック"/>
              </a:rPr>
              <a:t>E:\HECRAS_2D_12070205\base_model_20240414_copy\BLE_LBSG_501.p23.hdf</a:t>
            </a:r>
          </a:p>
          <a:p>
            <a:pPr defTabSz="685800">
              <a:buClrTx/>
            </a:pPr>
            <a:endParaRPr lang="en-US" sz="900" kern="1200" dirty="0">
              <a:solidFill>
                <a:prstClr val="black"/>
              </a:solidFill>
              <a:ea typeface="ＭＳ Ｐゴシック"/>
            </a:endParaRPr>
          </a:p>
          <a:p>
            <a:pPr defTabSz="685800">
              <a:buClrTx/>
            </a:pPr>
            <a:r>
              <a:rPr lang="en-US" sz="900" kern="1200" dirty="0">
                <a:solidFill>
                  <a:prstClr val="black"/>
                </a:solidFill>
                <a:highlight>
                  <a:srgbClr val="FFFF00"/>
                </a:highlight>
                <a:ea typeface="ＭＳ Ｐゴシック"/>
              </a:rPr>
              <a:t>/Results/Unsteady/Output/Output Blocks/Base Output/Unsteady Time Series/2D Flow Areas/1207020501/Water Surface</a:t>
            </a:r>
          </a:p>
          <a:p>
            <a:pPr defTabSz="685800">
              <a:buClrTx/>
            </a:pPr>
            <a:endParaRPr lang="en-US" sz="900" kern="1200" dirty="0">
              <a:solidFill>
                <a:prstClr val="black"/>
              </a:solidFill>
              <a:ea typeface="ＭＳ Ｐゴシック"/>
            </a:endParaRPr>
          </a:p>
          <a:p>
            <a:pPr defTabSz="685800">
              <a:buClrTx/>
            </a:pPr>
            <a:r>
              <a:rPr lang="en-US" sz="900" kern="1200" dirty="0">
                <a:solidFill>
                  <a:prstClr val="black"/>
                </a:solidFill>
                <a:ea typeface="ＭＳ Ｐゴシック"/>
              </a:rPr>
              <a:t>180 hours x 220,317 cells (39.6 million values)</a:t>
            </a:r>
          </a:p>
          <a:p>
            <a:pPr defTabSz="685800">
              <a:buClrTx/>
            </a:pPr>
            <a:endParaRPr lang="en-US" sz="900" kern="1200" dirty="0">
              <a:solidFill>
                <a:prstClr val="black"/>
              </a:solidFill>
              <a:ea typeface="ＭＳ Ｐゴシック"/>
            </a:endParaRPr>
          </a:p>
          <a:p>
            <a:pPr defTabSz="685800">
              <a:buClrTx/>
            </a:pPr>
            <a:r>
              <a:rPr lang="en-US" sz="900" kern="1200" dirty="0">
                <a:solidFill>
                  <a:prstClr val="black"/>
                </a:solidFill>
                <a:highlight>
                  <a:srgbClr val="FFFF00"/>
                </a:highlight>
                <a:ea typeface="ＭＳ Ｐゴシック"/>
              </a:rPr>
              <a:t>/Geometry/2D Flow Areas/1207020501/Cells Minimum Elevation</a:t>
            </a:r>
          </a:p>
          <a:p>
            <a:pPr defTabSz="685800">
              <a:buClrTx/>
            </a:pPr>
            <a:endParaRPr lang="en-US" sz="900" kern="1200" dirty="0">
              <a:solidFill>
                <a:prstClr val="black"/>
              </a:solidFill>
              <a:ea typeface="ＭＳ Ｐゴシック"/>
            </a:endParaRPr>
          </a:p>
          <a:p>
            <a:pPr defTabSz="685800">
              <a:buClrTx/>
            </a:pPr>
            <a:r>
              <a:rPr lang="en-US" sz="900" kern="1200" dirty="0">
                <a:solidFill>
                  <a:prstClr val="black"/>
                </a:solidFill>
                <a:ea typeface="ＭＳ Ｐゴシック"/>
              </a:rPr>
              <a:t>220,317 cells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E7F2E88-7760-991F-B8D9-AA7344381A6A}"/>
              </a:ext>
            </a:extLst>
          </p:cNvPr>
          <p:cNvSpPr txBox="1"/>
          <p:nvPr/>
        </p:nvSpPr>
        <p:spPr>
          <a:xfrm>
            <a:off x="3804580" y="1826345"/>
            <a:ext cx="4369484" cy="27699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1200" b="1" kern="1200" dirty="0">
                <a:solidFill>
                  <a:prstClr val="black"/>
                </a:solidFill>
                <a:ea typeface="ＭＳ Ｐゴシック"/>
              </a:rPr>
              <a:t>If WSEL &gt; Minimum elevation … cell in grid mesh is “wet”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6F82A3F-D997-67F5-4862-1C73F27F14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222" b="7889"/>
          <a:stretch/>
        </p:blipFill>
        <p:spPr>
          <a:xfrm>
            <a:off x="3543262" y="2223616"/>
            <a:ext cx="5166437" cy="275465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13783954"/>
      </p:ext>
    </p:extLst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67A31-679F-4046-8368-A91A77992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42900"/>
            <a:ext cx="5821680" cy="311524"/>
          </a:xfrm>
        </p:spPr>
        <p:txBody>
          <a:bodyPr/>
          <a:lstStyle/>
          <a:p>
            <a:r>
              <a:rPr lang="en-US" dirty="0"/>
              <a:t>RAS2FIM-2D – Grouping Wet Cells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F2AE1E-3F13-2013-3E7F-2399281A01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8733" y="1309311"/>
            <a:ext cx="6566535" cy="366708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A5D08C3-A8B0-16C6-B15C-D13540197CC6}"/>
              </a:ext>
            </a:extLst>
          </p:cNvPr>
          <p:cNvSpPr txBox="1"/>
          <p:nvPr/>
        </p:nvSpPr>
        <p:spPr>
          <a:xfrm>
            <a:off x="3787435" y="714496"/>
            <a:ext cx="4067833" cy="46166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1200" b="1" kern="1200" dirty="0">
                <a:solidFill>
                  <a:prstClr val="black"/>
                </a:solidFill>
                <a:ea typeface="ＭＳ Ｐゴシック"/>
              </a:rPr>
              <a:t>For each “wet” cell in a mainstem run, determine the nearest ‘</a:t>
            </a:r>
            <a:r>
              <a:rPr lang="en-US" sz="1200" b="1" kern="1200" dirty="0" err="1">
                <a:solidFill>
                  <a:prstClr val="black"/>
                </a:solidFill>
                <a:ea typeface="ＭＳ Ｐゴシック"/>
              </a:rPr>
              <a:t>flowpath</a:t>
            </a:r>
            <a:r>
              <a:rPr lang="en-US" sz="1200" b="1" kern="1200" dirty="0">
                <a:solidFill>
                  <a:prstClr val="black"/>
                </a:solidFill>
                <a:ea typeface="ＭＳ Ｐゴシック"/>
              </a:rPr>
              <a:t>’.  Buffer these groupings {5} cells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35AA16-2341-97E3-51A9-3874952FFBA3}"/>
              </a:ext>
            </a:extLst>
          </p:cNvPr>
          <p:cNvSpPr txBox="1"/>
          <p:nvPr/>
        </p:nvSpPr>
        <p:spPr>
          <a:xfrm>
            <a:off x="2503170" y="2823210"/>
            <a:ext cx="108585" cy="141522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defTabSz="685800" eaLnBrk="0" hangingPunct="0">
              <a:lnSpc>
                <a:spcPts val="1350"/>
              </a:lnSpc>
              <a:buClrTx/>
            </a:pPr>
            <a:r>
              <a:rPr lang="en-US" sz="1500" b="1" kern="1200" dirty="0">
                <a:solidFill>
                  <a:prstClr val="black"/>
                </a:solidFill>
                <a:ea typeface="ＭＳ Ｐゴシック"/>
                <a:cs typeface="+mn-cs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CEB7D3-30AE-2C93-462F-EED18E639DC2}"/>
              </a:ext>
            </a:extLst>
          </p:cNvPr>
          <p:cNvSpPr txBox="1"/>
          <p:nvPr/>
        </p:nvSpPr>
        <p:spPr>
          <a:xfrm>
            <a:off x="2354580" y="2811780"/>
            <a:ext cx="108585" cy="141522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defTabSz="685800" eaLnBrk="0" hangingPunct="0">
              <a:lnSpc>
                <a:spcPts val="1350"/>
              </a:lnSpc>
              <a:buClrTx/>
            </a:pPr>
            <a:r>
              <a:rPr lang="en-US" sz="1500" b="1" kern="1200" dirty="0">
                <a:solidFill>
                  <a:prstClr val="black"/>
                </a:solidFill>
                <a:ea typeface="ＭＳ Ｐゴシック"/>
              </a:rPr>
              <a:t>2</a:t>
            </a:r>
            <a:endParaRPr lang="en-US" sz="1500" b="1" kern="1200" dirty="0">
              <a:solidFill>
                <a:prstClr val="black"/>
              </a:solidFill>
              <a:ea typeface="ＭＳ Ｐゴシック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F25DD6-E9BF-68FA-8C41-D933B12F7521}"/>
              </a:ext>
            </a:extLst>
          </p:cNvPr>
          <p:cNvSpPr txBox="1"/>
          <p:nvPr/>
        </p:nvSpPr>
        <p:spPr>
          <a:xfrm>
            <a:off x="2203133" y="2823210"/>
            <a:ext cx="108585" cy="141522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defTabSz="685800" eaLnBrk="0" hangingPunct="0">
              <a:lnSpc>
                <a:spcPts val="1350"/>
              </a:lnSpc>
              <a:buClrTx/>
            </a:pPr>
            <a:r>
              <a:rPr lang="en-US" sz="1500" b="1" kern="1200" dirty="0">
                <a:solidFill>
                  <a:prstClr val="black"/>
                </a:solidFill>
                <a:ea typeface="ＭＳ Ｐゴシック"/>
              </a:rPr>
              <a:t>3</a:t>
            </a:r>
            <a:endParaRPr lang="en-US" sz="1500" b="1" kern="1200" dirty="0">
              <a:solidFill>
                <a:prstClr val="black"/>
              </a:solidFill>
              <a:ea typeface="ＭＳ Ｐゴシック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9C2F0F-B029-EFBF-E197-3A775D55A50A}"/>
              </a:ext>
            </a:extLst>
          </p:cNvPr>
          <p:cNvSpPr txBox="1"/>
          <p:nvPr/>
        </p:nvSpPr>
        <p:spPr>
          <a:xfrm>
            <a:off x="2028825" y="2840355"/>
            <a:ext cx="108585" cy="141522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defTabSz="685800" eaLnBrk="0" hangingPunct="0">
              <a:lnSpc>
                <a:spcPts val="1350"/>
              </a:lnSpc>
              <a:buClrTx/>
            </a:pPr>
            <a:r>
              <a:rPr lang="en-US" sz="1500" b="1" kern="1200" dirty="0">
                <a:solidFill>
                  <a:prstClr val="black"/>
                </a:solidFill>
                <a:ea typeface="ＭＳ Ｐゴシック"/>
              </a:rPr>
              <a:t>4</a:t>
            </a:r>
            <a:endParaRPr lang="en-US" sz="1500" b="1" kern="1200" dirty="0">
              <a:solidFill>
                <a:prstClr val="black"/>
              </a:solidFill>
              <a:ea typeface="ＭＳ Ｐゴシック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BDC4F1-0FF3-CA24-EBD0-A5D0B79BD899}"/>
              </a:ext>
            </a:extLst>
          </p:cNvPr>
          <p:cNvSpPr txBox="1"/>
          <p:nvPr/>
        </p:nvSpPr>
        <p:spPr>
          <a:xfrm>
            <a:off x="1874520" y="2840355"/>
            <a:ext cx="108585" cy="141522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defTabSz="685800" eaLnBrk="0" hangingPunct="0">
              <a:lnSpc>
                <a:spcPts val="1350"/>
              </a:lnSpc>
              <a:buClrTx/>
            </a:pPr>
            <a:r>
              <a:rPr lang="en-US" sz="1500" b="1" kern="1200" dirty="0">
                <a:solidFill>
                  <a:prstClr val="black"/>
                </a:solidFill>
                <a:ea typeface="ＭＳ Ｐゴシック"/>
              </a:rPr>
              <a:t>5</a:t>
            </a:r>
            <a:endParaRPr lang="en-US" sz="1500" b="1" kern="1200" dirty="0">
              <a:solidFill>
                <a:prstClr val="black"/>
              </a:solidFill>
              <a:ea typeface="ＭＳ Ｐゴシック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B455F9-D5B6-669F-D036-9950E50E5CF4}"/>
              </a:ext>
            </a:extLst>
          </p:cNvPr>
          <p:cNvSpPr txBox="1"/>
          <p:nvPr/>
        </p:nvSpPr>
        <p:spPr>
          <a:xfrm>
            <a:off x="6743700" y="3600450"/>
            <a:ext cx="108585" cy="141522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defTabSz="685800" eaLnBrk="0" hangingPunct="0">
              <a:lnSpc>
                <a:spcPts val="1350"/>
              </a:lnSpc>
              <a:buClrTx/>
            </a:pPr>
            <a:r>
              <a:rPr lang="en-US" sz="1500" b="1" kern="1200" dirty="0">
                <a:solidFill>
                  <a:prstClr val="black"/>
                </a:solidFill>
                <a:ea typeface="ＭＳ Ｐゴシック"/>
                <a:cs typeface="+mn-cs"/>
              </a:rPr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60D4228-6039-6A5C-3E2A-2EB088F0DB5E}"/>
              </a:ext>
            </a:extLst>
          </p:cNvPr>
          <p:cNvSpPr txBox="1"/>
          <p:nvPr/>
        </p:nvSpPr>
        <p:spPr>
          <a:xfrm>
            <a:off x="6926580" y="3648351"/>
            <a:ext cx="108585" cy="141522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defTabSz="685800" eaLnBrk="0" hangingPunct="0">
              <a:lnSpc>
                <a:spcPts val="1350"/>
              </a:lnSpc>
              <a:buClrTx/>
            </a:pPr>
            <a:r>
              <a:rPr lang="en-US" sz="1500" b="1" kern="1200" dirty="0">
                <a:solidFill>
                  <a:prstClr val="black"/>
                </a:solidFill>
                <a:ea typeface="ＭＳ Ｐゴシック"/>
              </a:rPr>
              <a:t>2</a:t>
            </a:r>
            <a:endParaRPr lang="en-US" sz="1500" b="1" kern="1200" dirty="0">
              <a:solidFill>
                <a:prstClr val="black"/>
              </a:solidFill>
              <a:ea typeface="ＭＳ Ｐゴシック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EDF7505-18CE-F852-7DC5-398204A1EFF5}"/>
              </a:ext>
            </a:extLst>
          </p:cNvPr>
          <p:cNvSpPr txBox="1"/>
          <p:nvPr/>
        </p:nvSpPr>
        <p:spPr>
          <a:xfrm>
            <a:off x="7088029" y="3659781"/>
            <a:ext cx="108585" cy="141522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defTabSz="685800" eaLnBrk="0" hangingPunct="0">
              <a:lnSpc>
                <a:spcPts val="1350"/>
              </a:lnSpc>
              <a:buClrTx/>
            </a:pPr>
            <a:r>
              <a:rPr lang="en-US" sz="1500" b="1" kern="1200" dirty="0">
                <a:solidFill>
                  <a:prstClr val="black"/>
                </a:solidFill>
                <a:ea typeface="ＭＳ Ｐゴシック"/>
              </a:rPr>
              <a:t>3</a:t>
            </a:r>
            <a:endParaRPr lang="en-US" sz="1500" b="1" kern="1200" dirty="0">
              <a:solidFill>
                <a:prstClr val="black"/>
              </a:solidFill>
              <a:ea typeface="ＭＳ Ｐゴシック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901F8DB-C776-1B8F-5609-72909470CAA1}"/>
              </a:ext>
            </a:extLst>
          </p:cNvPr>
          <p:cNvSpPr txBox="1"/>
          <p:nvPr/>
        </p:nvSpPr>
        <p:spPr>
          <a:xfrm>
            <a:off x="7240905" y="3671211"/>
            <a:ext cx="108585" cy="141522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defTabSz="685800" eaLnBrk="0" hangingPunct="0">
              <a:lnSpc>
                <a:spcPts val="1350"/>
              </a:lnSpc>
              <a:buClrTx/>
            </a:pPr>
            <a:r>
              <a:rPr lang="en-US" sz="1500" b="1" kern="1200" dirty="0">
                <a:solidFill>
                  <a:prstClr val="black"/>
                </a:solidFill>
                <a:ea typeface="ＭＳ Ｐゴシック"/>
              </a:rPr>
              <a:t>4</a:t>
            </a:r>
            <a:endParaRPr lang="en-US" sz="1500" b="1" kern="1200" dirty="0">
              <a:solidFill>
                <a:prstClr val="black"/>
              </a:solidFill>
              <a:ea typeface="ＭＳ Ｐゴシック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F6F058C-7C7C-889B-6C64-ED4F48CE55AF}"/>
              </a:ext>
            </a:extLst>
          </p:cNvPr>
          <p:cNvSpPr txBox="1"/>
          <p:nvPr/>
        </p:nvSpPr>
        <p:spPr>
          <a:xfrm>
            <a:off x="7385923" y="3719112"/>
            <a:ext cx="108585" cy="141522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defTabSz="685800" eaLnBrk="0" hangingPunct="0">
              <a:lnSpc>
                <a:spcPts val="1350"/>
              </a:lnSpc>
              <a:buClrTx/>
            </a:pPr>
            <a:r>
              <a:rPr lang="en-US" sz="1500" b="1" kern="1200" dirty="0">
                <a:solidFill>
                  <a:prstClr val="black"/>
                </a:solidFill>
                <a:ea typeface="ＭＳ Ｐゴシック"/>
              </a:rPr>
              <a:t>5</a:t>
            </a:r>
            <a:endParaRPr lang="en-US" sz="1500" b="1" kern="1200" dirty="0">
              <a:solidFill>
                <a:prstClr val="black"/>
              </a:solidFill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2705548"/>
      </p:ext>
    </p:extLst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67A31-679F-4046-8368-A91A77992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42900"/>
            <a:ext cx="5821680" cy="311524"/>
          </a:xfrm>
        </p:spPr>
        <p:txBody>
          <a:bodyPr/>
          <a:lstStyle/>
          <a:p>
            <a:r>
              <a:rPr lang="en-US" dirty="0"/>
              <a:t>RAS2FIM-2D – Determine “Stable” cells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A66FEB2-4A97-9A14-B6B8-8AC36CF377FD}"/>
              </a:ext>
            </a:extLst>
          </p:cNvPr>
          <p:cNvGrpSpPr/>
          <p:nvPr/>
        </p:nvGrpSpPr>
        <p:grpSpPr>
          <a:xfrm>
            <a:off x="5113426" y="305809"/>
            <a:ext cx="3647669" cy="4704241"/>
            <a:chOff x="6749322" y="620078"/>
            <a:chExt cx="4540661" cy="5855895"/>
          </a:xfrm>
        </p:grpSpPr>
        <p:pic>
          <p:nvPicPr>
            <p:cNvPr id="6146" name="Picture 2">
              <a:extLst>
                <a:ext uri="{FF2B5EF4-FFF2-40B4-BE49-F238E27FC236}">
                  <a16:creationId xmlns:a16="http://schemas.microsoft.com/office/drawing/2014/main" id="{DBCA10B0-8D12-704E-945C-9401140A2F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49322" y="620078"/>
              <a:ext cx="4540661" cy="2808922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49" name="Picture 5">
              <a:extLst>
                <a:ext uri="{FF2B5EF4-FFF2-40B4-BE49-F238E27FC236}">
                  <a16:creationId xmlns:a16="http://schemas.microsoft.com/office/drawing/2014/main" id="{68337CB7-6A32-B563-EB8B-02EF1E0805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52283" y="3552750"/>
              <a:ext cx="4537700" cy="2923223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A51A2A6F-A443-9A07-8523-70D3BBB6DC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131" y="691515"/>
            <a:ext cx="3964305" cy="277221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D46843E-80C1-A3D7-5803-062C54BF4EE3}"/>
              </a:ext>
            </a:extLst>
          </p:cNvPr>
          <p:cNvSpPr txBox="1"/>
          <p:nvPr/>
        </p:nvSpPr>
        <p:spPr>
          <a:xfrm>
            <a:off x="3161348" y="2324540"/>
            <a:ext cx="108585" cy="141522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defTabSz="685800" eaLnBrk="0" hangingPunct="0">
              <a:lnSpc>
                <a:spcPts val="1350"/>
              </a:lnSpc>
              <a:buClrTx/>
            </a:pPr>
            <a:r>
              <a:rPr lang="en-US" sz="1500" b="1" kern="1200" dirty="0">
                <a:solidFill>
                  <a:prstClr val="black"/>
                </a:solidFill>
                <a:ea typeface="ＭＳ Ｐゴシック"/>
              </a:rPr>
              <a:t>212540</a:t>
            </a:r>
            <a:endParaRPr lang="en-US" sz="1500" b="1" kern="1200" dirty="0">
              <a:solidFill>
                <a:prstClr val="black"/>
              </a:solidFill>
              <a:ea typeface="ＭＳ Ｐゴシック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8EE42F-3891-1C19-CFBE-FB3ACE42C2D2}"/>
              </a:ext>
            </a:extLst>
          </p:cNvPr>
          <p:cNvSpPr txBox="1"/>
          <p:nvPr/>
        </p:nvSpPr>
        <p:spPr>
          <a:xfrm>
            <a:off x="6709410" y="1769194"/>
            <a:ext cx="1880235" cy="41549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1050" b="1" kern="1200" dirty="0">
                <a:solidFill>
                  <a:prstClr val="black"/>
                </a:solidFill>
                <a:ea typeface="ＭＳ Ｐゴシック"/>
              </a:rPr>
              <a:t>Water Surface Elevation of</a:t>
            </a:r>
          </a:p>
          <a:p>
            <a:pPr algn="ctr" defTabSz="685800">
              <a:buClrTx/>
            </a:pPr>
            <a:r>
              <a:rPr lang="en-US" sz="1050" b="1" kern="1200" dirty="0">
                <a:solidFill>
                  <a:prstClr val="black"/>
                </a:solidFill>
                <a:ea typeface="ＭＳ Ｐゴシック"/>
              </a:rPr>
              <a:t>cell for 30 hours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3653AA9-BB10-903A-0C76-4EFEAD505B8E}"/>
              </a:ext>
            </a:extLst>
          </p:cNvPr>
          <p:cNvSpPr txBox="1"/>
          <p:nvPr/>
        </p:nvSpPr>
        <p:spPr>
          <a:xfrm>
            <a:off x="6783705" y="4129489"/>
            <a:ext cx="1731645" cy="57708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1050" b="1" kern="1200" dirty="0">
                <a:solidFill>
                  <a:prstClr val="black"/>
                </a:solidFill>
                <a:ea typeface="ＭＳ Ｐゴシック"/>
              </a:rPr>
              <a:t>Rolling Average Gradient</a:t>
            </a:r>
          </a:p>
          <a:p>
            <a:pPr algn="ctr" defTabSz="685800">
              <a:buClrTx/>
            </a:pPr>
            <a:r>
              <a:rPr lang="en-US" sz="1050" b="1" kern="1200" dirty="0">
                <a:solidFill>
                  <a:prstClr val="black"/>
                </a:solidFill>
                <a:ea typeface="ＭＳ Ｐゴシック"/>
              </a:rPr>
              <a:t>{4} hours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DC7FA81-57BB-DA7B-49D2-F674CF3B245E}"/>
              </a:ext>
            </a:extLst>
          </p:cNvPr>
          <p:cNvSpPr txBox="1"/>
          <p:nvPr/>
        </p:nvSpPr>
        <p:spPr>
          <a:xfrm>
            <a:off x="3215640" y="4604392"/>
            <a:ext cx="1350645" cy="57708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1050" b="1" kern="1200" dirty="0">
                <a:solidFill>
                  <a:srgbClr val="FF0000"/>
                </a:solidFill>
                <a:ea typeface="ＭＳ Ｐゴシック"/>
              </a:rPr>
              <a:t>Minimum passable gradient = 0.009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C74750A-1D23-EBB0-F57E-2C710EA773A3}"/>
              </a:ext>
            </a:extLst>
          </p:cNvPr>
          <p:cNvCxnSpPr>
            <a:cxnSpLocks/>
            <a:stCxn id="19" idx="3"/>
          </p:cNvCxnSpPr>
          <p:nvPr/>
        </p:nvCxnSpPr>
        <p:spPr bwMode="auto">
          <a:xfrm flipV="1">
            <a:off x="4566285" y="4674871"/>
            <a:ext cx="691515" cy="218062"/>
          </a:xfrm>
          <a:prstGeom prst="straightConnector1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D375A199-BEE9-F581-2728-E927B2C26050}"/>
              </a:ext>
            </a:extLst>
          </p:cNvPr>
          <p:cNvSpPr txBox="1"/>
          <p:nvPr/>
        </p:nvSpPr>
        <p:spPr>
          <a:xfrm>
            <a:off x="6616065" y="3003192"/>
            <a:ext cx="1731645" cy="41549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1050" b="1" kern="1200" dirty="0">
                <a:solidFill>
                  <a:srgbClr val="FF0000"/>
                </a:solidFill>
                <a:ea typeface="ＭＳ Ｐゴシック"/>
              </a:rPr>
              <a:t>Stable at hour 9</a:t>
            </a:r>
          </a:p>
          <a:p>
            <a:pPr algn="ctr" defTabSz="685800">
              <a:buClrTx/>
            </a:pPr>
            <a:r>
              <a:rPr lang="en-US" sz="1050" b="1" kern="1200" dirty="0">
                <a:solidFill>
                  <a:srgbClr val="FF0000"/>
                </a:solidFill>
                <a:ea typeface="ＭＳ Ｐゴシック"/>
              </a:rPr>
              <a:t>(9-{4}) =  5 </a:t>
            </a:r>
            <a:r>
              <a:rPr lang="en-US" sz="1050" b="1" kern="1200" dirty="0" err="1">
                <a:solidFill>
                  <a:srgbClr val="FF0000"/>
                </a:solidFill>
                <a:ea typeface="ＭＳ Ｐゴシック"/>
              </a:rPr>
              <a:t>hr</a:t>
            </a:r>
            <a:r>
              <a:rPr lang="en-US" sz="1050" b="1" kern="1200" dirty="0">
                <a:solidFill>
                  <a:srgbClr val="FF0000"/>
                </a:solidFill>
                <a:ea typeface="ＭＳ Ｐゴシック"/>
              </a:rPr>
              <a:t> to stable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5945F772-8934-A782-8E2B-F073DDFF96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607" y="2636137"/>
            <a:ext cx="2575664" cy="238962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95103000"/>
      </p:ext>
    </p:extLst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67A31-679F-4046-8368-A91A77992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42900"/>
            <a:ext cx="3701306" cy="311524"/>
          </a:xfrm>
        </p:spPr>
        <p:txBody>
          <a:bodyPr/>
          <a:lstStyle/>
          <a:p>
            <a:r>
              <a:rPr lang="en-US" dirty="0"/>
              <a:t>RAS2FIM-2D – Stepped Firehose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1A2A6F-A443-9A07-8523-70D3BBB6DC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1" y="691515"/>
            <a:ext cx="3267650" cy="228504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D46843E-80C1-A3D7-5803-062C54BF4EE3}"/>
              </a:ext>
            </a:extLst>
          </p:cNvPr>
          <p:cNvSpPr txBox="1"/>
          <p:nvPr/>
        </p:nvSpPr>
        <p:spPr>
          <a:xfrm>
            <a:off x="2317275" y="2025245"/>
            <a:ext cx="108585" cy="141522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defTabSz="685800" eaLnBrk="0" hangingPunct="0">
              <a:lnSpc>
                <a:spcPts val="1350"/>
              </a:lnSpc>
              <a:buClrTx/>
            </a:pPr>
            <a:r>
              <a:rPr lang="en-US" sz="1500" b="1" kern="1200" dirty="0">
                <a:solidFill>
                  <a:prstClr val="black"/>
                </a:solidFill>
                <a:ea typeface="ＭＳ Ｐゴシック"/>
              </a:rPr>
              <a:t>212540</a:t>
            </a:r>
            <a:endParaRPr lang="en-US" sz="1500" b="1" kern="1200" dirty="0">
              <a:solidFill>
                <a:prstClr val="black"/>
              </a:solidFill>
              <a:ea typeface="ＭＳ Ｐゴシック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EB5EEB-DFAF-3BEE-0DF7-A3C41D5C3DDD}"/>
              </a:ext>
            </a:extLst>
          </p:cNvPr>
          <p:cNvSpPr txBox="1"/>
          <p:nvPr/>
        </p:nvSpPr>
        <p:spPr>
          <a:xfrm>
            <a:off x="171135" y="3091026"/>
            <a:ext cx="4400865" cy="92333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900" b="1" u="sng" kern="1200" dirty="0">
                <a:solidFill>
                  <a:prstClr val="black"/>
                </a:solidFill>
                <a:ea typeface="ＭＳ Ｐゴシック"/>
              </a:rPr>
              <a:t>Working Plan Name:</a:t>
            </a:r>
          </a:p>
          <a:p>
            <a:pPr defTabSz="685800">
              <a:buClrTx/>
            </a:pPr>
            <a:endParaRPr lang="en-US" sz="900" kern="1200" dirty="0">
              <a:solidFill>
                <a:prstClr val="black"/>
              </a:solidFill>
              <a:ea typeface="ＭＳ Ｐゴシック"/>
            </a:endParaRPr>
          </a:p>
          <a:p>
            <a:pPr defTabSz="685800">
              <a:buClrTx/>
            </a:pPr>
            <a:r>
              <a:rPr lang="en-US" sz="900" kern="1200" dirty="0">
                <a:solidFill>
                  <a:prstClr val="black"/>
                </a:solidFill>
                <a:ea typeface="ＭＳ Ｐゴシック"/>
              </a:rPr>
              <a:t>1884413_wb-2410249_wb-2410261_30-hr_500-cfs_to_3000-cfs_step_600-cfs_plan</a:t>
            </a:r>
          </a:p>
          <a:p>
            <a:pPr defTabSz="685800">
              <a:buClrTx/>
            </a:pPr>
            <a:endParaRPr lang="en-US" sz="900" kern="1200" dirty="0">
              <a:solidFill>
                <a:prstClr val="black"/>
              </a:solidFill>
              <a:ea typeface="ＭＳ Ｐゴシック"/>
            </a:endParaRPr>
          </a:p>
          <a:p>
            <a:pPr defTabSz="685800">
              <a:buClrTx/>
            </a:pPr>
            <a:r>
              <a:rPr lang="en-US" sz="900" kern="1200" dirty="0">
                <a:solidFill>
                  <a:prstClr val="black"/>
                </a:solidFill>
                <a:ea typeface="ＭＳ Ｐゴシック"/>
              </a:rPr>
              <a:t>Flows:  500,1100,1700,2300,2900,3000 (</a:t>
            </a:r>
            <a:r>
              <a:rPr lang="en-US" sz="900" kern="1200" dirty="0" err="1">
                <a:solidFill>
                  <a:prstClr val="black"/>
                </a:solidFill>
                <a:ea typeface="ＭＳ Ｐゴシック"/>
              </a:rPr>
              <a:t>cfs</a:t>
            </a:r>
            <a:r>
              <a:rPr lang="en-US" sz="900" kern="1200" dirty="0">
                <a:solidFill>
                  <a:prstClr val="black"/>
                </a:solidFill>
                <a:ea typeface="ＭＳ Ｐゴシック"/>
              </a:rPr>
              <a:t>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5C5E348-161F-D22D-8996-C4DF11F45FA0}"/>
              </a:ext>
            </a:extLst>
          </p:cNvPr>
          <p:cNvSpPr/>
          <p:nvPr/>
        </p:nvSpPr>
        <p:spPr bwMode="auto">
          <a:xfrm flipV="1">
            <a:off x="2082387" y="3396339"/>
            <a:ext cx="352204" cy="151120"/>
          </a:xfrm>
          <a:prstGeom prst="rect">
            <a:avLst/>
          </a:prstGeom>
          <a:noFill/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050" b="1" kern="1200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11268" name="Picture 4">
            <a:extLst>
              <a:ext uri="{FF2B5EF4-FFF2-40B4-BE49-F238E27FC236}">
                <a16:creationId xmlns:a16="http://schemas.microsoft.com/office/drawing/2014/main" id="{C10BC66E-4928-67D6-7221-18C450C79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446" y="157697"/>
            <a:ext cx="3701306" cy="234832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58D61D6D-EC33-7EA7-88C0-D133376D6095}"/>
              </a:ext>
            </a:extLst>
          </p:cNvPr>
          <p:cNvGrpSpPr/>
          <p:nvPr/>
        </p:nvGrpSpPr>
        <p:grpSpPr>
          <a:xfrm>
            <a:off x="3298509" y="295275"/>
            <a:ext cx="5403023" cy="4838574"/>
            <a:chOff x="4683762" y="457200"/>
            <a:chExt cx="7204030" cy="6451431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DC7FA81-57BB-DA7B-49D2-F674CF3B245E}"/>
                </a:ext>
              </a:extLst>
            </p:cNvPr>
            <p:cNvSpPr txBox="1"/>
            <p:nvPr/>
          </p:nvSpPr>
          <p:spPr>
            <a:xfrm>
              <a:off x="4683762" y="6139190"/>
              <a:ext cx="1800860" cy="76944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/>
          </p:spPr>
          <p:txBody>
            <a:bodyPr wrap="square">
              <a:spAutoFit/>
            </a:bodyPr>
            <a:lstStyle/>
            <a:p>
              <a:pPr algn="ctr" defTabSz="685800">
                <a:buClrTx/>
              </a:pPr>
              <a:r>
                <a:rPr lang="en-US" sz="1050" b="1" kern="1200" dirty="0">
                  <a:solidFill>
                    <a:prstClr val="black"/>
                  </a:solidFill>
                  <a:ea typeface="ＭＳ Ｐゴシック"/>
                </a:rPr>
                <a:t>Minimum passable gradient = 0.009</a:t>
              </a:r>
            </a:p>
          </p:txBody>
        </p:sp>
        <p:pic>
          <p:nvPicPr>
            <p:cNvPr id="11270" name="Picture 6">
              <a:extLst>
                <a:ext uri="{FF2B5EF4-FFF2-40B4-BE49-F238E27FC236}">
                  <a16:creationId xmlns:a16="http://schemas.microsoft.com/office/drawing/2014/main" id="{5ED967D2-85AC-D10E-CEA6-C9C7D3F9F7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7405" y="3531309"/>
              <a:ext cx="4860387" cy="3131101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54D04BE-C1E8-5ED1-D40F-BE1837B9D15E}"/>
                </a:ext>
              </a:extLst>
            </p:cNvPr>
            <p:cNvSpPr txBox="1"/>
            <p:nvPr/>
          </p:nvSpPr>
          <p:spPr>
            <a:xfrm>
              <a:off x="7580630" y="476186"/>
              <a:ext cx="144780" cy="188696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defTabSz="685800" eaLnBrk="0" hangingPunct="0">
                <a:lnSpc>
                  <a:spcPts val="1350"/>
                </a:lnSpc>
                <a:buClrTx/>
              </a:pPr>
              <a:r>
                <a:rPr lang="en-US" sz="750" b="1" kern="1200" dirty="0">
                  <a:solidFill>
                    <a:prstClr val="black"/>
                  </a:solidFill>
                  <a:ea typeface="ＭＳ Ｐゴシック"/>
                </a:rPr>
                <a:t>500 </a:t>
              </a:r>
              <a:r>
                <a:rPr lang="en-US" sz="750" b="1" kern="1200" dirty="0" err="1">
                  <a:solidFill>
                    <a:prstClr val="black"/>
                  </a:solidFill>
                  <a:ea typeface="ＭＳ Ｐゴシック"/>
                </a:rPr>
                <a:t>cfs</a:t>
              </a:r>
              <a:endParaRPr lang="en-US" sz="750" b="1" kern="1200" dirty="0">
                <a:solidFill>
                  <a:prstClr val="black"/>
                </a:solidFill>
                <a:ea typeface="ＭＳ Ｐゴシック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49A7780-0D8E-124A-1D5E-9FB93B61413D}"/>
                </a:ext>
              </a:extLst>
            </p:cNvPr>
            <p:cNvSpPr txBox="1"/>
            <p:nvPr/>
          </p:nvSpPr>
          <p:spPr>
            <a:xfrm>
              <a:off x="8303695" y="476186"/>
              <a:ext cx="144780" cy="188696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defTabSz="685800" eaLnBrk="0" hangingPunct="0">
                <a:lnSpc>
                  <a:spcPts val="1350"/>
                </a:lnSpc>
                <a:buClrTx/>
              </a:pPr>
              <a:r>
                <a:rPr lang="en-US" sz="750" b="1" kern="1200" dirty="0">
                  <a:solidFill>
                    <a:prstClr val="black"/>
                  </a:solidFill>
                  <a:ea typeface="ＭＳ Ｐゴシック"/>
                </a:rPr>
                <a:t>1100 </a:t>
              </a:r>
              <a:r>
                <a:rPr lang="en-US" sz="750" b="1" kern="1200" dirty="0" err="1">
                  <a:solidFill>
                    <a:prstClr val="black"/>
                  </a:solidFill>
                  <a:ea typeface="ＭＳ Ｐゴシック"/>
                </a:rPr>
                <a:t>cfs</a:t>
              </a:r>
              <a:endParaRPr lang="en-US" sz="750" b="1" kern="1200" dirty="0">
                <a:solidFill>
                  <a:prstClr val="black"/>
                </a:solidFill>
                <a:ea typeface="ＭＳ Ｐゴシック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64E9402-A3BE-C23F-4D56-89461A056403}"/>
                </a:ext>
              </a:extLst>
            </p:cNvPr>
            <p:cNvSpPr txBox="1"/>
            <p:nvPr/>
          </p:nvSpPr>
          <p:spPr>
            <a:xfrm>
              <a:off x="8954370" y="457200"/>
              <a:ext cx="144780" cy="188696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defTabSz="685800" eaLnBrk="0" hangingPunct="0">
                <a:lnSpc>
                  <a:spcPts val="1350"/>
                </a:lnSpc>
                <a:buClrTx/>
              </a:pPr>
              <a:r>
                <a:rPr lang="en-US" sz="750" b="1" kern="1200" dirty="0">
                  <a:solidFill>
                    <a:prstClr val="black"/>
                  </a:solidFill>
                  <a:ea typeface="ＭＳ Ｐゴシック"/>
                </a:rPr>
                <a:t>1700 </a:t>
              </a:r>
              <a:r>
                <a:rPr lang="en-US" sz="750" b="1" kern="1200" dirty="0" err="1">
                  <a:solidFill>
                    <a:prstClr val="black"/>
                  </a:solidFill>
                  <a:ea typeface="ＭＳ Ｐゴシック"/>
                </a:rPr>
                <a:t>cfs</a:t>
              </a:r>
              <a:endParaRPr lang="en-US" sz="750" b="1" kern="1200" dirty="0">
                <a:solidFill>
                  <a:prstClr val="black"/>
                </a:solidFill>
                <a:ea typeface="ＭＳ Ｐゴシック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9321CBC-5469-FE00-9AE8-AF26F42060B8}"/>
                </a:ext>
              </a:extLst>
            </p:cNvPr>
            <p:cNvSpPr txBox="1"/>
            <p:nvPr/>
          </p:nvSpPr>
          <p:spPr>
            <a:xfrm>
              <a:off x="9716912" y="457200"/>
              <a:ext cx="144780" cy="188696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defTabSz="685800" eaLnBrk="0" hangingPunct="0">
                <a:lnSpc>
                  <a:spcPts val="1350"/>
                </a:lnSpc>
                <a:buClrTx/>
              </a:pPr>
              <a:r>
                <a:rPr lang="en-US" sz="750" b="1" kern="1200" dirty="0">
                  <a:solidFill>
                    <a:prstClr val="black"/>
                  </a:solidFill>
                  <a:ea typeface="ＭＳ Ｐゴシック"/>
                </a:rPr>
                <a:t>2300 </a:t>
              </a:r>
              <a:r>
                <a:rPr lang="en-US" sz="750" b="1" kern="1200" dirty="0" err="1">
                  <a:solidFill>
                    <a:prstClr val="black"/>
                  </a:solidFill>
                  <a:ea typeface="ＭＳ Ｐゴシック"/>
                </a:rPr>
                <a:t>cfs</a:t>
              </a:r>
              <a:endParaRPr lang="en-US" sz="750" b="1" kern="1200" dirty="0">
                <a:solidFill>
                  <a:prstClr val="black"/>
                </a:solidFill>
                <a:ea typeface="ＭＳ Ｐゴシック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3F648AC-52CD-4080-AAE3-639485494BAF}"/>
                </a:ext>
              </a:extLst>
            </p:cNvPr>
            <p:cNvSpPr txBox="1"/>
            <p:nvPr/>
          </p:nvSpPr>
          <p:spPr>
            <a:xfrm>
              <a:off x="10447162" y="733325"/>
              <a:ext cx="144780" cy="188696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defTabSz="685800" eaLnBrk="0" hangingPunct="0">
                <a:lnSpc>
                  <a:spcPts val="1350"/>
                </a:lnSpc>
                <a:buClrTx/>
              </a:pPr>
              <a:r>
                <a:rPr lang="en-US" sz="750" b="1" kern="1200" dirty="0">
                  <a:solidFill>
                    <a:prstClr val="black"/>
                  </a:solidFill>
                  <a:ea typeface="ＭＳ Ｐゴシック"/>
                </a:rPr>
                <a:t>2900 </a:t>
              </a:r>
              <a:r>
                <a:rPr lang="en-US" sz="750" b="1" kern="1200" dirty="0" err="1">
                  <a:solidFill>
                    <a:prstClr val="black"/>
                  </a:solidFill>
                  <a:ea typeface="ＭＳ Ｐゴシック"/>
                </a:rPr>
                <a:t>cfs</a:t>
              </a:r>
              <a:endParaRPr lang="en-US" sz="750" b="1" kern="1200" dirty="0">
                <a:solidFill>
                  <a:prstClr val="black"/>
                </a:solidFill>
                <a:ea typeface="ＭＳ Ｐゴシック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ABC769D-6AF8-FB0E-AA3A-825ABE1E583C}"/>
                </a:ext>
              </a:extLst>
            </p:cNvPr>
            <p:cNvSpPr txBox="1"/>
            <p:nvPr/>
          </p:nvSpPr>
          <p:spPr>
            <a:xfrm>
              <a:off x="11170227" y="638977"/>
              <a:ext cx="144780" cy="188696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defTabSz="685800" eaLnBrk="0" hangingPunct="0">
                <a:lnSpc>
                  <a:spcPts val="1350"/>
                </a:lnSpc>
                <a:buClrTx/>
              </a:pPr>
              <a:r>
                <a:rPr lang="en-US" sz="750" b="1" kern="1200" dirty="0">
                  <a:solidFill>
                    <a:prstClr val="black"/>
                  </a:solidFill>
                  <a:ea typeface="ＭＳ Ｐゴシック"/>
                </a:rPr>
                <a:t>3000 </a:t>
              </a:r>
              <a:r>
                <a:rPr lang="en-US" sz="750" b="1" kern="1200" dirty="0" err="1">
                  <a:solidFill>
                    <a:prstClr val="black"/>
                  </a:solidFill>
                  <a:ea typeface="ＭＳ Ｐゴシック"/>
                </a:rPr>
                <a:t>cfs</a:t>
              </a:r>
              <a:endParaRPr lang="en-US" sz="750" b="1" kern="1200" dirty="0">
                <a:solidFill>
                  <a:prstClr val="black"/>
                </a:solidFill>
                <a:ea typeface="ＭＳ Ｐゴシック"/>
                <a:cs typeface="+mn-cs"/>
              </a:endParaRP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7E1AE873-0FFE-D25C-80CF-0C4861B96EB7}"/>
                </a:ext>
              </a:extLst>
            </p:cNvPr>
            <p:cNvCxnSpPr>
              <a:cxnSpLocks/>
              <a:stCxn id="19" idx="3"/>
            </p:cNvCxnSpPr>
            <p:nvPr/>
          </p:nvCxnSpPr>
          <p:spPr bwMode="auto">
            <a:xfrm flipV="1">
              <a:off x="6484622" y="6203950"/>
              <a:ext cx="741679" cy="319961"/>
            </a:xfrm>
            <a:prstGeom prst="straightConnector1">
              <a:avLst/>
            </a:prstGeom>
            <a:noFill/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C166D4E-4196-3E90-8368-5F498AB89B10}"/>
                </a:ext>
              </a:extLst>
            </p:cNvPr>
            <p:cNvSpPr txBox="1"/>
            <p:nvPr/>
          </p:nvSpPr>
          <p:spPr>
            <a:xfrm>
              <a:off x="5232185" y="2700328"/>
              <a:ext cx="1414780" cy="55399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/>
          </p:spPr>
          <p:txBody>
            <a:bodyPr wrap="square">
              <a:spAutoFit/>
            </a:bodyPr>
            <a:lstStyle/>
            <a:p>
              <a:pPr algn="ctr" defTabSz="685800">
                <a:buClrTx/>
              </a:pPr>
              <a:r>
                <a:rPr lang="en-US" sz="1050" b="1" kern="1200" dirty="0">
                  <a:solidFill>
                    <a:srgbClr val="FF0000"/>
                  </a:solidFill>
                  <a:ea typeface="ＭＳ Ｐゴシック"/>
                </a:rPr>
                <a:t>First “wet” hour = 7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13484C3-F331-6CD1-D950-837F118D6B9A}"/>
                </a:ext>
              </a:extLst>
            </p:cNvPr>
            <p:cNvSpPr txBox="1"/>
            <p:nvPr/>
          </p:nvSpPr>
          <p:spPr>
            <a:xfrm>
              <a:off x="9572990" y="2516764"/>
              <a:ext cx="2155458" cy="67710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/>
          </p:spPr>
          <p:txBody>
            <a:bodyPr wrap="square">
              <a:spAutoFit/>
            </a:bodyPr>
            <a:lstStyle/>
            <a:p>
              <a:pPr algn="ctr" defTabSz="685800">
                <a:buClrTx/>
              </a:pPr>
              <a:r>
                <a:rPr lang="en-US" sz="900" b="1" kern="1200" dirty="0">
                  <a:solidFill>
                    <a:prstClr val="black"/>
                  </a:solidFill>
                  <a:ea typeface="ＭＳ Ｐゴシック"/>
                </a:rPr>
                <a:t>Water Surface Elevation of</a:t>
              </a:r>
            </a:p>
            <a:p>
              <a:pPr algn="ctr" defTabSz="685800">
                <a:buClrTx/>
              </a:pPr>
              <a:r>
                <a:rPr lang="en-US" sz="900" b="1" kern="1200" dirty="0">
                  <a:solidFill>
                    <a:prstClr val="black"/>
                  </a:solidFill>
                  <a:ea typeface="ＭＳ Ｐゴシック"/>
                </a:rPr>
                <a:t>cell for 30 hours (6 steps)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47B92033-6A30-5DA4-8BA9-57B87C273614}"/>
                </a:ext>
              </a:extLst>
            </p:cNvPr>
            <p:cNvCxnSpPr>
              <a:cxnSpLocks/>
              <a:stCxn id="23" idx="3"/>
            </p:cNvCxnSpPr>
            <p:nvPr/>
          </p:nvCxnSpPr>
          <p:spPr bwMode="auto">
            <a:xfrm>
              <a:off x="6646964" y="2977326"/>
              <a:ext cx="933667" cy="1103"/>
            </a:xfrm>
            <a:prstGeom prst="straightConnector1">
              <a:avLst/>
            </a:prstGeom>
            <a:noFill/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85F56E2-92A9-4137-6392-F5D5ADC9F794}"/>
                </a:ext>
              </a:extLst>
            </p:cNvPr>
            <p:cNvSpPr txBox="1"/>
            <p:nvPr/>
          </p:nvSpPr>
          <p:spPr>
            <a:xfrm>
              <a:off x="9572990" y="3770078"/>
              <a:ext cx="2129970" cy="49244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/>
          </p:spPr>
          <p:txBody>
            <a:bodyPr wrap="square">
              <a:spAutoFit/>
            </a:bodyPr>
            <a:lstStyle/>
            <a:p>
              <a:pPr algn="ctr" defTabSz="685800">
                <a:buClrTx/>
              </a:pPr>
              <a:r>
                <a:rPr lang="en-US" sz="900" b="1" kern="1200" dirty="0">
                  <a:solidFill>
                    <a:prstClr val="black"/>
                  </a:solidFill>
                  <a:ea typeface="ＭＳ Ｐゴシック"/>
                </a:rPr>
                <a:t>Rolling Average Gradient</a:t>
              </a:r>
            </a:p>
            <a:p>
              <a:pPr algn="ctr" defTabSz="685800">
                <a:buClrTx/>
              </a:pPr>
              <a:r>
                <a:rPr lang="en-US" sz="900" b="1" kern="1200" dirty="0">
                  <a:solidFill>
                    <a:prstClr val="black"/>
                  </a:solidFill>
                  <a:ea typeface="ＭＳ Ｐゴシック"/>
                </a:rPr>
                <a:t>{4} hours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EC2A4E77-0256-DDEE-44FB-B75ABFF7A4D3}"/>
              </a:ext>
            </a:extLst>
          </p:cNvPr>
          <p:cNvSpPr txBox="1"/>
          <p:nvPr/>
        </p:nvSpPr>
        <p:spPr>
          <a:xfrm>
            <a:off x="2425860" y="753234"/>
            <a:ext cx="1626980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900" b="1" kern="1200" dirty="0">
                <a:solidFill>
                  <a:srgbClr val="FF0000"/>
                </a:solidFill>
                <a:ea typeface="ＭＳ Ｐゴシック"/>
              </a:rPr>
              <a:t>About 12 miles downstream of “Emitter”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3243C2D-6184-B491-9134-2D843E95061A}"/>
              </a:ext>
            </a:extLst>
          </p:cNvPr>
          <p:cNvSpPr txBox="1"/>
          <p:nvPr/>
        </p:nvSpPr>
        <p:spPr>
          <a:xfrm>
            <a:off x="304800" y="3947287"/>
            <a:ext cx="1626980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900" b="1" kern="1200" dirty="0">
                <a:solidFill>
                  <a:srgbClr val="FF0000"/>
                </a:solidFill>
                <a:ea typeface="ＭＳ Ｐゴシック"/>
              </a:rPr>
              <a:t>Computed Low Flow Travel Speed = ~2.5 ft/sec</a:t>
            </a:r>
          </a:p>
        </p:txBody>
      </p:sp>
    </p:spTree>
    <p:extLst>
      <p:ext uri="{BB962C8B-B14F-4D97-AF65-F5344CB8AC3E}">
        <p14:creationId xmlns:p14="http://schemas.microsoft.com/office/powerpoint/2010/main" val="2788898421"/>
      </p:ext>
    </p:extLst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67A31-679F-4046-8368-A91A77992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42900"/>
            <a:ext cx="4900613" cy="311524"/>
          </a:xfrm>
        </p:spPr>
        <p:txBody>
          <a:bodyPr/>
          <a:lstStyle/>
          <a:p>
            <a:r>
              <a:rPr lang="en-US" dirty="0"/>
              <a:t>RAS2FIM-2D – Stream Analysis per flow in a “run”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D627FD2-BD19-9E5F-0D02-BC3719D57A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738187"/>
            <a:ext cx="6657975" cy="329158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5B1346F-F8DD-0657-41AE-7D73CC940684}"/>
              </a:ext>
            </a:extLst>
          </p:cNvPr>
          <p:cNvSpPr txBox="1"/>
          <p:nvPr/>
        </p:nvSpPr>
        <p:spPr>
          <a:xfrm>
            <a:off x="304800" y="4157827"/>
            <a:ext cx="4400865" cy="64633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900" b="1" u="sng" kern="1200" dirty="0">
                <a:solidFill>
                  <a:prstClr val="black"/>
                </a:solidFill>
                <a:ea typeface="ＭＳ Ｐゴシック"/>
              </a:rPr>
              <a:t>Working Plan Name:</a:t>
            </a:r>
          </a:p>
          <a:p>
            <a:pPr defTabSz="685800">
              <a:buClrTx/>
            </a:pPr>
            <a:endParaRPr lang="en-US" sz="900" kern="1200" dirty="0">
              <a:solidFill>
                <a:prstClr val="black"/>
              </a:solidFill>
              <a:ea typeface="ＭＳ Ｐゴシック"/>
            </a:endParaRPr>
          </a:p>
          <a:p>
            <a:pPr defTabSz="685800">
              <a:buClrTx/>
            </a:pPr>
            <a:r>
              <a:rPr lang="en-US" sz="900" kern="1200" dirty="0">
                <a:solidFill>
                  <a:prstClr val="black"/>
                </a:solidFill>
                <a:ea typeface="ＭＳ Ｐゴシック"/>
              </a:rPr>
              <a:t>1884413_wb-2410249_wb-2410261_30-hr_500-cfs_to_3000-cfs_step_600-cfs_plan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A58975-EAA4-4709-98C2-B219F6319BEF}"/>
              </a:ext>
            </a:extLst>
          </p:cNvPr>
          <p:cNvSpPr txBox="1"/>
          <p:nvPr/>
        </p:nvSpPr>
        <p:spPr>
          <a:xfrm>
            <a:off x="390525" y="3056108"/>
            <a:ext cx="1626980" cy="78483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900" b="1" kern="1200" dirty="0" err="1">
                <a:solidFill>
                  <a:prstClr val="black"/>
                </a:solidFill>
                <a:ea typeface="ＭＳ Ｐゴシック"/>
              </a:rPr>
              <a:t>NextGEN</a:t>
            </a:r>
            <a:r>
              <a:rPr lang="en-US" sz="900" b="1" kern="1200" dirty="0">
                <a:solidFill>
                  <a:prstClr val="black"/>
                </a:solidFill>
                <a:ea typeface="ＭＳ Ｐゴシック"/>
              </a:rPr>
              <a:t> id = “wb-2410251</a:t>
            </a:r>
          </a:p>
          <a:p>
            <a:pPr algn="ctr" defTabSz="685800">
              <a:buClrTx/>
            </a:pPr>
            <a:r>
              <a:rPr lang="en-US" sz="900" b="1" kern="1200" dirty="0">
                <a:solidFill>
                  <a:prstClr val="black"/>
                </a:solidFill>
                <a:ea typeface="ＭＳ Ｐゴシック"/>
              </a:rPr>
              <a:t>Mainstem = 1884413</a:t>
            </a:r>
          </a:p>
          <a:p>
            <a:pPr algn="ctr" defTabSz="685800">
              <a:buClrTx/>
            </a:pPr>
            <a:r>
              <a:rPr lang="en-US" sz="900" b="1" kern="1200" dirty="0">
                <a:solidFill>
                  <a:prstClr val="black"/>
                </a:solidFill>
                <a:ea typeface="ＭＳ Ｐゴシック"/>
              </a:rPr>
              <a:t>Step on firehose = 2</a:t>
            </a:r>
          </a:p>
          <a:p>
            <a:pPr algn="ctr" defTabSz="685800">
              <a:buClrTx/>
            </a:pPr>
            <a:r>
              <a:rPr lang="en-US" sz="900" b="1" kern="1200" dirty="0">
                <a:solidFill>
                  <a:prstClr val="black"/>
                </a:solidFill>
                <a:ea typeface="ＭＳ Ｐゴシック"/>
              </a:rPr>
              <a:t>Flow = 1100 </a:t>
            </a:r>
            <a:r>
              <a:rPr lang="en-US" sz="900" b="1" kern="1200" dirty="0" err="1">
                <a:solidFill>
                  <a:prstClr val="black"/>
                </a:solidFill>
                <a:ea typeface="ＭＳ Ｐゴシック"/>
              </a:rPr>
              <a:t>cfs</a:t>
            </a:r>
            <a:endParaRPr lang="en-US" sz="900" b="1" kern="1200" dirty="0">
              <a:solidFill>
                <a:prstClr val="black"/>
              </a:solidFill>
              <a:ea typeface="ＭＳ Ｐゴシック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FC350F2-656F-7D0D-15C5-B367B2B7B156}"/>
              </a:ext>
            </a:extLst>
          </p:cNvPr>
          <p:cNvSpPr txBox="1"/>
          <p:nvPr/>
        </p:nvSpPr>
        <p:spPr>
          <a:xfrm>
            <a:off x="390525" y="3746090"/>
            <a:ext cx="2981325" cy="2308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900" b="1" kern="1200" dirty="0">
                <a:solidFill>
                  <a:prstClr val="black"/>
                </a:solidFill>
                <a:ea typeface="ＭＳ Ｐゴシック"/>
              </a:rPr>
              <a:t>Numbers in cell reflect hours to stable for that flow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9BA2A6C-F8FC-3FFD-3778-217AEF0187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6366" y="508046"/>
            <a:ext cx="1859915" cy="389215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83222DC6-CA51-8CC5-4D9F-DD81A92A118F}"/>
              </a:ext>
            </a:extLst>
          </p:cNvPr>
          <p:cNvSpPr/>
          <p:nvPr/>
        </p:nvSpPr>
        <p:spPr bwMode="auto">
          <a:xfrm>
            <a:off x="7216585" y="1306527"/>
            <a:ext cx="1659476" cy="303198"/>
          </a:xfrm>
          <a:prstGeom prst="rect">
            <a:avLst/>
          </a:prstGeom>
          <a:noFill/>
          <a:ln w="3810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050" b="1" kern="1200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A7E0B93-97EC-8E93-24D6-DF1025310630}"/>
              </a:ext>
            </a:extLst>
          </p:cNvPr>
          <p:cNvSpPr/>
          <p:nvPr/>
        </p:nvSpPr>
        <p:spPr bwMode="auto">
          <a:xfrm>
            <a:off x="7226110" y="2821002"/>
            <a:ext cx="1659476" cy="198423"/>
          </a:xfrm>
          <a:prstGeom prst="rect">
            <a:avLst/>
          </a:prstGeom>
          <a:noFill/>
          <a:ln w="3810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050" b="1" kern="1200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8EB40F7-44D0-BF3E-6617-F98530959782}"/>
              </a:ext>
            </a:extLst>
          </p:cNvPr>
          <p:cNvSpPr/>
          <p:nvPr/>
        </p:nvSpPr>
        <p:spPr bwMode="auto">
          <a:xfrm>
            <a:off x="7226110" y="3799657"/>
            <a:ext cx="1659476" cy="123024"/>
          </a:xfrm>
          <a:prstGeom prst="rect">
            <a:avLst/>
          </a:prstGeom>
          <a:noFill/>
          <a:ln w="3810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050" b="1" kern="1200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9D407DE-2D1F-F816-072D-460ABF6BB083}"/>
              </a:ext>
            </a:extLst>
          </p:cNvPr>
          <p:cNvSpPr/>
          <p:nvPr/>
        </p:nvSpPr>
        <p:spPr bwMode="auto">
          <a:xfrm>
            <a:off x="7226110" y="613214"/>
            <a:ext cx="1659476" cy="198423"/>
          </a:xfrm>
          <a:prstGeom prst="rect">
            <a:avLst/>
          </a:prstGeom>
          <a:noFill/>
          <a:ln w="3810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050" b="1" kern="1200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54C619F-C619-B2A5-BFC5-18DB4BE19E89}"/>
              </a:ext>
            </a:extLst>
          </p:cNvPr>
          <p:cNvSpPr/>
          <p:nvPr/>
        </p:nvSpPr>
        <p:spPr bwMode="auto">
          <a:xfrm>
            <a:off x="7216584" y="4243841"/>
            <a:ext cx="1813116" cy="156359"/>
          </a:xfrm>
          <a:prstGeom prst="rect">
            <a:avLst/>
          </a:prstGeom>
          <a:noFill/>
          <a:ln w="3810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050" b="1" kern="1200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268687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Google Shape;351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76" y="-4800"/>
            <a:ext cx="727037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55"/>
          <p:cNvSpPr txBox="1">
            <a:spLocks noGrp="1"/>
          </p:cNvSpPr>
          <p:nvPr>
            <p:ph type="sldNum" idx="12"/>
          </p:nvPr>
        </p:nvSpPr>
        <p:spPr>
          <a:xfrm>
            <a:off x="8743950" y="4819500"/>
            <a:ext cx="313800" cy="23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400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353" name="Google Shape;353;p55"/>
          <p:cNvSpPr/>
          <p:nvPr/>
        </p:nvSpPr>
        <p:spPr>
          <a:xfrm>
            <a:off x="7201500" y="0"/>
            <a:ext cx="1942500" cy="51435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cxnSp>
        <p:nvCxnSpPr>
          <p:cNvPr id="354" name="Google Shape;354;p55"/>
          <p:cNvCxnSpPr/>
          <p:nvPr/>
        </p:nvCxnSpPr>
        <p:spPr>
          <a:xfrm>
            <a:off x="7201500" y="1994832"/>
            <a:ext cx="19425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5" name="Google Shape;355;p55"/>
          <p:cNvCxnSpPr/>
          <p:nvPr/>
        </p:nvCxnSpPr>
        <p:spPr>
          <a:xfrm>
            <a:off x="7201500" y="962875"/>
            <a:ext cx="19425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6" name="Google Shape;356;p55"/>
          <p:cNvCxnSpPr/>
          <p:nvPr/>
        </p:nvCxnSpPr>
        <p:spPr>
          <a:xfrm>
            <a:off x="7201500" y="4006600"/>
            <a:ext cx="19425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57" name="Google Shape;357;p55"/>
          <p:cNvSpPr txBox="1"/>
          <p:nvPr/>
        </p:nvSpPr>
        <p:spPr>
          <a:xfrm>
            <a:off x="7130700" y="181625"/>
            <a:ext cx="2084100" cy="66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Levee-protected Areas</a:t>
            </a:r>
            <a:endParaRPr sz="1800" b="1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58" name="Google Shape;358;p55"/>
          <p:cNvSpPr txBox="1"/>
          <p:nvPr/>
        </p:nvSpPr>
        <p:spPr>
          <a:xfrm>
            <a:off x="7386000" y="1082625"/>
            <a:ext cx="1573500" cy="70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Tributary</a:t>
            </a:r>
            <a:endParaRPr sz="1800" b="1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Backpooling</a:t>
            </a:r>
            <a:endParaRPr sz="1800" b="1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59" name="Google Shape;359;p55"/>
          <p:cNvSpPr txBox="1"/>
          <p:nvPr/>
        </p:nvSpPr>
        <p:spPr>
          <a:xfrm>
            <a:off x="7275750" y="4145800"/>
            <a:ext cx="1794000" cy="7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Burned-in Streamlines</a:t>
            </a:r>
            <a:endParaRPr sz="1800" b="1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60" name="Google Shape;360;p55"/>
          <p:cNvSpPr txBox="1"/>
          <p:nvPr/>
        </p:nvSpPr>
        <p:spPr>
          <a:xfrm>
            <a:off x="7275750" y="2215900"/>
            <a:ext cx="1794000" cy="55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Gages</a:t>
            </a:r>
            <a:endParaRPr sz="1800" b="1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cxnSp>
        <p:nvCxnSpPr>
          <p:cNvPr id="361" name="Google Shape;361;p55"/>
          <p:cNvCxnSpPr/>
          <p:nvPr/>
        </p:nvCxnSpPr>
        <p:spPr>
          <a:xfrm>
            <a:off x="7201500" y="2977751"/>
            <a:ext cx="19425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362" name="Google Shape;362;p55"/>
          <p:cNvGrpSpPr/>
          <p:nvPr/>
        </p:nvGrpSpPr>
        <p:grpSpPr>
          <a:xfrm>
            <a:off x="835029" y="3929906"/>
            <a:ext cx="274800" cy="274800"/>
            <a:chOff x="1084804" y="3781156"/>
            <a:chExt cx="274800" cy="274800"/>
          </a:xfrm>
        </p:grpSpPr>
        <p:sp>
          <p:nvSpPr>
            <p:cNvPr id="363" name="Google Shape;363;p55"/>
            <p:cNvSpPr/>
            <p:nvPr/>
          </p:nvSpPr>
          <p:spPr>
            <a:xfrm rot="8100000">
              <a:off x="1125047" y="3821400"/>
              <a:ext cx="194313" cy="194313"/>
            </a:xfrm>
            <a:prstGeom prst="teardrop">
              <a:avLst>
                <a:gd name="adj" fmla="val 175146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364" name="Google Shape;364;p55"/>
            <p:cNvSpPr/>
            <p:nvPr/>
          </p:nvSpPr>
          <p:spPr>
            <a:xfrm>
              <a:off x="1178550" y="3874900"/>
              <a:ext cx="87300" cy="87300"/>
            </a:xfrm>
            <a:prstGeom prst="flowChartConnector">
              <a:avLst/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grpSp>
        <p:nvGrpSpPr>
          <p:cNvPr id="365" name="Google Shape;365;p55"/>
          <p:cNvGrpSpPr/>
          <p:nvPr/>
        </p:nvGrpSpPr>
        <p:grpSpPr>
          <a:xfrm>
            <a:off x="1256904" y="2751206"/>
            <a:ext cx="274800" cy="274800"/>
            <a:chOff x="1084804" y="3781156"/>
            <a:chExt cx="274800" cy="274800"/>
          </a:xfrm>
        </p:grpSpPr>
        <p:sp>
          <p:nvSpPr>
            <p:cNvPr id="366" name="Google Shape;366;p55"/>
            <p:cNvSpPr/>
            <p:nvPr/>
          </p:nvSpPr>
          <p:spPr>
            <a:xfrm rot="8100000">
              <a:off x="1125047" y="3821400"/>
              <a:ext cx="194313" cy="194313"/>
            </a:xfrm>
            <a:prstGeom prst="teardrop">
              <a:avLst>
                <a:gd name="adj" fmla="val 175146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367" name="Google Shape;367;p55"/>
            <p:cNvSpPr/>
            <p:nvPr/>
          </p:nvSpPr>
          <p:spPr>
            <a:xfrm>
              <a:off x="1178550" y="3874900"/>
              <a:ext cx="87300" cy="87300"/>
            </a:xfrm>
            <a:prstGeom prst="flowChartConnector">
              <a:avLst/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grpSp>
        <p:nvGrpSpPr>
          <p:cNvPr id="368" name="Google Shape;368;p55"/>
          <p:cNvGrpSpPr/>
          <p:nvPr/>
        </p:nvGrpSpPr>
        <p:grpSpPr>
          <a:xfrm>
            <a:off x="3618704" y="2215906"/>
            <a:ext cx="274800" cy="274800"/>
            <a:chOff x="1084804" y="3781156"/>
            <a:chExt cx="274800" cy="274800"/>
          </a:xfrm>
        </p:grpSpPr>
        <p:sp>
          <p:nvSpPr>
            <p:cNvPr id="369" name="Google Shape;369;p55"/>
            <p:cNvSpPr/>
            <p:nvPr/>
          </p:nvSpPr>
          <p:spPr>
            <a:xfrm rot="8100000">
              <a:off x="1125047" y="3821400"/>
              <a:ext cx="194313" cy="194313"/>
            </a:xfrm>
            <a:prstGeom prst="teardrop">
              <a:avLst>
                <a:gd name="adj" fmla="val 175146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370" name="Google Shape;370;p55"/>
            <p:cNvSpPr/>
            <p:nvPr/>
          </p:nvSpPr>
          <p:spPr>
            <a:xfrm>
              <a:off x="1178550" y="3874900"/>
              <a:ext cx="87300" cy="87300"/>
            </a:xfrm>
            <a:prstGeom prst="flowChartConnector">
              <a:avLst/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grpSp>
        <p:nvGrpSpPr>
          <p:cNvPr id="371" name="Google Shape;371;p55"/>
          <p:cNvGrpSpPr/>
          <p:nvPr/>
        </p:nvGrpSpPr>
        <p:grpSpPr>
          <a:xfrm>
            <a:off x="884129" y="1720031"/>
            <a:ext cx="274800" cy="274800"/>
            <a:chOff x="1084804" y="3781156"/>
            <a:chExt cx="274800" cy="274800"/>
          </a:xfrm>
        </p:grpSpPr>
        <p:sp>
          <p:nvSpPr>
            <p:cNvPr id="372" name="Google Shape;372;p55"/>
            <p:cNvSpPr/>
            <p:nvPr/>
          </p:nvSpPr>
          <p:spPr>
            <a:xfrm rot="8100000">
              <a:off x="1125047" y="3821400"/>
              <a:ext cx="194313" cy="194313"/>
            </a:xfrm>
            <a:prstGeom prst="teardrop">
              <a:avLst>
                <a:gd name="adj" fmla="val 175146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373" name="Google Shape;373;p55"/>
            <p:cNvSpPr/>
            <p:nvPr/>
          </p:nvSpPr>
          <p:spPr>
            <a:xfrm>
              <a:off x="1178550" y="3874900"/>
              <a:ext cx="87300" cy="87300"/>
            </a:xfrm>
            <a:prstGeom prst="flowChartConnector">
              <a:avLst/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grpSp>
        <p:nvGrpSpPr>
          <p:cNvPr id="374" name="Google Shape;374;p55"/>
          <p:cNvGrpSpPr/>
          <p:nvPr/>
        </p:nvGrpSpPr>
        <p:grpSpPr>
          <a:xfrm>
            <a:off x="4591229" y="3714056"/>
            <a:ext cx="274800" cy="274800"/>
            <a:chOff x="1084804" y="3781156"/>
            <a:chExt cx="274800" cy="274800"/>
          </a:xfrm>
        </p:grpSpPr>
        <p:sp>
          <p:nvSpPr>
            <p:cNvPr id="375" name="Google Shape;375;p55"/>
            <p:cNvSpPr/>
            <p:nvPr/>
          </p:nvSpPr>
          <p:spPr>
            <a:xfrm rot="8100000">
              <a:off x="1125047" y="3821400"/>
              <a:ext cx="194313" cy="194313"/>
            </a:xfrm>
            <a:prstGeom prst="teardrop">
              <a:avLst>
                <a:gd name="adj" fmla="val 175146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376" name="Google Shape;376;p55"/>
            <p:cNvSpPr/>
            <p:nvPr/>
          </p:nvSpPr>
          <p:spPr>
            <a:xfrm>
              <a:off x="1178550" y="3874900"/>
              <a:ext cx="87300" cy="87300"/>
            </a:xfrm>
            <a:prstGeom prst="flowChartConnector">
              <a:avLst/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sp>
        <p:nvSpPr>
          <p:cNvPr id="377" name="Google Shape;377;p55"/>
          <p:cNvSpPr txBox="1"/>
          <p:nvPr/>
        </p:nvSpPr>
        <p:spPr>
          <a:xfrm>
            <a:off x="318652" y="263225"/>
            <a:ext cx="1519500" cy="449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C4D9F4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FIM v4.5</a:t>
            </a:r>
            <a:endParaRPr sz="2400" b="1">
              <a:solidFill>
                <a:srgbClr val="C4D9F4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78" name="Google Shape;378;p55"/>
          <p:cNvSpPr txBox="1"/>
          <p:nvPr/>
        </p:nvSpPr>
        <p:spPr>
          <a:xfrm>
            <a:off x="7386000" y="3261613"/>
            <a:ext cx="1573500" cy="4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Bridges</a:t>
            </a:r>
            <a:endParaRPr sz="1800" b="1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79" name="Google Shape;379;p55"/>
          <p:cNvSpPr txBox="1"/>
          <p:nvPr/>
        </p:nvSpPr>
        <p:spPr>
          <a:xfrm rot="-1267815">
            <a:off x="1508163" y="2309135"/>
            <a:ext cx="2435023" cy="436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i="1">
                <a:solidFill>
                  <a:srgbClr val="D9D9D9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Levee-protected area</a:t>
            </a:r>
            <a:endParaRPr sz="1600" i="1">
              <a:solidFill>
                <a:srgbClr val="D9D9D9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80" name="Google Shape;380;p55"/>
          <p:cNvSpPr txBox="1"/>
          <p:nvPr/>
        </p:nvSpPr>
        <p:spPr>
          <a:xfrm>
            <a:off x="789625" y="4819500"/>
            <a:ext cx="5695500" cy="39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West Branch Susquehanna River at Williamsport (WILP1)</a:t>
            </a:r>
            <a:endParaRPr sz="12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81" name="Google Shape;381;p55"/>
          <p:cNvSpPr txBox="1"/>
          <p:nvPr/>
        </p:nvSpPr>
        <p:spPr>
          <a:xfrm>
            <a:off x="5611200" y="2371207"/>
            <a:ext cx="1519500" cy="39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Flow Direction</a:t>
            </a:r>
            <a:endParaRPr sz="10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cxnSp>
        <p:nvCxnSpPr>
          <p:cNvPr id="382" name="Google Shape;382;p55"/>
          <p:cNvCxnSpPr/>
          <p:nvPr/>
        </p:nvCxnSpPr>
        <p:spPr>
          <a:xfrm rot="10800000" flipH="1">
            <a:off x="6846225" y="2458795"/>
            <a:ext cx="333900" cy="906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cxn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11D41B-5C3E-5A6A-4CC4-F131DD4BED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721157"/>
            <a:ext cx="5757863" cy="276289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467A31-679F-4046-8368-A91A77992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42900"/>
            <a:ext cx="4900613" cy="311524"/>
          </a:xfrm>
        </p:spPr>
        <p:txBody>
          <a:bodyPr/>
          <a:lstStyle/>
          <a:p>
            <a:r>
              <a:rPr lang="en-US" dirty="0"/>
              <a:t>RAS2FIM-2D – Cell values per run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B1346F-F8DD-0657-41AE-7D73CC940684}"/>
              </a:ext>
            </a:extLst>
          </p:cNvPr>
          <p:cNvSpPr txBox="1"/>
          <p:nvPr/>
        </p:nvSpPr>
        <p:spPr>
          <a:xfrm>
            <a:off x="219075" y="4473791"/>
            <a:ext cx="4400865" cy="64633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900" b="1" u="sng" kern="1200" dirty="0">
                <a:solidFill>
                  <a:prstClr val="black"/>
                </a:solidFill>
                <a:ea typeface="ＭＳ Ｐゴシック"/>
              </a:rPr>
              <a:t>Working Plan Name:</a:t>
            </a:r>
          </a:p>
          <a:p>
            <a:pPr defTabSz="685800">
              <a:buClrTx/>
            </a:pPr>
            <a:endParaRPr lang="en-US" sz="900" kern="1200" dirty="0">
              <a:solidFill>
                <a:prstClr val="black"/>
              </a:solidFill>
              <a:ea typeface="ＭＳ Ｐゴシック"/>
            </a:endParaRPr>
          </a:p>
          <a:p>
            <a:pPr defTabSz="685800">
              <a:buClrTx/>
            </a:pPr>
            <a:r>
              <a:rPr lang="en-US" sz="900" kern="1200" dirty="0">
                <a:solidFill>
                  <a:prstClr val="black"/>
                </a:solidFill>
                <a:ea typeface="ＭＳ Ｐゴシック"/>
              </a:rPr>
              <a:t>1884413_wb-2410249_wb-2410261_30-hr_500-cfs_to_3000-cfs_step_600-cfs_plan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A58975-EAA4-4709-98C2-B219F6319BEF}"/>
              </a:ext>
            </a:extLst>
          </p:cNvPr>
          <p:cNvSpPr txBox="1"/>
          <p:nvPr/>
        </p:nvSpPr>
        <p:spPr>
          <a:xfrm>
            <a:off x="304800" y="3372073"/>
            <a:ext cx="1626980" cy="78483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900" b="1" kern="1200" dirty="0" err="1">
                <a:solidFill>
                  <a:prstClr val="black"/>
                </a:solidFill>
                <a:ea typeface="ＭＳ Ｐゴシック"/>
              </a:rPr>
              <a:t>NextGEN</a:t>
            </a:r>
            <a:r>
              <a:rPr lang="en-US" sz="900" b="1" kern="1200" dirty="0">
                <a:solidFill>
                  <a:prstClr val="black"/>
                </a:solidFill>
                <a:ea typeface="ＭＳ Ｐゴシック"/>
              </a:rPr>
              <a:t> id = “wb-2410251</a:t>
            </a:r>
          </a:p>
          <a:p>
            <a:pPr algn="ctr" defTabSz="685800">
              <a:buClrTx/>
            </a:pPr>
            <a:r>
              <a:rPr lang="en-US" sz="900" b="1" kern="1200" dirty="0">
                <a:solidFill>
                  <a:prstClr val="black"/>
                </a:solidFill>
                <a:ea typeface="ＭＳ Ｐゴシック"/>
              </a:rPr>
              <a:t>Mainstem = 1884413</a:t>
            </a:r>
          </a:p>
          <a:p>
            <a:pPr algn="ctr" defTabSz="685800">
              <a:buClrTx/>
            </a:pPr>
            <a:r>
              <a:rPr lang="en-US" sz="900" b="1" kern="1200" dirty="0">
                <a:solidFill>
                  <a:prstClr val="black"/>
                </a:solidFill>
                <a:ea typeface="ＭＳ Ｐゴシック"/>
              </a:rPr>
              <a:t>Step on firehose = 2</a:t>
            </a:r>
          </a:p>
          <a:p>
            <a:pPr algn="ctr" defTabSz="685800">
              <a:buClrTx/>
            </a:pPr>
            <a:r>
              <a:rPr lang="en-US" sz="900" b="1" kern="1200" dirty="0">
                <a:solidFill>
                  <a:prstClr val="black"/>
                </a:solidFill>
                <a:ea typeface="ＭＳ Ｐゴシック"/>
              </a:rPr>
              <a:t>Flow = 1100 </a:t>
            </a:r>
            <a:r>
              <a:rPr lang="en-US" sz="900" b="1" kern="1200" dirty="0" err="1">
                <a:solidFill>
                  <a:prstClr val="black"/>
                </a:solidFill>
                <a:ea typeface="ＭＳ Ｐゴシック"/>
              </a:rPr>
              <a:t>cfs</a:t>
            </a:r>
            <a:endParaRPr lang="en-US" sz="900" b="1" kern="1200" dirty="0">
              <a:solidFill>
                <a:prstClr val="black"/>
              </a:solidFill>
              <a:ea typeface="ＭＳ Ｐゴシック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FC350F2-656F-7D0D-15C5-B367B2B7B156}"/>
              </a:ext>
            </a:extLst>
          </p:cNvPr>
          <p:cNvSpPr txBox="1"/>
          <p:nvPr/>
        </p:nvSpPr>
        <p:spPr>
          <a:xfrm>
            <a:off x="304800" y="4062054"/>
            <a:ext cx="2981325" cy="2308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900" b="1" kern="1200" dirty="0">
                <a:solidFill>
                  <a:prstClr val="black"/>
                </a:solidFill>
                <a:ea typeface="ＭＳ Ｐゴシック"/>
              </a:rPr>
              <a:t>Numbers in cell reflect hours to stable for that flow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2FDEAA1-B23A-59FF-06AC-4701F2635972}"/>
              </a:ext>
            </a:extLst>
          </p:cNvPr>
          <p:cNvCxnSpPr>
            <a:cxnSpLocks/>
          </p:cNvCxnSpPr>
          <p:nvPr/>
        </p:nvCxnSpPr>
        <p:spPr bwMode="auto">
          <a:xfrm flipH="1">
            <a:off x="3371850" y="1905000"/>
            <a:ext cx="2962275" cy="847725"/>
          </a:xfrm>
          <a:prstGeom prst="straightConnector1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AD936C2-F23A-F462-F6B9-5381FF10070E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285875" y="2956713"/>
            <a:ext cx="5048250" cy="838513"/>
          </a:xfrm>
          <a:prstGeom prst="straightConnector1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EBC55666-4712-81B0-402C-461DE61C24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9139" y="2968996"/>
            <a:ext cx="1666750" cy="191928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77ACAA5-AAC2-5968-B06B-B11E4E225252}"/>
              </a:ext>
            </a:extLst>
          </p:cNvPr>
          <p:cNvGrpSpPr/>
          <p:nvPr/>
        </p:nvGrpSpPr>
        <p:grpSpPr>
          <a:xfrm>
            <a:off x="6191456" y="291157"/>
            <a:ext cx="1947657" cy="2320901"/>
            <a:chOff x="8255275" y="1232758"/>
            <a:chExt cx="2596876" cy="309453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D0541D3-E9FB-3852-5B7C-9D00511DAA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55275" y="1232758"/>
              <a:ext cx="2596876" cy="3094535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3222DC6-CA51-8CC5-4D9F-DD81A92A118F}"/>
                </a:ext>
              </a:extLst>
            </p:cNvPr>
            <p:cNvSpPr/>
            <p:nvPr/>
          </p:nvSpPr>
          <p:spPr bwMode="auto">
            <a:xfrm>
              <a:off x="9666563" y="1802048"/>
              <a:ext cx="296588" cy="14740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050" b="1" kern="1200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A7E0B93-97EC-8E93-24D6-DF1025310630}"/>
                </a:ext>
              </a:extLst>
            </p:cNvPr>
            <p:cNvSpPr/>
            <p:nvPr/>
          </p:nvSpPr>
          <p:spPr bwMode="auto">
            <a:xfrm>
              <a:off x="9745833" y="2618336"/>
              <a:ext cx="903117" cy="14740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050" b="1" kern="1200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8EB40F7-44D0-BF3E-6617-F98530959782}"/>
                </a:ext>
              </a:extLst>
            </p:cNvPr>
            <p:cNvSpPr/>
            <p:nvPr/>
          </p:nvSpPr>
          <p:spPr bwMode="auto">
            <a:xfrm>
              <a:off x="9724539" y="3429000"/>
              <a:ext cx="352912" cy="16403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050" b="1" kern="1200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85CA75D7-984F-EC49-7EAF-C03DCA019F91}"/>
              </a:ext>
            </a:extLst>
          </p:cNvPr>
          <p:cNvSpPr/>
          <p:nvPr/>
        </p:nvSpPr>
        <p:spPr bwMode="auto">
          <a:xfrm>
            <a:off x="7180788" y="3307271"/>
            <a:ext cx="677338" cy="110552"/>
          </a:xfrm>
          <a:prstGeom prst="rect">
            <a:avLst/>
          </a:prstGeom>
          <a:noFill/>
          <a:ln w="3810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050" b="1" kern="1200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297AF37-2D21-7659-3D79-A5772B317137}"/>
              </a:ext>
            </a:extLst>
          </p:cNvPr>
          <p:cNvSpPr/>
          <p:nvPr/>
        </p:nvSpPr>
        <p:spPr bwMode="auto">
          <a:xfrm>
            <a:off x="7193060" y="3808563"/>
            <a:ext cx="677338" cy="110552"/>
          </a:xfrm>
          <a:prstGeom prst="rect">
            <a:avLst/>
          </a:prstGeom>
          <a:noFill/>
          <a:ln w="3810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050" b="1" kern="1200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140AD76-F731-97A1-FF1D-FAC2E99F7765}"/>
              </a:ext>
            </a:extLst>
          </p:cNvPr>
          <p:cNvSpPr/>
          <p:nvPr/>
        </p:nvSpPr>
        <p:spPr bwMode="auto">
          <a:xfrm>
            <a:off x="7193328" y="4309855"/>
            <a:ext cx="264684" cy="123024"/>
          </a:xfrm>
          <a:prstGeom prst="rect">
            <a:avLst/>
          </a:prstGeom>
          <a:noFill/>
          <a:ln w="3810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050" b="1" kern="1200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96399418"/>
      </p:ext>
    </p:extLst>
  </p:cSld>
  <p:clrMapOvr>
    <a:masterClrMapping/>
  </p:clrMapOvr>
  <p:transition spd="med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DA4B1592-994C-C995-EDE6-6F699C56AC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" y="1039667"/>
            <a:ext cx="4068318" cy="341947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B870A2-C658-ED87-9C62-038E4FD426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1027" y="1039666"/>
            <a:ext cx="3907661" cy="341569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467A31-679F-4046-8368-A91A77992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42900"/>
            <a:ext cx="4900613" cy="311524"/>
          </a:xfrm>
        </p:spPr>
        <p:txBody>
          <a:bodyPr/>
          <a:lstStyle/>
          <a:p>
            <a:r>
              <a:rPr lang="en-US" dirty="0"/>
              <a:t>RAS2FIM-2D – Raster Engine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F9A439-5BFD-4DCF-66CE-D2DE49106E99}"/>
              </a:ext>
            </a:extLst>
          </p:cNvPr>
          <p:cNvSpPr txBox="1"/>
          <p:nvPr/>
        </p:nvSpPr>
        <p:spPr>
          <a:xfrm>
            <a:off x="240161" y="4502615"/>
            <a:ext cx="4400865" cy="36933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900" b="1" u="sng" kern="1200" dirty="0">
                <a:solidFill>
                  <a:prstClr val="black"/>
                </a:solidFill>
                <a:ea typeface="ＭＳ Ｐゴシック"/>
              </a:rPr>
              <a:t>Working Plan Name:</a:t>
            </a:r>
            <a:endParaRPr lang="en-US" sz="900" kern="1200" dirty="0">
              <a:solidFill>
                <a:prstClr val="black"/>
              </a:solidFill>
              <a:ea typeface="ＭＳ Ｐゴシック"/>
            </a:endParaRPr>
          </a:p>
          <a:p>
            <a:pPr defTabSz="685800">
              <a:buClrTx/>
            </a:pPr>
            <a:r>
              <a:rPr lang="en-US" sz="900" kern="1200" dirty="0">
                <a:solidFill>
                  <a:prstClr val="black"/>
                </a:solidFill>
                <a:ea typeface="ＭＳ Ｐゴシック"/>
              </a:rPr>
              <a:t>1884413_wb-2410249_wb-2410261_29-hr_14100-cfs_plan</a:t>
            </a:r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C46D8266-CDD2-7AE0-B9DA-1E478DB43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487" y="424946"/>
            <a:ext cx="2502941" cy="107706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2E250BE-91DE-AEAF-39AB-8ADC73BF3645}"/>
              </a:ext>
            </a:extLst>
          </p:cNvPr>
          <p:cNvSpPr txBox="1"/>
          <p:nvPr/>
        </p:nvSpPr>
        <p:spPr>
          <a:xfrm>
            <a:off x="371475" y="651022"/>
            <a:ext cx="3395663" cy="50783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900" b="1" u="sng" kern="1200" dirty="0">
                <a:solidFill>
                  <a:prstClr val="black"/>
                </a:solidFill>
                <a:ea typeface="ＭＳ Ｐゴシック"/>
              </a:rPr>
              <a:t>In Plan HDF:</a:t>
            </a:r>
          </a:p>
          <a:p>
            <a:pPr defTabSz="685800">
              <a:buClrTx/>
            </a:pPr>
            <a:r>
              <a:rPr lang="en-US" sz="900" kern="1200" dirty="0">
                <a:solidFill>
                  <a:prstClr val="black"/>
                </a:solidFill>
                <a:ea typeface="ＭＳ Ｐゴシック"/>
              </a:rPr>
              <a:t>/Geometry/2D Flow Areas/1207020501/Cells Center Coordinate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ECE407C-BF2F-B150-E974-8571FFAA831E}"/>
              </a:ext>
            </a:extLst>
          </p:cNvPr>
          <p:cNvCxnSpPr>
            <a:cxnSpLocks/>
          </p:cNvCxnSpPr>
          <p:nvPr/>
        </p:nvCxnSpPr>
        <p:spPr bwMode="auto">
          <a:xfrm>
            <a:off x="2333625" y="3152775"/>
            <a:ext cx="401936" cy="343674"/>
          </a:xfrm>
          <a:prstGeom prst="straightConnector1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12069E2A-FAC2-49DC-2FBF-8F93884E9971}"/>
              </a:ext>
            </a:extLst>
          </p:cNvPr>
          <p:cNvSpPr txBox="1"/>
          <p:nvPr/>
        </p:nvSpPr>
        <p:spPr>
          <a:xfrm>
            <a:off x="723900" y="2942451"/>
            <a:ext cx="1681734" cy="5078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900" b="1" kern="1200" dirty="0">
                <a:solidFill>
                  <a:prstClr val="black"/>
                </a:solidFill>
                <a:ea typeface="ＭＳ Ｐゴシック"/>
              </a:rPr>
              <a:t>Each “wet” cell has a WSEL assigned to the cells “center coordinate”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8930F4DE-AB50-CEA9-0FFE-7366CF11E263}"/>
              </a:ext>
            </a:extLst>
          </p:cNvPr>
          <p:cNvCxnSpPr>
            <a:cxnSpLocks/>
          </p:cNvCxnSpPr>
          <p:nvPr/>
        </p:nvCxnSpPr>
        <p:spPr bwMode="auto">
          <a:xfrm>
            <a:off x="6401943" y="3083526"/>
            <a:ext cx="589407" cy="283562"/>
          </a:xfrm>
          <a:prstGeom prst="straightConnector1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5C047D6C-48AD-DC52-6C12-713B83081DE1}"/>
              </a:ext>
            </a:extLst>
          </p:cNvPr>
          <p:cNvSpPr txBox="1"/>
          <p:nvPr/>
        </p:nvSpPr>
        <p:spPr>
          <a:xfrm>
            <a:off x="4792218" y="2873201"/>
            <a:ext cx="1681734" cy="5078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900" b="1" kern="1200" dirty="0">
                <a:solidFill>
                  <a:prstClr val="black"/>
                </a:solidFill>
                <a:ea typeface="ＭＳ Ｐゴシック"/>
              </a:rPr>
              <a:t>WSEL raster (bi-linear interpolation) … masked to “wet” cells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E24C577-8FF5-2A17-D6D8-5021F9200718}"/>
              </a:ext>
            </a:extLst>
          </p:cNvPr>
          <p:cNvSpPr txBox="1"/>
          <p:nvPr/>
        </p:nvSpPr>
        <p:spPr>
          <a:xfrm>
            <a:off x="6642163" y="4319431"/>
            <a:ext cx="2130362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900" b="1" kern="1200" dirty="0">
                <a:solidFill>
                  <a:prstClr val="black"/>
                </a:solidFill>
                <a:ea typeface="ＭＳ Ｐゴシック"/>
              </a:rPr>
              <a:t>WSEL Raster is aligned to Terrain DEM (same resolution)</a:t>
            </a:r>
          </a:p>
        </p:txBody>
      </p:sp>
    </p:spTree>
    <p:extLst>
      <p:ext uri="{BB962C8B-B14F-4D97-AF65-F5344CB8AC3E}">
        <p14:creationId xmlns:p14="http://schemas.microsoft.com/office/powerpoint/2010/main" val="317333106"/>
      </p:ext>
    </p:extLst>
  </p:cSld>
  <p:clrMapOvr>
    <a:masterClrMapping/>
  </p:clrMapOvr>
  <p:transition spd="med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7299AA-E74E-95F4-497E-1C6057DBF6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539" y="1122973"/>
            <a:ext cx="3907661" cy="341569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8EC557A-CD2E-B60D-82FD-76A228550177}"/>
              </a:ext>
            </a:extLst>
          </p:cNvPr>
          <p:cNvCxnSpPr>
            <a:cxnSpLocks/>
          </p:cNvCxnSpPr>
          <p:nvPr/>
        </p:nvCxnSpPr>
        <p:spPr bwMode="auto">
          <a:xfrm>
            <a:off x="2120456" y="3166833"/>
            <a:ext cx="589407" cy="283562"/>
          </a:xfrm>
          <a:prstGeom prst="straightConnector1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1C57F707-620E-0C7D-74A8-50F8AAD080C5}"/>
              </a:ext>
            </a:extLst>
          </p:cNvPr>
          <p:cNvSpPr txBox="1"/>
          <p:nvPr/>
        </p:nvSpPr>
        <p:spPr>
          <a:xfrm>
            <a:off x="510731" y="2956508"/>
            <a:ext cx="1681734" cy="5078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900" b="1" kern="1200" dirty="0">
                <a:solidFill>
                  <a:prstClr val="black"/>
                </a:solidFill>
                <a:ea typeface="ＭＳ Ｐゴシック"/>
              </a:rPr>
              <a:t>WSEL raster (bi-linear interpolation) … masked to “wet” cells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607055-14D1-4C42-E767-1F7F7C95CC67}"/>
              </a:ext>
            </a:extLst>
          </p:cNvPr>
          <p:cNvSpPr txBox="1"/>
          <p:nvPr/>
        </p:nvSpPr>
        <p:spPr>
          <a:xfrm>
            <a:off x="2360676" y="4402738"/>
            <a:ext cx="2130362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900" b="1" kern="1200" dirty="0">
                <a:solidFill>
                  <a:prstClr val="black"/>
                </a:solidFill>
                <a:ea typeface="ＭＳ Ｐゴシック"/>
              </a:rPr>
              <a:t>WSEL Raster is aligned to Terrain DEM (same resolution)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CE3BA87-A2A7-31B6-AA78-A4175022AB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2965" y="1122972"/>
            <a:ext cx="4068383" cy="345025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FA4FC0E-20AA-4E95-1F31-15AD6242B57C}"/>
              </a:ext>
            </a:extLst>
          </p:cNvPr>
          <p:cNvSpPr txBox="1"/>
          <p:nvPr/>
        </p:nvSpPr>
        <p:spPr>
          <a:xfrm>
            <a:off x="7119937" y="4402738"/>
            <a:ext cx="1697579" cy="2308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900" b="1" kern="1200" dirty="0">
                <a:solidFill>
                  <a:prstClr val="black"/>
                </a:solidFill>
                <a:ea typeface="ＭＳ Ｐゴシック"/>
              </a:rPr>
              <a:t>Depth and WSEL </a:t>
            </a:r>
            <a:r>
              <a:rPr lang="en-US" sz="900" b="1" kern="1200" dirty="0" err="1">
                <a:solidFill>
                  <a:prstClr val="black"/>
                </a:solidFill>
                <a:ea typeface="ＭＳ Ｐゴシック"/>
              </a:rPr>
              <a:t>Rasters</a:t>
            </a:r>
            <a:endParaRPr lang="en-US" sz="900" b="1" kern="1200" dirty="0">
              <a:solidFill>
                <a:prstClr val="black"/>
              </a:solidFill>
              <a:ea typeface="ＭＳ Ｐゴシック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FC20A0-C24E-337B-409C-BF84E8256000}"/>
              </a:ext>
            </a:extLst>
          </p:cNvPr>
          <p:cNvSpPr txBox="1"/>
          <p:nvPr/>
        </p:nvSpPr>
        <p:spPr>
          <a:xfrm>
            <a:off x="252099" y="4643580"/>
            <a:ext cx="4400865" cy="36933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900" b="1" u="sng" kern="1200" dirty="0">
                <a:solidFill>
                  <a:prstClr val="black"/>
                </a:solidFill>
                <a:ea typeface="ＭＳ Ｐゴシック"/>
              </a:rPr>
              <a:t>Working Plan Name:</a:t>
            </a:r>
            <a:endParaRPr lang="en-US" sz="900" kern="1200" dirty="0">
              <a:solidFill>
                <a:prstClr val="black"/>
              </a:solidFill>
              <a:ea typeface="ＭＳ Ｐゴシック"/>
            </a:endParaRPr>
          </a:p>
          <a:p>
            <a:pPr defTabSz="685800">
              <a:buClrTx/>
            </a:pPr>
            <a:r>
              <a:rPr lang="en-US" sz="900" kern="1200" dirty="0">
                <a:solidFill>
                  <a:prstClr val="black"/>
                </a:solidFill>
                <a:ea typeface="ＭＳ Ｐゴシック"/>
              </a:rPr>
              <a:t>1884413_wb-2410249_wb-2410261_29-hr_14100-cfs_plan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F4A3A28-2729-0B88-AA6E-0511F3567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42900"/>
            <a:ext cx="7312819" cy="363141"/>
          </a:xfrm>
        </p:spPr>
        <p:txBody>
          <a:bodyPr/>
          <a:lstStyle/>
          <a:p>
            <a:r>
              <a:rPr lang="en-US" dirty="0"/>
              <a:t>RAS2FIM-2D – Depth and WSEL </a:t>
            </a:r>
            <a:r>
              <a:rPr lang="en-US" dirty="0" err="1"/>
              <a:t>Rasters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499DDA3-E12B-7724-5B86-5ED114517E04}"/>
              </a:ext>
            </a:extLst>
          </p:cNvPr>
          <p:cNvSpPr txBox="1"/>
          <p:nvPr/>
        </p:nvSpPr>
        <p:spPr>
          <a:xfrm>
            <a:off x="342837" y="779990"/>
            <a:ext cx="1970533" cy="36933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900" b="1" kern="1200" dirty="0">
                <a:solidFill>
                  <a:prstClr val="black"/>
                </a:solidFill>
                <a:ea typeface="ＭＳ Ｐゴシック"/>
              </a:rPr>
              <a:t>“High Resolution </a:t>
            </a:r>
            <a:r>
              <a:rPr lang="en-US" sz="900" b="1" kern="1200" dirty="0" err="1">
                <a:solidFill>
                  <a:prstClr val="black"/>
                </a:solidFill>
                <a:ea typeface="ＭＳ Ｐゴシック"/>
              </a:rPr>
              <a:t>Subgrid</a:t>
            </a:r>
            <a:r>
              <a:rPr lang="en-US" sz="900" b="1" kern="1200" dirty="0">
                <a:solidFill>
                  <a:prstClr val="black"/>
                </a:solidFill>
                <a:ea typeface="ＭＳ Ｐゴシック"/>
              </a:rPr>
              <a:t> Model”</a:t>
            </a:r>
          </a:p>
        </p:txBody>
      </p:sp>
    </p:spTree>
    <p:extLst>
      <p:ext uri="{BB962C8B-B14F-4D97-AF65-F5344CB8AC3E}">
        <p14:creationId xmlns:p14="http://schemas.microsoft.com/office/powerpoint/2010/main" val="650089349"/>
      </p:ext>
    </p:extLst>
  </p:cSld>
  <p:clrMapOvr>
    <a:masterClrMapping/>
  </p:clrMapOvr>
  <p:transition spd="med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A8ED4274-5144-AA55-C5C3-53CF1A7CBA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161" y="886450"/>
            <a:ext cx="5008263" cy="355100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F4A3A28-2729-0B88-AA6E-0511F3567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42900"/>
            <a:ext cx="7312819" cy="363141"/>
          </a:xfrm>
        </p:spPr>
        <p:txBody>
          <a:bodyPr/>
          <a:lstStyle/>
          <a:p>
            <a:r>
              <a:rPr lang="en-US" dirty="0"/>
              <a:t>RAS2FIM-2D – Depth and WSEL </a:t>
            </a:r>
            <a:r>
              <a:rPr lang="en-US" dirty="0" err="1"/>
              <a:t>Rasters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E81A4B-4F6A-5CAD-1B22-72DDE79399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9226" y="706042"/>
            <a:ext cx="3865777" cy="225041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07D47B5-5ADD-4997-A75C-D4A31952584E}"/>
              </a:ext>
            </a:extLst>
          </p:cNvPr>
          <p:cNvSpPr txBox="1"/>
          <p:nvPr/>
        </p:nvSpPr>
        <p:spPr>
          <a:xfrm>
            <a:off x="7630906" y="814614"/>
            <a:ext cx="1170258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900" b="1" kern="1200" dirty="0">
                <a:solidFill>
                  <a:prstClr val="black"/>
                </a:solidFill>
                <a:ea typeface="ＭＳ Ｐゴシック"/>
              </a:rPr>
              <a:t>18 “</a:t>
            </a:r>
            <a:r>
              <a:rPr lang="en-US" sz="900" b="1" kern="1200" dirty="0" err="1">
                <a:solidFill>
                  <a:prstClr val="black"/>
                </a:solidFill>
                <a:ea typeface="ＭＳ Ｐゴシック"/>
              </a:rPr>
              <a:t>flowpaths</a:t>
            </a:r>
            <a:r>
              <a:rPr lang="en-US" sz="900" b="1" kern="1200" dirty="0">
                <a:solidFill>
                  <a:prstClr val="black"/>
                </a:solidFill>
                <a:ea typeface="ＭＳ Ｐゴシック"/>
              </a:rPr>
              <a:t>” in this mainstem run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BB30ED-5E6E-68CA-5A71-0B559013F9DF}"/>
              </a:ext>
            </a:extLst>
          </p:cNvPr>
          <p:cNvSpPr txBox="1"/>
          <p:nvPr/>
        </p:nvSpPr>
        <p:spPr>
          <a:xfrm>
            <a:off x="240161" y="4502615"/>
            <a:ext cx="4400865" cy="36933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900" b="1" u="sng" kern="1200" dirty="0">
                <a:solidFill>
                  <a:prstClr val="black"/>
                </a:solidFill>
                <a:ea typeface="ＭＳ Ｐゴシック"/>
              </a:rPr>
              <a:t>Working Plan Name:</a:t>
            </a:r>
            <a:endParaRPr lang="en-US" sz="900" kern="1200" dirty="0">
              <a:solidFill>
                <a:prstClr val="black"/>
              </a:solidFill>
              <a:ea typeface="ＭＳ Ｐゴシック"/>
            </a:endParaRPr>
          </a:p>
          <a:p>
            <a:pPr defTabSz="685800">
              <a:buClrTx/>
            </a:pPr>
            <a:r>
              <a:rPr lang="en-US" sz="900" kern="1200" dirty="0">
                <a:solidFill>
                  <a:prstClr val="black"/>
                </a:solidFill>
                <a:ea typeface="ＭＳ Ｐゴシック"/>
              </a:rPr>
              <a:t>1884413_wb-2410249_wb-2410261_29-hr_14100-cfs_plan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7B32EC3-0AD3-22C8-37B1-88BE4509B02E}"/>
              </a:ext>
            </a:extLst>
          </p:cNvPr>
          <p:cNvSpPr txBox="1"/>
          <p:nvPr/>
        </p:nvSpPr>
        <p:spPr>
          <a:xfrm>
            <a:off x="5248424" y="2526313"/>
            <a:ext cx="1538621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900" b="1" kern="1200" dirty="0">
                <a:solidFill>
                  <a:prstClr val="black"/>
                </a:solidFill>
                <a:ea typeface="ＭＳ Ｐゴシック"/>
              </a:rPr>
              <a:t>Mainstem = 1884413</a:t>
            </a:r>
          </a:p>
          <a:p>
            <a:pPr algn="ctr" defTabSz="685800">
              <a:buClrTx/>
            </a:pPr>
            <a:r>
              <a:rPr lang="en-US" sz="900" b="1" kern="1200" dirty="0">
                <a:solidFill>
                  <a:prstClr val="black"/>
                </a:solidFill>
                <a:ea typeface="ＭＳ Ｐゴシック"/>
              </a:rPr>
              <a:t>Emitter at “wb-241029”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DBD286D-8EF0-C01A-33E0-B05FB59D91BE}"/>
              </a:ext>
            </a:extLst>
          </p:cNvPr>
          <p:cNvSpPr txBox="1"/>
          <p:nvPr/>
        </p:nvSpPr>
        <p:spPr>
          <a:xfrm>
            <a:off x="5248424" y="2042795"/>
            <a:ext cx="1538621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900" b="1" kern="1200" dirty="0">
                <a:solidFill>
                  <a:prstClr val="black"/>
                </a:solidFill>
                <a:ea typeface="ＭＳ Ｐゴシック"/>
              </a:rPr>
              <a:t>~40 mile run</a:t>
            </a:r>
          </a:p>
          <a:p>
            <a:pPr algn="ctr" defTabSz="685800">
              <a:buClrTx/>
            </a:pPr>
            <a:r>
              <a:rPr lang="en-US" sz="900" b="1" kern="1200" dirty="0">
                <a:solidFill>
                  <a:prstClr val="black"/>
                </a:solidFill>
                <a:ea typeface="ＭＳ Ｐゴシック"/>
              </a:rPr>
              <a:t>29 hour “firehose”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D7FDE84-215B-32E6-1560-D586BDF5BB5F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605213" y="3219450"/>
            <a:ext cx="2019300" cy="747713"/>
          </a:xfrm>
          <a:prstGeom prst="straightConnector1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E810F98C-88CC-3126-B6E9-8057C0C125DE}"/>
              </a:ext>
            </a:extLst>
          </p:cNvPr>
          <p:cNvSpPr txBox="1"/>
          <p:nvPr/>
        </p:nvSpPr>
        <p:spPr>
          <a:xfrm>
            <a:off x="5510508" y="3770955"/>
            <a:ext cx="1906904" cy="57708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1050" b="1" kern="1200" dirty="0">
                <a:solidFill>
                  <a:prstClr val="black"/>
                </a:solidFill>
                <a:ea typeface="ＭＳ Ｐゴシック"/>
              </a:rPr>
              <a:t>Wet cell grouping polygon for </a:t>
            </a:r>
            <a:r>
              <a:rPr lang="en-US" sz="1050" b="1" kern="1200" dirty="0" err="1">
                <a:solidFill>
                  <a:prstClr val="black"/>
                </a:solidFill>
                <a:ea typeface="ＭＳ Ｐゴシック"/>
              </a:rPr>
              <a:t>flowpath</a:t>
            </a:r>
            <a:r>
              <a:rPr lang="en-US" sz="1050" b="1" kern="1200" dirty="0">
                <a:solidFill>
                  <a:prstClr val="black"/>
                </a:solidFill>
                <a:ea typeface="ＭＳ Ｐゴシック"/>
              </a:rPr>
              <a:t> “wb-2410254” @ 14,100 </a:t>
            </a:r>
            <a:r>
              <a:rPr lang="en-US" sz="1050" b="1" kern="1200" dirty="0" err="1">
                <a:solidFill>
                  <a:prstClr val="black"/>
                </a:solidFill>
                <a:ea typeface="ＭＳ Ｐゴシック"/>
              </a:rPr>
              <a:t>cfs</a:t>
            </a:r>
            <a:endParaRPr lang="en-US" sz="1050" b="1" kern="1200" dirty="0">
              <a:solidFill>
                <a:prstClr val="black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178031880"/>
      </p:ext>
    </p:extLst>
  </p:cSld>
  <p:clrMapOvr>
    <a:masterClrMapping/>
  </p:clrMapOvr>
  <p:transition spd="med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0BF862-2ED8-64CE-0AD0-A2F310C32B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25" y="675999"/>
            <a:ext cx="5402510" cy="382661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8ED4274-5144-AA55-C5C3-53CF1A7CBA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9049" y="276916"/>
            <a:ext cx="3337313" cy="236625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F4A3A28-2729-0B88-AA6E-0511F3567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42900"/>
            <a:ext cx="7312819" cy="363141"/>
          </a:xfrm>
        </p:spPr>
        <p:txBody>
          <a:bodyPr/>
          <a:lstStyle/>
          <a:p>
            <a:r>
              <a:rPr lang="en-US" dirty="0"/>
              <a:t>RAS2FIM-2D – Depth and WSEL </a:t>
            </a:r>
            <a:r>
              <a:rPr lang="en-US" dirty="0" err="1"/>
              <a:t>Rasters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BB30ED-5E6E-68CA-5A71-0B559013F9DF}"/>
              </a:ext>
            </a:extLst>
          </p:cNvPr>
          <p:cNvSpPr txBox="1"/>
          <p:nvPr/>
        </p:nvSpPr>
        <p:spPr>
          <a:xfrm>
            <a:off x="240161" y="4502615"/>
            <a:ext cx="4400865" cy="36933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900" b="1" u="sng" kern="1200" dirty="0">
                <a:solidFill>
                  <a:prstClr val="black"/>
                </a:solidFill>
                <a:ea typeface="ＭＳ Ｐゴシック"/>
              </a:rPr>
              <a:t>Working Plan Name:</a:t>
            </a:r>
            <a:endParaRPr lang="en-US" sz="900" kern="1200" dirty="0">
              <a:solidFill>
                <a:prstClr val="black"/>
              </a:solidFill>
              <a:ea typeface="ＭＳ Ｐゴシック"/>
            </a:endParaRPr>
          </a:p>
          <a:p>
            <a:pPr defTabSz="685800">
              <a:buClrTx/>
            </a:pPr>
            <a:r>
              <a:rPr lang="en-US" sz="900" kern="1200" dirty="0">
                <a:solidFill>
                  <a:prstClr val="black"/>
                </a:solidFill>
                <a:ea typeface="ＭＳ Ｐゴシック"/>
              </a:rPr>
              <a:t>1884413_wb-2410249_wb-2410261_29-hr_14100-cfs_plan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810F98C-88CC-3126-B6E9-8057C0C125DE}"/>
              </a:ext>
            </a:extLst>
          </p:cNvPr>
          <p:cNvSpPr txBox="1"/>
          <p:nvPr/>
        </p:nvSpPr>
        <p:spPr>
          <a:xfrm>
            <a:off x="371770" y="3535180"/>
            <a:ext cx="1333205" cy="101566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1050" b="1" kern="1200" dirty="0">
                <a:solidFill>
                  <a:prstClr val="black"/>
                </a:solidFill>
                <a:ea typeface="ＭＳ Ｐゴシック"/>
              </a:rPr>
              <a:t>Depth:</a:t>
            </a:r>
          </a:p>
          <a:p>
            <a:pPr defTabSz="685800">
              <a:buClrTx/>
            </a:pPr>
            <a:r>
              <a:rPr lang="en-US" sz="825" kern="1200" dirty="0">
                <a:solidFill>
                  <a:prstClr val="black"/>
                </a:solidFill>
                <a:ea typeface="ＭＳ Ｐゴシック"/>
              </a:rPr>
              <a:t>  Unsigned 16-bit Integer</a:t>
            </a:r>
          </a:p>
          <a:p>
            <a:pPr defTabSz="685800">
              <a:buClrTx/>
            </a:pPr>
            <a:r>
              <a:rPr lang="en-US" sz="825" kern="1200" dirty="0">
                <a:solidFill>
                  <a:prstClr val="black"/>
                </a:solidFill>
                <a:ea typeface="ＭＳ Ｐゴシック"/>
              </a:rPr>
              <a:t>  3m x 3m grid</a:t>
            </a:r>
          </a:p>
          <a:p>
            <a:pPr defTabSz="685800">
              <a:buClrTx/>
            </a:pPr>
            <a:r>
              <a:rPr lang="en-US" sz="825" kern="1200" dirty="0">
                <a:solidFill>
                  <a:prstClr val="black"/>
                </a:solidFill>
                <a:ea typeface="ＭＳ Ｐゴシック"/>
              </a:rPr>
              <a:t>  EPSG:3857</a:t>
            </a:r>
          </a:p>
          <a:p>
            <a:pPr defTabSz="685800">
              <a:buClrTx/>
            </a:pPr>
            <a:r>
              <a:rPr lang="en-US" sz="825" kern="1200" dirty="0">
                <a:solidFill>
                  <a:prstClr val="black"/>
                </a:solidFill>
                <a:ea typeface="ＭＳ Ｐゴシック"/>
              </a:rPr>
              <a:t>  148 KB</a:t>
            </a:r>
          </a:p>
          <a:p>
            <a:pPr defTabSz="685800">
              <a:buClrTx/>
            </a:pPr>
            <a:r>
              <a:rPr lang="en-US" sz="825" kern="1200" dirty="0">
                <a:solidFill>
                  <a:prstClr val="black"/>
                </a:solidFill>
                <a:ea typeface="ＭＳ Ｐゴシック"/>
              </a:rPr>
              <a:t>  </a:t>
            </a:r>
            <a:r>
              <a:rPr lang="en-US" sz="600" kern="1200" dirty="0">
                <a:solidFill>
                  <a:prstClr val="black"/>
                </a:solidFill>
                <a:ea typeface="ＭＳ Ｐゴシック"/>
              </a:rPr>
              <a:t>“depth_wb-2410254_14100.tif”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FB1ED9-67AD-E412-154D-45A5200E74AA}"/>
              </a:ext>
            </a:extLst>
          </p:cNvPr>
          <p:cNvSpPr txBox="1"/>
          <p:nvPr/>
        </p:nvSpPr>
        <p:spPr>
          <a:xfrm>
            <a:off x="4200821" y="3535180"/>
            <a:ext cx="1333205" cy="88870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1050" b="1" kern="1200" dirty="0">
                <a:solidFill>
                  <a:prstClr val="black"/>
                </a:solidFill>
                <a:ea typeface="ＭＳ Ｐゴシック"/>
              </a:rPr>
              <a:t>WSEL:</a:t>
            </a:r>
          </a:p>
          <a:p>
            <a:pPr defTabSz="685800">
              <a:buClrTx/>
            </a:pPr>
            <a:r>
              <a:rPr lang="en-US" sz="825" kern="1200" dirty="0">
                <a:solidFill>
                  <a:prstClr val="black"/>
                </a:solidFill>
                <a:ea typeface="ＭＳ Ｐゴシック"/>
              </a:rPr>
              <a:t>  Signed 32-bit Integer</a:t>
            </a:r>
          </a:p>
          <a:p>
            <a:pPr defTabSz="685800">
              <a:buClrTx/>
            </a:pPr>
            <a:r>
              <a:rPr lang="en-US" sz="825" kern="1200" dirty="0">
                <a:solidFill>
                  <a:prstClr val="black"/>
                </a:solidFill>
                <a:ea typeface="ＭＳ Ｐゴシック"/>
              </a:rPr>
              <a:t>  3m x 3m grid</a:t>
            </a:r>
          </a:p>
          <a:p>
            <a:pPr defTabSz="685800">
              <a:buClrTx/>
            </a:pPr>
            <a:r>
              <a:rPr lang="en-US" sz="825" kern="1200" dirty="0">
                <a:solidFill>
                  <a:prstClr val="black"/>
                </a:solidFill>
                <a:ea typeface="ＭＳ Ｐゴシック"/>
              </a:rPr>
              <a:t>  EPSG:3857</a:t>
            </a:r>
          </a:p>
          <a:p>
            <a:pPr defTabSz="685800">
              <a:buClrTx/>
            </a:pPr>
            <a:r>
              <a:rPr lang="en-US" sz="825" kern="1200" dirty="0">
                <a:solidFill>
                  <a:prstClr val="black"/>
                </a:solidFill>
                <a:ea typeface="ＭＳ Ｐゴシック"/>
              </a:rPr>
              <a:t>  325 KB</a:t>
            </a:r>
          </a:p>
          <a:p>
            <a:pPr defTabSz="685800">
              <a:buClrTx/>
            </a:pPr>
            <a:r>
              <a:rPr lang="en-US" sz="825" kern="1200" dirty="0">
                <a:solidFill>
                  <a:prstClr val="black"/>
                </a:solidFill>
                <a:ea typeface="ＭＳ Ｐゴシック"/>
              </a:rPr>
              <a:t>  </a:t>
            </a:r>
            <a:r>
              <a:rPr lang="en-US" sz="600" kern="1200" dirty="0">
                <a:solidFill>
                  <a:prstClr val="black"/>
                </a:solidFill>
                <a:ea typeface="ＭＳ Ｐゴシック"/>
              </a:rPr>
              <a:t>“wsel_wb-2410254_14100.tif”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9C7B202-46D8-C9C2-D4E8-A2D7CA48847A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462462" y="2120467"/>
            <a:ext cx="1481138" cy="1131051"/>
          </a:xfrm>
          <a:prstGeom prst="straightConnector1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0D2D49B-CDA2-54D7-AD54-67CD0C065A97}"/>
              </a:ext>
            </a:extLst>
          </p:cNvPr>
          <p:cNvSpPr txBox="1"/>
          <p:nvPr/>
        </p:nvSpPr>
        <p:spPr>
          <a:xfrm>
            <a:off x="5861150" y="2899388"/>
            <a:ext cx="1466555" cy="88870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1050" b="1" kern="1200" dirty="0">
                <a:solidFill>
                  <a:prstClr val="black"/>
                </a:solidFill>
                <a:ea typeface="ＭＳ Ｐゴシック"/>
              </a:rPr>
              <a:t>Example Pixel:</a:t>
            </a:r>
          </a:p>
          <a:p>
            <a:pPr defTabSz="685800">
              <a:buClrTx/>
            </a:pPr>
            <a:r>
              <a:rPr lang="en-US" sz="825" kern="1200" dirty="0">
                <a:solidFill>
                  <a:prstClr val="black"/>
                </a:solidFill>
                <a:ea typeface="ＭＳ Ｐゴシック"/>
              </a:rPr>
              <a:t>  WSEL = 10465 = 1,046.5 ft</a:t>
            </a:r>
          </a:p>
          <a:p>
            <a:pPr defTabSz="685800">
              <a:buClrTx/>
            </a:pPr>
            <a:r>
              <a:rPr lang="en-US" sz="825" kern="1200" dirty="0">
                <a:solidFill>
                  <a:prstClr val="black"/>
                </a:solidFill>
                <a:ea typeface="ＭＳ Ｐゴシック"/>
              </a:rPr>
              <a:t>  Depth = 79 = 7.9 ft</a:t>
            </a:r>
          </a:p>
          <a:p>
            <a:pPr defTabSz="685800">
              <a:buClrTx/>
            </a:pPr>
            <a:endParaRPr lang="en-US" sz="825" kern="1200" dirty="0">
              <a:solidFill>
                <a:prstClr val="black"/>
              </a:solidFill>
              <a:ea typeface="ＭＳ Ｐゴシック"/>
            </a:endParaRPr>
          </a:p>
          <a:p>
            <a:pPr defTabSz="685800">
              <a:buClrTx/>
            </a:pPr>
            <a:r>
              <a:rPr lang="en-US" sz="825" kern="1200" dirty="0">
                <a:solidFill>
                  <a:prstClr val="black"/>
                </a:solidFill>
                <a:ea typeface="ＭＳ Ｐゴシック"/>
              </a:rPr>
              <a:t>  For Q = 14,100 </a:t>
            </a:r>
            <a:r>
              <a:rPr lang="en-US" sz="825" kern="1200" dirty="0" err="1">
                <a:solidFill>
                  <a:prstClr val="black"/>
                </a:solidFill>
                <a:ea typeface="ＭＳ Ｐゴシック"/>
              </a:rPr>
              <a:t>cfs</a:t>
            </a:r>
            <a:endParaRPr lang="en-US" sz="825" kern="1200" dirty="0">
              <a:solidFill>
                <a:prstClr val="black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997880147"/>
      </p:ext>
    </p:extLst>
  </p:cSld>
  <p:clrMapOvr>
    <a:masterClrMapping/>
  </p:clrMapOvr>
  <p:transition spd="med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A612380-88F4-DF07-2642-56A52FAB5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RAS2FIM - Overestimating Stream Order 1 Floodplains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A6951A8-061B-CF91-1D77-BC627D332950}"/>
              </a:ext>
            </a:extLst>
          </p:cNvPr>
          <p:cNvGrpSpPr/>
          <p:nvPr/>
        </p:nvGrpSpPr>
        <p:grpSpPr>
          <a:xfrm>
            <a:off x="487577" y="885349"/>
            <a:ext cx="4906587" cy="3915251"/>
            <a:chOff x="1513986" y="1393825"/>
            <a:chExt cx="7655414" cy="61087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D1D5AB0-AD16-77D2-5DA1-67911BEA4C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13986" y="1393825"/>
              <a:ext cx="3865318" cy="5899150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98D85FB-7B52-C8D8-4040-E8D79B294039}"/>
                </a:ext>
              </a:extLst>
            </p:cNvPr>
            <p:cNvSpPr/>
            <p:nvPr/>
          </p:nvSpPr>
          <p:spPr bwMode="auto">
            <a:xfrm>
              <a:off x="3319645" y="7159625"/>
              <a:ext cx="177800" cy="177800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050" b="1" kern="1200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366C93E-EE5F-64E6-4EFE-A10884E74F5A}"/>
                </a:ext>
              </a:extLst>
            </p:cNvPr>
            <p:cNvSpPr txBox="1"/>
            <p:nvPr/>
          </p:nvSpPr>
          <p:spPr>
            <a:xfrm>
              <a:off x="5848350" y="6988175"/>
              <a:ext cx="3321050" cy="51435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defTabSz="685800" eaLnBrk="0" hangingPunct="0">
                <a:lnSpc>
                  <a:spcPts val="1350"/>
                </a:lnSpc>
                <a:buClrTx/>
              </a:pPr>
              <a:r>
                <a:rPr lang="en-US" sz="1200" b="1" kern="1200" dirty="0">
                  <a:solidFill>
                    <a:srgbClr val="FF0000"/>
                  </a:solidFill>
                  <a:ea typeface="ＭＳ Ｐゴシック"/>
                  <a:cs typeface="+mn-cs"/>
                </a:rPr>
                <a:t>National Water Model flow forecast point</a:t>
              </a:r>
              <a:endParaRPr lang="en-US" sz="1200" b="1" u="sng" kern="1200" dirty="0">
                <a:solidFill>
                  <a:srgbClr val="FF0000"/>
                </a:solidFill>
                <a:ea typeface="ＭＳ Ｐゴシック"/>
              </a:endParaRPr>
            </a:p>
            <a:p>
              <a:pPr defTabSz="685800" eaLnBrk="0" hangingPunct="0">
                <a:lnSpc>
                  <a:spcPts val="1350"/>
                </a:lnSpc>
                <a:buClrTx/>
              </a:pPr>
              <a:endParaRPr lang="en-US" sz="1200" b="1" u="sng" kern="1200" dirty="0">
                <a:solidFill>
                  <a:srgbClr val="FF0000"/>
                </a:solidFill>
                <a:ea typeface="ＭＳ Ｐゴシック"/>
                <a:cs typeface="+mn-cs"/>
              </a:endParaRPr>
            </a:p>
            <a:p>
              <a:pPr defTabSz="685800" eaLnBrk="0" hangingPunct="0">
                <a:lnSpc>
                  <a:spcPts val="1350"/>
                </a:lnSpc>
                <a:buClrTx/>
              </a:pPr>
              <a:endParaRPr lang="en-US" sz="1200" b="1" u="sng" kern="1200" dirty="0">
                <a:solidFill>
                  <a:srgbClr val="FF0000"/>
                </a:solidFill>
                <a:ea typeface="ＭＳ Ｐゴシック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2DAC64F-C637-1F38-66A8-B440C44763C9}"/>
                </a:ext>
              </a:extLst>
            </p:cNvPr>
            <p:cNvSpPr/>
            <p:nvPr/>
          </p:nvSpPr>
          <p:spPr bwMode="auto">
            <a:xfrm>
              <a:off x="3556000" y="6711479"/>
              <a:ext cx="2222500" cy="470371"/>
            </a:xfrm>
            <a:custGeom>
              <a:avLst/>
              <a:gdLst>
                <a:gd name="connsiteX0" fmla="*/ 0 w 2159000"/>
                <a:gd name="connsiteY0" fmla="*/ 470371 h 470371"/>
                <a:gd name="connsiteX1" fmla="*/ 1085850 w 2159000"/>
                <a:gd name="connsiteY1" fmla="*/ 471 h 470371"/>
                <a:gd name="connsiteX2" fmla="*/ 2159000 w 2159000"/>
                <a:gd name="connsiteY2" fmla="*/ 400521 h 470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59000" h="470371">
                  <a:moveTo>
                    <a:pt x="0" y="470371"/>
                  </a:moveTo>
                  <a:cubicBezTo>
                    <a:pt x="363008" y="241242"/>
                    <a:pt x="726017" y="12113"/>
                    <a:pt x="1085850" y="471"/>
                  </a:cubicBezTo>
                  <a:cubicBezTo>
                    <a:pt x="1445683" y="-11171"/>
                    <a:pt x="1802341" y="194675"/>
                    <a:pt x="2159000" y="400521"/>
                  </a:cubicBezTo>
                </a:path>
              </a:pathLst>
            </a:custGeom>
            <a:noFill/>
            <a:ln w="57150">
              <a:solidFill>
                <a:srgbClr val="FF0000"/>
              </a:solidFill>
              <a:prstDash val="sysDot"/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ln w="57150">
                  <a:solidFill>
                    <a:prstClr val="black"/>
                  </a:solidFill>
                </a:ln>
                <a:solidFill>
                  <a:prstClr val="white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FF8B0D3-03D1-7D64-F6C6-9117DB405F2C}"/>
                </a:ext>
              </a:extLst>
            </p:cNvPr>
            <p:cNvSpPr/>
            <p:nvPr/>
          </p:nvSpPr>
          <p:spPr bwMode="auto">
            <a:xfrm>
              <a:off x="3821295" y="3190875"/>
              <a:ext cx="177800" cy="177800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050" b="1" kern="1200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0E9BC9B-9E27-8707-D565-EB44A97EA82C}"/>
                </a:ext>
              </a:extLst>
            </p:cNvPr>
            <p:cNvSpPr/>
            <p:nvPr/>
          </p:nvSpPr>
          <p:spPr bwMode="auto">
            <a:xfrm>
              <a:off x="3679763" y="4066940"/>
              <a:ext cx="177800" cy="177800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050" b="1" kern="1200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DE70ABB-F9FF-9676-91ED-9BF225FFDC00}"/>
                </a:ext>
              </a:extLst>
            </p:cNvPr>
            <p:cNvSpPr/>
            <p:nvPr/>
          </p:nvSpPr>
          <p:spPr bwMode="auto">
            <a:xfrm>
              <a:off x="3633481" y="4887677"/>
              <a:ext cx="177800" cy="177800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050" b="1" kern="1200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13C67F0F-FD3B-2531-48BD-9C0EBF5ADEA0}"/>
                </a:ext>
              </a:extLst>
            </p:cNvPr>
            <p:cNvSpPr/>
            <p:nvPr/>
          </p:nvSpPr>
          <p:spPr bwMode="auto">
            <a:xfrm>
              <a:off x="3141845" y="5527675"/>
              <a:ext cx="177800" cy="177800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050" b="1" kern="1200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CADA181D-BF94-36D3-A825-74AE9CC6DC67}"/>
                </a:ext>
              </a:extLst>
            </p:cNvPr>
            <p:cNvSpPr/>
            <p:nvPr/>
          </p:nvSpPr>
          <p:spPr bwMode="auto">
            <a:xfrm>
              <a:off x="3141845" y="6343650"/>
              <a:ext cx="177800" cy="177800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050" b="1" kern="1200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DE82145-6375-D2F7-19E9-22B54C3A9615}"/>
                </a:ext>
              </a:extLst>
            </p:cNvPr>
            <p:cNvSpPr txBox="1"/>
            <p:nvPr/>
          </p:nvSpPr>
          <p:spPr>
            <a:xfrm>
              <a:off x="6142512" y="1993900"/>
              <a:ext cx="1987550" cy="514350"/>
            </a:xfrm>
            <a:prstGeom prst="rect">
              <a:avLst/>
            </a:prstGeom>
            <a:solidFill>
              <a:schemeClr val="bg1"/>
            </a:solidFill>
            <a:effectLst/>
          </p:spPr>
          <p:txBody>
            <a:bodyPr wrap="none" lIns="0" tIns="0" rIns="0" bIns="0" rtlCol="0">
              <a:noAutofit/>
            </a:bodyPr>
            <a:lstStyle/>
            <a:p>
              <a:pPr defTabSz="685800" eaLnBrk="0" hangingPunct="0">
                <a:lnSpc>
                  <a:spcPts val="1350"/>
                </a:lnSpc>
                <a:buClrTx/>
              </a:pPr>
              <a:r>
                <a:rPr lang="en-US" sz="900" b="1" kern="1200" dirty="0">
                  <a:solidFill>
                    <a:prstClr val="black"/>
                  </a:solidFill>
                  <a:ea typeface="ＭＳ Ｐゴシック"/>
                  <a:cs typeface="+mn-cs"/>
                </a:rPr>
                <a:t>Drainage Area = 1.55 sq mi</a:t>
              </a:r>
            </a:p>
            <a:p>
              <a:pPr defTabSz="685800" eaLnBrk="0" hangingPunct="0">
                <a:lnSpc>
                  <a:spcPts val="1350"/>
                </a:lnSpc>
                <a:buClrTx/>
              </a:pPr>
              <a:r>
                <a:rPr lang="en-US" sz="900" b="1" kern="1200" dirty="0">
                  <a:solidFill>
                    <a:prstClr val="black"/>
                  </a:solidFill>
                  <a:ea typeface="ＭＳ Ｐゴシック"/>
                </a:rPr>
                <a:t>(1.55/8.27) = 19%</a:t>
              </a:r>
              <a:endParaRPr lang="en-US" sz="900" b="1" kern="1200" dirty="0">
                <a:solidFill>
                  <a:prstClr val="black"/>
                </a:solidFill>
                <a:ea typeface="ＭＳ Ｐゴシック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0FAC219-C596-514F-AE0D-4FF1F9AFE05E}"/>
                </a:ext>
              </a:extLst>
            </p:cNvPr>
            <p:cNvSpPr txBox="1"/>
            <p:nvPr/>
          </p:nvSpPr>
          <p:spPr>
            <a:xfrm>
              <a:off x="6142512" y="2673349"/>
              <a:ext cx="2463800" cy="51435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defTabSz="685800" eaLnBrk="0" hangingPunct="0">
                <a:lnSpc>
                  <a:spcPts val="1350"/>
                </a:lnSpc>
                <a:buClrTx/>
              </a:pPr>
              <a:r>
                <a:rPr lang="en-US" sz="900" b="1" kern="1200" dirty="0">
                  <a:solidFill>
                    <a:prstClr val="black"/>
                  </a:solidFill>
                  <a:ea typeface="ＭＳ Ｐゴシック"/>
                  <a:cs typeface="+mn-cs"/>
                </a:rPr>
                <a:t>Drainage Area = 2.67 sq mi</a:t>
              </a:r>
            </a:p>
            <a:p>
              <a:pPr defTabSz="685800" eaLnBrk="0" hangingPunct="0">
                <a:lnSpc>
                  <a:spcPts val="1350"/>
                </a:lnSpc>
                <a:buClrTx/>
              </a:pPr>
              <a:r>
                <a:rPr lang="en-US" sz="900" b="1" kern="1200" dirty="0">
                  <a:solidFill>
                    <a:prstClr val="black"/>
                  </a:solidFill>
                  <a:ea typeface="ＭＳ Ｐゴシック"/>
                </a:rPr>
                <a:t>(2.67/8.27) = 32%</a:t>
              </a:r>
              <a:endParaRPr lang="en-US" sz="900" b="1" kern="1200" dirty="0">
                <a:solidFill>
                  <a:prstClr val="black"/>
                </a:solidFill>
                <a:ea typeface="ＭＳ Ｐゴシック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089FE0B-9D04-9D53-2B5B-1E4A420854E0}"/>
                </a:ext>
              </a:extLst>
            </p:cNvPr>
            <p:cNvSpPr txBox="1"/>
            <p:nvPr/>
          </p:nvSpPr>
          <p:spPr>
            <a:xfrm>
              <a:off x="6142512" y="3352799"/>
              <a:ext cx="2463800" cy="51435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defTabSz="685800" eaLnBrk="0" hangingPunct="0">
                <a:lnSpc>
                  <a:spcPts val="1350"/>
                </a:lnSpc>
                <a:buClrTx/>
              </a:pPr>
              <a:r>
                <a:rPr lang="en-US" sz="900" b="1" kern="1200" dirty="0">
                  <a:solidFill>
                    <a:prstClr val="black"/>
                  </a:solidFill>
                  <a:ea typeface="ＭＳ Ｐゴシック"/>
                  <a:cs typeface="+mn-cs"/>
                </a:rPr>
                <a:t>Drainage Area = 5.88 sq mi</a:t>
              </a:r>
            </a:p>
            <a:p>
              <a:pPr defTabSz="685800" eaLnBrk="0" hangingPunct="0">
                <a:lnSpc>
                  <a:spcPts val="1350"/>
                </a:lnSpc>
                <a:buClrTx/>
              </a:pPr>
              <a:r>
                <a:rPr lang="en-US" sz="900" b="1" kern="1200" dirty="0">
                  <a:solidFill>
                    <a:prstClr val="black"/>
                  </a:solidFill>
                  <a:ea typeface="ＭＳ Ｐゴシック"/>
                </a:rPr>
                <a:t>(5.88/8.27) = 71%</a:t>
              </a:r>
              <a:endParaRPr lang="en-US" sz="900" b="1" kern="1200" dirty="0">
                <a:solidFill>
                  <a:prstClr val="black"/>
                </a:solidFill>
                <a:ea typeface="ＭＳ Ｐゴシック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32D3CFD-A38E-6B41-A8C9-44B788F14979}"/>
                </a:ext>
              </a:extLst>
            </p:cNvPr>
            <p:cNvSpPr txBox="1"/>
            <p:nvPr/>
          </p:nvSpPr>
          <p:spPr>
            <a:xfrm>
              <a:off x="6142512" y="4037012"/>
              <a:ext cx="2463800" cy="51435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defTabSz="685800" eaLnBrk="0" hangingPunct="0">
                <a:lnSpc>
                  <a:spcPts val="1350"/>
                </a:lnSpc>
                <a:buClrTx/>
              </a:pPr>
              <a:r>
                <a:rPr lang="en-US" sz="900" b="1" kern="1200" dirty="0">
                  <a:solidFill>
                    <a:prstClr val="black"/>
                  </a:solidFill>
                  <a:ea typeface="ＭＳ Ｐゴシック"/>
                  <a:cs typeface="+mn-cs"/>
                </a:rPr>
                <a:t>Drainage Area = 6.67 sq mi</a:t>
              </a:r>
            </a:p>
            <a:p>
              <a:pPr defTabSz="685800" eaLnBrk="0" hangingPunct="0">
                <a:lnSpc>
                  <a:spcPts val="1350"/>
                </a:lnSpc>
                <a:buClrTx/>
              </a:pPr>
              <a:r>
                <a:rPr lang="en-US" sz="900" b="1" kern="1200" dirty="0">
                  <a:solidFill>
                    <a:prstClr val="black"/>
                  </a:solidFill>
                  <a:ea typeface="ＭＳ Ｐゴシック"/>
                </a:rPr>
                <a:t>(6.67/8.27) = 81%</a:t>
              </a:r>
              <a:endParaRPr lang="en-US" sz="900" b="1" kern="1200" dirty="0">
                <a:solidFill>
                  <a:prstClr val="black"/>
                </a:solidFill>
                <a:ea typeface="ＭＳ Ｐゴシック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9689EA3-2148-F359-C9F8-BEDD42277647}"/>
                </a:ext>
              </a:extLst>
            </p:cNvPr>
            <p:cNvSpPr txBox="1"/>
            <p:nvPr/>
          </p:nvSpPr>
          <p:spPr>
            <a:xfrm>
              <a:off x="6142512" y="4721223"/>
              <a:ext cx="2463800" cy="51435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defTabSz="685800" eaLnBrk="0" hangingPunct="0">
                <a:lnSpc>
                  <a:spcPts val="1350"/>
                </a:lnSpc>
                <a:buClrTx/>
              </a:pPr>
              <a:r>
                <a:rPr lang="en-US" sz="900" b="1" kern="1200" dirty="0">
                  <a:solidFill>
                    <a:prstClr val="black"/>
                  </a:solidFill>
                  <a:ea typeface="ＭＳ Ｐゴシック"/>
                  <a:cs typeface="+mn-cs"/>
                </a:rPr>
                <a:t>Drainage Area = 7.77 sq mi</a:t>
              </a:r>
            </a:p>
            <a:p>
              <a:pPr defTabSz="685800" eaLnBrk="0" hangingPunct="0">
                <a:lnSpc>
                  <a:spcPts val="1350"/>
                </a:lnSpc>
                <a:buClrTx/>
              </a:pPr>
              <a:r>
                <a:rPr lang="en-US" sz="900" b="1" kern="1200" dirty="0">
                  <a:solidFill>
                    <a:prstClr val="black"/>
                  </a:solidFill>
                  <a:ea typeface="ＭＳ Ｐゴシック"/>
                </a:rPr>
                <a:t>(7.77/8.27) = 94%</a:t>
              </a:r>
              <a:endParaRPr lang="en-US" sz="900" b="1" kern="1200" dirty="0">
                <a:solidFill>
                  <a:prstClr val="black"/>
                </a:solidFill>
                <a:ea typeface="ＭＳ Ｐゴシック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11B8211-82D4-0090-4689-2929983AD66F}"/>
                </a:ext>
              </a:extLst>
            </p:cNvPr>
            <p:cNvSpPr txBox="1"/>
            <p:nvPr/>
          </p:nvSpPr>
          <p:spPr>
            <a:xfrm>
              <a:off x="6266771" y="5405434"/>
              <a:ext cx="2463800" cy="51435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defTabSz="685800" eaLnBrk="0" hangingPunct="0">
                <a:lnSpc>
                  <a:spcPts val="1350"/>
                </a:lnSpc>
                <a:buClrTx/>
              </a:pPr>
              <a:r>
                <a:rPr lang="en-US" sz="900" b="1" kern="1200" dirty="0">
                  <a:solidFill>
                    <a:prstClr val="black"/>
                  </a:solidFill>
                  <a:ea typeface="ＭＳ Ｐゴシック"/>
                  <a:cs typeface="+mn-cs"/>
                </a:rPr>
                <a:t>Drainage Area = 8.27 sq mi</a:t>
              </a:r>
            </a:p>
            <a:p>
              <a:pPr defTabSz="685800" eaLnBrk="0" hangingPunct="0">
                <a:lnSpc>
                  <a:spcPts val="1350"/>
                </a:lnSpc>
                <a:buClrTx/>
              </a:pPr>
              <a:r>
                <a:rPr lang="en-US" sz="900" b="1" kern="1200" dirty="0">
                  <a:solidFill>
                    <a:prstClr val="black"/>
                  </a:solidFill>
                  <a:ea typeface="ＭＳ Ｐゴシック"/>
                </a:rPr>
                <a:t>(8.27/8.27) = 100%</a:t>
              </a:r>
              <a:endParaRPr lang="en-US" sz="900" b="1" kern="1200" dirty="0">
                <a:solidFill>
                  <a:prstClr val="black"/>
                </a:solidFill>
                <a:ea typeface="ＭＳ Ｐゴシック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999C7DD9-BA24-EFDB-8103-5F6EEEAC751C}"/>
                </a:ext>
              </a:extLst>
            </p:cNvPr>
            <p:cNvSpPr/>
            <p:nvPr/>
          </p:nvSpPr>
          <p:spPr bwMode="auto">
            <a:xfrm>
              <a:off x="4108450" y="2901950"/>
              <a:ext cx="1866900" cy="336550"/>
            </a:xfrm>
            <a:custGeom>
              <a:avLst/>
              <a:gdLst>
                <a:gd name="connsiteX0" fmla="*/ 0 w 1866900"/>
                <a:gd name="connsiteY0" fmla="*/ 336550 h 336550"/>
                <a:gd name="connsiteX1" fmla="*/ 996950 w 1866900"/>
                <a:gd name="connsiteY1" fmla="*/ 82550 h 336550"/>
                <a:gd name="connsiteX2" fmla="*/ 1866900 w 1866900"/>
                <a:gd name="connsiteY2" fmla="*/ 0 h 33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66900" h="336550">
                  <a:moveTo>
                    <a:pt x="0" y="336550"/>
                  </a:moveTo>
                  <a:cubicBezTo>
                    <a:pt x="342900" y="237596"/>
                    <a:pt x="685800" y="138642"/>
                    <a:pt x="996950" y="82550"/>
                  </a:cubicBezTo>
                  <a:cubicBezTo>
                    <a:pt x="1308100" y="26458"/>
                    <a:pt x="1587500" y="13229"/>
                    <a:pt x="1866900" y="0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prstDash val="sysDash"/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DBF8262F-076E-00A5-6D62-3E0DF2CA623B}"/>
                </a:ext>
              </a:extLst>
            </p:cNvPr>
            <p:cNvSpPr/>
            <p:nvPr/>
          </p:nvSpPr>
          <p:spPr bwMode="auto">
            <a:xfrm>
              <a:off x="3924300" y="3470003"/>
              <a:ext cx="2076450" cy="619397"/>
            </a:xfrm>
            <a:custGeom>
              <a:avLst/>
              <a:gdLst>
                <a:gd name="connsiteX0" fmla="*/ 0 w 2076450"/>
                <a:gd name="connsiteY0" fmla="*/ 619397 h 619397"/>
                <a:gd name="connsiteX1" fmla="*/ 844550 w 2076450"/>
                <a:gd name="connsiteY1" fmla="*/ 92347 h 619397"/>
                <a:gd name="connsiteX2" fmla="*/ 2076450 w 2076450"/>
                <a:gd name="connsiteY2" fmla="*/ 3447 h 61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76450" h="619397">
                  <a:moveTo>
                    <a:pt x="0" y="619397"/>
                  </a:moveTo>
                  <a:cubicBezTo>
                    <a:pt x="249237" y="407201"/>
                    <a:pt x="498475" y="195005"/>
                    <a:pt x="844550" y="92347"/>
                  </a:cubicBezTo>
                  <a:cubicBezTo>
                    <a:pt x="1190625" y="-10311"/>
                    <a:pt x="1633537" y="-3432"/>
                    <a:pt x="2076450" y="3447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prstDash val="sysDash"/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7E2535A4-5BAA-021C-A996-1F84A800849F}"/>
                </a:ext>
              </a:extLst>
            </p:cNvPr>
            <p:cNvSpPr/>
            <p:nvPr/>
          </p:nvSpPr>
          <p:spPr bwMode="auto">
            <a:xfrm>
              <a:off x="3867150" y="4140200"/>
              <a:ext cx="2127250" cy="736600"/>
            </a:xfrm>
            <a:custGeom>
              <a:avLst/>
              <a:gdLst>
                <a:gd name="connsiteX0" fmla="*/ 0 w 2127250"/>
                <a:gd name="connsiteY0" fmla="*/ 736600 h 736600"/>
                <a:gd name="connsiteX1" fmla="*/ 908050 w 2127250"/>
                <a:gd name="connsiteY1" fmla="*/ 127000 h 736600"/>
                <a:gd name="connsiteX2" fmla="*/ 2127250 w 2127250"/>
                <a:gd name="connsiteY2" fmla="*/ 0 h 736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27250" h="736600">
                  <a:moveTo>
                    <a:pt x="0" y="736600"/>
                  </a:moveTo>
                  <a:cubicBezTo>
                    <a:pt x="276754" y="493183"/>
                    <a:pt x="553508" y="249767"/>
                    <a:pt x="908050" y="127000"/>
                  </a:cubicBezTo>
                  <a:cubicBezTo>
                    <a:pt x="1262592" y="4233"/>
                    <a:pt x="1694921" y="2116"/>
                    <a:pt x="2127250" y="0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prstDash val="sysDash"/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B2B9D935-D0CF-80EF-BFF8-5A0D8F4C28CB}"/>
                </a:ext>
              </a:extLst>
            </p:cNvPr>
            <p:cNvSpPr/>
            <p:nvPr/>
          </p:nvSpPr>
          <p:spPr bwMode="auto">
            <a:xfrm>
              <a:off x="3403600" y="4864100"/>
              <a:ext cx="2578100" cy="711200"/>
            </a:xfrm>
            <a:custGeom>
              <a:avLst/>
              <a:gdLst>
                <a:gd name="connsiteX0" fmla="*/ 0 w 2578100"/>
                <a:gd name="connsiteY0" fmla="*/ 711200 h 711200"/>
                <a:gd name="connsiteX1" fmla="*/ 1270000 w 2578100"/>
                <a:gd name="connsiteY1" fmla="*/ 273050 h 711200"/>
                <a:gd name="connsiteX2" fmla="*/ 2578100 w 2578100"/>
                <a:gd name="connsiteY2" fmla="*/ 0 h 711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78100" h="711200">
                  <a:moveTo>
                    <a:pt x="0" y="711200"/>
                  </a:moveTo>
                  <a:cubicBezTo>
                    <a:pt x="420158" y="551391"/>
                    <a:pt x="840317" y="391583"/>
                    <a:pt x="1270000" y="273050"/>
                  </a:cubicBezTo>
                  <a:cubicBezTo>
                    <a:pt x="1699683" y="154517"/>
                    <a:pt x="2138891" y="77258"/>
                    <a:pt x="2578100" y="0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prstDash val="sysDash"/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F5F495EE-AF59-251F-750F-0A0E24395EDF}"/>
                </a:ext>
              </a:extLst>
            </p:cNvPr>
            <p:cNvSpPr/>
            <p:nvPr/>
          </p:nvSpPr>
          <p:spPr bwMode="auto">
            <a:xfrm>
              <a:off x="3378200" y="5537200"/>
              <a:ext cx="2635250" cy="800100"/>
            </a:xfrm>
            <a:custGeom>
              <a:avLst/>
              <a:gdLst>
                <a:gd name="connsiteX0" fmla="*/ 0 w 2635250"/>
                <a:gd name="connsiteY0" fmla="*/ 800100 h 800100"/>
                <a:gd name="connsiteX1" fmla="*/ 1346200 w 2635250"/>
                <a:gd name="connsiteY1" fmla="*/ 190500 h 800100"/>
                <a:gd name="connsiteX2" fmla="*/ 2635250 w 2635250"/>
                <a:gd name="connsiteY2" fmla="*/ 0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35250" h="800100">
                  <a:moveTo>
                    <a:pt x="0" y="800100"/>
                  </a:moveTo>
                  <a:cubicBezTo>
                    <a:pt x="453496" y="561975"/>
                    <a:pt x="906992" y="323850"/>
                    <a:pt x="1346200" y="190500"/>
                  </a:cubicBezTo>
                  <a:cubicBezTo>
                    <a:pt x="1785408" y="57150"/>
                    <a:pt x="2210329" y="28575"/>
                    <a:pt x="2635250" y="0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prstDash val="sysDash"/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Arial"/>
                <a:ea typeface="ＭＳ Ｐゴシック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35C3431-469D-9A97-7E4B-65185432C6FE}"/>
              </a:ext>
            </a:extLst>
          </p:cNvPr>
          <p:cNvGrpSpPr/>
          <p:nvPr/>
        </p:nvGrpSpPr>
        <p:grpSpPr>
          <a:xfrm>
            <a:off x="6498691" y="455526"/>
            <a:ext cx="2252663" cy="1087342"/>
            <a:chOff x="8962101" y="2258433"/>
            <a:chExt cx="3003550" cy="1449789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32FF5DD3-8B03-EF2F-A68A-D7E26A87E24B}"/>
                </a:ext>
              </a:extLst>
            </p:cNvPr>
            <p:cNvSpPr/>
            <p:nvPr/>
          </p:nvSpPr>
          <p:spPr bwMode="auto">
            <a:xfrm>
              <a:off x="8962101" y="2258433"/>
              <a:ext cx="3003550" cy="1449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050" b="1" kern="1200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D9EAFE2-7F05-188E-0047-E5CA3F96DA89}"/>
                </a:ext>
              </a:extLst>
            </p:cNvPr>
            <p:cNvSpPr txBox="1"/>
            <p:nvPr/>
          </p:nvSpPr>
          <p:spPr>
            <a:xfrm>
              <a:off x="9088674" y="2411415"/>
              <a:ext cx="2750404" cy="1117932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noAutofit/>
            </a:bodyPr>
            <a:lstStyle/>
            <a:p>
              <a:pPr defTabSz="685800" eaLnBrk="0" hangingPunct="0">
                <a:buClrTx/>
              </a:pPr>
              <a:r>
                <a:rPr lang="en-US" sz="750" kern="100" dirty="0">
                  <a:solidFill>
                    <a:srgbClr val="0F0F0F"/>
                  </a:solidFill>
                  <a:latin typeface="Segoe UI" panose="020B05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For headwater streams characterized by a Strahler stream order of 1, flood inundation mapping is traditionally generated using a constant flow down the entire reach. </a:t>
              </a:r>
            </a:p>
            <a:p>
              <a:pPr defTabSz="685800" eaLnBrk="0" hangingPunct="0">
                <a:buClrTx/>
              </a:pPr>
              <a:endParaRPr lang="en-US" sz="750" kern="100" dirty="0">
                <a:solidFill>
                  <a:srgbClr val="0F0F0F"/>
                </a:solidFill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defTabSz="685800" eaLnBrk="0" hangingPunct="0">
                <a:buClrTx/>
              </a:pPr>
              <a:r>
                <a:rPr lang="en-US" sz="750" kern="100" dirty="0">
                  <a:solidFill>
                    <a:srgbClr val="0F0F0F"/>
                  </a:solidFill>
                  <a:latin typeface="Segoe UI" panose="020B05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This approach tends to overestimate flooding at the upstream end. 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0E5A9C76-07B5-3B39-0E77-B0C08F1DD38F}"/>
              </a:ext>
            </a:extLst>
          </p:cNvPr>
          <p:cNvSpPr txBox="1"/>
          <p:nvPr/>
        </p:nvSpPr>
        <p:spPr>
          <a:xfrm>
            <a:off x="6330944" y="1657862"/>
            <a:ext cx="2500424" cy="73866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1050" b="1" kern="1200" dirty="0">
                <a:solidFill>
                  <a:prstClr val="black"/>
                </a:solidFill>
                <a:ea typeface="ＭＳ Ｐゴシック"/>
              </a:rPr>
              <a:t>Using the 30m “Flow Accumulation Grid” for CONUS, determine multiple “Emitters” locations and ratio rates.</a:t>
            </a:r>
            <a:endParaRPr lang="en-US" sz="825" kern="1200" dirty="0">
              <a:solidFill>
                <a:prstClr val="black"/>
              </a:solidFill>
              <a:ea typeface="ＭＳ Ｐゴシック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9A6C33B8-3080-C38E-1C6E-1467B2A94B6A}"/>
              </a:ext>
            </a:extLst>
          </p:cNvPr>
          <p:cNvSpPr/>
          <p:nvPr/>
        </p:nvSpPr>
        <p:spPr bwMode="auto">
          <a:xfrm>
            <a:off x="1691567" y="1624558"/>
            <a:ext cx="113957" cy="113957"/>
          </a:xfrm>
          <a:prstGeom prst="ellipse">
            <a:avLst/>
          </a:prstGeom>
          <a:solidFill>
            <a:srgbClr val="00FF00"/>
          </a:solidFill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050" b="1" kern="1200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B4CFFEB9-B86F-A787-E079-8E41C1751AAF}"/>
              </a:ext>
            </a:extLst>
          </p:cNvPr>
          <p:cNvSpPr/>
          <p:nvPr/>
        </p:nvSpPr>
        <p:spPr bwMode="auto">
          <a:xfrm>
            <a:off x="1796366" y="1434787"/>
            <a:ext cx="1575054" cy="215705"/>
          </a:xfrm>
          <a:custGeom>
            <a:avLst/>
            <a:gdLst>
              <a:gd name="connsiteX0" fmla="*/ 0 w 1866900"/>
              <a:gd name="connsiteY0" fmla="*/ 336550 h 336550"/>
              <a:gd name="connsiteX1" fmla="*/ 996950 w 1866900"/>
              <a:gd name="connsiteY1" fmla="*/ 82550 h 336550"/>
              <a:gd name="connsiteX2" fmla="*/ 1866900 w 1866900"/>
              <a:gd name="connsiteY2" fmla="*/ 0 h 33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66900" h="336550">
                <a:moveTo>
                  <a:pt x="0" y="336550"/>
                </a:moveTo>
                <a:cubicBezTo>
                  <a:pt x="342900" y="237596"/>
                  <a:pt x="685800" y="138642"/>
                  <a:pt x="996950" y="82550"/>
                </a:cubicBezTo>
                <a:cubicBezTo>
                  <a:pt x="1308100" y="26458"/>
                  <a:pt x="1587500" y="13229"/>
                  <a:pt x="1866900" y="0"/>
                </a:cubicBezTo>
              </a:path>
            </a:pathLst>
          </a:custGeom>
          <a:noFill/>
          <a:ln w="38100">
            <a:solidFill>
              <a:srgbClr val="FFFF00"/>
            </a:solidFill>
            <a:prstDash val="sys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ADF05D3-7677-C7F0-FCB6-16DFED0A1D85}"/>
              </a:ext>
            </a:extLst>
          </p:cNvPr>
          <p:cNvSpPr txBox="1"/>
          <p:nvPr/>
        </p:nvSpPr>
        <p:spPr>
          <a:xfrm>
            <a:off x="5394164" y="1311216"/>
            <a:ext cx="428625" cy="159845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defTabSz="685800" eaLnBrk="0" hangingPunct="0">
              <a:lnSpc>
                <a:spcPts val="1350"/>
              </a:lnSpc>
              <a:buClrTx/>
            </a:pPr>
            <a:r>
              <a:rPr lang="en-US" sz="1575" b="1" kern="1200" dirty="0">
                <a:solidFill>
                  <a:prstClr val="black"/>
                </a:solidFill>
                <a:ea typeface="ＭＳ Ｐゴシック"/>
                <a:cs typeface="+mn-cs"/>
              </a:rPr>
              <a:t>19%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37298BB-2288-5826-8BC1-6DD70CB5717C}"/>
              </a:ext>
            </a:extLst>
          </p:cNvPr>
          <p:cNvSpPr txBox="1"/>
          <p:nvPr/>
        </p:nvSpPr>
        <p:spPr>
          <a:xfrm>
            <a:off x="5394164" y="1775016"/>
            <a:ext cx="428625" cy="159845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defTabSz="685800" eaLnBrk="0" hangingPunct="0">
              <a:lnSpc>
                <a:spcPts val="1350"/>
              </a:lnSpc>
              <a:buClrTx/>
            </a:pPr>
            <a:r>
              <a:rPr lang="en-US" sz="1575" b="1" kern="1200" dirty="0">
                <a:solidFill>
                  <a:prstClr val="black"/>
                </a:solidFill>
                <a:ea typeface="ＭＳ Ｐゴシック"/>
                <a:cs typeface="+mn-cs"/>
              </a:rPr>
              <a:t>13%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F2599EA-F6C7-5ABC-05F4-97522B024929}"/>
              </a:ext>
            </a:extLst>
          </p:cNvPr>
          <p:cNvSpPr txBox="1"/>
          <p:nvPr/>
        </p:nvSpPr>
        <p:spPr>
          <a:xfrm>
            <a:off x="5394164" y="2238816"/>
            <a:ext cx="428625" cy="159845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defTabSz="685800" eaLnBrk="0" hangingPunct="0">
              <a:lnSpc>
                <a:spcPts val="1350"/>
              </a:lnSpc>
              <a:buClrTx/>
            </a:pPr>
            <a:r>
              <a:rPr lang="en-US" sz="1575" b="1" kern="1200" dirty="0">
                <a:solidFill>
                  <a:prstClr val="black"/>
                </a:solidFill>
                <a:ea typeface="ＭＳ Ｐゴシック"/>
                <a:cs typeface="+mn-cs"/>
              </a:rPr>
              <a:t>39%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4D84E1F-3268-B48E-911A-4998716EFAFA}"/>
              </a:ext>
            </a:extLst>
          </p:cNvPr>
          <p:cNvSpPr txBox="1"/>
          <p:nvPr/>
        </p:nvSpPr>
        <p:spPr>
          <a:xfrm>
            <a:off x="5394164" y="2664356"/>
            <a:ext cx="428625" cy="159845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defTabSz="685800" eaLnBrk="0" hangingPunct="0">
              <a:lnSpc>
                <a:spcPts val="1350"/>
              </a:lnSpc>
              <a:buClrTx/>
            </a:pPr>
            <a:r>
              <a:rPr lang="en-US" sz="1575" b="1" kern="1200" dirty="0">
                <a:solidFill>
                  <a:prstClr val="black"/>
                </a:solidFill>
                <a:ea typeface="ＭＳ Ｐゴシック"/>
                <a:cs typeface="+mn-cs"/>
              </a:rPr>
              <a:t>10%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4D311BC-17C4-F825-229A-F39F37FCABF7}"/>
              </a:ext>
            </a:extLst>
          </p:cNvPr>
          <p:cNvSpPr txBox="1"/>
          <p:nvPr/>
        </p:nvSpPr>
        <p:spPr>
          <a:xfrm>
            <a:off x="5394164" y="3058157"/>
            <a:ext cx="428625" cy="159845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defTabSz="685800" eaLnBrk="0" hangingPunct="0">
              <a:lnSpc>
                <a:spcPts val="1350"/>
              </a:lnSpc>
              <a:buClrTx/>
            </a:pPr>
            <a:r>
              <a:rPr lang="en-US" sz="1575" b="1" kern="1200" dirty="0">
                <a:solidFill>
                  <a:prstClr val="black"/>
                </a:solidFill>
                <a:ea typeface="ＭＳ Ｐゴシック"/>
                <a:cs typeface="+mn-cs"/>
              </a:rPr>
              <a:t>13%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E728CCB-A3AB-CDF9-766C-CB6BDA75B4B9}"/>
              </a:ext>
            </a:extLst>
          </p:cNvPr>
          <p:cNvSpPr txBox="1"/>
          <p:nvPr/>
        </p:nvSpPr>
        <p:spPr>
          <a:xfrm>
            <a:off x="5531324" y="3534859"/>
            <a:ext cx="428625" cy="159845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defTabSz="685800" eaLnBrk="0" hangingPunct="0">
              <a:lnSpc>
                <a:spcPts val="1350"/>
              </a:lnSpc>
              <a:buClrTx/>
            </a:pPr>
            <a:r>
              <a:rPr lang="en-US" sz="1575" b="1" kern="1200" dirty="0">
                <a:solidFill>
                  <a:prstClr val="black"/>
                </a:solidFill>
                <a:ea typeface="ＭＳ Ｐゴシック"/>
                <a:cs typeface="+mn-cs"/>
              </a:rPr>
              <a:t>6%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871A315-6456-2512-777A-AF5211830FA4}"/>
              </a:ext>
            </a:extLst>
          </p:cNvPr>
          <p:cNvSpPr txBox="1"/>
          <p:nvPr/>
        </p:nvSpPr>
        <p:spPr>
          <a:xfrm>
            <a:off x="5126396" y="858141"/>
            <a:ext cx="921747" cy="159845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defTabSz="685800" eaLnBrk="0" hangingPunct="0">
              <a:lnSpc>
                <a:spcPts val="1350"/>
              </a:lnSpc>
              <a:buClrTx/>
            </a:pPr>
            <a:r>
              <a:rPr lang="en-US" sz="900" b="1" kern="1200" dirty="0">
                <a:solidFill>
                  <a:prstClr val="black"/>
                </a:solidFill>
                <a:ea typeface="ＭＳ Ｐゴシック"/>
                <a:cs typeface="+mn-cs"/>
              </a:rPr>
              <a:t>% of Total </a:t>
            </a:r>
          </a:p>
          <a:p>
            <a:pPr algn="ctr" defTabSz="685800" eaLnBrk="0" hangingPunct="0">
              <a:lnSpc>
                <a:spcPts val="1350"/>
              </a:lnSpc>
              <a:buClrTx/>
            </a:pPr>
            <a:r>
              <a:rPr lang="en-US" sz="900" b="1" u="sng" kern="1200" dirty="0">
                <a:solidFill>
                  <a:prstClr val="black"/>
                </a:solidFill>
                <a:ea typeface="ＭＳ Ｐゴシック"/>
                <a:cs typeface="+mn-cs"/>
              </a:rPr>
              <a:t>Flow to Emit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CC1D45E-FB38-085B-701B-11704F932843}"/>
              </a:ext>
            </a:extLst>
          </p:cNvPr>
          <p:cNvSpPr txBox="1"/>
          <p:nvPr/>
        </p:nvSpPr>
        <p:spPr>
          <a:xfrm>
            <a:off x="5147603" y="3786174"/>
            <a:ext cx="921747" cy="159845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defTabSz="685800" eaLnBrk="0" hangingPunct="0">
              <a:lnSpc>
                <a:spcPts val="1350"/>
              </a:lnSpc>
              <a:buClrTx/>
            </a:pPr>
            <a:r>
              <a:rPr lang="en-US" sz="900" b="1" u="sng" kern="1200" dirty="0">
                <a:solidFill>
                  <a:prstClr val="black"/>
                </a:solidFill>
                <a:ea typeface="ＭＳ Ｐゴシック"/>
                <a:cs typeface="+mn-cs"/>
              </a:rPr>
              <a:t>                </a:t>
            </a:r>
          </a:p>
          <a:p>
            <a:pPr algn="ctr" defTabSz="685800" eaLnBrk="0" hangingPunct="0">
              <a:lnSpc>
                <a:spcPts val="1350"/>
              </a:lnSpc>
              <a:buClrTx/>
            </a:pPr>
            <a:r>
              <a:rPr lang="en-US" sz="900" b="1" kern="1200" dirty="0">
                <a:solidFill>
                  <a:prstClr val="black"/>
                </a:solidFill>
                <a:ea typeface="ＭＳ Ｐゴシック"/>
              </a:rPr>
              <a:t>Total = 100%</a:t>
            </a:r>
            <a:endParaRPr lang="en-US" sz="900" b="1" kern="1200" dirty="0">
              <a:solidFill>
                <a:prstClr val="black"/>
              </a:solidFill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3269464"/>
      </p:ext>
    </p:extLst>
  </p:cSld>
  <p:clrMapOvr>
    <a:masterClrMapping/>
  </p:clrMapOvr>
  <p:transition spd="med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5A71A-0160-BFD7-FA1E-259D7F6E2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Output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83D28D6-70C8-1DE5-8D76-161FFE8C670F}"/>
              </a:ext>
            </a:extLst>
          </p:cNvPr>
          <p:cNvGrpSpPr/>
          <p:nvPr/>
        </p:nvGrpSpPr>
        <p:grpSpPr>
          <a:xfrm>
            <a:off x="1994535" y="435491"/>
            <a:ext cx="5812155" cy="1970524"/>
            <a:chOff x="1203960" y="854974"/>
            <a:chExt cx="7749540" cy="2627365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C52182-749C-FF85-281C-90870975DE93}"/>
                </a:ext>
              </a:extLst>
            </p:cNvPr>
            <p:cNvSpPr/>
            <p:nvPr/>
          </p:nvSpPr>
          <p:spPr bwMode="auto">
            <a:xfrm>
              <a:off x="1203960" y="854974"/>
              <a:ext cx="7749540" cy="262736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050" b="1" kern="1200" dirty="0">
                <a:ln w="38100">
                  <a:solidFill>
                    <a:prstClr val="black"/>
                  </a:solidFill>
                </a:ln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14D0051-014D-BFE7-1012-4945984C96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24940" y="1122158"/>
              <a:ext cx="2948940" cy="108013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8F74003-EE3D-885C-AE64-58D3B06B3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78680" y="941832"/>
              <a:ext cx="4149568" cy="2435946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BB55254-B946-231B-7386-B6A30CC89C46}"/>
              </a:ext>
            </a:extLst>
          </p:cNvPr>
          <p:cNvGrpSpPr/>
          <p:nvPr/>
        </p:nvGrpSpPr>
        <p:grpSpPr>
          <a:xfrm>
            <a:off x="340043" y="2606403"/>
            <a:ext cx="8521065" cy="2253793"/>
            <a:chOff x="640080" y="3540523"/>
            <a:chExt cx="11361420" cy="3005057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21B2949-D600-B5E9-8AE0-2E124FE89F62}"/>
                </a:ext>
              </a:extLst>
            </p:cNvPr>
            <p:cNvSpPr/>
            <p:nvPr/>
          </p:nvSpPr>
          <p:spPr bwMode="auto">
            <a:xfrm>
              <a:off x="640080" y="3540523"/>
              <a:ext cx="11361420" cy="300505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050" b="1" kern="1200" dirty="0">
                <a:ln w="38100">
                  <a:solidFill>
                    <a:prstClr val="black"/>
                  </a:solidFill>
                </a:ln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D827BBE-FE47-8624-30D9-0EFB89F23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9613" y="3864292"/>
              <a:ext cx="5232765" cy="126724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6459CF4-B277-BF3B-6428-183ABB7B05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96000" y="3645084"/>
              <a:ext cx="5791200" cy="2755716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512580536"/>
      </p:ext>
    </p:extLst>
  </p:cSld>
  <p:clrMapOvr>
    <a:masterClrMapping/>
  </p:clrMapOvr>
  <p:transition spd="med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5A71A-0160-BFD7-FA1E-259D7F6E2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Output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4001D9-1D74-F70B-A136-BEF008537E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397" y="774382"/>
            <a:ext cx="2599247" cy="376332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8217607-0DF0-E26C-50F8-C84298750C6C}"/>
              </a:ext>
            </a:extLst>
          </p:cNvPr>
          <p:cNvSpPr txBox="1"/>
          <p:nvPr/>
        </p:nvSpPr>
        <p:spPr>
          <a:xfrm>
            <a:off x="188892" y="4495300"/>
            <a:ext cx="1279864" cy="57708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1050" b="1" kern="1200" dirty="0">
                <a:solidFill>
                  <a:prstClr val="black"/>
                </a:solidFill>
                <a:ea typeface="ＭＳ Ｐゴシック"/>
              </a:rPr>
              <a:t>Depth and WSEL </a:t>
            </a:r>
            <a:r>
              <a:rPr lang="en-US" sz="1050" b="1" kern="1200" dirty="0" err="1">
                <a:solidFill>
                  <a:prstClr val="black"/>
                </a:solidFill>
                <a:ea typeface="ＭＳ Ｐゴシック"/>
              </a:rPr>
              <a:t>Rasters</a:t>
            </a:r>
            <a:r>
              <a:rPr lang="en-US" sz="1050" b="1" kern="1200" dirty="0">
                <a:solidFill>
                  <a:prstClr val="black"/>
                </a:solidFill>
                <a:ea typeface="ＭＳ Ｐゴシック"/>
              </a:rPr>
              <a:t> as </a:t>
            </a:r>
            <a:r>
              <a:rPr lang="en-US" sz="1050" b="1" kern="1200" dirty="0" err="1">
                <a:solidFill>
                  <a:prstClr val="black"/>
                </a:solidFill>
                <a:ea typeface="ＭＳ Ｐゴシック"/>
              </a:rPr>
              <a:t>geotiff</a:t>
            </a:r>
            <a:endParaRPr lang="en-US" sz="600" kern="1200" dirty="0">
              <a:solidFill>
                <a:prstClr val="black"/>
              </a:solidFill>
              <a:ea typeface="ＭＳ Ｐゴシック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6395FE-6EBF-8358-F479-E75AA1F98038}"/>
              </a:ext>
            </a:extLst>
          </p:cNvPr>
          <p:cNvSpPr/>
          <p:nvPr/>
        </p:nvSpPr>
        <p:spPr bwMode="auto">
          <a:xfrm>
            <a:off x="3166110" y="774382"/>
            <a:ext cx="5629493" cy="637223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050" b="1" kern="1200" dirty="0">
              <a:ln w="38100">
                <a:solidFill>
                  <a:prstClr val="black"/>
                </a:solidFill>
              </a:ln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F51109-3626-58CF-6F4E-07251425F9E3}"/>
              </a:ext>
            </a:extLst>
          </p:cNvPr>
          <p:cNvSpPr txBox="1"/>
          <p:nvPr/>
        </p:nvSpPr>
        <p:spPr>
          <a:xfrm>
            <a:off x="3279133" y="914911"/>
            <a:ext cx="5264792" cy="41549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1050" b="1" kern="1200" dirty="0">
                <a:solidFill>
                  <a:prstClr val="black"/>
                </a:solidFill>
                <a:ea typeface="ＭＳ Ｐゴシック"/>
              </a:rPr>
              <a:t>From multiple “runs” with a range of “stable” flows, a synthetic rating curve can be extracted at either a HEC-RAS 2D “cell” or a FIM pixel</a:t>
            </a:r>
            <a:endParaRPr lang="en-US" sz="825" kern="1200" dirty="0">
              <a:solidFill>
                <a:prstClr val="black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571043749"/>
      </p:ext>
    </p:extLst>
  </p:cSld>
  <p:clrMapOvr>
    <a:masterClrMapping/>
  </p:clrMapOvr>
  <p:transition spd="med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5A71A-0160-BFD7-FA1E-259D7F6E2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Workflow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5DB3F1C-C9BA-2D93-132A-FAE84B735214}"/>
              </a:ext>
            </a:extLst>
          </p:cNvPr>
          <p:cNvGrpSpPr/>
          <p:nvPr/>
        </p:nvGrpSpPr>
        <p:grpSpPr>
          <a:xfrm>
            <a:off x="2687479" y="706374"/>
            <a:ext cx="3769043" cy="4010787"/>
            <a:chOff x="3705225" y="762762"/>
            <a:chExt cx="5025390" cy="5347716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3FC274E7-89EE-D5DD-68FD-95E42879C0C4}"/>
                </a:ext>
              </a:extLst>
            </p:cNvPr>
            <p:cNvSpPr/>
            <p:nvPr/>
          </p:nvSpPr>
          <p:spPr bwMode="auto">
            <a:xfrm>
              <a:off x="4621530" y="762762"/>
              <a:ext cx="3192780" cy="35814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en-US" sz="1050" b="1" kern="1200" dirty="0">
                  <a:solidFill>
                    <a:srgbClr val="000000"/>
                  </a:solidFill>
                  <a:latin typeface="Arial" charset="0"/>
                  <a:ea typeface="ＭＳ Ｐゴシック" pitchFamily="16" charset="-128"/>
                  <a:cs typeface="ＭＳ Ｐゴシック" pitchFamily="-97" charset="-128"/>
                </a:rPr>
                <a:t>Get HEC-RAS model with 2D Area</a:t>
              </a: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DF75F1BF-067C-CF06-01E9-23525F9FC4F6}"/>
                </a:ext>
              </a:extLst>
            </p:cNvPr>
            <p:cNvSpPr/>
            <p:nvPr/>
          </p:nvSpPr>
          <p:spPr bwMode="auto">
            <a:xfrm>
              <a:off x="4533900" y="1472946"/>
              <a:ext cx="3368040" cy="484632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en-US" sz="1050" b="1" kern="1200" dirty="0">
                  <a:solidFill>
                    <a:srgbClr val="000000"/>
                  </a:solidFill>
                  <a:latin typeface="Arial" charset="0"/>
                  <a:ea typeface="ＭＳ Ｐゴシック" pitchFamily="16" charset="-128"/>
                  <a:cs typeface="ＭＳ Ｐゴシック" pitchFamily="-97" charset="-128"/>
                </a:rPr>
                <a:t>Determine streams within network:</a:t>
              </a:r>
            </a:p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en-US" sz="750" kern="1200" dirty="0">
                  <a:solidFill>
                    <a:srgbClr val="000000"/>
                  </a:solidFill>
                  <a:latin typeface="Arial" charset="0"/>
                  <a:ea typeface="ＭＳ Ｐゴシック" pitchFamily="16" charset="-128"/>
                  <a:cs typeface="ＭＳ Ｐゴシック" pitchFamily="-97" charset="-128"/>
                </a:rPr>
                <a:t>Calculate peak flows and estimated travel times</a:t>
              </a: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14F2315A-9284-E27F-A822-C3B757BAAE75}"/>
                </a:ext>
              </a:extLst>
            </p:cNvPr>
            <p:cNvSpPr/>
            <p:nvPr/>
          </p:nvSpPr>
          <p:spPr bwMode="auto">
            <a:xfrm>
              <a:off x="4911090" y="2303526"/>
              <a:ext cx="2613660" cy="484632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en-US" sz="1050" b="1" kern="1200" dirty="0">
                  <a:solidFill>
                    <a:srgbClr val="000000"/>
                  </a:solidFill>
                  <a:latin typeface="Arial" charset="0"/>
                  <a:ea typeface="ＭＳ Ｐゴシック" pitchFamily="16" charset="-128"/>
                  <a:cs typeface="ＭＳ Ｐゴシック" pitchFamily="-97" charset="-128"/>
                </a:rPr>
                <a:t>Prepare HEC-RAS model:</a:t>
              </a:r>
            </a:p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en-US" sz="750" kern="1200" dirty="0">
                  <a:solidFill>
                    <a:srgbClr val="000000"/>
                  </a:solidFill>
                  <a:latin typeface="Arial" charset="0"/>
                  <a:ea typeface="ＭＳ Ｐゴシック" pitchFamily="16" charset="-128"/>
                  <a:cs typeface="ＭＳ Ｐゴシック" pitchFamily="-97" charset="-128"/>
                </a:rPr>
                <a:t>Remove precipitation and add “Emitter(s)” </a:t>
              </a: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308C9932-E047-53CA-F523-C987F6CEBC92}"/>
                </a:ext>
              </a:extLst>
            </p:cNvPr>
            <p:cNvSpPr/>
            <p:nvPr/>
          </p:nvSpPr>
          <p:spPr bwMode="auto">
            <a:xfrm>
              <a:off x="4050030" y="3134106"/>
              <a:ext cx="4335780" cy="484632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en-US" sz="1050" b="1" kern="1200" dirty="0">
                  <a:solidFill>
                    <a:srgbClr val="000000"/>
                  </a:solidFill>
                  <a:latin typeface="Arial" charset="0"/>
                  <a:ea typeface="ＭＳ Ｐゴシック" pitchFamily="16" charset="-128"/>
                  <a:cs typeface="ＭＳ Ｐゴシック" pitchFamily="-97" charset="-128"/>
                </a:rPr>
                <a:t>Create and Run HEC-RAS Mainstem Models</a:t>
              </a:r>
            </a:p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en-US" sz="750" kern="1200" dirty="0">
                  <a:solidFill>
                    <a:srgbClr val="000000"/>
                  </a:solidFill>
                  <a:latin typeface="Arial" charset="0"/>
                  <a:ea typeface="ＭＳ Ｐゴシック" pitchFamily="16" charset="-128"/>
                  <a:cs typeface="ＭＳ Ｐゴシック" pitchFamily="-97" charset="-128"/>
                </a:rPr>
                <a:t>Low Flow Model to determine travel times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B15C8D74-B24C-421B-71F8-A214349ADAC5}"/>
                </a:ext>
              </a:extLst>
            </p:cNvPr>
            <p:cNvSpPr/>
            <p:nvPr/>
          </p:nvSpPr>
          <p:spPr bwMode="auto">
            <a:xfrm>
              <a:off x="3705225" y="3964686"/>
              <a:ext cx="5025390" cy="484632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en-US" sz="1050" b="1" kern="1200" dirty="0">
                  <a:solidFill>
                    <a:srgbClr val="000000"/>
                  </a:solidFill>
                  <a:latin typeface="Arial" charset="0"/>
                  <a:ea typeface="ＭＳ Ｐゴシック" pitchFamily="16" charset="-128"/>
                  <a:cs typeface="ＭＳ Ｐゴシック" pitchFamily="-97" charset="-128"/>
                </a:rPr>
                <a:t>Create and Run HEC-RAS “Stepped Firehose” Models</a:t>
              </a:r>
            </a:p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en-US" sz="750" kern="1200" dirty="0">
                  <a:solidFill>
                    <a:srgbClr val="000000"/>
                  </a:solidFill>
                  <a:latin typeface="Arial" charset="0"/>
                  <a:ea typeface="ＭＳ Ｐゴシック" pitchFamily="16" charset="-128"/>
                  <a:cs typeface="ＭＳ Ｐゴシック" pitchFamily="-97" charset="-128"/>
                </a:rPr>
                <a:t>At each nexus on mainstem run to peak discharge</a:t>
              </a: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8F6A063A-7BF8-DD70-CCCA-1277091EC71E}"/>
                </a:ext>
              </a:extLst>
            </p:cNvPr>
            <p:cNvSpPr/>
            <p:nvPr/>
          </p:nvSpPr>
          <p:spPr bwMode="auto">
            <a:xfrm>
              <a:off x="4442894" y="4795266"/>
              <a:ext cx="3556635" cy="484632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en-US" sz="1050" b="1" kern="1200" dirty="0">
                  <a:solidFill>
                    <a:srgbClr val="000000"/>
                  </a:solidFill>
                  <a:latin typeface="Arial" charset="0"/>
                  <a:ea typeface="ＭＳ Ｐゴシック" pitchFamily="16" charset="-128"/>
                  <a:cs typeface="ＭＳ Ｐゴシック" pitchFamily="-97" charset="-128"/>
                </a:rPr>
                <a:t>Map floodplain (Depth and WSEL)</a:t>
              </a:r>
            </a:p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en-US" sz="750" kern="1200" dirty="0">
                  <a:solidFill>
                    <a:srgbClr val="000000"/>
                  </a:solidFill>
                  <a:latin typeface="Arial" charset="0"/>
                  <a:ea typeface="ＭＳ Ｐゴシック" pitchFamily="16" charset="-128"/>
                  <a:cs typeface="ＭＳ Ｐゴシック" pitchFamily="-97" charset="-128"/>
                </a:rPr>
                <a:t>And generate “run” output </a:t>
              </a:r>
              <a:r>
                <a:rPr lang="en-US" sz="750" kern="1200" dirty="0" err="1">
                  <a:solidFill>
                    <a:srgbClr val="000000"/>
                  </a:solidFill>
                  <a:latin typeface="Arial" charset="0"/>
                  <a:ea typeface="ＭＳ Ｐゴシック" pitchFamily="16" charset="-128"/>
                  <a:cs typeface="ＭＳ Ｐゴシック" pitchFamily="-97" charset="-128"/>
                </a:rPr>
                <a:t>geopackage</a:t>
              </a:r>
              <a:r>
                <a:rPr lang="en-US" sz="750" kern="1200" dirty="0">
                  <a:solidFill>
                    <a:srgbClr val="000000"/>
                  </a:solidFill>
                  <a:latin typeface="Arial" charset="0"/>
                  <a:ea typeface="ＭＳ Ｐゴシック" pitchFamily="16" charset="-128"/>
                  <a:cs typeface="ＭＳ Ｐゴシック" pitchFamily="-97" charset="-128"/>
                </a:rPr>
                <a:t> 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D42BB139-F2C1-086C-0946-7801CB90AF08}"/>
                </a:ext>
              </a:extLst>
            </p:cNvPr>
            <p:cNvSpPr/>
            <p:nvPr/>
          </p:nvSpPr>
          <p:spPr bwMode="auto">
            <a:xfrm>
              <a:off x="4673700" y="5625846"/>
              <a:ext cx="3088439" cy="484632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en-US" sz="1050" b="1" kern="1200" dirty="0">
                  <a:solidFill>
                    <a:srgbClr val="000000"/>
                  </a:solidFill>
                  <a:latin typeface="Arial" charset="0"/>
                  <a:ea typeface="ＭＳ Ｐゴシック" pitchFamily="16" charset="-128"/>
                  <a:cs typeface="ＭＳ Ｐゴシック" pitchFamily="-97" charset="-128"/>
                </a:rPr>
                <a:t>Aggregate “run” data</a:t>
              </a:r>
            </a:p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en-US" sz="750" kern="1200" dirty="0">
                  <a:solidFill>
                    <a:srgbClr val="000000"/>
                  </a:solidFill>
                  <a:latin typeface="Arial" charset="0"/>
                  <a:ea typeface="ＭＳ Ｐゴシック" pitchFamily="16" charset="-128"/>
                  <a:cs typeface="ＭＳ Ｐゴシック" pitchFamily="-97" charset="-128"/>
                </a:rPr>
                <a:t>Spatial database of Rating curves and FIM </a:t>
              </a:r>
              <a:r>
                <a:rPr lang="en-US" sz="750" kern="1200" dirty="0" err="1">
                  <a:solidFill>
                    <a:srgbClr val="000000"/>
                  </a:solidFill>
                  <a:latin typeface="Arial" charset="0"/>
                  <a:ea typeface="ＭＳ Ｐゴシック" pitchFamily="16" charset="-128"/>
                  <a:cs typeface="ＭＳ Ｐゴシック" pitchFamily="-97" charset="-128"/>
                </a:rPr>
                <a:t>Rasters</a:t>
              </a:r>
              <a:endParaRPr lang="en-US" sz="750" kern="1200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D6C95E80-5F83-47D2-638F-72801712B0B5}"/>
                </a:ext>
              </a:extLst>
            </p:cNvPr>
            <p:cNvCxnSpPr>
              <a:stCxn id="3" idx="2"/>
              <a:endCxn id="4" idx="0"/>
            </p:cNvCxnSpPr>
            <p:nvPr/>
          </p:nvCxnSpPr>
          <p:spPr bwMode="auto">
            <a:xfrm>
              <a:off x="6217920" y="1120902"/>
              <a:ext cx="0" cy="352044"/>
            </a:xfrm>
            <a:prstGeom prst="straightConnector1">
              <a:avLst/>
            </a:prstGeom>
            <a:noFill/>
            <a:ln w="571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00942FFD-87D8-F614-D9B4-C5B0068CECA2}"/>
                </a:ext>
              </a:extLst>
            </p:cNvPr>
            <p:cNvCxnSpPr/>
            <p:nvPr/>
          </p:nvCxnSpPr>
          <p:spPr bwMode="auto">
            <a:xfrm>
              <a:off x="6179820" y="1957578"/>
              <a:ext cx="0" cy="352044"/>
            </a:xfrm>
            <a:prstGeom prst="straightConnector1">
              <a:avLst/>
            </a:prstGeom>
            <a:noFill/>
            <a:ln w="571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4DBC3CE3-D269-8117-7463-048034B178FD}"/>
                </a:ext>
              </a:extLst>
            </p:cNvPr>
            <p:cNvCxnSpPr/>
            <p:nvPr/>
          </p:nvCxnSpPr>
          <p:spPr bwMode="auto">
            <a:xfrm>
              <a:off x="6179820" y="2788158"/>
              <a:ext cx="0" cy="352044"/>
            </a:xfrm>
            <a:prstGeom prst="straightConnector1">
              <a:avLst/>
            </a:prstGeom>
            <a:noFill/>
            <a:ln w="571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6BFDCFDB-5F69-62F5-7CEF-289EFE67463F}"/>
                </a:ext>
              </a:extLst>
            </p:cNvPr>
            <p:cNvCxnSpPr/>
            <p:nvPr/>
          </p:nvCxnSpPr>
          <p:spPr bwMode="auto">
            <a:xfrm>
              <a:off x="6187440" y="3618738"/>
              <a:ext cx="0" cy="352044"/>
            </a:xfrm>
            <a:prstGeom prst="straightConnector1">
              <a:avLst/>
            </a:prstGeom>
            <a:noFill/>
            <a:ln w="571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7DF80EC2-5115-156C-0445-857F58686D42}"/>
                </a:ext>
              </a:extLst>
            </p:cNvPr>
            <p:cNvCxnSpPr/>
            <p:nvPr/>
          </p:nvCxnSpPr>
          <p:spPr bwMode="auto">
            <a:xfrm>
              <a:off x="6187440" y="4449318"/>
              <a:ext cx="0" cy="352044"/>
            </a:xfrm>
            <a:prstGeom prst="straightConnector1">
              <a:avLst/>
            </a:prstGeom>
            <a:noFill/>
            <a:ln w="571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79C78647-8292-68D7-2B76-E7FAEB720610}"/>
                </a:ext>
              </a:extLst>
            </p:cNvPr>
            <p:cNvCxnSpPr/>
            <p:nvPr/>
          </p:nvCxnSpPr>
          <p:spPr bwMode="auto">
            <a:xfrm>
              <a:off x="6202680" y="5279898"/>
              <a:ext cx="0" cy="352044"/>
            </a:xfrm>
            <a:prstGeom prst="straightConnector1">
              <a:avLst/>
            </a:prstGeom>
            <a:noFill/>
            <a:ln w="571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4243682618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Google Shape;388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" y="0"/>
            <a:ext cx="727034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56"/>
          <p:cNvSpPr txBox="1"/>
          <p:nvPr/>
        </p:nvSpPr>
        <p:spPr>
          <a:xfrm rot="-1267815">
            <a:off x="1546267" y="2302023"/>
            <a:ext cx="2435023" cy="647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i="1">
                <a:solidFill>
                  <a:srgbClr val="D9D9D9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Levee-protected area</a:t>
            </a:r>
            <a:endParaRPr sz="1600" i="1">
              <a:solidFill>
                <a:srgbClr val="D9D9D9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90" name="Google Shape;390;p56"/>
          <p:cNvSpPr txBox="1">
            <a:spLocks noGrp="1"/>
          </p:cNvSpPr>
          <p:nvPr>
            <p:ph type="sldNum" idx="12"/>
          </p:nvPr>
        </p:nvSpPr>
        <p:spPr>
          <a:xfrm>
            <a:off x="8743950" y="4819500"/>
            <a:ext cx="313800" cy="2382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391" name="Google Shape;391;p56"/>
          <p:cNvSpPr/>
          <p:nvPr/>
        </p:nvSpPr>
        <p:spPr>
          <a:xfrm>
            <a:off x="7201500" y="0"/>
            <a:ext cx="19425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cxnSp>
        <p:nvCxnSpPr>
          <p:cNvPr id="392" name="Google Shape;392;p56"/>
          <p:cNvCxnSpPr/>
          <p:nvPr/>
        </p:nvCxnSpPr>
        <p:spPr>
          <a:xfrm>
            <a:off x="7201500" y="962875"/>
            <a:ext cx="19425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93" name="Google Shape;393;p56"/>
          <p:cNvSpPr txBox="1"/>
          <p:nvPr/>
        </p:nvSpPr>
        <p:spPr>
          <a:xfrm>
            <a:off x="7130700" y="181625"/>
            <a:ext cx="2084100" cy="66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Levee-protected Areas</a:t>
            </a:r>
            <a:endParaRPr sz="1800" b="1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grpSp>
        <p:nvGrpSpPr>
          <p:cNvPr id="394" name="Google Shape;394;p56"/>
          <p:cNvGrpSpPr/>
          <p:nvPr/>
        </p:nvGrpSpPr>
        <p:grpSpPr>
          <a:xfrm>
            <a:off x="884129" y="1720031"/>
            <a:ext cx="274800" cy="274800"/>
            <a:chOff x="1084804" y="3781156"/>
            <a:chExt cx="274800" cy="274800"/>
          </a:xfrm>
        </p:grpSpPr>
        <p:sp>
          <p:nvSpPr>
            <p:cNvPr id="395" name="Google Shape;395;p56"/>
            <p:cNvSpPr/>
            <p:nvPr/>
          </p:nvSpPr>
          <p:spPr>
            <a:xfrm rot="8100000">
              <a:off x="1125047" y="3821400"/>
              <a:ext cx="194313" cy="194313"/>
            </a:xfrm>
            <a:prstGeom prst="teardrop">
              <a:avLst>
                <a:gd name="adj" fmla="val 175146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396" name="Google Shape;396;p56"/>
            <p:cNvSpPr/>
            <p:nvPr/>
          </p:nvSpPr>
          <p:spPr>
            <a:xfrm>
              <a:off x="1178550" y="3874900"/>
              <a:ext cx="87300" cy="87300"/>
            </a:xfrm>
            <a:prstGeom prst="flowChartConnector">
              <a:avLst/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sp>
        <p:nvSpPr>
          <p:cNvPr id="397" name="Google Shape;397;p56"/>
          <p:cNvSpPr txBox="1"/>
          <p:nvPr/>
        </p:nvSpPr>
        <p:spPr>
          <a:xfrm>
            <a:off x="318652" y="263225"/>
            <a:ext cx="1519500" cy="449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FIM v4.5</a:t>
            </a:r>
            <a:endParaRPr sz="2400" b="1">
              <a:solidFill>
                <a:schemeClr val="lt2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98" name="Google Shape;398;p56"/>
          <p:cNvSpPr txBox="1"/>
          <p:nvPr/>
        </p:nvSpPr>
        <p:spPr>
          <a:xfrm>
            <a:off x="39300" y="3851450"/>
            <a:ext cx="4271400" cy="1016700"/>
          </a:xfrm>
          <a:prstGeom prst="rect">
            <a:avLst/>
          </a:prstGeom>
          <a:solidFill>
            <a:srgbClr val="000000">
              <a:alpha val="8302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Better levee-to-river assignment process means less inundation behind levees</a:t>
            </a: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cxnSp>
        <p:nvCxnSpPr>
          <p:cNvPr id="399" name="Google Shape;399;p56"/>
          <p:cNvCxnSpPr/>
          <p:nvPr/>
        </p:nvCxnSpPr>
        <p:spPr>
          <a:xfrm rot="10800000">
            <a:off x="1158925" y="2066175"/>
            <a:ext cx="825000" cy="1950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cxnSp>
      <p:cxnSp>
        <p:nvCxnSpPr>
          <p:cNvPr id="400" name="Google Shape;400;p56"/>
          <p:cNvCxnSpPr/>
          <p:nvPr/>
        </p:nvCxnSpPr>
        <p:spPr>
          <a:xfrm flipH="1">
            <a:off x="1838175" y="2566850"/>
            <a:ext cx="520500" cy="57480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cxnSp>
      <p:cxnSp>
        <p:nvCxnSpPr>
          <p:cNvPr id="401" name="Google Shape;401;p56"/>
          <p:cNvCxnSpPr/>
          <p:nvPr/>
        </p:nvCxnSpPr>
        <p:spPr>
          <a:xfrm>
            <a:off x="4617200" y="1162650"/>
            <a:ext cx="803100" cy="27540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cxnSp>
      <p:cxnSp>
        <p:nvCxnSpPr>
          <p:cNvPr id="402" name="Google Shape;402;p56"/>
          <p:cNvCxnSpPr/>
          <p:nvPr/>
        </p:nvCxnSpPr>
        <p:spPr>
          <a:xfrm>
            <a:off x="3360275" y="1691825"/>
            <a:ext cx="406200" cy="33120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cxnSp>
      <p:grpSp>
        <p:nvGrpSpPr>
          <p:cNvPr id="403" name="Google Shape;403;p56"/>
          <p:cNvGrpSpPr/>
          <p:nvPr/>
        </p:nvGrpSpPr>
        <p:grpSpPr>
          <a:xfrm>
            <a:off x="1900300" y="902850"/>
            <a:ext cx="1744800" cy="535200"/>
            <a:chOff x="2440400" y="244775"/>
            <a:chExt cx="1744800" cy="535200"/>
          </a:xfrm>
        </p:grpSpPr>
        <p:sp>
          <p:nvSpPr>
            <p:cNvPr id="404" name="Google Shape;404;p56"/>
            <p:cNvSpPr txBox="1"/>
            <p:nvPr/>
          </p:nvSpPr>
          <p:spPr>
            <a:xfrm>
              <a:off x="2440400" y="244775"/>
              <a:ext cx="1744800" cy="535200"/>
            </a:xfrm>
            <a:prstGeom prst="rect">
              <a:avLst/>
            </a:prstGeom>
            <a:solidFill>
              <a:srgbClr val="000000">
                <a:alpha val="83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           v4.4 inundation</a:t>
              </a:r>
              <a:endParaRPr sz="12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405" name="Google Shape;405;p56"/>
            <p:cNvSpPr/>
            <p:nvPr/>
          </p:nvSpPr>
          <p:spPr>
            <a:xfrm>
              <a:off x="2574700" y="393275"/>
              <a:ext cx="225600" cy="238200"/>
            </a:xfrm>
            <a:prstGeom prst="roundRect">
              <a:avLst>
                <a:gd name="adj" fmla="val 16667"/>
              </a:avLst>
            </a:prstGeom>
            <a:solidFill>
              <a:srgbClr val="92611B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sp>
        <p:nvSpPr>
          <p:cNvPr id="406" name="Google Shape;406;p56"/>
          <p:cNvSpPr txBox="1"/>
          <p:nvPr/>
        </p:nvSpPr>
        <p:spPr>
          <a:xfrm>
            <a:off x="7386000" y="1082625"/>
            <a:ext cx="1573500" cy="70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0070C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Tributary</a:t>
            </a:r>
            <a:endParaRPr sz="1800" b="1">
              <a:solidFill>
                <a:srgbClr val="0070C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0070C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Backpooling</a:t>
            </a:r>
            <a:endParaRPr sz="1800" b="1">
              <a:solidFill>
                <a:srgbClr val="0070C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407" name="Google Shape;407;p56"/>
          <p:cNvSpPr txBox="1"/>
          <p:nvPr/>
        </p:nvSpPr>
        <p:spPr>
          <a:xfrm>
            <a:off x="7275750" y="2215900"/>
            <a:ext cx="1794000" cy="55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0070C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Gages</a:t>
            </a:r>
            <a:endParaRPr sz="1800" b="1">
              <a:solidFill>
                <a:srgbClr val="0070C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408" name="Google Shape;408;p56"/>
          <p:cNvSpPr txBox="1"/>
          <p:nvPr/>
        </p:nvSpPr>
        <p:spPr>
          <a:xfrm>
            <a:off x="7386000" y="3261613"/>
            <a:ext cx="1573500" cy="4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0070C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Bridges</a:t>
            </a:r>
            <a:endParaRPr sz="1800" b="1">
              <a:solidFill>
                <a:srgbClr val="0070C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409" name="Google Shape;409;p56"/>
          <p:cNvSpPr txBox="1"/>
          <p:nvPr/>
        </p:nvSpPr>
        <p:spPr>
          <a:xfrm>
            <a:off x="7275750" y="4145800"/>
            <a:ext cx="1794000" cy="7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0070C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Burned-in Streamlines</a:t>
            </a:r>
            <a:endParaRPr sz="1800" b="1">
              <a:solidFill>
                <a:srgbClr val="0070C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Google Shape;415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727033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57"/>
          <p:cNvSpPr txBox="1">
            <a:spLocks noGrp="1"/>
          </p:cNvSpPr>
          <p:nvPr>
            <p:ph type="sldNum" idx="12"/>
          </p:nvPr>
        </p:nvSpPr>
        <p:spPr>
          <a:xfrm>
            <a:off x="8743950" y="4819500"/>
            <a:ext cx="313800" cy="2382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417" name="Google Shape;417;p57"/>
          <p:cNvSpPr/>
          <p:nvPr/>
        </p:nvSpPr>
        <p:spPr>
          <a:xfrm>
            <a:off x="7201500" y="0"/>
            <a:ext cx="19425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cxnSp>
        <p:nvCxnSpPr>
          <p:cNvPr id="418" name="Google Shape;418;p57"/>
          <p:cNvCxnSpPr/>
          <p:nvPr/>
        </p:nvCxnSpPr>
        <p:spPr>
          <a:xfrm>
            <a:off x="7201500" y="1994832"/>
            <a:ext cx="19425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9" name="Google Shape;419;p57"/>
          <p:cNvCxnSpPr/>
          <p:nvPr/>
        </p:nvCxnSpPr>
        <p:spPr>
          <a:xfrm>
            <a:off x="7201500" y="962875"/>
            <a:ext cx="19425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20" name="Google Shape;420;p57"/>
          <p:cNvSpPr txBox="1"/>
          <p:nvPr/>
        </p:nvSpPr>
        <p:spPr>
          <a:xfrm>
            <a:off x="7386000" y="1082625"/>
            <a:ext cx="1573500" cy="70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Tributary</a:t>
            </a:r>
            <a:endParaRPr sz="1800" b="1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Backpooling</a:t>
            </a:r>
            <a:endParaRPr sz="1800" b="1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421" name="Google Shape;421;p57"/>
          <p:cNvSpPr txBox="1"/>
          <p:nvPr/>
        </p:nvSpPr>
        <p:spPr>
          <a:xfrm>
            <a:off x="318652" y="263225"/>
            <a:ext cx="1519500" cy="449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FIM v4.5</a:t>
            </a:r>
            <a:endParaRPr sz="2400" b="1">
              <a:solidFill>
                <a:schemeClr val="lt2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cxnSp>
        <p:nvCxnSpPr>
          <p:cNvPr id="422" name="Google Shape;422;p57"/>
          <p:cNvCxnSpPr/>
          <p:nvPr/>
        </p:nvCxnSpPr>
        <p:spPr>
          <a:xfrm>
            <a:off x="668075" y="1115975"/>
            <a:ext cx="915000" cy="255060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cxnSp>
      <p:sp>
        <p:nvSpPr>
          <p:cNvPr id="423" name="Google Shape;423;p57"/>
          <p:cNvSpPr txBox="1"/>
          <p:nvPr/>
        </p:nvSpPr>
        <p:spPr>
          <a:xfrm>
            <a:off x="407500" y="1646413"/>
            <a:ext cx="3623400" cy="1350000"/>
          </a:xfrm>
          <a:prstGeom prst="rect">
            <a:avLst/>
          </a:prstGeom>
          <a:solidFill>
            <a:srgbClr val="000000">
              <a:alpha val="8302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Tributaries above High Water can longer produce FIM in mainstems that are not above High Water</a:t>
            </a: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grpSp>
        <p:nvGrpSpPr>
          <p:cNvPr id="424" name="Google Shape;424;p57"/>
          <p:cNvGrpSpPr/>
          <p:nvPr/>
        </p:nvGrpSpPr>
        <p:grpSpPr>
          <a:xfrm>
            <a:off x="1897050" y="4378825"/>
            <a:ext cx="1744800" cy="535200"/>
            <a:chOff x="2440400" y="244775"/>
            <a:chExt cx="1744800" cy="535200"/>
          </a:xfrm>
        </p:grpSpPr>
        <p:sp>
          <p:nvSpPr>
            <p:cNvPr id="425" name="Google Shape;425;p57"/>
            <p:cNvSpPr txBox="1"/>
            <p:nvPr/>
          </p:nvSpPr>
          <p:spPr>
            <a:xfrm>
              <a:off x="2440400" y="244775"/>
              <a:ext cx="1744800" cy="535200"/>
            </a:xfrm>
            <a:prstGeom prst="rect">
              <a:avLst/>
            </a:prstGeom>
            <a:solidFill>
              <a:srgbClr val="000000">
                <a:alpha val="83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           v4.4 inundation</a:t>
              </a:r>
              <a:endParaRPr sz="12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426" name="Google Shape;426;p57"/>
            <p:cNvSpPr/>
            <p:nvPr/>
          </p:nvSpPr>
          <p:spPr>
            <a:xfrm>
              <a:off x="2574700" y="393275"/>
              <a:ext cx="225600" cy="238200"/>
            </a:xfrm>
            <a:prstGeom prst="roundRect">
              <a:avLst>
                <a:gd name="adj" fmla="val 16667"/>
              </a:avLst>
            </a:prstGeom>
            <a:solidFill>
              <a:srgbClr val="92611B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grpSp>
        <p:nvGrpSpPr>
          <p:cNvPr id="427" name="Google Shape;427;p57"/>
          <p:cNvGrpSpPr/>
          <p:nvPr/>
        </p:nvGrpSpPr>
        <p:grpSpPr>
          <a:xfrm>
            <a:off x="835029" y="3929906"/>
            <a:ext cx="274800" cy="274800"/>
            <a:chOff x="1084804" y="3781156"/>
            <a:chExt cx="274800" cy="274800"/>
          </a:xfrm>
        </p:grpSpPr>
        <p:sp>
          <p:nvSpPr>
            <p:cNvPr id="428" name="Google Shape;428;p57"/>
            <p:cNvSpPr/>
            <p:nvPr/>
          </p:nvSpPr>
          <p:spPr>
            <a:xfrm rot="8100000">
              <a:off x="1125047" y="3821400"/>
              <a:ext cx="194313" cy="194313"/>
            </a:xfrm>
            <a:prstGeom prst="teardrop">
              <a:avLst>
                <a:gd name="adj" fmla="val 175146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429" name="Google Shape;429;p57"/>
            <p:cNvSpPr/>
            <p:nvPr/>
          </p:nvSpPr>
          <p:spPr>
            <a:xfrm>
              <a:off x="1178550" y="3874900"/>
              <a:ext cx="87300" cy="87300"/>
            </a:xfrm>
            <a:prstGeom prst="flowChartConnector">
              <a:avLst/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sp>
        <p:nvSpPr>
          <p:cNvPr id="430" name="Google Shape;430;p57"/>
          <p:cNvSpPr txBox="1"/>
          <p:nvPr/>
        </p:nvSpPr>
        <p:spPr>
          <a:xfrm rot="-1082702">
            <a:off x="1861376" y="3714022"/>
            <a:ext cx="1519541" cy="391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Flow Direction</a:t>
            </a:r>
            <a:endParaRPr sz="1000">
              <a:solidFill>
                <a:srgbClr val="FFFFFF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cxnSp>
        <p:nvCxnSpPr>
          <p:cNvPr id="431" name="Google Shape;431;p57"/>
          <p:cNvCxnSpPr/>
          <p:nvPr/>
        </p:nvCxnSpPr>
        <p:spPr>
          <a:xfrm rot="10800000" flipH="1">
            <a:off x="2302800" y="3723695"/>
            <a:ext cx="333900" cy="906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cxnSp>
      <p:sp>
        <p:nvSpPr>
          <p:cNvPr id="432" name="Google Shape;432;p57"/>
          <p:cNvSpPr txBox="1"/>
          <p:nvPr/>
        </p:nvSpPr>
        <p:spPr>
          <a:xfrm>
            <a:off x="7130700" y="181625"/>
            <a:ext cx="2084100" cy="66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0070C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Levee-protected Areas</a:t>
            </a:r>
            <a:endParaRPr sz="1800" b="1">
              <a:solidFill>
                <a:srgbClr val="0070C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433" name="Google Shape;433;p57"/>
          <p:cNvSpPr txBox="1"/>
          <p:nvPr/>
        </p:nvSpPr>
        <p:spPr>
          <a:xfrm>
            <a:off x="7275750" y="2215900"/>
            <a:ext cx="1794000" cy="55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0070C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Gages</a:t>
            </a:r>
            <a:endParaRPr sz="1800" b="1">
              <a:solidFill>
                <a:srgbClr val="0070C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434" name="Google Shape;434;p57"/>
          <p:cNvSpPr txBox="1"/>
          <p:nvPr/>
        </p:nvSpPr>
        <p:spPr>
          <a:xfrm>
            <a:off x="7386000" y="3261613"/>
            <a:ext cx="1573500" cy="4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0070C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Bridges</a:t>
            </a:r>
            <a:endParaRPr sz="1800" b="1">
              <a:solidFill>
                <a:srgbClr val="0070C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435" name="Google Shape;435;p57"/>
          <p:cNvSpPr txBox="1"/>
          <p:nvPr/>
        </p:nvSpPr>
        <p:spPr>
          <a:xfrm>
            <a:off x="7275750" y="4145800"/>
            <a:ext cx="1794000" cy="7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0070C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Burned-in Streamlines</a:t>
            </a:r>
            <a:endParaRPr sz="1800" b="1">
              <a:solidFill>
                <a:srgbClr val="0070C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" name="Google Shape;441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727033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58"/>
          <p:cNvSpPr txBox="1">
            <a:spLocks noGrp="1"/>
          </p:cNvSpPr>
          <p:nvPr>
            <p:ph type="sldNum" idx="12"/>
          </p:nvPr>
        </p:nvSpPr>
        <p:spPr>
          <a:xfrm>
            <a:off x="8743950" y="4819500"/>
            <a:ext cx="313800" cy="2382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443" name="Google Shape;443;p58"/>
          <p:cNvSpPr/>
          <p:nvPr/>
        </p:nvSpPr>
        <p:spPr>
          <a:xfrm>
            <a:off x="7201500" y="0"/>
            <a:ext cx="19425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cxnSp>
        <p:nvCxnSpPr>
          <p:cNvPr id="444" name="Google Shape;444;p58"/>
          <p:cNvCxnSpPr/>
          <p:nvPr/>
        </p:nvCxnSpPr>
        <p:spPr>
          <a:xfrm>
            <a:off x="7201500" y="1994832"/>
            <a:ext cx="19425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45" name="Google Shape;445;p58"/>
          <p:cNvSpPr txBox="1"/>
          <p:nvPr/>
        </p:nvSpPr>
        <p:spPr>
          <a:xfrm>
            <a:off x="7275750" y="2215900"/>
            <a:ext cx="1794000" cy="55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Gages</a:t>
            </a:r>
            <a:endParaRPr sz="1800" b="1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cxnSp>
        <p:nvCxnSpPr>
          <p:cNvPr id="446" name="Google Shape;446;p58"/>
          <p:cNvCxnSpPr/>
          <p:nvPr/>
        </p:nvCxnSpPr>
        <p:spPr>
          <a:xfrm>
            <a:off x="7201500" y="2977751"/>
            <a:ext cx="19425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47" name="Google Shape;447;p58"/>
          <p:cNvSpPr txBox="1"/>
          <p:nvPr/>
        </p:nvSpPr>
        <p:spPr>
          <a:xfrm>
            <a:off x="318652" y="263225"/>
            <a:ext cx="1519500" cy="449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FIM v4.5</a:t>
            </a:r>
            <a:endParaRPr sz="2400" b="1">
              <a:solidFill>
                <a:schemeClr val="lt2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448" name="Google Shape;448;p58"/>
          <p:cNvSpPr txBox="1"/>
          <p:nvPr/>
        </p:nvSpPr>
        <p:spPr>
          <a:xfrm>
            <a:off x="2279175" y="161050"/>
            <a:ext cx="4271400" cy="1290300"/>
          </a:xfrm>
          <a:prstGeom prst="rect">
            <a:avLst/>
          </a:prstGeom>
          <a:solidFill>
            <a:srgbClr val="000000">
              <a:alpha val="8302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SRC calibration now extends 5 miles* up-/down-stream from USGS gages instead of only in the gaged catchment</a:t>
            </a: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449" name="Google Shape;449;p58"/>
          <p:cNvSpPr txBox="1"/>
          <p:nvPr/>
        </p:nvSpPr>
        <p:spPr>
          <a:xfrm>
            <a:off x="2992225" y="4454700"/>
            <a:ext cx="3918000" cy="603000"/>
          </a:xfrm>
          <a:prstGeom prst="rect">
            <a:avLst/>
          </a:prstGeom>
          <a:solidFill>
            <a:srgbClr val="000000">
              <a:alpha val="8302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* Calibration will stop before 5 mi if there is a stream order change</a:t>
            </a:r>
            <a:endParaRPr sz="13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450" name="Google Shape;450;p58"/>
          <p:cNvSpPr/>
          <p:nvPr/>
        </p:nvSpPr>
        <p:spPr>
          <a:xfrm>
            <a:off x="216025" y="2888588"/>
            <a:ext cx="3446675" cy="1747875"/>
          </a:xfrm>
          <a:custGeom>
            <a:avLst/>
            <a:gdLst/>
            <a:ahLst/>
            <a:cxnLst/>
            <a:rect l="l" t="t" r="r" b="b"/>
            <a:pathLst>
              <a:path w="137867" h="69915" extrusionOk="0">
                <a:moveTo>
                  <a:pt x="137867" y="0"/>
                </a:moveTo>
                <a:cubicBezTo>
                  <a:pt x="134987" y="2422"/>
                  <a:pt x="127131" y="10147"/>
                  <a:pt x="120585" y="14533"/>
                </a:cubicBezTo>
                <a:cubicBezTo>
                  <a:pt x="114039" y="18919"/>
                  <a:pt x="106117" y="23501"/>
                  <a:pt x="98589" y="26316"/>
                </a:cubicBezTo>
                <a:cubicBezTo>
                  <a:pt x="91061" y="29131"/>
                  <a:pt x="81634" y="30244"/>
                  <a:pt x="75415" y="31422"/>
                </a:cubicBezTo>
                <a:cubicBezTo>
                  <a:pt x="69196" y="32600"/>
                  <a:pt x="67231" y="30833"/>
                  <a:pt x="61274" y="33386"/>
                </a:cubicBezTo>
                <a:cubicBezTo>
                  <a:pt x="55317" y="35939"/>
                  <a:pt x="46545" y="42224"/>
                  <a:pt x="39671" y="46741"/>
                </a:cubicBezTo>
                <a:cubicBezTo>
                  <a:pt x="32797" y="51258"/>
                  <a:pt x="26644" y="56626"/>
                  <a:pt x="20032" y="60488"/>
                </a:cubicBezTo>
                <a:cubicBezTo>
                  <a:pt x="13420" y="64350"/>
                  <a:pt x="3339" y="68344"/>
                  <a:pt x="0" y="69915"/>
                </a:cubicBezTo>
              </a:path>
            </a:pathLst>
          </a:custGeom>
          <a:noFill/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sp>
      <p:sp>
        <p:nvSpPr>
          <p:cNvPr id="451" name="Google Shape;451;p58"/>
          <p:cNvSpPr/>
          <p:nvPr/>
        </p:nvSpPr>
        <p:spPr>
          <a:xfrm>
            <a:off x="3910150" y="1906681"/>
            <a:ext cx="3152100" cy="719050"/>
          </a:xfrm>
          <a:custGeom>
            <a:avLst/>
            <a:gdLst/>
            <a:ahLst/>
            <a:cxnLst/>
            <a:rect l="l" t="t" r="r" b="b"/>
            <a:pathLst>
              <a:path w="126084" h="28762" extrusionOk="0">
                <a:moveTo>
                  <a:pt x="0" y="28763"/>
                </a:moveTo>
                <a:cubicBezTo>
                  <a:pt x="1571" y="26930"/>
                  <a:pt x="6088" y="20776"/>
                  <a:pt x="9427" y="17765"/>
                </a:cubicBezTo>
                <a:cubicBezTo>
                  <a:pt x="12766" y="14754"/>
                  <a:pt x="15450" y="13575"/>
                  <a:pt x="20032" y="10695"/>
                </a:cubicBezTo>
                <a:cubicBezTo>
                  <a:pt x="24615" y="7815"/>
                  <a:pt x="30637" y="1858"/>
                  <a:pt x="36922" y="483"/>
                </a:cubicBezTo>
                <a:cubicBezTo>
                  <a:pt x="43207" y="-892"/>
                  <a:pt x="50146" y="1007"/>
                  <a:pt x="57740" y="2447"/>
                </a:cubicBezTo>
                <a:cubicBezTo>
                  <a:pt x="65334" y="3887"/>
                  <a:pt x="76201" y="6702"/>
                  <a:pt x="82485" y="9124"/>
                </a:cubicBezTo>
                <a:cubicBezTo>
                  <a:pt x="88770" y="11546"/>
                  <a:pt x="91061" y="14820"/>
                  <a:pt x="95447" y="16980"/>
                </a:cubicBezTo>
                <a:cubicBezTo>
                  <a:pt x="99833" y="19140"/>
                  <a:pt x="103695" y="22283"/>
                  <a:pt x="108801" y="22086"/>
                </a:cubicBezTo>
                <a:cubicBezTo>
                  <a:pt x="113907" y="21890"/>
                  <a:pt x="123204" y="16849"/>
                  <a:pt x="126084" y="15801"/>
                </a:cubicBez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sp>
      <p:sp>
        <p:nvSpPr>
          <p:cNvPr id="452" name="Google Shape;452;p58"/>
          <p:cNvSpPr txBox="1"/>
          <p:nvPr/>
        </p:nvSpPr>
        <p:spPr>
          <a:xfrm rot="-1267815">
            <a:off x="1511165" y="2308567"/>
            <a:ext cx="2435023" cy="45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i="1">
                <a:solidFill>
                  <a:srgbClr val="D9D9D9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Levee-protected area</a:t>
            </a:r>
            <a:endParaRPr sz="1600" i="1">
              <a:solidFill>
                <a:srgbClr val="D9D9D9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grpSp>
        <p:nvGrpSpPr>
          <p:cNvPr id="453" name="Google Shape;453;p58"/>
          <p:cNvGrpSpPr/>
          <p:nvPr/>
        </p:nvGrpSpPr>
        <p:grpSpPr>
          <a:xfrm>
            <a:off x="3618704" y="2215906"/>
            <a:ext cx="274800" cy="274800"/>
            <a:chOff x="1084804" y="3781156"/>
            <a:chExt cx="274800" cy="274800"/>
          </a:xfrm>
        </p:grpSpPr>
        <p:sp>
          <p:nvSpPr>
            <p:cNvPr id="454" name="Google Shape;454;p58"/>
            <p:cNvSpPr/>
            <p:nvPr/>
          </p:nvSpPr>
          <p:spPr>
            <a:xfrm rot="8100000">
              <a:off x="1125047" y="3821400"/>
              <a:ext cx="194313" cy="194313"/>
            </a:xfrm>
            <a:prstGeom prst="teardrop">
              <a:avLst>
                <a:gd name="adj" fmla="val 175146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455" name="Google Shape;455;p58"/>
            <p:cNvSpPr/>
            <p:nvPr/>
          </p:nvSpPr>
          <p:spPr>
            <a:xfrm>
              <a:off x="1178550" y="3874900"/>
              <a:ext cx="87300" cy="87300"/>
            </a:xfrm>
            <a:prstGeom prst="flowChartConnector">
              <a:avLst/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sp>
        <p:nvSpPr>
          <p:cNvPr id="456" name="Google Shape;456;p58"/>
          <p:cNvSpPr txBox="1"/>
          <p:nvPr/>
        </p:nvSpPr>
        <p:spPr>
          <a:xfrm>
            <a:off x="7130700" y="181625"/>
            <a:ext cx="2084100" cy="66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0070C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Levee-protected Areas</a:t>
            </a:r>
            <a:endParaRPr sz="1800" b="1">
              <a:solidFill>
                <a:srgbClr val="0070C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457" name="Google Shape;457;p58"/>
          <p:cNvSpPr txBox="1"/>
          <p:nvPr/>
        </p:nvSpPr>
        <p:spPr>
          <a:xfrm>
            <a:off x="7386000" y="1082625"/>
            <a:ext cx="1573500" cy="70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0070C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Tributary</a:t>
            </a:r>
            <a:endParaRPr sz="1800" b="1">
              <a:solidFill>
                <a:srgbClr val="0070C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0070C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Backpooling</a:t>
            </a:r>
            <a:endParaRPr sz="1800" b="1">
              <a:solidFill>
                <a:srgbClr val="0070C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458" name="Google Shape;458;p58"/>
          <p:cNvSpPr txBox="1"/>
          <p:nvPr/>
        </p:nvSpPr>
        <p:spPr>
          <a:xfrm>
            <a:off x="7386000" y="3261613"/>
            <a:ext cx="1573500" cy="4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0070C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Bridges</a:t>
            </a:r>
            <a:endParaRPr sz="1800" b="1">
              <a:solidFill>
                <a:srgbClr val="0070C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459" name="Google Shape;459;p58"/>
          <p:cNvSpPr txBox="1"/>
          <p:nvPr/>
        </p:nvSpPr>
        <p:spPr>
          <a:xfrm>
            <a:off x="7275750" y="4145800"/>
            <a:ext cx="1794000" cy="7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0070C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Burned-in Streamlines</a:t>
            </a:r>
            <a:endParaRPr sz="1800" b="1">
              <a:solidFill>
                <a:srgbClr val="0070C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5" name="Google Shape;465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88" y="0"/>
            <a:ext cx="727037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66" name="Google Shape;466;p59"/>
          <p:cNvSpPr txBox="1"/>
          <p:nvPr/>
        </p:nvSpPr>
        <p:spPr>
          <a:xfrm rot="-1267815">
            <a:off x="1546267" y="2302023"/>
            <a:ext cx="2435023" cy="647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i="1">
                <a:solidFill>
                  <a:srgbClr val="D9D9D9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Levee-protected area</a:t>
            </a:r>
            <a:endParaRPr sz="1600" i="1">
              <a:solidFill>
                <a:srgbClr val="D9D9D9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467" name="Google Shape;467;p59"/>
          <p:cNvSpPr txBox="1">
            <a:spLocks noGrp="1"/>
          </p:cNvSpPr>
          <p:nvPr>
            <p:ph type="sldNum" idx="12"/>
          </p:nvPr>
        </p:nvSpPr>
        <p:spPr>
          <a:xfrm>
            <a:off x="8743950" y="4819500"/>
            <a:ext cx="313800" cy="2382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468" name="Google Shape;468;p59"/>
          <p:cNvSpPr/>
          <p:nvPr/>
        </p:nvSpPr>
        <p:spPr>
          <a:xfrm>
            <a:off x="7201500" y="0"/>
            <a:ext cx="19425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cxnSp>
        <p:nvCxnSpPr>
          <p:cNvPr id="469" name="Google Shape;469;p59"/>
          <p:cNvCxnSpPr/>
          <p:nvPr/>
        </p:nvCxnSpPr>
        <p:spPr>
          <a:xfrm>
            <a:off x="7201500" y="4006600"/>
            <a:ext cx="19425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70" name="Google Shape;470;p59"/>
          <p:cNvSpPr txBox="1"/>
          <p:nvPr/>
        </p:nvSpPr>
        <p:spPr>
          <a:xfrm>
            <a:off x="7386000" y="3261613"/>
            <a:ext cx="1573500" cy="4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Bridges</a:t>
            </a:r>
            <a:endParaRPr sz="1800" b="1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cxnSp>
        <p:nvCxnSpPr>
          <p:cNvPr id="471" name="Google Shape;471;p59"/>
          <p:cNvCxnSpPr/>
          <p:nvPr/>
        </p:nvCxnSpPr>
        <p:spPr>
          <a:xfrm>
            <a:off x="7201500" y="2977751"/>
            <a:ext cx="19425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72" name="Google Shape;472;p59"/>
          <p:cNvSpPr txBox="1"/>
          <p:nvPr/>
        </p:nvSpPr>
        <p:spPr>
          <a:xfrm>
            <a:off x="318652" y="263225"/>
            <a:ext cx="1519500" cy="449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FIM v4.5</a:t>
            </a:r>
            <a:endParaRPr sz="2400" b="1">
              <a:solidFill>
                <a:schemeClr val="lt2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473" name="Google Shape;473;p59"/>
          <p:cNvSpPr txBox="1"/>
          <p:nvPr/>
        </p:nvSpPr>
        <p:spPr>
          <a:xfrm>
            <a:off x="2701900" y="439525"/>
            <a:ext cx="3897300" cy="1046700"/>
          </a:xfrm>
          <a:prstGeom prst="rect">
            <a:avLst/>
          </a:prstGeom>
          <a:solidFill>
            <a:srgbClr val="000000">
              <a:alpha val="8302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Crowd-sourced bridge lines from OpenStreetMap are being used to better represent bridges</a:t>
            </a: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cxnSp>
        <p:nvCxnSpPr>
          <p:cNvPr id="474" name="Google Shape;474;p59"/>
          <p:cNvCxnSpPr/>
          <p:nvPr/>
        </p:nvCxnSpPr>
        <p:spPr>
          <a:xfrm rot="10800000" flipH="1">
            <a:off x="954475" y="1584750"/>
            <a:ext cx="1374600" cy="13356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475" name="Google Shape;475;p59"/>
          <p:cNvCxnSpPr/>
          <p:nvPr/>
        </p:nvCxnSpPr>
        <p:spPr>
          <a:xfrm>
            <a:off x="964275" y="3588075"/>
            <a:ext cx="1404000" cy="12471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lgDash"/>
            <a:round/>
            <a:headEnd type="none" w="med" len="med"/>
            <a:tailEnd type="none" w="med" len="med"/>
          </a:ln>
        </p:spPr>
      </p:cxnSp>
      <p:sp>
        <p:nvSpPr>
          <p:cNvPr id="476" name="Google Shape;476;p59"/>
          <p:cNvSpPr/>
          <p:nvPr/>
        </p:nvSpPr>
        <p:spPr>
          <a:xfrm>
            <a:off x="942550" y="2905775"/>
            <a:ext cx="846600" cy="682200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grpSp>
        <p:nvGrpSpPr>
          <p:cNvPr id="477" name="Google Shape;477;p59"/>
          <p:cNvGrpSpPr/>
          <p:nvPr/>
        </p:nvGrpSpPr>
        <p:grpSpPr>
          <a:xfrm>
            <a:off x="1256904" y="2751206"/>
            <a:ext cx="274800" cy="274800"/>
            <a:chOff x="1084804" y="3781156"/>
            <a:chExt cx="274800" cy="274800"/>
          </a:xfrm>
        </p:grpSpPr>
        <p:sp>
          <p:nvSpPr>
            <p:cNvPr id="478" name="Google Shape;478;p59"/>
            <p:cNvSpPr/>
            <p:nvPr/>
          </p:nvSpPr>
          <p:spPr>
            <a:xfrm rot="8100000">
              <a:off x="1125047" y="3821400"/>
              <a:ext cx="194313" cy="194313"/>
            </a:xfrm>
            <a:prstGeom prst="teardrop">
              <a:avLst>
                <a:gd name="adj" fmla="val 175146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479" name="Google Shape;479;p59"/>
            <p:cNvSpPr/>
            <p:nvPr/>
          </p:nvSpPr>
          <p:spPr>
            <a:xfrm>
              <a:off x="1178550" y="3874900"/>
              <a:ext cx="87300" cy="87300"/>
            </a:xfrm>
            <a:prstGeom prst="flowChartConnector">
              <a:avLst/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sp>
        <p:nvSpPr>
          <p:cNvPr id="480" name="Google Shape;480;p59"/>
          <p:cNvSpPr txBox="1"/>
          <p:nvPr/>
        </p:nvSpPr>
        <p:spPr>
          <a:xfrm>
            <a:off x="7130700" y="181625"/>
            <a:ext cx="2084100" cy="66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0070C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Levee-protected Areas</a:t>
            </a:r>
            <a:endParaRPr sz="1800" b="1">
              <a:solidFill>
                <a:srgbClr val="0070C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481" name="Google Shape;481;p59"/>
          <p:cNvSpPr txBox="1"/>
          <p:nvPr/>
        </p:nvSpPr>
        <p:spPr>
          <a:xfrm>
            <a:off x="7386000" y="1082625"/>
            <a:ext cx="1573500" cy="70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0070C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Tributary</a:t>
            </a:r>
            <a:endParaRPr sz="1800" b="1">
              <a:solidFill>
                <a:srgbClr val="0070C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0070C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Backpooling</a:t>
            </a:r>
            <a:endParaRPr sz="1800" b="1">
              <a:solidFill>
                <a:srgbClr val="0070C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482" name="Google Shape;482;p59"/>
          <p:cNvSpPr txBox="1"/>
          <p:nvPr/>
        </p:nvSpPr>
        <p:spPr>
          <a:xfrm>
            <a:off x="7275750" y="2215900"/>
            <a:ext cx="1794000" cy="55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0070C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Gages</a:t>
            </a:r>
            <a:endParaRPr sz="1800" b="1">
              <a:solidFill>
                <a:srgbClr val="0070C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483" name="Google Shape;483;p59"/>
          <p:cNvSpPr txBox="1"/>
          <p:nvPr/>
        </p:nvSpPr>
        <p:spPr>
          <a:xfrm>
            <a:off x="7275750" y="4145800"/>
            <a:ext cx="1794000" cy="7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0070C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Burned-in Streamlines</a:t>
            </a:r>
            <a:endParaRPr sz="1800" b="1">
              <a:solidFill>
                <a:srgbClr val="0070C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484" name="Google Shape;484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83372" y="1584750"/>
            <a:ext cx="4534361" cy="3234600"/>
          </a:xfrm>
          <a:prstGeom prst="rect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0" name="Google Shape;490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2" y="0"/>
            <a:ext cx="727037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91" name="Google Shape;491;p60"/>
          <p:cNvSpPr/>
          <p:nvPr/>
        </p:nvSpPr>
        <p:spPr>
          <a:xfrm>
            <a:off x="4346550" y="3459200"/>
            <a:ext cx="450900" cy="784500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492" name="Google Shape;492;p60"/>
          <p:cNvSpPr txBox="1">
            <a:spLocks noGrp="1"/>
          </p:cNvSpPr>
          <p:nvPr>
            <p:ph type="sldNum" idx="12"/>
          </p:nvPr>
        </p:nvSpPr>
        <p:spPr>
          <a:xfrm>
            <a:off x="8743950" y="4819500"/>
            <a:ext cx="313800" cy="2382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sp>
        <p:nvSpPr>
          <p:cNvPr id="493" name="Google Shape;493;p60"/>
          <p:cNvSpPr/>
          <p:nvPr/>
        </p:nvSpPr>
        <p:spPr>
          <a:xfrm>
            <a:off x="7201500" y="0"/>
            <a:ext cx="19425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cxnSp>
        <p:nvCxnSpPr>
          <p:cNvPr id="494" name="Google Shape;494;p60"/>
          <p:cNvCxnSpPr/>
          <p:nvPr/>
        </p:nvCxnSpPr>
        <p:spPr>
          <a:xfrm>
            <a:off x="7201500" y="4006600"/>
            <a:ext cx="19425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95" name="Google Shape;495;p60"/>
          <p:cNvSpPr txBox="1"/>
          <p:nvPr/>
        </p:nvSpPr>
        <p:spPr>
          <a:xfrm>
            <a:off x="7275750" y="4145800"/>
            <a:ext cx="1794000" cy="7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Burned-in Streamlines</a:t>
            </a:r>
            <a:endParaRPr sz="1800" b="1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grpSp>
        <p:nvGrpSpPr>
          <p:cNvPr id="496" name="Google Shape;496;p60"/>
          <p:cNvGrpSpPr/>
          <p:nvPr/>
        </p:nvGrpSpPr>
        <p:grpSpPr>
          <a:xfrm>
            <a:off x="4591229" y="3714056"/>
            <a:ext cx="274800" cy="274800"/>
            <a:chOff x="1084804" y="3781156"/>
            <a:chExt cx="274800" cy="274800"/>
          </a:xfrm>
        </p:grpSpPr>
        <p:sp>
          <p:nvSpPr>
            <p:cNvPr id="497" name="Google Shape;497;p60"/>
            <p:cNvSpPr/>
            <p:nvPr/>
          </p:nvSpPr>
          <p:spPr>
            <a:xfrm rot="8100000">
              <a:off x="1125047" y="3821400"/>
              <a:ext cx="194313" cy="194313"/>
            </a:xfrm>
            <a:prstGeom prst="teardrop">
              <a:avLst>
                <a:gd name="adj" fmla="val 175146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498" name="Google Shape;498;p60"/>
            <p:cNvSpPr/>
            <p:nvPr/>
          </p:nvSpPr>
          <p:spPr>
            <a:xfrm>
              <a:off x="1178550" y="3874900"/>
              <a:ext cx="87300" cy="87300"/>
            </a:xfrm>
            <a:prstGeom prst="flowChartConnector">
              <a:avLst/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sp>
        <p:nvSpPr>
          <p:cNvPr id="499" name="Google Shape;499;p60"/>
          <p:cNvSpPr txBox="1"/>
          <p:nvPr/>
        </p:nvSpPr>
        <p:spPr>
          <a:xfrm>
            <a:off x="318652" y="263225"/>
            <a:ext cx="1519500" cy="449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FIM v4.5</a:t>
            </a:r>
            <a:endParaRPr sz="2400" b="1">
              <a:solidFill>
                <a:schemeClr val="lt2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500" name="Google Shape;500;p60"/>
          <p:cNvSpPr txBox="1"/>
          <p:nvPr/>
        </p:nvSpPr>
        <p:spPr>
          <a:xfrm rot="-1267815">
            <a:off x="1546267" y="2302023"/>
            <a:ext cx="2435023" cy="647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D9D9D9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Levee-protected area</a:t>
            </a:r>
            <a:endParaRPr sz="1600">
              <a:solidFill>
                <a:srgbClr val="D9D9D9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501" name="Google Shape;501;p60"/>
          <p:cNvPicPr preferRelativeResize="0"/>
          <p:nvPr/>
        </p:nvPicPr>
        <p:blipFill rotWithShape="1">
          <a:blip r:embed="rId4">
            <a:alphaModFix/>
          </a:blip>
          <a:srcRect l="19863" t="24775" r="17928" b="10246"/>
          <a:stretch/>
        </p:blipFill>
        <p:spPr>
          <a:xfrm>
            <a:off x="1453200" y="712925"/>
            <a:ext cx="2382525" cy="1759653"/>
          </a:xfrm>
          <a:prstGeom prst="rect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02" name="Google Shape;502;p60"/>
          <p:cNvSpPr/>
          <p:nvPr/>
        </p:nvSpPr>
        <p:spPr>
          <a:xfrm>
            <a:off x="463500" y="1276200"/>
            <a:ext cx="353400" cy="274800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cxnSp>
        <p:nvCxnSpPr>
          <p:cNvPr id="503" name="Google Shape;503;p60"/>
          <p:cNvCxnSpPr/>
          <p:nvPr/>
        </p:nvCxnSpPr>
        <p:spPr>
          <a:xfrm rot="10800000" flipH="1">
            <a:off x="483125" y="710850"/>
            <a:ext cx="972000" cy="5598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504" name="Google Shape;504;p60"/>
          <p:cNvCxnSpPr/>
          <p:nvPr/>
        </p:nvCxnSpPr>
        <p:spPr>
          <a:xfrm>
            <a:off x="492950" y="1565250"/>
            <a:ext cx="962400" cy="7266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505" name="Google Shape;505;p60"/>
          <p:cNvCxnSpPr/>
          <p:nvPr/>
        </p:nvCxnSpPr>
        <p:spPr>
          <a:xfrm rot="10800000" flipH="1">
            <a:off x="4342225" y="200250"/>
            <a:ext cx="294900" cy="32700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506" name="Google Shape;506;p60"/>
          <p:cNvCxnSpPr/>
          <p:nvPr/>
        </p:nvCxnSpPr>
        <p:spPr>
          <a:xfrm rot="10800000" flipH="1">
            <a:off x="4793925" y="3401500"/>
            <a:ext cx="2219100" cy="8445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lgDash"/>
            <a:round/>
            <a:headEnd type="none" w="med" len="med"/>
            <a:tailEnd type="none" w="med" len="med"/>
          </a:ln>
        </p:spPr>
      </p:cxnSp>
      <p:sp>
        <p:nvSpPr>
          <p:cNvPr id="507" name="Google Shape;507;p60"/>
          <p:cNvSpPr txBox="1"/>
          <p:nvPr/>
        </p:nvSpPr>
        <p:spPr>
          <a:xfrm>
            <a:off x="483125" y="2586450"/>
            <a:ext cx="3623400" cy="1350000"/>
          </a:xfrm>
          <a:prstGeom prst="rect">
            <a:avLst/>
          </a:prstGeom>
          <a:solidFill>
            <a:srgbClr val="000000">
              <a:alpha val="8302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Healing hydro-conditioning artifacts removes the burned-in effect for inaccurate channel placement and culverts</a:t>
            </a: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508" name="Google Shape;508;p60"/>
          <p:cNvSpPr txBox="1"/>
          <p:nvPr/>
        </p:nvSpPr>
        <p:spPr>
          <a:xfrm>
            <a:off x="7130700" y="181625"/>
            <a:ext cx="2084100" cy="66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0070C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Levee-protected Areas</a:t>
            </a:r>
            <a:endParaRPr sz="1800" b="1">
              <a:solidFill>
                <a:srgbClr val="0070C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509" name="Google Shape;509;p60"/>
          <p:cNvSpPr txBox="1"/>
          <p:nvPr/>
        </p:nvSpPr>
        <p:spPr>
          <a:xfrm>
            <a:off x="7386000" y="1082625"/>
            <a:ext cx="1573500" cy="70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0070C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Tributary</a:t>
            </a:r>
            <a:endParaRPr sz="1800" b="1">
              <a:solidFill>
                <a:srgbClr val="0070C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0070C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Backpooling</a:t>
            </a:r>
            <a:endParaRPr sz="1800" b="1">
              <a:solidFill>
                <a:srgbClr val="0070C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510" name="Google Shape;510;p60"/>
          <p:cNvSpPr txBox="1"/>
          <p:nvPr/>
        </p:nvSpPr>
        <p:spPr>
          <a:xfrm>
            <a:off x="7275750" y="2215900"/>
            <a:ext cx="1794000" cy="55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0070C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Gages</a:t>
            </a:r>
            <a:endParaRPr sz="1800" b="1">
              <a:solidFill>
                <a:srgbClr val="0070C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511" name="Google Shape;511;p60"/>
          <p:cNvSpPr txBox="1"/>
          <p:nvPr/>
        </p:nvSpPr>
        <p:spPr>
          <a:xfrm>
            <a:off x="7386000" y="3261613"/>
            <a:ext cx="1573500" cy="4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0070C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Bridges</a:t>
            </a:r>
            <a:endParaRPr sz="1800" b="1">
              <a:solidFill>
                <a:srgbClr val="0070C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512" name="Google Shape;512;p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37120" y="181620"/>
            <a:ext cx="2427078" cy="3218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8" name="Google Shape;518;p61"/>
          <p:cNvCxnSpPr/>
          <p:nvPr/>
        </p:nvCxnSpPr>
        <p:spPr>
          <a:xfrm rot="10800000" flipH="1">
            <a:off x="347275" y="817050"/>
            <a:ext cx="2156700" cy="9000"/>
          </a:xfrm>
          <a:prstGeom prst="straightConnector1">
            <a:avLst/>
          </a:prstGeom>
          <a:noFill/>
          <a:ln w="28575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19" name="Google Shape;519;p61"/>
          <p:cNvSpPr txBox="1"/>
          <p:nvPr/>
        </p:nvSpPr>
        <p:spPr>
          <a:xfrm>
            <a:off x="0" y="0"/>
            <a:ext cx="8016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222222"/>
              </a:solidFill>
              <a:highlight>
                <a:srgbClr val="FFFFFF"/>
              </a:highlight>
            </a:endParaRPr>
          </a:p>
        </p:txBody>
      </p:sp>
      <p:sp>
        <p:nvSpPr>
          <p:cNvPr id="520" name="Google Shape;520;p61"/>
          <p:cNvSpPr/>
          <p:nvPr/>
        </p:nvSpPr>
        <p:spPr>
          <a:xfrm rot="2700000">
            <a:off x="985350" y="-264752"/>
            <a:ext cx="489601" cy="2989789"/>
          </a:xfrm>
          <a:prstGeom prst="roundRect">
            <a:avLst>
              <a:gd name="adj" fmla="val 50000"/>
            </a:avLst>
          </a:prstGeom>
          <a:solidFill>
            <a:srgbClr val="0D5C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21" name="Google Shape;521;p61"/>
          <p:cNvGrpSpPr/>
          <p:nvPr/>
        </p:nvGrpSpPr>
        <p:grpSpPr>
          <a:xfrm>
            <a:off x="189447" y="199652"/>
            <a:ext cx="2415076" cy="2223863"/>
            <a:chOff x="3459197" y="1517802"/>
            <a:chExt cx="2415076" cy="2223863"/>
          </a:xfrm>
        </p:grpSpPr>
        <p:sp>
          <p:nvSpPr>
            <p:cNvPr id="522" name="Google Shape;522;p61"/>
            <p:cNvSpPr/>
            <p:nvPr/>
          </p:nvSpPr>
          <p:spPr>
            <a:xfrm>
              <a:off x="3459197" y="3255512"/>
              <a:ext cx="326100" cy="326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228600" dist="50800" dir="5400000" algn="tl" rotWithShape="0">
                <a:srgbClr val="000000">
                  <a:alpha val="549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b="1">
                  <a:solidFill>
                    <a:srgbClr val="0D5CDF"/>
                  </a:solidFill>
                  <a:latin typeface="Roboto"/>
                  <a:ea typeface="Roboto"/>
                  <a:cs typeface="Roboto"/>
                  <a:sym typeface="Roboto"/>
                </a:rPr>
                <a:t>3</a:t>
              </a:r>
              <a:endParaRPr sz="900" b="1">
                <a:solidFill>
                  <a:srgbClr val="0D5CD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523" name="Google Shape;523;p61"/>
            <p:cNvSpPr txBox="1"/>
            <p:nvPr/>
          </p:nvSpPr>
          <p:spPr>
            <a:xfrm rot="-2700000">
              <a:off x="3404724" y="2302799"/>
              <a:ext cx="2362302" cy="3428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b="1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Bulk Classified LIDAR Healing</a:t>
              </a:r>
              <a:endParaRPr sz="11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524" name="Google Shape;524;p61"/>
            <p:cNvSpPr txBox="1"/>
            <p:nvPr/>
          </p:nvSpPr>
          <p:spPr>
            <a:xfrm rot="-2700000">
              <a:off x="3803593" y="2571061"/>
              <a:ext cx="2242660" cy="4425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800" b="1">
                  <a:latin typeface="Roboto"/>
                  <a:ea typeface="Roboto"/>
                  <a:cs typeface="Roboto"/>
                  <a:sym typeface="Roboto"/>
                </a:rPr>
                <a:t>NBI informed and PDAL classified</a:t>
              </a:r>
              <a:endParaRPr sz="800" b="1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pic>
        <p:nvPicPr>
          <p:cNvPr id="525" name="Google Shape;525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37701" y="57950"/>
            <a:ext cx="5950376" cy="503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738" y="2393800"/>
            <a:ext cx="2294818" cy="2223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p6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35400" y="3587775"/>
            <a:ext cx="1602299" cy="1502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of Water Prediction">
  <a:themeElements>
    <a:clrScheme name="Office of Water Prediction">
      <a:dk1>
        <a:srgbClr val="000000"/>
      </a:dk1>
      <a:lt1>
        <a:srgbClr val="FFFFFF"/>
      </a:lt1>
      <a:dk2>
        <a:srgbClr val="1A4B90"/>
      </a:dk2>
      <a:lt2>
        <a:srgbClr val="DBEFF9"/>
      </a:lt2>
      <a:accent1>
        <a:srgbClr val="003087"/>
      </a:accent1>
      <a:accent2>
        <a:srgbClr val="0085CA"/>
      </a:accent2>
      <a:accent3>
        <a:srgbClr val="008998"/>
      </a:accent3>
      <a:accent4>
        <a:srgbClr val="04C0BC"/>
      </a:accent4>
      <a:accent5>
        <a:srgbClr val="4DB778"/>
      </a:accent5>
      <a:accent6>
        <a:srgbClr val="F2B544"/>
      </a:accent6>
      <a:hlink>
        <a:srgbClr val="4FCEFF"/>
      </a:hlink>
      <a:folHlink>
        <a:srgbClr val="625BC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ptional_Corporate_PPT_Template-Arial">
  <a:themeElements>
    <a:clrScheme name="EsriMarketing">
      <a:dk1>
        <a:sysClr val="windowText" lastClr="000000"/>
      </a:dk1>
      <a:lt1>
        <a:sysClr val="window" lastClr="FFFFFF"/>
      </a:lt1>
      <a:dk2>
        <a:srgbClr val="001446"/>
      </a:dk2>
      <a:lt2>
        <a:srgbClr val="FFFF96"/>
      </a:lt2>
      <a:accent1>
        <a:srgbClr val="A3CA4B"/>
      </a:accent1>
      <a:accent2>
        <a:srgbClr val="FAC15A"/>
      </a:accent2>
      <a:accent3>
        <a:srgbClr val="ED982D"/>
      </a:accent3>
      <a:accent4>
        <a:srgbClr val="5EB4E6"/>
      </a:accent4>
      <a:accent5>
        <a:srgbClr val="8DA3E8"/>
      </a:accent5>
      <a:accent6>
        <a:srgbClr val="B996D5"/>
      </a:accent6>
      <a:hlink>
        <a:srgbClr val="9BCDFF"/>
      </a:hlink>
      <a:folHlink>
        <a:srgbClr val="8C8C8C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3_Optional_Corporate_PPT_Template-Arial">
  <a:themeElements>
    <a:clrScheme name="EsriMarketing">
      <a:dk1>
        <a:sysClr val="windowText" lastClr="000000"/>
      </a:dk1>
      <a:lt1>
        <a:sysClr val="window" lastClr="FFFFFF"/>
      </a:lt1>
      <a:dk2>
        <a:srgbClr val="001446"/>
      </a:dk2>
      <a:lt2>
        <a:srgbClr val="FFFF96"/>
      </a:lt2>
      <a:accent1>
        <a:srgbClr val="A3CA4B"/>
      </a:accent1>
      <a:accent2>
        <a:srgbClr val="FAC15A"/>
      </a:accent2>
      <a:accent3>
        <a:srgbClr val="ED982D"/>
      </a:accent3>
      <a:accent4>
        <a:srgbClr val="5EB4E6"/>
      </a:accent4>
      <a:accent5>
        <a:srgbClr val="8DA3E8"/>
      </a:accent5>
      <a:accent6>
        <a:srgbClr val="B996D5"/>
      </a:accent6>
      <a:hlink>
        <a:srgbClr val="9BCDFF"/>
      </a:hlink>
      <a:folHlink>
        <a:srgbClr val="8C8C8C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1972</Words>
  <Application>Microsoft Office PowerPoint</Application>
  <PresentationFormat>On-screen Show (16:9)</PresentationFormat>
  <Paragraphs>376</Paragraphs>
  <Slides>38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38</vt:i4>
      </vt:variant>
    </vt:vector>
  </HeadingPairs>
  <TitlesOfParts>
    <vt:vector size="53" baseType="lpstr">
      <vt:lpstr>Avenir LT Std 55 Roman</vt:lpstr>
      <vt:lpstr>Libre Franklin Medium</vt:lpstr>
      <vt:lpstr>Roboto</vt:lpstr>
      <vt:lpstr>Libre Franklin</vt:lpstr>
      <vt:lpstr>Libre Franklin ExtraBold</vt:lpstr>
      <vt:lpstr>Avenir LT Std 65 Medium</vt:lpstr>
      <vt:lpstr>Franklin Gothic</vt:lpstr>
      <vt:lpstr>Arial</vt:lpstr>
      <vt:lpstr>Lucida Grande</vt:lpstr>
      <vt:lpstr>Segoe UI</vt:lpstr>
      <vt:lpstr>Arial Black</vt:lpstr>
      <vt:lpstr>Simple Light</vt:lpstr>
      <vt:lpstr>Office of Water Prediction</vt:lpstr>
      <vt:lpstr>Optional_Corporate_PPT_Template-Arial</vt:lpstr>
      <vt:lpstr>3_Optional_Corporate_PPT_Template-Arial</vt:lpstr>
      <vt:lpstr>FLOG/FIM Subcommittee Meeting, 7 June 2024</vt:lpstr>
      <vt:lpstr>FLOG Meeting  Geo-Intelligence Division FIM Development Updates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Flood Organizing Group Flood Inundation Mapping Subcommittee  (FLOG/FIM)</vt:lpstr>
      <vt:lpstr>Flood Mapping Suite</vt:lpstr>
      <vt:lpstr>What is RAS2FIM-2D</vt:lpstr>
      <vt:lpstr>RAS2FIM-2D – $$ Millions $$ in Modeling</vt:lpstr>
      <vt:lpstr>Needed Inputs</vt:lpstr>
      <vt:lpstr>NextGEN Hydrofabric – Global Input (1)</vt:lpstr>
      <vt:lpstr>Limiting Discharge – Global Input (2)</vt:lpstr>
      <vt:lpstr>HEC-RAS Plan (HDF)– Local Input (3)</vt:lpstr>
      <vt:lpstr>HEC-RAS Model  - Local Inputs (4) &amp; (5)</vt:lpstr>
      <vt:lpstr>RAS2FIM-2D Steps  - Determine NextGEN streams in 2D area</vt:lpstr>
      <vt:lpstr>RAS2FIM-2D Steps  - Mianstems</vt:lpstr>
      <vt:lpstr>RAS2FIM-2D Steps  - Determine NextGEN streams in 2D area</vt:lpstr>
      <vt:lpstr>RAS2FIM-2D – How much flow?  How Long?</vt:lpstr>
      <vt:lpstr>PowerPoint Presentation</vt:lpstr>
      <vt:lpstr>RAS2FIM-2D – Running the Model</vt:lpstr>
      <vt:lpstr>RAS2FIM-2D – Wet Cells</vt:lpstr>
      <vt:lpstr>RAS2FIM-2D – Grouping Wet Cells</vt:lpstr>
      <vt:lpstr>RAS2FIM-2D – Determine “Stable” cells</vt:lpstr>
      <vt:lpstr>RAS2FIM-2D – Stepped Firehose</vt:lpstr>
      <vt:lpstr>RAS2FIM-2D – Stream Analysis per flow in a “run”</vt:lpstr>
      <vt:lpstr>RAS2FIM-2D – Cell values per run</vt:lpstr>
      <vt:lpstr>RAS2FIM-2D – Raster Engine</vt:lpstr>
      <vt:lpstr>RAS2FIM-2D – Depth and WSEL Rasters</vt:lpstr>
      <vt:lpstr>RAS2FIM-2D – Depth and WSEL Rasters</vt:lpstr>
      <vt:lpstr>RAS2FIM-2D – Depth and WSEL Rasters</vt:lpstr>
      <vt:lpstr>RAS2FIM - Overestimating Stream Order 1 Floodplains</vt:lpstr>
      <vt:lpstr>Output</vt:lpstr>
      <vt:lpstr>Output</vt:lpstr>
      <vt:lpstr>Summary Workflow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FLOG Meeting  Geo-Intelligence Division FIM Development Updates</dc:title>
  <dc:creator>Maidment, David R</dc:creator>
  <cp:lastModifiedBy>Maidment, David R</cp:lastModifiedBy>
  <cp:revision>3</cp:revision>
  <dcterms:modified xsi:type="dcterms:W3CDTF">2024-06-10T18:45:13Z</dcterms:modified>
</cp:coreProperties>
</file>