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8"/>
  </p:notesMasterIdLst>
  <p:sldIdLst>
    <p:sldId id="256" r:id="rId2"/>
    <p:sldId id="317" r:id="rId3"/>
    <p:sldId id="289" r:id="rId4"/>
    <p:sldId id="290" r:id="rId5"/>
    <p:sldId id="328" r:id="rId6"/>
    <p:sldId id="329" r:id="rId7"/>
    <p:sldId id="296" r:id="rId8"/>
    <p:sldId id="295" r:id="rId9"/>
    <p:sldId id="330" r:id="rId10"/>
    <p:sldId id="325" r:id="rId11"/>
    <p:sldId id="331" r:id="rId12"/>
    <p:sldId id="332" r:id="rId13"/>
    <p:sldId id="333" r:id="rId14"/>
    <p:sldId id="334" r:id="rId15"/>
    <p:sldId id="288" r:id="rId16"/>
    <p:sldId id="302" r:id="rId17"/>
    <p:sldId id="303" r:id="rId18"/>
    <p:sldId id="304" r:id="rId19"/>
    <p:sldId id="305" r:id="rId20"/>
    <p:sldId id="321" r:id="rId21"/>
    <p:sldId id="322" r:id="rId22"/>
    <p:sldId id="323" r:id="rId23"/>
    <p:sldId id="324" r:id="rId24"/>
    <p:sldId id="326" r:id="rId25"/>
    <p:sldId id="327" r:id="rId26"/>
    <p:sldId id="316" r:id="rId27"/>
    <p:sldId id="307" r:id="rId28"/>
    <p:sldId id="306" r:id="rId29"/>
    <p:sldId id="341" r:id="rId30"/>
    <p:sldId id="340" r:id="rId31"/>
    <p:sldId id="335" r:id="rId32"/>
    <p:sldId id="336" r:id="rId33"/>
    <p:sldId id="337" r:id="rId34"/>
    <p:sldId id="338" r:id="rId35"/>
    <p:sldId id="339" r:id="rId36"/>
    <p:sldId id="312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65E59B-D43B-4FC6-FE06-B507AB322AFF}" name="Rewati Niraula" initials="RN" userId="S::Rewati.Niraula@twdb.texas.gov::5a2c76d8-ecaa-4636-89b4-33c3bb04f1f1" providerId="AD"/>
  <p188:author id="{968FD7AB-8EF6-B6A6-9292-5E31B2EC975D}" name="Srikanth Koka" initials="SK" userId="S::Srikanth.Koka@twdb.texas.gov::afa39a90-9d7c-495f-a482-06ec53f5fde8" providerId="AD"/>
  <p188:author id="{7B415DBC-948E-CDC4-E6C7-94338276EAD1}" name="Jenna Rao" initials="JR" userId="S::Jenna.Rao@twdb.texas.gov::8e39f53c-582a-4cf9-92e2-fb52c71723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8119B7-190E-4E59-BF15-122C7C7A77C2}">
  <a:tblStyle styleId="{178119B7-190E-4E59-BF15-122C7C7A77C2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00000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6"/>
    <p:restoredTop sz="85102" autoAdjust="0"/>
  </p:normalViewPr>
  <p:slideViewPr>
    <p:cSldViewPr snapToGrid="0">
      <p:cViewPr varScale="1">
        <p:scale>
          <a:sx n="95" d="100"/>
          <a:sy n="95" d="100"/>
        </p:scale>
        <p:origin x="64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28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754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4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[Yuchen]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65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[Yuchen]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8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[Yuchen]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09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6C006-95EB-AB01-9829-C63DB34A1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03713D-9566-9B9B-5325-0F508F227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B9159-F9EA-42FA-7D35-57BABF7ED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E248-0280-42DA-E392-F679FC6C6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1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7C1B6-1441-39C8-421B-9B77EC01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4CFEB-E60A-2C0D-1900-D9E515342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150B48-34B8-EBF2-442F-EC6C198E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3FA19-34AC-5293-7B78-CA4A38B54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88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C52D8-9D6D-B866-0245-A784B92C1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D85B1-8FD1-3F67-CF2D-E5C156402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C0563-1874-C713-7BA9-C86D80CCA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5632-BB50-0523-4CAC-6CB64329D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02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8AB42-FED0-43AC-9FCC-99CDC7F4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49F1D-2B05-96D4-C275-39693E4EF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CC920-2497-8E6A-A95C-46FA1332B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EBE30-98C6-A3B3-A729-6FC896A92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64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E642D-F935-CC37-EFB0-D63D6D24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C4C4E-D954-92F5-8264-C74FF33A0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4284C-6FEA-548E-E00B-F515278FD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AEAD3-5EC8-5FBD-CA45-1D40FB0BF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76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124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C265D-758D-8F7A-6C91-2EF278C9D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76FE9-4454-6642-7A5D-DCF696801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87A82-40C5-96D8-F678-7AEB49B1D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[James]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EF574-3571-A159-04D7-859EC43A2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47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[James]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31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[Yuchen]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19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[Yuchen]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17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2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6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61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45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13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68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62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48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77703-A29A-656B-6C8E-20155897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38654-246D-AB77-9B4B-B4E6A4AB3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CC1C6-0CCF-3B03-5538-A3761E8B1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2A66B-D5A5-DACF-8F93-9FB4C3167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068D9-41B9-384E-B6B9-39D0810EF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99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5218"/>
            <a:ext cx="7772400" cy="1102519"/>
          </a:xfrm>
        </p:spPr>
        <p:txBody>
          <a:bodyPr/>
          <a:lstStyle>
            <a:lvl1pPr>
              <a:defRPr baseline="0">
                <a:solidFill>
                  <a:srgbClr val="007D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45B8EB8-699C-C3BA-E87E-4BB2266C8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6F9D7-AFA2-0A4B-9086-C3D5B14D7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0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427"/>
                </a:solidFill>
              </a:defRPr>
            </a:lvl1pPr>
            <a:lvl2pPr>
              <a:defRPr>
                <a:solidFill>
                  <a:srgbClr val="212427"/>
                </a:solidFill>
              </a:defRPr>
            </a:lvl2pPr>
            <a:lvl3pPr>
              <a:defRPr>
                <a:solidFill>
                  <a:srgbClr val="212427"/>
                </a:solidFill>
              </a:defRPr>
            </a:lvl3pPr>
            <a:lvl4pPr>
              <a:defRPr>
                <a:solidFill>
                  <a:srgbClr val="212427"/>
                </a:solidFill>
              </a:defRPr>
            </a:lvl4pPr>
            <a:lvl5pPr>
              <a:defRPr>
                <a:solidFill>
                  <a:srgbClr val="21242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C5ADCB-A292-DDC1-3764-F8C6C68C0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729-A5EF-0F43-8347-C630F3865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0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73D556-5715-0EDE-BF2C-EDE5E320D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9A65-84F9-1E4E-9C5F-730517BF1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0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4" y="3442031"/>
            <a:ext cx="8546123" cy="438399"/>
          </a:xfrm>
        </p:spPr>
        <p:txBody>
          <a:bodyPr anchor="b"/>
          <a:lstStyle>
            <a:lvl1pPr algn="l">
              <a:defRPr sz="1500" b="1">
                <a:solidFill>
                  <a:srgbClr val="007D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6524" y="217610"/>
            <a:ext cx="8546123" cy="318299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6524" y="3862305"/>
            <a:ext cx="8546123" cy="595397"/>
          </a:xfrm>
        </p:spPr>
        <p:txBody>
          <a:bodyPr/>
          <a:lstStyle>
            <a:lvl1pPr marL="0" indent="0">
              <a:buNone/>
              <a:defRPr sz="1050">
                <a:solidFill>
                  <a:srgbClr val="21242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DE13C-FB87-326C-B9E5-7BF034EE1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823E-DF1B-8E4F-AFAF-FC28F1862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4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ogo of a camera&#10;&#10;Description automatically generated">
            <a:extLst>
              <a:ext uri="{FF2B5EF4-FFF2-40B4-BE49-F238E27FC236}">
                <a16:creationId xmlns:a16="http://schemas.microsoft.com/office/drawing/2014/main" id="{B6EAD6D6-8567-5194-0B43-2F79B5B9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7"/>
          <a:stretch/>
        </p:blipFill>
        <p:spPr bwMode="auto">
          <a:xfrm>
            <a:off x="2279650" y="3604260"/>
            <a:ext cx="4572000" cy="54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D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9808" y="998249"/>
            <a:ext cx="8695592" cy="2048286"/>
          </a:xfrm>
        </p:spPr>
        <p:txBody>
          <a:bodyPr/>
          <a:lstStyle>
            <a:lvl1pPr marL="0" indent="0" algn="ctr">
              <a:buNone/>
              <a:defRPr>
                <a:solidFill>
                  <a:srgbClr val="21242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D7538FE-5D94-208C-09F4-2ED3F9FDE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4DD05-60B8-B848-BE27-0E00A4F79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47C5-B0CB-D20A-6C20-9C9781D806E0}"/>
              </a:ext>
            </a:extLst>
          </p:cNvPr>
          <p:cNvSpPr txBox="1"/>
          <p:nvPr userDrawn="1"/>
        </p:nvSpPr>
        <p:spPr>
          <a:xfrm>
            <a:off x="2279650" y="315227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Stay connected:</a:t>
            </a:r>
          </a:p>
        </p:txBody>
      </p:sp>
    </p:spTree>
    <p:extLst>
      <p:ext uri="{BB962C8B-B14F-4D97-AF65-F5344CB8AC3E}">
        <p14:creationId xmlns:p14="http://schemas.microsoft.com/office/powerpoint/2010/main" val="337097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 Standard (1x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7645" y="1093390"/>
            <a:ext cx="8748713" cy="358457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4" y="332101"/>
            <a:ext cx="8746332" cy="48466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406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754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5C01E02-202F-BC8A-76C6-8B2D7D7D7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6" y="151210"/>
            <a:ext cx="8696325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55324EF-DE0A-3FCA-1E6B-A766BBD7E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76" y="997744"/>
            <a:ext cx="8696325" cy="348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525E-30B6-3D9D-F16F-A27CE0126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8514" y="4797505"/>
            <a:ext cx="1862137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007DB8"/>
                </a:solidFill>
                <a:latin typeface="Aptos" panose="020B0004020202020204" pitchFamily="34" charset="0"/>
              </a:defRPr>
            </a:lvl1pPr>
          </a:lstStyle>
          <a:p>
            <a:pPr>
              <a:defRPr/>
            </a:pPr>
            <a:fld id="{582A07A3-0104-BF4F-B6B8-575BB13210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8">
            <a:extLst>
              <a:ext uri="{FF2B5EF4-FFF2-40B4-BE49-F238E27FC236}">
                <a16:creationId xmlns:a16="http://schemas.microsoft.com/office/drawing/2014/main" id="{B388C6C2-1A52-66FE-5304-D077AB74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7719"/>
            <a:ext cx="9144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A logo with text overlay&#10;&#10;Description automatically generated">
            <a:extLst>
              <a:ext uri="{FF2B5EF4-FFF2-40B4-BE49-F238E27FC236}">
                <a16:creationId xmlns:a16="http://schemas.microsoft.com/office/drawing/2014/main" id="{9D2DC7D9-6548-F673-8A5F-C549595D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4743450"/>
            <a:ext cx="1273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9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b="0" i="0" kern="1200">
          <a:solidFill>
            <a:srgbClr val="007DB8"/>
          </a:solidFill>
          <a:latin typeface="Aptos" panose="020B0004020202020204" pitchFamily="34" charset="0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007DB8"/>
          </a:solidFill>
          <a:latin typeface="Arial" panose="020B060402020202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rgbClr val="212427"/>
          </a:solidFill>
          <a:latin typeface="Aptos" panose="020B0004020202020204" pitchFamily="34" charset="0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b="0" i="0" kern="1200">
          <a:solidFill>
            <a:srgbClr val="212427"/>
          </a:solidFill>
          <a:latin typeface="Aptos" panose="020B0004020202020204" pitchFamily="34" charset="0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b="0" i="0" kern="1200">
          <a:solidFill>
            <a:srgbClr val="212427"/>
          </a:solidFill>
          <a:latin typeface="Aptos" panose="020B0004020202020204" pitchFamily="34" charset="0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b="0" i="0" kern="1200">
          <a:solidFill>
            <a:srgbClr val="212427"/>
          </a:solidFill>
          <a:latin typeface="Aptos" panose="020B0004020202020204" pitchFamily="34" charset="0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b="0" i="0" kern="1200">
          <a:solidFill>
            <a:srgbClr val="212427"/>
          </a:solidFill>
          <a:latin typeface="Aptos" panose="020B0004020202020204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62AF4B5F-C45B-2AA2-517C-637482C904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3805" y="541602"/>
            <a:ext cx="8219588" cy="1102519"/>
          </a:xfrm>
        </p:spPr>
        <p:txBody>
          <a:bodyPr/>
          <a:lstStyle/>
          <a:p>
            <a:r>
              <a:rPr lang="en-US" altLang="en-US" sz="3600" b="1" dirty="0"/>
              <a:t>Developing Future Rainfall Frequency Grids for the State of Texas: </a:t>
            </a:r>
            <a:r>
              <a:rPr lang="en-US" altLang="en-US" sz="3600" b="1" dirty="0" err="1"/>
              <a:t>TxRAIN</a:t>
            </a:r>
            <a:endParaRPr lang="en-US" altLang="en-US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DFF25-C41E-9E99-0CAE-63A0D14505EE}"/>
              </a:ext>
            </a:extLst>
          </p:cNvPr>
          <p:cNvSpPr txBox="1"/>
          <p:nvPr/>
        </p:nvSpPr>
        <p:spPr>
          <a:xfrm>
            <a:off x="1261880" y="1819096"/>
            <a:ext cx="6503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John Nielsen-Gammon and William Baule – Texas A&amp;M University, College Station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James Doss-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Gollin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and Yuchen Lu – Rice University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Srikanth Koka,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Rewati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Niraula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and Saul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Nuccitelli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– (TWDB)* -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But not responsible for the content of this presentation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 descr="Texas Floodplain Management Association">
            <a:extLst>
              <a:ext uri="{FF2B5EF4-FFF2-40B4-BE49-F238E27FC236}">
                <a16:creationId xmlns:a16="http://schemas.microsoft.com/office/drawing/2014/main" id="{C7EAD3D8-A30E-7D14-30FA-C99713E1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28" y="3639342"/>
            <a:ext cx="921279" cy="9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B6D6FF37-B8D7-0F75-9FF3-C92AFBE838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/>
          <a:stretch/>
        </p:blipFill>
        <p:spPr bwMode="auto">
          <a:xfrm>
            <a:off x="245359" y="0"/>
            <a:ext cx="5274563" cy="4433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E937B-8C61-1F9D-E79D-CB240F1CB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AB9A65-84F9-1E4E-9C5F-730517BF1665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E79F1BB9-6965-0D07-561E-46AC64628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3"/>
          <a:stretch/>
        </p:blipFill>
        <p:spPr bwMode="auto">
          <a:xfrm>
            <a:off x="3869437" y="9497"/>
            <a:ext cx="5274563" cy="4423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EA113E-108A-6CA9-8E14-4E2F6D50F62B}"/>
              </a:ext>
            </a:extLst>
          </p:cNvPr>
          <p:cNvSpPr/>
          <p:nvPr/>
        </p:nvSpPr>
        <p:spPr>
          <a:xfrm>
            <a:off x="3865415" y="369455"/>
            <a:ext cx="166255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CD0736-7231-DA6E-FF44-479E029794A2}"/>
              </a:ext>
            </a:extLst>
          </p:cNvPr>
          <p:cNvSpPr txBox="1">
            <a:spLocks/>
          </p:cNvSpPr>
          <p:nvPr/>
        </p:nvSpPr>
        <p:spPr>
          <a:xfrm>
            <a:off x="7148514" y="4797505"/>
            <a:ext cx="1862137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rgbClr val="007DB8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F648E4-DE7F-EAAB-731D-03CD9CC03764}"/>
              </a:ext>
            </a:extLst>
          </p:cNvPr>
          <p:cNvSpPr/>
          <p:nvPr/>
        </p:nvSpPr>
        <p:spPr>
          <a:xfrm>
            <a:off x="249381" y="369455"/>
            <a:ext cx="166255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C5D47-1584-F0F8-9FD1-9844FD514D09}"/>
              </a:ext>
            </a:extLst>
          </p:cNvPr>
          <p:cNvSpPr txBox="1"/>
          <p:nvPr/>
        </p:nvSpPr>
        <p:spPr>
          <a:xfrm>
            <a:off x="-17878" y="303769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E969-550D-1A06-E1C8-F89FA94287F2}"/>
              </a:ext>
            </a:extLst>
          </p:cNvPr>
          <p:cNvSpPr txBox="1"/>
          <p:nvPr/>
        </p:nvSpPr>
        <p:spPr>
          <a:xfrm>
            <a:off x="-17878" y="1050758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9F00E-6FE8-A8AE-AEE0-AF3BAFE2F0BD}"/>
              </a:ext>
            </a:extLst>
          </p:cNvPr>
          <p:cNvSpPr txBox="1"/>
          <p:nvPr/>
        </p:nvSpPr>
        <p:spPr>
          <a:xfrm>
            <a:off x="0" y="1822784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A20CB-2650-9397-1B58-CFCAA70D608B}"/>
              </a:ext>
            </a:extLst>
          </p:cNvPr>
          <p:cNvSpPr txBox="1"/>
          <p:nvPr/>
        </p:nvSpPr>
        <p:spPr>
          <a:xfrm>
            <a:off x="0" y="2571750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211B6-2142-BF52-285D-8EC73ABE2B06}"/>
              </a:ext>
            </a:extLst>
          </p:cNvPr>
          <p:cNvSpPr txBox="1"/>
          <p:nvPr/>
        </p:nvSpPr>
        <p:spPr>
          <a:xfrm>
            <a:off x="-17878" y="3349523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2873A-F2C0-044B-5EDE-EE8FE6ACD8F9}"/>
              </a:ext>
            </a:extLst>
          </p:cNvPr>
          <p:cNvSpPr txBox="1"/>
          <p:nvPr/>
        </p:nvSpPr>
        <p:spPr>
          <a:xfrm>
            <a:off x="-17878" y="4099182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FE1CF4-C4F7-8C3B-801E-C0F8142726A3}"/>
              </a:ext>
            </a:extLst>
          </p:cNvPr>
          <p:cNvSpPr/>
          <p:nvPr/>
        </p:nvSpPr>
        <p:spPr>
          <a:xfrm>
            <a:off x="508597" y="3048000"/>
            <a:ext cx="3157646" cy="1137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EE1879-A1FB-0233-0313-539894CA9548}"/>
              </a:ext>
            </a:extLst>
          </p:cNvPr>
          <p:cNvSpPr/>
          <p:nvPr/>
        </p:nvSpPr>
        <p:spPr>
          <a:xfrm>
            <a:off x="490719" y="141492"/>
            <a:ext cx="3157646" cy="3018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E5CA4-6D95-CC88-436E-918CC77AE6AC}"/>
              </a:ext>
            </a:extLst>
          </p:cNvPr>
          <p:cNvSpPr txBox="1"/>
          <p:nvPr/>
        </p:nvSpPr>
        <p:spPr>
          <a:xfrm>
            <a:off x="3595250" y="286288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F5BFA0-B619-CC3D-2F5A-733D92591180}"/>
              </a:ext>
            </a:extLst>
          </p:cNvPr>
          <p:cNvSpPr txBox="1"/>
          <p:nvPr/>
        </p:nvSpPr>
        <p:spPr>
          <a:xfrm>
            <a:off x="3595250" y="1033277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FD317-9A30-5432-31EF-220C9EBA52AB}"/>
              </a:ext>
            </a:extLst>
          </p:cNvPr>
          <p:cNvSpPr txBox="1"/>
          <p:nvPr/>
        </p:nvSpPr>
        <p:spPr>
          <a:xfrm>
            <a:off x="3613128" y="1805303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B56CC-127D-52F0-0132-370DC5812810}"/>
              </a:ext>
            </a:extLst>
          </p:cNvPr>
          <p:cNvSpPr txBox="1"/>
          <p:nvPr/>
        </p:nvSpPr>
        <p:spPr>
          <a:xfrm>
            <a:off x="3613128" y="2554269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395D54-935C-6E6E-ECE8-623C49F51D8B}"/>
              </a:ext>
            </a:extLst>
          </p:cNvPr>
          <p:cNvSpPr txBox="1"/>
          <p:nvPr/>
        </p:nvSpPr>
        <p:spPr>
          <a:xfrm>
            <a:off x="3595250" y="3332042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4CB524-DADC-49E8-5263-1C46DB541DA3}"/>
              </a:ext>
            </a:extLst>
          </p:cNvPr>
          <p:cNvSpPr txBox="1"/>
          <p:nvPr/>
        </p:nvSpPr>
        <p:spPr>
          <a:xfrm>
            <a:off x="3595250" y="4081701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CD3A0D-8518-18F1-2890-6CF8DCA81888}"/>
              </a:ext>
            </a:extLst>
          </p:cNvPr>
          <p:cNvSpPr/>
          <p:nvPr/>
        </p:nvSpPr>
        <p:spPr>
          <a:xfrm>
            <a:off x="401782" y="4292024"/>
            <a:ext cx="3210232" cy="154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2F7E8-DE43-1DA2-8503-70D6BC1DA102}"/>
              </a:ext>
            </a:extLst>
          </p:cNvPr>
          <p:cNvSpPr txBox="1"/>
          <p:nvPr/>
        </p:nvSpPr>
        <p:spPr>
          <a:xfrm>
            <a:off x="1103743" y="4302310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0.5”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71B42B-E496-4B01-E58C-9581CFCCDD5E}"/>
              </a:ext>
            </a:extLst>
          </p:cNvPr>
          <p:cNvSpPr txBox="1"/>
          <p:nvPr/>
        </p:nvSpPr>
        <p:spPr>
          <a:xfrm>
            <a:off x="183014" y="4302310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9129BD-E26E-4EE3-9F3F-D5185858D4AD}"/>
              </a:ext>
            </a:extLst>
          </p:cNvPr>
          <p:cNvSpPr txBox="1"/>
          <p:nvPr/>
        </p:nvSpPr>
        <p:spPr>
          <a:xfrm>
            <a:off x="2051667" y="429958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768BDC-4AB2-B521-3AEF-531E99F71C38}"/>
              </a:ext>
            </a:extLst>
          </p:cNvPr>
          <p:cNvSpPr txBox="1"/>
          <p:nvPr/>
        </p:nvSpPr>
        <p:spPr>
          <a:xfrm>
            <a:off x="2960849" y="4292023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1.5”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D969F-CD7F-9F02-D380-5484246BC916}"/>
              </a:ext>
            </a:extLst>
          </p:cNvPr>
          <p:cNvSpPr txBox="1"/>
          <p:nvPr/>
        </p:nvSpPr>
        <p:spPr>
          <a:xfrm>
            <a:off x="861884" y="3118690"/>
            <a:ext cx="242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CRN: 5min/15min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3E41B3-3A3D-7465-C8E2-6A1341596054}"/>
              </a:ext>
            </a:extLst>
          </p:cNvPr>
          <p:cNvSpPr/>
          <p:nvPr/>
        </p:nvSpPr>
        <p:spPr>
          <a:xfrm>
            <a:off x="4031670" y="4303423"/>
            <a:ext cx="4978981" cy="180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6C79C-C323-E25B-61EE-51D59B78F957}"/>
              </a:ext>
            </a:extLst>
          </p:cNvPr>
          <p:cNvSpPr txBox="1"/>
          <p:nvPr/>
        </p:nvSpPr>
        <p:spPr>
          <a:xfrm>
            <a:off x="4751512" y="4309875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0.5”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AF1C26-78EA-E5B1-C737-A0B29FED82EE}"/>
              </a:ext>
            </a:extLst>
          </p:cNvPr>
          <p:cNvSpPr txBox="1"/>
          <p:nvPr/>
        </p:nvSpPr>
        <p:spPr>
          <a:xfrm>
            <a:off x="3830783" y="4309875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84D6E8-2428-E286-9376-5065A2BA66A4}"/>
              </a:ext>
            </a:extLst>
          </p:cNvPr>
          <p:cNvSpPr txBox="1"/>
          <p:nvPr/>
        </p:nvSpPr>
        <p:spPr>
          <a:xfrm>
            <a:off x="5699436" y="4307153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C3FBD7-9A2C-3562-B894-DF0FD38805C4}"/>
              </a:ext>
            </a:extLst>
          </p:cNvPr>
          <p:cNvSpPr txBox="1"/>
          <p:nvPr/>
        </p:nvSpPr>
        <p:spPr>
          <a:xfrm>
            <a:off x="6608618" y="429958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1.5”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3C5994-939F-E362-F595-3B171DF8E656}"/>
              </a:ext>
            </a:extLst>
          </p:cNvPr>
          <p:cNvSpPr txBox="1"/>
          <p:nvPr/>
        </p:nvSpPr>
        <p:spPr>
          <a:xfrm>
            <a:off x="7550727" y="428384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2.0”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D47336-012B-F504-97FA-EA7FB1F00B77}"/>
              </a:ext>
            </a:extLst>
          </p:cNvPr>
          <p:cNvSpPr txBox="1"/>
          <p:nvPr/>
        </p:nvSpPr>
        <p:spPr>
          <a:xfrm>
            <a:off x="8488496" y="4306767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2.5”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34CFE5-F01E-0952-A0A5-C58A0E5F8182}"/>
              </a:ext>
            </a:extLst>
          </p:cNvPr>
          <p:cNvSpPr txBox="1"/>
          <p:nvPr/>
        </p:nvSpPr>
        <p:spPr>
          <a:xfrm>
            <a:off x="5573735" y="3118689"/>
            <a:ext cx="307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ASOS sub-hourly: 5min/15min (raw)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0DDE780-ACF7-E747-71CF-A5F2FAB7B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6CA0D145-E7B5-89AC-9959-6D96428E4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5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FDE4B950-E045-BAFC-35CE-E54FEA4CF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/>
          <a:stretch/>
        </p:blipFill>
        <p:spPr bwMode="auto">
          <a:xfrm>
            <a:off x="245359" y="0"/>
            <a:ext cx="5274563" cy="4433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 descr="A screenshot of a graph&#10;&#10;Description automatically generated">
            <a:extLst>
              <a:ext uri="{FF2B5EF4-FFF2-40B4-BE49-F238E27FC236}">
                <a16:creationId xmlns:a16="http://schemas.microsoft.com/office/drawing/2014/main" id="{84228478-FF9A-0BE2-CEC3-3FA12EACF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3"/>
          <a:stretch/>
        </p:blipFill>
        <p:spPr bwMode="auto">
          <a:xfrm>
            <a:off x="3866610" y="10729"/>
            <a:ext cx="5286626" cy="4434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8E81DF3-ED8A-2727-8D71-6F104A608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8514" y="4797505"/>
            <a:ext cx="1862137" cy="238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AB9A65-84F9-1E4E-9C5F-730517BF1665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389922-5692-D62D-8A59-8FE3F700A99D}"/>
              </a:ext>
            </a:extLst>
          </p:cNvPr>
          <p:cNvSpPr/>
          <p:nvPr/>
        </p:nvSpPr>
        <p:spPr>
          <a:xfrm>
            <a:off x="3865415" y="369455"/>
            <a:ext cx="166255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1D50F11E-49F8-EEA0-1136-993330D63C0B}"/>
              </a:ext>
            </a:extLst>
          </p:cNvPr>
          <p:cNvSpPr txBox="1">
            <a:spLocks/>
          </p:cNvSpPr>
          <p:nvPr/>
        </p:nvSpPr>
        <p:spPr>
          <a:xfrm>
            <a:off x="7148514" y="4797505"/>
            <a:ext cx="1862137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rgbClr val="007DB8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F70821-654A-09E8-6D5D-1A9011D3B825}"/>
              </a:ext>
            </a:extLst>
          </p:cNvPr>
          <p:cNvSpPr/>
          <p:nvPr/>
        </p:nvSpPr>
        <p:spPr>
          <a:xfrm>
            <a:off x="249381" y="369455"/>
            <a:ext cx="166255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37F26-A3CA-AD9C-1559-90D6E54BCE2A}"/>
              </a:ext>
            </a:extLst>
          </p:cNvPr>
          <p:cNvSpPr txBox="1"/>
          <p:nvPr/>
        </p:nvSpPr>
        <p:spPr>
          <a:xfrm>
            <a:off x="-17878" y="303769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B37F0-2E95-23B1-4BCD-310739DD440E}"/>
              </a:ext>
            </a:extLst>
          </p:cNvPr>
          <p:cNvSpPr txBox="1"/>
          <p:nvPr/>
        </p:nvSpPr>
        <p:spPr>
          <a:xfrm>
            <a:off x="-17878" y="1050758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346DF8-7D4B-F66E-F065-1746099F56A7}"/>
              </a:ext>
            </a:extLst>
          </p:cNvPr>
          <p:cNvSpPr txBox="1"/>
          <p:nvPr/>
        </p:nvSpPr>
        <p:spPr>
          <a:xfrm>
            <a:off x="0" y="1822784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3FD03-89DC-8001-E3B8-419601A9A246}"/>
              </a:ext>
            </a:extLst>
          </p:cNvPr>
          <p:cNvSpPr txBox="1"/>
          <p:nvPr/>
        </p:nvSpPr>
        <p:spPr>
          <a:xfrm>
            <a:off x="0" y="2571750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18A78-139C-B313-57BB-E0F8028C6037}"/>
              </a:ext>
            </a:extLst>
          </p:cNvPr>
          <p:cNvSpPr txBox="1"/>
          <p:nvPr/>
        </p:nvSpPr>
        <p:spPr>
          <a:xfrm>
            <a:off x="-17878" y="3349523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E736EF-AE12-22FF-A95E-77E776BDBF5D}"/>
              </a:ext>
            </a:extLst>
          </p:cNvPr>
          <p:cNvSpPr txBox="1"/>
          <p:nvPr/>
        </p:nvSpPr>
        <p:spPr>
          <a:xfrm>
            <a:off x="-17878" y="4099182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045988-032A-EE46-E193-370A969FC347}"/>
              </a:ext>
            </a:extLst>
          </p:cNvPr>
          <p:cNvSpPr/>
          <p:nvPr/>
        </p:nvSpPr>
        <p:spPr>
          <a:xfrm>
            <a:off x="508597" y="3048000"/>
            <a:ext cx="3157646" cy="1137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E76E2C-2F17-605F-CA6F-E21C55B68988}"/>
              </a:ext>
            </a:extLst>
          </p:cNvPr>
          <p:cNvSpPr/>
          <p:nvPr/>
        </p:nvSpPr>
        <p:spPr>
          <a:xfrm>
            <a:off x="490719" y="141492"/>
            <a:ext cx="3157646" cy="3018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094CDC-E8A3-A81E-ECB2-8B35B32FE066}"/>
              </a:ext>
            </a:extLst>
          </p:cNvPr>
          <p:cNvSpPr txBox="1"/>
          <p:nvPr/>
        </p:nvSpPr>
        <p:spPr>
          <a:xfrm>
            <a:off x="3595250" y="286288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BF2FA-9728-855B-9D85-F32C5E17E49A}"/>
              </a:ext>
            </a:extLst>
          </p:cNvPr>
          <p:cNvSpPr txBox="1"/>
          <p:nvPr/>
        </p:nvSpPr>
        <p:spPr>
          <a:xfrm>
            <a:off x="3595250" y="1033277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14C749-B145-88A4-14D0-B86711177B63}"/>
              </a:ext>
            </a:extLst>
          </p:cNvPr>
          <p:cNvSpPr txBox="1"/>
          <p:nvPr/>
        </p:nvSpPr>
        <p:spPr>
          <a:xfrm>
            <a:off x="3613128" y="1805303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0A3D6B-BFE5-76D7-4C77-75C1646ED72B}"/>
              </a:ext>
            </a:extLst>
          </p:cNvPr>
          <p:cNvSpPr txBox="1"/>
          <p:nvPr/>
        </p:nvSpPr>
        <p:spPr>
          <a:xfrm>
            <a:off x="3613128" y="2554269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385850-8D2C-F141-FEA1-C78F61BEACD1}"/>
              </a:ext>
            </a:extLst>
          </p:cNvPr>
          <p:cNvSpPr txBox="1"/>
          <p:nvPr/>
        </p:nvSpPr>
        <p:spPr>
          <a:xfrm>
            <a:off x="3595250" y="3332042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9279C-A8A2-FFA9-694D-64C6D0D5D473}"/>
              </a:ext>
            </a:extLst>
          </p:cNvPr>
          <p:cNvSpPr txBox="1"/>
          <p:nvPr/>
        </p:nvSpPr>
        <p:spPr>
          <a:xfrm>
            <a:off x="3595250" y="4081701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A26344-ED3A-A9E8-F976-2D4980BD39F6}"/>
              </a:ext>
            </a:extLst>
          </p:cNvPr>
          <p:cNvSpPr/>
          <p:nvPr/>
        </p:nvSpPr>
        <p:spPr>
          <a:xfrm>
            <a:off x="401782" y="4292024"/>
            <a:ext cx="3210232" cy="154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B25836-6043-EE4C-014B-A4E479128114}"/>
              </a:ext>
            </a:extLst>
          </p:cNvPr>
          <p:cNvSpPr txBox="1"/>
          <p:nvPr/>
        </p:nvSpPr>
        <p:spPr>
          <a:xfrm>
            <a:off x="1103743" y="4302310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0.5”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8310ED-BE13-99CA-B3B7-018BF0AD5808}"/>
              </a:ext>
            </a:extLst>
          </p:cNvPr>
          <p:cNvSpPr txBox="1"/>
          <p:nvPr/>
        </p:nvSpPr>
        <p:spPr>
          <a:xfrm>
            <a:off x="183014" y="4302310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ECD611-5D37-C9A1-0A8B-BD82AFEBDFDA}"/>
              </a:ext>
            </a:extLst>
          </p:cNvPr>
          <p:cNvSpPr txBox="1"/>
          <p:nvPr/>
        </p:nvSpPr>
        <p:spPr>
          <a:xfrm>
            <a:off x="2051667" y="429958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769F5D-9EB7-0CA4-9C14-1FB296A1475E}"/>
              </a:ext>
            </a:extLst>
          </p:cNvPr>
          <p:cNvSpPr txBox="1"/>
          <p:nvPr/>
        </p:nvSpPr>
        <p:spPr>
          <a:xfrm>
            <a:off x="2960849" y="4292023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1.5”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EC0CD4-B0AB-E3AC-26EA-BDE7B94F7BF4}"/>
              </a:ext>
            </a:extLst>
          </p:cNvPr>
          <p:cNvSpPr txBox="1"/>
          <p:nvPr/>
        </p:nvSpPr>
        <p:spPr>
          <a:xfrm>
            <a:off x="861884" y="3118690"/>
            <a:ext cx="242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CRN: 5min/15min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BF67D92-056E-D57C-C245-CABF66D82B88}"/>
              </a:ext>
            </a:extLst>
          </p:cNvPr>
          <p:cNvSpPr/>
          <p:nvPr/>
        </p:nvSpPr>
        <p:spPr>
          <a:xfrm>
            <a:off x="4031670" y="4303423"/>
            <a:ext cx="4978981" cy="180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EAE618-5F0D-39F3-E54C-F4F38119C960}"/>
              </a:ext>
            </a:extLst>
          </p:cNvPr>
          <p:cNvSpPr txBox="1"/>
          <p:nvPr/>
        </p:nvSpPr>
        <p:spPr>
          <a:xfrm>
            <a:off x="4751512" y="4309875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0.5”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F99E9F-7FA0-32B8-1393-BA78DDF52B41}"/>
              </a:ext>
            </a:extLst>
          </p:cNvPr>
          <p:cNvSpPr txBox="1"/>
          <p:nvPr/>
        </p:nvSpPr>
        <p:spPr>
          <a:xfrm>
            <a:off x="3830783" y="4309875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F14E5E-3888-6FEB-862C-5F01EC7F56A7}"/>
              </a:ext>
            </a:extLst>
          </p:cNvPr>
          <p:cNvSpPr txBox="1"/>
          <p:nvPr/>
        </p:nvSpPr>
        <p:spPr>
          <a:xfrm>
            <a:off x="5699436" y="4307153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A688F9-9B3C-B0F7-6522-41246D16A066}"/>
              </a:ext>
            </a:extLst>
          </p:cNvPr>
          <p:cNvSpPr txBox="1"/>
          <p:nvPr/>
        </p:nvSpPr>
        <p:spPr>
          <a:xfrm>
            <a:off x="6608618" y="429958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1.5”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3FB113-FDFE-71AB-4804-5E6FEFF4A2A7}"/>
              </a:ext>
            </a:extLst>
          </p:cNvPr>
          <p:cNvSpPr txBox="1"/>
          <p:nvPr/>
        </p:nvSpPr>
        <p:spPr>
          <a:xfrm>
            <a:off x="7550727" y="428384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2.0”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E7C998-A374-3E86-3C2F-0D0BFD811532}"/>
              </a:ext>
            </a:extLst>
          </p:cNvPr>
          <p:cNvSpPr txBox="1"/>
          <p:nvPr/>
        </p:nvSpPr>
        <p:spPr>
          <a:xfrm>
            <a:off x="8488496" y="4306767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2.5”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9DED51-0B2D-4387-290D-3A19D0095954}"/>
              </a:ext>
            </a:extLst>
          </p:cNvPr>
          <p:cNvSpPr txBox="1"/>
          <p:nvPr/>
        </p:nvSpPr>
        <p:spPr>
          <a:xfrm>
            <a:off x="5573735" y="3118689"/>
            <a:ext cx="307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ASOS sub-hourly: 5min/15min (QC)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7D4AB2E-7EB1-F2B9-F7ED-E90BC2284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E229FBD9-B6C2-1D12-930F-ED3FB006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3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D269C-1FF0-4A87-93CC-A83DB5AC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5893D-BA24-0808-2942-D47A97D59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EB2DA4B0-EE1F-DC30-E7E2-ED0F12EF1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DEEB8-65C0-68EA-13E3-517E840B4820}"/>
              </a:ext>
            </a:extLst>
          </p:cNvPr>
          <p:cNvSpPr txBox="1">
            <a:spLocks/>
          </p:cNvSpPr>
          <p:nvPr/>
        </p:nvSpPr>
        <p:spPr bwMode="auto">
          <a:xfrm>
            <a:off x="237454" y="0"/>
            <a:ext cx="85206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Data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2A03AA-31D9-C87E-03C5-10434864C14F}"/>
              </a:ext>
            </a:extLst>
          </p:cNvPr>
          <p:cNvSpPr txBox="1">
            <a:spLocks/>
          </p:cNvSpPr>
          <p:nvPr/>
        </p:nvSpPr>
        <p:spPr>
          <a:xfrm>
            <a:off x="237454" y="572700"/>
            <a:ext cx="8520600" cy="341640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NOAA Atlas 14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Global Historical Climatology Network – Daily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United States Climate Reference Network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Cooperative Network – Hourly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FF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Automated Surface Observing System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FF00FF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Jefferson County Drainage District 6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FF00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Harris County Flood Control Network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00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Oklahoma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00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Mesonet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00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00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West Texas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00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Mesonet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highlight>
                  <a:srgbClr val="00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2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60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1CB9C-3A09-4BE7-F439-F2093279F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AB9A65-84F9-1E4E-9C5F-730517BF1665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742754DF-E8AD-2A96-5F13-7210DB317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5" y="0"/>
            <a:ext cx="4572000" cy="4572000"/>
          </a:xfrm>
          <a:prstGeom prst="rect">
            <a:avLst/>
          </a:prstGeom>
        </p:spPr>
      </p:pic>
      <p:pic>
        <p:nvPicPr>
          <p:cNvPr id="4" name="Picture 3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6425FEC9-50BF-8AAE-5706-604C58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58" y="21360"/>
            <a:ext cx="3429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E431E-F1E5-C6CF-48C2-27EC61A4C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561CC037-7B58-0A2C-DE4C-84B1EC109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245C34-0CCC-4B19-92FE-4986906E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to you, James and Yuchen…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84D3-54A7-6CB6-D39F-7BDF15803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83AC07-9F53-71DD-7CA7-3C17B5759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AB9A65-84F9-1E4E-9C5F-730517BF1665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46485-3A7F-56F5-C64F-3A3534C3A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89924C8D-3B90-CAD0-5884-98DDE2C0C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20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65;p15">
            <a:extLst>
              <a:ext uri="{FF2B5EF4-FFF2-40B4-BE49-F238E27FC236}">
                <a16:creationId xmlns:a16="http://schemas.microsoft.com/office/drawing/2014/main" id="{76D41891-5C27-1A2B-3BA5-1899757AADA5}"/>
              </a:ext>
            </a:extLst>
          </p:cNvPr>
          <p:cNvGrpSpPr/>
          <p:nvPr/>
        </p:nvGrpSpPr>
        <p:grpSpPr>
          <a:xfrm>
            <a:off x="511908" y="-1612"/>
            <a:ext cx="3997169" cy="2288236"/>
            <a:chOff x="-95401" y="185738"/>
            <a:chExt cx="4888800" cy="2874305"/>
          </a:xfrm>
        </p:grpSpPr>
        <p:sp>
          <p:nvSpPr>
            <p:cNvPr id="6" name="Google Shape;66;p15">
              <a:extLst>
                <a:ext uri="{FF2B5EF4-FFF2-40B4-BE49-F238E27FC236}">
                  <a16:creationId xmlns:a16="http://schemas.microsoft.com/office/drawing/2014/main" id="{A6FB8797-D15A-EF62-9934-C58C1C7361C0}"/>
                </a:ext>
              </a:extLst>
            </p:cNvPr>
            <p:cNvSpPr txBox="1"/>
            <p:nvPr/>
          </p:nvSpPr>
          <p:spPr>
            <a:xfrm>
              <a:off x="1290280" y="185738"/>
              <a:ext cx="2791483" cy="425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Nonstationarity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67;p15">
              <a:extLst>
                <a:ext uri="{FF2B5EF4-FFF2-40B4-BE49-F238E27FC236}">
                  <a16:creationId xmlns:a16="http://schemas.microsoft.com/office/drawing/2014/main" id="{B07FA3F4-420C-928A-4F1F-2FCF7532169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65036" b="-3"/>
            <a:stretch/>
          </p:blipFill>
          <p:spPr>
            <a:xfrm>
              <a:off x="504248" y="642650"/>
              <a:ext cx="3668613" cy="1695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68;p15">
              <a:extLst>
                <a:ext uri="{FF2B5EF4-FFF2-40B4-BE49-F238E27FC236}">
                  <a16:creationId xmlns:a16="http://schemas.microsoft.com/office/drawing/2014/main" id="{B889D59A-7BC5-BD22-1FEA-94D91CA24316}"/>
                </a:ext>
              </a:extLst>
            </p:cNvPr>
            <p:cNvSpPr txBox="1"/>
            <p:nvPr/>
          </p:nvSpPr>
          <p:spPr>
            <a:xfrm>
              <a:off x="-95401" y="2402865"/>
              <a:ext cx="4888800" cy="65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Return levels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⬆️</a:t>
              </a:r>
              <a:endParaRPr b="0" i="0" u="none" strike="noStrike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(Wright et al., 2019)</a:t>
              </a:r>
              <a:endParaRPr b="0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69;p15">
            <a:extLst>
              <a:ext uri="{FF2B5EF4-FFF2-40B4-BE49-F238E27FC236}">
                <a16:creationId xmlns:a16="http://schemas.microsoft.com/office/drawing/2014/main" id="{508309E4-26F3-D325-AAAB-4DD41F709179}"/>
              </a:ext>
            </a:extLst>
          </p:cNvPr>
          <p:cNvGrpSpPr/>
          <p:nvPr/>
        </p:nvGrpSpPr>
        <p:grpSpPr>
          <a:xfrm>
            <a:off x="4855664" y="-13924"/>
            <a:ext cx="4054146" cy="2274035"/>
            <a:chOff x="4391283" y="182859"/>
            <a:chExt cx="5418300" cy="2822406"/>
          </a:xfrm>
        </p:grpSpPr>
        <p:sp>
          <p:nvSpPr>
            <p:cNvPr id="10" name="Google Shape;70;p15">
              <a:extLst>
                <a:ext uri="{FF2B5EF4-FFF2-40B4-BE49-F238E27FC236}">
                  <a16:creationId xmlns:a16="http://schemas.microsoft.com/office/drawing/2014/main" id="{21F44EAE-2438-11EB-64BE-AEFF0DEEB6FB}"/>
                </a:ext>
              </a:extLst>
            </p:cNvPr>
            <p:cNvSpPr txBox="1"/>
            <p:nvPr/>
          </p:nvSpPr>
          <p:spPr>
            <a:xfrm>
              <a:off x="5670771" y="182859"/>
              <a:ext cx="3506519" cy="420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Limited Observations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71;p15">
              <a:extLst>
                <a:ext uri="{FF2B5EF4-FFF2-40B4-BE49-F238E27FC236}">
                  <a16:creationId xmlns:a16="http://schemas.microsoft.com/office/drawing/2014/main" id="{85A8221A-03F7-F38C-DC60-A8768C21FA7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61769" y="595399"/>
              <a:ext cx="3877292" cy="17849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72;p15">
              <a:extLst>
                <a:ext uri="{FF2B5EF4-FFF2-40B4-BE49-F238E27FC236}">
                  <a16:creationId xmlns:a16="http://schemas.microsoft.com/office/drawing/2014/main" id="{29C1025E-DDB9-9180-0EDE-E421749A6BDE}"/>
                </a:ext>
              </a:extLst>
            </p:cNvPr>
            <p:cNvSpPr txBox="1"/>
            <p:nvPr/>
          </p:nvSpPr>
          <p:spPr>
            <a:xfrm>
              <a:off x="4391283" y="2402865"/>
              <a:ext cx="5418300" cy="60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0" i="0" u="none" strike="noStrike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Short durations with limited records </a:t>
              </a:r>
              <a:endParaRPr b="0" i="0" u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0" i="0" u="none" strike="noStrike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(Perica et al., 2018</a:t>
              </a:r>
              <a:r>
                <a:rPr lang="en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b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73;p15">
            <a:extLst>
              <a:ext uri="{FF2B5EF4-FFF2-40B4-BE49-F238E27FC236}">
                <a16:creationId xmlns:a16="http://schemas.microsoft.com/office/drawing/2014/main" id="{50342120-823B-844A-E212-17586A66D44C}"/>
              </a:ext>
            </a:extLst>
          </p:cNvPr>
          <p:cNvGrpSpPr/>
          <p:nvPr/>
        </p:nvGrpSpPr>
        <p:grpSpPr>
          <a:xfrm>
            <a:off x="824523" y="2316470"/>
            <a:ext cx="3615726" cy="2298796"/>
            <a:chOff x="-44318" y="3092736"/>
            <a:chExt cx="4732800" cy="3499417"/>
          </a:xfrm>
        </p:grpSpPr>
        <p:sp>
          <p:nvSpPr>
            <p:cNvPr id="14" name="Google Shape;74;p15">
              <a:extLst>
                <a:ext uri="{FF2B5EF4-FFF2-40B4-BE49-F238E27FC236}">
                  <a16:creationId xmlns:a16="http://schemas.microsoft.com/office/drawing/2014/main" id="{83E3233A-00CF-BB60-7774-C71BC33F5AA9}"/>
                </a:ext>
              </a:extLst>
            </p:cNvPr>
            <p:cNvSpPr txBox="1"/>
            <p:nvPr/>
          </p:nvSpPr>
          <p:spPr>
            <a:xfrm>
              <a:off x="565444" y="3092736"/>
              <a:ext cx="3513275" cy="51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Parametric Uncertainty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75;p15">
              <a:extLst>
                <a:ext uri="{FF2B5EF4-FFF2-40B4-BE49-F238E27FC236}">
                  <a16:creationId xmlns:a16="http://schemas.microsoft.com/office/drawing/2014/main" id="{9474DD69-5BD1-6F53-81DD-97F9E59A0EA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48976"/>
            <a:stretch/>
          </p:blipFill>
          <p:spPr>
            <a:xfrm>
              <a:off x="865683" y="3765973"/>
              <a:ext cx="2735383" cy="1987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76;p15">
              <a:extLst>
                <a:ext uri="{FF2B5EF4-FFF2-40B4-BE49-F238E27FC236}">
                  <a16:creationId xmlns:a16="http://schemas.microsoft.com/office/drawing/2014/main" id="{FCA11B3A-257D-7F91-E5DD-A52117EF3D5D}"/>
                </a:ext>
              </a:extLst>
            </p:cNvPr>
            <p:cNvSpPr txBox="1"/>
            <p:nvPr/>
          </p:nvSpPr>
          <p:spPr>
            <a:xfrm>
              <a:off x="-44318" y="5795725"/>
              <a:ext cx="4732800" cy="796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0" i="0" u="none" strike="noStrike" dirty="0" err="1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Nonstationarity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➡️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ore parameters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➡️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U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ncertainty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⬆️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(</a:t>
              </a:r>
              <a:r>
                <a:rPr lang="en" b="0" i="0" u="none" strike="noStrike" dirty="0" err="1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Serinaldi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en" b="0" i="0" u="none" strike="noStrike" dirty="0" err="1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Kilsby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, 2015)</a:t>
              </a:r>
              <a:endParaRPr b="0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77;p15">
            <a:extLst>
              <a:ext uri="{FF2B5EF4-FFF2-40B4-BE49-F238E27FC236}">
                <a16:creationId xmlns:a16="http://schemas.microsoft.com/office/drawing/2014/main" id="{C39D77DA-CC52-E70E-3DB1-D97EF0B9E5D9}"/>
              </a:ext>
            </a:extLst>
          </p:cNvPr>
          <p:cNvGrpSpPr/>
          <p:nvPr/>
        </p:nvGrpSpPr>
        <p:grpSpPr>
          <a:xfrm>
            <a:off x="5230604" y="2316470"/>
            <a:ext cx="3476719" cy="2298796"/>
            <a:chOff x="4508032" y="3161103"/>
            <a:chExt cx="4662238" cy="3502000"/>
          </a:xfrm>
        </p:grpSpPr>
        <p:sp>
          <p:nvSpPr>
            <p:cNvPr id="18" name="Google Shape;78;p15">
              <a:extLst>
                <a:ext uri="{FF2B5EF4-FFF2-40B4-BE49-F238E27FC236}">
                  <a16:creationId xmlns:a16="http://schemas.microsoft.com/office/drawing/2014/main" id="{D07B2C59-BC30-42CE-85F8-1F614D4B4D54}"/>
                </a:ext>
              </a:extLst>
            </p:cNvPr>
            <p:cNvSpPr txBox="1"/>
            <p:nvPr/>
          </p:nvSpPr>
          <p:spPr>
            <a:xfrm>
              <a:off x="5193837" y="3161103"/>
              <a:ext cx="3290626" cy="515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Sampling Variability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79;p15">
              <a:extLst>
                <a:ext uri="{FF2B5EF4-FFF2-40B4-BE49-F238E27FC236}">
                  <a16:creationId xmlns:a16="http://schemas.microsoft.com/office/drawing/2014/main" id="{FC01EF10-2904-5CDF-2414-2EE9FF11872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54875" y="3676797"/>
              <a:ext cx="2937256" cy="2240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80;p15">
              <a:extLst>
                <a:ext uri="{FF2B5EF4-FFF2-40B4-BE49-F238E27FC236}">
                  <a16:creationId xmlns:a16="http://schemas.microsoft.com/office/drawing/2014/main" id="{7E4128D0-0207-412C-A182-D7D3B5CB1C61}"/>
                </a:ext>
              </a:extLst>
            </p:cNvPr>
            <p:cNvSpPr txBox="1"/>
            <p:nvPr/>
          </p:nvSpPr>
          <p:spPr>
            <a:xfrm>
              <a:off x="4508032" y="5866087"/>
              <a:ext cx="4662238" cy="797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Different trend estimates at nearby stations (</a:t>
              </a:r>
              <a:r>
                <a:rPr lang="en" b="0" i="0" u="none" strike="noStrike" dirty="0" err="1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Fagnant</a:t>
              </a:r>
              <a:r>
                <a:rPr lang="en" b="0" i="0" u="none" strike="noStrike" dirty="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et al., 2020)</a:t>
              </a:r>
              <a:endParaRPr b="0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04193" y="4682129"/>
            <a:ext cx="1351472" cy="3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08564" y="4682128"/>
            <a:ext cx="1633417" cy="3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0;p17">
            <a:extLst>
              <a:ext uri="{FF2B5EF4-FFF2-40B4-BE49-F238E27FC236}">
                <a16:creationId xmlns:a16="http://schemas.microsoft.com/office/drawing/2014/main" id="{AB7FE4B9-4426-9A64-5F8F-8767B17F0AE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253092" cy="81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US" sz="2600" b="1" dirty="0">
                <a:ea typeface="Calibri"/>
                <a:cs typeface="Calibri"/>
                <a:sym typeface="Calibri"/>
              </a:rPr>
              <a:t>Spatially</a:t>
            </a:r>
            <a:r>
              <a:rPr lang="en-US" sz="3600" b="1" dirty="0">
                <a:ea typeface="Calibri"/>
                <a:cs typeface="Calibri"/>
                <a:sym typeface="Calibri"/>
              </a:rPr>
              <a:t> </a:t>
            </a:r>
            <a:r>
              <a:rPr lang="en-US" sz="2600" b="1" dirty="0">
                <a:ea typeface="Calibri"/>
                <a:cs typeface="Calibri"/>
                <a:sym typeface="Calibri"/>
              </a:rPr>
              <a:t>Varying and Duration Dependent Covariates Model</a:t>
            </a:r>
            <a:endParaRPr lang="en-US" sz="2600" dirty="0"/>
          </a:p>
        </p:txBody>
      </p:sp>
      <p:sp>
        <p:nvSpPr>
          <p:cNvPr id="4" name="Google Shape;91;p17">
            <a:extLst>
              <a:ext uri="{FF2B5EF4-FFF2-40B4-BE49-F238E27FC236}">
                <a16:creationId xmlns:a16="http://schemas.microsoft.com/office/drawing/2014/main" id="{BDA11CC2-A468-C355-E402-62D93BB5EAA1}"/>
              </a:ext>
            </a:extLst>
          </p:cNvPr>
          <p:cNvSpPr txBox="1">
            <a:spLocks/>
          </p:cNvSpPr>
          <p:nvPr/>
        </p:nvSpPr>
        <p:spPr>
          <a:xfrm>
            <a:off x="150358" y="867352"/>
            <a:ext cx="8691623" cy="630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Hierarchical Model: </a:t>
            </a:r>
          </a:p>
        </p:txBody>
      </p:sp>
      <p:sp>
        <p:nvSpPr>
          <p:cNvPr id="5" name="Google Shape;92;p17">
            <a:extLst>
              <a:ext uri="{FF2B5EF4-FFF2-40B4-BE49-F238E27FC236}">
                <a16:creationId xmlns:a16="http://schemas.microsoft.com/office/drawing/2014/main" id="{B669587C-09C4-616F-3D21-4EC8F7BB1B7E}"/>
              </a:ext>
            </a:extLst>
          </p:cNvPr>
          <p:cNvSpPr txBox="1">
            <a:spLocks/>
          </p:cNvSpPr>
          <p:nvPr/>
        </p:nvSpPr>
        <p:spPr>
          <a:xfrm>
            <a:off x="150358" y="2601649"/>
            <a:ext cx="8691623" cy="2006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Nonstationarity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 conditioned on time-varying covariates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Spatially varying parameters: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latent spatial fields</a:t>
            </a: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Duration-dependent GEV distributions (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dGEV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equations that describe GEV parameters for all durations simultaneously</a:t>
            </a: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7D86F-0A06-F2FD-7C52-69BD1323F3F6}"/>
              </a:ext>
            </a:extLst>
          </p:cNvPr>
          <p:cNvSpPr txBox="1"/>
          <p:nvPr/>
        </p:nvSpPr>
        <p:spPr>
          <a:xfrm>
            <a:off x="1982448" y="1791841"/>
            <a:ext cx="502744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y(s, t, d)~GEV(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(s, t, d),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(s, t, d),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ξ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(d))</a:t>
            </a:r>
            <a:endParaRPr lang="en-US" sz="2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3BD91-9071-785C-7F9D-54FCAA417DB6}"/>
              </a:ext>
            </a:extLst>
          </p:cNvPr>
          <p:cNvSpPr txBox="1"/>
          <p:nvPr/>
        </p:nvSpPr>
        <p:spPr>
          <a:xfrm>
            <a:off x="1483045" y="2438358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CC110F-8CD1-7FE0-5D51-B90EEC465A23}"/>
              </a:ext>
            </a:extLst>
          </p:cNvPr>
          <p:cNvCxnSpPr>
            <a:cxnSpLocks/>
          </p:cNvCxnSpPr>
          <p:nvPr/>
        </p:nvCxnSpPr>
        <p:spPr>
          <a:xfrm flipV="1">
            <a:off x="1982448" y="2113983"/>
            <a:ext cx="402026" cy="3962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3A211A-62D4-857C-9C30-AACACDED8D18}"/>
              </a:ext>
            </a:extLst>
          </p:cNvPr>
          <p:cNvSpPr txBox="1"/>
          <p:nvPr/>
        </p:nvSpPr>
        <p:spPr>
          <a:xfrm>
            <a:off x="2883877" y="242868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duration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DA7AF0-C3F1-55DA-EDDE-FBD7B997FA5B}"/>
              </a:ext>
            </a:extLst>
          </p:cNvPr>
          <p:cNvCxnSpPr>
            <a:cxnSpLocks/>
          </p:cNvCxnSpPr>
          <p:nvPr/>
        </p:nvCxnSpPr>
        <p:spPr>
          <a:xfrm flipH="1" flipV="1">
            <a:off x="2954215" y="2182436"/>
            <a:ext cx="119037" cy="25592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5ADA08-85D0-56AB-3EE3-61BE5A016760}"/>
              </a:ext>
            </a:extLst>
          </p:cNvPr>
          <p:cNvCxnSpPr>
            <a:cxnSpLocks/>
          </p:cNvCxnSpPr>
          <p:nvPr/>
        </p:nvCxnSpPr>
        <p:spPr>
          <a:xfrm>
            <a:off x="2497015" y="1750295"/>
            <a:ext cx="182880" cy="16329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7BF5BA-5912-B882-C468-EC6252099533}"/>
              </a:ext>
            </a:extLst>
          </p:cNvPr>
          <p:cNvSpPr txBox="1"/>
          <p:nvPr/>
        </p:nvSpPr>
        <p:spPr>
          <a:xfrm>
            <a:off x="2225665" y="148391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84817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990E635C-DFA8-B20B-EB7E-5B95DD1C9ACD}"/>
              </a:ext>
            </a:extLst>
          </p:cNvPr>
          <p:cNvSpPr txBox="1">
            <a:spLocks/>
          </p:cNvSpPr>
          <p:nvPr/>
        </p:nvSpPr>
        <p:spPr bwMode="auto">
          <a:xfrm>
            <a:off x="45720" y="87602"/>
            <a:ext cx="92710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Tx/>
            </a:pPr>
            <a:r>
              <a:rPr lang="en-US" sz="2600" b="1" dirty="0">
                <a:ea typeface="Calibri"/>
                <a:cs typeface="Calibri"/>
                <a:sym typeface="Calibri"/>
              </a:rPr>
              <a:t>Spatially Varying and Duration Dependent Covariates Model</a:t>
            </a:r>
            <a:endParaRPr lang="en-US" sz="2600" b="1" dirty="0"/>
          </a:p>
        </p:txBody>
      </p:sp>
      <p:grpSp>
        <p:nvGrpSpPr>
          <p:cNvPr id="4" name="Google Shape;98;p18">
            <a:extLst>
              <a:ext uri="{FF2B5EF4-FFF2-40B4-BE49-F238E27FC236}">
                <a16:creationId xmlns:a16="http://schemas.microsoft.com/office/drawing/2014/main" id="{8D8DD255-4C99-085E-5333-B0D17AC21B6A}"/>
              </a:ext>
            </a:extLst>
          </p:cNvPr>
          <p:cNvGrpSpPr/>
          <p:nvPr/>
        </p:nvGrpSpPr>
        <p:grpSpPr>
          <a:xfrm>
            <a:off x="504842" y="1877758"/>
            <a:ext cx="3937945" cy="2528817"/>
            <a:chOff x="628648" y="3566067"/>
            <a:chExt cx="4615500" cy="3049707"/>
          </a:xfrm>
        </p:grpSpPr>
        <p:pic>
          <p:nvPicPr>
            <p:cNvPr id="5" name="Google Shape;99;p18">
              <a:extLst>
                <a:ext uri="{FF2B5EF4-FFF2-40B4-BE49-F238E27FC236}">
                  <a16:creationId xmlns:a16="http://schemas.microsoft.com/office/drawing/2014/main" id="{E0CBAEE4-2943-E3AA-1A0C-1DA5DDE366F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16076" y="3566067"/>
              <a:ext cx="3040634" cy="2280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0;p18">
              <a:extLst>
                <a:ext uri="{FF2B5EF4-FFF2-40B4-BE49-F238E27FC236}">
                  <a16:creationId xmlns:a16="http://schemas.microsoft.com/office/drawing/2014/main" id="{2DED2EC2-9BC1-A58D-2F5F-CC5BACC8296D}"/>
                </a:ext>
              </a:extLst>
            </p:cNvPr>
            <p:cNvSpPr txBox="1"/>
            <p:nvPr/>
          </p:nvSpPr>
          <p:spPr>
            <a:xfrm>
              <a:off x="628648" y="5836074"/>
              <a:ext cx="4615500" cy="7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CO2 </a:t>
              </a:r>
              <a:r>
                <a:rPr lang="en" sz="180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concentration</a:t>
              </a:r>
              <a:r>
                <a:rPr lang="en" sz="1800" b="0" i="0" u="none" strike="noStrike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00" b="0" i="0">
                  <a:solidFill>
                    <a:srgbClr val="323F4F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recorded at Mauna Loa Observatory in Hawaii</a:t>
              </a:r>
              <a:r>
                <a:rPr lang="en" sz="1800" b="0" i="0" u="none" strike="noStrike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 (NOAA)</a:t>
              </a:r>
              <a:endParaRPr sz="1800" b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101;p18">
            <a:extLst>
              <a:ext uri="{FF2B5EF4-FFF2-40B4-BE49-F238E27FC236}">
                <a16:creationId xmlns:a16="http://schemas.microsoft.com/office/drawing/2014/main" id="{64F135DF-B6B8-5709-088D-1E5AFDEBB8FB}"/>
              </a:ext>
            </a:extLst>
          </p:cNvPr>
          <p:cNvGrpSpPr/>
          <p:nvPr/>
        </p:nvGrpSpPr>
        <p:grpSpPr>
          <a:xfrm>
            <a:off x="5259756" y="1925855"/>
            <a:ext cx="3242638" cy="2612539"/>
            <a:chOff x="4665246" y="3564244"/>
            <a:chExt cx="3850200" cy="3032899"/>
          </a:xfrm>
        </p:grpSpPr>
        <p:sp>
          <p:nvSpPr>
            <p:cNvPr id="8" name="Google Shape;102;p18">
              <a:extLst>
                <a:ext uri="{FF2B5EF4-FFF2-40B4-BE49-F238E27FC236}">
                  <a16:creationId xmlns:a16="http://schemas.microsoft.com/office/drawing/2014/main" id="{329D9C78-CBED-F5AB-8A25-679837A1B8E5}"/>
                </a:ext>
              </a:extLst>
            </p:cNvPr>
            <p:cNvSpPr txBox="1"/>
            <p:nvPr/>
          </p:nvSpPr>
          <p:spPr>
            <a:xfrm>
              <a:off x="4665246" y="5846543"/>
              <a:ext cx="3850200" cy="7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323F4F"/>
                  </a:solidFill>
                  <a:latin typeface="Calibri"/>
                  <a:ea typeface="Calibri"/>
                  <a:cs typeface="Calibri"/>
                  <a:sym typeface="Calibri"/>
                </a:rPr>
                <a:t>Correlation between logCO2 and 1d annual maximum series</a:t>
              </a:r>
              <a:endParaRPr/>
            </a:p>
          </p:txBody>
        </p:sp>
        <p:pic>
          <p:nvPicPr>
            <p:cNvPr id="9" name="Google Shape;103;p18">
              <a:extLst>
                <a:ext uri="{FF2B5EF4-FFF2-40B4-BE49-F238E27FC236}">
                  <a16:creationId xmlns:a16="http://schemas.microsoft.com/office/drawing/2014/main" id="{0BEDD8F6-C95E-4ECA-AB87-066CC459BF9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65246" y="3564244"/>
              <a:ext cx="3708064" cy="23596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4;p18">
            <a:extLst>
              <a:ext uri="{FF2B5EF4-FFF2-40B4-BE49-F238E27FC236}">
                <a16:creationId xmlns:a16="http://schemas.microsoft.com/office/drawing/2014/main" id="{31E3C119-1CF8-4B7B-02C3-8B7B49455772}"/>
              </a:ext>
            </a:extLst>
          </p:cNvPr>
          <p:cNvSpPr txBox="1">
            <a:spLocks/>
          </p:cNvSpPr>
          <p:nvPr/>
        </p:nvSpPr>
        <p:spPr>
          <a:xfrm>
            <a:off x="311700" y="662908"/>
            <a:ext cx="8520600" cy="24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Process-informed 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nonstationary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models condition GEV parameters </a:t>
            </a:r>
            <a:r>
              <a:rPr lang="en-US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𝜙(</a:t>
            </a:r>
            <a:r>
              <a:rPr lang="en-US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s,t</a:t>
            </a:r>
            <a:r>
              <a:rPr lang="en-US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time-varying covariates </a:t>
            </a:r>
            <a:r>
              <a:rPr lang="en-US" i="1" dirty="0">
                <a:solidFill>
                  <a:schemeClr val="dk1"/>
                </a:solidFill>
              </a:rPr>
              <a:t>x(t)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𝜙(s, t)=α+β(s)x(t)</a:t>
            </a:r>
            <a:endParaRPr lang="en-US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13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09;p19">
            <a:extLst>
              <a:ext uri="{FF2B5EF4-FFF2-40B4-BE49-F238E27FC236}">
                <a16:creationId xmlns:a16="http://schemas.microsoft.com/office/drawing/2014/main" id="{210EC1EE-A002-9A39-DB30-9231799D2259}"/>
              </a:ext>
            </a:extLst>
          </p:cNvPr>
          <p:cNvSpPr txBox="1">
            <a:spLocks/>
          </p:cNvSpPr>
          <p:nvPr/>
        </p:nvSpPr>
        <p:spPr bwMode="auto">
          <a:xfrm>
            <a:off x="81280" y="87602"/>
            <a:ext cx="918464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 dirty="0">
                <a:ea typeface="Calibri"/>
                <a:cs typeface="Calibri"/>
                <a:sym typeface="Calibri"/>
              </a:rPr>
              <a:t>Spatially Varying and Duration Dependent Covariates Model</a:t>
            </a:r>
            <a:endParaRPr lang="en-US" sz="2600" b="1" dirty="0"/>
          </a:p>
        </p:txBody>
      </p:sp>
      <p:sp>
        <p:nvSpPr>
          <p:cNvPr id="12" name="Google Shape;110;p19">
            <a:extLst>
              <a:ext uri="{FF2B5EF4-FFF2-40B4-BE49-F238E27FC236}">
                <a16:creationId xmlns:a16="http://schemas.microsoft.com/office/drawing/2014/main" id="{C6195009-3850-F9D5-931E-793ABA17CCDC}"/>
              </a:ext>
            </a:extLst>
          </p:cNvPr>
          <p:cNvSpPr txBox="1">
            <a:spLocks/>
          </p:cNvSpPr>
          <p:nvPr/>
        </p:nvSpPr>
        <p:spPr>
          <a:xfrm>
            <a:off x="413300" y="599610"/>
            <a:ext cx="8520600" cy="22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Spatially varying parameters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described with latent spatial fields (Moran basis functions)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3" name="Google Shape;111;p19">
            <a:extLst>
              <a:ext uri="{FF2B5EF4-FFF2-40B4-BE49-F238E27FC236}">
                <a16:creationId xmlns:a16="http://schemas.microsoft.com/office/drawing/2014/main" id="{2E74672A-808C-CF97-9817-8BB611267411}"/>
              </a:ext>
            </a:extLst>
          </p:cNvPr>
          <p:cNvGrpSpPr/>
          <p:nvPr/>
        </p:nvGrpSpPr>
        <p:grpSpPr>
          <a:xfrm>
            <a:off x="786000" y="1519514"/>
            <a:ext cx="7572000" cy="3024376"/>
            <a:chOff x="786063" y="3288274"/>
            <a:chExt cx="7572000" cy="3024376"/>
          </a:xfrm>
        </p:grpSpPr>
        <p:pic>
          <p:nvPicPr>
            <p:cNvPr id="14" name="Google Shape;112;p19">
              <a:extLst>
                <a:ext uri="{FF2B5EF4-FFF2-40B4-BE49-F238E27FC236}">
                  <a16:creationId xmlns:a16="http://schemas.microsoft.com/office/drawing/2014/main" id="{AF49155D-A7B0-EDD9-219A-E46DE6C07D8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40699" y="3288274"/>
              <a:ext cx="4263101" cy="2630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3;p19">
              <a:extLst>
                <a:ext uri="{FF2B5EF4-FFF2-40B4-BE49-F238E27FC236}">
                  <a16:creationId xmlns:a16="http://schemas.microsoft.com/office/drawing/2014/main" id="{61D30AC0-3FFB-8249-277E-355D56F57CBB}"/>
                </a:ext>
              </a:extLst>
            </p:cNvPr>
            <p:cNvSpPr txBox="1"/>
            <p:nvPr/>
          </p:nvSpPr>
          <p:spPr>
            <a:xfrm>
              <a:off x="786063" y="5958650"/>
              <a:ext cx="757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0" i="0" u="none" strike="noStrike" dirty="0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Example basis functions for the study area</a:t>
              </a:r>
              <a:r>
                <a:rPr lang="en" sz="1700" dirty="0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 –</a:t>
              </a:r>
              <a:r>
                <a:rPr lang="en" sz="1700" b="0" i="0" u="none" strike="noStrike" dirty="0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 a tota</a:t>
              </a:r>
              <a:r>
                <a:rPr lang="en" sz="1700" dirty="0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l of 100 basis functions are used</a:t>
              </a:r>
              <a:endParaRPr sz="17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23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18;p20">
            <a:extLst>
              <a:ext uri="{FF2B5EF4-FFF2-40B4-BE49-F238E27FC236}">
                <a16:creationId xmlns:a16="http://schemas.microsoft.com/office/drawing/2014/main" id="{2CD9B4CA-6257-25CA-544E-E87EF2880F69}"/>
              </a:ext>
            </a:extLst>
          </p:cNvPr>
          <p:cNvSpPr txBox="1">
            <a:spLocks/>
          </p:cNvSpPr>
          <p:nvPr/>
        </p:nvSpPr>
        <p:spPr bwMode="auto">
          <a:xfrm>
            <a:off x="45720" y="0"/>
            <a:ext cx="923036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Tx/>
            </a:pPr>
            <a:r>
              <a:rPr lang="en-US" sz="2600" b="1" dirty="0">
                <a:ea typeface="Calibri"/>
                <a:cs typeface="Calibri"/>
                <a:sym typeface="Calibri"/>
              </a:rPr>
              <a:t>Spatially Varying and Duration Dependent Covariates Model</a:t>
            </a:r>
          </a:p>
        </p:txBody>
      </p:sp>
      <p:sp>
        <p:nvSpPr>
          <p:cNvPr id="4" name="Google Shape;119;p20">
            <a:extLst>
              <a:ext uri="{FF2B5EF4-FFF2-40B4-BE49-F238E27FC236}">
                <a16:creationId xmlns:a16="http://schemas.microsoft.com/office/drawing/2014/main" id="{E9136BF2-0C50-7A3D-DAC8-ED5199047318}"/>
              </a:ext>
            </a:extLst>
          </p:cNvPr>
          <p:cNvSpPr txBox="1">
            <a:spLocks/>
          </p:cNvSpPr>
          <p:nvPr/>
        </p:nvSpPr>
        <p:spPr>
          <a:xfrm>
            <a:off x="397669" y="5275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Duration-dependent GEV (</a:t>
            </a:r>
            <a:r>
              <a:rPr lang="en-US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dGEV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equations describe GEV parameters at all durations simultaneously from a few hyper-parameters</a:t>
            </a:r>
            <a:endParaRPr lang="en-US" i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120;p20">
            <a:extLst>
              <a:ext uri="{FF2B5EF4-FFF2-40B4-BE49-F238E27FC236}">
                <a16:creationId xmlns:a16="http://schemas.microsoft.com/office/drawing/2014/main" id="{4198BDF7-7CFF-64BC-9DC8-7C383C8C14B9}"/>
              </a:ext>
            </a:extLst>
          </p:cNvPr>
          <p:cNvGrpSpPr/>
          <p:nvPr/>
        </p:nvGrpSpPr>
        <p:grpSpPr>
          <a:xfrm>
            <a:off x="683358" y="1852339"/>
            <a:ext cx="7886700" cy="2638575"/>
            <a:chOff x="628650" y="3854299"/>
            <a:chExt cx="7886700" cy="2638575"/>
          </a:xfrm>
        </p:grpSpPr>
        <p:pic>
          <p:nvPicPr>
            <p:cNvPr id="6" name="Google Shape;121;p20">
              <a:extLst>
                <a:ext uri="{FF2B5EF4-FFF2-40B4-BE49-F238E27FC236}">
                  <a16:creationId xmlns:a16="http://schemas.microsoft.com/office/drawing/2014/main" id="{26F0AE78-12D1-36F6-BB82-41F9920D5A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17725" y="3854299"/>
              <a:ext cx="4397625" cy="263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22;p20">
              <a:extLst>
                <a:ext uri="{FF2B5EF4-FFF2-40B4-BE49-F238E27FC236}">
                  <a16:creationId xmlns:a16="http://schemas.microsoft.com/office/drawing/2014/main" id="{466ABDE8-F33F-6992-1246-4AC1ECC5FFF7}"/>
                </a:ext>
              </a:extLst>
            </p:cNvPr>
            <p:cNvSpPr txBox="1"/>
            <p:nvPr/>
          </p:nvSpPr>
          <p:spPr>
            <a:xfrm>
              <a:off x="628650" y="5438720"/>
              <a:ext cx="33510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Shorter durations have fewer recorded observations</a:t>
              </a:r>
              <a:endParaRPr sz="1800" b="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Google Shape;123;p20">
            <a:extLst>
              <a:ext uri="{FF2B5EF4-FFF2-40B4-BE49-F238E27FC236}">
                <a16:creationId xmlns:a16="http://schemas.microsoft.com/office/drawing/2014/main" id="{AF6FE237-7818-88F3-7321-45CDA331417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408" y="1852348"/>
            <a:ext cx="3848100" cy="127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2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B82E00-D84F-C961-30C9-068F3B54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40" y="1571912"/>
            <a:ext cx="4109722" cy="296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E60A96-7FD6-EECC-9BF4-56021AC6A38B}"/>
              </a:ext>
            </a:extLst>
          </p:cNvPr>
          <p:cNvSpPr txBox="1"/>
          <p:nvPr/>
        </p:nvSpPr>
        <p:spPr>
          <a:xfrm>
            <a:off x="113200" y="963422"/>
            <a:ext cx="891759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Develop projected future rainfall frequency grids for Texas  by incorporating information from historic trends and climate model projections.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Improvements to existing NOAA Atlas 14 data.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Gap filler between Altas 14 and Atlas 15.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Alternative approach to Atlas 15.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Products can be utilized for future flood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     mapping, planning, hydraulic infrastructure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     design projects, and flood mitigation efforts.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57D36-DAE5-4A20-83D3-63357DC561C8}"/>
              </a:ext>
            </a:extLst>
          </p:cNvPr>
          <p:cNvSpPr>
            <a:spLocks noGrp="1"/>
          </p:cNvSpPr>
          <p:nvPr/>
        </p:nvSpPr>
        <p:spPr bwMode="auto">
          <a:xfrm>
            <a:off x="44083" y="0"/>
            <a:ext cx="86963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19632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CF4B8-4939-0D84-37F0-8294A1B42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E5B1B-FBA3-29EE-6409-DCC8AFE65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02F8D882-3D34-698F-FFDA-05094955E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6C5996-DB19-C5D7-B7D4-17CB0B016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71192"/>
              </p:ext>
            </p:extLst>
          </p:nvPr>
        </p:nvGraphicFramePr>
        <p:xfrm>
          <a:off x="323621" y="231237"/>
          <a:ext cx="8518360" cy="411869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762165">
                  <a:extLst>
                    <a:ext uri="{9D8B030D-6E8A-4147-A177-3AD203B41FA5}">
                      <a16:colId xmlns:a16="http://schemas.microsoft.com/office/drawing/2014/main" val="287641420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485177977"/>
                    </a:ext>
                  </a:extLst>
                </a:gridCol>
                <a:gridCol w="2544587">
                  <a:extLst>
                    <a:ext uri="{9D8B030D-6E8A-4147-A177-3AD203B41FA5}">
                      <a16:colId xmlns:a16="http://schemas.microsoft.com/office/drawing/2014/main" val="699837758"/>
                    </a:ext>
                  </a:extLst>
                </a:gridCol>
                <a:gridCol w="2129590">
                  <a:extLst>
                    <a:ext uri="{9D8B030D-6E8A-4147-A177-3AD203B41FA5}">
                      <a16:colId xmlns:a16="http://schemas.microsoft.com/office/drawing/2014/main" val="3185531401"/>
                    </a:ext>
                  </a:extLst>
                </a:gridCol>
              </a:tblGrid>
              <a:tr h="468977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Atlas 14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Atlas 15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TRAIN model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3414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4683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7681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84801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71022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781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91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EAC0A-FBE3-A4CE-A4A1-21D03B8E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65F8E-B960-A8EE-70CE-F22B32899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DFBF7EA6-1895-DBE1-390B-E733B349A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685E3F-72E7-230D-D3AC-BC457DA00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760059"/>
              </p:ext>
            </p:extLst>
          </p:nvPr>
        </p:nvGraphicFramePr>
        <p:xfrm>
          <a:off x="323621" y="231237"/>
          <a:ext cx="8518360" cy="411869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762165">
                  <a:extLst>
                    <a:ext uri="{9D8B030D-6E8A-4147-A177-3AD203B41FA5}">
                      <a16:colId xmlns:a16="http://schemas.microsoft.com/office/drawing/2014/main" val="287641420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485177977"/>
                    </a:ext>
                  </a:extLst>
                </a:gridCol>
                <a:gridCol w="2544587">
                  <a:extLst>
                    <a:ext uri="{9D8B030D-6E8A-4147-A177-3AD203B41FA5}">
                      <a16:colId xmlns:a16="http://schemas.microsoft.com/office/drawing/2014/main" val="699837758"/>
                    </a:ext>
                  </a:extLst>
                </a:gridCol>
                <a:gridCol w="2129590">
                  <a:extLst>
                    <a:ext uri="{9D8B030D-6E8A-4147-A177-3AD203B41FA5}">
                      <a16:colId xmlns:a16="http://schemas.microsoft.com/office/drawing/2014/main" val="3185531401"/>
                    </a:ext>
                  </a:extLst>
                </a:gridCol>
              </a:tblGrid>
              <a:tr h="468977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Atlas 14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Atlas 15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TRAIN model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3414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Stationarity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4683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7681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84801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71022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781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100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6DCAE-E44C-358B-DEE6-5953E4B6C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72D58-2367-857A-1BB7-579D54E8D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311BE3F4-6926-DE24-8D8D-B086DC50F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A6F07C-C284-3A74-EB3A-EE4452E3F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848859"/>
              </p:ext>
            </p:extLst>
          </p:nvPr>
        </p:nvGraphicFramePr>
        <p:xfrm>
          <a:off x="323621" y="231237"/>
          <a:ext cx="8518360" cy="411869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762165">
                  <a:extLst>
                    <a:ext uri="{9D8B030D-6E8A-4147-A177-3AD203B41FA5}">
                      <a16:colId xmlns:a16="http://schemas.microsoft.com/office/drawing/2014/main" val="287641420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485177977"/>
                    </a:ext>
                  </a:extLst>
                </a:gridCol>
                <a:gridCol w="2544587">
                  <a:extLst>
                    <a:ext uri="{9D8B030D-6E8A-4147-A177-3AD203B41FA5}">
                      <a16:colId xmlns:a16="http://schemas.microsoft.com/office/drawing/2014/main" val="699837758"/>
                    </a:ext>
                  </a:extLst>
                </a:gridCol>
                <a:gridCol w="2129590">
                  <a:extLst>
                    <a:ext uri="{9D8B030D-6E8A-4147-A177-3AD203B41FA5}">
                      <a16:colId xmlns:a16="http://schemas.microsoft.com/office/drawing/2014/main" val="3185531401"/>
                    </a:ext>
                  </a:extLst>
                </a:gridCol>
              </a:tblGrid>
              <a:tr h="468977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Atlas 14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Atlas 15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TRAIN model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3414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Stationarity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4683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Regionalization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 of influence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Region of influence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Latent spatial fields (Moran basis functions)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7681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84801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71022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781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545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4126-5A74-0E6B-22CB-8618F556E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0C973-5F0B-AE90-2F00-B0B42786C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6AA8EBD2-3050-EFA3-B6F9-3EF72B8B8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B9BC7F-2B10-3C41-28E1-5C98A7CD9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098896"/>
              </p:ext>
            </p:extLst>
          </p:nvPr>
        </p:nvGraphicFramePr>
        <p:xfrm>
          <a:off x="323621" y="231237"/>
          <a:ext cx="8518360" cy="411869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762165">
                  <a:extLst>
                    <a:ext uri="{9D8B030D-6E8A-4147-A177-3AD203B41FA5}">
                      <a16:colId xmlns:a16="http://schemas.microsoft.com/office/drawing/2014/main" val="287641420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485177977"/>
                    </a:ext>
                  </a:extLst>
                </a:gridCol>
                <a:gridCol w="2544587">
                  <a:extLst>
                    <a:ext uri="{9D8B030D-6E8A-4147-A177-3AD203B41FA5}">
                      <a16:colId xmlns:a16="http://schemas.microsoft.com/office/drawing/2014/main" val="699837758"/>
                    </a:ext>
                  </a:extLst>
                </a:gridCol>
                <a:gridCol w="2129590">
                  <a:extLst>
                    <a:ext uri="{9D8B030D-6E8A-4147-A177-3AD203B41FA5}">
                      <a16:colId xmlns:a16="http://schemas.microsoft.com/office/drawing/2014/main" val="3185531401"/>
                    </a:ext>
                  </a:extLst>
                </a:gridCol>
              </a:tblGrid>
              <a:tr h="468977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Atlas 14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Atlas 15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TRAIN model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3414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Stationarity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4683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Regionalization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 of influence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Region of influence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Latent spatial fields (Moran basis functions)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7681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Consistency across durations</a:t>
                      </a:r>
                      <a:endParaRPr lang="en-US" sz="1400" b="1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Smoothing of quantiles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N/A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Duration-dependent GEV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84801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71022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781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00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0DE86-F352-732E-D258-1B881B60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0FDB6-9148-1035-1DF3-146F741C2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BF57B450-92FB-F2A9-FADB-C12B1908A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F7860F-42F4-890B-4D0E-3323A79AA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352422"/>
              </p:ext>
            </p:extLst>
          </p:nvPr>
        </p:nvGraphicFramePr>
        <p:xfrm>
          <a:off x="323621" y="231237"/>
          <a:ext cx="8518360" cy="4298741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762165">
                  <a:extLst>
                    <a:ext uri="{9D8B030D-6E8A-4147-A177-3AD203B41FA5}">
                      <a16:colId xmlns:a16="http://schemas.microsoft.com/office/drawing/2014/main" val="287641420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485177977"/>
                    </a:ext>
                  </a:extLst>
                </a:gridCol>
                <a:gridCol w="2544587">
                  <a:extLst>
                    <a:ext uri="{9D8B030D-6E8A-4147-A177-3AD203B41FA5}">
                      <a16:colId xmlns:a16="http://schemas.microsoft.com/office/drawing/2014/main" val="699837758"/>
                    </a:ext>
                  </a:extLst>
                </a:gridCol>
                <a:gridCol w="2129590">
                  <a:extLst>
                    <a:ext uri="{9D8B030D-6E8A-4147-A177-3AD203B41FA5}">
                      <a16:colId xmlns:a16="http://schemas.microsoft.com/office/drawing/2014/main" val="3185531401"/>
                    </a:ext>
                  </a:extLst>
                </a:gridCol>
              </a:tblGrid>
              <a:tr h="468977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Atlas 14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Atlas 15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TRAIN model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3414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Stationarity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4683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Regionalization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 of influence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Region of influence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Latent spatial fields (Moran basis functions)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7681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Consistency across durations</a:t>
                      </a:r>
                      <a:endParaRPr lang="en-US" sz="1400" b="1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Smoothing of quantiles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N/A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Duration-dependent GEV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84801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Estimation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L-moments; separate for each station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Maximum likelihood; separate for each station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Maximum 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 posteriori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; all stations simultaneously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71022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781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618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A0A02-0B02-92C6-3477-22A56D39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F7AA9-CB15-4D77-250F-37F511CE5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886F8-B215-D4BA-67A5-5C9FFFCAC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7D2F7C-7081-3137-48D1-3E8B09C33946}"/>
              </a:ext>
            </a:extLst>
          </p:cNvPr>
          <p:cNvGraphicFramePr>
            <a:graphicFrameLocks noGrp="1"/>
          </p:cNvGraphicFramePr>
          <p:nvPr/>
        </p:nvGraphicFramePr>
        <p:xfrm>
          <a:off x="323621" y="231237"/>
          <a:ext cx="8518360" cy="4298741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762165">
                  <a:extLst>
                    <a:ext uri="{9D8B030D-6E8A-4147-A177-3AD203B41FA5}">
                      <a16:colId xmlns:a16="http://schemas.microsoft.com/office/drawing/2014/main" val="287641420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485177977"/>
                    </a:ext>
                  </a:extLst>
                </a:gridCol>
                <a:gridCol w="2544587">
                  <a:extLst>
                    <a:ext uri="{9D8B030D-6E8A-4147-A177-3AD203B41FA5}">
                      <a16:colId xmlns:a16="http://schemas.microsoft.com/office/drawing/2014/main" val="699837758"/>
                    </a:ext>
                  </a:extLst>
                </a:gridCol>
                <a:gridCol w="2129590">
                  <a:extLst>
                    <a:ext uri="{9D8B030D-6E8A-4147-A177-3AD203B41FA5}">
                      <a16:colId xmlns:a16="http://schemas.microsoft.com/office/drawing/2014/main" val="3185531401"/>
                    </a:ext>
                  </a:extLst>
                </a:gridCol>
              </a:tblGrid>
              <a:tr h="468977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Atlas 14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Atlas 15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TRAIN model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3414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Stationarity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Process-informed nonstationary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4683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Regionalization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 of influence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Region of influence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Latent spatial fields (Moran basis functions)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76817"/>
                  </a:ext>
                </a:extLst>
              </a:tr>
              <a:tr h="87015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Consistency across durations</a:t>
                      </a:r>
                      <a:endParaRPr lang="en-US" sz="1400" b="1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Smoothing of quantiles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N/A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Duration-dependent GEV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784801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Estimation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L-moments; separate for each station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Maximum likelihood; separate for each station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Maximum 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 posteriori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; all stations simultaneously</a:t>
                      </a:r>
                      <a:endParaRPr lang="en-US" sz="1400" dirty="0">
                        <a:effectLst/>
                      </a:endParaRP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71022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Gridding</a:t>
                      </a:r>
                    </a:p>
                  </a:txBody>
                  <a:tcPr marL="88218" marR="88218" marT="88218" marB="88218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Interpolate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Interpolate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Explicitly spatial</a:t>
                      </a:r>
                    </a:p>
                  </a:txBody>
                  <a:tcPr marL="88218" marR="88218" marT="88218" marB="88218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781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111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7108-0E20-BB92-91A5-8D49B874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inferences are well-calibrated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95E16-2B7A-02A0-285F-B77122AC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16" y="743649"/>
            <a:ext cx="6698767" cy="3349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D1A42-7AA1-4411-E289-4AC4DBC6FC76}"/>
              </a:ext>
            </a:extLst>
          </p:cNvPr>
          <p:cNvSpPr txBox="1"/>
          <p:nvPr/>
        </p:nvSpPr>
        <p:spPr>
          <a:xfrm>
            <a:off x="133349" y="4027566"/>
            <a:ext cx="8877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Quantile plots show the histograms for observation quantiles based on the simulated distributions. Ideally, these histograms resemble uniform distributions.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41416-C497-4B46-C1E6-FB7DFDDDC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A4524582-1B25-294E-4C4E-E748F825B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337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9;p23">
            <a:extLst>
              <a:ext uri="{FF2B5EF4-FFF2-40B4-BE49-F238E27FC236}">
                <a16:creationId xmlns:a16="http://schemas.microsoft.com/office/drawing/2014/main" id="{FDC1AFAB-1AB5-5A3B-63E7-B7FDF5935EC3}"/>
              </a:ext>
            </a:extLst>
          </p:cNvPr>
          <p:cNvSpPr txBox="1">
            <a:spLocks/>
          </p:cNvSpPr>
          <p:nvPr/>
        </p:nvSpPr>
        <p:spPr bwMode="auto">
          <a:xfrm>
            <a:off x="1331607" y="99821"/>
            <a:ext cx="7284443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en-US" sz="2600" b="1" dirty="0">
                <a:ea typeface="Calibri"/>
                <a:cs typeface="Calibri"/>
                <a:sym typeface="Calibri"/>
              </a:rPr>
              <a:t>Spatially coherent return level estimates</a:t>
            </a:r>
            <a:endParaRPr lang="en-US" sz="2600" b="1" dirty="0"/>
          </a:p>
        </p:txBody>
      </p:sp>
      <p:sp>
        <p:nvSpPr>
          <p:cNvPr id="5" name="Google Shape;141;p23">
            <a:extLst>
              <a:ext uri="{FF2B5EF4-FFF2-40B4-BE49-F238E27FC236}">
                <a16:creationId xmlns:a16="http://schemas.microsoft.com/office/drawing/2014/main" id="{EDF60350-AD87-E9ED-97ED-804D11ECA353}"/>
              </a:ext>
            </a:extLst>
          </p:cNvPr>
          <p:cNvSpPr txBox="1"/>
          <p:nvPr/>
        </p:nvSpPr>
        <p:spPr>
          <a:xfrm>
            <a:off x="606875" y="3958954"/>
            <a:ext cx="777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(T) 10 and (B) 100 year return level estimates in 2022 at (L) 5 minute (M) 1 hour (R) 1 day extreme precipitation. </a:t>
            </a:r>
            <a:r>
              <a:rPr lang="en" sz="1800" b="1" i="0" u="none" strike="noStrik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Preliminary results.</a:t>
            </a:r>
            <a:endParaRPr sz="1800" b="1" dirty="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E348A-A282-EDC6-8063-E25B49D09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08" y="749196"/>
            <a:ext cx="6956183" cy="32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04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6;p24">
            <a:extLst>
              <a:ext uri="{FF2B5EF4-FFF2-40B4-BE49-F238E27FC236}">
                <a16:creationId xmlns:a16="http://schemas.microsoft.com/office/drawing/2014/main" id="{7401103D-C47E-3C62-E0BE-8EDFDB3D8FBE}"/>
              </a:ext>
            </a:extLst>
          </p:cNvPr>
          <p:cNvSpPr txBox="1">
            <a:spLocks/>
          </p:cNvSpPr>
          <p:nvPr/>
        </p:nvSpPr>
        <p:spPr bwMode="auto">
          <a:xfrm>
            <a:off x="715346" y="17575"/>
            <a:ext cx="7713308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en-US" sz="2600" b="1" dirty="0">
                <a:ea typeface="Calibri"/>
                <a:cs typeface="Calibri"/>
                <a:sym typeface="Calibri"/>
              </a:rPr>
              <a:t>Return levels increase more for longer durations</a:t>
            </a:r>
            <a:endParaRPr lang="en-US" sz="2600" b="1" dirty="0"/>
          </a:p>
        </p:txBody>
      </p:sp>
      <p:sp>
        <p:nvSpPr>
          <p:cNvPr id="5" name="Google Shape;148;p24">
            <a:extLst>
              <a:ext uri="{FF2B5EF4-FFF2-40B4-BE49-F238E27FC236}">
                <a16:creationId xmlns:a16="http://schemas.microsoft.com/office/drawing/2014/main" id="{D15FC265-32B5-4511-3C5B-D991D2F02671}"/>
              </a:ext>
            </a:extLst>
          </p:cNvPr>
          <p:cNvSpPr txBox="1"/>
          <p:nvPr/>
        </p:nvSpPr>
        <p:spPr>
          <a:xfrm>
            <a:off x="608076" y="3997189"/>
            <a:ext cx="84241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Percentage change for (T) 10 and (B) 100 year return level estimates from 1980 to 2022 at (L) 5 minute (M) 1 hour (R) 1 day extreme precipitation. </a:t>
            </a:r>
            <a:r>
              <a:rPr lang="en" sz="1800" b="1" i="0" u="none" strike="noStrik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Preliminary results.</a:t>
            </a:r>
            <a:endParaRPr sz="1800" b="1" dirty="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5B5F1-D69D-586A-19C1-ADA137CC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988" y="445023"/>
            <a:ext cx="6786024" cy="36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8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86596-4E02-BF59-9DAC-E55D4D2E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– Historical trend 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FBCBB-0F6B-8FAD-6DFD-8517962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4" y="761114"/>
            <a:ext cx="3641724" cy="440438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More stations exhibit positive relationships with year at longer durations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B09113-2DF9-A2DC-7F49-0DC0BC92D342}"/>
              </a:ext>
            </a:extLst>
          </p:cNvPr>
          <p:cNvSpPr txBox="1">
            <a:spLocks/>
          </p:cNvSpPr>
          <p:nvPr/>
        </p:nvSpPr>
        <p:spPr bwMode="auto">
          <a:xfrm>
            <a:off x="4562477" y="769383"/>
            <a:ext cx="3514723" cy="43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Estimates for individual durations show more increases in daily rainfall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5FED09-5377-8E80-8D94-8C2094307382}"/>
              </a:ext>
            </a:extLst>
          </p:cNvPr>
          <p:cNvSpPr txBox="1">
            <a:spLocks/>
          </p:cNvSpPr>
          <p:nvPr/>
        </p:nvSpPr>
        <p:spPr bwMode="auto">
          <a:xfrm>
            <a:off x="569914" y="4043680"/>
            <a:ext cx="3641724" cy="5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This figure shows the Kendall’s rank correlation coefficients between annual maximum time series and year. Blue (red) indicates a positive (negative) relationship.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430CD2-85F7-F5D2-0DA5-31BB0293DE56}"/>
              </a:ext>
            </a:extLst>
          </p:cNvPr>
          <p:cNvSpPr txBox="1">
            <a:spLocks/>
          </p:cNvSpPr>
          <p:nvPr/>
        </p:nvSpPr>
        <p:spPr bwMode="auto">
          <a:xfrm>
            <a:off x="4562477" y="4055505"/>
            <a:ext cx="3641724" cy="5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This figure shows the percentage change in extreme rainfall probability estimates from 1980 to 2022. Blue (red)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F8F554-CE64-3EBB-6139-799CE46B7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6" r="16601"/>
          <a:stretch/>
        </p:blipFill>
        <p:spPr>
          <a:xfrm>
            <a:off x="521336" y="1230495"/>
            <a:ext cx="3542664" cy="2856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5B1F7D-ECDE-DE15-107C-536A009CD9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47" r="17255"/>
          <a:stretch/>
        </p:blipFill>
        <p:spPr>
          <a:xfrm>
            <a:off x="4562476" y="1201553"/>
            <a:ext cx="3514723" cy="287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DD9C9-560D-6BB6-3855-8F879F0FD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F10E7A2-3EB7-1918-D742-425D5A3EA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9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25F2C-1802-EF13-EBD0-E60532C46B41}"/>
              </a:ext>
            </a:extLst>
          </p:cNvPr>
          <p:cNvSpPr txBox="1">
            <a:spLocks/>
          </p:cNvSpPr>
          <p:nvPr/>
        </p:nvSpPr>
        <p:spPr bwMode="auto">
          <a:xfrm>
            <a:off x="72204" y="175730"/>
            <a:ext cx="8769777" cy="4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Coming: NOAA Atlas 15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971AACD-B54E-BCCA-F355-24A14104E0A3}"/>
              </a:ext>
            </a:extLst>
          </p:cNvPr>
          <p:cNvSpPr txBox="1">
            <a:spLocks/>
          </p:cNvSpPr>
          <p:nvPr/>
        </p:nvSpPr>
        <p:spPr>
          <a:xfrm>
            <a:off x="121138" y="1000074"/>
            <a:ext cx="8932985" cy="351721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Volume 1: Regional Frequency Analysis including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nonstationarity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2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Volume 2: Projections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Issues with NOAA Atlas 15:</a:t>
            </a:r>
          </a:p>
          <a:p>
            <a:pPr marL="557213" marR="0" lvl="1" indent="-214313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RFA includes same spatial footprint for all moments</a:t>
            </a:r>
          </a:p>
          <a:p>
            <a:pPr marL="857250" marR="0" lvl="2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Higher-order moments require larger sample size</a:t>
            </a:r>
          </a:p>
          <a:p>
            <a:pPr marL="557213" marR="0" lvl="1" indent="-214313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Separate treatment of historical trends and future projection</a:t>
            </a:r>
          </a:p>
          <a:p>
            <a:pPr marL="857250" marR="0" lvl="2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Observed trends inform our knowledge of future trends (are models accurate?)</a:t>
            </a:r>
          </a:p>
          <a:p>
            <a:pPr marL="857250" marR="0" lvl="2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Model projections inform our knowledge of current trends (is history noisy?)</a:t>
            </a:r>
          </a:p>
          <a:p>
            <a:pPr marL="857250" marR="0" lvl="2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100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B5E5-6E08-66A4-1535-73D4F8B0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1697C-AFE3-DE27-2FCC-D23D636F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833438"/>
            <a:ext cx="8696325" cy="3489722"/>
          </a:xfrm>
        </p:spPr>
        <p:txBody>
          <a:bodyPr/>
          <a:lstStyle/>
          <a:p>
            <a:r>
              <a:rPr lang="en-US" dirty="0"/>
              <a:t>NEX-GDDP-CMIP6 input data</a:t>
            </a:r>
          </a:p>
          <a:p>
            <a:pPr lvl="1"/>
            <a:r>
              <a:rPr lang="en-US" dirty="0"/>
              <a:t>“NASA Earth Exchange Global Daily Downscaled Projections”</a:t>
            </a:r>
          </a:p>
          <a:p>
            <a:pPr lvl="1"/>
            <a:r>
              <a:rPr lang="en-US" dirty="0"/>
              <a:t>Bias-Correction Spatial Disaggregation downscaling</a:t>
            </a:r>
          </a:p>
          <a:p>
            <a:pPr lvl="1"/>
            <a:r>
              <a:rPr lang="en-US" dirty="0"/>
              <a:t>0.25 degree (~26 km) spatial resolution</a:t>
            </a:r>
          </a:p>
          <a:p>
            <a:r>
              <a:rPr lang="en-US" dirty="0"/>
              <a:t>LOCA2-CMIP6 input data</a:t>
            </a:r>
          </a:p>
          <a:p>
            <a:pPr lvl="1"/>
            <a:r>
              <a:rPr lang="en-US" dirty="0"/>
              <a:t>“Localized Constructed Analogs” downscaling</a:t>
            </a:r>
          </a:p>
          <a:p>
            <a:pPr lvl="1"/>
            <a:r>
              <a:rPr lang="en-US" dirty="0"/>
              <a:t>1/16 degree (~6 km) spatial resolution</a:t>
            </a:r>
          </a:p>
          <a:p>
            <a:r>
              <a:rPr lang="en-US" dirty="0"/>
              <a:t>Perform nonstationary GEV analysis</a:t>
            </a:r>
          </a:p>
          <a:p>
            <a:r>
              <a:rPr lang="en-US" dirty="0"/>
              <a:t>“Planar Fits”: fit trend components to linear spatial variation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12828-38FB-84B9-3C68-A2A525AE3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99565-2C47-BF25-3C37-FFBD15331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66924D33-87FD-2D7A-9803-905B10CBE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29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9DEEA-FF36-9AE4-1BAF-8346E2DF8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C22CD-9D2D-D928-6AC4-5B702EF2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0" t="8799" r="7340" b="11111"/>
          <a:stretch/>
        </p:blipFill>
        <p:spPr>
          <a:xfrm>
            <a:off x="0" y="120073"/>
            <a:ext cx="4572000" cy="4119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DBCF0-15ED-08AA-9FFD-FD89209B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9" t="9158" r="7082" b="10752"/>
          <a:stretch/>
        </p:blipFill>
        <p:spPr>
          <a:xfrm>
            <a:off x="4572000" y="138545"/>
            <a:ext cx="4572000" cy="4119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92736-05D9-3659-7FFD-0C61D5811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20815658-2703-DBF1-1ED2-4E072F977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D41816-2165-28FD-507C-A859F540C3B2}"/>
              </a:ext>
            </a:extLst>
          </p:cNvPr>
          <p:cNvSpPr txBox="1"/>
          <p:nvPr/>
        </p:nvSpPr>
        <p:spPr>
          <a:xfrm>
            <a:off x="1084026" y="1918172"/>
            <a:ext cx="240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Ensemble-mean trends in downscaled simulations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00A2E-CC55-B702-96B9-2392878A390C}"/>
              </a:ext>
            </a:extLst>
          </p:cNvPr>
          <p:cNvSpPr txBox="1"/>
          <p:nvPr/>
        </p:nvSpPr>
        <p:spPr>
          <a:xfrm>
            <a:off x="5814291" y="1918172"/>
            <a:ext cx="208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Planar fits to ensemble-mean trends</a:t>
            </a:r>
          </a:p>
        </p:txBody>
      </p:sp>
    </p:spTree>
    <p:extLst>
      <p:ext uri="{BB962C8B-B14F-4D97-AF65-F5344CB8AC3E}">
        <p14:creationId xmlns:p14="http://schemas.microsoft.com/office/powerpoint/2010/main" val="2542977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004E-0DF7-727E-C54B-1AEBC1EB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 (big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2DAD-383E-C5F7-F79E-B10C65B98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Merge historical observed and future modeled trends</a:t>
            </a:r>
          </a:p>
          <a:p>
            <a:pPr lvl="1"/>
            <a:r>
              <a:rPr lang="en-US" dirty="0"/>
              <a:t>Use spatially smooth trend estimates</a:t>
            </a:r>
          </a:p>
          <a:p>
            <a:pPr lvl="1"/>
            <a:r>
              <a:rPr lang="en-US" dirty="0"/>
              <a:t>Relative weights depend on quantified uncertainty magnitudes and (for models) deep uncertainty</a:t>
            </a:r>
          </a:p>
          <a:p>
            <a:pPr lvl="2"/>
            <a:r>
              <a:rPr lang="en-US" dirty="0"/>
              <a:t>Observations: Historic trend as estimate of combined historic-future trend</a:t>
            </a:r>
          </a:p>
          <a:p>
            <a:pPr lvl="3"/>
            <a:r>
              <a:rPr lang="en-US" dirty="0"/>
              <a:t>Natural variability component estimated from observations</a:t>
            </a:r>
          </a:p>
          <a:p>
            <a:pPr lvl="3"/>
            <a:r>
              <a:rPr lang="en-US" dirty="0"/>
              <a:t>Full estimate of uncertainty available from climate models</a:t>
            </a:r>
          </a:p>
          <a:p>
            <a:pPr lvl="2"/>
            <a:r>
              <a:rPr lang="en-US" dirty="0"/>
              <a:t>Models: Projected trend as estimate of future trend</a:t>
            </a:r>
          </a:p>
          <a:p>
            <a:pPr lvl="3"/>
            <a:r>
              <a:rPr lang="en-US" dirty="0"/>
              <a:t>Natural variability reduced by ensemble averaging</a:t>
            </a:r>
          </a:p>
          <a:p>
            <a:pPr lvl="3"/>
            <a:r>
              <a:rPr lang="en-US" dirty="0"/>
              <a:t>Model structural uncertainty sampled, but poorly</a:t>
            </a:r>
          </a:p>
          <a:p>
            <a:pPr lvl="3"/>
            <a:r>
              <a:rPr lang="en-US" dirty="0"/>
              <a:t>Requires estimate of shared biases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6FBD4-C750-3049-B900-A175183A0E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0B4B1-4561-52B7-9142-F4677C009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A44666EE-54F5-3CAC-C948-876F606D1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08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5D1E-36F5-1605-F20C-7D675B70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 (big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2364C-8B03-5451-E90A-AEE36331C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Redo historical analysis with assumed trends</a:t>
            </a:r>
          </a:p>
          <a:p>
            <a:pPr lvl="1"/>
            <a:r>
              <a:rPr lang="en-US" dirty="0"/>
              <a:t>Will perform (and may deliver) output using multiple versions of </a:t>
            </a:r>
            <a:r>
              <a:rPr lang="en-US" dirty="0" err="1"/>
              <a:t>obs</a:t>
            </a:r>
            <a:r>
              <a:rPr lang="en-US" dirty="0"/>
              <a:t>-model weights</a:t>
            </a:r>
          </a:p>
          <a:p>
            <a:r>
              <a:rPr lang="en-US" dirty="0"/>
              <a:t>Provide output and documentation</a:t>
            </a:r>
          </a:p>
          <a:p>
            <a:pPr lvl="1"/>
            <a:r>
              <a:rPr lang="en-US" dirty="0"/>
              <a:t>Gridded fields at time/temperature/CO2 snapshots</a:t>
            </a:r>
          </a:p>
          <a:p>
            <a:pPr lvl="1"/>
            <a:r>
              <a:rPr lang="en-US" dirty="0"/>
              <a:t> Information necessary to compute values for any year or covariate change</a:t>
            </a:r>
          </a:p>
          <a:p>
            <a:pPr lvl="1"/>
            <a:r>
              <a:rPr lang="en-US" dirty="0"/>
              <a:t>Example use cases and recommended procedures</a:t>
            </a:r>
          </a:p>
          <a:p>
            <a:r>
              <a:rPr lang="en-US" dirty="0"/>
              <a:t>Review and release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02489-CDE8-2CFC-3183-4EBE569882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7BFB3-72CF-8280-3275-D8512144A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C749EF8C-F099-B665-7A94-221881E9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86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DF40-567B-D329-6494-0FE7FEBF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tweaks in the meantime…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E180-2924-DE39-C32A-10C395969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(challenging) </a:t>
            </a:r>
            <a:r>
              <a:rPr lang="en-US" dirty="0" err="1"/>
              <a:t>mesonets</a:t>
            </a:r>
            <a:endParaRPr lang="en-US" dirty="0"/>
          </a:p>
          <a:p>
            <a:r>
              <a:rPr lang="en-US" dirty="0"/>
              <a:t>Debug(?) weaker trend at shorter durations</a:t>
            </a:r>
          </a:p>
          <a:p>
            <a:r>
              <a:rPr lang="en-US" dirty="0"/>
              <a:t>PRISM Mean Annual Maximum as spatial first guess (to improve product and harmonize with Atlas 15)</a:t>
            </a:r>
          </a:p>
          <a:p>
            <a:r>
              <a:rPr lang="en-US" dirty="0"/>
              <a:t>Projected global mean surface temperatures as covariate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1C0C2-2D15-8F61-4ADB-B103665ED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8A4F5-494D-6979-F6E7-6B51E33DF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8CD6677D-3820-2B39-D4F3-2D34560CF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2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1555-62EA-0207-6584-539C67F1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Differences from Atlas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9566-AE54-E156-6798-C9CA8715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Spatial and durational coherency built into statistical analysis</a:t>
            </a:r>
          </a:p>
          <a:p>
            <a:r>
              <a:rPr lang="en-US" dirty="0"/>
              <a:t>5-minute and 10-minute return values estimated directly</a:t>
            </a:r>
          </a:p>
          <a:p>
            <a:r>
              <a:rPr lang="en-US" dirty="0"/>
              <a:t>Trends assumed to be smoother than return values</a:t>
            </a:r>
          </a:p>
          <a:p>
            <a:r>
              <a:rPr lang="en-US" dirty="0"/>
              <a:t>Merged historical-future trends combining information from observations and projections</a:t>
            </a:r>
          </a:p>
          <a:p>
            <a:pPr lvl="1"/>
            <a:r>
              <a:rPr lang="en-US" dirty="0"/>
              <a:t>Affects present-day return values as well as future return values</a:t>
            </a:r>
          </a:p>
          <a:p>
            <a:r>
              <a:rPr lang="en-US" dirty="0"/>
              <a:t>We only have to do Texas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A6DAA-ED28-7906-B4C4-80DEAB713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8DDA5-4B55-452F-7FE3-D5CBA11AB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D959B7D4-C1DF-35BC-27C1-4F0CF17CE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66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57D36-DAE5-4A20-83D3-63357DC561C8}"/>
              </a:ext>
            </a:extLst>
          </p:cNvPr>
          <p:cNvSpPr>
            <a:spLocks noGrp="1"/>
          </p:cNvSpPr>
          <p:nvPr/>
        </p:nvSpPr>
        <p:spPr bwMode="auto">
          <a:xfrm>
            <a:off x="44083" y="0"/>
            <a:ext cx="86963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Contact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0A96-7FD6-EECC-9BF4-56021AC6A38B}"/>
              </a:ext>
            </a:extLst>
          </p:cNvPr>
          <p:cNvSpPr txBox="1"/>
          <p:nvPr/>
        </p:nvSpPr>
        <p:spPr>
          <a:xfrm>
            <a:off x="568281" y="1099680"/>
            <a:ext cx="7249886" cy="220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John Nielsen-Gammon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: n-g@tamu.edu</a:t>
            </a:r>
          </a:p>
          <a:p>
            <a:pPr marL="0" marR="0" lvl="0" indent="0" algn="ctr" defTabSz="3429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James Doss-Gollin: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jdossgollin@rice.edu</a:t>
            </a:r>
          </a:p>
          <a:p>
            <a:pPr marL="0" marR="0" lvl="0" indent="0" algn="ctr" defTabSz="3429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Srikanth Koka: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Srikanth.Koka@twdb.texas.gov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17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17A9A-2502-CA52-EE81-4E97B8E3486D}"/>
              </a:ext>
            </a:extLst>
          </p:cNvPr>
          <p:cNvSpPr txBox="1">
            <a:spLocks/>
          </p:cNvSpPr>
          <p:nvPr/>
        </p:nvSpPr>
        <p:spPr bwMode="auto">
          <a:xfrm>
            <a:off x="321381" y="-106680"/>
            <a:ext cx="852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Coming Sooner: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TxRAIN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Texas Rainfall Analysis Incorporating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Nonstationarity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5DC732B-41CE-9592-EAD1-C344F2B142F7}"/>
              </a:ext>
            </a:extLst>
          </p:cNvPr>
          <p:cNvSpPr txBox="1">
            <a:spLocks/>
          </p:cNvSpPr>
          <p:nvPr/>
        </p:nvSpPr>
        <p:spPr>
          <a:xfrm>
            <a:off x="269631" y="1064466"/>
            <a:ext cx="8604738" cy="380454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Sponsor: Texas Water Development Board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Foundation: NOAA Atlas 14 data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Additional data</a:t>
            </a:r>
          </a:p>
          <a:p>
            <a:pPr marL="557213" marR="0" lvl="1" indent="-214313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Longer period of record, shorter durations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Spatial statistics</a:t>
            </a:r>
          </a:p>
          <a:p>
            <a:pPr marL="557213" marR="0" lvl="1" indent="-214313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No regionalization; automatic consistency across durations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Climate model projections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Merged analysis of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nonstationarity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12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Techniques and results may improve NOAA Atlas 15</a:t>
            </a:r>
          </a:p>
        </p:txBody>
      </p:sp>
    </p:spTree>
    <p:extLst>
      <p:ext uri="{BB962C8B-B14F-4D97-AF65-F5344CB8AC3E}">
        <p14:creationId xmlns:p14="http://schemas.microsoft.com/office/powerpoint/2010/main" val="360729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57D36-DAE5-4A20-83D3-63357DC561C8}"/>
              </a:ext>
            </a:extLst>
          </p:cNvPr>
          <p:cNvSpPr>
            <a:spLocks noGrp="1"/>
          </p:cNvSpPr>
          <p:nvPr/>
        </p:nvSpPr>
        <p:spPr bwMode="auto">
          <a:xfrm>
            <a:off x="44083" y="0"/>
            <a:ext cx="86963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Project Team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CC57DD-8B8C-F77D-5F0F-1345E1D7A8F5}"/>
              </a:ext>
            </a:extLst>
          </p:cNvPr>
          <p:cNvGraphicFramePr>
            <a:graphicFrameLocks noGrp="1"/>
          </p:cNvGraphicFramePr>
          <p:nvPr/>
        </p:nvGraphicFramePr>
        <p:xfrm>
          <a:off x="643855" y="892068"/>
          <a:ext cx="7856289" cy="2589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5602">
                  <a:extLst>
                    <a:ext uri="{9D8B030D-6E8A-4147-A177-3AD203B41FA5}">
                      <a16:colId xmlns:a16="http://schemas.microsoft.com/office/drawing/2014/main" val="1329407781"/>
                    </a:ext>
                  </a:extLst>
                </a:gridCol>
                <a:gridCol w="3053593">
                  <a:extLst>
                    <a:ext uri="{9D8B030D-6E8A-4147-A177-3AD203B41FA5}">
                      <a16:colId xmlns:a16="http://schemas.microsoft.com/office/drawing/2014/main" val="2480527820"/>
                    </a:ext>
                  </a:extLst>
                </a:gridCol>
                <a:gridCol w="2137094">
                  <a:extLst>
                    <a:ext uri="{9D8B030D-6E8A-4147-A177-3AD203B41FA5}">
                      <a16:colId xmlns:a16="http://schemas.microsoft.com/office/drawing/2014/main" val="766179980"/>
                    </a:ext>
                  </a:extLst>
                </a:gridCol>
              </a:tblGrid>
              <a:tr h="50889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ptos" panose="020B0004020202020204" pitchFamily="34" charset="0"/>
                        </a:rPr>
                        <a:t>Core Research Team</a:t>
                      </a:r>
                      <a:endParaRPr lang="en-US" i="1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ptos" panose="020B0004020202020204" pitchFamily="34" charset="0"/>
                        </a:rPr>
                        <a:t>Research Review Panel Members</a:t>
                      </a:r>
                    </a:p>
                    <a:p>
                      <a:endParaRPr lang="en-US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ptos" panose="020B0004020202020204" pitchFamily="34" charset="0"/>
                        </a:rPr>
                        <a:t>TWDB Project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622233"/>
                  </a:ext>
                </a:extLst>
              </a:tr>
              <a:tr h="43002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John Nielsen-Gammon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Texas A&amp;M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Andy Yung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Walter P Moore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Saul </a:t>
                      </a:r>
                      <a:r>
                        <a:rPr lang="en-US" sz="1400" b="1" kern="1200" dirty="0" err="1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Nuccitelli</a:t>
                      </a: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*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286065"/>
                  </a:ext>
                </a:extLst>
              </a:tr>
              <a:tr h="52462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James Doss-Gollin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Rice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Blake C. Kronkosky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StateTech</a:t>
                      </a:r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Srikanth Koka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622693"/>
                  </a:ext>
                </a:extLst>
              </a:tr>
              <a:tr h="299397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William J Baule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Texas A&amp;M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Todd Ward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Harris County Flood Control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err="1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Rewati</a:t>
                      </a: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Niraula</a:t>
                      </a: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**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433155"/>
                  </a:ext>
                </a:extLst>
              </a:tr>
              <a:tr h="447794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Yuchen Lu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Rice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502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B32EFA-3C5E-CEDA-0E01-D3629952DD7F}"/>
              </a:ext>
            </a:extLst>
          </p:cNvPr>
          <p:cNvSpPr txBox="1"/>
          <p:nvPr/>
        </p:nvSpPr>
        <p:spPr>
          <a:xfrm>
            <a:off x="482367" y="4112169"/>
            <a:ext cx="835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Additional review from subject matter experts from federal agencies like NOAA, USGS and USACE will be requested and addressed before the final report and data is shared for public 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D9770-6713-1544-251C-BEC5B4B33ABA}"/>
              </a:ext>
            </a:extLst>
          </p:cNvPr>
          <p:cNvSpPr txBox="1"/>
          <p:nvPr/>
        </p:nvSpPr>
        <p:spPr>
          <a:xfrm>
            <a:off x="3093097" y="3643051"/>
            <a:ext cx="2957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*Leaving team	**Left team</a:t>
            </a:r>
          </a:p>
        </p:txBody>
      </p:sp>
    </p:spTree>
    <p:extLst>
      <p:ext uri="{BB962C8B-B14F-4D97-AF65-F5344CB8AC3E}">
        <p14:creationId xmlns:p14="http://schemas.microsoft.com/office/powerpoint/2010/main" val="3064902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57D36-DAE5-4A20-83D3-63357DC561C8}"/>
              </a:ext>
            </a:extLst>
          </p:cNvPr>
          <p:cNvSpPr>
            <a:spLocks noGrp="1"/>
          </p:cNvSpPr>
          <p:nvPr/>
        </p:nvSpPr>
        <p:spPr bwMode="auto">
          <a:xfrm>
            <a:off x="44083" y="0"/>
            <a:ext cx="86963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Project 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0A96-7FD6-EECC-9BF4-56021AC6A38B}"/>
              </a:ext>
            </a:extLst>
          </p:cNvPr>
          <p:cNvSpPr txBox="1"/>
          <p:nvPr/>
        </p:nvSpPr>
        <p:spPr>
          <a:xfrm>
            <a:off x="1065882" y="1545355"/>
            <a:ext cx="6652726" cy="166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Project Initiation: Fall 2022</a:t>
            </a:r>
          </a:p>
          <a:p>
            <a:pPr marL="0" marR="0" lvl="0" indent="0" algn="ctr" defTabSz="3429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Project Draft Report: Fall/Winter, 2024</a:t>
            </a:r>
          </a:p>
          <a:p>
            <a:pPr marL="0" marR="0" lvl="0" indent="0" algn="ctr" defTabSz="3429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Final Report and Data Dissemination: Spring/Summer 2025</a:t>
            </a:r>
          </a:p>
        </p:txBody>
      </p:sp>
    </p:spTree>
    <p:extLst>
      <p:ext uri="{BB962C8B-B14F-4D97-AF65-F5344CB8AC3E}">
        <p14:creationId xmlns:p14="http://schemas.microsoft.com/office/powerpoint/2010/main" val="129970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31D4C-FFDA-2507-B578-B2D46C1E73FA}"/>
              </a:ext>
            </a:extLst>
          </p:cNvPr>
          <p:cNvSpPr txBox="1">
            <a:spLocks/>
          </p:cNvSpPr>
          <p:nvPr/>
        </p:nvSpPr>
        <p:spPr bwMode="auto">
          <a:xfrm>
            <a:off x="237454" y="0"/>
            <a:ext cx="85206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Data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E6AAB0-BF9E-2FBC-0F56-BF58F2FDE13C}"/>
              </a:ext>
            </a:extLst>
          </p:cNvPr>
          <p:cNvSpPr txBox="1">
            <a:spLocks/>
          </p:cNvSpPr>
          <p:nvPr/>
        </p:nvSpPr>
        <p:spPr>
          <a:xfrm>
            <a:off x="237454" y="572700"/>
            <a:ext cx="8520600" cy="341640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NOAA Atlas 14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Global Historical Climatology Network – Daily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United States Climate Reference Network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Cooperative Network – Hourly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Automated Surface Observing System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Jefferson County Drainage District 6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Harris County Flood Control Network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Oklahoma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Mesonet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West Texas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Mesonet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– 5-minute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2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19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BAF28-7070-8133-345C-35EF61BD1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79" y="0"/>
            <a:ext cx="4923421" cy="4558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366A4-7101-AE26-E94D-56FA3546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16690847-697D-5D79-AE0A-B2B0716E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DE97A-C846-FD22-FB9F-B33F81DFE537}"/>
              </a:ext>
            </a:extLst>
          </p:cNvPr>
          <p:cNvSpPr txBox="1">
            <a:spLocks/>
          </p:cNvSpPr>
          <p:nvPr/>
        </p:nvSpPr>
        <p:spPr bwMode="auto">
          <a:xfrm>
            <a:off x="206192" y="292625"/>
            <a:ext cx="85206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b="0" i="0" kern="1200" baseline="0">
                <a:solidFill>
                  <a:srgbClr val="007DB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7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Quality Control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826B478-C435-E9EC-9F30-2A124528D025}"/>
              </a:ext>
            </a:extLst>
          </p:cNvPr>
          <p:cNvSpPr txBox="1">
            <a:spLocks/>
          </p:cNvSpPr>
          <p:nvPr/>
        </p:nvSpPr>
        <p:spPr>
          <a:xfrm>
            <a:off x="206192" y="1000075"/>
            <a:ext cx="8520600" cy="341640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0" i="0" kern="1200">
                <a:solidFill>
                  <a:srgbClr val="212427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Outlandishly small numbers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Outlandishly large numbers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427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Statistically weird storms</a:t>
            </a:r>
          </a:p>
        </p:txBody>
      </p:sp>
    </p:spTree>
    <p:extLst>
      <p:ext uri="{BB962C8B-B14F-4D97-AF65-F5344CB8AC3E}">
        <p14:creationId xmlns:p14="http://schemas.microsoft.com/office/powerpoint/2010/main" val="261461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4B13A-5A4F-4AEC-0B53-333774F53F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416B729-A5EF-0F43-8347-C630F3865EE8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7DB8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EB382BCB-2710-322D-3E8E-F81E1BFD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/>
          <a:stretch/>
        </p:blipFill>
        <p:spPr bwMode="auto">
          <a:xfrm>
            <a:off x="245359" y="0"/>
            <a:ext cx="5274563" cy="4433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717770-A012-7BD0-BD1E-361A11635112}"/>
              </a:ext>
            </a:extLst>
          </p:cNvPr>
          <p:cNvSpPr/>
          <p:nvPr/>
        </p:nvSpPr>
        <p:spPr>
          <a:xfrm>
            <a:off x="249381" y="369455"/>
            <a:ext cx="166255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B1430-4144-B913-024B-41CED2EB81DA}"/>
              </a:ext>
            </a:extLst>
          </p:cNvPr>
          <p:cNvSpPr txBox="1"/>
          <p:nvPr/>
        </p:nvSpPr>
        <p:spPr>
          <a:xfrm>
            <a:off x="-17878" y="303769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1A8F3-309E-FCB0-81F7-E2CA7D303255}"/>
              </a:ext>
            </a:extLst>
          </p:cNvPr>
          <p:cNvSpPr txBox="1"/>
          <p:nvPr/>
        </p:nvSpPr>
        <p:spPr>
          <a:xfrm>
            <a:off x="-17878" y="1050758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C55BF-DB49-A5BE-BACE-86A0D18F6A00}"/>
              </a:ext>
            </a:extLst>
          </p:cNvPr>
          <p:cNvSpPr txBox="1"/>
          <p:nvPr/>
        </p:nvSpPr>
        <p:spPr>
          <a:xfrm>
            <a:off x="0" y="1822784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7E601-886A-57A5-8980-C068D2AADA9B}"/>
              </a:ext>
            </a:extLst>
          </p:cNvPr>
          <p:cNvSpPr txBox="1"/>
          <p:nvPr/>
        </p:nvSpPr>
        <p:spPr>
          <a:xfrm>
            <a:off x="0" y="2571750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D7082-BAF2-9507-E49A-3F4AAC06CECA}"/>
              </a:ext>
            </a:extLst>
          </p:cNvPr>
          <p:cNvSpPr txBox="1"/>
          <p:nvPr/>
        </p:nvSpPr>
        <p:spPr>
          <a:xfrm>
            <a:off x="-17878" y="3349523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668538-4C90-4D50-E878-F1ED7900F823}"/>
              </a:ext>
            </a:extLst>
          </p:cNvPr>
          <p:cNvSpPr txBox="1"/>
          <p:nvPr/>
        </p:nvSpPr>
        <p:spPr>
          <a:xfrm>
            <a:off x="-17878" y="4099182"/>
            <a:ext cx="5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D61C45-E4D0-D600-600B-121BC8991879}"/>
              </a:ext>
            </a:extLst>
          </p:cNvPr>
          <p:cNvSpPr/>
          <p:nvPr/>
        </p:nvSpPr>
        <p:spPr>
          <a:xfrm>
            <a:off x="508597" y="3048000"/>
            <a:ext cx="4922384" cy="1137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594995-B08B-1DE0-DCA2-99BBA780A376}"/>
              </a:ext>
            </a:extLst>
          </p:cNvPr>
          <p:cNvSpPr/>
          <p:nvPr/>
        </p:nvSpPr>
        <p:spPr>
          <a:xfrm>
            <a:off x="490718" y="141492"/>
            <a:ext cx="4940263" cy="3018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2BBC59-934D-2A46-F11A-9AEA891FD5F2}"/>
              </a:ext>
            </a:extLst>
          </p:cNvPr>
          <p:cNvSpPr/>
          <p:nvPr/>
        </p:nvSpPr>
        <p:spPr>
          <a:xfrm>
            <a:off x="401781" y="4292023"/>
            <a:ext cx="5118141" cy="192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8466DB-7104-A15D-F058-253FCBB2B593}"/>
              </a:ext>
            </a:extLst>
          </p:cNvPr>
          <p:cNvSpPr txBox="1"/>
          <p:nvPr/>
        </p:nvSpPr>
        <p:spPr>
          <a:xfrm>
            <a:off x="1103743" y="4302310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0.5”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5DA032-660B-88C4-E200-4BFB3686DC78}"/>
              </a:ext>
            </a:extLst>
          </p:cNvPr>
          <p:cNvSpPr txBox="1"/>
          <p:nvPr/>
        </p:nvSpPr>
        <p:spPr>
          <a:xfrm>
            <a:off x="183014" y="4302310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F5D6C-341D-438A-F43B-6283361223C4}"/>
              </a:ext>
            </a:extLst>
          </p:cNvPr>
          <p:cNvSpPr txBox="1"/>
          <p:nvPr/>
        </p:nvSpPr>
        <p:spPr>
          <a:xfrm>
            <a:off x="2051667" y="4299588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1.0”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567D1B-D01F-78DC-50C5-2613A54D7959}"/>
              </a:ext>
            </a:extLst>
          </p:cNvPr>
          <p:cNvSpPr txBox="1"/>
          <p:nvPr/>
        </p:nvSpPr>
        <p:spPr>
          <a:xfrm>
            <a:off x="2960849" y="4292023"/>
            <a:ext cx="65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1.5”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EA8CC6-EE94-B54D-982F-DA0DD1DDE0CF}"/>
              </a:ext>
            </a:extLst>
          </p:cNvPr>
          <p:cNvSpPr txBox="1"/>
          <p:nvPr/>
        </p:nvSpPr>
        <p:spPr>
          <a:xfrm>
            <a:off x="861884" y="3118690"/>
            <a:ext cx="242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CRN: 5min/15min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CB099D-B209-0587-A73A-ADD6E4C0E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1031" r="12727" b="32768"/>
          <a:stretch/>
        </p:blipFill>
        <p:spPr bwMode="auto">
          <a:xfrm>
            <a:off x="3530785" y="4682129"/>
            <a:ext cx="1324879" cy="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ice University Logo, symbol, meaning, history, PNG, brand">
            <a:extLst>
              <a:ext uri="{FF2B5EF4-FFF2-40B4-BE49-F238E27FC236}">
                <a16:creationId xmlns:a16="http://schemas.microsoft.com/office/drawing/2014/main" id="{9B9C41CC-D724-C501-F1B3-383CB36C7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3" b="32514"/>
          <a:stretch/>
        </p:blipFill>
        <p:spPr bwMode="auto">
          <a:xfrm>
            <a:off x="7240704" y="4682129"/>
            <a:ext cx="1601277" cy="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041685"/>
      </p:ext>
    </p:extLst>
  </p:cSld>
  <p:clrMapOvr>
    <a:masterClrMapping/>
  </p:clrMapOvr>
</p:sld>
</file>

<file path=ppt/theme/theme1.xml><?xml version="1.0" encoding="utf-8"?>
<a:theme xmlns:a="http://schemas.openxmlformats.org/drawingml/2006/main" name="twdb-ppt-white-template-footer-blue-1504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1028BAFA-BE4E-F944-9F19-48E56975E32E}" vid="{25DA61A9-BCE9-0A41-8ECA-771E12257AA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3973</TotalTime>
  <Words>1697</Words>
  <Application>Microsoft Office PowerPoint</Application>
  <PresentationFormat>On-screen Show (16:9)</PresentationFormat>
  <Paragraphs>368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Arial</vt:lpstr>
      <vt:lpstr>Calibri</vt:lpstr>
      <vt:lpstr>Times New Roman</vt:lpstr>
      <vt:lpstr>twdb-ppt-white-template-footer-blue-1504</vt:lpstr>
      <vt:lpstr>Developing Future Rainfall Frequency Grids for the State of Texas: TxRAIN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to you, James and Yuchen…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Observational inferences are well-calibrated</vt:lpstr>
      <vt:lpstr>PowerPoint Presentation</vt:lpstr>
      <vt:lpstr>PowerPoint Presentation</vt:lpstr>
      <vt:lpstr>Appendix – Historical trend justifications</vt:lpstr>
      <vt:lpstr>Future Conditions</vt:lpstr>
      <vt:lpstr>PowerPoint Presentation</vt:lpstr>
      <vt:lpstr>Final Steps (big picture)</vt:lpstr>
      <vt:lpstr>Final Steps (big picture)</vt:lpstr>
      <vt:lpstr>Possible tweaks in the meantime…</vt:lpstr>
      <vt:lpstr>Summary of Differences from Atlas 15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Future Rainfall Frequency Grids for the State of Texas</dc:title>
  <dc:creator>Rewati Niraula</dc:creator>
  <cp:lastModifiedBy>Maidment, David R</cp:lastModifiedBy>
  <cp:revision>150</cp:revision>
  <dcterms:modified xsi:type="dcterms:W3CDTF">2025-02-12T21:39:08Z</dcterms:modified>
</cp:coreProperties>
</file>