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1" r:id="rId2"/>
    <p:sldId id="458" r:id="rId3"/>
    <p:sldId id="459" r:id="rId4"/>
    <p:sldId id="460" r:id="rId5"/>
    <p:sldId id="372" r:id="rId6"/>
    <p:sldId id="462" r:id="rId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51932"/>
    <a:srgbClr val="026ACB"/>
    <a:srgbClr val="9BCDFF"/>
    <a:srgbClr val="FFFFC8"/>
    <a:srgbClr val="FFFFFF"/>
    <a:srgbClr val="FFF1C3"/>
    <a:srgbClr val="FFE6C3"/>
    <a:srgbClr val="FFFFC3"/>
    <a:srgbClr val="F0FFA5"/>
    <a:srgbClr val="FFFF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71027" autoAdjust="0"/>
  </p:normalViewPr>
  <p:slideViewPr>
    <p:cSldViewPr snapToGrid="0">
      <p:cViewPr varScale="1">
        <p:scale>
          <a:sx n="68" d="100"/>
          <a:sy n="68" d="100"/>
        </p:scale>
        <p:origin x="-1224" y="-96"/>
      </p:cViewPr>
      <p:guideLst>
        <p:guide orient="horz" pos="432"/>
        <p:guide orient="horz" pos="3888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68A2397-229D-5E42-96C0-D1B4D14383A4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A661904-7755-0547-B24C-11F6D244C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fld id="{74DEC73C-1164-CA43-9CA2-E40A5599B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0CorpPPT4x3_bg_esri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rgbClr val="FFFF96">
                    <a:alpha val="95000"/>
                  </a:srgb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-1"/>
            <a:ext cx="9144000" cy="6858000"/>
          </a:xfrm>
          <a:prstGeom prst="rect">
            <a:avLst/>
          </a:prstGeom>
          <a:solidFill>
            <a:schemeClr val="tx2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4" name="Picture 3" descr="WorldMapBg_hue.png"/>
          <p:cNvPicPr>
            <a:picLocks noChangeAspect="1"/>
          </p:cNvPicPr>
          <p:nvPr userDrawn="1"/>
        </p:nvPicPr>
        <p:blipFill>
          <a:blip r:embed="rId2">
            <a:lum/>
            <a:alphaModFix amt="25000"/>
          </a:blip>
          <a:srcRect l="9821" r="9821" b="24535"/>
          <a:stretch>
            <a:fillRect/>
          </a:stretch>
        </p:blipFill>
        <p:spPr>
          <a:xfrm>
            <a:off x="0" y="0"/>
            <a:ext cx="9144000" cy="4830352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 userDrawn="1"/>
        </p:nvGrpSpPr>
        <p:grpSpPr>
          <a:xfrm>
            <a:off x="0" y="1141577"/>
            <a:ext cx="9144000" cy="5486400"/>
            <a:chOff x="0" y="685800"/>
            <a:chExt cx="9144000" cy="5486400"/>
          </a:xfrm>
        </p:grpSpPr>
        <p:cxnSp>
          <p:nvCxnSpPr>
            <p:cNvPr id="7" name="Straight Connector 6"/>
            <p:cNvCxnSpPr/>
            <p:nvPr userDrawn="1"/>
          </p:nvCxnSpPr>
          <p:spPr bwMode="auto">
            <a:xfrm>
              <a:off x="91440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237744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384048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>
              <a:off x="530352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676656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822960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10800000">
              <a:off x="0" y="517128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10800000">
              <a:off x="0" y="400976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rot="10800000">
              <a:off x="0" y="284824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 rot="10800000">
              <a:off x="0" y="168672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634221copy_demo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14" name="Straight Connector 13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 descr="header-banner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0" y="1920708"/>
            <a:ext cx="7620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3600" y="1944209"/>
            <a:ext cx="4826000" cy="583092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Demo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3634221copy_demo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9" name="Straight Connector 8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 descr="header-banner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0" y="1920709"/>
            <a:ext cx="76200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3600" y="1918808"/>
            <a:ext cx="4826000" cy="1006863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Demo title </a:t>
            </a:r>
            <a:br>
              <a:rPr lang="en-US" smtClean="0"/>
            </a:br>
            <a:r>
              <a:rPr lang="en-US" smtClean="0"/>
              <a:t>(2 lines text)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3634221copy_demo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20"/>
          <p:cNvGrpSpPr/>
          <p:nvPr userDrawn="1"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9" name="Straight Connector 8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 descr="header-banner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0" y="1920709"/>
            <a:ext cx="7620000" cy="908825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401568" y="2405582"/>
            <a:ext cx="4828032" cy="274320"/>
          </a:xfrm>
        </p:spPr>
        <p:txBody>
          <a:bodyPr anchor="b"/>
          <a:lstStyle>
            <a:lvl1pPr algn="r">
              <a:buFontTx/>
              <a:buNone/>
              <a:defRPr sz="17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3600" y="1918809"/>
            <a:ext cx="4826000" cy="509690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Demo title 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ner_gradi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16446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2544064"/>
            <a:ext cx="7315201" cy="966788"/>
          </a:xfrm>
        </p:spPr>
        <p:txBody>
          <a:bodyPr anchor="ctr"/>
          <a:lstStyle>
            <a:lvl1pPr algn="ctr">
              <a:defRPr sz="3600" spc="0"/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Section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482600"/>
          </a:xfrm>
        </p:spPr>
        <p:txBody>
          <a:bodyPr/>
          <a:lstStyle>
            <a:lvl1pPr algn="ctr">
              <a:defRPr spc="0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10_agd_bnnr_txt_July10-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924910"/>
            <a:ext cx="9144000" cy="831850"/>
          </a:xfrm>
          <a:prstGeom prst="rect">
            <a:avLst/>
          </a:prstGeom>
        </p:spPr>
      </p:pic>
      <p:pic>
        <p:nvPicPr>
          <p:cNvPr id="8" name="Picture 7" descr="UC10_agd_cvr_w-shdw.png"/>
          <p:cNvPicPr>
            <a:picLocks noChangeAspect="1"/>
          </p:cNvPicPr>
          <p:nvPr/>
        </p:nvPicPr>
        <p:blipFill>
          <a:blip r:embed="rId3" cstate="print"/>
          <a:srcRect l="3812" r="224" b="8784"/>
          <a:stretch>
            <a:fillRect/>
          </a:stretch>
        </p:blipFill>
        <p:spPr>
          <a:xfrm>
            <a:off x="0" y="0"/>
            <a:ext cx="46101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57700" y="2658176"/>
            <a:ext cx="3771900" cy="1270000"/>
          </a:xfrm>
        </p:spPr>
        <p:txBody>
          <a:bodyPr anchor="b"/>
          <a:lstStyle>
            <a:lvl1pPr algn="r">
              <a:defRPr sz="2400" spc="10" baseline="0"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53128" y="4114800"/>
            <a:ext cx="3776472" cy="753534"/>
          </a:xfrm>
        </p:spPr>
        <p:txBody>
          <a:bodyPr bIns="0"/>
          <a:lstStyle>
            <a:lvl1pPr marL="0" indent="0" algn="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Name of </a:t>
            </a:r>
            <a:r>
              <a:rPr lang="en-US" dirty="0" err="1" smtClean="0"/>
              <a:t>Presenter(s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68900" y="1765300"/>
            <a:ext cx="306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ts val="600"/>
              </a:spcAft>
              <a:buClr>
                <a:srgbClr val="9BCDFF"/>
              </a:buClr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Preconference Seminars</a:t>
            </a:r>
            <a:endParaRPr kumimoji="0" lang="en-US" sz="1900" b="0" i="0" u="none" strike="noStrike" kern="0" cap="none" spc="1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esri logo_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800" y="5181600"/>
            <a:ext cx="2616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ri logo_sm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7800" y="5181600"/>
            <a:ext cx="2616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7000" y="1515176"/>
            <a:ext cx="6350000" cy="1270000"/>
          </a:xfrm>
        </p:spPr>
        <p:txBody>
          <a:bodyPr anchor="b"/>
          <a:lstStyle>
            <a:lvl1pPr algn="ctr">
              <a:defRPr sz="3000" spc="10" baseline="0"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7000" y="3200400"/>
            <a:ext cx="6350000" cy="753534"/>
          </a:xfrm>
        </p:spPr>
        <p:txBody>
          <a:bodyPr bIns="0"/>
          <a:lstStyle>
            <a:lvl1pPr marL="0" indent="0" algn="ct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Name of </a:t>
            </a:r>
            <a:r>
              <a:rPr lang="en-US" dirty="0" err="1" smtClean="0"/>
              <a:t>Presenter(s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esri logo_sm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7800" y="5181600"/>
            <a:ext cx="2616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 spc="0" baseline="0">
                <a:solidFill>
                  <a:schemeClr val="accent5">
                    <a:alpha val="90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defRPr spc="0"/>
            </a:lvl1pPr>
            <a:lvl2pPr>
              <a:buClr>
                <a:schemeClr val="accent3"/>
              </a:buClr>
              <a:defRPr spc="0"/>
            </a:lvl2pPr>
            <a:lvl3pPr>
              <a:buClr>
                <a:schemeClr val="accent3"/>
              </a:buClr>
              <a:defRPr spc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 spc="0">
                <a:solidFill>
                  <a:schemeClr val="accent5">
                    <a:alpha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rgbClr val="FFFF96">
                    <a:alpha val="95000"/>
                  </a:srgb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 baseline="0"/>
            </a:lvl3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rgbClr val="FFFF96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rgbClr val="FFFF96">
                    <a:alpha val="95000"/>
                  </a:srgb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accent5">
                    <a:alpha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23900"/>
            <a:ext cx="731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47672"/>
            <a:ext cx="6604000" cy="31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61" r:id="rId4"/>
    <p:sldLayoutId id="2147483690" r:id="rId5"/>
    <p:sldLayoutId id="2147483687" r:id="rId6"/>
    <p:sldLayoutId id="2147483691" r:id="rId7"/>
    <p:sldLayoutId id="2147483683" r:id="rId8"/>
    <p:sldLayoutId id="2147483684" r:id="rId9"/>
    <p:sldLayoutId id="2147483686" r:id="rId10"/>
    <p:sldLayoutId id="2147483685" r:id="rId11"/>
    <p:sldLayoutId id="2147483694" r:id="rId12"/>
    <p:sldLayoutId id="2147483678" r:id="rId13"/>
    <p:sldLayoutId id="2147483665" r:id="rId14"/>
    <p:sldLayoutId id="2147483692" r:id="rId15"/>
    <p:sldLayoutId id="2147483666" r:id="rId16"/>
    <p:sldLayoutId id="2147483688" r:id="rId17"/>
    <p:sldLayoutId id="2147483679" r:id="rId18"/>
    <p:sldLayoutId id="2147483732" r:id="rId19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spc="0">
          <a:solidFill>
            <a:srgbClr val="FFFFFF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1" fontAlgn="base" hangingPunct="1">
        <a:lnSpc>
          <a:spcPts val="2300"/>
        </a:lnSpc>
        <a:spcBef>
          <a:spcPts val="300"/>
        </a:spcBef>
        <a:spcAft>
          <a:spcPts val="600"/>
        </a:spcAft>
        <a:buClr>
          <a:schemeClr val="accent3"/>
        </a:buClr>
        <a:buSzPct val="80000"/>
        <a:buChar char="•"/>
        <a:defRPr sz="1600" b="1" spc="0" baseline="0">
          <a:solidFill>
            <a:srgbClr val="FFFFFF"/>
          </a:solidFill>
          <a:effectLst/>
          <a:latin typeface="+mn-lt"/>
          <a:ea typeface="+mn-ea"/>
          <a:cs typeface="+mn-cs"/>
        </a:defRPr>
      </a:lvl1pPr>
      <a:lvl2pPr marL="517525" indent="-174625" algn="l" rtl="0" eaLnBrk="1" fontAlgn="base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Lucida Grande"/>
        <a:buChar char="-"/>
        <a:defRPr sz="1600" b="1" spc="0" baseline="0">
          <a:solidFill>
            <a:srgbClr val="FFFFFF"/>
          </a:solidFill>
          <a:effectLst/>
          <a:latin typeface="+mn-lt"/>
          <a:ea typeface="+mn-ea"/>
        </a:defRPr>
      </a:lvl2pPr>
      <a:lvl3pPr marL="781050" indent="-149225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Lucida Grande"/>
        <a:buChar char="-"/>
        <a:defRPr sz="1400" b="1" spc="0">
          <a:solidFill>
            <a:srgbClr val="FFFFFF"/>
          </a:solidFill>
          <a:effectLst/>
          <a:latin typeface="+mn-lt"/>
          <a:ea typeface="+mn-ea"/>
        </a:defRPr>
      </a:lvl3pPr>
      <a:lvl4pPr marL="1044575" indent="-1492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400" b="1">
          <a:solidFill>
            <a:srgbClr val="FFFFFF"/>
          </a:solidFill>
          <a:effectLst/>
          <a:latin typeface="+mn-lt"/>
          <a:ea typeface="+mn-ea"/>
        </a:defRPr>
      </a:lvl4pPr>
      <a:lvl5pPr marL="13446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53218" y="1575582"/>
            <a:ext cx="8567225" cy="272913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A3CA4B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>
              <a:srgbClr val="000000">
                <a:alpha val="20000"/>
              </a:srgbClr>
            </a:outerShdw>
          </a:effectLst>
        </p:spPr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2" name="Picture 11" descr="ColoradoCu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181" y="5211110"/>
            <a:ext cx="2464020" cy="128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Hydro River </a:t>
            </a:r>
            <a:endParaRPr lang="en-US" dirty="0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6454828" y="2135353"/>
          <a:ext cx="2081000" cy="1655377"/>
        </p:xfrm>
        <a:graphic>
          <a:graphicData uri="http://schemas.openxmlformats.org/presentationml/2006/ole">
            <p:oleObj spid="_x0000_s180226" name="VISIO" r:id="rId5" imgW="2610000" imgH="2357640" progId="Visio.Drawing.11">
              <p:embed/>
            </p:oleObj>
          </a:graphicData>
        </a:graphic>
      </p:graphicFrame>
      <p:pic>
        <p:nvPicPr>
          <p:cNvPr id="7" name="Picture 6" descr="river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692" y="2869323"/>
            <a:ext cx="3307362" cy="2232469"/>
          </a:xfrm>
          <a:prstGeom prst="rect">
            <a:avLst/>
          </a:prstGeom>
        </p:spPr>
      </p:pic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25012" y="2146273"/>
          <a:ext cx="2114550" cy="1633537"/>
        </p:xfrm>
        <a:graphic>
          <a:graphicData uri="http://schemas.openxmlformats.org/presentationml/2006/ole">
            <p:oleObj spid="_x0000_s180227" name="VISIO" r:id="rId7" imgW="2986200" imgH="2390040" progId="Visio.Drawing.11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3324" y="4761186"/>
            <a:ext cx="15613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Aquatic Biology</a:t>
            </a:r>
            <a:endParaRPr lang="en-US" sz="1600" dirty="0"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724" y="1807779"/>
            <a:ext cx="13801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River Network</a:t>
            </a:r>
            <a:endParaRPr lang="en-US" sz="1600" dirty="0"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772" y="1770993"/>
            <a:ext cx="15372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 Channel Shape</a:t>
            </a:r>
            <a:endParaRPr lang="en-US" sz="1600" dirty="0"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9738" y="4608786"/>
            <a:ext cx="865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Flooding</a:t>
            </a:r>
            <a:endParaRPr lang="en-US" sz="1600" dirty="0"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pic>
        <p:nvPicPr>
          <p:cNvPr id="18" name="Picture 17" descr="flood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5034" y="5037081"/>
            <a:ext cx="2247481" cy="163173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07434" y="1800666"/>
            <a:ext cx="2585059" cy="61897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2400" dirty="0" err="1" smtClean="0"/>
              <a:t>Multiscale</a:t>
            </a:r>
            <a:r>
              <a:rPr lang="en-US" sz="2400" dirty="0" smtClean="0"/>
              <a:t> 3D </a:t>
            </a:r>
            <a:r>
              <a:rPr lang="en-US" sz="2400" dirty="0" err="1" smtClean="0"/>
              <a:t>Hydrography</a:t>
            </a:r>
            <a:endParaRPr lang="en-US" sz="240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85394" y="5638800"/>
            <a:ext cx="3662854" cy="253648"/>
          </a:xfrm>
        </p:spPr>
        <p:txBody>
          <a:bodyPr/>
          <a:lstStyle/>
          <a:p>
            <a:pPr algn="ctr"/>
            <a:r>
              <a:rPr lang="en-US" sz="2000" dirty="0" smtClean="0"/>
              <a:t>Applications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Topographic </a:t>
            </a:r>
            <a:r>
              <a:rPr lang="en-US" dirty="0" err="1" smtClean="0"/>
              <a:t>Basemap</a:t>
            </a:r>
            <a:r>
              <a:rPr lang="en-US" dirty="0" smtClean="0"/>
              <a:t> in ArcGIS.com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Tiled base map synthesizing information across map scales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81442" y="1772530"/>
            <a:ext cx="5365264" cy="2096085"/>
            <a:chOff x="981442" y="1772530"/>
            <a:chExt cx="5365264" cy="2096085"/>
          </a:xfrm>
        </p:grpSpPr>
        <p:pic>
          <p:nvPicPr>
            <p:cNvPr id="8499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1442" y="1785938"/>
              <a:ext cx="3748819" cy="208267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554630" y="1772530"/>
              <a:ext cx="79207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World</a:t>
              </a:r>
              <a:r>
                <a:rPr lang="en-US" sz="2000" dirty="0" smtClean="0"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 </a:t>
              </a:r>
              <a:endParaRPr lang="en-US" sz="2000" dirty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2480" y="2222693"/>
            <a:ext cx="5826177" cy="2082020"/>
            <a:chOff x="1792480" y="2222693"/>
            <a:chExt cx="5826177" cy="2082020"/>
          </a:xfrm>
        </p:grpSpPr>
        <p:pic>
          <p:nvPicPr>
            <p:cNvPr id="849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2480" y="2222693"/>
              <a:ext cx="3713762" cy="208202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09856" y="2262555"/>
              <a:ext cx="170880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United States</a:t>
              </a:r>
              <a:r>
                <a:rPr lang="en-US" sz="2000" dirty="0" smtClean="0"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 </a:t>
              </a:r>
              <a:endParaRPr lang="en-US" sz="2000" dirty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29133" y="2710378"/>
            <a:ext cx="4647489" cy="2338604"/>
            <a:chOff x="2729133" y="2710378"/>
            <a:chExt cx="4647489" cy="2338604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9133" y="2721800"/>
              <a:ext cx="3108960" cy="232718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597371" y="2710378"/>
              <a:ext cx="77925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Texas</a:t>
              </a:r>
              <a:r>
                <a:rPr lang="en-US" sz="2000" dirty="0" smtClean="0"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 </a:t>
              </a:r>
              <a:endParaRPr lang="en-US" sz="2000" dirty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27938" y="3172267"/>
            <a:ext cx="4148233" cy="2365055"/>
            <a:chOff x="3727938" y="3172267"/>
            <a:chExt cx="4148233" cy="2365055"/>
          </a:xfrm>
        </p:grpSpPr>
        <p:pic>
          <p:nvPicPr>
            <p:cNvPr id="8499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27938" y="3184401"/>
              <a:ext cx="2956853" cy="235292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077875" y="3172267"/>
              <a:ext cx="79829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Austin</a:t>
              </a:r>
              <a:endParaRPr lang="en-US" sz="2000" dirty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1999" y="3591954"/>
            <a:ext cx="3681382" cy="2611898"/>
            <a:chOff x="4571999" y="3591954"/>
            <a:chExt cx="3681382" cy="2611898"/>
          </a:xfrm>
        </p:grpSpPr>
        <p:pic>
          <p:nvPicPr>
            <p:cNvPr id="8499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1999" y="3923816"/>
              <a:ext cx="3277551" cy="228003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540044" y="359195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Home</a:t>
              </a:r>
              <a:endParaRPr lang="en-US" sz="2000" dirty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2948" y="5809956"/>
            <a:ext cx="360194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How do we do this for hydro?</a:t>
            </a:r>
            <a:endParaRPr lang="en-US" sz="2000" i="1" dirty="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5286797" cy="304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</a:t>
            </a:r>
            <a:r>
              <a:rPr lang="en-US" dirty="0" err="1" smtClean="0"/>
              <a:t>BaseMap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Display Layer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Hydrography</a:t>
            </a:r>
            <a:r>
              <a:rPr lang="en-US" dirty="0" smtClean="0">
                <a:solidFill>
                  <a:srgbClr val="FFFF00"/>
                </a:solidFill>
              </a:rPr>
              <a:t> or “blue line” component of a topographic map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048000"/>
            <a:ext cx="228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86200" y="2209800"/>
            <a:ext cx="1905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505200" y="3733800"/>
            <a:ext cx="2667000" cy="1905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2913380" cy="38000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174949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95" y="1556090"/>
            <a:ext cx="4714572" cy="28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</a:t>
            </a:r>
            <a:r>
              <a:rPr lang="en-US" dirty="0" err="1" smtClean="0"/>
              <a:t>BaseMap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Operational Layer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geometric network with a local catchment for each network edge</a:t>
            </a:r>
          </a:p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5216"/>
            <a:ext cx="3597135" cy="4233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0" y="3814016"/>
            <a:ext cx="2057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261816"/>
            <a:ext cx="3955596" cy="1457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10800000" flipV="1">
            <a:off x="1143000" y="3814016"/>
            <a:ext cx="49530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5105400" y="4576016"/>
            <a:ext cx="30480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975816"/>
            <a:ext cx="1066800" cy="1350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 </a:t>
            </a:r>
            <a:r>
              <a:rPr lang="en-US" dirty="0" err="1" smtClean="0"/>
              <a:t>BaseMap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Observation Layers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Time-enabled feature layers of observations data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316651" cy="46681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Implementation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234" y="1595979"/>
            <a:ext cx="8117058" cy="4861092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 with </a:t>
            </a: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resolution </a:t>
            </a:r>
            <a:r>
              <a:rPr lang="en-US" sz="2800" b="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Lidar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point data and </a:t>
            </a:r>
            <a:r>
              <a:rPr lang="en-US" sz="2800" b="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breakline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endParaRPr lang="en-US" sz="2800" b="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Better integration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vector geometry and networks with the elevation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(e.g. WBD, NHD, NED)</a:t>
            </a:r>
            <a:endParaRPr lang="en-US" sz="2800" b="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Have a better solution for </a:t>
            </a:r>
            <a:r>
              <a:rPr lang="en-US" sz="2800" b="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multiscale</a:t>
            </a: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visualization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analysis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Operational layer has the same </a:t>
            </a: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seamless behavior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across scales as does the display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layer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There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</a:t>
            </a: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base-level </a:t>
            </a: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original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data. At all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higher, less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resolved scales, the features displayed are a </a:t>
            </a:r>
            <a:r>
              <a:rPr lang="en-US" sz="28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selected set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the base level original dataset. </a:t>
            </a:r>
            <a:endParaRPr lang="en-US" sz="2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UC_4x3_Precon">
  <a:themeElements>
    <a:clrScheme name="2010 Esri Theme colors">
      <a:dk1>
        <a:srgbClr val="001E69"/>
      </a:dk1>
      <a:lt1>
        <a:srgbClr val="FFFFFF"/>
      </a:lt1>
      <a:dk2>
        <a:srgbClr val="000000"/>
      </a:dk2>
      <a:lt2>
        <a:srgbClr val="FFFFFF"/>
      </a:lt2>
      <a:accent1>
        <a:srgbClr val="5AC3FA"/>
      </a:accent1>
      <a:accent2>
        <a:srgbClr val="8C8C8C"/>
      </a:accent2>
      <a:accent3>
        <a:srgbClr val="C8C8C8"/>
      </a:accent3>
      <a:accent4>
        <a:srgbClr val="9BCDFF"/>
      </a:accent4>
      <a:accent5>
        <a:srgbClr val="FFFF96"/>
      </a:accent5>
      <a:accent6>
        <a:srgbClr val="0A3264"/>
      </a:accent6>
      <a:hlink>
        <a:srgbClr val="FFFF96"/>
      </a:hlink>
      <a:folHlink>
        <a:srgbClr val="9DCFFE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4F08B"/>
        </a:solidFill>
        <a:ln w="25400" cap="flat" cmpd="sng" algn="ctr">
          <a:solidFill>
            <a:srgbClr val="A3CA4B"/>
          </a:solidFill>
          <a:prstDash val="solid"/>
          <a:round/>
          <a:headEnd type="none" w="med" len="med"/>
          <a:tailEnd type="none" w="med" len="med"/>
        </a:ln>
        <a:effectLst>
          <a:outerShdw dist="25400" dir="5400000">
            <a:srgbClr val="000000">
              <a:alpha val="20000"/>
            </a:srgbClr>
          </a:outerShdw>
        </a:effectLst>
      </a:spPr>
      <a:bodyPr wrap="none" anchor="ctr"/>
      <a:lstStyle>
        <a:defPPr>
          <a:defRPr sz="1200" dirty="0">
            <a:solidFill>
              <a:schemeClr val="tx2"/>
            </a:solidFill>
            <a:latin typeface="Arial" charset="0"/>
            <a:ea typeface="ＭＳ Ｐゴシック" pitchFamily="16" charset="-128"/>
          </a:defRPr>
        </a:defPPr>
      </a:lstStyle>
    </a:spDef>
    <a:lnDef>
      <a:spPr bwMode="auto">
        <a:noFill/>
        <a:ln w="25400">
          <a:solidFill>
            <a:srgbClr val="FFFF66"/>
          </a:solidFill>
          <a:round/>
          <a:headEnd type="none" w="lg" len="med"/>
          <a:tailEnd type="triangle" w="lg" len="med"/>
        </a:ln>
        <a:effectLst/>
      </a:spPr>
      <a:bodyPr/>
      <a:lstStyle/>
    </a:lnDef>
    <a:txDef>
      <a:spPr>
        <a:noFill/>
      </a:spPr>
      <a:bodyPr wrap="none" lIns="0" tIns="0" rIns="0" bIns="0">
        <a:spAutoFit/>
      </a:bodyPr>
      <a:lstStyle>
        <a:defPPr>
          <a:defRPr sz="1200" dirty="0">
            <a:latin typeface="Arial" charset="0"/>
            <a:ea typeface="ＭＳ Ｐゴシック" pitchFamily="34" charset="-128"/>
            <a:cs typeface="Arial" pitchFamily="34" charset="0"/>
            <a:sym typeface="Arial" pitchFamily="2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2010UC_4x3_Precon</Template>
  <TotalTime>441</TotalTime>
  <Words>173</Words>
  <Application>Microsoft Office PowerPoint</Application>
  <PresentationFormat>On-screen Show (4:3)</PresentationFormat>
  <Paragraphs>34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2010UC_4x3_Precon</vt:lpstr>
      <vt:lpstr>VISIO</vt:lpstr>
      <vt:lpstr>Arc Hydro River </vt:lpstr>
      <vt:lpstr>Global Topographic Basemap in ArcGIS.com</vt:lpstr>
      <vt:lpstr>Hydro BaseMap Display Layer</vt:lpstr>
      <vt:lpstr>Hydro BaseMap Operational Layer</vt:lpstr>
      <vt:lpstr>Hydro BaseMap Observation Layers</vt:lpstr>
      <vt:lpstr>Some Implementation Principles</vt:lpstr>
    </vt:vector>
  </TitlesOfParts>
  <Manager/>
  <Company>University of Texas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Safe Area — Please Read</dc:title>
  <dc:subject/>
  <dc:creator>David Maidment</dc:creator>
  <cp:keywords/>
  <dc:description/>
  <cp:lastModifiedBy>David Maidment</cp:lastModifiedBy>
  <cp:revision>57</cp:revision>
  <cp:lastPrinted>2007-06-09T21:08:00Z</cp:lastPrinted>
  <dcterms:created xsi:type="dcterms:W3CDTF">2010-06-25T18:37:49Z</dcterms:created>
  <dcterms:modified xsi:type="dcterms:W3CDTF">2010-12-02T13:22:32Z</dcterms:modified>
  <cp:category/>
</cp:coreProperties>
</file>