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378" r:id="rId2"/>
    <p:sldId id="444" r:id="rId3"/>
    <p:sldId id="461" r:id="rId4"/>
    <p:sldId id="445" r:id="rId5"/>
    <p:sldId id="446" r:id="rId6"/>
    <p:sldId id="449" r:id="rId7"/>
    <p:sldId id="450" r:id="rId8"/>
    <p:sldId id="451" r:id="rId9"/>
    <p:sldId id="441" r:id="rId10"/>
    <p:sldId id="447" r:id="rId11"/>
    <p:sldId id="455" r:id="rId12"/>
    <p:sldId id="440" r:id="rId13"/>
    <p:sldId id="442" r:id="rId14"/>
    <p:sldId id="463" r:id="rId15"/>
    <p:sldId id="443" r:id="rId16"/>
    <p:sldId id="452" r:id="rId17"/>
    <p:sldId id="458" r:id="rId18"/>
    <p:sldId id="352" r:id="rId19"/>
    <p:sldId id="353" r:id="rId20"/>
    <p:sldId id="417" r:id="rId21"/>
    <p:sldId id="354" r:id="rId22"/>
    <p:sldId id="355" r:id="rId23"/>
    <p:sldId id="459" r:id="rId24"/>
    <p:sldId id="460" r:id="rId25"/>
    <p:sldId id="419" r:id="rId26"/>
    <p:sldId id="453" r:id="rId27"/>
    <p:sldId id="360" r:id="rId28"/>
    <p:sldId id="363" r:id="rId29"/>
    <p:sldId id="364" r:id="rId30"/>
    <p:sldId id="365" r:id="rId31"/>
    <p:sldId id="366" r:id="rId32"/>
    <p:sldId id="368" r:id="rId33"/>
    <p:sldId id="369" r:id="rId34"/>
    <p:sldId id="370" r:id="rId35"/>
    <p:sldId id="371" r:id="rId36"/>
    <p:sldId id="372" r:id="rId37"/>
    <p:sldId id="413" r:id="rId38"/>
    <p:sldId id="414" r:id="rId39"/>
    <p:sldId id="415" r:id="rId40"/>
    <p:sldId id="416" r:id="rId41"/>
    <p:sldId id="406" r:id="rId42"/>
    <p:sldId id="411" r:id="rId43"/>
    <p:sldId id="412" r:id="rId44"/>
    <p:sldId id="421" r:id="rId45"/>
    <p:sldId id="454" r:id="rId46"/>
    <p:sldId id="425" r:id="rId47"/>
    <p:sldId id="426" r:id="rId48"/>
    <p:sldId id="427" r:id="rId49"/>
    <p:sldId id="439" r:id="rId50"/>
    <p:sldId id="464" r:id="rId51"/>
    <p:sldId id="462" r:id="rId52"/>
    <p:sldId id="428" r:id="rId53"/>
    <p:sldId id="429" r:id="rId54"/>
    <p:sldId id="430" r:id="rId55"/>
    <p:sldId id="431" r:id="rId56"/>
    <p:sldId id="432" r:id="rId57"/>
    <p:sldId id="433" r:id="rId58"/>
    <p:sldId id="434" r:id="rId59"/>
    <p:sldId id="435" r:id="rId60"/>
    <p:sldId id="436" r:id="rId61"/>
    <p:sldId id="437" r:id="rId62"/>
    <p:sldId id="456" r:id="rId63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5pPr>
    <a:lvl6pPr marL="2286000" algn="l" defTabSz="457200" rtl="0" eaLnBrk="1" latinLnBrk="0" hangingPunct="1">
      <a:defRPr sz="1400" b="1" kern="1200">
        <a:solidFill>
          <a:srgbClr val="FFFFFF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6pPr>
    <a:lvl7pPr marL="2743200" algn="l" defTabSz="457200" rtl="0" eaLnBrk="1" latinLnBrk="0" hangingPunct="1">
      <a:defRPr sz="1400" b="1" kern="1200">
        <a:solidFill>
          <a:srgbClr val="FFFFFF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7pPr>
    <a:lvl8pPr marL="3200400" algn="l" defTabSz="457200" rtl="0" eaLnBrk="1" latinLnBrk="0" hangingPunct="1">
      <a:defRPr sz="1400" b="1" kern="1200">
        <a:solidFill>
          <a:srgbClr val="FFFFFF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8pPr>
    <a:lvl9pPr marL="3657600" algn="l" defTabSz="457200" rtl="0" eaLnBrk="1" latinLnBrk="0" hangingPunct="1">
      <a:defRPr sz="1400" b="1" kern="1200">
        <a:solidFill>
          <a:srgbClr val="FFFFFF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clrMru>
    <a:srgbClr val="051932"/>
    <a:srgbClr val="026ACB"/>
    <a:srgbClr val="9BCDFF"/>
    <a:srgbClr val="FFFFC8"/>
    <a:srgbClr val="FFFFFF"/>
    <a:srgbClr val="FFF1C3"/>
    <a:srgbClr val="FFE6C3"/>
    <a:srgbClr val="FFFFC3"/>
    <a:srgbClr val="F0FFA5"/>
    <a:srgbClr val="FFFF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81" autoAdjust="0"/>
    <p:restoredTop sz="71027" autoAdjust="0"/>
  </p:normalViewPr>
  <p:slideViewPr>
    <p:cSldViewPr snapToGrid="0">
      <p:cViewPr varScale="1">
        <p:scale>
          <a:sx n="79" d="100"/>
          <a:sy n="79" d="100"/>
        </p:scale>
        <p:origin x="-1452" y="-84"/>
      </p:cViewPr>
      <p:guideLst>
        <p:guide orient="horz" pos="432"/>
        <p:guide orient="horz" pos="3888"/>
        <p:guide pos="576"/>
        <p:guide pos="51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668A2397-229D-5E42-96C0-D1B4D14383A4}" type="datetime1">
              <a:rPr lang="en-US"/>
              <a:pPr>
                <a:defRPr/>
              </a:pPr>
              <a:t>12/1/2010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0A661904-7755-0547-B24C-11F6D244CD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244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 b="0" u="sng">
                <a:solidFill>
                  <a:schemeClr val="tx1"/>
                </a:solidFill>
                <a:effectLst/>
                <a:latin typeface="Times New Roman" pitchFamily="-9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 u="sng">
                <a:solidFill>
                  <a:schemeClr val="tx1"/>
                </a:solidFill>
                <a:effectLst/>
                <a:latin typeface="Times New Roman" pitchFamily="-9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 u="sng">
                <a:solidFill>
                  <a:schemeClr val="tx1"/>
                </a:solidFill>
                <a:effectLst/>
                <a:latin typeface="Times New Roman" pitchFamily="-9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u="sng">
                <a:solidFill>
                  <a:schemeClr val="tx1"/>
                </a:solidFill>
                <a:effectLst/>
                <a:latin typeface="Times New Roman" pitchFamily="-97" charset="0"/>
              </a:defRPr>
            </a:lvl1pPr>
          </a:lstStyle>
          <a:p>
            <a:pPr>
              <a:defRPr/>
            </a:pPr>
            <a:fld id="{74DEC73C-1164-CA43-9CA2-E40A5599B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5965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70E646-A34A-4872-9ACA-5C085E3F7CDE}" type="slidenum">
              <a:rPr lang="en-US" smtClean="0">
                <a:latin typeface="Times New Roman" pitchFamily="18" charset="0"/>
                <a:ea typeface="ＭＳ Ｐゴシック" pitchFamily="1" charset="-128"/>
              </a:rPr>
              <a:pPr/>
              <a:t>2</a:t>
            </a:fld>
            <a:endParaRPr lang="en-US" smtClean="0">
              <a:latin typeface="Times New Roman" pitchFamily="18" charset="0"/>
              <a:ea typeface="ＭＳ Ｐゴシック" pitchFamily="1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</p:spPr>
        <p:txBody>
          <a:bodyPr/>
          <a:lstStyle/>
          <a:p>
            <a:endParaRPr lang="en-US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 wrap="square"/>
          <a:lstStyle/>
          <a:p>
            <a:fld id="{4C791B83-2AA0-4481-B313-A33236716E03}" type="slidenum">
              <a:rPr lang="en-US" smtClean="0">
                <a:latin typeface="Arial" pitchFamily="34" charset="0"/>
                <a:ea typeface="ＭＳ Ｐゴシック"/>
                <a:cs typeface="ＭＳ Ｐゴシック"/>
              </a:rPr>
              <a:pPr/>
              <a:t>27</a:t>
            </a:fld>
            <a:endParaRPr lang="en-US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51B8D1-4508-4080-A134-5CD5D288BF77}" type="slidenum">
              <a:rPr lang="en-US" smtClean="0">
                <a:latin typeface="Times New Roman" pitchFamily="18" charset="0"/>
                <a:ea typeface="ＭＳ Ｐゴシック"/>
                <a:cs typeface="ＭＳ Ｐゴシック"/>
              </a:rPr>
              <a:pPr/>
              <a:t>31</a:t>
            </a:fld>
            <a:endParaRPr lang="en-US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C03BB6-E07E-481B-8FAF-E6930EE2CA94}" type="slidenum">
              <a:rPr lang="en-US" smtClean="0">
                <a:latin typeface="Times New Roman" pitchFamily="18" charset="0"/>
                <a:ea typeface="ＭＳ Ｐゴシック"/>
                <a:cs typeface="ＭＳ Ｐゴシック"/>
              </a:rPr>
              <a:pPr/>
              <a:t>33</a:t>
            </a:fld>
            <a:endParaRPr lang="en-US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70E646-A34A-4872-9ACA-5C085E3F7CDE}" type="slidenum">
              <a:rPr lang="en-US" smtClean="0">
                <a:latin typeface="Times New Roman" pitchFamily="18" charset="0"/>
                <a:ea typeface="ＭＳ Ｐゴシック" pitchFamily="1" charset="-128"/>
              </a:rPr>
              <a:pPr/>
              <a:t>3</a:t>
            </a:fld>
            <a:endParaRPr lang="en-US" smtClean="0">
              <a:latin typeface="Times New Roman" pitchFamily="18" charset="0"/>
              <a:ea typeface="ＭＳ Ｐゴシック" pitchFamily="1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</p:spPr>
        <p:txBody>
          <a:bodyPr/>
          <a:lstStyle/>
          <a:p>
            <a:endParaRPr lang="en-US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F59EA0-53D4-4A63-9052-1B86ED1503BB}" type="slidenum">
              <a:rPr lang="en-US" smtClean="0">
                <a:latin typeface="Times New Roman" pitchFamily="18" charset="0"/>
                <a:ea typeface="ＭＳ Ｐゴシック" pitchFamily="1" charset="-128"/>
              </a:rPr>
              <a:pPr/>
              <a:t>4</a:t>
            </a:fld>
            <a:endParaRPr lang="en-US" smtClean="0">
              <a:latin typeface="Times New Roman" pitchFamily="18" charset="0"/>
              <a:ea typeface="ＭＳ Ｐゴシック" pitchFamily="1" charset="-128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smtClean="0">
                <a:ea typeface="ＭＳ Ｐゴシック" pitchFamily="1" charset="-128"/>
              </a:rPr>
              <a:t>Notes:  </a:t>
            </a:r>
          </a:p>
          <a:p>
            <a:endParaRPr lang="en-US" smtClean="0">
              <a:ea typeface="ＭＳ Ｐゴシック" pitchFamily="1" charset="-128"/>
            </a:endParaRPr>
          </a:p>
          <a:p>
            <a:r>
              <a:rPr lang="en-US" b="1" smtClean="0">
                <a:ea typeface="ＭＳ Ｐゴシック" pitchFamily="1" charset="-128"/>
              </a:rPr>
              <a:t>Industrial partners:</a:t>
            </a:r>
            <a:r>
              <a:rPr lang="en-US" smtClean="0">
                <a:ea typeface="ＭＳ Ｐゴシック" pitchFamily="1" charset="-128"/>
              </a:rPr>
              <a:t> ESRI, Danish Hydraulic Institute, Camp,Dresser and McKee, Dodson and Associates</a:t>
            </a:r>
          </a:p>
          <a:p>
            <a:r>
              <a:rPr lang="en-US" b="1" smtClean="0">
                <a:ea typeface="ＭＳ Ｐゴシック" pitchFamily="1" charset="-128"/>
              </a:rPr>
              <a:t>Government partners:</a:t>
            </a:r>
            <a:r>
              <a:rPr lang="en-US" smtClean="0">
                <a:ea typeface="ＭＳ Ｐゴシック" pitchFamily="1" charset="-128"/>
              </a:rPr>
              <a:t> </a:t>
            </a:r>
          </a:p>
          <a:p>
            <a:r>
              <a:rPr lang="en-US" smtClean="0">
                <a:ea typeface="ＭＳ Ｐゴシック" pitchFamily="1" charset="-128"/>
              </a:rPr>
              <a:t>	Federal: EPA, USGS, Corps of Engineers (Hydrologic Engineering Center)</a:t>
            </a:r>
          </a:p>
          <a:p>
            <a:r>
              <a:rPr lang="en-US" smtClean="0">
                <a:ea typeface="ＭＳ Ｐゴシック" pitchFamily="1" charset="-128"/>
              </a:rPr>
              <a:t>	State: Texas Natural Resource Conservation Commission, Texas Water Development Board</a:t>
            </a:r>
          </a:p>
          <a:p>
            <a:r>
              <a:rPr lang="en-US" smtClean="0">
                <a:ea typeface="ＭＳ Ｐゴシック" pitchFamily="1" charset="-128"/>
              </a:rPr>
              <a:t>	Local: Lower Colorado River Authority, City of Austin, Dept of Watershed Protection</a:t>
            </a:r>
          </a:p>
          <a:p>
            <a:r>
              <a:rPr lang="en-US" b="1" smtClean="0">
                <a:ea typeface="ＭＳ Ｐゴシック" pitchFamily="1" charset="-128"/>
              </a:rPr>
              <a:t>Academic Partners:</a:t>
            </a:r>
            <a:r>
              <a:rPr lang="en-US" smtClean="0">
                <a:ea typeface="ＭＳ Ｐゴシック" pitchFamily="1" charset="-128"/>
              </a:rPr>
              <a:t> University of Texas, Brigham Young University, Utah State University</a:t>
            </a:r>
          </a:p>
          <a:p>
            <a:endParaRPr lang="en-US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F59EA0-53D4-4A63-9052-1B86ED1503BB}" type="slidenum">
              <a:rPr lang="en-US" smtClean="0">
                <a:latin typeface="Times New Roman" pitchFamily="18" charset="0"/>
                <a:ea typeface="ＭＳ Ｐゴシック" pitchFamily="1" charset="-128"/>
              </a:rPr>
              <a:pPr/>
              <a:t>5</a:t>
            </a:fld>
            <a:endParaRPr lang="en-US" smtClean="0">
              <a:latin typeface="Times New Roman" pitchFamily="18" charset="0"/>
              <a:ea typeface="ＭＳ Ｐゴシック" pitchFamily="1" charset="-128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smtClean="0">
                <a:ea typeface="ＭＳ Ｐゴシック" pitchFamily="1" charset="-128"/>
              </a:rPr>
              <a:t>Notes:  </a:t>
            </a:r>
          </a:p>
          <a:p>
            <a:endParaRPr lang="en-US" smtClean="0">
              <a:ea typeface="ＭＳ Ｐゴシック" pitchFamily="1" charset="-128"/>
            </a:endParaRPr>
          </a:p>
          <a:p>
            <a:r>
              <a:rPr lang="en-US" b="1" smtClean="0">
                <a:ea typeface="ＭＳ Ｐゴシック" pitchFamily="1" charset="-128"/>
              </a:rPr>
              <a:t>Industrial partners:</a:t>
            </a:r>
            <a:r>
              <a:rPr lang="en-US" smtClean="0">
                <a:ea typeface="ＭＳ Ｐゴシック" pitchFamily="1" charset="-128"/>
              </a:rPr>
              <a:t> ESRI, Danish Hydraulic Institute, Camp,Dresser and McKee, Dodson and Associates</a:t>
            </a:r>
          </a:p>
          <a:p>
            <a:r>
              <a:rPr lang="en-US" b="1" smtClean="0">
                <a:ea typeface="ＭＳ Ｐゴシック" pitchFamily="1" charset="-128"/>
              </a:rPr>
              <a:t>Government partners:</a:t>
            </a:r>
            <a:r>
              <a:rPr lang="en-US" smtClean="0">
                <a:ea typeface="ＭＳ Ｐゴシック" pitchFamily="1" charset="-128"/>
              </a:rPr>
              <a:t> </a:t>
            </a:r>
          </a:p>
          <a:p>
            <a:r>
              <a:rPr lang="en-US" smtClean="0">
                <a:ea typeface="ＭＳ Ｐゴシック" pitchFamily="1" charset="-128"/>
              </a:rPr>
              <a:t>	Federal: EPA, USGS, Corps of Engineers (Hydrologic Engineering Center)</a:t>
            </a:r>
          </a:p>
          <a:p>
            <a:r>
              <a:rPr lang="en-US" smtClean="0">
                <a:ea typeface="ＭＳ Ｐゴシック" pitchFamily="1" charset="-128"/>
              </a:rPr>
              <a:t>	State: Texas Natural Resource Conservation Commission, Texas Water Development Board</a:t>
            </a:r>
          </a:p>
          <a:p>
            <a:r>
              <a:rPr lang="en-US" smtClean="0">
                <a:ea typeface="ＭＳ Ｐゴシック" pitchFamily="1" charset="-128"/>
              </a:rPr>
              <a:t>	Local: Lower Colorado River Authority, City of Austin, Dept of Watershed Protection</a:t>
            </a:r>
          </a:p>
          <a:p>
            <a:r>
              <a:rPr lang="en-US" b="1" smtClean="0">
                <a:ea typeface="ＭＳ Ｐゴシック" pitchFamily="1" charset="-128"/>
              </a:rPr>
              <a:t>Academic Partners:</a:t>
            </a:r>
            <a:r>
              <a:rPr lang="en-US" smtClean="0">
                <a:ea typeface="ＭＳ Ｐゴシック" pitchFamily="1" charset="-128"/>
              </a:rPr>
              <a:t> University of Texas, Brigham Young University, Utah State University</a:t>
            </a:r>
          </a:p>
          <a:p>
            <a:endParaRPr lang="en-US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70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0CorpPPT4x3_bg_esri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879600" y="5664200"/>
            <a:ext cx="6350000" cy="508000"/>
          </a:xfrm>
        </p:spPr>
        <p:txBody>
          <a:bodyPr lIns="0" tIns="0" rIns="0" bIns="0" anchor="b"/>
          <a:lstStyle>
            <a:lvl1pPr marL="0" indent="0" algn="r">
              <a:buFontTx/>
              <a:buNone/>
              <a:defRPr sz="1300" b="0" i="1" baseline="0">
                <a:solidFill>
                  <a:srgbClr val="FFFF96">
                    <a:alpha val="95000"/>
                  </a:srgb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 Click to Edit Tagline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 bwMode="auto">
          <a:xfrm>
            <a:off x="0" y="-1"/>
            <a:ext cx="9144000" cy="6858000"/>
          </a:xfrm>
          <a:prstGeom prst="rect">
            <a:avLst/>
          </a:prstGeom>
          <a:solidFill>
            <a:schemeClr val="tx2">
              <a:alpha val="3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rtlCol="0" anchor="ctr"/>
          <a:lstStyle/>
          <a:p>
            <a:pPr algn="ctr"/>
            <a:endParaRPr lang="en-US" sz="1200" dirty="0">
              <a:solidFill>
                <a:schemeClr val="tx2"/>
              </a:solidFill>
              <a:latin typeface="Arial" charset="0"/>
              <a:ea typeface="ＭＳ Ｐゴシック" pitchFamily="16" charset="-128"/>
            </a:endParaRPr>
          </a:p>
        </p:txBody>
      </p:sp>
      <p:pic>
        <p:nvPicPr>
          <p:cNvPr id="4" name="Picture 3" descr="WorldMapBg_hue.png"/>
          <p:cNvPicPr>
            <a:picLocks noChangeAspect="1"/>
          </p:cNvPicPr>
          <p:nvPr userDrawn="1"/>
        </p:nvPicPr>
        <p:blipFill>
          <a:blip r:embed="rId2">
            <a:lum/>
            <a:alphaModFix amt="25000"/>
          </a:blip>
          <a:srcRect l="9821" r="9821" b="24535"/>
          <a:stretch>
            <a:fillRect/>
          </a:stretch>
        </p:blipFill>
        <p:spPr>
          <a:xfrm>
            <a:off x="0" y="0"/>
            <a:ext cx="9144000" cy="4830352"/>
          </a:xfrm>
          <a:prstGeom prst="rect">
            <a:avLst/>
          </a:prstGeom>
          <a:effectLst/>
        </p:spPr>
      </p:pic>
      <p:grpSp>
        <p:nvGrpSpPr>
          <p:cNvPr id="5" name="Group 4"/>
          <p:cNvGrpSpPr/>
          <p:nvPr userDrawn="1"/>
        </p:nvGrpSpPr>
        <p:grpSpPr>
          <a:xfrm>
            <a:off x="0" y="1141577"/>
            <a:ext cx="9144000" cy="5486400"/>
            <a:chOff x="0" y="685800"/>
            <a:chExt cx="9144000" cy="5486400"/>
          </a:xfrm>
        </p:grpSpPr>
        <p:cxnSp>
          <p:nvCxnSpPr>
            <p:cNvPr id="7" name="Straight Connector 6"/>
            <p:cNvCxnSpPr/>
            <p:nvPr userDrawn="1"/>
          </p:nvCxnSpPr>
          <p:spPr bwMode="auto">
            <a:xfrm>
              <a:off x="91440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/>
            <p:cNvCxnSpPr/>
            <p:nvPr userDrawn="1"/>
          </p:nvCxnSpPr>
          <p:spPr bwMode="auto">
            <a:xfrm>
              <a:off x="237744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 userDrawn="1"/>
          </p:nvCxnSpPr>
          <p:spPr bwMode="auto">
            <a:xfrm>
              <a:off x="384048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 userDrawn="1"/>
          </p:nvCxnSpPr>
          <p:spPr bwMode="auto">
            <a:xfrm>
              <a:off x="530352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 userDrawn="1"/>
          </p:nvCxnSpPr>
          <p:spPr bwMode="auto">
            <a:xfrm>
              <a:off x="676656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 userDrawn="1"/>
          </p:nvCxnSpPr>
          <p:spPr bwMode="auto">
            <a:xfrm>
              <a:off x="822960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 userDrawn="1"/>
          </p:nvCxnSpPr>
          <p:spPr bwMode="auto">
            <a:xfrm rot="10800000">
              <a:off x="0" y="5171280"/>
              <a:ext cx="914400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6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chemeClr val="accent4">
                      <a:lumMod val="50000"/>
                    </a:scheme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 userDrawn="1"/>
          </p:nvCxnSpPr>
          <p:spPr bwMode="auto">
            <a:xfrm rot="10800000">
              <a:off x="0" y="4009760"/>
              <a:ext cx="914400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6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chemeClr val="accent4">
                      <a:lumMod val="50000"/>
                    </a:scheme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 userDrawn="1"/>
          </p:nvCxnSpPr>
          <p:spPr bwMode="auto">
            <a:xfrm rot="10800000">
              <a:off x="0" y="2848240"/>
              <a:ext cx="914400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6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chemeClr val="accent4">
                      <a:lumMod val="50000"/>
                    </a:scheme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 userDrawn="1"/>
          </p:nvCxnSpPr>
          <p:spPr bwMode="auto">
            <a:xfrm rot="10800000">
              <a:off x="0" y="1686720"/>
              <a:ext cx="914400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6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chemeClr val="accent4">
                      <a:lumMod val="50000"/>
                    </a:scheme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13634221copy_demo_b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0" name="Group 29"/>
          <p:cNvGrpSpPr/>
          <p:nvPr userDrawn="1"/>
        </p:nvGrpSpPr>
        <p:grpSpPr>
          <a:xfrm>
            <a:off x="437931" y="695202"/>
            <a:ext cx="5931335" cy="5870448"/>
            <a:chOff x="437931" y="695202"/>
            <a:chExt cx="5931335" cy="5870448"/>
          </a:xfrm>
        </p:grpSpPr>
        <p:cxnSp>
          <p:nvCxnSpPr>
            <p:cNvPr id="14" name="Straight Connector 13"/>
            <p:cNvCxnSpPr/>
            <p:nvPr userDrawn="1"/>
          </p:nvCxnSpPr>
          <p:spPr bwMode="auto">
            <a:xfrm>
              <a:off x="914400" y="695202"/>
              <a:ext cx="0" cy="587044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 userDrawn="1"/>
          </p:nvCxnSpPr>
          <p:spPr bwMode="auto">
            <a:xfrm rot="10800000">
              <a:off x="437932" y="5636448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 userDrawn="1"/>
          </p:nvCxnSpPr>
          <p:spPr bwMode="auto">
            <a:xfrm rot="10800000">
              <a:off x="437932" y="4397869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 userDrawn="1"/>
          </p:nvCxnSpPr>
          <p:spPr bwMode="auto">
            <a:xfrm rot="10800000" flipV="1">
              <a:off x="437931" y="3159290"/>
              <a:ext cx="400219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8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20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 userDrawn="1"/>
          </p:nvCxnSpPr>
          <p:spPr bwMode="auto">
            <a:xfrm rot="10800000">
              <a:off x="437935" y="1920709"/>
              <a:ext cx="2542147" cy="158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5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 userDrawn="1"/>
          </p:nvCxnSpPr>
          <p:spPr bwMode="auto">
            <a:xfrm>
              <a:off x="2438664" y="1307850"/>
              <a:ext cx="0" cy="52578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 userDrawn="1"/>
          </p:nvCxnSpPr>
          <p:spPr bwMode="auto">
            <a:xfrm>
              <a:off x="3962928" y="2679450"/>
              <a:ext cx="0" cy="38862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 userDrawn="1"/>
          </p:nvCxnSpPr>
          <p:spPr bwMode="auto">
            <a:xfrm>
              <a:off x="5487192" y="3749298"/>
              <a:ext cx="0" cy="2816352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" name="Picture 2" descr="header-banner.png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94000" y="1920708"/>
            <a:ext cx="76200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03600" y="1944209"/>
            <a:ext cx="4826000" cy="583092"/>
          </a:xfrm>
        </p:spPr>
        <p:txBody>
          <a:bodyPr/>
          <a:lstStyle>
            <a:lvl1pPr algn="r">
              <a:defRPr sz="3000" spc="0" baseline="0"/>
            </a:lvl1pPr>
          </a:lstStyle>
          <a:p>
            <a:r>
              <a:rPr lang="en-US" smtClean="0"/>
              <a:t>Click to Edit Demo Title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13634221copy_demo_b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1" name="Group 20"/>
          <p:cNvGrpSpPr/>
          <p:nvPr userDrawn="1"/>
        </p:nvGrpSpPr>
        <p:grpSpPr>
          <a:xfrm>
            <a:off x="437931" y="695202"/>
            <a:ext cx="5931335" cy="5870448"/>
            <a:chOff x="437931" y="695202"/>
            <a:chExt cx="5931335" cy="5870448"/>
          </a:xfrm>
        </p:grpSpPr>
        <p:cxnSp>
          <p:nvCxnSpPr>
            <p:cNvPr id="9" name="Straight Connector 8"/>
            <p:cNvCxnSpPr/>
            <p:nvPr userDrawn="1"/>
          </p:nvCxnSpPr>
          <p:spPr bwMode="auto">
            <a:xfrm>
              <a:off x="914400" y="695202"/>
              <a:ext cx="0" cy="587044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 userDrawn="1"/>
          </p:nvCxnSpPr>
          <p:spPr bwMode="auto">
            <a:xfrm rot="10800000">
              <a:off x="437932" y="5636448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 userDrawn="1"/>
          </p:nvCxnSpPr>
          <p:spPr bwMode="auto">
            <a:xfrm rot="10800000">
              <a:off x="437932" y="4397869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 userDrawn="1"/>
          </p:nvCxnSpPr>
          <p:spPr bwMode="auto">
            <a:xfrm rot="10800000" flipV="1">
              <a:off x="437931" y="3159290"/>
              <a:ext cx="400219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8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20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 userDrawn="1"/>
          </p:nvCxnSpPr>
          <p:spPr bwMode="auto">
            <a:xfrm rot="10800000">
              <a:off x="437935" y="1920709"/>
              <a:ext cx="2542147" cy="158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5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 userDrawn="1"/>
          </p:nvCxnSpPr>
          <p:spPr bwMode="auto">
            <a:xfrm>
              <a:off x="2438664" y="1307850"/>
              <a:ext cx="0" cy="52578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 userDrawn="1"/>
          </p:nvCxnSpPr>
          <p:spPr bwMode="auto">
            <a:xfrm>
              <a:off x="3962928" y="2679450"/>
              <a:ext cx="0" cy="38862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 userDrawn="1"/>
          </p:nvCxnSpPr>
          <p:spPr bwMode="auto">
            <a:xfrm>
              <a:off x="5487192" y="3749298"/>
              <a:ext cx="0" cy="2816352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" name="Picture 2" descr="header-banner.png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94000" y="1920709"/>
            <a:ext cx="7620000" cy="1041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03600" y="1918808"/>
            <a:ext cx="4826000" cy="1006863"/>
          </a:xfrm>
        </p:spPr>
        <p:txBody>
          <a:bodyPr/>
          <a:lstStyle>
            <a:lvl1pPr algn="r">
              <a:defRPr sz="3000" spc="0" baseline="0"/>
            </a:lvl1pPr>
          </a:lstStyle>
          <a:p>
            <a:r>
              <a:rPr lang="en-US" smtClean="0"/>
              <a:t>Click to Edit Demo title </a:t>
            </a:r>
            <a:br>
              <a:rPr lang="en-US" smtClean="0"/>
            </a:br>
            <a:r>
              <a:rPr lang="en-US" smtClean="0"/>
              <a:t>(2 lines text)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13634221copy_demo_b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" name="Group 20"/>
          <p:cNvGrpSpPr/>
          <p:nvPr userDrawn="1"/>
        </p:nvGrpSpPr>
        <p:grpSpPr>
          <a:xfrm>
            <a:off x="437931" y="695202"/>
            <a:ext cx="5931335" cy="5870448"/>
            <a:chOff x="437931" y="695202"/>
            <a:chExt cx="5931335" cy="5870448"/>
          </a:xfrm>
        </p:grpSpPr>
        <p:cxnSp>
          <p:nvCxnSpPr>
            <p:cNvPr id="9" name="Straight Connector 8"/>
            <p:cNvCxnSpPr/>
            <p:nvPr userDrawn="1"/>
          </p:nvCxnSpPr>
          <p:spPr bwMode="auto">
            <a:xfrm>
              <a:off x="914400" y="695202"/>
              <a:ext cx="0" cy="587044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 userDrawn="1"/>
          </p:nvCxnSpPr>
          <p:spPr bwMode="auto">
            <a:xfrm rot="10800000">
              <a:off x="437932" y="5636448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 userDrawn="1"/>
          </p:nvCxnSpPr>
          <p:spPr bwMode="auto">
            <a:xfrm rot="10800000">
              <a:off x="437932" y="4397869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 userDrawn="1"/>
          </p:nvCxnSpPr>
          <p:spPr bwMode="auto">
            <a:xfrm rot="10800000" flipV="1">
              <a:off x="437931" y="3159290"/>
              <a:ext cx="400219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8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20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 userDrawn="1"/>
          </p:nvCxnSpPr>
          <p:spPr bwMode="auto">
            <a:xfrm rot="10800000">
              <a:off x="437935" y="1920709"/>
              <a:ext cx="2542147" cy="158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5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 userDrawn="1"/>
          </p:nvCxnSpPr>
          <p:spPr bwMode="auto">
            <a:xfrm>
              <a:off x="2438664" y="1307850"/>
              <a:ext cx="0" cy="52578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 userDrawn="1"/>
          </p:nvCxnSpPr>
          <p:spPr bwMode="auto">
            <a:xfrm>
              <a:off x="3962928" y="2679450"/>
              <a:ext cx="0" cy="38862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 userDrawn="1"/>
          </p:nvCxnSpPr>
          <p:spPr bwMode="auto">
            <a:xfrm>
              <a:off x="5487192" y="3749298"/>
              <a:ext cx="0" cy="2816352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" name="Picture 2" descr="header-banner.png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94000" y="1920709"/>
            <a:ext cx="7620000" cy="908825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401568" y="2405582"/>
            <a:ext cx="4828032" cy="274320"/>
          </a:xfrm>
        </p:spPr>
        <p:txBody>
          <a:bodyPr anchor="b"/>
          <a:lstStyle>
            <a:lvl1pPr algn="r">
              <a:buFontTx/>
              <a:buNone/>
              <a:defRPr sz="17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03600" y="1918809"/>
            <a:ext cx="4826000" cy="509690"/>
          </a:xfrm>
        </p:spPr>
        <p:txBody>
          <a:bodyPr/>
          <a:lstStyle>
            <a:lvl1pPr algn="r">
              <a:defRPr sz="3000" spc="0" baseline="0"/>
            </a:lvl1pPr>
          </a:lstStyle>
          <a:p>
            <a:r>
              <a:rPr lang="en-US" smtClean="0"/>
              <a:t>Click to Edit Demo title 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nner_gradien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286000"/>
            <a:ext cx="9144000" cy="164465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914399" y="2544064"/>
            <a:ext cx="7315201" cy="966788"/>
          </a:xfrm>
        </p:spPr>
        <p:txBody>
          <a:bodyPr anchor="ctr"/>
          <a:lstStyle>
            <a:lvl1pPr algn="ctr">
              <a:defRPr sz="3600" spc="0"/>
            </a:lvl1pPr>
          </a:lstStyle>
          <a:p>
            <a:r>
              <a:rPr lang="en-US" smtClean="0"/>
              <a:t>Click to edit </a:t>
            </a:r>
            <a:br>
              <a:rPr lang="en-US" smtClean="0"/>
            </a:br>
            <a:r>
              <a:rPr lang="en-US" smtClean="0"/>
              <a:t>Section Title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7315200" cy="482600"/>
          </a:xfrm>
        </p:spPr>
        <p:txBody>
          <a:bodyPr/>
          <a:lstStyle>
            <a:lvl1pPr algn="ctr">
              <a:defRPr spc="0"/>
            </a:lvl1pPr>
          </a:lstStyle>
          <a:p>
            <a:r>
              <a:rPr lang="en-US" smtClean="0"/>
              <a:t>Click to Edit Title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sri logo_sm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27800" y="5181600"/>
            <a:ext cx="2616200" cy="16764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2813" y="687388"/>
            <a:ext cx="7313612" cy="36576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/>
          <a:lstStyle>
            <a:lvl1pPr marL="0" indent="0">
              <a:buFontTx/>
              <a:buNone/>
              <a:defRPr sz="1600" i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2813" y="5716588"/>
            <a:ext cx="7315200" cy="457200"/>
          </a:xfrm>
        </p:spPr>
        <p:txBody>
          <a:bodyPr anchor="b"/>
          <a:lstStyle>
            <a:lvl1pPr marL="0" indent="0" algn="r">
              <a:buFontTx/>
              <a:buNone/>
              <a:defRPr sz="13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912812" y="2057400"/>
            <a:ext cx="3657600" cy="3200400"/>
          </a:xfrm>
        </p:spPr>
        <p:txBody>
          <a:bodyPr/>
          <a:lstStyle>
            <a:lvl1pPr>
              <a:buClr>
                <a:srgbClr val="FBFF79"/>
              </a:buClr>
              <a:defRPr sz="1600"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</a:defRPr>
            </a:lvl1pPr>
            <a:lvl2pPr>
              <a:buClr>
                <a:srgbClr val="FBFF79"/>
              </a:buClr>
              <a:buFont typeface="Lucida Grande"/>
              <a:buChar char="-"/>
              <a:defRPr sz="1600"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75356A-62B8-429B-A11E-9FCF91ECD02A}" type="datetimeFigureOut">
              <a:rPr lang="en-US" smtClean="0"/>
              <a:pPr/>
              <a:t>12/1/2010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8279E43-058E-49F8-89FA-7A3A570BEA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UC10_agd_bnnr_txt_July10-1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924910"/>
            <a:ext cx="9144000" cy="831850"/>
          </a:xfrm>
          <a:prstGeom prst="rect">
            <a:avLst/>
          </a:prstGeom>
        </p:spPr>
      </p:pic>
      <p:pic>
        <p:nvPicPr>
          <p:cNvPr id="8" name="Picture 7" descr="UC10_agd_cvr_w-shdw.png"/>
          <p:cNvPicPr>
            <a:picLocks noChangeAspect="1"/>
          </p:cNvPicPr>
          <p:nvPr/>
        </p:nvPicPr>
        <p:blipFill>
          <a:blip r:embed="rId3" cstate="print"/>
          <a:srcRect l="3812" r="224" b="8784"/>
          <a:stretch>
            <a:fillRect/>
          </a:stretch>
        </p:blipFill>
        <p:spPr>
          <a:xfrm>
            <a:off x="0" y="0"/>
            <a:ext cx="4610100" cy="6858000"/>
          </a:xfrm>
          <a:prstGeom prst="rect">
            <a:avLst/>
          </a:prstGeom>
        </p:spPr>
      </p:pic>
      <p:sp>
        <p:nvSpPr>
          <p:cNvPr id="9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57700" y="2658176"/>
            <a:ext cx="3771900" cy="1270000"/>
          </a:xfrm>
        </p:spPr>
        <p:txBody>
          <a:bodyPr anchor="b"/>
          <a:lstStyle>
            <a:lvl1pPr algn="r">
              <a:defRPr sz="2400" spc="10" baseline="0">
                <a:effectLst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453128" y="4114800"/>
            <a:ext cx="3776472" cy="753534"/>
          </a:xfrm>
        </p:spPr>
        <p:txBody>
          <a:bodyPr bIns="0"/>
          <a:lstStyle>
            <a:lvl1pPr marL="0" indent="0" algn="r">
              <a:buFontTx/>
              <a:buNone/>
              <a:defRPr sz="2000" b="0" i="0" spc="10" baseline="0">
                <a:effectLst/>
                <a:latin typeface="Arial"/>
                <a:cs typeface="Arial"/>
              </a:defRPr>
            </a:lvl1pPr>
          </a:lstStyle>
          <a:p>
            <a:r>
              <a:rPr lang="en-US" dirty="0" smtClean="0"/>
              <a:t>Name of </a:t>
            </a:r>
            <a:r>
              <a:rPr lang="en-US" dirty="0" err="1" smtClean="0"/>
              <a:t>Presenter(s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168900" y="1765300"/>
            <a:ext cx="30607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r">
              <a:buFontTx/>
              <a:buNone/>
              <a:defRPr sz="2000" b="0" i="0" spc="10" baseline="0">
                <a:effectLst/>
                <a:latin typeface="Arial"/>
                <a:cs typeface="Arial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ts val="2300"/>
              </a:lnSpc>
              <a:spcBef>
                <a:spcPts val="300"/>
              </a:spcBef>
              <a:spcAft>
                <a:spcPts val="600"/>
              </a:spcAft>
              <a:buClr>
                <a:srgbClr val="9BCDFF"/>
              </a:buClr>
              <a:buSzTx/>
              <a:buFontTx/>
              <a:buNone/>
              <a:tabLst/>
              <a:defRPr/>
            </a:pPr>
            <a:r>
              <a:rPr kumimoji="0" lang="en-US" sz="1900" b="0" i="0" u="none" strike="noStrike" kern="0" cap="none" spc="1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Preconference Seminars</a:t>
            </a:r>
            <a:endParaRPr kumimoji="0" lang="en-US" sz="1900" b="0" i="0" u="none" strike="noStrike" kern="0" cap="none" spc="1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Picture 10" descr="esri logo_sm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27800" y="5181600"/>
            <a:ext cx="2616200" cy="16764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42B18C-AC8D-44ED-A8CD-B35AD79E896A}" type="datetimeFigureOut">
              <a:rPr lang="en-US" smtClean="0"/>
              <a:pPr/>
              <a:t>12/1/2010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BACB1B-F4E5-4E67-8BD5-E91DFD4B73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397000" y="1515176"/>
            <a:ext cx="6350000" cy="1270000"/>
          </a:xfrm>
        </p:spPr>
        <p:txBody>
          <a:bodyPr anchor="b"/>
          <a:lstStyle>
            <a:lvl1pPr algn="ctr">
              <a:defRPr sz="3000" spc="10" baseline="0">
                <a:effectLst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397000" y="3200400"/>
            <a:ext cx="6350000" cy="753534"/>
          </a:xfrm>
        </p:spPr>
        <p:txBody>
          <a:bodyPr bIns="0"/>
          <a:lstStyle>
            <a:lvl1pPr marL="0" indent="0" algn="ctr">
              <a:buFontTx/>
              <a:buNone/>
              <a:defRPr sz="2000" b="0" i="0" spc="10" baseline="0">
                <a:effectLst/>
                <a:latin typeface="Arial"/>
                <a:cs typeface="Arial"/>
              </a:defRPr>
            </a:lvl1pPr>
          </a:lstStyle>
          <a:p>
            <a:r>
              <a:rPr lang="en-US" dirty="0" smtClean="0"/>
              <a:t>Name of </a:t>
            </a:r>
            <a:r>
              <a:rPr lang="en-US" dirty="0" err="1" smtClean="0"/>
              <a:t>Presenter(s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Picture 4" descr="esri logo_sm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27800" y="5181600"/>
            <a:ext cx="2616200" cy="16764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224541"/>
            <a:ext cx="7315200" cy="342900"/>
          </a:xfrm>
        </p:spPr>
        <p:txBody>
          <a:bodyPr lIns="0" tIns="0" rIns="0" bIns="0"/>
          <a:lstStyle>
            <a:lvl1pPr marL="0" indent="0">
              <a:buFontTx/>
              <a:buNone/>
              <a:defRPr sz="1600" b="1" spc="0" baseline="0">
                <a:solidFill>
                  <a:schemeClr val="accent5">
                    <a:alpha val="90000"/>
                  </a:schemeClr>
                </a:solidFill>
              </a:defRPr>
            </a:lvl1pPr>
          </a:lstStyle>
          <a:p>
            <a:pPr lvl="0"/>
            <a:r>
              <a:rPr lang="en-US"/>
              <a:t>Click to Edit Subtitle (better to avoid using subtitle)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879600" y="5664200"/>
            <a:ext cx="6350000" cy="508000"/>
          </a:xfrm>
        </p:spPr>
        <p:txBody>
          <a:bodyPr lIns="0" tIns="0" rIns="0" bIns="0" anchor="b"/>
          <a:lstStyle>
            <a:lvl1pPr marL="0" indent="0" algn="r">
              <a:buFontTx/>
              <a:buNone/>
              <a:defRPr sz="1300" b="0" i="1" baseline="0">
                <a:solidFill>
                  <a:schemeClr val="accent5">
                    <a:alpha val="9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 Click to Edit Tagline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70000" y="1947672"/>
            <a:ext cx="4572000" cy="3200400"/>
          </a:xfrm>
        </p:spPr>
        <p:txBody>
          <a:bodyPr lIns="0" tIns="0" rIns="0" bIns="0"/>
          <a:lstStyle>
            <a:lvl1pPr>
              <a:buClr>
                <a:schemeClr val="accent3"/>
              </a:buClr>
              <a:defRPr spc="0"/>
            </a:lvl1pPr>
            <a:lvl2pPr>
              <a:buClr>
                <a:schemeClr val="accent3"/>
              </a:buClr>
              <a:defRPr spc="0"/>
            </a:lvl2pPr>
            <a:lvl3pPr>
              <a:buClr>
                <a:schemeClr val="accent3"/>
              </a:buClr>
              <a:defRPr spc="0"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224541"/>
            <a:ext cx="7315200" cy="342900"/>
          </a:xfrm>
        </p:spPr>
        <p:txBody>
          <a:bodyPr lIns="0" tIns="0" rIns="0" bIns="0"/>
          <a:lstStyle>
            <a:lvl1pPr marL="0" indent="0">
              <a:buFontTx/>
              <a:buNone/>
              <a:defRPr sz="1600" b="1" spc="0">
                <a:solidFill>
                  <a:schemeClr val="accent5">
                    <a:alpha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Subtitle (better to avoid using subtitle)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70000" y="1947672"/>
            <a:ext cx="4572000" cy="3200400"/>
          </a:xfrm>
        </p:spPr>
        <p:txBody>
          <a:bodyPr lIns="0" tIns="0" rIns="0" bIns="0"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smtClean="0"/>
              <a:t>Click to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879600" y="5664200"/>
            <a:ext cx="6350000" cy="508000"/>
          </a:xfrm>
        </p:spPr>
        <p:txBody>
          <a:bodyPr lIns="0" tIns="0" rIns="0" bIns="0" anchor="b"/>
          <a:lstStyle>
            <a:lvl1pPr marL="0" indent="0" algn="r">
              <a:buFontTx/>
              <a:buNone/>
              <a:defRPr sz="1300" b="0" i="1" baseline="0">
                <a:solidFill>
                  <a:srgbClr val="FFFF96">
                    <a:alpha val="95000"/>
                  </a:srgb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 Click to Edit Tagline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70000" y="1947672"/>
            <a:ext cx="4572000" cy="3200400"/>
          </a:xfrm>
        </p:spPr>
        <p:txBody>
          <a:bodyPr lIns="0" tIns="0" rIns="0" bIns="0"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</a:lstStyle>
          <a:p>
            <a:pPr lvl="0"/>
            <a:r>
              <a:rPr lang="en-US" smtClean="0"/>
              <a:t>Click to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70000" y="1947672"/>
            <a:ext cx="4572000" cy="3200400"/>
          </a:xfrm>
        </p:spPr>
        <p:txBody>
          <a:bodyPr lIns="0" tIns="0" rIns="0" bIns="0"/>
          <a:lstStyle>
            <a:lvl1pPr>
              <a:buClr>
                <a:schemeClr val="accent3"/>
              </a:buClr>
              <a:buSzPct val="80000"/>
              <a:defRPr/>
            </a:lvl1pPr>
            <a:lvl2pPr>
              <a:buClr>
                <a:schemeClr val="accent3"/>
              </a:buClr>
              <a:buSzPct val="80000"/>
              <a:defRPr/>
            </a:lvl2pPr>
            <a:lvl3pPr>
              <a:buClr>
                <a:schemeClr val="accent3"/>
              </a:buClr>
              <a:buSzPct val="80000"/>
              <a:defRPr baseline="0"/>
            </a:lvl3pPr>
          </a:lstStyle>
          <a:p>
            <a:pPr lvl="0"/>
            <a:r>
              <a:rPr lang="en-US" smtClean="0"/>
              <a:t>Click to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224541"/>
            <a:ext cx="7315200" cy="342900"/>
          </a:xfrm>
        </p:spPr>
        <p:txBody>
          <a:bodyPr lIns="0" tIns="0" rIns="0" bIns="0"/>
          <a:lstStyle>
            <a:lvl1pPr marL="0" indent="0">
              <a:buFontTx/>
              <a:buNone/>
              <a:defRPr sz="1600" b="1">
                <a:solidFill>
                  <a:srgbClr val="FFFF96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879600" y="5664200"/>
            <a:ext cx="6350000" cy="508000"/>
          </a:xfrm>
        </p:spPr>
        <p:txBody>
          <a:bodyPr lIns="0" tIns="0" rIns="0" bIns="0" anchor="b"/>
          <a:lstStyle>
            <a:lvl1pPr marL="0" indent="0" algn="r">
              <a:buFontTx/>
              <a:buNone/>
              <a:defRPr sz="1300" b="0" i="1" baseline="0">
                <a:solidFill>
                  <a:srgbClr val="FFFF96">
                    <a:alpha val="95000"/>
                  </a:srgb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 Click to Edit Tagline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224541"/>
            <a:ext cx="7315200" cy="342900"/>
          </a:xfrm>
        </p:spPr>
        <p:txBody>
          <a:bodyPr lIns="0" tIns="0" rIns="0" bIns="0"/>
          <a:lstStyle>
            <a:lvl1pPr marL="0" indent="0">
              <a:buFontTx/>
              <a:buNone/>
              <a:defRPr sz="1600" b="1">
                <a:solidFill>
                  <a:schemeClr val="accent5">
                    <a:alpha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Subtitle (better to avoid using subtitle)</a:t>
            </a:r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23900"/>
            <a:ext cx="73152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947672"/>
            <a:ext cx="6604000" cy="3101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2" r:id="rId2"/>
    <p:sldLayoutId id="2147483671" r:id="rId3"/>
    <p:sldLayoutId id="2147483661" r:id="rId4"/>
    <p:sldLayoutId id="2147483690" r:id="rId5"/>
    <p:sldLayoutId id="2147483687" r:id="rId6"/>
    <p:sldLayoutId id="2147483691" r:id="rId7"/>
    <p:sldLayoutId id="2147483683" r:id="rId8"/>
    <p:sldLayoutId id="2147483684" r:id="rId9"/>
    <p:sldLayoutId id="2147483686" r:id="rId10"/>
    <p:sldLayoutId id="2147483685" r:id="rId11"/>
    <p:sldLayoutId id="2147483694" r:id="rId12"/>
    <p:sldLayoutId id="2147483678" r:id="rId13"/>
    <p:sldLayoutId id="2147483665" r:id="rId14"/>
    <p:sldLayoutId id="2147483692" r:id="rId15"/>
    <p:sldLayoutId id="2147483666" r:id="rId16"/>
    <p:sldLayoutId id="2147483688" r:id="rId17"/>
    <p:sldLayoutId id="2147483679" r:id="rId18"/>
    <p:sldLayoutId id="2147483717" r:id="rId19"/>
    <p:sldLayoutId id="2147483720" r:id="rId20"/>
    <p:sldLayoutId id="2147483722" r:id="rId21"/>
    <p:sldLayoutId id="2147483724" r:id="rId22"/>
    <p:sldLayoutId id="2147483725" r:id="rId23"/>
    <p:sldLayoutId id="2147483731" r:id="rId24"/>
    <p:sldLayoutId id="2147483732" r:id="rId25"/>
    <p:sldLayoutId id="2147483733" r:id="rId26"/>
    <p:sldLayoutId id="2147483734" r:id="rId27"/>
  </p:sldLayoutIdLst>
  <p:transition spd="med">
    <p:fade/>
  </p:transition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 spc="0">
          <a:solidFill>
            <a:srgbClr val="FFFFFF"/>
          </a:solidFill>
          <a:effectLst/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9pPr>
    </p:titleStyle>
    <p:bodyStyle>
      <a:lvl1pPr marL="177800" indent="-177800" algn="l" rtl="0" eaLnBrk="1" fontAlgn="base" hangingPunct="1">
        <a:lnSpc>
          <a:spcPts val="2300"/>
        </a:lnSpc>
        <a:spcBef>
          <a:spcPts val="300"/>
        </a:spcBef>
        <a:spcAft>
          <a:spcPts val="600"/>
        </a:spcAft>
        <a:buClr>
          <a:schemeClr val="accent3"/>
        </a:buClr>
        <a:buSzPct val="80000"/>
        <a:buChar char="•"/>
        <a:defRPr sz="1600" b="1" spc="0" baseline="0">
          <a:solidFill>
            <a:srgbClr val="FFFFFF"/>
          </a:solidFill>
          <a:effectLst/>
          <a:latin typeface="+mn-lt"/>
          <a:ea typeface="+mn-ea"/>
          <a:cs typeface="+mn-cs"/>
        </a:defRPr>
      </a:lvl1pPr>
      <a:lvl2pPr marL="517525" indent="-174625" algn="l" rtl="0" eaLnBrk="1" fontAlgn="base" hangingPunct="1">
        <a:lnSpc>
          <a:spcPts val="2000"/>
        </a:lnSpc>
        <a:spcBef>
          <a:spcPts val="0"/>
        </a:spcBef>
        <a:spcAft>
          <a:spcPts val="600"/>
        </a:spcAft>
        <a:buClr>
          <a:schemeClr val="accent3"/>
        </a:buClr>
        <a:buSzPct val="80000"/>
        <a:buFont typeface="Lucida Grande"/>
        <a:buChar char="-"/>
        <a:defRPr sz="1600" b="1" spc="0" baseline="0">
          <a:solidFill>
            <a:srgbClr val="FFFFFF"/>
          </a:solidFill>
          <a:effectLst/>
          <a:latin typeface="+mn-lt"/>
          <a:ea typeface="+mn-ea"/>
        </a:defRPr>
      </a:lvl2pPr>
      <a:lvl3pPr marL="781050" indent="-149225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80000"/>
        <a:buFont typeface="Lucida Grande"/>
        <a:buChar char="-"/>
        <a:defRPr sz="1400" b="1" spc="0">
          <a:solidFill>
            <a:srgbClr val="FFFFFF"/>
          </a:solidFill>
          <a:effectLst/>
          <a:latin typeface="+mn-lt"/>
          <a:ea typeface="+mn-ea"/>
        </a:defRPr>
      </a:lvl3pPr>
      <a:lvl4pPr marL="1044575" indent="-14922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400" b="1">
          <a:solidFill>
            <a:srgbClr val="FFFFFF"/>
          </a:solidFill>
          <a:effectLst/>
          <a:latin typeface="+mn-lt"/>
          <a:ea typeface="+mn-ea"/>
        </a:defRPr>
      </a:lvl4pPr>
      <a:lvl5pPr marL="1344613" indent="-1857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200" b="1">
          <a:solidFill>
            <a:srgbClr val="FFFFFF"/>
          </a:solidFill>
          <a:effectLst/>
          <a:latin typeface="+mn-lt"/>
          <a:ea typeface="+mn-ea"/>
        </a:defRPr>
      </a:lvl5pPr>
      <a:lvl6pPr marL="1801813" indent="-1857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200" b="1">
          <a:solidFill>
            <a:srgbClr val="FFFFFF"/>
          </a:solidFill>
          <a:effectLst/>
          <a:latin typeface="+mn-lt"/>
          <a:ea typeface="+mn-ea"/>
        </a:defRPr>
      </a:lvl6pPr>
      <a:lvl7pPr marL="2259013" indent="-1857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200" b="1">
          <a:solidFill>
            <a:srgbClr val="FFFFFF"/>
          </a:solidFill>
          <a:effectLst/>
          <a:latin typeface="+mn-lt"/>
          <a:ea typeface="+mn-ea"/>
        </a:defRPr>
      </a:lvl7pPr>
      <a:lvl8pPr marL="2716213" indent="-1857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200" b="1">
          <a:solidFill>
            <a:srgbClr val="FFFFFF"/>
          </a:solidFill>
          <a:effectLst/>
          <a:latin typeface="+mn-lt"/>
          <a:ea typeface="+mn-ea"/>
        </a:defRPr>
      </a:lvl8pPr>
      <a:lvl9pPr marL="3173413" indent="-1857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200" b="1">
          <a:solidFill>
            <a:srgbClr val="FFFFFF"/>
          </a:solidFill>
          <a:effectLst/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lwa.gov.au/products/pn22591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hydro_bm.esri.com/TxDischarge/TxDischarge.html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cgis.com/home/item.html?id=6acb294253c548039633468ae455e673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.xml"/><Relationship Id="rId4" Type="http://schemas.openxmlformats.org/officeDocument/2006/relationships/hyperlink" Target="http://www.arcgis.com/home/item.html?id=f5297e7ad2c24da5bf36520037222e64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Relationship Id="rId5" Type="http://schemas.openxmlformats.org/officeDocument/2006/relationships/hyperlink" Target="http://waterservices.usgs.gov/nwis/iv?sites=08158000&amp;period=P7D&amp;parameterCd=00060" TargetMode="External"/><Relationship Id="rId4" Type="http://schemas.openxmlformats.org/officeDocument/2006/relationships/image" Target="../media/image7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17.jpe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png"/><Relationship Id="rId5" Type="http://schemas.openxmlformats.org/officeDocument/2006/relationships/image" Target="../media/image15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19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6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5.w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gazine.noaa.gov/stories/images/hudson_bathymetry.jpg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http://efis.crwr.utexas.edu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7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resources.esri.com/arcHydro/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17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 smtClean="0"/>
              <a:t>David Maidment </a:t>
            </a:r>
          </a:p>
          <a:p>
            <a:r>
              <a:rPr lang="en-US" sz="2400" dirty="0" smtClean="0"/>
              <a:t>University of Texas at Austin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2191" y="992377"/>
            <a:ext cx="6599599" cy="509690"/>
          </a:xfrm>
        </p:spPr>
        <p:txBody>
          <a:bodyPr/>
          <a:lstStyle/>
          <a:p>
            <a:r>
              <a:rPr lang="en-US" sz="4000" dirty="0" smtClean="0"/>
              <a:t>Arc Hydro River Vision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2384215" y="6196264"/>
            <a:ext cx="589167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Arc Hydro River Workshop, Austin, Texas, December 1, 2010</a:t>
            </a:r>
            <a:endParaRPr lang="en-US" sz="1600" dirty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30966" y="2868884"/>
            <a:ext cx="3845605" cy="15388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en-US" sz="2000" dirty="0" smtClean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  <a:p>
            <a:pPr algn="l"/>
            <a:r>
              <a:rPr lang="en-US" sz="20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Goals</a:t>
            </a:r>
          </a:p>
          <a:p>
            <a:pPr algn="l"/>
            <a:r>
              <a:rPr lang="en-US" sz="20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Community </a:t>
            </a:r>
            <a:r>
              <a:rPr lang="en-US" sz="2000" dirty="0" err="1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Hydrobase</a:t>
            </a:r>
            <a:r>
              <a:rPr lang="en-US" sz="20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 map</a:t>
            </a:r>
          </a:p>
          <a:p>
            <a:pPr algn="l"/>
            <a:r>
              <a:rPr lang="en-US" sz="20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Space-time observations layers</a:t>
            </a:r>
          </a:p>
          <a:p>
            <a:pPr algn="l"/>
            <a:r>
              <a:rPr lang="en-US" sz="20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Arc Hydro River</a:t>
            </a:r>
            <a:endParaRPr lang="en-US" sz="2000" dirty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al_scale4x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header-bann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Global Geospatial Consciousness Possible?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How to make this work for Hydro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111348" y="5833012"/>
            <a:ext cx="7666892" cy="5080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FF00"/>
                </a:solidFill>
              </a:rPr>
              <a:t>Slide from Jack </a:t>
            </a:r>
            <a:r>
              <a:rPr lang="en-US" sz="1600" dirty="0" err="1" smtClean="0">
                <a:solidFill>
                  <a:srgbClr val="FFFF00"/>
                </a:solidFill>
              </a:rPr>
              <a:t>Dangermond’s</a:t>
            </a:r>
            <a:r>
              <a:rPr lang="en-US" sz="1600" dirty="0" smtClean="0">
                <a:solidFill>
                  <a:srgbClr val="FFFF00"/>
                </a:solidFill>
              </a:rPr>
              <a:t> Plenary Presentation at 2010 ESRI User Conference  </a:t>
            </a:r>
            <a:endParaRPr lang="en-US" sz="1600" dirty="0">
              <a:solidFill>
                <a:srgbClr val="FFFF00"/>
              </a:solidFill>
            </a:endParaRPr>
          </a:p>
        </p:txBody>
      </p:sp>
      <p:grpSp>
        <p:nvGrpSpPr>
          <p:cNvPr id="3" name="Group 18"/>
          <p:cNvGrpSpPr/>
          <p:nvPr/>
        </p:nvGrpSpPr>
        <p:grpSpPr>
          <a:xfrm>
            <a:off x="933607" y="1924911"/>
            <a:ext cx="6359432" cy="3881098"/>
            <a:chOff x="708117" y="1548079"/>
            <a:chExt cx="7533861" cy="4597840"/>
          </a:xfrm>
        </p:grpSpPr>
        <p:pic>
          <p:nvPicPr>
            <p:cNvPr id="9" name="Picture 8" descr="bluearrow.png"/>
            <p:cNvPicPr>
              <a:picLocks noChangeAspect="1"/>
            </p:cNvPicPr>
            <p:nvPr/>
          </p:nvPicPr>
          <p:blipFill>
            <a:blip r:embed="rId5" cstate="print">
              <a:alphaModFix amt="90000"/>
            </a:blip>
            <a:stretch>
              <a:fillRect/>
            </a:stretch>
          </p:blipFill>
          <p:spPr>
            <a:xfrm rot="165487">
              <a:off x="708117" y="1548079"/>
              <a:ext cx="7533861" cy="4597840"/>
            </a:xfrm>
            <a:prstGeom prst="rect">
              <a:avLst/>
            </a:prstGeom>
          </p:spPr>
        </p:pic>
        <p:sp>
          <p:nvSpPr>
            <p:cNvPr id="10" name="Rectangle 67"/>
            <p:cNvSpPr>
              <a:spLocks noChangeArrowheads="1"/>
            </p:cNvSpPr>
            <p:nvPr/>
          </p:nvSpPr>
          <p:spPr bwMode="auto">
            <a:xfrm>
              <a:off x="1042261" y="5564651"/>
              <a:ext cx="1415811" cy="364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 lIns="91430" tIns="45714" rIns="91430" bIns="45714" anchor="ctr">
              <a:spAutoFit/>
            </a:bodyPr>
            <a:lstStyle/>
            <a:p>
              <a:pPr algn="r">
                <a:defRPr/>
              </a:pPr>
              <a:r>
                <a:rPr lang="en-US" dirty="0">
                  <a:latin typeface="Arial" charset="0"/>
                </a:rPr>
                <a:t>Thousands</a:t>
              </a:r>
            </a:p>
          </p:txBody>
        </p:sp>
        <p:sp>
          <p:nvSpPr>
            <p:cNvPr id="11" name="Rectangle 67"/>
            <p:cNvSpPr>
              <a:spLocks noChangeArrowheads="1"/>
            </p:cNvSpPr>
            <p:nvPr/>
          </p:nvSpPr>
          <p:spPr bwMode="auto">
            <a:xfrm>
              <a:off x="1343073" y="4835988"/>
              <a:ext cx="2331022" cy="364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 lIns="91430" tIns="45714" rIns="91430" bIns="45714" anchor="ctr">
              <a:spAutoFit/>
            </a:bodyPr>
            <a:lstStyle/>
            <a:p>
              <a:pPr algn="r">
                <a:defRPr/>
              </a:pPr>
              <a:r>
                <a:rPr lang="en-US" dirty="0">
                  <a:latin typeface="Arial" charset="0"/>
                </a:rPr>
                <a:t>100’s of Thousands</a:t>
              </a:r>
            </a:p>
          </p:txBody>
        </p:sp>
        <p:sp>
          <p:nvSpPr>
            <p:cNvPr id="12" name="Rectangle 67"/>
            <p:cNvSpPr>
              <a:spLocks noChangeArrowheads="1"/>
            </p:cNvSpPr>
            <p:nvPr/>
          </p:nvSpPr>
          <p:spPr bwMode="auto">
            <a:xfrm>
              <a:off x="3911139" y="4041963"/>
              <a:ext cx="1043863" cy="364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 lIns="91430" tIns="45714" rIns="91430" bIns="45714" anchor="ctr">
              <a:spAutoFit/>
            </a:bodyPr>
            <a:lstStyle/>
            <a:p>
              <a:pPr algn="r">
                <a:defRPr/>
              </a:pPr>
              <a:r>
                <a:rPr lang="en-US" dirty="0">
                  <a:latin typeface="Arial" charset="0"/>
                </a:rPr>
                <a:t>Millions</a:t>
              </a:r>
            </a:p>
          </p:txBody>
        </p:sp>
        <p:sp>
          <p:nvSpPr>
            <p:cNvPr id="13" name="Rectangle 67"/>
            <p:cNvSpPr>
              <a:spLocks noChangeArrowheads="1"/>
            </p:cNvSpPr>
            <p:nvPr/>
          </p:nvSpPr>
          <p:spPr bwMode="auto">
            <a:xfrm>
              <a:off x="3439005" y="3206418"/>
              <a:ext cx="2246454" cy="364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 lIns="91430" tIns="45714" rIns="91430" bIns="45714" anchor="ctr">
              <a:spAutoFit/>
            </a:bodyPr>
            <a:lstStyle/>
            <a:p>
              <a:pPr algn="r">
                <a:defRPr/>
              </a:pPr>
              <a:r>
                <a:rPr lang="en-US" dirty="0" smtClean="0">
                  <a:latin typeface="Arial" charset="0"/>
                </a:rPr>
                <a:t>Billions</a:t>
              </a:r>
              <a:endParaRPr lang="en-US" dirty="0">
                <a:latin typeface="Arial" charset="0"/>
              </a:endParaRPr>
            </a:p>
          </p:txBody>
        </p:sp>
        <p:sp>
          <p:nvSpPr>
            <p:cNvPr id="14" name="AutoShape 61"/>
            <p:cNvSpPr>
              <a:spLocks noChangeArrowheads="1"/>
            </p:cNvSpPr>
            <p:nvPr/>
          </p:nvSpPr>
          <p:spPr bwMode="auto">
            <a:xfrm>
              <a:off x="5174624" y="4031940"/>
              <a:ext cx="1268413" cy="606425"/>
            </a:xfrm>
            <a:prstGeom prst="roundRect">
              <a:avLst>
                <a:gd name="adj" fmla="val 5444"/>
              </a:avLst>
            </a:prstGeom>
            <a:solidFill>
              <a:srgbClr val="9AE1F7"/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30" tIns="45714" rIns="91430" bIns="45714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ＭＳ Ｐゴシック" pitchFamily="16" charset="-128"/>
                </a:rPr>
                <a:t>Application</a:t>
              </a:r>
            </a:p>
            <a:p>
              <a:pPr>
                <a:defRPr/>
              </a:pPr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ＭＳ Ｐゴシック" pitchFamily="16" charset="-128"/>
                </a:rPr>
                <a:t>Users</a:t>
              </a:r>
            </a:p>
          </p:txBody>
        </p:sp>
        <p:sp>
          <p:nvSpPr>
            <p:cNvPr id="15" name="AutoShape 61"/>
            <p:cNvSpPr>
              <a:spLocks noChangeArrowheads="1"/>
            </p:cNvSpPr>
            <p:nvPr/>
          </p:nvSpPr>
          <p:spPr bwMode="auto">
            <a:xfrm>
              <a:off x="3782045" y="4770640"/>
              <a:ext cx="1773238" cy="574675"/>
            </a:xfrm>
            <a:prstGeom prst="roundRect">
              <a:avLst>
                <a:gd name="adj" fmla="val 5444"/>
              </a:avLst>
            </a:prstGeom>
            <a:solidFill>
              <a:srgbClr val="9AE1F7"/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30" tIns="45714" rIns="91430" bIns="45714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ＭＳ Ｐゴシック" pitchFamily="16" charset="-128"/>
                </a:rPr>
                <a:t>GIS </a:t>
              </a:r>
              <a:r>
                <a:rPr lang="en-US" sz="1200" dirty="0" smtClean="0">
                  <a:solidFill>
                    <a:schemeClr val="tx2"/>
                  </a:solidFill>
                  <a:latin typeface="Arial" charset="0"/>
                  <a:ea typeface="ＭＳ Ｐゴシック" pitchFamily="16" charset="-128"/>
                </a:rPr>
                <a:t>Professionals</a:t>
              </a:r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16" name="AutoShape 61"/>
            <p:cNvSpPr>
              <a:spLocks noChangeArrowheads="1"/>
            </p:cNvSpPr>
            <p:nvPr/>
          </p:nvSpPr>
          <p:spPr bwMode="auto">
            <a:xfrm>
              <a:off x="2562846" y="5467552"/>
              <a:ext cx="1270000" cy="576263"/>
            </a:xfrm>
            <a:prstGeom prst="roundRect">
              <a:avLst>
                <a:gd name="adj" fmla="val 5444"/>
              </a:avLst>
            </a:prstGeom>
            <a:solidFill>
              <a:srgbClr val="9AE1F7"/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30" tIns="45714" rIns="91430" bIns="45714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ＭＳ Ｐゴシック" pitchFamily="16" charset="-128"/>
                </a:rPr>
                <a:t>Research</a:t>
              </a:r>
            </a:p>
          </p:txBody>
        </p:sp>
        <p:pic>
          <p:nvPicPr>
            <p:cNvPr id="17" name="Picture 16" descr="cloud_jack-fav_02lg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46424" y="2747576"/>
              <a:ext cx="1894001" cy="1313448"/>
            </a:xfrm>
            <a:prstGeom prst="rect">
              <a:avLst/>
            </a:prstGeom>
          </p:spPr>
        </p:pic>
        <p:sp>
          <p:nvSpPr>
            <p:cNvPr id="18" name="AutoShape 61"/>
            <p:cNvSpPr>
              <a:spLocks noChangeArrowheads="1"/>
            </p:cNvSpPr>
            <p:nvPr/>
          </p:nvSpPr>
          <p:spPr bwMode="auto">
            <a:xfrm>
              <a:off x="6090270" y="3157739"/>
              <a:ext cx="1241425" cy="557212"/>
            </a:xfrm>
            <a:prstGeom prst="roundRect">
              <a:avLst>
                <a:gd name="adj" fmla="val 5444"/>
              </a:avLst>
            </a:prstGeom>
            <a:solidFill>
              <a:srgbClr val="9AE1F7"/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30" tIns="45714" rIns="91430" bIns="45714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ＭＳ Ｐゴシック" pitchFamily="16" charset="-128"/>
                </a:rPr>
                <a:t>Society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ArcGIS</a:t>
            </a:r>
            <a:r>
              <a:rPr lang="en-US" dirty="0" smtClean="0"/>
              <a:t> Online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http://www.ArcGIS.com</a:t>
            </a:r>
            <a:endParaRPr lang="en-US" dirty="0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651" y="1838325"/>
            <a:ext cx="8089415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42925" y="5743575"/>
            <a:ext cx="73914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Arc Hydro River datasets and models stored in </a:t>
            </a:r>
            <a:r>
              <a:rPr lang="en-US" sz="1800" dirty="0" err="1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ArcGIS</a:t>
            </a:r>
            <a:r>
              <a:rPr lang="en-US" sz="18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 Online</a:t>
            </a:r>
            <a:endParaRPr lang="en-US" sz="1800" dirty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Context of this Workshop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A paradigm shift is happing in GIS ….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800" dirty="0" smtClean="0"/>
              <a:t>….Synthesis and integration of information through the web</a:t>
            </a:r>
            <a:endParaRPr lang="en-US" sz="1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269999" y="1947671"/>
            <a:ext cx="4722837" cy="3510593"/>
          </a:xfrm>
        </p:spPr>
        <p:txBody>
          <a:bodyPr/>
          <a:lstStyle/>
          <a:p>
            <a:r>
              <a:rPr lang="en-US" dirty="0" smtClean="0"/>
              <a:t>Think of rivers as a </a:t>
            </a:r>
            <a:r>
              <a:rPr lang="en-US" dirty="0" smtClean="0">
                <a:solidFill>
                  <a:srgbClr val="FFFF00"/>
                </a:solidFill>
              </a:rPr>
              <a:t>unique class of geographic features</a:t>
            </a:r>
          </a:p>
          <a:p>
            <a:pPr lvl="1"/>
            <a:r>
              <a:rPr lang="en-US" dirty="0" smtClean="0"/>
              <a:t>How do we describe them?</a:t>
            </a:r>
          </a:p>
          <a:p>
            <a:pPr lvl="1"/>
            <a:r>
              <a:rPr lang="en-US" dirty="0" smtClean="0"/>
              <a:t>How do we design their data model?</a:t>
            </a:r>
          </a:p>
          <a:p>
            <a:pPr lvl="1"/>
            <a:r>
              <a:rPr lang="en-US" dirty="0" smtClean="0"/>
              <a:t>How do we build applications for them?</a:t>
            </a:r>
          </a:p>
          <a:p>
            <a:r>
              <a:rPr lang="en-US" dirty="0" smtClean="0"/>
              <a:t>What advancements in </a:t>
            </a:r>
            <a:r>
              <a:rPr lang="en-US" dirty="0" smtClean="0">
                <a:solidFill>
                  <a:srgbClr val="FFFF00"/>
                </a:solidFill>
              </a:rPr>
              <a:t>ESRI core technology </a:t>
            </a:r>
            <a:r>
              <a:rPr lang="en-US" dirty="0" smtClean="0"/>
              <a:t>are needed?</a:t>
            </a:r>
          </a:p>
          <a:p>
            <a:r>
              <a:rPr lang="en-US" dirty="0" smtClean="0"/>
              <a:t>What </a:t>
            </a:r>
            <a:r>
              <a:rPr lang="en-US" dirty="0" smtClean="0">
                <a:solidFill>
                  <a:srgbClr val="FFFF00"/>
                </a:solidFill>
              </a:rPr>
              <a:t>application toolsets </a:t>
            </a:r>
            <a:r>
              <a:rPr lang="en-US" dirty="0" smtClean="0"/>
              <a:t>are needed?</a:t>
            </a:r>
          </a:p>
          <a:p>
            <a:pPr lvl="1"/>
            <a:r>
              <a:rPr lang="en-US" dirty="0" smtClean="0"/>
              <a:t>Who will build them?</a:t>
            </a:r>
          </a:p>
          <a:p>
            <a:r>
              <a:rPr lang="en-US" dirty="0" smtClean="0"/>
              <a:t>How do we move to </a:t>
            </a:r>
            <a:r>
              <a:rPr lang="en-US" dirty="0" smtClean="0">
                <a:solidFill>
                  <a:srgbClr val="FFFF00"/>
                </a:solidFill>
              </a:rPr>
              <a:t>web GIS</a:t>
            </a:r>
            <a:r>
              <a:rPr lang="en-US" dirty="0" smtClean="0"/>
              <a:t>?</a:t>
            </a:r>
          </a:p>
          <a:p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for this Workshop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We have a rich heritage of past work ….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800" dirty="0" smtClean="0"/>
              <a:t>….lets do some “blue sky” thinking about the future</a:t>
            </a:r>
            <a:endParaRPr lang="en-US" sz="1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36098" y="1849197"/>
            <a:ext cx="8243668" cy="3510593"/>
          </a:xfrm>
        </p:spPr>
        <p:txBody>
          <a:bodyPr/>
          <a:lstStyle/>
          <a:p>
            <a:r>
              <a:rPr lang="en-US" sz="2400" dirty="0" smtClean="0"/>
              <a:t>Define a </a:t>
            </a:r>
            <a:r>
              <a:rPr lang="en-US" sz="2400" dirty="0" smtClean="0">
                <a:solidFill>
                  <a:srgbClr val="FFFF00"/>
                </a:solidFill>
              </a:rPr>
              <a:t>set of requirements </a:t>
            </a:r>
            <a:r>
              <a:rPr lang="en-US" sz="2400" dirty="0" smtClean="0"/>
              <a:t>for Arc Hydro River</a:t>
            </a:r>
          </a:p>
          <a:p>
            <a:r>
              <a:rPr lang="en-US" sz="2400" dirty="0" smtClean="0"/>
              <a:t>Take the paper that Clint Brown and I have started and </a:t>
            </a:r>
            <a:r>
              <a:rPr lang="en-US" sz="2400" dirty="0" smtClean="0">
                <a:solidFill>
                  <a:srgbClr val="FFFF00"/>
                </a:solidFill>
              </a:rPr>
              <a:t>lets complete that </a:t>
            </a:r>
            <a:r>
              <a:rPr lang="en-US" sz="2400" dirty="0" smtClean="0"/>
              <a:t>to define what needs to be done</a:t>
            </a:r>
          </a:p>
          <a:p>
            <a:endParaRPr lang="en-US" dirty="0"/>
          </a:p>
        </p:txBody>
      </p:sp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3099539"/>
            <a:ext cx="5441928" cy="2330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Inspiration from Clint Brown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Jack </a:t>
            </a:r>
            <a:r>
              <a:rPr lang="en-US" dirty="0" err="1"/>
              <a:t>Dangermond</a:t>
            </a:r>
            <a:r>
              <a:rPr lang="en-US" dirty="0"/>
              <a:t> </a:t>
            </a:r>
            <a:r>
              <a:rPr lang="en-US" dirty="0" smtClean="0"/>
              <a:t>asserts that </a:t>
            </a:r>
            <a:r>
              <a:rPr lang="en-US" dirty="0"/>
              <a:t>GIS is undergoing a modality </a:t>
            </a:r>
            <a:r>
              <a:rPr lang="en-US" dirty="0" smtClean="0"/>
              <a:t>shift…..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78304" y="1817383"/>
            <a:ext cx="712269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dirty="0"/>
              <a:t>“At the heart of this vision is the </a:t>
            </a:r>
            <a:r>
              <a:rPr lang="en-US" sz="1800" dirty="0">
                <a:solidFill>
                  <a:srgbClr val="FFFF00"/>
                </a:solidFill>
              </a:rPr>
              <a:t>large and rich collection of geographic and scientific information </a:t>
            </a:r>
            <a:r>
              <a:rPr lang="en-US" sz="1800" dirty="0"/>
              <a:t>that is collected and maintained by hundreds of organizations. These organizations have built this critical, </a:t>
            </a:r>
            <a:r>
              <a:rPr lang="en-US" sz="1800" dirty="0">
                <a:solidFill>
                  <a:srgbClr val="FFFF00"/>
                </a:solidFill>
              </a:rPr>
              <a:t>authoritative, and trusted </a:t>
            </a:r>
            <a:r>
              <a:rPr lang="en-US" sz="1800" dirty="0"/>
              <a:t>geographic information within their own institutions. They also recognize the value of their data and are increasingly representing and </a:t>
            </a:r>
            <a:r>
              <a:rPr lang="en-US" sz="1800" dirty="0">
                <a:solidFill>
                  <a:srgbClr val="FFFF00"/>
                </a:solidFill>
              </a:rPr>
              <a:t>sharing </a:t>
            </a:r>
            <a:r>
              <a:rPr lang="en-US" sz="1800" dirty="0"/>
              <a:t>their geographic information as web map and GIS services because they want their information to be </a:t>
            </a:r>
            <a:r>
              <a:rPr lang="en-US" sz="1800" dirty="0">
                <a:solidFill>
                  <a:srgbClr val="FFFF00"/>
                </a:solidFill>
              </a:rPr>
              <a:t>leveraged</a:t>
            </a:r>
            <a:r>
              <a:rPr lang="en-US" sz="1800" dirty="0"/>
              <a:t> and used to make a difference.  An </a:t>
            </a:r>
            <a:r>
              <a:rPr lang="en-US" sz="1800" dirty="0">
                <a:solidFill>
                  <a:srgbClr val="FFFF00"/>
                </a:solidFill>
              </a:rPr>
              <a:t>online GIS infrastructure </a:t>
            </a:r>
            <a:r>
              <a:rPr lang="en-US" sz="1800" dirty="0"/>
              <a:t>brings all of this information together on the Web. Individual content from many organizations will be </a:t>
            </a:r>
            <a:r>
              <a:rPr lang="en-US" sz="1800" dirty="0">
                <a:solidFill>
                  <a:srgbClr val="FFFF00"/>
                </a:solidFill>
              </a:rPr>
              <a:t>mashed up and combined</a:t>
            </a:r>
            <a:r>
              <a:rPr lang="en-US" sz="1800" dirty="0"/>
              <a:t> in this new Web world. Geographic location will be used to integrate information across many organizations and disciplines.  This vision for </a:t>
            </a:r>
            <a:r>
              <a:rPr lang="en-US" sz="1800" dirty="0">
                <a:solidFill>
                  <a:srgbClr val="FFFF00"/>
                </a:solidFill>
              </a:rPr>
              <a:t>global integration of geographic information</a:t>
            </a:r>
            <a:r>
              <a:rPr lang="en-US" sz="1800" dirty="0"/>
              <a:t> provides real synergy.”</a:t>
            </a:r>
          </a:p>
        </p:txBody>
      </p:sp>
      <p:sp>
        <p:nvSpPr>
          <p:cNvPr id="5" name="Text Placeholder 3"/>
          <p:cNvSpPr txBox="1">
            <a:spLocks/>
          </p:cNvSpPr>
          <p:nvPr/>
        </p:nvSpPr>
        <p:spPr bwMode="auto">
          <a:xfrm>
            <a:off x="1379621" y="6189572"/>
            <a:ext cx="73152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23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SzPct val="80000"/>
              <a:buFontTx/>
              <a:buNone/>
              <a:defRPr sz="1600" b="1" spc="0" baseline="0">
                <a:solidFill>
                  <a:schemeClr val="accent5">
                    <a:alpha val="9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517525" indent="-174625" algn="l" rtl="0" eaLnBrk="1" fontAlgn="base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80000"/>
              <a:buFont typeface="Lucida Grande"/>
              <a:buChar char="-"/>
              <a:defRPr sz="1600" b="1" spc="0" baseline="0">
                <a:solidFill>
                  <a:srgbClr val="FFFFFF"/>
                </a:solidFill>
                <a:effectLst/>
                <a:latin typeface="+mn-lt"/>
                <a:ea typeface="+mn-ea"/>
              </a:defRPr>
            </a:lvl2pPr>
            <a:lvl3pPr marL="781050" indent="-1492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80000"/>
              <a:buFont typeface="Lucida Grande"/>
              <a:buChar char="-"/>
              <a:defRPr sz="1400" b="1" spc="0">
                <a:solidFill>
                  <a:srgbClr val="FFFFFF"/>
                </a:solidFill>
                <a:effectLst/>
                <a:latin typeface="+mn-lt"/>
                <a:ea typeface="+mn-ea"/>
              </a:defRPr>
            </a:lvl3pPr>
            <a:lvl4pPr marL="1044575" indent="-1492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Lucida Grande"/>
              <a:buChar char="-"/>
              <a:defRPr sz="1400" b="1">
                <a:solidFill>
                  <a:srgbClr val="FFFFFF"/>
                </a:solidFill>
                <a:effectLst/>
                <a:latin typeface="+mn-lt"/>
                <a:ea typeface="+mn-ea"/>
              </a:defRPr>
            </a:lvl4pPr>
            <a:lvl5pPr marL="134461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Lucida Grande"/>
              <a:buChar char="-"/>
              <a:defRPr sz="1200" b="1">
                <a:solidFill>
                  <a:srgbClr val="FFFFFF"/>
                </a:solidFill>
                <a:effectLst/>
                <a:latin typeface="+mn-lt"/>
                <a:ea typeface="+mn-ea"/>
              </a:defRPr>
            </a:lvl5pPr>
            <a:lvl6pPr marL="180181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Lucida Grande"/>
              <a:buChar char="-"/>
              <a:defRPr sz="1200" b="1">
                <a:solidFill>
                  <a:srgbClr val="FFFFFF"/>
                </a:solidFill>
                <a:effectLst/>
                <a:latin typeface="+mn-lt"/>
                <a:ea typeface="+mn-ea"/>
              </a:defRPr>
            </a:lvl6pPr>
            <a:lvl7pPr marL="225901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Lucida Grande"/>
              <a:buChar char="-"/>
              <a:defRPr sz="1200" b="1">
                <a:solidFill>
                  <a:srgbClr val="FFFFFF"/>
                </a:solidFill>
                <a:effectLst/>
                <a:latin typeface="+mn-lt"/>
                <a:ea typeface="+mn-ea"/>
              </a:defRPr>
            </a:lvl7pPr>
            <a:lvl8pPr marL="271621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Lucida Grande"/>
              <a:buChar char="-"/>
              <a:defRPr sz="1200" b="1">
                <a:solidFill>
                  <a:srgbClr val="FFFFFF"/>
                </a:solidFill>
                <a:effectLst/>
                <a:latin typeface="+mn-lt"/>
                <a:ea typeface="+mn-ea"/>
              </a:defRPr>
            </a:lvl8pPr>
            <a:lvl9pPr marL="317341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Lucida Grande"/>
              <a:buChar char="-"/>
              <a:defRPr sz="1200" b="1">
                <a:solidFill>
                  <a:srgbClr val="FFFFFF"/>
                </a:solidFill>
                <a:effectLst/>
                <a:latin typeface="+mn-lt"/>
                <a:ea typeface="+mn-ea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679897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Milestones for Arc Hydro River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07963" y="1567844"/>
            <a:ext cx="8412479" cy="3201103"/>
          </a:xfrm>
        </p:spPr>
        <p:txBody>
          <a:bodyPr/>
          <a:lstStyle/>
          <a:p>
            <a:r>
              <a:rPr lang="en-US" sz="2400" dirty="0" smtClean="0">
                <a:solidFill>
                  <a:srgbClr val="FFFF00"/>
                </a:solidFill>
              </a:rPr>
              <a:t>Year 1 </a:t>
            </a:r>
            <a:r>
              <a:rPr lang="en-US" sz="2400" dirty="0" smtClean="0"/>
              <a:t>– Arc Hydro River </a:t>
            </a:r>
            <a:r>
              <a:rPr lang="en-US" sz="2400" dirty="0" smtClean="0">
                <a:solidFill>
                  <a:srgbClr val="FFFF00"/>
                </a:solidFill>
              </a:rPr>
              <a:t>data model </a:t>
            </a:r>
            <a:r>
              <a:rPr lang="en-US" sz="2400" dirty="0" smtClean="0"/>
              <a:t>defined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Year 2 </a:t>
            </a:r>
            <a:r>
              <a:rPr lang="en-US" sz="2400" dirty="0" smtClean="0"/>
              <a:t>– Arc Hydro River </a:t>
            </a:r>
            <a:r>
              <a:rPr lang="en-US" sz="2400" dirty="0" smtClean="0">
                <a:solidFill>
                  <a:srgbClr val="FFFF00"/>
                </a:solidFill>
              </a:rPr>
              <a:t>toolsets </a:t>
            </a:r>
            <a:r>
              <a:rPr lang="en-US" sz="2400" dirty="0" smtClean="0"/>
              <a:t>developed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Year 3 </a:t>
            </a:r>
            <a:r>
              <a:rPr lang="en-US" sz="2400" dirty="0" smtClean="0"/>
              <a:t>– Arc Hydro River </a:t>
            </a:r>
            <a:r>
              <a:rPr lang="en-US" sz="2400" dirty="0" smtClean="0">
                <a:solidFill>
                  <a:srgbClr val="FFFF00"/>
                </a:solidFill>
              </a:rPr>
              <a:t>book</a:t>
            </a:r>
            <a:r>
              <a:rPr lang="en-US" sz="2400" dirty="0" smtClean="0"/>
              <a:t> published by ESRI Press</a:t>
            </a:r>
            <a:endParaRPr lang="en-US" sz="2400" dirty="0"/>
          </a:p>
        </p:txBody>
      </p:sp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4452" y="3153875"/>
            <a:ext cx="6357159" cy="3387602"/>
          </a:xfrm>
          <a:prstGeom prst="rect">
            <a:avLst/>
          </a:prstGeom>
          <a:noFill/>
          <a:ln w="9525" cap="flat" cmpd="sng" algn="ctr">
            <a:solidFill>
              <a:srgbClr val="FFFF00"/>
            </a:solidFill>
            <a:prstDash val="solid"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 smtClean="0"/>
              <a:t>David Maidment </a:t>
            </a:r>
          </a:p>
          <a:p>
            <a:r>
              <a:rPr lang="en-US" sz="2400" dirty="0" smtClean="0"/>
              <a:t>University of Texas at Austin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2191" y="992377"/>
            <a:ext cx="6599599" cy="509690"/>
          </a:xfrm>
        </p:spPr>
        <p:txBody>
          <a:bodyPr/>
          <a:lstStyle/>
          <a:p>
            <a:r>
              <a:rPr lang="en-US" sz="4000" dirty="0" smtClean="0"/>
              <a:t>Arc Hydro River Vision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2384215" y="6196264"/>
            <a:ext cx="589167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Arc Hydro River Workshop, Austin, Texas, December 1, 2010</a:t>
            </a:r>
            <a:endParaRPr lang="en-US" sz="1600" dirty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30966" y="2868884"/>
            <a:ext cx="3845605" cy="15388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en-US" sz="2000" dirty="0" smtClean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  <a:p>
            <a:pPr algn="l"/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Goals</a:t>
            </a:r>
          </a:p>
          <a:p>
            <a:pPr algn="l"/>
            <a:r>
              <a:rPr lang="en-US" sz="20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Community </a:t>
            </a:r>
            <a:r>
              <a:rPr lang="en-US" sz="2000" dirty="0" err="1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Hydrobase</a:t>
            </a:r>
            <a:r>
              <a:rPr lang="en-US" sz="20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 map</a:t>
            </a:r>
          </a:p>
          <a:p>
            <a:pPr algn="l"/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Space-time observations layers</a:t>
            </a:r>
          </a:p>
          <a:p>
            <a:pPr algn="l"/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Arc Hydro River</a:t>
            </a:r>
            <a:endParaRPr lang="en-US" sz="2000" dirty="0">
              <a:solidFill>
                <a:schemeClr val="bg1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Topographic </a:t>
            </a:r>
            <a:r>
              <a:rPr lang="en-US" dirty="0" err="1" smtClean="0"/>
              <a:t>Basemap</a:t>
            </a:r>
            <a:r>
              <a:rPr lang="en-US" dirty="0" smtClean="0"/>
              <a:t> in ArcGIS.com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Tiled base map synthesizing information across map scales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981442" y="1772530"/>
            <a:ext cx="5365264" cy="2096085"/>
            <a:chOff x="981442" y="1772530"/>
            <a:chExt cx="5365264" cy="2096085"/>
          </a:xfrm>
        </p:grpSpPr>
        <p:pic>
          <p:nvPicPr>
            <p:cNvPr id="84995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81442" y="1785938"/>
              <a:ext cx="3748819" cy="2082677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5554630" y="1772530"/>
              <a:ext cx="792076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World</a:t>
              </a:r>
              <a:r>
                <a:rPr lang="en-US" sz="2000" dirty="0" smtClean="0"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 </a:t>
              </a:r>
              <a:endParaRPr lang="en-US" sz="2000" dirty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792480" y="2222693"/>
            <a:ext cx="5826177" cy="2082020"/>
            <a:chOff x="1792480" y="2222693"/>
            <a:chExt cx="5826177" cy="2082020"/>
          </a:xfrm>
        </p:grpSpPr>
        <p:pic>
          <p:nvPicPr>
            <p:cNvPr id="84994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92480" y="2222693"/>
              <a:ext cx="3713762" cy="2082020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5909856" y="2262555"/>
              <a:ext cx="1708801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United States</a:t>
              </a:r>
              <a:r>
                <a:rPr lang="en-US" sz="2000" dirty="0" smtClean="0"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 </a:t>
              </a:r>
              <a:endParaRPr lang="en-US" sz="2000" dirty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729133" y="2710378"/>
            <a:ext cx="4647489" cy="2338604"/>
            <a:chOff x="2729133" y="2710378"/>
            <a:chExt cx="4647489" cy="2338604"/>
          </a:xfrm>
        </p:grpSpPr>
        <p:pic>
          <p:nvPicPr>
            <p:cNvPr id="84996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729133" y="2721800"/>
              <a:ext cx="3108960" cy="2327182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6597371" y="2710378"/>
              <a:ext cx="779251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Texas</a:t>
              </a:r>
              <a:r>
                <a:rPr lang="en-US" sz="2000" dirty="0" smtClean="0"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 </a:t>
              </a:r>
              <a:endParaRPr lang="en-US" sz="2000" dirty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727938" y="3172267"/>
            <a:ext cx="4148233" cy="2365055"/>
            <a:chOff x="3727938" y="3172267"/>
            <a:chExt cx="4148233" cy="2365055"/>
          </a:xfrm>
        </p:grpSpPr>
        <p:pic>
          <p:nvPicPr>
            <p:cNvPr id="84998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727938" y="3184401"/>
              <a:ext cx="2956853" cy="2352921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7077875" y="3172267"/>
              <a:ext cx="798296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Austin</a:t>
              </a:r>
              <a:endParaRPr lang="en-US" sz="2000" dirty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571999" y="3591954"/>
            <a:ext cx="3681382" cy="2611898"/>
            <a:chOff x="4571999" y="3591954"/>
            <a:chExt cx="3681382" cy="2611898"/>
          </a:xfrm>
        </p:grpSpPr>
        <p:pic>
          <p:nvPicPr>
            <p:cNvPr id="84997" name="Picture 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71999" y="3923816"/>
              <a:ext cx="3277551" cy="2280036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7540044" y="3591954"/>
              <a:ext cx="713337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Home</a:t>
              </a:r>
              <a:endParaRPr lang="en-US" sz="2000" dirty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52948" y="5809956"/>
            <a:ext cx="360194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i="1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How do we do this for hydro?</a:t>
            </a:r>
            <a:endParaRPr lang="en-US" sz="2000" i="1" dirty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</a:t>
            </a:r>
            <a:r>
              <a:rPr lang="en-US" dirty="0" err="1" smtClean="0"/>
              <a:t>HydroBase</a:t>
            </a:r>
            <a:r>
              <a:rPr lang="en-US" dirty="0" smtClean="0"/>
              <a:t> Map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Build from </a:t>
            </a:r>
            <a:r>
              <a:rPr lang="en-US" dirty="0" err="1" smtClean="0">
                <a:solidFill>
                  <a:srgbClr val="FFFF00"/>
                </a:solidFill>
              </a:rPr>
              <a:t>HydroSheds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800" dirty="0" smtClean="0"/>
              <a:t>Global coverage from 60 ºS to 60 ºN</a:t>
            </a:r>
            <a:endParaRPr lang="en-US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20" y="1981200"/>
            <a:ext cx="899648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0370"/>
            <a:ext cx="6477000" cy="6554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/>
              <a:t>Linking GIS and Water Resources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This is the diagram that I have always used in the past</a:t>
            </a:r>
            <a:endParaRPr lang="en-US" dirty="0"/>
          </a:p>
        </p:txBody>
      </p:sp>
      <p:sp>
        <p:nvSpPr>
          <p:cNvPr id="8197" name="Oval 3"/>
          <p:cNvSpPr>
            <a:spLocks noChangeArrowheads="1"/>
          </p:cNvSpPr>
          <p:nvPr/>
        </p:nvSpPr>
        <p:spPr bwMode="auto">
          <a:xfrm>
            <a:off x="609600" y="2133600"/>
            <a:ext cx="4800600" cy="3276600"/>
          </a:xfrm>
          <a:prstGeom prst="ellipse">
            <a:avLst/>
          </a:prstGeom>
          <a:noFill/>
          <a:ln w="38100" algn="ctr">
            <a:solidFill>
              <a:srgbClr val="33CC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788" name="Oval 4"/>
          <p:cNvSpPr>
            <a:spLocks noChangeArrowheads="1"/>
          </p:cNvSpPr>
          <p:nvPr/>
        </p:nvSpPr>
        <p:spPr bwMode="auto">
          <a:xfrm>
            <a:off x="3505200" y="2133600"/>
            <a:ext cx="4800600" cy="3276600"/>
          </a:xfrm>
          <a:prstGeom prst="ellipse">
            <a:avLst/>
          </a:prstGeom>
          <a:noFill/>
          <a:ln w="38100" algn="ctr">
            <a:solidFill>
              <a:srgbClr val="66CC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66CC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8199" name="Text Box 5"/>
          <p:cNvSpPr txBox="1">
            <a:spLocks noChangeArrowheads="1"/>
          </p:cNvSpPr>
          <p:nvPr/>
        </p:nvSpPr>
        <p:spPr bwMode="auto">
          <a:xfrm>
            <a:off x="2133600" y="3352800"/>
            <a:ext cx="1058863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0">
                <a:solidFill>
                  <a:srgbClr val="33CC33"/>
                </a:solidFill>
              </a:rPr>
              <a:t>GIS</a:t>
            </a:r>
          </a:p>
        </p:txBody>
      </p:sp>
      <p:sp>
        <p:nvSpPr>
          <p:cNvPr id="8200" name="Text Box 6"/>
          <p:cNvSpPr txBox="1">
            <a:spLocks noChangeArrowheads="1"/>
          </p:cNvSpPr>
          <p:nvPr/>
        </p:nvSpPr>
        <p:spPr bwMode="auto">
          <a:xfrm>
            <a:off x="5562600" y="3048000"/>
            <a:ext cx="2613025" cy="1920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0">
                <a:solidFill>
                  <a:srgbClr val="66CCFF"/>
                </a:solidFill>
              </a:rPr>
              <a:t>Water</a:t>
            </a:r>
          </a:p>
          <a:p>
            <a:r>
              <a:rPr lang="en-US" sz="4000" b="0">
                <a:solidFill>
                  <a:srgbClr val="66CCFF"/>
                </a:solidFill>
              </a:rPr>
              <a:t>Resources</a:t>
            </a:r>
          </a:p>
          <a:p>
            <a:endParaRPr lang="en-US" sz="4000" b="0">
              <a:solidFill>
                <a:srgbClr val="0066FF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HydroSheds</a:t>
            </a:r>
            <a:r>
              <a:rPr lang="en-US" dirty="0" smtClean="0"/>
              <a:t> for the World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Much of the data is already presented in ArcGIS.com</a:t>
            </a:r>
            <a:endParaRPr lang="en-US" dirty="0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738" y="1671225"/>
            <a:ext cx="7267689" cy="4771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 Detailed Content for Regions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143000"/>
            <a:ext cx="6562725" cy="2723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3994484"/>
            <a:ext cx="3179703" cy="2634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 rot="5400000">
            <a:off x="4967038" y="3575384"/>
            <a:ext cx="1732547" cy="9825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endCxn id="2051" idx="3"/>
          </p:cNvCxnSpPr>
          <p:nvPr/>
        </p:nvCxnSpPr>
        <p:spPr>
          <a:xfrm rot="16200000" flipH="1">
            <a:off x="6477680" y="3504519"/>
            <a:ext cx="2263942" cy="13509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724400" y="5943600"/>
            <a:ext cx="3048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Geofabric</a:t>
            </a:r>
            <a:r>
              <a:rPr lang="en-US" dirty="0" smtClean="0">
                <a:solidFill>
                  <a:schemeClr val="tx2"/>
                </a:solidFill>
              </a:rPr>
              <a:t> - Bureau of Meteorology, </a:t>
            </a:r>
            <a:r>
              <a:rPr lang="en-US" dirty="0" err="1" smtClean="0">
                <a:solidFill>
                  <a:schemeClr val="tx2"/>
                </a:solidFill>
              </a:rPr>
              <a:t>Geoscience</a:t>
            </a:r>
            <a:r>
              <a:rPr lang="en-US" dirty="0" smtClean="0">
                <a:solidFill>
                  <a:schemeClr val="tx2"/>
                </a:solidFill>
              </a:rPr>
              <a:t> Australia, ANU and CSIRO</a:t>
            </a:r>
            <a:r>
              <a:rPr lang="en-US" dirty="0" smtClean="0"/>
              <a:t>'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4114800"/>
            <a:ext cx="3467100" cy="2218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Connector 16"/>
          <p:cNvCxnSpPr/>
          <p:nvPr/>
        </p:nvCxnSpPr>
        <p:spPr>
          <a:xfrm rot="5400000">
            <a:off x="304800" y="2590800"/>
            <a:ext cx="22860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16200000" flipH="1">
            <a:off x="2247900" y="2628900"/>
            <a:ext cx="2362200" cy="106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33400" y="6051884"/>
            <a:ext cx="350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</a:rPr>
              <a:t>NHDand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</a:rPr>
              <a:t>NHDPlus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–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USGS and EPA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8152" y="1327484"/>
            <a:ext cx="8185848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Namoi</a:t>
            </a:r>
            <a:r>
              <a:rPr lang="en-US" dirty="0" smtClean="0"/>
              <a:t> Basin from Australian </a:t>
            </a:r>
            <a:r>
              <a:rPr lang="en-US" dirty="0" err="1" smtClean="0"/>
              <a:t>Geofabric</a:t>
            </a:r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415589"/>
            <a:ext cx="275864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 rot="16200000" flipV="1">
            <a:off x="114301" y="3170321"/>
            <a:ext cx="3621506" cy="14919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895600" y="5791200"/>
            <a:ext cx="3144253" cy="332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57487" y="1448972"/>
            <a:ext cx="306333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Looped stream networks</a:t>
            </a:r>
            <a:endParaRPr lang="en-US" sz="2000" dirty="0">
              <a:solidFill>
                <a:schemeClr val="tx1">
                  <a:lumMod val="40000"/>
                  <a:lumOff val="60000"/>
                </a:schemeClr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76400"/>
            <a:ext cx="5286797" cy="3047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HydroBaseMap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1"/>
                </a:solidFill>
              </a:rPr>
              <a:t>Display Layer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The </a:t>
            </a:r>
            <a:r>
              <a:rPr lang="en-US" dirty="0" err="1" smtClean="0">
                <a:solidFill>
                  <a:srgbClr val="FFFF00"/>
                </a:solidFill>
              </a:rPr>
              <a:t>Hydrography</a:t>
            </a:r>
            <a:r>
              <a:rPr lang="en-US" dirty="0" smtClean="0">
                <a:solidFill>
                  <a:srgbClr val="FFFF00"/>
                </a:solidFill>
              </a:rPr>
              <a:t> or “blue line” component of a topographic map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86200" y="3048000"/>
            <a:ext cx="228600" cy="304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886200" y="2209800"/>
            <a:ext cx="1905000" cy="8382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6200000" flipH="1">
            <a:off x="3505200" y="3733800"/>
            <a:ext cx="2667000" cy="1905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2209800"/>
            <a:ext cx="2913380" cy="380006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114800"/>
            <a:ext cx="1749490" cy="1905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695" y="1556090"/>
            <a:ext cx="4714572" cy="2862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HydroBaseMap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1"/>
                </a:solidFill>
              </a:rPr>
              <a:t>Operational Layer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 geometric network with a local catchment for each network edge</a:t>
            </a:r>
          </a:p>
          <a:p>
            <a:endParaRPr lang="en-US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985216"/>
            <a:ext cx="3597135" cy="423317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6096000" y="3814016"/>
            <a:ext cx="2057400" cy="762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5261816"/>
            <a:ext cx="3955596" cy="14573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>
          <a:xfrm rot="10800000" flipV="1">
            <a:off x="1143000" y="3814016"/>
            <a:ext cx="4953000" cy="1447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0800000" flipV="1">
            <a:off x="5105400" y="4576016"/>
            <a:ext cx="3048000" cy="2133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2975816"/>
            <a:ext cx="1066800" cy="13503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01762" y="4684541"/>
            <a:ext cx="5139228" cy="307777"/>
          </a:xfrm>
          <a:prstGeom prst="rect">
            <a:avLst/>
          </a:prstGeom>
          <a:solidFill>
            <a:schemeClr val="accent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What functionality should this layer have?</a:t>
            </a:r>
            <a:endParaRPr lang="en-US" sz="2000" dirty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Flow Directions at a Cell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This is now part of ANU DEM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47115" y="5776742"/>
            <a:ext cx="7582486" cy="508000"/>
          </a:xfrm>
        </p:spPr>
        <p:txBody>
          <a:bodyPr/>
          <a:lstStyle/>
          <a:p>
            <a:r>
              <a:rPr lang="en-US" sz="1800" dirty="0" smtClean="0"/>
              <a:t>…Is there a need for updating the core hydrology functions of </a:t>
            </a:r>
            <a:r>
              <a:rPr lang="en-US" sz="1800" dirty="0" err="1" smtClean="0"/>
              <a:t>ArcGIS</a:t>
            </a:r>
            <a:r>
              <a:rPr lang="en-US" sz="1800" dirty="0" smtClean="0"/>
              <a:t> ?</a:t>
            </a:r>
            <a:endParaRPr lang="en-US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1327" y="1702221"/>
            <a:ext cx="4600138" cy="412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18137" y="3738489"/>
            <a:ext cx="32090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http://lwa.gov.au/products/pn22591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1" y="2324686"/>
            <a:ext cx="326370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From: </a:t>
            </a:r>
            <a:r>
              <a:rPr lang="en-US" sz="1400" b="1" dirty="0" err="1" smtClean="0"/>
              <a:t>Ecohydrological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regionalisation</a:t>
            </a:r>
            <a:r>
              <a:rPr lang="en-US" sz="1400" b="1" dirty="0" smtClean="0"/>
              <a:t> of Australia: </a:t>
            </a:r>
            <a:r>
              <a:rPr lang="en-US" sz="1400" dirty="0" smtClean="0"/>
              <a:t>a tool for management and science  by Brad Pusey, Fran Sheldon, Mark Kennard, </a:t>
            </a:r>
            <a:r>
              <a:rPr lang="en-US" sz="1400" dirty="0" smtClean="0">
                <a:solidFill>
                  <a:srgbClr val="FFFF00"/>
                </a:solidFill>
              </a:rPr>
              <a:t>Mike Hutchinson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96774" y="3249637"/>
            <a:ext cx="1151805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Looped stream networks</a:t>
            </a:r>
            <a:endParaRPr lang="en-US" sz="2000" dirty="0">
              <a:solidFill>
                <a:schemeClr val="accent1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9" name="Left Arrow 8"/>
          <p:cNvSpPr/>
          <p:nvPr/>
        </p:nvSpPr>
        <p:spPr bwMode="auto">
          <a:xfrm>
            <a:off x="6499274" y="3629465"/>
            <a:ext cx="1069144" cy="295422"/>
          </a:xfrm>
          <a:prstGeom prst="leftArrow">
            <a:avLst/>
          </a:prstGeom>
          <a:solidFill>
            <a:schemeClr val="bg1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</p:spPr>
        <p:txBody>
          <a:bodyPr wrap="none" rtlCol="0" anchor="ctr"/>
          <a:lstStyle/>
          <a:p>
            <a:pPr algn="ctr"/>
            <a:endParaRPr lang="en-US" sz="1200" dirty="0">
              <a:solidFill>
                <a:schemeClr val="tx2"/>
              </a:solidFill>
              <a:latin typeface="Arial" charset="0"/>
              <a:ea typeface="ＭＳ Ｐゴシック" pitchFamily="16" charset="-128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 smtClean="0"/>
              <a:t>David Maidment </a:t>
            </a:r>
          </a:p>
          <a:p>
            <a:r>
              <a:rPr lang="en-US" sz="2400" dirty="0" smtClean="0"/>
              <a:t>University of Texas at Austin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2191" y="992377"/>
            <a:ext cx="6599599" cy="509690"/>
          </a:xfrm>
        </p:spPr>
        <p:txBody>
          <a:bodyPr/>
          <a:lstStyle/>
          <a:p>
            <a:r>
              <a:rPr lang="en-US" sz="4000" dirty="0" smtClean="0"/>
              <a:t>Arc Hydro River Vision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2384215" y="6196264"/>
            <a:ext cx="589167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Arc Hydro River Workshop, Austin, Texas, December 1, 2010</a:t>
            </a:r>
            <a:endParaRPr lang="en-US" sz="1600" dirty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30966" y="2868884"/>
            <a:ext cx="3845605" cy="15388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en-US" sz="2000" dirty="0" smtClean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  <a:p>
            <a:pPr algn="l"/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Goals</a:t>
            </a:r>
          </a:p>
          <a:p>
            <a:pPr algn="l"/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Community </a:t>
            </a:r>
            <a:r>
              <a:rPr lang="en-US" sz="2000" dirty="0" err="1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Hydrobase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 map</a:t>
            </a:r>
          </a:p>
          <a:p>
            <a:pPr algn="l"/>
            <a:r>
              <a:rPr lang="en-US" sz="20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Space-time observations layers</a:t>
            </a:r>
          </a:p>
          <a:p>
            <a:pPr algn="l"/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Arc Hydro River</a:t>
            </a:r>
            <a:endParaRPr lang="en-US" sz="2000" dirty="0">
              <a:solidFill>
                <a:schemeClr val="bg1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watersh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13" y="2259013"/>
            <a:ext cx="1838325" cy="2408237"/>
          </a:xfrm>
          <a:prstGeom prst="rect">
            <a:avLst/>
          </a:prstGeom>
          <a:effectLst>
            <a:outerShdw blurRad="190500" dist="63500" dir="2700000">
              <a:srgbClr val="000000">
                <a:alpha val="50000"/>
              </a:srgbClr>
            </a:outerShdw>
          </a:effectLst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912813" y="687388"/>
            <a:ext cx="7313612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Key Challenge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0"/>
          </p:nvPr>
        </p:nvSpPr>
        <p:spPr>
          <a:xfrm>
            <a:off x="912813" y="1079500"/>
            <a:ext cx="7313612" cy="342900"/>
          </a:xfrm>
        </p:spPr>
        <p:txBody>
          <a:bodyPr/>
          <a:lstStyle/>
          <a:p>
            <a:pPr>
              <a:defRPr/>
            </a:pPr>
            <a:r>
              <a:rPr dirty="0" smtClean="0">
                <a:solidFill>
                  <a:schemeClr val="accent1"/>
                </a:solidFill>
              </a:rPr>
              <a:t>Integrating GIS and Water Resources Observations Data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accent1"/>
                </a:solidFill>
              </a:rPr>
              <a:t>. . . Relevant at all Scales</a:t>
            </a:r>
          </a:p>
        </p:txBody>
      </p:sp>
      <p:sp>
        <p:nvSpPr>
          <p:cNvPr id="502791" name="Text Box 7"/>
          <p:cNvSpPr txBox="1">
            <a:spLocks noChangeArrowheads="1"/>
          </p:cNvSpPr>
          <p:nvPr/>
        </p:nvSpPr>
        <p:spPr bwMode="auto">
          <a:xfrm>
            <a:off x="1141413" y="4557713"/>
            <a:ext cx="2239962" cy="110648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GIS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Water Environment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(Watersheds, streams,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gages, sampling points)</a:t>
            </a:r>
          </a:p>
        </p:txBody>
      </p:sp>
      <p:sp>
        <p:nvSpPr>
          <p:cNvPr id="65550" name="TextBox 16"/>
          <p:cNvSpPr txBox="1">
            <a:spLocks noChangeArrowheads="1"/>
          </p:cNvSpPr>
          <p:nvPr/>
        </p:nvSpPr>
        <p:spPr bwMode="auto">
          <a:xfrm>
            <a:off x="912813" y="1835150"/>
            <a:ext cx="38909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12" charset="-128"/>
                <a:cs typeface="Arial"/>
              </a:rPr>
              <a:t>Geography and GIS provide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12" charset="-128"/>
                <a:cs typeface="Arial"/>
              </a:rPr>
              <a:t>the Framework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5468938" y="4189413"/>
            <a:ext cx="16335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12" charset="-128"/>
                <a:cs typeface="Arial"/>
              </a:rPr>
              <a:t>Time Series Data</a:t>
            </a:r>
          </a:p>
        </p:txBody>
      </p:sp>
      <p:cxnSp>
        <p:nvCxnSpPr>
          <p:cNvPr id="24" name="Straight Connector 8"/>
          <p:cNvCxnSpPr>
            <a:cxnSpLocks noChangeShapeType="1"/>
          </p:cNvCxnSpPr>
          <p:nvPr/>
        </p:nvCxnSpPr>
        <p:spPr bwMode="auto">
          <a:xfrm>
            <a:off x="2043113" y="3978275"/>
            <a:ext cx="2749550" cy="79375"/>
          </a:xfrm>
          <a:prstGeom prst="line">
            <a:avLst/>
          </a:prstGeom>
          <a:noFill/>
          <a:ln w="25400">
            <a:solidFill>
              <a:srgbClr val="FFFF66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cxnSp>
        <p:nvCxnSpPr>
          <p:cNvPr id="23" name="Straight Connector 6"/>
          <p:cNvCxnSpPr>
            <a:cxnSpLocks noChangeShapeType="1"/>
          </p:cNvCxnSpPr>
          <p:nvPr/>
        </p:nvCxnSpPr>
        <p:spPr bwMode="auto">
          <a:xfrm flipV="1">
            <a:off x="2044700" y="2332038"/>
            <a:ext cx="2757488" cy="1651000"/>
          </a:xfrm>
          <a:prstGeom prst="line">
            <a:avLst/>
          </a:prstGeom>
          <a:noFill/>
          <a:ln w="25400">
            <a:solidFill>
              <a:srgbClr val="FFFF66"/>
            </a:solidFill>
            <a:round/>
            <a:headEnd type="oval" w="lg" len="lg"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4725" y="2306638"/>
            <a:ext cx="2892425" cy="1778000"/>
          </a:xfrm>
          <a:prstGeom prst="rect">
            <a:avLst/>
          </a:prstGeom>
          <a:effectLst>
            <a:outerShdw blurRad="1905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7016750" y="1989138"/>
            <a:ext cx="971550" cy="1077912"/>
            <a:chOff x="7092566" y="1522743"/>
            <a:chExt cx="1295400" cy="1435100"/>
          </a:xfrm>
        </p:grpSpPr>
        <p:pic>
          <p:nvPicPr>
            <p:cNvPr id="33807" name="Picture 65" descr="calendar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587866" y="2137106"/>
              <a:ext cx="800100" cy="820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8" name="Picture 66" descr="clock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092566" y="1522743"/>
              <a:ext cx="908050" cy="930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1" name="Text Box 7"/>
          <p:cNvSpPr txBox="1">
            <a:spLocks noChangeArrowheads="1"/>
          </p:cNvSpPr>
          <p:nvPr/>
        </p:nvSpPr>
        <p:spPr bwMode="auto">
          <a:xfrm>
            <a:off x="4662488" y="4926013"/>
            <a:ext cx="1665287" cy="73818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The Water Itself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(Flow, water level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</a:b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concentraton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)</a:t>
            </a:r>
          </a:p>
        </p:txBody>
      </p:sp>
      <p:sp>
        <p:nvSpPr>
          <p:cNvPr id="42" name="Left-Right Arrow 41"/>
          <p:cNvSpPr/>
          <p:nvPr/>
        </p:nvSpPr>
        <p:spPr bwMode="auto">
          <a:xfrm rot="10800000" flipV="1">
            <a:off x="3406775" y="5162550"/>
            <a:ext cx="1147763" cy="311150"/>
          </a:xfrm>
          <a:prstGeom prst="leftRightArrow">
            <a:avLst>
              <a:gd name="adj1" fmla="val 42475"/>
              <a:gd name="adj2" fmla="val 78573"/>
            </a:avLst>
          </a:prstGeom>
          <a:solidFill>
            <a:srgbClr val="9AE1F7"/>
          </a:solidFill>
          <a:ln w="25400" cap="flat" cmpd="sng" algn="ctr">
            <a:solidFill>
              <a:srgbClr val="5EB4E6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endParaRPr>
              <a:latin typeface="Arial" pitchFamily="-106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108325" y="1290638"/>
            <a:ext cx="2922588" cy="2325687"/>
            <a:chOff x="3108865" y="1290638"/>
            <a:chExt cx="2921508" cy="2326124"/>
          </a:xfrm>
        </p:grpSpPr>
        <p:pic>
          <p:nvPicPr>
            <p:cNvPr id="3" name="Picture 2" descr="rain-gauge-platform-400"/>
            <p:cNvPicPr>
              <a:picLocks noChangeAspect="1" noChangeArrowheads="1"/>
            </p:cNvPicPr>
            <p:nvPr/>
          </p:nvPicPr>
          <p:blipFill>
            <a:blip r:embed="rId2"/>
            <a:srcRect l="6047" r="9295"/>
            <a:stretch>
              <a:fillRect/>
            </a:stretch>
          </p:blipFill>
          <p:spPr bwMode="auto">
            <a:xfrm>
              <a:off x="3108865" y="1668534"/>
              <a:ext cx="2921508" cy="1948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27000" dist="63500" dir="2700000">
                <a:srgbClr val="000000">
                  <a:alpha val="40000"/>
                </a:srgbClr>
              </a:outerShdw>
            </a:effectLst>
          </p:spPr>
        </p:pic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3837259" y="1290638"/>
              <a:ext cx="1599609" cy="338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600" dirty="0">
                  <a:solidFill>
                    <a:schemeClr val="accent1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Arial"/>
                  <a:ea typeface="ＭＳ Ｐゴシック" pitchFamily="-112" charset="-128"/>
                  <a:cs typeface="Arial"/>
                </a:rPr>
                <a:t>Rainfall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912813" y="1290638"/>
            <a:ext cx="1600200" cy="2327275"/>
            <a:chOff x="912813" y="1290638"/>
            <a:chExt cx="1600200" cy="2326941"/>
          </a:xfrm>
        </p:grpSpPr>
        <p:pic>
          <p:nvPicPr>
            <p:cNvPr id="6" name="Picture 5" descr="stream3"/>
            <p:cNvPicPr>
              <a:picLocks noChangeAspect="1" noChangeArrowheads="1"/>
            </p:cNvPicPr>
            <p:nvPr/>
          </p:nvPicPr>
          <p:blipFill>
            <a:blip r:embed="rId3"/>
            <a:srcRect r="3028" b="6181"/>
            <a:stretch>
              <a:fillRect/>
            </a:stretch>
          </p:blipFill>
          <p:spPr bwMode="auto">
            <a:xfrm>
              <a:off x="912813" y="1662060"/>
              <a:ext cx="1600200" cy="1955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27000" dist="63500" dir="2700000">
                <a:srgbClr val="000000">
                  <a:alpha val="40000"/>
                </a:srgbClr>
              </a:outerShdw>
            </a:effec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912813" y="1290638"/>
              <a:ext cx="1600200" cy="338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600" dirty="0">
                  <a:solidFill>
                    <a:schemeClr val="accent1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Arial"/>
                  <a:ea typeface="ＭＳ Ｐゴシック" pitchFamily="-112" charset="-128"/>
                  <a:cs typeface="Arial"/>
                </a:rPr>
                <a:t>Water quantity</a:t>
              </a:r>
            </a:p>
          </p:txBody>
        </p:sp>
      </p:grp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3141663" y="3835400"/>
            <a:ext cx="2855912" cy="2335213"/>
            <a:chOff x="3142143" y="3835400"/>
            <a:chExt cx="2854951" cy="2335891"/>
          </a:xfrm>
        </p:grpSpPr>
        <p:pic>
          <p:nvPicPr>
            <p:cNvPr id="9" name="Picture 15" descr="VAIRA3"/>
            <p:cNvPicPr>
              <a:picLocks noChangeAspect="1" noChangeArrowheads="1"/>
            </p:cNvPicPr>
            <p:nvPr/>
          </p:nvPicPr>
          <p:blipFill>
            <a:blip r:embed="rId4"/>
            <a:srcRect t="16559" b="5535"/>
            <a:stretch>
              <a:fillRect/>
            </a:stretch>
          </p:blipFill>
          <p:spPr bwMode="auto">
            <a:xfrm>
              <a:off x="3142143" y="4222862"/>
              <a:ext cx="2854951" cy="1948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27000" dist="63500" dir="2700000">
                <a:srgbClr val="000000">
                  <a:alpha val="40000"/>
                </a:srgbClr>
              </a:outerShdw>
            </a:effectLst>
          </p:spPr>
        </p:pic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3472232" y="3835400"/>
              <a:ext cx="2194773" cy="338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600" dirty="0">
                  <a:solidFill>
                    <a:schemeClr val="accent1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Arial"/>
                  <a:ea typeface="ＭＳ Ｐゴシック" pitchFamily="-112" charset="-128"/>
                  <a:cs typeface="Arial"/>
                </a:rPr>
                <a:t>Meteorology</a:t>
              </a:r>
            </a:p>
          </p:txBody>
        </p:sp>
      </p:grpSp>
      <p:grpSp>
        <p:nvGrpSpPr>
          <p:cNvPr id="11" name="Group 20"/>
          <p:cNvGrpSpPr>
            <a:grpSpLocks/>
          </p:cNvGrpSpPr>
          <p:nvPr/>
        </p:nvGrpSpPr>
        <p:grpSpPr bwMode="auto">
          <a:xfrm>
            <a:off x="6626225" y="1290638"/>
            <a:ext cx="1600200" cy="2319337"/>
            <a:chOff x="6626225" y="1290638"/>
            <a:chExt cx="1600200" cy="2319631"/>
          </a:xfrm>
        </p:grpSpPr>
        <p:pic>
          <p:nvPicPr>
            <p:cNvPr id="12" name="Picture 6" descr="tdr"/>
            <p:cNvPicPr>
              <a:picLocks noChangeAspect="1" noChangeArrowheads="1"/>
            </p:cNvPicPr>
            <p:nvPr/>
          </p:nvPicPr>
          <p:blipFill>
            <a:blip r:embed="rId5"/>
            <a:srcRect t="15483"/>
            <a:stretch>
              <a:fillRect/>
            </a:stretch>
          </p:blipFill>
          <p:spPr bwMode="auto">
            <a:xfrm>
              <a:off x="6626225" y="1668511"/>
              <a:ext cx="1600200" cy="1941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27000" dist="63500" dir="2700000">
                <a:srgbClr val="000000">
                  <a:alpha val="40000"/>
                </a:srgbClr>
              </a:outerShdw>
            </a:effectLst>
          </p:spPr>
        </p:pic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6761163" y="1290638"/>
              <a:ext cx="1465262" cy="338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600" dirty="0">
                  <a:solidFill>
                    <a:schemeClr val="accent1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Arial"/>
                  <a:ea typeface="ＭＳ Ｐゴシック" pitchFamily="-112" charset="-128"/>
                  <a:cs typeface="Arial"/>
                </a:rPr>
                <a:t>Soil water </a:t>
              </a:r>
            </a:p>
          </p:txBody>
        </p:sp>
      </p:grpSp>
      <p:grpSp>
        <p:nvGrpSpPr>
          <p:cNvPr id="14" name="Group 21"/>
          <p:cNvGrpSpPr>
            <a:grpSpLocks/>
          </p:cNvGrpSpPr>
          <p:nvPr/>
        </p:nvGrpSpPr>
        <p:grpSpPr bwMode="auto">
          <a:xfrm>
            <a:off x="6626225" y="3835400"/>
            <a:ext cx="1600200" cy="2322513"/>
            <a:chOff x="6626225" y="3835400"/>
            <a:chExt cx="1600200" cy="2321794"/>
          </a:xfrm>
        </p:grpSpPr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6626225" y="3835400"/>
              <a:ext cx="1600200" cy="338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600" dirty="0">
                  <a:solidFill>
                    <a:schemeClr val="accent1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Arial"/>
                  <a:ea typeface="ＭＳ Ｐゴシック" pitchFamily="-112" charset="-128"/>
                  <a:cs typeface="Arial"/>
                </a:rPr>
                <a:t>Groundwater</a:t>
              </a:r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6"/>
            <a:srcRect b="3039"/>
            <a:stretch>
              <a:fillRect/>
            </a:stretch>
          </p:blipFill>
          <p:spPr bwMode="auto">
            <a:xfrm>
              <a:off x="6626225" y="4224218"/>
              <a:ext cx="1600200" cy="19329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27000" dist="63500" dir="270000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17" name="Title 15"/>
          <p:cNvSpPr txBox="1">
            <a:spLocks/>
          </p:cNvSpPr>
          <p:nvPr/>
        </p:nvSpPr>
        <p:spPr>
          <a:xfrm>
            <a:off x="912813" y="322263"/>
            <a:ext cx="731361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charset="0"/>
                <a:ea typeface="+mj-ea"/>
                <a:cs typeface="+mj-cs"/>
              </a:rPr>
              <a:t>This System Integrates</a:t>
            </a:r>
            <a:b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charset="0"/>
                <a:ea typeface="+mj-ea"/>
                <a:cs typeface="+mj-cs"/>
              </a:rPr>
            </a:b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charset="0"/>
                <a:ea typeface="+mj-ea"/>
                <a:cs typeface="+mj-cs"/>
              </a:rPr>
              <a:t>Many Types of Water Observations Data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912813" y="3835400"/>
            <a:ext cx="1600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600" dirty="0">
                <a:solidFill>
                  <a:schemeClr val="accent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 pitchFamily="-112" charset="-128"/>
                <a:cs typeface="Arial"/>
              </a:rPr>
              <a:t>Water quality </a:t>
            </a:r>
          </a:p>
        </p:txBody>
      </p:sp>
      <p:pic>
        <p:nvPicPr>
          <p:cNvPr id="19" name="Picture 5" descr="Contaminants biologists monitoring water quality"/>
          <p:cNvPicPr>
            <a:picLocks noChangeAspect="1" noChangeArrowheads="1"/>
          </p:cNvPicPr>
          <p:nvPr/>
        </p:nvPicPr>
        <p:blipFill>
          <a:blip r:embed="rId7"/>
          <a:srcRect b="22210"/>
          <a:stretch>
            <a:fillRect/>
          </a:stretch>
        </p:blipFill>
        <p:spPr bwMode="auto">
          <a:xfrm>
            <a:off x="912813" y="4211638"/>
            <a:ext cx="1600200" cy="19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63500" dir="2700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1765300"/>
            <a:ext cx="9144000" cy="3822700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50000"/>
                </a:schemeClr>
              </a:gs>
              <a:gs pos="100000">
                <a:schemeClr val="bg2">
                  <a:alpha val="0"/>
                </a:schemeClr>
              </a:gs>
              <a:gs pos="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gradFill flip="none" rotWithShape="1">
              <a:gsLst>
                <a:gs pos="50000">
                  <a:srgbClr val="55B8FE"/>
                </a:gs>
                <a:gs pos="100000">
                  <a:srgbClr val="55B8FE">
                    <a:alpha val="0"/>
                  </a:srgbClr>
                </a:gs>
                <a:gs pos="0">
                  <a:srgbClr val="55B8FE">
                    <a:alpha val="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  <a:cs typeface="ＭＳ Ｐゴシック" pitchFamily="-112" charset="-128"/>
            </a:endParaRPr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125"/>
          </a:xfrm>
        </p:spPr>
        <p:txBody>
          <a:bodyPr/>
          <a:lstStyle/>
          <a:p>
            <a:pPr>
              <a:defRPr/>
            </a:pPr>
            <a:r>
              <a:rPr lang="en-US"/>
              <a:t>This is Enabled by WaterML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912813" y="1079500"/>
            <a:ext cx="7313612" cy="342900"/>
          </a:xfrm>
        </p:spPr>
        <p:txBody>
          <a:bodyPr/>
          <a:lstStyle/>
          <a:p>
            <a:pPr>
              <a:defRPr/>
            </a:pPr>
            <a:r>
              <a:rPr dirty="0"/>
              <a:t>a </a:t>
            </a:r>
            <a:r>
              <a:rPr dirty="0">
                <a:solidFill>
                  <a:schemeClr val="accent1"/>
                </a:solidFill>
              </a:rPr>
              <a:t>Web Language for </a:t>
            </a:r>
            <a:r>
              <a:rPr dirty="0" smtClean="0">
                <a:solidFill>
                  <a:schemeClr val="accent1"/>
                </a:solidFill>
              </a:rPr>
              <a:t>Water Observations Data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400" dirty="0">
                <a:solidFill>
                  <a:schemeClr val="accent1"/>
                </a:solidFill>
              </a:rPr>
              <a:t> . . .Adopted by USGS, and other agencies for Publishing </a:t>
            </a:r>
            <a:r>
              <a:rPr lang="en-US" sz="1400" dirty="0" smtClean="0">
                <a:solidFill>
                  <a:schemeClr val="accent1"/>
                </a:solidFill>
              </a:rPr>
              <a:t>Some of their </a:t>
            </a:r>
            <a:r>
              <a:rPr lang="en-US" sz="1400" dirty="0">
                <a:solidFill>
                  <a:schemeClr val="accent1"/>
                </a:solidFill>
              </a:rPr>
              <a:t>Data  </a:t>
            </a:r>
          </a:p>
        </p:txBody>
      </p:sp>
      <p:grpSp>
        <p:nvGrpSpPr>
          <p:cNvPr id="2" name="Group 6"/>
          <p:cNvGrpSpPr/>
          <p:nvPr/>
        </p:nvGrpSpPr>
        <p:grpSpPr>
          <a:xfrm>
            <a:off x="772114" y="2331244"/>
            <a:ext cx="7599772" cy="2944812"/>
            <a:chOff x="0" y="2208213"/>
            <a:chExt cx="9058275" cy="3509962"/>
          </a:xfrm>
          <a:effectLst>
            <a:outerShdw blurRad="127000" dist="63500" dir="2700000">
              <a:srgbClr val="000000">
                <a:alpha val="40000"/>
              </a:srgbClr>
            </a:outerShdw>
          </a:effectLst>
        </p:grpSpPr>
        <p:pic>
          <p:nvPicPr>
            <p:cNvPr id="78851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2208213"/>
              <a:ext cx="9058275" cy="3509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85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24400" y="2565428"/>
              <a:ext cx="4152900" cy="2497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7897" name="TextBox 6"/>
          <p:cNvSpPr txBox="1">
            <a:spLocks noChangeArrowheads="1"/>
          </p:cNvSpPr>
          <p:nvPr/>
        </p:nvSpPr>
        <p:spPr bwMode="auto">
          <a:xfrm>
            <a:off x="2876550" y="1905000"/>
            <a:ext cx="33702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GetValues Response in WaterML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 smtClean="0"/>
              <a:t>Water in GIS</a:t>
            </a:r>
            <a:endParaRPr lang="en-US" sz="32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Could we transition to this vision?</a:t>
            </a:r>
            <a:endParaRPr lang="en-US" dirty="0"/>
          </a:p>
        </p:txBody>
      </p:sp>
      <p:sp>
        <p:nvSpPr>
          <p:cNvPr id="8197" name="Oval 3"/>
          <p:cNvSpPr>
            <a:spLocks noChangeArrowheads="1"/>
          </p:cNvSpPr>
          <p:nvPr/>
        </p:nvSpPr>
        <p:spPr bwMode="auto">
          <a:xfrm>
            <a:off x="1017571" y="1617783"/>
            <a:ext cx="6888481" cy="4572000"/>
          </a:xfrm>
          <a:prstGeom prst="ellipse">
            <a:avLst/>
          </a:prstGeom>
          <a:solidFill>
            <a:srgbClr val="00B050"/>
          </a:solidFill>
          <a:ln w="38100" algn="ctr">
            <a:solidFill>
              <a:srgbClr val="33CC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02788" name="Oval 4"/>
          <p:cNvSpPr>
            <a:spLocks noChangeArrowheads="1"/>
          </p:cNvSpPr>
          <p:nvPr/>
        </p:nvSpPr>
        <p:spPr bwMode="auto">
          <a:xfrm>
            <a:off x="2513436" y="2549182"/>
            <a:ext cx="3896751" cy="2709203"/>
          </a:xfrm>
          <a:prstGeom prst="ellipse">
            <a:avLst/>
          </a:prstGeom>
          <a:solidFill>
            <a:schemeClr val="accent1"/>
          </a:solidFill>
          <a:ln w="38100" algn="ctr">
            <a:solidFill>
              <a:srgbClr val="66CC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8199" name="Text Box 5"/>
          <p:cNvSpPr txBox="1">
            <a:spLocks noChangeArrowheads="1"/>
          </p:cNvSpPr>
          <p:nvPr/>
        </p:nvSpPr>
        <p:spPr bwMode="auto">
          <a:xfrm>
            <a:off x="3277780" y="3549840"/>
            <a:ext cx="2368062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0" dirty="0" smtClean="0">
                <a:solidFill>
                  <a:schemeClr val="bg1"/>
                </a:solidFill>
              </a:rPr>
              <a:t>Water</a:t>
            </a:r>
            <a:endParaRPr lang="en-US" sz="4000" b="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91962" y="1913206"/>
            <a:ext cx="70692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dirty="0" smtClean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GIS</a:t>
            </a:r>
            <a:endParaRPr lang="en-US" sz="3200" dirty="0"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ctrTitle"/>
          </p:nvPr>
        </p:nvSpPr>
        <p:spPr>
          <a:xfrm>
            <a:off x="912813" y="687388"/>
            <a:ext cx="7313612" cy="3651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The CUAHSI Data Catalog Integrates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912813" y="1079500"/>
            <a:ext cx="7313612" cy="3429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accent1"/>
                </a:solidFill>
              </a:rPr>
              <a:t>Multi Source Water Data Services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ＭＳ Ｐゴシック"/>
              </a:rPr>
              <a:t>. </a:t>
            </a:r>
            <a:r>
              <a:rPr lang="en-US" sz="1400" dirty="0">
                <a:solidFill>
                  <a:schemeClr val="accent1"/>
                </a:solidFill>
                <a:latin typeface="Arial" pitchFamily="34" charset="0"/>
                <a:cs typeface="ＭＳ Ｐゴシック"/>
              </a:rPr>
              <a:t>. . The  Worlds Largest Water Data Catalog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373813" y="1930400"/>
            <a:ext cx="2249487" cy="238760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 dirty="0">
                <a:solidFill>
                  <a:schemeClr val="bg2"/>
                </a:solidFill>
                <a:latin typeface="Calibri" charset="0"/>
              </a:rPr>
              <a:t>47 services</a:t>
            </a:r>
          </a:p>
          <a:p>
            <a:pPr>
              <a:spcAft>
                <a:spcPts val="600"/>
              </a:spcAft>
              <a:defRPr/>
            </a:pPr>
            <a:r>
              <a:rPr lang="en-US" dirty="0">
                <a:solidFill>
                  <a:schemeClr val="bg2"/>
                </a:solidFill>
                <a:latin typeface="Calibri" charset="0"/>
              </a:rPr>
              <a:t>15,000 variables</a:t>
            </a:r>
          </a:p>
          <a:p>
            <a:pPr>
              <a:spcAft>
                <a:spcPts val="600"/>
              </a:spcAft>
              <a:defRPr/>
            </a:pPr>
            <a:r>
              <a:rPr lang="en-US" dirty="0">
                <a:solidFill>
                  <a:schemeClr val="bg2"/>
                </a:solidFill>
                <a:latin typeface="Calibri" charset="0"/>
              </a:rPr>
              <a:t>1.8 million sites</a:t>
            </a:r>
          </a:p>
          <a:p>
            <a:pPr>
              <a:spcAft>
                <a:spcPts val="600"/>
              </a:spcAft>
              <a:defRPr/>
            </a:pPr>
            <a:r>
              <a:rPr lang="en-US" dirty="0">
                <a:solidFill>
                  <a:schemeClr val="bg2"/>
                </a:solidFill>
                <a:latin typeface="Calibri" charset="0"/>
              </a:rPr>
              <a:t>9 million series</a:t>
            </a:r>
          </a:p>
          <a:p>
            <a:pPr>
              <a:spcAft>
                <a:spcPts val="600"/>
              </a:spcAft>
              <a:defRPr/>
            </a:pPr>
            <a:r>
              <a:rPr lang="en-US" dirty="0">
                <a:solidFill>
                  <a:schemeClr val="bg2"/>
                </a:solidFill>
                <a:latin typeface="Calibri" charset="0"/>
              </a:rPr>
              <a:t>4.3 billion data Values</a:t>
            </a:r>
          </a:p>
        </p:txBody>
      </p:sp>
      <p:grpSp>
        <p:nvGrpSpPr>
          <p:cNvPr id="2" name="Group 13"/>
          <p:cNvGrpSpPr/>
          <p:nvPr/>
        </p:nvGrpSpPr>
        <p:grpSpPr>
          <a:xfrm>
            <a:off x="836613" y="1905000"/>
            <a:ext cx="5399087" cy="3657600"/>
            <a:chOff x="912813" y="1689100"/>
            <a:chExt cx="5399087" cy="3657600"/>
          </a:xfrm>
          <a:effectLst>
            <a:reflection stA="40000" endPos="30000" dist="12700" dir="5400000" sy="-100000" algn="bl" rotWithShape="0"/>
          </a:effectLst>
        </p:grpSpPr>
        <p:sp>
          <p:nvSpPr>
            <p:cNvPr id="13" name="Rounded Rectangle 12"/>
            <p:cNvSpPr/>
            <p:nvPr/>
          </p:nvSpPr>
          <p:spPr>
            <a:xfrm>
              <a:off x="912813" y="1689100"/>
              <a:ext cx="5399087" cy="3657600"/>
            </a:xfrm>
            <a:prstGeom prst="roundRect">
              <a:avLst>
                <a:gd name="adj" fmla="val 1956"/>
              </a:avLst>
            </a:prstGeom>
            <a:solidFill>
              <a:srgbClr val="000000">
                <a:alpha val="50000"/>
              </a:srgbClr>
            </a:solidFill>
            <a:ln w="0" cap="flat" cmpd="sng" algn="ctr">
              <a:solidFill>
                <a:srgbClr val="6BE4E4">
                  <a:alpha val="6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38100" dir="2700000" rotWithShape="0">
                <a:srgbClr val="000000">
                  <a:alpha val="6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pic>
          <p:nvPicPr>
            <p:cNvPr id="8192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68593" y="2247900"/>
              <a:ext cx="5087526" cy="2877502"/>
            </a:xfrm>
            <a:prstGeom prst="rect">
              <a:avLst/>
            </a:prstGeom>
            <a:noFill/>
            <a:ln w="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1929" name="TextBox 6"/>
            <p:cNvSpPr txBox="1">
              <a:spLocks noChangeArrowheads="1"/>
            </p:cNvSpPr>
            <p:nvPr/>
          </p:nvSpPr>
          <p:spPr bwMode="auto">
            <a:xfrm>
              <a:off x="1065213" y="1791796"/>
              <a:ext cx="5132387" cy="338554"/>
            </a:xfrm>
            <a:prstGeom prst="rect">
              <a:avLst/>
            </a:prstGeom>
            <a:noFill/>
            <a:ln w="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1600">
                  <a:latin typeface="Arial" pitchFamily="-106" charset="0"/>
                  <a:ea typeface="ＭＳ Ｐゴシック" pitchFamily="-112" charset="-128"/>
                  <a:cs typeface="ＭＳ Ｐゴシック" pitchFamily="-112" charset="-128"/>
                </a:rPr>
                <a:t> Map Integrating NWIS, STORET, &amp; Climatic Sites  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Data Carts Organize Water Data Into “Themes”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0"/>
          </p:nvPr>
        </p:nvSpPr>
        <p:spPr>
          <a:xfrm>
            <a:off x="912813" y="1079500"/>
            <a:ext cx="7313612" cy="342900"/>
          </a:xfrm>
        </p:spPr>
        <p:txBody>
          <a:bodyPr/>
          <a:lstStyle/>
          <a:p>
            <a:pPr>
              <a:defRPr/>
            </a:pPr>
            <a:r>
              <a:rPr dirty="0" smtClean="0">
                <a:solidFill>
                  <a:schemeClr val="accent1"/>
                </a:solidFill>
              </a:rPr>
              <a:t>Integrating Water Data Services From Multiple Agencies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1"/>
          </p:nvPr>
        </p:nvSpPr>
        <p:spPr>
          <a:xfrm>
            <a:off x="953429" y="5899468"/>
            <a:ext cx="73152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			</a:t>
            </a:r>
            <a:r>
              <a:rPr lang="en-US" dirty="0" smtClean="0">
                <a:solidFill>
                  <a:schemeClr val="accent1"/>
                </a:solidFill>
              </a:rPr>
              <a:t>. . . Across a Group of Organizations</a:t>
            </a:r>
          </a:p>
        </p:txBody>
      </p:sp>
      <p:pic>
        <p:nvPicPr>
          <p:cNvPr id="45061" name="Picture 24" descr="Figure10_noTex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0913" y="1848315"/>
            <a:ext cx="7254875" cy="280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280780" y="5280070"/>
            <a:ext cx="1009315" cy="276999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err="1" smtClean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WaterML</a:t>
            </a:r>
            <a:r>
              <a:rPr lang="en-US" sz="1200" dirty="0" smtClean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 </a:t>
            </a:r>
            <a:endParaRPr lang="en-US" sz="1200" dirty="0"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03851" y="5280070"/>
            <a:ext cx="1009315" cy="276999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err="1" smtClean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WaterML</a:t>
            </a:r>
            <a:r>
              <a:rPr lang="en-US" sz="1200" dirty="0" smtClean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 </a:t>
            </a:r>
            <a:endParaRPr lang="en-US" sz="1200" dirty="0"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83193" y="5280070"/>
            <a:ext cx="1009315" cy="276999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err="1" smtClean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WaterML</a:t>
            </a:r>
            <a:r>
              <a:rPr lang="en-US" sz="1200" dirty="0" smtClean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 </a:t>
            </a:r>
            <a:endParaRPr lang="en-US" sz="1200" dirty="0"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5414" y="5280070"/>
            <a:ext cx="1009315" cy="276999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err="1" smtClean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WaterML</a:t>
            </a:r>
            <a:r>
              <a:rPr lang="en-US" sz="1200" dirty="0" smtClean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 </a:t>
            </a:r>
            <a:endParaRPr lang="en-US" sz="1200" dirty="0"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68485" y="5280070"/>
            <a:ext cx="1009315" cy="276999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err="1" smtClean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WaterML</a:t>
            </a:r>
            <a:r>
              <a:rPr lang="en-US" sz="1200" dirty="0" smtClean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 </a:t>
            </a:r>
            <a:endParaRPr lang="en-US" sz="1200" dirty="0"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00200" y="3151753"/>
            <a:ext cx="4648200" cy="370624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  <a:miter lim="800000"/>
            <a:headEnd/>
            <a:tailEnd/>
          </a:ln>
          <a:scene3d>
            <a:camera prst="isometricTopUp"/>
            <a:lightRig rig="threePt" dir="t"/>
          </a:scene3d>
        </p:spPr>
      </p:pic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2286000"/>
            <a:ext cx="4876800" cy="3789254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scene3d>
            <a:camera prst="isometricTopUp"/>
            <a:lightRig rig="threePt" dir="t"/>
          </a:scene3d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38619" y="678731"/>
            <a:ext cx="7828767" cy="10068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Bringing Water Into GIS</a:t>
            </a:r>
            <a:b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600" b="1" i="1" u="none" strike="noStrike" kern="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Thematic Maps of Water Observations as GIS Layers</a:t>
            </a:r>
            <a:endParaRPr kumimoji="0" lang="en-US" sz="1600" b="1" i="1" u="none" strike="noStrike" kern="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1447801"/>
            <a:ext cx="4785968" cy="37338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scene3d>
            <a:camera prst="isometricTopUp"/>
            <a:lightRig rig="threePt" dir="t"/>
          </a:scene3d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477000" y="2590800"/>
            <a:ext cx="2057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alibri" pitchFamily="34" charset="0"/>
              </a:rPr>
              <a:t>Groundwater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010400" y="4495800"/>
            <a:ext cx="10890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Calibri" pitchFamily="34" charset="0"/>
              </a:rPr>
              <a:t>Salinity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6858000" y="3657600"/>
            <a:ext cx="2057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alibri" pitchFamily="34" charset="0"/>
              </a:rPr>
              <a:t>Streamflow</a:t>
            </a: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5009253" y="6248400"/>
            <a:ext cx="36260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Unified access to water data in Texas ….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8650287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This System Organizes Water Information </a:t>
            </a:r>
            <a:br>
              <a:rPr lang="en-US" dirty="0" smtClean="0"/>
            </a:br>
            <a:r>
              <a:rPr lang="en-US" dirty="0" smtClean="0"/>
              <a:t> Using “Data Carts”  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484313"/>
            <a:ext cx="7313612" cy="342900"/>
          </a:xfrm>
        </p:spPr>
        <p:txBody>
          <a:bodyPr/>
          <a:lstStyle/>
          <a:p>
            <a:pPr>
              <a:defRPr/>
            </a:pPr>
            <a:r>
              <a:rPr dirty="0" smtClean="0">
                <a:solidFill>
                  <a:schemeClr val="accent1"/>
                </a:solidFill>
              </a:rPr>
              <a:t> Metadata Records, for Each Time Series</a:t>
            </a:r>
            <a:r>
              <a:rPr dirty="0" smtClean="0"/>
              <a:t/>
            </a:r>
            <a:br>
              <a:rPr dirty="0" smtClean="0"/>
            </a:br>
            <a:endParaRPr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accent1"/>
                </a:solidFill>
              </a:rPr>
              <a:t> Indexing water observations . . .</a:t>
            </a:r>
          </a:p>
          <a:p>
            <a:pPr>
              <a:defRPr/>
            </a:pPr>
            <a:r>
              <a:rPr lang="en-US" dirty="0"/>
              <a:t>			</a:t>
            </a:r>
            <a:r>
              <a:rPr lang="en-US" dirty="0">
                <a:solidFill>
                  <a:schemeClr val="accent1"/>
                </a:solidFill>
              </a:rPr>
              <a:t>. . . including </a:t>
            </a:r>
            <a:r>
              <a:rPr lang="en-US" dirty="0" smtClean="0">
                <a:solidFill>
                  <a:schemeClr val="accent1"/>
                </a:solidFill>
              </a:rPr>
              <a:t>reference to its </a:t>
            </a:r>
            <a:r>
              <a:rPr lang="en-US" dirty="0" err="1" smtClean="0">
                <a:solidFill>
                  <a:schemeClr val="accent1"/>
                </a:solidFill>
              </a:rPr>
              <a:t>WaterML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data service</a:t>
            </a:r>
          </a:p>
        </p:txBody>
      </p:sp>
      <p:grpSp>
        <p:nvGrpSpPr>
          <p:cNvPr id="3" name="Group 14"/>
          <p:cNvGrpSpPr/>
          <p:nvPr/>
        </p:nvGrpSpPr>
        <p:grpSpPr>
          <a:xfrm>
            <a:off x="1588314" y="1836384"/>
            <a:ext cx="4404862" cy="3391359"/>
            <a:chOff x="1077913" y="1689100"/>
            <a:chExt cx="4865687" cy="4114800"/>
          </a:xfrm>
          <a:effectLst>
            <a:reflection stA="20000" endPos="30000" dist="12700" dir="5400000" sy="-100000" algn="bl" rotWithShape="0"/>
          </a:effectLst>
        </p:grpSpPr>
        <p:sp>
          <p:nvSpPr>
            <p:cNvPr id="14" name="Rounded Rectangle 13"/>
            <p:cNvSpPr/>
            <p:nvPr/>
          </p:nvSpPr>
          <p:spPr>
            <a:xfrm>
              <a:off x="1077913" y="1689100"/>
              <a:ext cx="4865687" cy="4114800"/>
            </a:xfrm>
            <a:prstGeom prst="roundRect">
              <a:avLst>
                <a:gd name="adj" fmla="val 1956"/>
              </a:avLst>
            </a:prstGeom>
            <a:solidFill>
              <a:srgbClr val="000000">
                <a:alpha val="50000"/>
              </a:srgbClr>
            </a:solidFill>
            <a:ln w="9525" cap="flat" cmpd="sng" algn="ctr">
              <a:solidFill>
                <a:srgbClr val="6BE4E4">
                  <a:alpha val="6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38100" dir="2700000" rotWithShape="0">
                <a:srgbClr val="000000">
                  <a:alpha val="6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pic>
          <p:nvPicPr>
            <p:cNvPr id="35" name="Picture 5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1196278" y="1818309"/>
              <a:ext cx="4628957" cy="385638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97769" y="628627"/>
            <a:ext cx="8020138" cy="10068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WaterML Web Service Delivers Data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447800"/>
            <a:ext cx="447675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4114800"/>
            <a:ext cx="580231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ent Arrow 4"/>
          <p:cNvSpPr/>
          <p:nvPr/>
        </p:nvSpPr>
        <p:spPr>
          <a:xfrm rot="5400000">
            <a:off x="4838700" y="2247900"/>
            <a:ext cx="1447800" cy="15240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3276600" y="6096000"/>
            <a:ext cx="5064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Calibri" pitchFamily="34" charset="0"/>
              </a:rPr>
              <a:t>Same format for all water observations data sources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51563" y="440737"/>
            <a:ext cx="7665928" cy="10068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Ingest Data into Arc Hydro Time Series</a:t>
            </a:r>
            <a:b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7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38400" y="1828800"/>
            <a:ext cx="4724400" cy="356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92475" y="2679700"/>
            <a:ext cx="5040313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5486400" y="3490913"/>
            <a:ext cx="1304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tx2"/>
                </a:solidFill>
                <a:latin typeface="Calibri" pitchFamily="34" charset="0"/>
              </a:rPr>
              <a:t>2005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6324600" y="4176713"/>
            <a:ext cx="1304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tx2"/>
                </a:solidFill>
                <a:latin typeface="Calibri" pitchFamily="34" charset="0"/>
              </a:rPr>
              <a:t>2006</a:t>
            </a: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7239000" y="5014913"/>
            <a:ext cx="1304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tx2"/>
                </a:solidFill>
                <a:latin typeface="Calibri" pitchFamily="34" charset="0"/>
              </a:rPr>
              <a:t>2007</a:t>
            </a: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990600"/>
            <a:ext cx="5514975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762000" y="3962400"/>
            <a:ext cx="4181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Transform them into time-varying maps</a:t>
            </a:r>
            <a:endParaRPr lang="en-US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84650" y="3524250"/>
            <a:ext cx="480695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Publish space-time map services in </a:t>
            </a:r>
            <a:r>
              <a:rPr lang="en-US" dirty="0" err="1" smtClean="0"/>
              <a:t>ArcGIS</a:t>
            </a:r>
            <a:r>
              <a:rPr lang="en-US" dirty="0" smtClean="0"/>
              <a:t> 10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rgbClr val="FFFF00"/>
                </a:solidFill>
              </a:rPr>
              <a:t>Query and visualize the data through the web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943" y="1371601"/>
            <a:ext cx="8055429" cy="4190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879230" y="4757039"/>
            <a:ext cx="6239021" cy="30777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u="sng" dirty="0" smtClean="0">
                <a:solidFill>
                  <a:schemeClr val="tx1">
                    <a:lumMod val="60000"/>
                    <a:lumOff val="40000"/>
                  </a:schemeClr>
                </a:solidFill>
                <a:hlinkClick r:id="rId3"/>
              </a:rPr>
              <a:t>http://hydro_bm.esri.com/TxDischarge/TxDischarge.html</a:t>
            </a:r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Real-Time Situational Awareness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Routing fire trucks during a flood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879600" y="5958114"/>
            <a:ext cx="6350000" cy="508000"/>
          </a:xfrm>
        </p:spPr>
        <p:txBody>
          <a:bodyPr/>
          <a:lstStyle/>
          <a:p>
            <a:r>
              <a:rPr lang="en-US" sz="1800" dirty="0" smtClean="0">
                <a:solidFill>
                  <a:srgbClr val="FFFF00"/>
                </a:solidFill>
              </a:rPr>
              <a:t>Requires a real-time flood water level map</a:t>
            </a:r>
            <a:endParaRPr lang="en-US" sz="1800" dirty="0">
              <a:solidFill>
                <a:srgbClr val="FFFF00"/>
              </a:solidFill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4629" y="1632858"/>
            <a:ext cx="5655440" cy="4228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Real-time Observations Layer for Austin, Texas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00"/>
                </a:solidFill>
              </a:rPr>
              <a:t>WaterML</a:t>
            </a:r>
            <a:r>
              <a:rPr lang="en-US" dirty="0" smtClean="0">
                <a:solidFill>
                  <a:srgbClr val="FFFF00"/>
                </a:solidFill>
              </a:rPr>
              <a:t> web services for precipitation and water level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dirty="0" smtClean="0">
                <a:solidFill>
                  <a:srgbClr val="FFFF00"/>
                </a:solidFill>
              </a:rPr>
              <a:t>….provided by multiple agencies</a:t>
            </a:r>
            <a:endParaRPr lang="en-US" sz="1800" dirty="0">
              <a:solidFill>
                <a:srgbClr val="FFFF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2087" y="1665514"/>
            <a:ext cx="5236027" cy="4152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2114" y="1712641"/>
            <a:ext cx="2800766" cy="152041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42863"/>
            <a:ext cx="9096375" cy="677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4" name="Rectangle 2"/>
          <p:cNvSpPr>
            <a:spLocks noGrp="1" noChangeArrowheads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200" dirty="0" smtClean="0"/>
              <a:t>Arc Hydro: GIS for Water Resources</a:t>
            </a:r>
            <a:endParaRPr lang="en-US" sz="3200" dirty="0"/>
          </a:p>
        </p:txBody>
      </p:sp>
      <p:sp>
        <p:nvSpPr>
          <p:cNvPr id="494595" name="Rectangle 3"/>
          <p:cNvSpPr>
            <a:spLocks noGrp="1" noChangeArrowheads="1"/>
          </p:cNvSpPr>
          <p:nvPr>
            <p:ph type="body" sz="quarter" idx="14"/>
          </p:nvPr>
        </p:nvSpPr>
        <p:spPr>
          <a:xfrm>
            <a:off x="735611" y="1828917"/>
            <a:ext cx="4833916" cy="3111217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chemeClr val="accent4"/>
                </a:solidFill>
              </a:rPr>
              <a:t>Arc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>
                <a:solidFill>
                  <a:schemeClr val="accent4"/>
                </a:solidFill>
              </a:rPr>
              <a:t>Hydro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2000" b="0" dirty="0" smtClean="0"/>
              <a:t>An </a:t>
            </a:r>
            <a:r>
              <a:rPr lang="en-US" sz="2000" b="0" dirty="0"/>
              <a:t>ArcGIS </a:t>
            </a:r>
            <a:r>
              <a:rPr lang="en-US" sz="2000" dirty="0">
                <a:solidFill>
                  <a:schemeClr val="accent4"/>
                </a:solidFill>
                <a:cs typeface="+mn-cs"/>
              </a:rPr>
              <a:t>data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>
                <a:solidFill>
                  <a:schemeClr val="accent4"/>
                </a:solidFill>
                <a:cs typeface="+mn-cs"/>
              </a:rPr>
              <a:t>model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b="0" dirty="0"/>
              <a:t>for water resources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2000" b="0" dirty="0" smtClean="0"/>
              <a:t>Arc </a:t>
            </a:r>
            <a:r>
              <a:rPr lang="en-US" sz="2000" b="0" dirty="0"/>
              <a:t>Hydro </a:t>
            </a:r>
            <a:r>
              <a:rPr lang="en-US" sz="2000" dirty="0">
                <a:solidFill>
                  <a:schemeClr val="accent4"/>
                </a:solidFill>
                <a:cs typeface="+mn-cs"/>
              </a:rPr>
              <a:t>toolset</a:t>
            </a:r>
            <a:r>
              <a:rPr lang="en-US" sz="2000" b="0" dirty="0"/>
              <a:t> for implementation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2000" b="0" dirty="0" smtClean="0"/>
              <a:t>Framework </a:t>
            </a:r>
            <a:r>
              <a:rPr lang="en-US" sz="2000" b="0" dirty="0"/>
              <a:t>for linking </a:t>
            </a:r>
            <a:r>
              <a:rPr lang="en-US" sz="2000" dirty="0">
                <a:solidFill>
                  <a:schemeClr val="accent4"/>
                </a:solidFill>
                <a:cs typeface="+mn-cs"/>
              </a:rPr>
              <a:t>hydrologic</a:t>
            </a:r>
            <a:r>
              <a:rPr lang="en-US" sz="2000" b="0" dirty="0">
                <a:solidFill>
                  <a:schemeClr val="accent2"/>
                </a:solidFill>
              </a:rPr>
              <a:t> </a:t>
            </a:r>
            <a:r>
              <a:rPr lang="en-US" sz="2000" dirty="0">
                <a:solidFill>
                  <a:schemeClr val="accent4"/>
                </a:solidFill>
                <a:cs typeface="+mn-cs"/>
              </a:rPr>
              <a:t>simulation</a:t>
            </a:r>
            <a:r>
              <a:rPr lang="en-US" sz="2000" b="0" dirty="0">
                <a:solidFill>
                  <a:schemeClr val="accent2"/>
                </a:solidFill>
              </a:rPr>
              <a:t> </a:t>
            </a:r>
            <a:r>
              <a:rPr lang="en-US" sz="2000" b="0" dirty="0"/>
              <a:t>models</a:t>
            </a:r>
          </a:p>
        </p:txBody>
      </p:sp>
      <p:pic>
        <p:nvPicPr>
          <p:cNvPr id="9222" name="Picture 4" descr="ArcHydro_fr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5537" y="1911920"/>
            <a:ext cx="2876471" cy="3431968"/>
          </a:xfrm>
          <a:prstGeom prst="rect">
            <a:avLst/>
          </a:prstGeom>
          <a:ln>
            <a:noFill/>
          </a:ln>
          <a:effectLst>
            <a:reflection blurRad="6350" stA="50000" endA="275" endPos="40000" dist="1016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223" name="Text Box 5"/>
          <p:cNvSpPr txBox="1">
            <a:spLocks noChangeArrowheads="1"/>
          </p:cNvSpPr>
          <p:nvPr/>
        </p:nvSpPr>
        <p:spPr bwMode="auto">
          <a:xfrm>
            <a:off x="268262" y="4658523"/>
            <a:ext cx="5260341" cy="1631216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 smtClean="0">
                <a:cs typeface="+mn-cs"/>
              </a:rPr>
              <a:t>The most comprehensive terrain analysis and watershed toolset available</a:t>
            </a:r>
          </a:p>
          <a:p>
            <a:pPr>
              <a:defRPr/>
            </a:pPr>
            <a:endParaRPr lang="en-US" sz="2000" dirty="0" smtClean="0">
              <a:cs typeface="+mn-cs"/>
            </a:endParaRPr>
          </a:p>
          <a:p>
            <a:pPr>
              <a:defRPr/>
            </a:pPr>
            <a:r>
              <a:rPr lang="en-US" sz="2000" dirty="0" smtClean="0">
                <a:cs typeface="+mn-cs"/>
              </a:rPr>
              <a:t>Work of Dean Djokic and his team at ESRI Water Resources Applications</a:t>
            </a:r>
            <a:endParaRPr lang="en-US" sz="2000" dirty="0">
              <a:cs typeface="+mn-cs"/>
            </a:endParaRPr>
          </a:p>
        </p:txBody>
      </p:sp>
      <p:sp>
        <p:nvSpPr>
          <p:cNvPr id="494598" name="Text Box 6"/>
          <p:cNvSpPr txBox="1">
            <a:spLocks noChangeArrowheads="1"/>
          </p:cNvSpPr>
          <p:nvPr/>
        </p:nvSpPr>
        <p:spPr bwMode="auto">
          <a:xfrm>
            <a:off x="761773" y="1277196"/>
            <a:ext cx="6281737" cy="40005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cs typeface="+mn-cs"/>
              </a:rPr>
              <a:t>Published in </a:t>
            </a:r>
            <a:r>
              <a:rPr lang="en-US" sz="2000" dirty="0" smtClean="0">
                <a:cs typeface="+mn-cs"/>
              </a:rPr>
              <a:t>2002, now in revision for Arc Hydro II</a:t>
            </a:r>
            <a:endParaRPr lang="en-US" sz="2000" dirty="0"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7455" y="1894115"/>
            <a:ext cx="4617539" cy="3733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News 8 Austin header-img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74008" y="3456455"/>
            <a:ext cx="1071889" cy="1311488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1735" y="2318658"/>
            <a:ext cx="2947695" cy="2775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Real-Time Flood Information for Television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Maureen McCann, Meteorologist with News8 Austin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Develop a prototype of space-time mapping for television meteorologists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Tropical Storm </a:t>
            </a:r>
            <a:r>
              <a:rPr lang="en-US" dirty="0" err="1" smtClean="0"/>
              <a:t>Hermine</a:t>
            </a:r>
            <a:r>
              <a:rPr lang="en-US" dirty="0" smtClean="0"/>
              <a:t>, 8 Sept 2010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295400"/>
            <a:ext cx="5316651" cy="454208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590800" y="5943600"/>
            <a:ext cx="4224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hlinkClick r:id="rId3" tooltip="View item details"/>
              </a:rPr>
              <a:t>Tropical Storm </a:t>
            </a:r>
            <a:r>
              <a:rPr lang="en-US" u="sng" dirty="0" err="1">
                <a:hlinkClick r:id="rId3" tooltip="View item details"/>
              </a:rPr>
              <a:t>Hermine</a:t>
            </a:r>
            <a:r>
              <a:rPr lang="en-US" u="sng" dirty="0">
                <a:hlinkClick r:id="rId3" tooltip="View item details"/>
              </a:rPr>
              <a:t> CRWR Map service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514600" y="6324600"/>
            <a:ext cx="4393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hlinkClick r:id="rId4" tooltip="View item details"/>
              </a:rPr>
              <a:t>Tropical Storm </a:t>
            </a:r>
            <a:r>
              <a:rPr lang="en-US" u="sng" dirty="0" err="1">
                <a:hlinkClick r:id="rId4" tooltip="View item details"/>
              </a:rPr>
              <a:t>Hermine</a:t>
            </a:r>
            <a:r>
              <a:rPr lang="en-US" u="sng" dirty="0">
                <a:hlinkClick r:id="rId4" tooltip="View item details"/>
              </a:rPr>
              <a:t> CRWR Layer Package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81200" y="1447800"/>
            <a:ext cx="5277729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An </a:t>
            </a:r>
            <a:r>
              <a:rPr lang="en-US" sz="2400" dirty="0" err="1" smtClean="0"/>
              <a:t>ArcGIS</a:t>
            </a:r>
            <a:r>
              <a:rPr lang="en-US" sz="2400" dirty="0" smtClean="0"/>
              <a:t> map service in space</a:t>
            </a:r>
            <a:endParaRPr lang="en-US" sz="24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 smtClean="0"/>
              <a:t>USGS REST service</a:t>
            </a:r>
            <a:endParaRPr lang="en-US" sz="28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066800"/>
            <a:ext cx="6943726" cy="52632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4825" y="3581400"/>
            <a:ext cx="4676775" cy="296169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152400"/>
            <a:ext cx="4576763" cy="330919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52400" y="228600"/>
            <a:ext cx="8763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>
                    <a:lumMod val="60000"/>
                    <a:lumOff val="40000"/>
                  </a:schemeClr>
                </a:solidFill>
                <a:hlinkClick r:id="rId5"/>
              </a:rPr>
              <a:t>http://waterservices.usgs.gov/nwis/iv?sites=08158000&amp;period=P7D&amp;parameterCd=00060</a:t>
            </a:r>
            <a:r>
              <a:rPr lang="en-US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8481" y="1524000"/>
            <a:ext cx="5987986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 </a:t>
            </a:r>
            <a:r>
              <a:rPr lang="en-US" sz="2400" dirty="0" err="1" smtClean="0">
                <a:solidFill>
                  <a:schemeClr val="bg1"/>
                </a:solidFill>
              </a:rPr>
              <a:t>WaterML</a:t>
            </a:r>
            <a:r>
              <a:rPr lang="en-US" sz="2400" dirty="0" smtClean="0">
                <a:solidFill>
                  <a:schemeClr val="bg1"/>
                </a:solidFill>
              </a:rPr>
              <a:t> observations service in time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Observations Data Layers for Precipitation, </a:t>
            </a:r>
            <a:r>
              <a:rPr lang="en-US" sz="3200" dirty="0" err="1" smtClean="0"/>
              <a:t>Streamflow</a:t>
            </a:r>
            <a:r>
              <a:rPr lang="en-US" sz="3200" dirty="0" smtClean="0"/>
              <a:t> and Water Level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676400"/>
            <a:ext cx="5316651" cy="454208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828800" y="4876800"/>
            <a:ext cx="5791200" cy="15696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Not just a pretty map but rich observations data layers for which you can create new displays and drill down into for geospatial analysis</a:t>
            </a:r>
            <a:endParaRPr lang="en-US" sz="24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281354" y="5261316"/>
            <a:ext cx="7554350" cy="801859"/>
          </a:xfrm>
          <a:prstGeom prst="rect">
            <a:avLst/>
          </a:prstGeom>
          <a:solidFill>
            <a:srgbClr val="D4F08B"/>
          </a:solidFill>
          <a:ln w="25400" cap="flat" cmpd="sng" algn="ctr">
            <a:solidFill>
              <a:srgbClr val="A3CA4B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</p:spPr>
        <p:txBody>
          <a:bodyPr wrap="none" rtlCol="0" anchor="ctr"/>
          <a:lstStyle/>
          <a:p>
            <a:pPr algn="ctr"/>
            <a:endParaRPr lang="en-US" sz="1200" dirty="0">
              <a:solidFill>
                <a:schemeClr val="tx2"/>
              </a:solidFill>
              <a:latin typeface="Arial" charset="0"/>
              <a:ea typeface="ＭＳ Ｐゴシック" pitchFamily="16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95422" y="5247249"/>
            <a:ext cx="7554350" cy="801859"/>
          </a:xfrm>
          <a:prstGeom prst="rect">
            <a:avLst/>
          </a:prstGeom>
          <a:solidFill>
            <a:srgbClr val="D4F08B"/>
          </a:solidFill>
          <a:ln w="25400" cap="flat" cmpd="sng" algn="ctr">
            <a:solidFill>
              <a:srgbClr val="A3CA4B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</p:spPr>
        <p:txBody>
          <a:bodyPr wrap="none" rtlCol="0" anchor="ctr"/>
          <a:lstStyle/>
          <a:p>
            <a:pPr algn="ctr"/>
            <a:endParaRPr lang="en-US" sz="1200" dirty="0">
              <a:solidFill>
                <a:schemeClr val="tx2"/>
              </a:solidFill>
              <a:latin typeface="Arial" charset="0"/>
              <a:ea typeface="ＭＳ Ｐゴシック" pitchFamily="1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Types of Observations Data</a:t>
            </a:r>
            <a:br>
              <a:rPr lang="en-US" dirty="0" smtClean="0"/>
            </a:br>
            <a:r>
              <a:rPr lang="en-US" dirty="0" smtClean="0"/>
              <a:t>(Scott Morehouse)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8799"/>
            <a:ext cx="8229600" cy="405149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Telemetry</a:t>
            </a:r>
            <a:r>
              <a:rPr lang="en-US" sz="2400" dirty="0" smtClean="0"/>
              <a:t> from sensors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Information </a:t>
            </a:r>
            <a:r>
              <a:rPr lang="en-US" sz="2400" dirty="0" smtClean="0">
                <a:solidFill>
                  <a:srgbClr val="FF0000"/>
                </a:solidFill>
              </a:rPr>
              <a:t>interchange </a:t>
            </a:r>
            <a:r>
              <a:rPr lang="en-US" sz="2400" dirty="0" smtClean="0"/>
              <a:t>between agencies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Collections in </a:t>
            </a:r>
            <a:r>
              <a:rPr lang="en-US" sz="2400" dirty="0" smtClean="0">
                <a:solidFill>
                  <a:srgbClr val="FF0000"/>
                </a:solidFill>
              </a:rPr>
              <a:t>repositories</a:t>
            </a:r>
            <a:endParaRPr lang="en-US" sz="2400" dirty="0" smtClean="0"/>
          </a:p>
          <a:p>
            <a:pPr marL="514350" indent="-514350">
              <a:buFont typeface="+mj-lt"/>
              <a:buAutoNum type="arabicPeriod"/>
            </a:pPr>
            <a:endParaRPr lang="en-US" sz="2400" dirty="0" smtClean="0"/>
          </a:p>
          <a:p>
            <a:pPr marL="514350" indent="-514350">
              <a:buFont typeface="+mj-lt"/>
              <a:buAutoNum type="arabicPeriod"/>
            </a:pPr>
            <a:endParaRPr lang="en-US" sz="2400" dirty="0" smtClean="0"/>
          </a:p>
          <a:p>
            <a:pPr marL="514350" indent="-514350">
              <a:buFont typeface="+mj-lt"/>
              <a:buAutoNum type="arabicPeriod"/>
            </a:pPr>
            <a:endParaRPr lang="en-US" sz="2400" dirty="0" smtClean="0"/>
          </a:p>
          <a:p>
            <a:pPr marL="514350" indent="-514350">
              <a:buFont typeface="+mj-lt"/>
              <a:buAutoNum type="arabicPeriod"/>
            </a:pPr>
            <a:endParaRPr lang="en-US" sz="2400" dirty="0" smtClean="0"/>
          </a:p>
          <a:p>
            <a:pPr marL="514350" indent="-514350">
              <a:buFont typeface="+mj-lt"/>
              <a:buAutoNum type="arabicPeriod"/>
            </a:pPr>
            <a:endParaRPr lang="en-US" sz="2400" dirty="0" smtClean="0"/>
          </a:p>
          <a:p>
            <a:pPr marL="514350" indent="-514350">
              <a:buFont typeface="+mj-lt"/>
              <a:buAutoNum type="arabicPeriod"/>
            </a:pPr>
            <a:endParaRPr lang="en-US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Derived information products for consumers</a:t>
            </a:r>
          </a:p>
          <a:p>
            <a:pPr>
              <a:buNone/>
            </a:pP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1676400" y="3124200"/>
            <a:ext cx="4572000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marL="914400" lvl="1" indent="-514350"/>
            <a:r>
              <a:rPr lang="en-US" sz="24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Information synthesized across repositories and flowing to consumers (CUAHSI)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03029" y="4853354"/>
            <a:ext cx="218008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dirty="0" smtClean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ESRI  focuses on:</a:t>
            </a:r>
            <a:endParaRPr lang="en-US" sz="2000" dirty="0"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 smtClean="0"/>
              <a:t>David Maidment </a:t>
            </a:r>
          </a:p>
          <a:p>
            <a:r>
              <a:rPr lang="en-US" sz="2400" dirty="0" smtClean="0"/>
              <a:t>University of Texas at Austin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2191" y="992377"/>
            <a:ext cx="6599599" cy="509690"/>
          </a:xfrm>
        </p:spPr>
        <p:txBody>
          <a:bodyPr/>
          <a:lstStyle/>
          <a:p>
            <a:r>
              <a:rPr lang="en-US" sz="4000" dirty="0" smtClean="0"/>
              <a:t>Arc Hydro River Vision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2384215" y="6196264"/>
            <a:ext cx="589167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Arc Hydro River Workshop, Austin, Texas, December 1, 2010</a:t>
            </a:r>
            <a:endParaRPr lang="en-US" sz="1600" dirty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30966" y="2868884"/>
            <a:ext cx="3845605" cy="15388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en-US" sz="2000" dirty="0" smtClean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  <a:p>
            <a:pPr algn="l"/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Goals</a:t>
            </a:r>
          </a:p>
          <a:p>
            <a:pPr algn="l"/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Community </a:t>
            </a:r>
            <a:r>
              <a:rPr lang="en-US" sz="2000" dirty="0" err="1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Hydrobase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 map</a:t>
            </a:r>
          </a:p>
          <a:p>
            <a:pPr algn="l"/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Space-time observations layers</a:t>
            </a:r>
          </a:p>
          <a:p>
            <a:pPr algn="l"/>
            <a:r>
              <a:rPr lang="en-US" sz="20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Arc Hydro River</a:t>
            </a:r>
            <a:endParaRPr lang="en-US" sz="2000" dirty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loradoCut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9181" y="5211110"/>
            <a:ext cx="2464020" cy="1283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 Hydro River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GIS for River Morphology  and Modeling</a:t>
            </a:r>
            <a:endParaRPr lang="en-US" dirty="0"/>
          </a:p>
        </p:txBody>
      </p:sp>
      <p:graphicFrame>
        <p:nvGraphicFramePr>
          <p:cNvPr id="47106" name="Object 4"/>
          <p:cNvGraphicFramePr>
            <a:graphicFrameLocks noChangeAspect="1"/>
          </p:cNvGraphicFramePr>
          <p:nvPr/>
        </p:nvGraphicFramePr>
        <p:xfrm>
          <a:off x="6454828" y="2135353"/>
          <a:ext cx="2081000" cy="1655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30" name="VISIO" r:id="rId4" imgW="2610000" imgH="2357640" progId="Visio.Drawing.11">
                  <p:embed/>
                </p:oleObj>
              </mc:Choice>
              <mc:Fallback>
                <p:oleObj name="VISIO" r:id="rId4" imgW="2610000" imgH="2357640" progId="Visio.Drawing.11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4828" y="2135353"/>
                        <a:ext cx="2081000" cy="16553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river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19692" y="2869323"/>
            <a:ext cx="3307362" cy="2232469"/>
          </a:xfrm>
          <a:prstGeom prst="rect">
            <a:avLst/>
          </a:prstGeom>
        </p:spPr>
      </p:pic>
      <p:graphicFrame>
        <p:nvGraphicFramePr>
          <p:cNvPr id="47107" name="Object 3"/>
          <p:cNvGraphicFramePr>
            <a:graphicFrameLocks noChangeAspect="1"/>
          </p:cNvGraphicFramePr>
          <p:nvPr/>
        </p:nvGraphicFramePr>
        <p:xfrm>
          <a:off x="425012" y="2146273"/>
          <a:ext cx="2114550" cy="163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31" name="VISIO" r:id="rId7" imgW="2986200" imgH="2390040" progId="Visio.Drawing.11">
                  <p:embed/>
                </p:oleObj>
              </mc:Choice>
              <mc:Fallback>
                <p:oleObj name="VISIO" r:id="rId7" imgW="2986200" imgH="2390040" progId="Visio.Drawing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012" y="2146273"/>
                        <a:ext cx="2114550" cy="1633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83324" y="4761186"/>
            <a:ext cx="156132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Aquatic Biology</a:t>
            </a:r>
            <a:endParaRPr lang="en-US" sz="1600" dirty="0"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5724" y="1807779"/>
            <a:ext cx="138018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River Network</a:t>
            </a:r>
            <a:endParaRPr lang="en-US" sz="1600" dirty="0"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26772" y="1770993"/>
            <a:ext cx="153728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 Channel Shape</a:t>
            </a:r>
            <a:endParaRPr lang="en-US" sz="1600" dirty="0"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99738" y="4608786"/>
            <a:ext cx="86562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Flooding</a:t>
            </a:r>
            <a:endParaRPr lang="en-US" sz="1600" dirty="0"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pic>
        <p:nvPicPr>
          <p:cNvPr id="18" name="Picture 17" descr="flood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85034" y="5037081"/>
            <a:ext cx="2247481" cy="1631732"/>
          </a:xfrm>
          <a:prstGeom prst="rect">
            <a:avLst/>
          </a:prstGeom>
        </p:spPr>
      </p:pic>
      <p:sp>
        <p:nvSpPr>
          <p:cNvPr id="19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706415" y="2112579"/>
            <a:ext cx="3662854" cy="253648"/>
          </a:xfrm>
        </p:spPr>
        <p:txBody>
          <a:bodyPr/>
          <a:lstStyle/>
          <a:p>
            <a:pPr algn="ctr"/>
            <a:r>
              <a:rPr lang="en-US" sz="2000" dirty="0" smtClean="0"/>
              <a:t>Geography</a:t>
            </a:r>
            <a:endParaRPr lang="en-US" sz="2000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685394" y="5638800"/>
            <a:ext cx="3662854" cy="253648"/>
          </a:xfrm>
        </p:spPr>
        <p:txBody>
          <a:bodyPr/>
          <a:lstStyle/>
          <a:p>
            <a:pPr algn="ctr"/>
            <a:r>
              <a:rPr lang="en-US" sz="2000" dirty="0" smtClean="0"/>
              <a:t>Applications</a:t>
            </a:r>
            <a:endParaRPr lang="en-US" sz="20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Arc Hydro River?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1800" dirty="0" smtClean="0">
                <a:solidFill>
                  <a:srgbClr val="FFFF00"/>
                </a:solidFill>
              </a:rPr>
              <a:t>National </a:t>
            </a:r>
            <a:r>
              <a:rPr lang="en-US" sz="1800" dirty="0" err="1" smtClean="0">
                <a:solidFill>
                  <a:srgbClr val="FFFF00"/>
                </a:solidFill>
              </a:rPr>
              <a:t>Hydrography</a:t>
            </a:r>
            <a:r>
              <a:rPr lang="en-US" sz="1800" dirty="0" smtClean="0">
                <a:solidFill>
                  <a:srgbClr val="FFFF00"/>
                </a:solidFill>
              </a:rPr>
              <a:t> Dataset  and </a:t>
            </a:r>
            <a:r>
              <a:rPr lang="en-US" sz="1800" dirty="0" err="1" smtClean="0">
                <a:solidFill>
                  <a:srgbClr val="FFFF00"/>
                </a:solidFill>
              </a:rPr>
              <a:t>NHDPlus</a:t>
            </a:r>
            <a:r>
              <a:rPr lang="en-US" sz="1800" dirty="0" smtClean="0">
                <a:solidFill>
                  <a:srgbClr val="FFFF00"/>
                </a:solidFill>
              </a:rPr>
              <a:t> </a:t>
            </a:r>
            <a:r>
              <a:rPr lang="en-US" sz="1800" dirty="0" smtClean="0"/>
              <a:t>have been completed for the United States </a:t>
            </a:r>
          </a:p>
          <a:p>
            <a:r>
              <a:rPr lang="en-US" sz="1800" dirty="0" smtClean="0">
                <a:solidFill>
                  <a:srgbClr val="FFFF00"/>
                </a:solidFill>
              </a:rPr>
              <a:t>A river is a lot more than a blue line</a:t>
            </a:r>
          </a:p>
          <a:p>
            <a:r>
              <a:rPr lang="en-US" sz="1800" dirty="0" smtClean="0">
                <a:solidFill>
                  <a:srgbClr val="FFFF00"/>
                </a:solidFill>
              </a:rPr>
              <a:t>LIDAR </a:t>
            </a:r>
            <a:r>
              <a:rPr lang="en-US" sz="1800" dirty="0" smtClean="0"/>
              <a:t>data acquisition has blossomed in recent years</a:t>
            </a:r>
          </a:p>
          <a:p>
            <a:r>
              <a:rPr lang="en-US" sz="1800" dirty="0" smtClean="0">
                <a:solidFill>
                  <a:srgbClr val="FFFF00"/>
                </a:solidFill>
              </a:rPr>
              <a:t>Floodplain mapping </a:t>
            </a:r>
            <a:r>
              <a:rPr lang="en-US" sz="1800" dirty="0" smtClean="0"/>
              <a:t>has become an industry</a:t>
            </a:r>
          </a:p>
          <a:p>
            <a:r>
              <a:rPr lang="en-US" sz="1800" dirty="0" smtClean="0">
                <a:solidFill>
                  <a:srgbClr val="FFFF00"/>
                </a:solidFill>
              </a:rPr>
              <a:t>Environmental flows </a:t>
            </a:r>
            <a:r>
              <a:rPr lang="en-US" sz="1800" dirty="0" smtClean="0"/>
              <a:t>require characterization of river biology and habitat</a:t>
            </a:r>
          </a:p>
          <a:p>
            <a:r>
              <a:rPr lang="en-US" sz="1800" dirty="0" smtClean="0">
                <a:solidFill>
                  <a:srgbClr val="FFFF00"/>
                </a:solidFill>
              </a:rPr>
              <a:t>Sediment transport </a:t>
            </a:r>
            <a:r>
              <a:rPr lang="en-US" sz="1800" dirty="0" smtClean="0"/>
              <a:t>is a key function of rivers</a:t>
            </a:r>
            <a:endParaRPr lang="en-US" sz="1800" dirty="0"/>
          </a:p>
        </p:txBody>
      </p:sp>
      <p:pic>
        <p:nvPicPr>
          <p:cNvPr id="4" name="Picture 3" descr="river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92630" y="4319751"/>
            <a:ext cx="3307362" cy="223246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 Network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800" dirty="0" smtClean="0"/>
              <a:t>National </a:t>
            </a:r>
            <a:r>
              <a:rPr lang="en-US" sz="1800" dirty="0" err="1" smtClean="0"/>
              <a:t>Hydrography</a:t>
            </a:r>
            <a:r>
              <a:rPr lang="en-US" sz="1800" dirty="0" smtClean="0"/>
              <a:t> Dataset for the United States</a:t>
            </a:r>
            <a:endParaRPr lang="en-US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chemeClr val="accent1"/>
                </a:solidFill>
              </a:rPr>
              <a:t>Geometric model </a:t>
            </a:r>
            <a:r>
              <a:rPr lang="en-US" sz="2000" dirty="0" smtClean="0"/>
              <a:t>for the (x, y) of river location</a:t>
            </a:r>
          </a:p>
          <a:p>
            <a:r>
              <a:rPr lang="en-US" sz="2000" dirty="0" smtClean="0">
                <a:solidFill>
                  <a:schemeClr val="accent1"/>
                </a:solidFill>
              </a:rPr>
              <a:t>Logical model </a:t>
            </a:r>
            <a:r>
              <a:rPr lang="en-US" sz="2000" dirty="0" smtClean="0"/>
              <a:t>for connecting river reaches in flow sequence</a:t>
            </a:r>
          </a:p>
          <a:p>
            <a:r>
              <a:rPr lang="en-US" sz="2000" dirty="0" smtClean="0">
                <a:solidFill>
                  <a:schemeClr val="accent1"/>
                </a:solidFill>
              </a:rPr>
              <a:t>Addressing model </a:t>
            </a:r>
            <a:r>
              <a:rPr lang="en-US" sz="2000" dirty="0" smtClean="0"/>
              <a:t>for specifying a point location on a river</a:t>
            </a:r>
            <a:endParaRPr lang="en-US" sz="2000" dirty="0"/>
          </a:p>
        </p:txBody>
      </p:sp>
      <p:graphicFrame>
        <p:nvGraphicFramePr>
          <p:cNvPr id="51202" name="Object 3"/>
          <p:cNvGraphicFramePr>
            <a:graphicFrameLocks noChangeAspect="1"/>
          </p:cNvGraphicFramePr>
          <p:nvPr/>
        </p:nvGraphicFramePr>
        <p:xfrm>
          <a:off x="4981903" y="3742216"/>
          <a:ext cx="3767958" cy="2910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52" name="VISIO" r:id="rId3" imgW="2986200" imgH="2390040" progId="Visio.Drawing.11">
                  <p:embed/>
                </p:oleObj>
              </mc:Choice>
              <mc:Fallback>
                <p:oleObj name="VISIO" r:id="rId3" imgW="2986200" imgH="2390040" progId="Visio.Drawing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1903" y="3742216"/>
                        <a:ext cx="3767958" cy="29108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4487594"/>
            <a:ext cx="483067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Can we publish networks directly in ArcGIS.com?</a:t>
            </a:r>
          </a:p>
          <a:p>
            <a:endParaRPr lang="en-US" sz="2000" dirty="0" smtClean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Core “Network-Catchment” Model?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The vector version of the connected set of DEM cells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795193" y="5987757"/>
            <a:ext cx="6350000" cy="508000"/>
          </a:xfrm>
        </p:spPr>
        <p:txBody>
          <a:bodyPr/>
          <a:lstStyle/>
          <a:p>
            <a:r>
              <a:rPr lang="en-US" sz="2000" dirty="0" smtClean="0"/>
              <a:t>….. PhD dissertation work of Clark Siler</a:t>
            </a:r>
            <a:endParaRPr lang="en-US" sz="2000" dirty="0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166" y="1641498"/>
            <a:ext cx="7997996" cy="419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723900"/>
            <a:ext cx="7552706" cy="482600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Arc Hydro Groundwater: </a:t>
            </a:r>
            <a:br>
              <a:rPr lang="en-US" sz="3200" dirty="0" smtClean="0"/>
            </a:br>
            <a:r>
              <a:rPr lang="en-US" sz="3200" dirty="0" smtClean="0"/>
              <a:t>GIS For Hydrogeology</a:t>
            </a:r>
            <a:endParaRPr lang="en-US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40607" y="2125798"/>
            <a:ext cx="4572000" cy="224432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400" b="0" dirty="0" smtClean="0"/>
              <a:t>Describes the data model – </a:t>
            </a:r>
            <a:r>
              <a:rPr lang="en-US" sz="2400" dirty="0" smtClean="0">
                <a:solidFill>
                  <a:srgbClr val="9BCDFF"/>
                </a:solidFill>
              </a:rPr>
              <a:t>public</a:t>
            </a:r>
            <a:r>
              <a:rPr lang="en-US" sz="2400" dirty="0" smtClean="0">
                <a:solidFill>
                  <a:schemeClr val="accent4"/>
                </a:solidFill>
              </a:rPr>
              <a:t> domain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400" b="0" dirty="0" smtClean="0">
                <a:solidFill>
                  <a:schemeClr val="accent1"/>
                </a:solidFill>
              </a:rPr>
              <a:t>Toolset</a:t>
            </a:r>
            <a:r>
              <a:rPr lang="en-US" sz="2400" b="0" dirty="0" smtClean="0">
                <a:solidFill>
                  <a:schemeClr val="bg1"/>
                </a:solidFill>
              </a:rPr>
              <a:t> and data model available now from </a:t>
            </a:r>
            <a:r>
              <a:rPr lang="en-US" sz="2400" b="0" dirty="0" err="1" smtClean="0">
                <a:solidFill>
                  <a:schemeClr val="bg1"/>
                </a:solidFill>
              </a:rPr>
              <a:t>Aquaveo</a:t>
            </a:r>
            <a:endParaRPr lang="en-US" sz="2400" b="0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400" b="0" dirty="0" smtClean="0">
                <a:solidFill>
                  <a:schemeClr val="accent1"/>
                </a:solidFill>
              </a:rPr>
              <a:t>Book </a:t>
            </a:r>
            <a:r>
              <a:rPr lang="en-US" sz="2400" b="0" dirty="0" smtClean="0">
                <a:solidFill>
                  <a:schemeClr val="bg1"/>
                </a:solidFill>
              </a:rPr>
              <a:t>from ESRI Press in Fall 2010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400" b="0" dirty="0" smtClean="0">
                <a:solidFill>
                  <a:schemeClr val="bg1"/>
                </a:solidFill>
              </a:rPr>
              <a:t>Adapted for a </a:t>
            </a:r>
            <a:r>
              <a:rPr lang="en-US" sz="2400" b="0" dirty="0" smtClean="0">
                <a:solidFill>
                  <a:schemeClr val="accent1"/>
                </a:solidFill>
              </a:rPr>
              <a:t>National Groundwater Information System </a:t>
            </a:r>
            <a:r>
              <a:rPr lang="en-US" sz="2400" b="0" dirty="0" smtClean="0">
                <a:solidFill>
                  <a:schemeClr val="bg1"/>
                </a:solidFill>
              </a:rPr>
              <a:t>for Australia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8387" y="2078177"/>
            <a:ext cx="3172367" cy="3786374"/>
          </a:xfrm>
          <a:prstGeom prst="rect">
            <a:avLst/>
          </a:prstGeom>
          <a:ln>
            <a:noFill/>
          </a:ln>
          <a:effectLst>
            <a:reflection blurRad="6350" stA="50000" endA="275" endPos="40000" dist="1016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LIDAR Land Elevation Mapping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63CBAA-90BE-4B90-A69F-08BC16058E66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3" name="Picture 4" descr="wy_detail_25%"/>
          <p:cNvPicPr>
            <a:picLocks noChangeAspect="1" noChangeArrowheads="1"/>
          </p:cNvPicPr>
          <p:nvPr/>
        </p:nvPicPr>
        <p:blipFill>
          <a:blip r:embed="rId2" cstate="print"/>
          <a:srcRect l="1666" t="2486"/>
          <a:stretch>
            <a:fillRect/>
          </a:stretch>
        </p:blipFill>
        <p:spPr bwMode="auto">
          <a:xfrm>
            <a:off x="914400" y="1219200"/>
            <a:ext cx="6949818" cy="4543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807368" y="5867400"/>
            <a:ext cx="5437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Image: Roberto Gutierrez, UT Center for Space 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3851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Elevation for the Nation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National coverage of high accuracy terrain data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39150" y="5804876"/>
            <a:ext cx="8229600" cy="508000"/>
          </a:xfrm>
        </p:spPr>
        <p:txBody>
          <a:bodyPr/>
          <a:lstStyle/>
          <a:p>
            <a:r>
              <a:rPr lang="en-US" sz="2000" dirty="0" smtClean="0"/>
              <a:t>FEMA is now investing $20 million per year in terrain data acquisition …… and processing around rivers</a:t>
            </a:r>
            <a:endParaRPr lang="en-US" sz="2000" dirty="0"/>
          </a:p>
        </p:txBody>
      </p:sp>
      <p:pic>
        <p:nvPicPr>
          <p:cNvPr id="5" name="Picture 4" descr="USGS_Holdings_082310.jpg"/>
          <p:cNvPicPr>
            <a:picLocks noChangeAspect="1"/>
          </p:cNvPicPr>
          <p:nvPr/>
        </p:nvPicPr>
        <p:blipFill>
          <a:blip r:embed="rId2" cstate="print"/>
          <a:srcRect l="1556" t="2000" r="1556" b="2000"/>
          <a:stretch>
            <a:fillRect/>
          </a:stretch>
        </p:blipFill>
        <p:spPr>
          <a:xfrm>
            <a:off x="3740736" y="1816161"/>
            <a:ext cx="4817289" cy="371244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TextBox 7"/>
          <p:cNvSpPr txBox="1"/>
          <p:nvPr/>
        </p:nvSpPr>
        <p:spPr>
          <a:xfrm>
            <a:off x="3797319" y="3854549"/>
            <a:ext cx="2547210" cy="49244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solidFill>
                  <a:schemeClr val="accent1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20% of the US is covered with LIDAR data</a:t>
            </a:r>
            <a:endParaRPr lang="en-US" sz="1600" dirty="0">
              <a:solidFill>
                <a:schemeClr val="accent1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pic>
        <p:nvPicPr>
          <p:cNvPr id="10" name="Content Placeholder 4" descr="Mapping the Zone_book cove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184" y="1702190"/>
            <a:ext cx="2000364" cy="2560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6" descr="Elevation Data for Floodplain Mapping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3103" y="2940146"/>
            <a:ext cx="1819586" cy="2732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 Morphology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800" dirty="0" smtClean="0"/>
              <a:t>3D model of river channel shape and properties</a:t>
            </a:r>
            <a:endParaRPr lang="en-US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chemeClr val="accent1"/>
                </a:solidFill>
              </a:rPr>
              <a:t>LIDAR </a:t>
            </a:r>
            <a:r>
              <a:rPr lang="en-US" sz="2000" dirty="0" smtClean="0">
                <a:solidFill>
                  <a:schemeClr val="bg1"/>
                </a:solidFill>
              </a:rPr>
              <a:t>data for 3D description of land surface terrain</a:t>
            </a:r>
          </a:p>
          <a:p>
            <a:r>
              <a:rPr lang="en-US" sz="2000" dirty="0" smtClean="0">
                <a:solidFill>
                  <a:schemeClr val="accent1"/>
                </a:solidFill>
              </a:rPr>
              <a:t>Profile lines </a:t>
            </a:r>
            <a:r>
              <a:rPr lang="en-US" sz="2000" dirty="0" smtClean="0"/>
              <a:t>and </a:t>
            </a:r>
            <a:r>
              <a:rPr lang="en-US" sz="2000" dirty="0" smtClean="0">
                <a:solidFill>
                  <a:schemeClr val="accent1"/>
                </a:solidFill>
              </a:rPr>
              <a:t>Cross-Sections</a:t>
            </a:r>
            <a:r>
              <a:rPr lang="en-US" sz="2000" dirty="0" smtClean="0"/>
              <a:t> for  channel geometry</a:t>
            </a:r>
          </a:p>
          <a:p>
            <a:r>
              <a:rPr lang="en-US" sz="2000" dirty="0" smtClean="0">
                <a:solidFill>
                  <a:schemeClr val="accent1"/>
                </a:solidFill>
              </a:rPr>
              <a:t>Bed sediment </a:t>
            </a:r>
            <a:r>
              <a:rPr lang="en-US" sz="2000" dirty="0" smtClean="0">
                <a:solidFill>
                  <a:schemeClr val="bg1"/>
                </a:solidFill>
              </a:rPr>
              <a:t>(ripples, dunes, </a:t>
            </a:r>
            <a:r>
              <a:rPr lang="en-US" sz="2000" dirty="0" err="1" smtClean="0">
                <a:solidFill>
                  <a:schemeClr val="bg1"/>
                </a:solidFill>
              </a:rPr>
              <a:t>antidunes</a:t>
            </a:r>
            <a:r>
              <a:rPr lang="en-US" sz="2000" dirty="0" smtClean="0">
                <a:solidFill>
                  <a:schemeClr val="bg1"/>
                </a:solidFill>
              </a:rPr>
              <a:t>)</a:t>
            </a:r>
            <a:endParaRPr lang="en-US" sz="2000" dirty="0">
              <a:solidFill>
                <a:schemeClr val="bg1"/>
              </a:solidFill>
            </a:endParaRPr>
          </a:p>
        </p:txBody>
      </p:sp>
      <p:graphicFrame>
        <p:nvGraphicFramePr>
          <p:cNvPr id="52227" name="Object 4"/>
          <p:cNvGraphicFramePr>
            <a:graphicFrameLocks noChangeAspect="1"/>
          </p:cNvGraphicFramePr>
          <p:nvPr/>
        </p:nvGraphicFramePr>
        <p:xfrm>
          <a:off x="5691354" y="4092724"/>
          <a:ext cx="3231929" cy="2571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76" name="VISIO" r:id="rId3" imgW="2610000" imgH="2357640" progId="Visio.Drawing.11">
                  <p:embed/>
                </p:oleObj>
              </mc:Choice>
              <mc:Fallback>
                <p:oleObj name="VISIO" r:id="rId3" imgW="2610000" imgH="2357640" progId="Visio.Drawing.11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1354" y="4092724"/>
                        <a:ext cx="3231929" cy="25712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56745" y="4997669"/>
            <a:ext cx="4757969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Needs Triangulated Integrated Network</a:t>
            </a:r>
          </a:p>
          <a:p>
            <a:r>
              <a:rPr lang="en-US" sz="2000" dirty="0" smtClean="0">
                <a:solidFill>
                  <a:srgbClr val="FFFF00"/>
                </a:solidFill>
                <a:ea typeface="ＭＳ Ｐゴシック" pitchFamily="34" charset="-128"/>
                <a:cs typeface="Arial" pitchFamily="34" charset="0"/>
                <a:sym typeface="Arial" pitchFamily="26" charset="0"/>
              </a:rPr>
              <a:t>and 3D Analyst</a:t>
            </a:r>
            <a:endParaRPr lang="en-US" sz="2000" dirty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River Morphology Dataset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736599" y="1890522"/>
            <a:ext cx="7654925" cy="2891028"/>
          </a:xfrm>
        </p:spPr>
        <p:txBody>
          <a:bodyPr/>
          <a:lstStyle/>
          <a:p>
            <a:r>
              <a:rPr lang="en-US" dirty="0" smtClean="0"/>
              <a:t>Initiated by </a:t>
            </a:r>
            <a:r>
              <a:rPr lang="en-US" dirty="0" smtClean="0">
                <a:solidFill>
                  <a:srgbClr val="FFFF00"/>
                </a:solidFill>
              </a:rPr>
              <a:t>John Gray, USGS Office of Surface Water</a:t>
            </a:r>
            <a:r>
              <a:rPr lang="en-US" dirty="0" smtClean="0"/>
              <a:t>, within the scope of the ACWI Subcommittee on Sedimentation</a:t>
            </a:r>
          </a:p>
          <a:p>
            <a:r>
              <a:rPr lang="en-US" dirty="0" smtClean="0"/>
              <a:t>Collaboration from Wisconsin Water Science Center and University of Texas at Austin</a:t>
            </a:r>
          </a:p>
          <a:p>
            <a:r>
              <a:rPr lang="en-US" dirty="0" smtClean="0"/>
              <a:t>Data Components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Study locations </a:t>
            </a:r>
            <a:r>
              <a:rPr lang="en-US" dirty="0" smtClean="0"/>
              <a:t>– Watersheds, Reaches, Transects, Gages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Raw data </a:t>
            </a:r>
            <a:r>
              <a:rPr lang="en-US" dirty="0" smtClean="0"/>
              <a:t>–  Survey (GPS), pebble counts, bank characteristics and erosion, sediment lab reports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Calculated data </a:t>
            </a:r>
            <a:r>
              <a:rPr lang="en-US" dirty="0" smtClean="0"/>
              <a:t>–  Cross-sections and profiles, morphological characteristics of river and watershed, sediment size distribution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Additional data </a:t>
            </a:r>
            <a:r>
              <a:rPr lang="en-US" dirty="0" smtClean="0"/>
              <a:t>– photographs, analysis files, experimental methods, 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1343025"/>
            <a:ext cx="365843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A proposal being initiated at this time</a:t>
            </a:r>
            <a:endParaRPr lang="en-US" sz="1600" dirty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5943600"/>
            <a:ext cx="621105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A repository for data from river morphology field studies</a:t>
            </a:r>
            <a:endParaRPr lang="en-US" sz="1800" dirty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 Bottom Bathymetry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914400" y="1224541"/>
            <a:ext cx="7562850" cy="342900"/>
          </a:xfrm>
        </p:spPr>
        <p:txBody>
          <a:bodyPr/>
          <a:lstStyle/>
          <a:p>
            <a:r>
              <a:rPr lang="en-US" dirty="0" smtClean="0"/>
              <a:t>Sand waves on the bed of the Hudson River estuary up to 3 meters in height</a:t>
            </a:r>
            <a:endParaRPr lang="en-US" dirty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8" y="1709738"/>
            <a:ext cx="8620125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857249" y="6391930"/>
            <a:ext cx="75914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smtClean="0">
                <a:hlinkClick r:id="rId3"/>
              </a:rPr>
              <a:t>http://www.magazine.noaa.gov/stories/images/hudson_bathymetry.jpg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Aquatic Biology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800" dirty="0" smtClean="0"/>
              <a:t>River habitat and species</a:t>
            </a:r>
            <a:endParaRPr lang="en-US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chemeClr val="accent1"/>
                </a:solidFill>
              </a:rPr>
              <a:t>Biological  </a:t>
            </a:r>
            <a:r>
              <a:rPr lang="en-US" sz="2000" dirty="0" smtClean="0">
                <a:solidFill>
                  <a:schemeClr val="bg1"/>
                </a:solidFill>
              </a:rPr>
              <a:t>data for fish and </a:t>
            </a:r>
            <a:r>
              <a:rPr lang="en-US" sz="2000" dirty="0" err="1" smtClean="0">
                <a:solidFill>
                  <a:schemeClr val="bg1"/>
                </a:solidFill>
              </a:rPr>
              <a:t>macroinvertebrates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accent1"/>
                </a:solidFill>
              </a:rPr>
              <a:t>Sediment </a:t>
            </a:r>
            <a:r>
              <a:rPr lang="en-US" sz="2000" dirty="0" smtClean="0"/>
              <a:t>data describing river bed material sizes</a:t>
            </a:r>
          </a:p>
          <a:p>
            <a:r>
              <a:rPr lang="en-US" sz="2000" dirty="0" smtClean="0">
                <a:solidFill>
                  <a:schemeClr val="accent1"/>
                </a:solidFill>
              </a:rPr>
              <a:t>Geomorphic </a:t>
            </a:r>
            <a:r>
              <a:rPr lang="en-US" sz="2000" dirty="0" smtClean="0"/>
              <a:t>information about pools, riffles, bars</a:t>
            </a:r>
            <a:endParaRPr lang="en-US" sz="2000" dirty="0"/>
          </a:p>
        </p:txBody>
      </p:sp>
      <p:pic>
        <p:nvPicPr>
          <p:cNvPr id="6" name="Picture 5" descr="ColoradoCut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77304" y="4659316"/>
            <a:ext cx="3554619" cy="18518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6745" y="4997669"/>
            <a:ext cx="338874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Needs relational data tables</a:t>
            </a:r>
            <a:endParaRPr lang="en-US" sz="2000" dirty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Environmental Flows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http://efis.crwr.utexas.edu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907736" y="5903351"/>
            <a:ext cx="6350000" cy="508000"/>
          </a:xfrm>
        </p:spPr>
        <p:txBody>
          <a:bodyPr/>
          <a:lstStyle/>
          <a:p>
            <a:r>
              <a:rPr lang="en-US" sz="2000" dirty="0" smtClean="0"/>
              <a:t>….. PhD dissertation work of Eric Hersh</a:t>
            </a:r>
            <a:endParaRPr lang="en-US" sz="2000" dirty="0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793" y="1543082"/>
            <a:ext cx="8353425" cy="4375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62588" y="1309688"/>
            <a:ext cx="2063736" cy="1614487"/>
          </a:xfrm>
          <a:prstGeom prst="rect">
            <a:avLst/>
          </a:prstGeom>
          <a:noFill/>
          <a:ln w="9525">
            <a:solidFill>
              <a:schemeClr val="tx1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Flooding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800" dirty="0" smtClean="0"/>
              <a:t>Flood modeling and mapping</a:t>
            </a:r>
            <a:endParaRPr lang="en-US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chemeClr val="accent1"/>
                </a:solidFill>
              </a:rPr>
              <a:t>Hydraulic modeling </a:t>
            </a:r>
            <a:r>
              <a:rPr lang="en-US" sz="2000" dirty="0" smtClean="0">
                <a:solidFill>
                  <a:schemeClr val="bg1"/>
                </a:solidFill>
              </a:rPr>
              <a:t>of flood water elevation (HEC-RAS)</a:t>
            </a:r>
          </a:p>
          <a:p>
            <a:r>
              <a:rPr lang="en-US" sz="2000" dirty="0" smtClean="0">
                <a:solidFill>
                  <a:schemeClr val="accent1"/>
                </a:solidFill>
              </a:rPr>
              <a:t>Floodplain mapping </a:t>
            </a:r>
            <a:r>
              <a:rPr lang="en-US" sz="2000" dirty="0" smtClean="0"/>
              <a:t>using intersection of terrain and flood elevation surfaces</a:t>
            </a:r>
          </a:p>
          <a:p>
            <a:r>
              <a:rPr lang="en-US" sz="2000" dirty="0" smtClean="0">
                <a:solidFill>
                  <a:schemeClr val="accent1"/>
                </a:solidFill>
              </a:rPr>
              <a:t>Economic  analysis </a:t>
            </a:r>
            <a:r>
              <a:rPr lang="en-US" sz="2000" dirty="0" smtClean="0">
                <a:solidFill>
                  <a:schemeClr val="bg1"/>
                </a:solidFill>
              </a:rPr>
              <a:t>of flood damage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6745" y="4997669"/>
            <a:ext cx="7053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 </a:t>
            </a:r>
            <a:endParaRPr lang="en-US" sz="2000" dirty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pic>
        <p:nvPicPr>
          <p:cNvPr id="8" name="Picture 7" descr="flood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71089" y="4000441"/>
            <a:ext cx="3673366" cy="2666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6746" y="5171090"/>
            <a:ext cx="378372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Needs links to flood models (HEC-</a:t>
            </a:r>
            <a:r>
              <a:rPr lang="en-US" sz="2000" dirty="0" err="1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GeoRAS</a:t>
            </a:r>
            <a:r>
              <a:rPr lang="en-US" sz="20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)</a:t>
            </a:r>
            <a:endParaRPr lang="en-US" sz="2000" dirty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 Hydraulic Modeling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536008" y="1761922"/>
            <a:ext cx="1277026" cy="2897417"/>
          </a:xfrm>
        </p:spPr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Flat slope  &lt; 1 ft/mile (Dynamic wave)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Mild Slope  1-10 ft/mile (Diffusion wave)</a:t>
            </a:r>
          </a:p>
          <a:p>
            <a:r>
              <a:rPr lang="en-US" dirty="0" smtClean="0">
                <a:solidFill>
                  <a:srgbClr val="A2530B"/>
                </a:solidFill>
              </a:rPr>
              <a:t>Steep Slope        &gt; 10 ft/mile (Kinematic wave)</a:t>
            </a:r>
            <a:endParaRPr lang="en-US" dirty="0">
              <a:solidFill>
                <a:srgbClr val="A2530B"/>
              </a:solidFill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9497" y="1730811"/>
            <a:ext cx="5849028" cy="417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268013" y="6097139"/>
            <a:ext cx="8671035" cy="540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From: Reed, S. (2010), “Lessons Learned from Transitioning NWS Operational Hydraulic Models to HEC-RAS”, Proceedings</a:t>
            </a:r>
            <a:r>
              <a:rPr kumimoji="0" lang="en-US" sz="14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 of AWRA GIS in Water Resources Specialty Conference, Orlando, FL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96814" y="1308538"/>
            <a:ext cx="454772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Rivers with &gt; 2000 km</a:t>
            </a:r>
            <a:r>
              <a:rPr lang="en-US" sz="2000" baseline="300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2</a:t>
            </a:r>
            <a:r>
              <a:rPr lang="en-US" sz="20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 drainage area</a:t>
            </a:r>
            <a:endParaRPr lang="en-US" sz="2000" dirty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193628" y="2049517"/>
            <a:ext cx="677917" cy="0"/>
          </a:xfrm>
          <a:prstGeom prst="line">
            <a:avLst/>
          </a:prstGeom>
          <a:noFill/>
          <a:ln w="25400">
            <a:solidFill>
              <a:schemeClr val="tx1">
                <a:lumMod val="40000"/>
                <a:lumOff val="60000"/>
              </a:schemeClr>
            </a:solidFill>
            <a:round/>
            <a:headEnd type="none" w="lg" len="med"/>
            <a:tailEnd type="none" w="lg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5013434" y="1907627"/>
            <a:ext cx="224580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NWS Hydraulic models</a:t>
            </a:r>
            <a:endParaRPr lang="en-US" sz="1600" dirty="0">
              <a:solidFill>
                <a:schemeClr val="tx1">
                  <a:lumMod val="40000"/>
                  <a:lumOff val="60000"/>
                </a:schemeClr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LIDAR for Floodplain Mapping</a:t>
            </a:r>
            <a:endParaRPr lang="en-US" dirty="0"/>
          </a:p>
        </p:txBody>
      </p:sp>
      <p:pic>
        <p:nvPicPr>
          <p:cNvPr id="3" name="Picture 6" descr="Elevation Data for Floodplain Mappin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6094" y="1737874"/>
            <a:ext cx="2884488" cy="433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Content Placeholder 3" descr="Figure 3.1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40911" y="2995485"/>
            <a:ext cx="4522627" cy="2121829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74096" y="5148081"/>
            <a:ext cx="33698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/>
              <a:t>Source: University of Iowa and National </a:t>
            </a:r>
          </a:p>
          <a:p>
            <a:r>
              <a:rPr lang="en-US" b="0" dirty="0"/>
              <a:t>Center for Airborne Laser Mapping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3759" y="1654066"/>
            <a:ext cx="381394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ea typeface="ＭＳ Ｐゴシック" pitchFamily="34" charset="-128"/>
                <a:cs typeface="Arial" pitchFamily="34" charset="0"/>
                <a:sym typeface="Arial" pitchFamily="26" charset="0"/>
              </a:rPr>
              <a:t>Hi</a:t>
            </a:r>
            <a:r>
              <a:rPr lang="en-US" sz="16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gh precision data for terrain and water surface elevation</a:t>
            </a:r>
            <a:endParaRPr lang="en-US" sz="1600" dirty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727122" y="6110106"/>
            <a:ext cx="291205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0" dirty="0" smtClean="0"/>
              <a:t>National Academies study of FEMA Floodplain Mapping</a:t>
            </a:r>
            <a:endParaRPr lang="en-US" b="0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21722" y="2662056"/>
            <a:ext cx="46170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0" dirty="0" smtClean="0"/>
              <a:t>Flood water surface elevation, 2008 Iowa floods</a:t>
            </a:r>
            <a:endParaRPr lang="en-US" b="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0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348" y="252643"/>
            <a:ext cx="8693727" cy="928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Figure 7.5 (new) - righ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790753"/>
            <a:ext cx="6339864" cy="4752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4800" y="1266825"/>
            <a:ext cx="409086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Mapping Differential Risk of Flooding</a:t>
            </a:r>
            <a:endParaRPr lang="en-US" sz="1800" dirty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55950" y="2465487"/>
            <a:ext cx="12698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ea typeface="ＭＳ Ｐゴシック" pitchFamily="34" charset="-128"/>
                <a:cs typeface="Arial" pitchFamily="34" charset="0"/>
                <a:sym typeface="Arial" pitchFamily="26" charset="0"/>
              </a:rPr>
              <a:t>New Orleans</a:t>
            </a:r>
            <a:endParaRPr lang="en-US" dirty="0"/>
          </a:p>
        </p:txBody>
      </p:sp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8500" y="3371850"/>
            <a:ext cx="19621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 Hydro River in </a:t>
            </a:r>
            <a:r>
              <a:rPr lang="en-US" dirty="0" err="1" smtClean="0"/>
              <a:t>ArcGIS</a:t>
            </a:r>
            <a:r>
              <a:rPr lang="en-US" dirty="0" smtClean="0"/>
              <a:t> Online</a:t>
            </a:r>
            <a:endParaRPr lang="en-US" dirty="0"/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738" y="447675"/>
            <a:ext cx="70389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76458" y="1560612"/>
            <a:ext cx="32592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http://resources.esri.com/arcHydro/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3" y="2071688"/>
            <a:ext cx="829627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42925" y="5381625"/>
            <a:ext cx="73914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Documentation of draft data model designs , discussio</a:t>
            </a:r>
            <a:r>
              <a:rPr lang="en-US" sz="1800" dirty="0" smtClean="0">
                <a:solidFill>
                  <a:srgbClr val="FFFF00"/>
                </a:solidFill>
                <a:ea typeface="ＭＳ Ｐゴシック" pitchFamily="34" charset="-128"/>
                <a:cs typeface="Arial" pitchFamily="34" charset="0"/>
                <a:sym typeface="Arial" pitchFamily="26" charset="0"/>
              </a:rPr>
              <a:t>n and meetings for Arc Hydro River</a:t>
            </a:r>
            <a:endParaRPr lang="en-US" sz="1800" dirty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Arc Hydro River is a Proposal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885825" y="1453141"/>
            <a:ext cx="7315200" cy="342900"/>
          </a:xfrm>
        </p:spPr>
        <p:txBody>
          <a:bodyPr/>
          <a:lstStyle/>
          <a:p>
            <a:r>
              <a:rPr lang="en-US" sz="2400" dirty="0" smtClean="0"/>
              <a:t>We welcome your contribution and guidance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400" dirty="0" smtClean="0"/>
              <a:t>Questions?</a:t>
            </a:r>
          </a:p>
          <a:p>
            <a:r>
              <a:rPr lang="en-US" sz="2400" dirty="0" smtClean="0"/>
              <a:t>Suggestions?</a:t>
            </a:r>
          </a:p>
          <a:p>
            <a:r>
              <a:rPr lang="en-US" sz="2400" dirty="0" smtClean="0"/>
              <a:t>Who should be involved?</a:t>
            </a:r>
            <a:endParaRPr lang="en-US" sz="2400" dirty="0"/>
          </a:p>
        </p:txBody>
      </p:sp>
      <p:pic>
        <p:nvPicPr>
          <p:cNvPr id="6" name="Picture 5" descr="river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00616" y="3212223"/>
            <a:ext cx="4162133" cy="280944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77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loradoCut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9181" y="5211110"/>
            <a:ext cx="2464020" cy="1283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 Hydro River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GIS for River Morphology  and Modeling</a:t>
            </a:r>
            <a:endParaRPr lang="en-US" dirty="0"/>
          </a:p>
        </p:txBody>
      </p:sp>
      <p:graphicFrame>
        <p:nvGraphicFramePr>
          <p:cNvPr id="47106" name="Object 4"/>
          <p:cNvGraphicFramePr>
            <a:graphicFrameLocks noChangeAspect="1"/>
          </p:cNvGraphicFramePr>
          <p:nvPr/>
        </p:nvGraphicFramePr>
        <p:xfrm>
          <a:off x="6454828" y="2135353"/>
          <a:ext cx="2081000" cy="1655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26" name="VISIO" r:id="rId4" imgW="2610000" imgH="2357640" progId="Visio.Drawing.11">
                  <p:embed/>
                </p:oleObj>
              </mc:Choice>
              <mc:Fallback>
                <p:oleObj name="VISIO" r:id="rId4" imgW="2610000" imgH="2357640" progId="Visio.Drawing.11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4828" y="2135353"/>
                        <a:ext cx="2081000" cy="16553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river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19692" y="2869323"/>
            <a:ext cx="3307362" cy="2232469"/>
          </a:xfrm>
          <a:prstGeom prst="rect">
            <a:avLst/>
          </a:prstGeom>
        </p:spPr>
      </p:pic>
      <p:graphicFrame>
        <p:nvGraphicFramePr>
          <p:cNvPr id="47107" name="Object 3"/>
          <p:cNvGraphicFramePr>
            <a:graphicFrameLocks noChangeAspect="1"/>
          </p:cNvGraphicFramePr>
          <p:nvPr/>
        </p:nvGraphicFramePr>
        <p:xfrm>
          <a:off x="425012" y="2146273"/>
          <a:ext cx="2114550" cy="163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27" name="VISIO" r:id="rId7" imgW="2986200" imgH="2390040" progId="Visio.Drawing.11">
                  <p:embed/>
                </p:oleObj>
              </mc:Choice>
              <mc:Fallback>
                <p:oleObj name="VISIO" r:id="rId7" imgW="2986200" imgH="2390040" progId="Visio.Drawing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012" y="2146273"/>
                        <a:ext cx="2114550" cy="1633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83324" y="4761186"/>
            <a:ext cx="156132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Aquatic Biology</a:t>
            </a:r>
            <a:endParaRPr lang="en-US" sz="1600" dirty="0"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5724" y="1807779"/>
            <a:ext cx="138018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River Network</a:t>
            </a:r>
            <a:endParaRPr lang="en-US" sz="1600" dirty="0"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26772" y="1770993"/>
            <a:ext cx="153728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 Channel Shape</a:t>
            </a:r>
            <a:endParaRPr lang="en-US" sz="1600" dirty="0"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99738" y="4608786"/>
            <a:ext cx="86562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Flooding</a:t>
            </a:r>
            <a:endParaRPr lang="en-US" sz="1600" dirty="0"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pic>
        <p:nvPicPr>
          <p:cNvPr id="18" name="Picture 17" descr="flood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85034" y="5037081"/>
            <a:ext cx="2247481" cy="1631732"/>
          </a:xfrm>
          <a:prstGeom prst="rect">
            <a:avLst/>
          </a:prstGeom>
        </p:spPr>
      </p:pic>
      <p:sp>
        <p:nvSpPr>
          <p:cNvPr id="19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706415" y="2112579"/>
            <a:ext cx="3662854" cy="253648"/>
          </a:xfrm>
        </p:spPr>
        <p:txBody>
          <a:bodyPr/>
          <a:lstStyle/>
          <a:p>
            <a:pPr algn="ctr"/>
            <a:r>
              <a:rPr lang="en-US" sz="2000" dirty="0" smtClean="0"/>
              <a:t>Geography</a:t>
            </a:r>
            <a:endParaRPr lang="en-US" sz="2000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685394" y="5638800"/>
            <a:ext cx="3662854" cy="253648"/>
          </a:xfrm>
        </p:spPr>
        <p:txBody>
          <a:bodyPr/>
          <a:lstStyle/>
          <a:p>
            <a:pPr algn="ctr"/>
            <a:r>
              <a:rPr lang="en-US" sz="2000" dirty="0" smtClean="0"/>
              <a:t>Applications</a:t>
            </a:r>
            <a:endParaRPr lang="en-US" sz="20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0UC_4x3_Precon">
  <a:themeElements>
    <a:clrScheme name="2010 Esri Theme colors">
      <a:dk1>
        <a:srgbClr val="001E69"/>
      </a:dk1>
      <a:lt1>
        <a:srgbClr val="FFFFFF"/>
      </a:lt1>
      <a:dk2>
        <a:srgbClr val="000000"/>
      </a:dk2>
      <a:lt2>
        <a:srgbClr val="FFFFFF"/>
      </a:lt2>
      <a:accent1>
        <a:srgbClr val="5AC3FA"/>
      </a:accent1>
      <a:accent2>
        <a:srgbClr val="8C8C8C"/>
      </a:accent2>
      <a:accent3>
        <a:srgbClr val="C8C8C8"/>
      </a:accent3>
      <a:accent4>
        <a:srgbClr val="9BCDFF"/>
      </a:accent4>
      <a:accent5>
        <a:srgbClr val="FFFF96"/>
      </a:accent5>
      <a:accent6>
        <a:srgbClr val="0A3264"/>
      </a:accent6>
      <a:hlink>
        <a:srgbClr val="FFFF96"/>
      </a:hlink>
      <a:folHlink>
        <a:srgbClr val="9DCFFE"/>
      </a:folHlink>
    </a:clrScheme>
    <a:fontScheme name="Office Them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D4F08B"/>
        </a:solidFill>
        <a:ln w="25400" cap="flat" cmpd="sng" algn="ctr">
          <a:solidFill>
            <a:srgbClr val="A3CA4B"/>
          </a:solidFill>
          <a:prstDash val="solid"/>
          <a:round/>
          <a:headEnd type="none" w="med" len="med"/>
          <a:tailEnd type="none" w="med" len="med"/>
        </a:ln>
        <a:effectLst>
          <a:outerShdw dist="25400" dir="5400000">
            <a:srgbClr val="000000">
              <a:alpha val="20000"/>
            </a:srgbClr>
          </a:outerShdw>
        </a:effectLst>
      </a:spPr>
      <a:bodyPr wrap="none" anchor="ctr"/>
      <a:lstStyle>
        <a:defPPr>
          <a:defRPr sz="1200" dirty="0">
            <a:solidFill>
              <a:schemeClr val="tx2"/>
            </a:solidFill>
            <a:latin typeface="Arial" charset="0"/>
            <a:ea typeface="ＭＳ Ｐゴシック" pitchFamily="16" charset="-128"/>
          </a:defRPr>
        </a:defPPr>
      </a:lstStyle>
    </a:spDef>
    <a:lnDef>
      <a:spPr bwMode="auto">
        <a:noFill/>
        <a:ln w="25400">
          <a:solidFill>
            <a:srgbClr val="FFFF66"/>
          </a:solidFill>
          <a:round/>
          <a:headEnd type="none" w="lg" len="med"/>
          <a:tailEnd type="triangle" w="lg" len="med"/>
        </a:ln>
        <a:effectLst/>
      </a:spPr>
      <a:bodyPr/>
      <a:lstStyle/>
    </a:lnDef>
    <a:txDef>
      <a:spPr>
        <a:noFill/>
      </a:spPr>
      <a:bodyPr wrap="none" lIns="0" tIns="0" rIns="0" bIns="0">
        <a:spAutoFit/>
      </a:bodyPr>
      <a:lstStyle>
        <a:defPPr>
          <a:defRPr sz="1200" dirty="0">
            <a:latin typeface="Arial" charset="0"/>
            <a:ea typeface="ＭＳ Ｐゴシック" pitchFamily="34" charset="-128"/>
            <a:cs typeface="Arial" pitchFamily="34" charset="0"/>
            <a:sym typeface="Arial" pitchFamily="26" charset="0"/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000000"/>
        </a:dk1>
        <a:lt1>
          <a:srgbClr val="326097"/>
        </a:lt1>
        <a:dk2>
          <a:srgbClr val="FFFFFF"/>
        </a:dk2>
        <a:lt2>
          <a:srgbClr val="000000"/>
        </a:lt2>
        <a:accent1>
          <a:srgbClr val="A7C32F"/>
        </a:accent1>
        <a:accent2>
          <a:srgbClr val="FFFF66"/>
        </a:accent2>
        <a:accent3>
          <a:srgbClr val="ADB6C9"/>
        </a:accent3>
        <a:accent4>
          <a:srgbClr val="000000"/>
        </a:accent4>
        <a:accent5>
          <a:srgbClr val="D0DEAD"/>
        </a:accent5>
        <a:accent6>
          <a:srgbClr val="E7E75C"/>
        </a:accent6>
        <a:hlink>
          <a:srgbClr val="FFFF66"/>
        </a:hlink>
        <a:folHlink>
          <a:srgbClr val="FC921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2010UC_4x3_Precon</Template>
  <TotalTime>418</TotalTime>
  <Words>1863</Words>
  <Application>Microsoft Office PowerPoint</Application>
  <PresentationFormat>On-screen Show (4:3)</PresentationFormat>
  <Paragraphs>349</Paragraphs>
  <Slides>62</Slides>
  <Notes>21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4" baseType="lpstr">
      <vt:lpstr>2010UC_4x3_Precon</vt:lpstr>
      <vt:lpstr>VISIO</vt:lpstr>
      <vt:lpstr>Arc Hydro River Vision</vt:lpstr>
      <vt:lpstr>Linking GIS and Water Resources</vt:lpstr>
      <vt:lpstr>Water in GIS</vt:lpstr>
      <vt:lpstr>Arc Hydro: GIS for Water Resources</vt:lpstr>
      <vt:lpstr>Arc Hydro Groundwater:  GIS For Hydrogeology</vt:lpstr>
      <vt:lpstr>PowerPoint Presentation</vt:lpstr>
      <vt:lpstr>PowerPoint Presentation</vt:lpstr>
      <vt:lpstr>PowerPoint Presentation</vt:lpstr>
      <vt:lpstr>Arc Hydro River </vt:lpstr>
      <vt:lpstr>Is Global Geospatial Consciousness Possible?</vt:lpstr>
      <vt:lpstr>ArcGIS Online</vt:lpstr>
      <vt:lpstr>The Context of this Workshop</vt:lpstr>
      <vt:lpstr>Goals for this Workshop</vt:lpstr>
      <vt:lpstr>Inspiration from Clint Brown</vt:lpstr>
      <vt:lpstr>Milestones for Arc Hydro River</vt:lpstr>
      <vt:lpstr>Arc Hydro River Vision</vt:lpstr>
      <vt:lpstr>Global Topographic Basemap in ArcGIS.com</vt:lpstr>
      <vt:lpstr>Global HydroBase Map</vt:lpstr>
      <vt:lpstr>PowerPoint Presentation</vt:lpstr>
      <vt:lpstr>HydroSheds for the World</vt:lpstr>
      <vt:lpstr>Add Detailed Content for Regions</vt:lpstr>
      <vt:lpstr>Namoi Basin from Australian Geofabric</vt:lpstr>
      <vt:lpstr>HydroBaseMap Display Layer</vt:lpstr>
      <vt:lpstr>HydroBaseMap Operational Layer</vt:lpstr>
      <vt:lpstr>Multiple Flow Directions at a Cell</vt:lpstr>
      <vt:lpstr>Arc Hydro River Vision</vt:lpstr>
      <vt:lpstr>The Key Challenge</vt:lpstr>
      <vt:lpstr>PowerPoint Presentation</vt:lpstr>
      <vt:lpstr>This is Enabled by WaterML </vt:lpstr>
      <vt:lpstr>The CUAHSI Data Catalog Integrates </vt:lpstr>
      <vt:lpstr>Data Carts Organize Water Data Into “Themes”  </vt:lpstr>
      <vt:lpstr>PowerPoint Presentation</vt:lpstr>
      <vt:lpstr>This System Organizes Water Information   Using “Data Carts”   </vt:lpstr>
      <vt:lpstr>PowerPoint Presentation</vt:lpstr>
      <vt:lpstr>PowerPoint Presentation</vt:lpstr>
      <vt:lpstr>Publish space-time map services in ArcGIS 10</vt:lpstr>
      <vt:lpstr>Real-Time Situational Awareness</vt:lpstr>
      <vt:lpstr>Real-time Observations Layer for Austin, Texas</vt:lpstr>
      <vt:lpstr>PowerPoint Presentation</vt:lpstr>
      <vt:lpstr>Real-Time Flood Information for Television</vt:lpstr>
      <vt:lpstr>Tropical Storm Hermine, 8 Sept 2010</vt:lpstr>
      <vt:lpstr>USGS REST service</vt:lpstr>
      <vt:lpstr>Observations Data Layers for Precipitation, Streamflow and Water Level</vt:lpstr>
      <vt:lpstr>Types of Observations Data (Scott Morehouse)</vt:lpstr>
      <vt:lpstr>Arc Hydro River Vision</vt:lpstr>
      <vt:lpstr>Arc Hydro River </vt:lpstr>
      <vt:lpstr>Why Arc Hydro River?</vt:lpstr>
      <vt:lpstr>River Network</vt:lpstr>
      <vt:lpstr>A Core “Network-Catchment” Model?</vt:lpstr>
      <vt:lpstr>LIDAR Land Elevation Mapping</vt:lpstr>
      <vt:lpstr>Elevation for the Nation</vt:lpstr>
      <vt:lpstr>River Morphology</vt:lpstr>
      <vt:lpstr>National River Morphology Dataset</vt:lpstr>
      <vt:lpstr>River Bottom Bathymetry</vt:lpstr>
      <vt:lpstr>Aquatic Biology</vt:lpstr>
      <vt:lpstr>Environmental Flows</vt:lpstr>
      <vt:lpstr>Flooding </vt:lpstr>
      <vt:lpstr>River Hydraulic Modeling</vt:lpstr>
      <vt:lpstr>LIDAR for Floodplain Mapping</vt:lpstr>
      <vt:lpstr>PowerPoint Presentation</vt:lpstr>
      <vt:lpstr>Arc Hydro River in ArcGIS Online</vt:lpstr>
      <vt:lpstr>Arc Hydro River is a Proposal</vt:lpstr>
    </vt:vector>
  </TitlesOfParts>
  <Manager/>
  <Company>University of Texas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Safe Area — Please Read</dc:title>
  <dc:subject/>
  <dc:creator>David Maidment</dc:creator>
  <cp:keywords/>
  <dc:description/>
  <cp:lastModifiedBy>Maidment, David R</cp:lastModifiedBy>
  <cp:revision>53</cp:revision>
  <cp:lastPrinted>2007-06-09T21:08:00Z</cp:lastPrinted>
  <dcterms:created xsi:type="dcterms:W3CDTF">2010-06-25T18:37:49Z</dcterms:created>
  <dcterms:modified xsi:type="dcterms:W3CDTF">2010-12-01T14:14:03Z</dcterms:modified>
  <cp:category/>
</cp:coreProperties>
</file>