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37"/>
  </p:notesMasterIdLst>
  <p:handoutMasterIdLst>
    <p:handoutMasterId r:id="rId38"/>
  </p:handoutMasterIdLst>
  <p:sldIdLst>
    <p:sldId id="267" r:id="rId2"/>
    <p:sldId id="369" r:id="rId3"/>
    <p:sldId id="370" r:id="rId4"/>
    <p:sldId id="353" r:id="rId5"/>
    <p:sldId id="371" r:id="rId6"/>
    <p:sldId id="372" r:id="rId7"/>
    <p:sldId id="373" r:id="rId8"/>
    <p:sldId id="354" r:id="rId9"/>
    <p:sldId id="351" r:id="rId10"/>
    <p:sldId id="355" r:id="rId11"/>
    <p:sldId id="356" r:id="rId12"/>
    <p:sldId id="376" r:id="rId13"/>
    <p:sldId id="357" r:id="rId14"/>
    <p:sldId id="358" r:id="rId15"/>
    <p:sldId id="363" r:id="rId16"/>
    <p:sldId id="362" r:id="rId17"/>
    <p:sldId id="359" r:id="rId18"/>
    <p:sldId id="360" r:id="rId19"/>
    <p:sldId id="366" r:id="rId20"/>
    <p:sldId id="361" r:id="rId21"/>
    <p:sldId id="375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36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95" autoAdjust="0"/>
  </p:normalViewPr>
  <p:slideViewPr>
    <p:cSldViewPr showGuides="1"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notesViewPr>
    <p:cSldViewPr showGuides="1">
      <p:cViewPr varScale="1">
        <p:scale>
          <a:sx n="94" d="100"/>
          <a:sy n="94" d="100"/>
        </p:scale>
        <p:origin x="-3516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657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r>
              <a:rPr lang="en-US" dirty="0" smtClean="0"/>
              <a:t>Processing Terrain Data in the River Proximity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9624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r>
              <a:rPr lang="en-US"/>
              <a:t>© 2010 Halff Associates, Inc. All Rights Reserved.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fld id="{D22F45B6-FF00-4872-AC3C-CE7013DEDF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657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r>
              <a:rPr lang="en-US" dirty="0" smtClean="0"/>
              <a:t>Processing Terrain Data in the River Proximity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657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r>
              <a:rPr lang="en-US"/>
              <a:t>© 2010 Halff Associates, Inc. All Rights Reserved.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fld id="{B191FA74-9E45-46B2-852A-FD4BE146B7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Automated H&amp;H - Hydraulics Lecture 1.3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2010 Halff Associates, Inc. 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5AA08-2FBD-4079-9606-A088C0701669}" type="slidenum">
              <a:rPr lang="en-US"/>
              <a:pPr/>
              <a:t>1</a:t>
            </a:fld>
            <a:endParaRPr lang="en-US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Automated H&amp;H - Hydraulics Lecture 1.2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2010 Halff Associates, Inc. 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19E8E-BC3F-400F-A438-C5B5D4460F20}" type="slidenum">
              <a:rPr lang="en-US"/>
              <a:pPr/>
              <a:t>3</a:t>
            </a:fld>
            <a:endParaRPr lang="en-US"/>
          </a:p>
        </p:txBody>
      </p:sp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Automated H&amp;H - Hydraulics Lecture 1.3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2010 Halff Associates, Inc. 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5F12C-1F94-47F8-AE2C-801581EA3DF8}" type="slidenum">
              <a:rPr lang="en-US"/>
              <a:pPr/>
              <a:t>22</a:t>
            </a:fld>
            <a:endParaRPr lang="en-US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4301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301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1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1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1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1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1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2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2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2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2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3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3025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302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5EE4B6-18B5-4CE0-8B03-1752E7F70F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30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3029" name="Picture 21" descr="Halff_PM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1704975" cy="387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Processing Terrain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E110F4-9563-4AB9-9531-0126A6F90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Processing Terrain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D97F9-4701-47A6-9BB7-EB3BE12811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381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Processing Terrain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E0C4AE-4F52-4C42-BF96-92E3A8A34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381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Processing Terrain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3D0EF2-4401-4FDA-B2C0-E50EEB0B9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04FD76-A23C-41C9-9957-E07D94F96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8C25BF-5656-41A6-8A6F-B3C8035FA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8473A9-6200-4FFF-BD2E-140EA38A5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4C3C54-5F61-49EF-9A19-1C9F4D4B97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Processing Terrain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F8784A-9269-481E-913F-17F394D08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Processing Terrain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01AC0C-0240-421A-BBDA-7C5A73134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Processing Terrain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D1E5AC-7F52-4E15-9CA2-C9F241953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Processing Terrain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D19DA4-3F9C-455C-9D72-7385FCB48D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F2F1EED2-E583-4D84-878B-C40A80C67D5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199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2001" name="Picture 17" descr="Halff_squar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76738" y="6248400"/>
            <a:ext cx="390525" cy="431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Processing Terrain Data in the River Proximity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4267200"/>
            <a:ext cx="6019800" cy="2209800"/>
          </a:xfrm>
        </p:spPr>
        <p:txBody>
          <a:bodyPr/>
          <a:lstStyle/>
          <a:p>
            <a:r>
              <a:rPr lang="en-US" sz="2400" dirty="0" smtClean="0"/>
              <a:t>Arc Hydro River Workshop</a:t>
            </a:r>
          </a:p>
          <a:p>
            <a:r>
              <a:rPr lang="en-US" sz="2400" dirty="0" smtClean="0"/>
              <a:t>December 1, 2010</a:t>
            </a:r>
          </a:p>
          <a:p>
            <a:endParaRPr lang="en-US" sz="2400" dirty="0" smtClean="0"/>
          </a:p>
          <a:p>
            <a:r>
              <a:rPr lang="en-US" sz="2400" dirty="0" smtClean="0"/>
              <a:t>Erin Atkinson, PE, CFM, GISP</a:t>
            </a:r>
          </a:p>
          <a:p>
            <a:r>
              <a:rPr lang="en-US" sz="2400" dirty="0" smtClean="0"/>
              <a:t>Halff Associates,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4D2BE5-7EA3-4E72-A1A2-F49C6E3E43B3}" type="slidenum">
              <a:rPr lang="en-US"/>
              <a:pPr/>
              <a:t>10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TNRIS 2009 LIDAR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7244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Acquisition area</a:t>
            </a:r>
          </a:p>
          <a:p>
            <a:pPr lvl="1">
              <a:lnSpc>
                <a:spcPct val="90000"/>
              </a:lnSpc>
              <a:spcAft>
                <a:spcPct val="50000"/>
              </a:spcAft>
            </a:pPr>
            <a:r>
              <a:rPr lang="en-US"/>
              <a:t>1,300 sq mi</a:t>
            </a:r>
          </a:p>
          <a:p>
            <a:pPr>
              <a:lnSpc>
                <a:spcPct val="90000"/>
              </a:lnSpc>
            </a:pPr>
            <a:r>
              <a:rPr lang="en-US"/>
              <a:t>Average point spacing</a:t>
            </a:r>
          </a:p>
          <a:p>
            <a:pPr lvl="1">
              <a:lnSpc>
                <a:spcPct val="90000"/>
              </a:lnSpc>
            </a:pPr>
            <a:r>
              <a:rPr lang="en-US"/>
              <a:t>Full resolution = 2 ft</a:t>
            </a:r>
          </a:p>
          <a:p>
            <a:pPr lvl="1">
              <a:lnSpc>
                <a:spcPct val="90000"/>
              </a:lnSpc>
              <a:spcAft>
                <a:spcPct val="50000"/>
              </a:spcAft>
            </a:pPr>
            <a:r>
              <a:rPr lang="en-US"/>
              <a:t>Bare earth = 3 ft</a:t>
            </a:r>
          </a:p>
          <a:p>
            <a:pPr>
              <a:lnSpc>
                <a:spcPct val="90000"/>
              </a:lnSpc>
            </a:pPr>
            <a:r>
              <a:rPr lang="en-US"/>
              <a:t>Total point count</a:t>
            </a:r>
          </a:p>
          <a:p>
            <a:pPr lvl="1">
              <a:lnSpc>
                <a:spcPct val="90000"/>
              </a:lnSpc>
            </a:pPr>
            <a:r>
              <a:rPr lang="en-US"/>
              <a:t>Full resolution = 11.6 billion</a:t>
            </a:r>
          </a:p>
          <a:p>
            <a:pPr lvl="1">
              <a:lnSpc>
                <a:spcPct val="90000"/>
              </a:lnSpc>
            </a:pPr>
            <a:r>
              <a:rPr lang="en-US"/>
              <a:t>Bare earth = 4.2 billion</a:t>
            </a: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1425" y="838200"/>
            <a:ext cx="3940175" cy="5518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D85F3-A317-4FA9-B4DE-0CF3A8B2D92A}" type="slidenum">
              <a:rPr lang="en-US"/>
              <a:pPr/>
              <a:t>11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10600" cy="1371600"/>
          </a:xfrm>
        </p:spPr>
        <p:txBody>
          <a:bodyPr/>
          <a:lstStyle/>
          <a:p>
            <a:r>
              <a:rPr lang="en-US"/>
              <a:t>Great Data, But How Do I Use It?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Problem</a:t>
            </a:r>
          </a:p>
          <a:p>
            <a:pPr lvl="1"/>
            <a:r>
              <a:rPr lang="en-US"/>
              <a:t>Too much data</a:t>
            </a:r>
          </a:p>
          <a:p>
            <a:pPr lvl="1"/>
            <a:r>
              <a:rPr lang="en-US"/>
              <a:t>How should it be stored</a:t>
            </a:r>
          </a:p>
          <a:p>
            <a:pPr lvl="1"/>
            <a:r>
              <a:rPr lang="en-US"/>
              <a:t>How can it be viewed</a:t>
            </a:r>
          </a:p>
          <a:p>
            <a:r>
              <a:rPr lang="en-US"/>
              <a:t>Solution</a:t>
            </a:r>
          </a:p>
          <a:p>
            <a:pPr lvl="1"/>
            <a:r>
              <a:rPr lang="en-US"/>
              <a:t>ESRI Terrain dataset</a:t>
            </a:r>
          </a:p>
          <a:p>
            <a:pPr lvl="1"/>
            <a:r>
              <a:rPr lang="en-US"/>
              <a:t>New data type introduced with ArcGIS 9.2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Automated H&amp;H - Hydraulics Lecture 1.5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6FC85E-53FD-4D08-8A7E-0DFDEFA3D77A}" type="slidenum">
              <a:rPr lang="en-US"/>
              <a:pPr/>
              <a:t>12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Issue with LIDAR for TINs and DEMs</a:t>
            </a:r>
            <a:endParaRPr lang="en-US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r>
              <a:rPr lang="en-US"/>
              <a:t>Realistic size limit of a TIN = 10 million nodes</a:t>
            </a:r>
          </a:p>
          <a:p>
            <a:pPr lvl="1"/>
            <a:r>
              <a:rPr lang="en-US"/>
              <a:t>1.4 m LIDAR ~ average point spacing is 4.6 feet</a:t>
            </a:r>
          </a:p>
          <a:p>
            <a:pPr lvl="1"/>
            <a:r>
              <a:rPr lang="en-US"/>
              <a:t>10 million nodes is approximately 7.6 square miles</a:t>
            </a:r>
          </a:p>
          <a:p>
            <a:pPr lvl="1"/>
            <a:r>
              <a:rPr lang="en-US" i="1"/>
              <a:t>Possible to go as high as 15-20 million nodes</a:t>
            </a:r>
          </a:p>
          <a:p>
            <a:pPr lvl="1"/>
            <a:endParaRPr lang="en-US"/>
          </a:p>
          <a:p>
            <a:r>
              <a:rPr lang="en-US"/>
              <a:t>DEM (GRID format) = 400 million cells</a:t>
            </a:r>
          </a:p>
          <a:p>
            <a:pPr lvl="1"/>
            <a:r>
              <a:rPr lang="en-US"/>
              <a:t>1.4 m LIDAR ~ raster cell size is 4.6 feet</a:t>
            </a:r>
          </a:p>
          <a:p>
            <a:pPr lvl="1"/>
            <a:r>
              <a:rPr lang="en-US"/>
              <a:t>400 million cells is approximately 300 square miles</a:t>
            </a:r>
          </a:p>
          <a:p>
            <a:pPr lvl="1"/>
            <a:r>
              <a:rPr lang="en-US" i="1"/>
              <a:t>Optimal processing size 25 million cells or 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50A3D9-0545-4C93-B6DD-6933937F556A}" type="slidenum">
              <a:rPr lang="en-US"/>
              <a:pPr/>
              <a:t>13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ESRI Terrain Dataset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 resolution dataset</a:t>
            </a:r>
          </a:p>
          <a:p>
            <a:r>
              <a:rPr lang="en-US"/>
              <a:t>Continuous surface</a:t>
            </a:r>
          </a:p>
          <a:p>
            <a:r>
              <a:rPr lang="en-US"/>
              <a:t>Designed to hold lots of data (LIDAR)</a:t>
            </a:r>
          </a:p>
          <a:p>
            <a:r>
              <a:rPr lang="en-US"/>
              <a:t>Works with multiple feature types</a:t>
            </a:r>
          </a:p>
          <a:p>
            <a:r>
              <a:rPr lang="en-US"/>
              <a:t>Fast display – uses pyramid concept</a:t>
            </a:r>
          </a:p>
          <a:p>
            <a:pPr lvl="1"/>
            <a:r>
              <a:rPr lang="en-US"/>
              <a:t>On the fly “TINing”</a:t>
            </a:r>
          </a:p>
          <a:p>
            <a:r>
              <a:rPr lang="en-US"/>
              <a:t>Editable and Expandable</a:t>
            </a:r>
          </a:p>
        </p:txBody>
      </p:sp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57200"/>
            <a:ext cx="3810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7010400" y="28956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1"/>
              <a:t>*Graphic from ArcGIS Desktop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FA92F-A6F5-4C3A-A94C-CE447A029837}" type="slidenum">
              <a:rPr lang="en-US"/>
              <a:pPr/>
              <a:t>14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Terrain Dataset Basics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Exists in a geodatabase (all types)</a:t>
            </a:r>
          </a:p>
          <a:p>
            <a:pPr>
              <a:lnSpc>
                <a:spcPct val="90000"/>
              </a:lnSpc>
            </a:pPr>
            <a:r>
              <a:rPr lang="en-US"/>
              <a:t>Can read multiple feature classes</a:t>
            </a:r>
          </a:p>
          <a:p>
            <a:pPr lvl="1">
              <a:lnSpc>
                <a:spcPct val="90000"/>
              </a:lnSpc>
            </a:pPr>
            <a:r>
              <a:rPr lang="en-US"/>
              <a:t>Point, Polyline, or Polygon (2D or 3D)</a:t>
            </a:r>
          </a:p>
          <a:p>
            <a:pPr lvl="1">
              <a:lnSpc>
                <a:spcPct val="90000"/>
              </a:lnSpc>
            </a:pPr>
            <a:r>
              <a:rPr lang="en-US"/>
              <a:t>Treats each feature class independently</a:t>
            </a:r>
          </a:p>
          <a:p>
            <a:pPr>
              <a:lnSpc>
                <a:spcPct val="90000"/>
              </a:lnSpc>
            </a:pPr>
            <a:r>
              <a:rPr lang="en-US"/>
              <a:t>Displays as a TIN surface</a:t>
            </a:r>
          </a:p>
          <a:p>
            <a:pPr>
              <a:lnSpc>
                <a:spcPct val="90000"/>
              </a:lnSpc>
            </a:pPr>
            <a:r>
              <a:rPr lang="en-US"/>
              <a:t>Triangulates on the fly</a:t>
            </a:r>
          </a:p>
          <a:p>
            <a:pPr>
              <a:lnSpc>
                <a:spcPct val="90000"/>
              </a:lnSpc>
            </a:pPr>
            <a:r>
              <a:rPr lang="en-US"/>
              <a:t>Can be converted to a DEM or TIN</a:t>
            </a:r>
          </a:p>
          <a:p>
            <a:pPr>
              <a:lnSpc>
                <a:spcPct val="90000"/>
              </a:lnSpc>
            </a:pPr>
            <a:r>
              <a:rPr lang="en-US"/>
              <a:t>Supports versioning with SDE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BEF08-0865-48C9-B511-14BABC7B77AE}" type="slidenum">
              <a:rPr lang="en-US"/>
              <a:pPr/>
              <a:t>15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Geodatabase Terrain Data</a:t>
            </a:r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2057400"/>
            <a:ext cx="8537575" cy="3216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120E5-9804-4123-8DC4-3424684744B7}" type="slidenum">
              <a:rPr lang="en-US"/>
              <a:pPr/>
              <a:t>16</a:t>
            </a:fld>
            <a:endParaRPr 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1371600"/>
          </a:xfrm>
        </p:spPr>
        <p:txBody>
          <a:bodyPr/>
          <a:lstStyle/>
          <a:p>
            <a:r>
              <a:rPr lang="en-US"/>
              <a:t>Terrain Surface Feature Types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r>
              <a:rPr lang="en-US" sz="2400"/>
              <a:t>Same options as a TIN</a:t>
            </a:r>
          </a:p>
          <a:p>
            <a:r>
              <a:rPr lang="en-US" sz="2400"/>
              <a:t>Surface feature type defines how the feature class will be treated by the terrain</a:t>
            </a:r>
          </a:p>
          <a:p>
            <a:r>
              <a:rPr lang="en-US" sz="2400"/>
              <a:t>SFTypes</a:t>
            </a:r>
          </a:p>
          <a:p>
            <a:pPr lvl="1"/>
            <a:r>
              <a:rPr lang="en-US" sz="2000"/>
              <a:t>Mass points</a:t>
            </a:r>
          </a:p>
          <a:p>
            <a:pPr lvl="1"/>
            <a:r>
              <a:rPr lang="en-US" sz="2000"/>
              <a:t>Breaklines</a:t>
            </a:r>
          </a:p>
          <a:p>
            <a:pPr lvl="1"/>
            <a:r>
              <a:rPr lang="en-US" sz="2000"/>
              <a:t>Clip polygons</a:t>
            </a:r>
          </a:p>
          <a:p>
            <a:pPr lvl="1"/>
            <a:r>
              <a:rPr lang="en-US" sz="2000"/>
              <a:t>Erase polygons</a:t>
            </a:r>
          </a:p>
          <a:p>
            <a:pPr lvl="1"/>
            <a:r>
              <a:rPr lang="en-US" sz="2000"/>
              <a:t>Replace polygons</a:t>
            </a:r>
          </a:p>
          <a:p>
            <a:pPr lvl="1"/>
            <a:r>
              <a:rPr lang="en-US" sz="2000"/>
              <a:t>Value fill polygons</a:t>
            </a:r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09925"/>
            <a:ext cx="2800350" cy="18954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33875"/>
            <a:ext cx="2819400" cy="1914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5943600" y="6248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1"/>
              <a:t>*Graphics from ArcGIS Desktop Help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6DFFD-4F5C-4FCD-BE37-C6BFB540EA68}" type="slidenum">
              <a:rPr lang="en-US"/>
              <a:pPr/>
              <a:t>17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Terrain Pyramids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5791200" cy="4419600"/>
          </a:xfrm>
        </p:spPr>
        <p:txBody>
          <a:bodyPr/>
          <a:lstStyle/>
          <a:p>
            <a:r>
              <a:rPr lang="en-US" sz="2400"/>
              <a:t>Pyramids are used to represent multiple levels of resolution</a:t>
            </a:r>
          </a:p>
          <a:p>
            <a:r>
              <a:rPr lang="en-US" sz="2400"/>
              <a:t>Pyramid levels are based on a map scale range</a:t>
            </a:r>
          </a:p>
          <a:p>
            <a:pPr lvl="1"/>
            <a:r>
              <a:rPr lang="en-US" sz="2000"/>
              <a:t>More points are displayed as the user zooms in</a:t>
            </a:r>
          </a:p>
          <a:p>
            <a:r>
              <a:rPr lang="en-US" sz="2400"/>
              <a:t>User defined</a:t>
            </a:r>
          </a:p>
          <a:p>
            <a:pPr lvl="1"/>
            <a:r>
              <a:rPr lang="en-US" sz="2000"/>
              <a:t>Number of pyramids along with map scale</a:t>
            </a:r>
          </a:p>
          <a:p>
            <a:r>
              <a:rPr lang="en-US" sz="2400"/>
              <a:t>Two options</a:t>
            </a:r>
          </a:p>
          <a:p>
            <a:pPr lvl="1"/>
            <a:r>
              <a:rPr lang="en-US" sz="2000"/>
              <a:t>Z-tolerance</a:t>
            </a:r>
          </a:p>
          <a:p>
            <a:pPr lvl="1"/>
            <a:r>
              <a:rPr lang="en-US" sz="2000"/>
              <a:t>Window size</a:t>
            </a:r>
          </a:p>
        </p:txBody>
      </p:sp>
      <p:pic>
        <p:nvPicPr>
          <p:cNvPr id="193546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81000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4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238250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4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924050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4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762250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505200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343400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96000" y="5029200"/>
            <a:ext cx="2286000" cy="1752600"/>
            <a:chOff x="3840" y="3168"/>
            <a:chExt cx="1440" cy="1104"/>
          </a:xfrm>
        </p:grpSpPr>
        <p:pic>
          <p:nvPicPr>
            <p:cNvPr id="193541" name="Picture 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0" y="3168"/>
              <a:ext cx="144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3547" name="Text Box 11"/>
            <p:cNvSpPr txBox="1">
              <a:spLocks noChangeArrowheads="1"/>
            </p:cNvSpPr>
            <p:nvPr/>
          </p:nvSpPr>
          <p:spPr bwMode="auto">
            <a:xfrm>
              <a:off x="3840" y="4128"/>
              <a:ext cx="139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i="1"/>
                <a:t>*Graphics from ArcGIS Desktop Help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FCB18-FF91-4125-8F90-9C1D0C904D80}" type="slidenum">
              <a:rPr lang="en-US"/>
              <a:pPr/>
              <a:t>18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Pyramids Options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0104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Z-Tolerance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Vertical approximation of the pyramid level to full resolution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Example: Scale threshold = 6,000 and Z-tolerance = 1ft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Result: Triangulated surface is within +/- 1.0’ of full resolution</a:t>
            </a:r>
          </a:p>
          <a:p>
            <a:pPr>
              <a:lnSpc>
                <a:spcPct val="80000"/>
              </a:lnSpc>
            </a:pPr>
            <a:r>
              <a:rPr lang="en-US" sz="2400"/>
              <a:t>Window Size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Pyramid resolution is defined by the window size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Elevation points are thinned out based on partitions of equal area, aka Windows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One or two points are selected for each window based on z min, z max, z min and max, or mean z value</a:t>
            </a:r>
          </a:p>
        </p:txBody>
      </p:sp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5063" y="457200"/>
            <a:ext cx="150653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6248400" y="6477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1"/>
              <a:t>*Graphics from ArcGIS Desktop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9F396-8B61-4DEF-84D9-B76AF2ACCA04}" type="slidenum">
              <a:rPr lang="en-US"/>
              <a:pPr/>
              <a:t>19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/>
              <a:t>Terrain Display Based on Z Tolerance</a:t>
            </a:r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3622675" cy="480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895725"/>
            <a:ext cx="16192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6738" y="1524000"/>
            <a:ext cx="3344862" cy="4810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5" cstate="print"/>
          <a:srcRect b="1639"/>
          <a:stretch>
            <a:fillRect/>
          </a:stretch>
        </p:blipFill>
        <p:spPr bwMode="auto">
          <a:xfrm>
            <a:off x="7239000" y="3886200"/>
            <a:ext cx="160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99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5788" y="1219200"/>
            <a:ext cx="2894012" cy="4862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999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73380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Terrain Processing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Terrain Data Models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Terrain for Hydraulics (GeoRAS)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Terrain Acquisition and LIDAR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ESRI Terrain Dataset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Hydraulics and LIDAR Case Studies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04FD76-A23C-41C9-9957-E07D94F969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C0BC4-F429-46DA-B218-8A9F0AFDF23B}" type="slidenum">
              <a:rPr lang="en-US"/>
              <a:pPr/>
              <a:t>20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Terrain Pyramid Type Comparison</a:t>
            </a:r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2057400"/>
            <a:ext cx="88011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152400" y="5105400"/>
            <a:ext cx="403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i="1"/>
              <a:t>*Table from ArcGIS Desktop Help</a:t>
            </a:r>
          </a:p>
        </p:txBody>
      </p:sp>
      <p:sp>
        <p:nvSpPr>
          <p:cNvPr id="194566" name="Oval 6"/>
          <p:cNvSpPr>
            <a:spLocks noChangeArrowheads="1"/>
          </p:cNvSpPr>
          <p:nvPr/>
        </p:nvSpPr>
        <p:spPr bwMode="auto">
          <a:xfrm>
            <a:off x="4648200" y="4572000"/>
            <a:ext cx="28956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62A60D-7B2A-4421-9548-C81481B63771}" type="slidenum">
              <a:rPr lang="en-US"/>
              <a:pPr/>
              <a:t>21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Terrains: </a:t>
            </a:r>
            <a:r>
              <a:rPr lang="en-US" dirty="0"/>
              <a:t>DEM vs. TIN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Terrain export geoprocessing tools allow the user to select the pyramid level to export from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Changing </a:t>
            </a:r>
            <a:r>
              <a:rPr lang="en-US" dirty="0"/>
              <a:t>the DEM cell size averages the point elevation values within the cell area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Related to horizontal tolerance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TINs </a:t>
            </a:r>
            <a:r>
              <a:rPr lang="en-US" dirty="0"/>
              <a:t>created from a terrain are based on vertical tolerances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Elevations within a user specified value (pyramids)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Larger z-tolerances allow for TINs with larger spatial extents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9C552F-49CC-47D4-9E29-706B492D735F}" type="slidenum">
              <a:rPr lang="en-US"/>
              <a:pPr/>
              <a:t>22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Hydraulics and LIDAR Case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sz="2400" dirty="0"/>
              <a:t>New technology sometimes generates more data than a TIN dataset can hold (especially LIDAR)</a:t>
            </a:r>
          </a:p>
          <a:p>
            <a:r>
              <a:rPr lang="en-US" sz="2400" dirty="0"/>
              <a:t>More data than necessary to define surface</a:t>
            </a:r>
          </a:p>
          <a:p>
            <a:pPr lvl="1"/>
            <a:r>
              <a:rPr lang="en-US" sz="2000" dirty="0"/>
              <a:t>Flat area represented by 100’s or millions of points</a:t>
            </a:r>
          </a:p>
          <a:p>
            <a:r>
              <a:rPr lang="en-US" sz="2400" dirty="0"/>
              <a:t>Low vegetation and automated LIDAR “cleaning” algorithms can </a:t>
            </a:r>
            <a:r>
              <a:rPr lang="en-US" sz="2400" dirty="0" smtClean="0"/>
              <a:t>leave </a:t>
            </a:r>
            <a:r>
              <a:rPr lang="en-US" sz="2400" dirty="0"/>
              <a:t>surface </a:t>
            </a:r>
            <a:r>
              <a:rPr lang="en-US" sz="2400" dirty="0" err="1" smtClean="0"/>
              <a:t>appearring</a:t>
            </a:r>
            <a:r>
              <a:rPr lang="en-US" sz="2400" dirty="0" smtClean="0"/>
              <a:t> </a:t>
            </a:r>
            <a:r>
              <a:rPr lang="en-US" sz="2400" dirty="0"/>
              <a:t>“noisy”</a:t>
            </a:r>
          </a:p>
          <a:p>
            <a:r>
              <a:rPr lang="en-US" sz="2400" dirty="0"/>
              <a:t>User and computer resources can get overloaded</a:t>
            </a:r>
          </a:p>
          <a:p>
            <a:pPr lvl="1"/>
            <a:r>
              <a:rPr lang="en-US" sz="2000" dirty="0"/>
              <a:t>Processing time</a:t>
            </a:r>
          </a:p>
          <a:p>
            <a:pPr lvl="1"/>
            <a:r>
              <a:rPr lang="en-US" sz="2000" dirty="0"/>
              <a:t>Storage space</a:t>
            </a:r>
          </a:p>
          <a:p>
            <a:pPr lvl="1"/>
            <a:r>
              <a:rPr lang="en-US" sz="2000" dirty="0"/>
              <a:t>Ability to QC all the data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97C53B-572E-4743-A36A-35E9F303152B}" type="slidenum">
              <a:rPr lang="en-US"/>
              <a:pPr/>
              <a:t>23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</a:t>
            </a:r>
            <a:r>
              <a:rPr lang="en-US" dirty="0" smtClean="0"/>
              <a:t>1 – Coastal Floodplain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r>
              <a:rPr lang="en-US" sz="2400"/>
              <a:t>Relatively flat floodplains required long cross sections</a:t>
            </a:r>
          </a:p>
          <a:p>
            <a:endParaRPr lang="en-US" sz="2400"/>
          </a:p>
          <a:p>
            <a:r>
              <a:rPr lang="en-US" sz="2400"/>
              <a:t>Inordinate number of stat/elev points in XS cut lines</a:t>
            </a:r>
          </a:p>
          <a:p>
            <a:pPr lvl="1"/>
            <a:r>
              <a:rPr lang="en-US" sz="2000"/>
              <a:t>1,000+, HEC-RAS has a maximum of 500</a:t>
            </a:r>
          </a:p>
          <a:p>
            <a:endParaRPr lang="en-US" sz="2400"/>
          </a:p>
          <a:p>
            <a:r>
              <a:rPr lang="en-US" sz="2400"/>
              <a:t>Needed a way to maintain accuracy while reducing the number of points and processing time</a:t>
            </a:r>
          </a:p>
          <a:p>
            <a:endParaRPr lang="en-US" sz="2400"/>
          </a:p>
          <a:p>
            <a:r>
              <a:rPr lang="en-US" sz="2400"/>
              <a:t>Topographic data for study area stored in a Terrain</a:t>
            </a:r>
          </a:p>
          <a:p>
            <a:pPr lvl="1"/>
            <a:r>
              <a:rPr lang="en-US" sz="2000"/>
              <a:t>1.2 billion elevation points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7F54C-2F57-4657-80A8-67F7FFDA7605}" type="slidenum">
              <a:rPr lang="en-US"/>
              <a:pPr/>
              <a:t>24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Terrain Data Models and Stream Hydraulics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Currently cross sections can not be cut directly from Terrains in all applications (i.e. GeoRAS)</a:t>
            </a:r>
          </a:p>
          <a:p>
            <a:pPr lvl="1">
              <a:lnSpc>
                <a:spcPct val="90000"/>
              </a:lnSpc>
            </a:pPr>
            <a:r>
              <a:rPr lang="en-US"/>
              <a:t>Option to use either a TIN or GRID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XS station/elevation locations</a:t>
            </a:r>
          </a:p>
          <a:p>
            <a:pPr lvl="1">
              <a:lnSpc>
                <a:spcPct val="90000"/>
              </a:lnSpc>
            </a:pPr>
            <a:r>
              <a:rPr lang="en-US"/>
              <a:t>Raster – 1 sta/elev pt each time the XS line crosses a cell</a:t>
            </a:r>
          </a:p>
          <a:p>
            <a:pPr lvl="1">
              <a:lnSpc>
                <a:spcPct val="90000"/>
              </a:lnSpc>
            </a:pPr>
            <a:r>
              <a:rPr lang="en-US"/>
              <a:t>TIN – 1 sta/elev pt each time the XS line crosses a triangle 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A7D5B-D974-41EE-B985-F3E82935F696}" type="slidenum">
              <a:rPr lang="en-US"/>
              <a:pPr/>
              <a:t>25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LIDAR vs Area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1.4 m LIDAR, average point spacing</a:t>
            </a:r>
          </a:p>
          <a:p>
            <a:r>
              <a:rPr lang="en-US"/>
              <a:t>Average of 1 elevation point per 21 sq ft</a:t>
            </a:r>
          </a:p>
          <a:p>
            <a:r>
              <a:rPr lang="en-US"/>
              <a:t>1 sq mi = 1,321,422 LIDAR points</a:t>
            </a:r>
          </a:p>
          <a:p>
            <a:endParaRPr lang="en-US"/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3790950"/>
            <a:ext cx="5815012" cy="2381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3FE04C-B1ED-4060-9019-D70764E7560B}" type="slidenum">
              <a:rPr lang="en-US"/>
              <a:pPr/>
              <a:t>26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</a:t>
            </a:r>
            <a:r>
              <a:rPr lang="en-US" dirty="0" smtClean="0"/>
              <a:t>1 Project </a:t>
            </a:r>
            <a:r>
              <a:rPr lang="en-US" dirty="0"/>
              <a:t>Area</a:t>
            </a:r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77200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748" name="AutoShape 4"/>
          <p:cNvSpPr>
            <a:spLocks noChangeArrowheads="1"/>
          </p:cNvSpPr>
          <p:nvPr/>
        </p:nvSpPr>
        <p:spPr bwMode="auto">
          <a:xfrm>
            <a:off x="2667000" y="5715000"/>
            <a:ext cx="1752600" cy="381000"/>
          </a:xfrm>
          <a:prstGeom prst="wedgeRoundRectCallout">
            <a:avLst>
              <a:gd name="adj1" fmla="val 72102"/>
              <a:gd name="adj2" fmla="val -230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XS 8441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204D8F-24FA-454A-A301-5F3F16B613E3}" type="slidenum">
              <a:rPr lang="en-US"/>
              <a:pPr/>
              <a:t>27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Node Count of TINs Exported from a Terrain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Project area = 2.9 square miles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0.00’ Z-Tolerance = 4,094,000 nodes</a:t>
            </a:r>
          </a:p>
          <a:p>
            <a:pPr>
              <a:lnSpc>
                <a:spcPct val="90000"/>
              </a:lnSpc>
            </a:pPr>
            <a:r>
              <a:rPr lang="en-US"/>
              <a:t>0.25’ Z-Tolerance = 442,000 nodes</a:t>
            </a:r>
          </a:p>
          <a:p>
            <a:pPr>
              <a:lnSpc>
                <a:spcPct val="90000"/>
              </a:lnSpc>
            </a:pPr>
            <a:r>
              <a:rPr lang="en-US"/>
              <a:t>0.50’ Z-Tolerance = 111,000 nodes</a:t>
            </a:r>
          </a:p>
          <a:p>
            <a:pPr>
              <a:lnSpc>
                <a:spcPct val="90000"/>
              </a:lnSpc>
            </a:pPr>
            <a:r>
              <a:rPr lang="en-US"/>
              <a:t>0.75’ Z-Tolerance = 45,000 nodes</a:t>
            </a:r>
          </a:p>
          <a:p>
            <a:pPr>
              <a:lnSpc>
                <a:spcPct val="90000"/>
              </a:lnSpc>
            </a:pPr>
            <a:r>
              <a:rPr lang="en-US"/>
              <a:t>1.00’ Z-Tolerance = 24,000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791E3A-230F-4D3E-9730-40CA5E61A008}" type="slidenum">
              <a:rPr lang="en-US"/>
              <a:pPr/>
              <a:t>28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TINs based on Z-tolerance</a:t>
            </a:r>
          </a:p>
        </p:txBody>
      </p:sp>
      <p:grpSp>
        <p:nvGrpSpPr>
          <p:cNvPr id="161795" name="Group 3"/>
          <p:cNvGrpSpPr>
            <a:grpSpLocks/>
          </p:cNvGrpSpPr>
          <p:nvPr/>
        </p:nvGrpSpPr>
        <p:grpSpPr bwMode="auto">
          <a:xfrm>
            <a:off x="228600" y="1600200"/>
            <a:ext cx="1355725" cy="4648200"/>
            <a:chOff x="144" y="1008"/>
            <a:chExt cx="854" cy="2928"/>
          </a:xfrm>
        </p:grpSpPr>
        <p:pic>
          <p:nvPicPr>
            <p:cNvPr id="16179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1008"/>
              <a:ext cx="854" cy="29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61797" name="Text Box 5"/>
            <p:cNvSpPr txBox="1">
              <a:spLocks noChangeArrowheads="1"/>
            </p:cNvSpPr>
            <p:nvPr/>
          </p:nvSpPr>
          <p:spPr bwMode="auto">
            <a:xfrm>
              <a:off x="145" y="1008"/>
              <a:ext cx="811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Z-tol = 0.00’</a:t>
              </a:r>
            </a:p>
            <a:p>
              <a:pPr algn="ctr"/>
              <a:r>
                <a:rPr lang="en-US" sz="1200" b="1"/>
                <a:t>Sta/Elev = 1792</a:t>
              </a:r>
            </a:p>
          </p:txBody>
        </p:sp>
      </p:grpSp>
      <p:grpSp>
        <p:nvGrpSpPr>
          <p:cNvPr id="161798" name="Group 6"/>
          <p:cNvGrpSpPr>
            <a:grpSpLocks/>
          </p:cNvGrpSpPr>
          <p:nvPr/>
        </p:nvGrpSpPr>
        <p:grpSpPr bwMode="auto">
          <a:xfrm>
            <a:off x="2073275" y="1600200"/>
            <a:ext cx="1355725" cy="4648200"/>
            <a:chOff x="1306" y="1008"/>
            <a:chExt cx="854" cy="2928"/>
          </a:xfrm>
        </p:grpSpPr>
        <p:pic>
          <p:nvPicPr>
            <p:cNvPr id="16179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6" y="1008"/>
              <a:ext cx="854" cy="29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61800" name="Text Box 8"/>
            <p:cNvSpPr txBox="1">
              <a:spLocks noChangeArrowheads="1"/>
            </p:cNvSpPr>
            <p:nvPr/>
          </p:nvSpPr>
          <p:spPr bwMode="auto">
            <a:xfrm>
              <a:off x="1344" y="1008"/>
              <a:ext cx="75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Z-tol = 0.25’</a:t>
              </a:r>
            </a:p>
            <a:p>
              <a:pPr algn="ctr"/>
              <a:r>
                <a:rPr lang="en-US" sz="1200" b="1"/>
                <a:t>Sta/Elev = 541</a:t>
              </a:r>
            </a:p>
          </p:txBody>
        </p:sp>
      </p:grpSp>
      <p:grpSp>
        <p:nvGrpSpPr>
          <p:cNvPr id="161801" name="Group 9"/>
          <p:cNvGrpSpPr>
            <a:grpSpLocks/>
          </p:cNvGrpSpPr>
          <p:nvPr/>
        </p:nvGrpSpPr>
        <p:grpSpPr bwMode="auto">
          <a:xfrm>
            <a:off x="3902075" y="1600200"/>
            <a:ext cx="1355725" cy="4648200"/>
            <a:chOff x="2458" y="1008"/>
            <a:chExt cx="854" cy="2928"/>
          </a:xfrm>
        </p:grpSpPr>
        <p:pic>
          <p:nvPicPr>
            <p:cNvPr id="16180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1" y="1008"/>
              <a:ext cx="851" cy="29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61803" name="Text Box 11"/>
            <p:cNvSpPr txBox="1">
              <a:spLocks noChangeArrowheads="1"/>
            </p:cNvSpPr>
            <p:nvPr/>
          </p:nvSpPr>
          <p:spPr bwMode="auto">
            <a:xfrm>
              <a:off x="2458" y="1008"/>
              <a:ext cx="75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Z-tol = 0.50’</a:t>
              </a:r>
            </a:p>
            <a:p>
              <a:pPr algn="ctr"/>
              <a:r>
                <a:rPr lang="en-US" sz="1200" b="1"/>
                <a:t>Sta/Elev = 223</a:t>
              </a:r>
            </a:p>
          </p:txBody>
        </p:sp>
      </p:grpSp>
      <p:grpSp>
        <p:nvGrpSpPr>
          <p:cNvPr id="161804" name="Group 12"/>
          <p:cNvGrpSpPr>
            <a:grpSpLocks/>
          </p:cNvGrpSpPr>
          <p:nvPr/>
        </p:nvGrpSpPr>
        <p:grpSpPr bwMode="auto">
          <a:xfrm>
            <a:off x="5730875" y="1600200"/>
            <a:ext cx="1355725" cy="4648200"/>
            <a:chOff x="3610" y="1008"/>
            <a:chExt cx="854" cy="2928"/>
          </a:xfrm>
        </p:grpSpPr>
        <p:pic>
          <p:nvPicPr>
            <p:cNvPr id="161805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10" y="1008"/>
              <a:ext cx="854" cy="29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61806" name="Text Box 14"/>
            <p:cNvSpPr txBox="1">
              <a:spLocks noChangeArrowheads="1"/>
            </p:cNvSpPr>
            <p:nvPr/>
          </p:nvSpPr>
          <p:spPr bwMode="auto">
            <a:xfrm>
              <a:off x="3649" y="1008"/>
              <a:ext cx="75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Z-tol = 0.75’</a:t>
              </a:r>
            </a:p>
            <a:p>
              <a:pPr algn="ctr"/>
              <a:r>
                <a:rPr lang="en-US" sz="1200" b="1"/>
                <a:t>Sta/Elev = 156</a:t>
              </a:r>
            </a:p>
          </p:txBody>
        </p:sp>
      </p:grpSp>
      <p:grpSp>
        <p:nvGrpSpPr>
          <p:cNvPr id="161807" name="Group 15"/>
          <p:cNvGrpSpPr>
            <a:grpSpLocks/>
          </p:cNvGrpSpPr>
          <p:nvPr/>
        </p:nvGrpSpPr>
        <p:grpSpPr bwMode="auto">
          <a:xfrm>
            <a:off x="7559675" y="1581150"/>
            <a:ext cx="1355725" cy="4667250"/>
            <a:chOff x="4762" y="996"/>
            <a:chExt cx="854" cy="2940"/>
          </a:xfrm>
        </p:grpSpPr>
        <p:pic>
          <p:nvPicPr>
            <p:cNvPr id="161808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62" y="996"/>
              <a:ext cx="854" cy="29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61809" name="Text Box 17"/>
            <p:cNvSpPr txBox="1">
              <a:spLocks noChangeArrowheads="1"/>
            </p:cNvSpPr>
            <p:nvPr/>
          </p:nvSpPr>
          <p:spPr bwMode="auto">
            <a:xfrm>
              <a:off x="4762" y="1008"/>
              <a:ext cx="75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Z-tol = 1.00’</a:t>
              </a:r>
            </a:p>
            <a:p>
              <a:pPr algn="ctr"/>
              <a:r>
                <a:rPr lang="en-US" sz="1200" b="1"/>
                <a:t>Sta/Elev = 110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7B9943-AACC-4FD1-B2B3-747A82BD7C2A}" type="slidenum">
              <a:rPr lang="en-US"/>
              <a:pPr/>
              <a:t>29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Profile Comparisons</a:t>
            </a:r>
          </a:p>
        </p:txBody>
      </p:sp>
      <p:graphicFrame>
        <p:nvGraphicFramePr>
          <p:cNvPr id="162819" name="Object 3"/>
          <p:cNvGraphicFramePr>
            <a:graphicFrameLocks noChangeAspect="1"/>
          </p:cNvGraphicFramePr>
          <p:nvPr>
            <p:ph idx="1"/>
          </p:nvPr>
        </p:nvGraphicFramePr>
        <p:xfrm>
          <a:off x="152400" y="1504950"/>
          <a:ext cx="8839200" cy="5276850"/>
        </p:xfrm>
        <a:graphic>
          <a:graphicData uri="http://schemas.openxmlformats.org/presentationml/2006/ole">
            <p:oleObj spid="_x0000_s162819" name="Chart" r:id="rId3" imgW="11795649" imgH="703347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E70C7F-50C6-4711-80A2-29ACD31A3991}" type="slidenum">
              <a:rPr lang="en-US"/>
              <a:pPr/>
              <a:t>3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Terrain for H&amp;H </a:t>
            </a:r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257800" cy="3886200"/>
          </a:xfrm>
        </p:spPr>
        <p:txBody>
          <a:bodyPr/>
          <a:lstStyle/>
          <a:p>
            <a:r>
              <a:rPr lang="en-US" sz="2400" b="1"/>
              <a:t>Terrain is the most important piece of data for automated H&amp;H</a:t>
            </a:r>
          </a:p>
          <a:p>
            <a:r>
              <a:rPr lang="en-US" sz="2400"/>
              <a:t>Always start with source data (</a:t>
            </a:r>
            <a:r>
              <a:rPr lang="en-US" sz="2400" i="1"/>
              <a:t>when possible</a:t>
            </a:r>
            <a:r>
              <a:rPr lang="en-US" sz="2400"/>
              <a:t>)</a:t>
            </a:r>
          </a:p>
          <a:p>
            <a:pPr lvl="1"/>
            <a:r>
              <a:rPr lang="en-US" sz="2000"/>
              <a:t>Mass points</a:t>
            </a:r>
          </a:p>
          <a:p>
            <a:pPr lvl="1"/>
            <a:r>
              <a:rPr lang="en-US" sz="2000"/>
              <a:t>Breaklines</a:t>
            </a:r>
          </a:p>
          <a:p>
            <a:pPr lvl="1"/>
            <a:r>
              <a:rPr lang="en-US" sz="2000"/>
              <a:t>Contours and DEMs are typically derivative datasets</a:t>
            </a:r>
          </a:p>
          <a:p>
            <a:r>
              <a:rPr lang="en-US" sz="2400"/>
              <a:t>Don’t overlap data from different sources</a:t>
            </a:r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3373438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D1D8A-AE04-46B2-9511-0BA94CF0D440}" type="slidenum">
              <a:rPr lang="en-US"/>
              <a:pPr/>
              <a:t>30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 LIDAR “Noise”</a:t>
            </a:r>
          </a:p>
        </p:txBody>
      </p:sp>
      <p:graphicFrame>
        <p:nvGraphicFramePr>
          <p:cNvPr id="163843" name="Object 3"/>
          <p:cNvGraphicFramePr>
            <a:graphicFrameLocks noChangeAspect="1"/>
          </p:cNvGraphicFramePr>
          <p:nvPr>
            <p:ph idx="1"/>
          </p:nvPr>
        </p:nvGraphicFramePr>
        <p:xfrm>
          <a:off x="152400" y="1477962"/>
          <a:ext cx="8885238" cy="5303838"/>
        </p:xfrm>
        <a:graphic>
          <a:graphicData uri="http://schemas.openxmlformats.org/presentationml/2006/ole">
            <p:oleObj spid="_x0000_s163843" name="Chart" r:id="rId3" imgW="11795649" imgH="703347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0E25F-BDCC-4000-8AFE-D65BA6197AEA}" type="slidenum">
              <a:rPr lang="en-US"/>
              <a:pPr/>
              <a:t>31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Profile Comparison</a:t>
            </a:r>
          </a:p>
        </p:txBody>
      </p:sp>
      <p:graphicFrame>
        <p:nvGraphicFramePr>
          <p:cNvPr id="164867" name="Object 3"/>
          <p:cNvGraphicFramePr>
            <a:graphicFrameLocks noChangeAspect="1"/>
          </p:cNvGraphicFramePr>
          <p:nvPr>
            <p:ph idx="1"/>
          </p:nvPr>
        </p:nvGraphicFramePr>
        <p:xfrm>
          <a:off x="128588" y="1477962"/>
          <a:ext cx="8885237" cy="5303838"/>
        </p:xfrm>
        <a:graphic>
          <a:graphicData uri="http://schemas.openxmlformats.org/presentationml/2006/ole">
            <p:oleObj spid="_x0000_s164867" name="Chart" r:id="rId3" imgW="11795649" imgH="703347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2C37A8-E51E-416E-B364-E254B3630E05}" type="slidenum">
              <a:rPr lang="en-US"/>
              <a:pPr/>
              <a:t>32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Hydraulics based on Z-Tolerance</a:t>
            </a:r>
          </a:p>
        </p:txBody>
      </p:sp>
      <p:graphicFrame>
        <p:nvGraphicFramePr>
          <p:cNvPr id="165891" name="Group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062416"/>
        </p:xfrm>
        <a:graphic>
          <a:graphicData uri="http://schemas.openxmlformats.org/drawingml/2006/table">
            <a:tbl>
              <a:tblPr/>
              <a:tblGrid>
                <a:gridCol w="1660525"/>
                <a:gridCol w="1271588"/>
                <a:gridCol w="1273175"/>
                <a:gridCol w="1357312"/>
                <a:gridCol w="1397000"/>
                <a:gridCol w="1270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Z-Tol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Top Width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XS Area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Hydraulic Radius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WS Elev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Sta/Elev Pts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0.00'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1051.8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4247.7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0.25'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1045.7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4246.7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120.3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0.50'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998.2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4150.4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0.75'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1153.0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4827.4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120.7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1.00'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1178.2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4842.1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120.8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 Diff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126.4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594.4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% Diff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13.9%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93.9%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1C0CF-F0DB-4EA3-BD95-DAA672AEB6DA}" type="slidenum">
              <a:rPr lang="en-US"/>
              <a:pPr/>
              <a:t>33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Study </a:t>
            </a:r>
            <a:r>
              <a:rPr lang="en-US" dirty="0"/>
              <a:t>2 – Marine </a:t>
            </a:r>
            <a:r>
              <a:rPr lang="en-US" dirty="0" smtClean="0"/>
              <a:t>Creek (Tarrant Co.)</a:t>
            </a:r>
            <a:endParaRPr lang="en-US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724400" cy="3886200"/>
          </a:xfrm>
        </p:spPr>
        <p:txBody>
          <a:bodyPr/>
          <a:lstStyle/>
          <a:p>
            <a:r>
              <a:rPr lang="en-US"/>
              <a:t>Marine Creek watershed, Ft. Worth, TX</a:t>
            </a:r>
          </a:p>
          <a:p>
            <a:r>
              <a:rPr lang="en-US"/>
              <a:t>2009 TNRIS LIDAR</a:t>
            </a:r>
          </a:p>
          <a:p>
            <a:pPr lvl="1"/>
            <a:r>
              <a:rPr lang="en-US"/>
              <a:t>Average spacing 3-ft</a:t>
            </a:r>
          </a:p>
          <a:p>
            <a:pPr lvl="1"/>
            <a:r>
              <a:rPr lang="en-US"/>
              <a:t>Terrain contains 196 million nodes</a:t>
            </a:r>
          </a:p>
          <a:p>
            <a:r>
              <a:rPr lang="en-US"/>
              <a:t>Compared 10 cross sections</a:t>
            </a:r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2116138"/>
            <a:ext cx="378460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77A58-F345-4706-8CCE-E19FA6D5E3E2}" type="slidenum">
              <a:rPr lang="en-US"/>
              <a:pPr/>
              <a:t>34</a:t>
            </a:fld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Marine Creek XS Comparison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229600" cy="1600200"/>
          </a:xfrm>
        </p:spPr>
        <p:txBody>
          <a:bodyPr/>
          <a:lstStyle/>
          <a:p>
            <a:r>
              <a:rPr lang="en-US" sz="2400"/>
              <a:t>Average difference of 10 cross sections</a:t>
            </a:r>
          </a:p>
          <a:p>
            <a:r>
              <a:rPr lang="en-US" sz="2400"/>
              <a:t>Water surface elevations based on normal depth calculations</a:t>
            </a:r>
          </a:p>
        </p:txBody>
      </p:sp>
      <p:graphicFrame>
        <p:nvGraphicFramePr>
          <p:cNvPr id="167981" name="Group 45"/>
          <p:cNvGraphicFramePr>
            <a:graphicFrameLocks noGrp="1"/>
          </p:cNvGraphicFramePr>
          <p:nvPr>
            <p:ph sz="half" idx="2"/>
          </p:nvPr>
        </p:nvGraphicFramePr>
        <p:xfrm>
          <a:off x="533400" y="3352800"/>
          <a:ext cx="8077200" cy="2834640"/>
        </p:xfrm>
        <a:graphic>
          <a:graphicData uri="http://schemas.openxmlformats.org/drawingml/2006/table">
            <a:tbl>
              <a:tblPr/>
              <a:tblGrid>
                <a:gridCol w="2692400"/>
                <a:gridCol w="2692400"/>
                <a:gridCol w="2692400"/>
              </a:tblGrid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Z-Tolerance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Reduction in Sta/Elev Pairs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 Surface Elevation Difference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resolution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 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-0.01 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-0.03 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-0.05 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-0.07 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-0.10 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9BFAFA-A552-495F-AECF-6567EE61D7DD}" type="slidenum">
              <a:rPr lang="en-US"/>
              <a:pPr/>
              <a:t>35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142339" name="Picture 3" descr="panel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3733800" cy="29432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2340" name="Picture 4" descr="flood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124200"/>
            <a:ext cx="3733800" cy="2903538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</p:pic>
      <p:sp>
        <p:nvSpPr>
          <p:cNvPr id="142341" name="AutoShape 5"/>
          <p:cNvSpPr>
            <a:spLocks noChangeArrowheads="1"/>
          </p:cNvSpPr>
          <p:nvPr/>
        </p:nvSpPr>
        <p:spPr bwMode="auto">
          <a:xfrm flipV="1">
            <a:off x="2667000" y="4648200"/>
            <a:ext cx="2438400" cy="914400"/>
          </a:xfrm>
          <a:custGeom>
            <a:avLst/>
            <a:gdLst>
              <a:gd name="G0" fmla="+- 18036 0 0"/>
              <a:gd name="G1" fmla="+- 2737 0 0"/>
              <a:gd name="G2" fmla="+- 12158 0 2737"/>
              <a:gd name="G3" fmla="+- G2 0 2737"/>
              <a:gd name="G4" fmla="*/ G3 32768 32059"/>
              <a:gd name="G5" fmla="*/ G4 1 2"/>
              <a:gd name="G6" fmla="+- 21600 0 18036"/>
              <a:gd name="G7" fmla="*/ G6 2737 6079"/>
              <a:gd name="G8" fmla="+- G7 18036 0"/>
              <a:gd name="T0" fmla="*/ 18036 w 21600"/>
              <a:gd name="T1" fmla="*/ 0 h 21600"/>
              <a:gd name="T2" fmla="*/ 18036 w 21600"/>
              <a:gd name="T3" fmla="*/ 12158 h 21600"/>
              <a:gd name="T4" fmla="*/ 341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8036" y="0"/>
                </a:lnTo>
                <a:lnTo>
                  <a:pt x="18036" y="2737"/>
                </a:lnTo>
                <a:lnTo>
                  <a:pt x="12427" y="2737"/>
                </a:lnTo>
                <a:cubicBezTo>
                  <a:pt x="5564" y="2737"/>
                  <a:pt x="0" y="6955"/>
                  <a:pt x="0" y="12158"/>
                </a:cubicBezTo>
                <a:lnTo>
                  <a:pt x="0" y="21600"/>
                </a:lnTo>
                <a:lnTo>
                  <a:pt x="6832" y="21600"/>
                </a:lnTo>
                <a:lnTo>
                  <a:pt x="6832" y="12158"/>
                </a:lnTo>
                <a:cubicBezTo>
                  <a:pt x="6832" y="10646"/>
                  <a:pt x="9337" y="9421"/>
                  <a:pt x="12427" y="9421"/>
                </a:cubicBezTo>
                <a:lnTo>
                  <a:pt x="18036" y="9421"/>
                </a:lnTo>
                <a:lnTo>
                  <a:pt x="1803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F845C8-9D79-4964-9C23-C9166985E9AE}" type="slidenum">
              <a:rPr lang="en-US"/>
              <a:pPr/>
              <a:t>4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Terrain Data Models in GIS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Vector – Points, Breaklines, &amp; Contours</a:t>
            </a:r>
          </a:p>
          <a:p>
            <a:pPr lvl="1">
              <a:lnSpc>
                <a:spcPct val="90000"/>
              </a:lnSpc>
              <a:spcAft>
                <a:spcPct val="50000"/>
              </a:spcAft>
            </a:pPr>
            <a:r>
              <a:rPr lang="en-US" dirty="0"/>
              <a:t>Vector features representing elevation with </a:t>
            </a:r>
            <a:r>
              <a:rPr lang="en-US" dirty="0" err="1"/>
              <a:t>x,y,z</a:t>
            </a:r>
            <a:r>
              <a:rPr lang="en-US" dirty="0"/>
              <a:t> coordinates</a:t>
            </a:r>
          </a:p>
          <a:p>
            <a:pPr>
              <a:lnSpc>
                <a:spcPct val="90000"/>
              </a:lnSpc>
            </a:pPr>
            <a:r>
              <a:rPr lang="en-US" dirty="0"/>
              <a:t>DEM – Digital Elevation Model</a:t>
            </a:r>
          </a:p>
          <a:p>
            <a:pPr lvl="1">
              <a:lnSpc>
                <a:spcPct val="90000"/>
              </a:lnSpc>
              <a:spcAft>
                <a:spcPct val="50000"/>
              </a:spcAft>
            </a:pPr>
            <a:r>
              <a:rPr lang="en-US" dirty="0"/>
              <a:t>Raster features representing terrain with cells</a:t>
            </a:r>
          </a:p>
          <a:p>
            <a:pPr>
              <a:lnSpc>
                <a:spcPct val="90000"/>
              </a:lnSpc>
            </a:pPr>
            <a:r>
              <a:rPr lang="en-US" dirty="0"/>
              <a:t>TIN – Triangulated Irregular Network</a:t>
            </a:r>
          </a:p>
          <a:p>
            <a:pPr lvl="1">
              <a:lnSpc>
                <a:spcPct val="90000"/>
              </a:lnSpc>
              <a:spcAft>
                <a:spcPct val="50000"/>
              </a:spcAft>
            </a:pPr>
            <a:r>
              <a:rPr lang="en-US" dirty="0"/>
              <a:t>Nodes and edges forming triangles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dirty="0"/>
              <a:t>ESRI Terrain Dataset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B9D003-79DA-435C-AD5E-5683D31DFD4D}" type="slidenum">
              <a:rPr lang="en-US"/>
              <a:pPr/>
              <a:t>5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Terrain for Hydraulics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Geoprocessing tools for hydraulics usually work with TINs, but rasters are also supported</a:t>
            </a:r>
          </a:p>
          <a:p>
            <a:pPr lvl="1"/>
            <a:r>
              <a:rPr lang="en-US" sz="2000"/>
              <a:t>TINs allow for more detail in channel area, less in overbanks</a:t>
            </a:r>
          </a:p>
          <a:p>
            <a:r>
              <a:rPr lang="en-US" sz="2400"/>
              <a:t>TINs for hydraulics should be limited to the floodplain</a:t>
            </a:r>
          </a:p>
          <a:p>
            <a:pPr lvl="1"/>
            <a:r>
              <a:rPr lang="en-US" sz="2000"/>
              <a:t>A TIN for an entire subbasin is a waste of space and processing</a:t>
            </a:r>
          </a:p>
          <a:p>
            <a:r>
              <a:rPr lang="en-US" sz="2400"/>
              <a:t>Cross sections and other hydraulic features get elevation values at:</a:t>
            </a:r>
          </a:p>
          <a:p>
            <a:pPr lvl="1"/>
            <a:r>
              <a:rPr lang="en-US" sz="2000"/>
              <a:t>Intersection of triangle edge in a TIN</a:t>
            </a:r>
          </a:p>
          <a:p>
            <a:pPr lvl="1"/>
            <a:r>
              <a:rPr lang="en-US" sz="2000"/>
              <a:t>Crossing a cell in a raster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DEC30-6B4B-4128-A91E-1EFFC6750B72}" type="slidenum">
              <a:rPr lang="en-US"/>
              <a:pPr/>
              <a:t>6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GeoRAS Elevation Dataset Requirements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GeoRAS currently supports two DTM types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TINs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GRIDs</a:t>
            </a:r>
          </a:p>
          <a:p>
            <a:pPr>
              <a:lnSpc>
                <a:spcPct val="90000"/>
              </a:lnSpc>
            </a:pPr>
            <a:r>
              <a:rPr lang="en-US" dirty="0"/>
              <a:t>DTM should cover channel and overbank areas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i.e. Spatial extent of DTM must cover cross sections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Terrain datasets </a:t>
            </a:r>
            <a:r>
              <a:rPr lang="en-US" dirty="0"/>
              <a:t>are </a:t>
            </a:r>
            <a:r>
              <a:rPr lang="en-US" dirty="0" smtClean="0"/>
              <a:t>currently not </a:t>
            </a:r>
            <a:r>
              <a:rPr lang="en-US" dirty="0"/>
              <a:t>supported by </a:t>
            </a:r>
            <a:r>
              <a:rPr lang="en-US" dirty="0" smtClean="0"/>
              <a:t>GeoRAS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GeoRAS does support the use of multiple DTMs for modeling long reaches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D103A3-1A43-4C05-B58A-CE676D86B85B}" type="slidenum">
              <a:rPr lang="en-US"/>
              <a:pPr/>
              <a:t>7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GeoRAS Elevation Dataset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TINs are recommended for use with GeoRAS</a:t>
            </a:r>
          </a:p>
          <a:p>
            <a:r>
              <a:rPr lang="en-US"/>
              <a:t>Linear features can be enforced</a:t>
            </a:r>
          </a:p>
          <a:p>
            <a:pPr lvl="1"/>
            <a:r>
              <a:rPr lang="en-US"/>
              <a:t>Channel banks</a:t>
            </a:r>
          </a:p>
          <a:p>
            <a:pPr lvl="1"/>
            <a:r>
              <a:rPr lang="en-US"/>
              <a:t>Hydraulic structures</a:t>
            </a:r>
          </a:p>
          <a:p>
            <a:pPr lvl="1"/>
            <a:r>
              <a:rPr lang="en-US"/>
              <a:t>Roads</a:t>
            </a:r>
          </a:p>
          <a:p>
            <a:r>
              <a:rPr lang="en-US"/>
              <a:t>Density of data can be varied (channel vs. overbank)</a:t>
            </a:r>
          </a:p>
          <a:p>
            <a:r>
              <a:rPr lang="en-US"/>
              <a:t>Survey information can be retained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B3E677-099F-4186-8075-3823803A293E}" type="slidenum">
              <a:rPr lang="en-US"/>
              <a:pPr/>
              <a:t>8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Terrain Acquisition Methods</a:t>
            </a: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Remote sensing technologies are collecting data at very fine resolutions</a:t>
            </a:r>
          </a:p>
          <a:p>
            <a:pPr lvl="1"/>
            <a:r>
              <a:rPr lang="en-US" dirty="0"/>
              <a:t>LIDAR = 1.4 m, 0.7 m, even 0.25 m</a:t>
            </a:r>
          </a:p>
          <a:p>
            <a:pPr lvl="1"/>
            <a:r>
              <a:rPr lang="en-US" dirty="0" smtClean="0"/>
              <a:t>Radar (IFSAR) </a:t>
            </a:r>
            <a:r>
              <a:rPr lang="en-US" dirty="0"/>
              <a:t>= 5 m</a:t>
            </a:r>
          </a:p>
          <a:p>
            <a:pPr lvl="1"/>
            <a:r>
              <a:rPr lang="en-US" dirty="0" smtClean="0"/>
              <a:t>ACS (Auto Correlated Surface) </a:t>
            </a:r>
            <a:r>
              <a:rPr lang="en-US" dirty="0"/>
              <a:t>= 8 ft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 err="1"/>
              <a:t>Avg</a:t>
            </a:r>
            <a:r>
              <a:rPr lang="en-US" dirty="0"/>
              <a:t> 1.4 m spacing for a 1,000 sq mi county</a:t>
            </a:r>
          </a:p>
          <a:p>
            <a:pPr lvl="1"/>
            <a:r>
              <a:rPr lang="en-US" dirty="0"/>
              <a:t>1,320,000,000 – elevation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B34E5-E4B8-48A8-B50F-C0AB16FB23E9}" type="slidenum">
              <a:rPr lang="en-US"/>
              <a:pPr/>
              <a:t>9</a:t>
            </a:fld>
            <a:endParaRPr lang="en-US"/>
          </a:p>
        </p:txBody>
      </p:sp>
      <p:pic>
        <p:nvPicPr>
          <p:cNvPr id="160770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057400"/>
            <a:ext cx="2659063" cy="3638550"/>
          </a:xfrm>
          <a:prstGeom prst="rect">
            <a:avLst/>
          </a:prstGeom>
          <a:noFill/>
        </p:spPr>
      </p:pic>
      <p:sp>
        <p:nvSpPr>
          <p:cNvPr id="160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LIDAR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791200" cy="3886200"/>
          </a:xfrm>
        </p:spPr>
        <p:txBody>
          <a:bodyPr/>
          <a:lstStyle/>
          <a:p>
            <a:r>
              <a:rPr lang="en-US"/>
              <a:t>Light Detection and Ranging</a:t>
            </a:r>
          </a:p>
          <a:p>
            <a:r>
              <a:rPr lang="en-US"/>
              <a:t>Light pulse (laser) mounted on fixed wing aircraft or helicopter</a:t>
            </a:r>
          </a:p>
          <a:p>
            <a:r>
              <a:rPr lang="en-US"/>
              <a:t> Multi-return technology</a:t>
            </a:r>
          </a:p>
          <a:p>
            <a:pPr lvl="1"/>
            <a:r>
              <a:rPr lang="en-US"/>
              <a:t>Multiple measurements per pulse</a:t>
            </a:r>
          </a:p>
          <a:p>
            <a:pPr lvl="1"/>
            <a:r>
              <a:rPr lang="en-US"/>
              <a:t>“Penetrating” ability</a:t>
            </a:r>
          </a:p>
          <a:p>
            <a:r>
              <a:rPr lang="en-US"/>
              <a:t>Average spacing, 1.4m to 0.25m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4408</TotalTime>
  <Words>1484</Words>
  <Application>Microsoft Office PowerPoint</Application>
  <PresentationFormat>On-screen Show (4:3)</PresentationFormat>
  <Paragraphs>335</Paragraphs>
  <Slides>35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Times New Roman</vt:lpstr>
      <vt:lpstr>Wingdings</vt:lpstr>
      <vt:lpstr>Arial Black</vt:lpstr>
      <vt:lpstr>Pixel</vt:lpstr>
      <vt:lpstr>Microsoft Office Excel Chart</vt:lpstr>
      <vt:lpstr>Processing Terrain Data in the River Proximity</vt:lpstr>
      <vt:lpstr>Terrain Processing Overview</vt:lpstr>
      <vt:lpstr>Terrain for H&amp;H Modeling</vt:lpstr>
      <vt:lpstr>Supported Terrain Data Models in GIS</vt:lpstr>
      <vt:lpstr>Terrain for Hydraulics</vt:lpstr>
      <vt:lpstr>GeoRAS Elevation Dataset Requirements</vt:lpstr>
      <vt:lpstr>GeoRAS Elevation Dataset</vt:lpstr>
      <vt:lpstr>Terrain Acquisition Methods</vt:lpstr>
      <vt:lpstr>LIDAR</vt:lpstr>
      <vt:lpstr>TNRIS 2009 LIDAR</vt:lpstr>
      <vt:lpstr>Great Data, But How Do I Use It?</vt:lpstr>
      <vt:lpstr>Basic Issue with LIDAR for TINs and DEMs</vt:lpstr>
      <vt:lpstr>ESRI Terrain Dataset</vt:lpstr>
      <vt:lpstr>Terrain Dataset Basics</vt:lpstr>
      <vt:lpstr>Geodatabase Terrain Data</vt:lpstr>
      <vt:lpstr>Terrain Surface Feature Types</vt:lpstr>
      <vt:lpstr>Terrain Pyramids</vt:lpstr>
      <vt:lpstr>Pyramids Options</vt:lpstr>
      <vt:lpstr>Terrain Display Based on Z Tolerance</vt:lpstr>
      <vt:lpstr>Terrain Pyramid Type Comparison</vt:lpstr>
      <vt:lpstr>Exporting Terrains: DEM vs. TIN</vt:lpstr>
      <vt:lpstr>Hydraulics and LIDAR Case Studies</vt:lpstr>
      <vt:lpstr>Case Study 1 – Coastal Floodplain</vt:lpstr>
      <vt:lpstr>Terrain Data Models and Stream Hydraulics</vt:lpstr>
      <vt:lpstr>LIDAR vs Area</vt:lpstr>
      <vt:lpstr>Case Study 1 Project Area</vt:lpstr>
      <vt:lpstr>Node Count of TINs Exported from a Terrain</vt:lpstr>
      <vt:lpstr>TINs based on Z-tolerance</vt:lpstr>
      <vt:lpstr>Profile Comparisons</vt:lpstr>
      <vt:lpstr>Reduce LIDAR “Noise”</vt:lpstr>
      <vt:lpstr>Profile Comparison</vt:lpstr>
      <vt:lpstr>Hydraulics based on Z-Tolerance</vt:lpstr>
      <vt:lpstr>Case Study 2 – Marine Creek (Tarrant Co.)</vt:lpstr>
      <vt:lpstr>Marine Creek XS Comparison</vt:lpstr>
      <vt:lpstr>Questions?</vt:lpstr>
    </vt:vector>
  </TitlesOfParts>
  <Company>Halff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HEC-GeoHMS</dc:title>
  <dc:creator> </dc:creator>
  <cp:lastModifiedBy> </cp:lastModifiedBy>
  <cp:revision>45</cp:revision>
  <dcterms:created xsi:type="dcterms:W3CDTF">2008-04-10T14:50:29Z</dcterms:created>
  <dcterms:modified xsi:type="dcterms:W3CDTF">2010-12-01T18:56:14Z</dcterms:modified>
</cp:coreProperties>
</file>