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2"/>
  </p:notesMasterIdLst>
  <p:handoutMasterIdLst>
    <p:handoutMasterId r:id="rId43"/>
  </p:handoutMasterIdLst>
  <p:sldIdLst>
    <p:sldId id="430" r:id="rId2"/>
    <p:sldId id="432" r:id="rId3"/>
    <p:sldId id="358" r:id="rId4"/>
    <p:sldId id="431" r:id="rId5"/>
    <p:sldId id="341" r:id="rId6"/>
    <p:sldId id="445" r:id="rId7"/>
    <p:sldId id="387" r:id="rId8"/>
    <p:sldId id="456" r:id="rId9"/>
    <p:sldId id="404" r:id="rId10"/>
    <p:sldId id="446" r:id="rId11"/>
    <p:sldId id="450" r:id="rId12"/>
    <p:sldId id="407" r:id="rId13"/>
    <p:sldId id="400" r:id="rId14"/>
    <p:sldId id="405" r:id="rId15"/>
    <p:sldId id="408" r:id="rId16"/>
    <p:sldId id="384" r:id="rId17"/>
    <p:sldId id="451" r:id="rId18"/>
    <p:sldId id="368" r:id="rId19"/>
    <p:sldId id="422" r:id="rId20"/>
    <p:sldId id="452" r:id="rId21"/>
    <p:sldId id="433" r:id="rId22"/>
    <p:sldId id="453" r:id="rId23"/>
    <p:sldId id="372" r:id="rId24"/>
    <p:sldId id="419" r:id="rId25"/>
    <p:sldId id="454" r:id="rId26"/>
    <p:sldId id="447" r:id="rId27"/>
    <p:sldId id="386" r:id="rId28"/>
    <p:sldId id="383" r:id="rId29"/>
    <p:sldId id="455" r:id="rId30"/>
    <p:sldId id="374" r:id="rId31"/>
    <p:sldId id="434" r:id="rId32"/>
    <p:sldId id="435" r:id="rId33"/>
    <p:sldId id="437" r:id="rId34"/>
    <p:sldId id="438" r:id="rId35"/>
    <p:sldId id="439" r:id="rId36"/>
    <p:sldId id="440" r:id="rId37"/>
    <p:sldId id="441" r:id="rId38"/>
    <p:sldId id="442" r:id="rId39"/>
    <p:sldId id="443" r:id="rId40"/>
    <p:sldId id="449" r:id="rId41"/>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FF0066"/>
    <a:srgbClr val="0000CC"/>
    <a:srgbClr val="003399"/>
    <a:srgbClr val="0066CC"/>
    <a:srgbClr val="0033CC"/>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58" autoAdjust="0"/>
  </p:normalViewPr>
  <p:slideViewPr>
    <p:cSldViewPr>
      <p:cViewPr>
        <p:scale>
          <a:sx n="100" d="100"/>
          <a:sy n="100" d="100"/>
        </p:scale>
        <p:origin x="-60" y="10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100" y="-108"/>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28950" cy="461963"/>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3954463" y="0"/>
            <a:ext cx="3028950" cy="461963"/>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0" y="8807450"/>
            <a:ext cx="3028950" cy="461963"/>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3954463" y="8807450"/>
            <a:ext cx="3028950" cy="461963"/>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005C56E4-FAAC-4F34-87B1-F480DCE53B1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682798A-FADA-42E9-ADD8-5D814BA08E4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CA4F88C7-60FF-442C-8145-9C5CC3A205B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US" smtClean="0"/>
              <a:t>Vision: that the Water Census can provide USGS with the "glue" to integrate our efforts on groundwater, surface water, water quality, ecology, and climate variability relative to answering the </a:t>
            </a:r>
            <a:r>
              <a:rPr lang="en-US" u="sng" smtClean="0"/>
              <a:t>key questions about water availability</a:t>
            </a:r>
            <a:r>
              <a:rPr lang="en-US" smtClean="0"/>
              <a:t>. </a:t>
            </a:r>
          </a:p>
          <a:p>
            <a:endParaRPr lang="en-US" smtClean="0"/>
          </a:p>
          <a:p>
            <a:endParaRPr lang="en-US" smtClean="0"/>
          </a:p>
          <a:p>
            <a:r>
              <a:rPr lang="en-US" smtClean="0"/>
              <a:t>The Water Census works with the Climate Change, NAWQA, Toxics, Ecosystems, GWRP, NWUIP, NSIP, GAM, and Geology programs to fulfill </a:t>
            </a:r>
            <a:r>
              <a:rPr lang="en-US" u="sng" smtClean="0"/>
              <a:t>the joint mission of the other programs where they all touch on water availability</a:t>
            </a:r>
            <a:r>
              <a:rPr lang="en-US" smtClean="0"/>
              <a:t>. Plan together for deliberate outcomes that we jointly work to achieve.</a:t>
            </a:r>
          </a:p>
          <a:p>
            <a:endParaRPr lang="en-US" smtClean="0"/>
          </a:p>
          <a:p>
            <a:r>
              <a:rPr lang="en-US" smtClean="0"/>
              <a:t>Set complimentary goals with other programs.  Joint planning and program execution needs to be careful mapped out, intersections of work identified, and agreements verified. </a:t>
            </a:r>
          </a:p>
          <a:p>
            <a:endParaRPr lang="en-US" smtClean="0"/>
          </a:p>
        </p:txBody>
      </p:sp>
      <p:sp>
        <p:nvSpPr>
          <p:cNvPr id="34819" name="Slide Number Placeholder 3"/>
          <p:cNvSpPr>
            <a:spLocks noGrp="1"/>
          </p:cNvSpPr>
          <p:nvPr>
            <p:ph type="sldNum" sz="quarter" idx="5"/>
          </p:nvPr>
        </p:nvSpPr>
        <p:spPr>
          <a:noFill/>
        </p:spPr>
        <p:txBody>
          <a:bodyPr/>
          <a:lstStyle/>
          <a:p>
            <a:fld id="{6B170E94-8564-4012-8424-BD6C3B977B6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smtClean="0"/>
              <a:t>This slide shows the overall budget and how it is distributed among the top-level budget line items.</a:t>
            </a:r>
          </a:p>
        </p:txBody>
      </p:sp>
      <p:sp>
        <p:nvSpPr>
          <p:cNvPr id="36867" name="Slide Number Placeholder 3"/>
          <p:cNvSpPr>
            <a:spLocks noGrp="1"/>
          </p:cNvSpPr>
          <p:nvPr>
            <p:ph type="sldNum" sz="quarter" idx="5"/>
          </p:nvPr>
        </p:nvSpPr>
        <p:spPr>
          <a:noFill/>
        </p:spPr>
        <p:txBody>
          <a:bodyPr/>
          <a:lstStyle/>
          <a:p>
            <a:fld id="{A4FE6E29-9F4A-449D-A611-273B1A04D43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smtClean="0"/>
              <a:t>How do we account for water availability? We start with a water budget. Similar to your financial budget, it counts the inputs, withdrawals, and changes in amount of water in each component of the water cycle. In this simple diagram, green arrows represent exchanges with the atmosphere – precipitation and evapotranspiration , gray arrows represent human withdrawals and return flows, and blue arrows represent movement of water within and between components of the watershed – the aquifers and the stream. Each arrow represents a “flux” or movement of water from one component to another.</a:t>
            </a:r>
          </a:p>
          <a:p>
            <a:endParaRPr lang="en-US" smtClean="0"/>
          </a:p>
        </p:txBody>
      </p:sp>
      <p:sp>
        <p:nvSpPr>
          <p:cNvPr id="38915" name="Slide Number Placeholder 3"/>
          <p:cNvSpPr>
            <a:spLocks noGrp="1"/>
          </p:cNvSpPr>
          <p:nvPr>
            <p:ph type="sldNum" sz="quarter" idx="5"/>
          </p:nvPr>
        </p:nvSpPr>
        <p:spPr>
          <a:noFill/>
        </p:spPr>
        <p:txBody>
          <a:bodyPr/>
          <a:lstStyle/>
          <a:p>
            <a:fld id="{F5763074-9CCA-432D-B0A2-65649821FFC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en-US" smtClean="0"/>
              <a:t>One of the primary new capabilities would be a nationwide system to deliver information about the key water availability indicators that every manager needs to know when dealing with availability questions. How much of our water does reside in each one of these components as we move across the nation and throughout the seasons? We plan to answer that question through the Water Census.</a:t>
            </a:r>
          </a:p>
        </p:txBody>
      </p:sp>
      <p:sp>
        <p:nvSpPr>
          <p:cNvPr id="40963" name="Slide Number Placeholder 3"/>
          <p:cNvSpPr>
            <a:spLocks noGrp="1"/>
          </p:cNvSpPr>
          <p:nvPr>
            <p:ph type="sldNum" sz="quarter" idx="5"/>
          </p:nvPr>
        </p:nvSpPr>
        <p:spPr>
          <a:noFill/>
        </p:spPr>
        <p:txBody>
          <a:bodyPr/>
          <a:lstStyle/>
          <a:p>
            <a:fld id="{C822E4D6-FE70-47D5-A0A2-246E0B5F6AB0}"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99A84E1-9E06-4F22-9357-54B7041F8C31}" type="slidenum">
              <a:rPr lang="en-US" smtClean="0"/>
              <a:pPr/>
              <a:t>14</a:t>
            </a:fld>
            <a:endParaRPr lang="en-US" smtClean="0"/>
          </a:p>
        </p:txBody>
      </p:sp>
      <p:sp>
        <p:nvSpPr>
          <p:cNvPr id="43010" name="Rectangle 2"/>
          <p:cNvSpPr>
            <a:spLocks noGrp="1" noRot="1" noChangeAspect="1" noChangeArrowheads="1" noTextEdit="1"/>
          </p:cNvSpPr>
          <p:nvPr>
            <p:ph type="sldImg"/>
          </p:nvPr>
        </p:nvSpPr>
        <p:spPr>
          <a:xfrm>
            <a:off x="1176338" y="696913"/>
            <a:ext cx="4633912" cy="3475037"/>
          </a:xfrm>
          <a:solidFill>
            <a:srgbClr val="FFFFFF"/>
          </a:solidFill>
          <a:ln/>
        </p:spPr>
      </p:sp>
      <p:sp>
        <p:nvSpPr>
          <p:cNvPr id="333827" name="Rectangle 3"/>
          <p:cNvSpPr>
            <a:spLocks noGrp="1" noChangeArrowheads="1"/>
          </p:cNvSpPr>
          <p:nvPr>
            <p:ph type="body" idx="1"/>
          </p:nvPr>
        </p:nvSpPr>
        <p:spPr>
          <a:xfrm>
            <a:off x="931863" y="4403725"/>
            <a:ext cx="5121275" cy="4171950"/>
          </a:xfrm>
          <a:solidFill>
            <a:srgbClr val="FFFFFF"/>
          </a:solidFill>
          <a:ln>
            <a:solidFill>
              <a:srgbClr val="000000"/>
            </a:solidFill>
          </a:ln>
        </p:spPr>
        <p:txBody>
          <a:bodyPr/>
          <a:lstStyle/>
          <a:p>
            <a:pPr>
              <a:defRPr/>
            </a:pPr>
            <a:r>
              <a:rPr lang="en-US" dirty="0" smtClean="0">
                <a:latin typeface="Arial" pitchFamily="34" charset="0"/>
                <a:cs typeface="Arial" pitchFamily="34" charset="0"/>
              </a:rPr>
              <a:t>How will this information be delivered? Envision a seamless coverage of data about one of those water budget components. It might look like this. The map you see is computed stream runoff for year 2008 for 2,264 watershed units across the lower 48 states. This information is currently available on a monthly, quarterly and annual basis from the USGS </a:t>
            </a:r>
            <a:r>
              <a:rPr lang="en-US" dirty="0" err="1" smtClean="0">
                <a:latin typeface="Arial" pitchFamily="34" charset="0"/>
                <a:cs typeface="Arial" pitchFamily="34" charset="0"/>
              </a:rPr>
              <a:t>WaterWatch</a:t>
            </a:r>
            <a:r>
              <a:rPr lang="en-US" dirty="0" smtClean="0">
                <a:latin typeface="Arial" pitchFamily="34" charset="0"/>
                <a:cs typeface="Arial" pitchFamily="34" charset="0"/>
              </a:rPr>
              <a:t> website. Stream runoff is key water budget component.</a:t>
            </a:r>
          </a:p>
          <a:p>
            <a:pPr algn="ctr">
              <a:defRPr/>
            </a:pPr>
            <a:endParaRPr lang="en-US" sz="1600" dirty="0">
              <a:effectLst>
                <a:outerShdw blurRad="38100" dist="38100" dir="2700000" algn="tl">
                  <a:srgbClr val="C0C0C0"/>
                </a:outerShdw>
              </a:effectLst>
              <a:latin typeface="Lucida Bright"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ACFA3E1-33B7-4143-AB74-DE0407BE25C2}" type="slidenum">
              <a:rPr lang="en-US" smtClean="0"/>
              <a:pPr/>
              <a:t>15</a:t>
            </a:fld>
            <a:endParaRPr lang="en-US" smtClean="0"/>
          </a:p>
        </p:txBody>
      </p:sp>
      <p:sp>
        <p:nvSpPr>
          <p:cNvPr id="45058" name="Rectangle 2"/>
          <p:cNvSpPr>
            <a:spLocks noGrp="1" noRot="1" noChangeAspect="1" noChangeArrowheads="1" noTextEdit="1"/>
          </p:cNvSpPr>
          <p:nvPr>
            <p:ph type="sldImg"/>
          </p:nvPr>
        </p:nvSpPr>
        <p:spPr>
          <a:xfrm>
            <a:off x="1176338" y="696913"/>
            <a:ext cx="4633912" cy="3475037"/>
          </a:xfrm>
          <a:solidFill>
            <a:srgbClr val="FFFFFF"/>
          </a:solidFill>
          <a:ln/>
        </p:spPr>
      </p:sp>
      <p:sp>
        <p:nvSpPr>
          <p:cNvPr id="45059" name="Notes Placeholder 4"/>
          <p:cNvSpPr>
            <a:spLocks noGrp="1"/>
          </p:cNvSpPr>
          <p:nvPr/>
        </p:nvSpPr>
        <p:spPr bwMode="auto">
          <a:xfrm>
            <a:off x="698500" y="4403725"/>
            <a:ext cx="5588000" cy="4171950"/>
          </a:xfrm>
          <a:prstGeom prst="rect">
            <a:avLst/>
          </a:prstGeom>
          <a:noFill/>
        </p:spPr>
        <p:txBody>
          <a:bodyPr/>
          <a:lstStyle/>
          <a:p>
            <a:pPr eaLnBrk="0" hangingPunct="0">
              <a:spcBef>
                <a:spcPct val="30000"/>
              </a:spcBef>
            </a:pPr>
            <a:r>
              <a:rPr lang="en-US" sz="1200">
                <a:cs typeface="Arial" charset="0"/>
              </a:rPr>
              <a:t>Now let’s envision USGS providing the same kind of coverage for all the water budget components. And we will deliver this information through a web-based tool that will allow stakeholders to access the information at scales from small watersheds to multistate river basins, construct their own water budgets, and access information about trends. This effort will involve cooperation across a variety of agencies like Reclamation, Army Corps, NOAA, and Agriculture, just to name a few. We work together to provide answers to water questions.</a:t>
            </a:r>
          </a:p>
          <a:p>
            <a:pPr eaLnBrk="0" hangingPunct="0">
              <a:spcBef>
                <a:spcPct val="30000"/>
              </a:spcBef>
            </a:pPr>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eaLnBrk="1" hangingPunct="1">
              <a:buFont typeface="Calibri" pitchFamily="34" charset="0"/>
              <a:buNone/>
            </a:pPr>
            <a:r>
              <a:rPr lang="en-US" smtClean="0"/>
              <a:t>We want to provide a standard way of analyzing and presenting water availability information.</a:t>
            </a:r>
          </a:p>
          <a:p>
            <a:pPr eaLnBrk="1" hangingPunct="1">
              <a:buFont typeface="Calibri" pitchFamily="34" charset="0"/>
              <a:buNone/>
            </a:pPr>
            <a:r>
              <a:rPr lang="en-US" smtClean="0"/>
              <a:t>We intend to deliver this information through a web-based application that allows the user to select from very local to multi-state scales. Our current thinking is to work through the platform of our StreamStats application.  </a:t>
            </a:r>
          </a:p>
          <a:p>
            <a:pPr eaLnBrk="1" hangingPunct="1">
              <a:buFont typeface="Calibri" pitchFamily="34" charset="0"/>
              <a:buAutoNum type="arabicPeriod"/>
            </a:pPr>
            <a:endParaRPr lang="en-US" smtClean="0"/>
          </a:p>
          <a:p>
            <a:pPr eaLnBrk="1" hangingPunct="1">
              <a:buFont typeface="Calibri" pitchFamily="34" charset="0"/>
              <a:buNone/>
            </a:pPr>
            <a:r>
              <a:rPr lang="en-US" smtClean="0"/>
              <a:t>Water managers would be able to select a basin, generate the information on water accounting components, construct their own water budget, and access trend information.</a:t>
            </a:r>
          </a:p>
        </p:txBody>
      </p:sp>
      <p:sp>
        <p:nvSpPr>
          <p:cNvPr id="47107" name="Slide Number Placeholder 3"/>
          <p:cNvSpPr>
            <a:spLocks noGrp="1"/>
          </p:cNvSpPr>
          <p:nvPr>
            <p:ph type="sldNum" sz="quarter" idx="5"/>
          </p:nvPr>
        </p:nvSpPr>
        <p:spPr>
          <a:noFill/>
        </p:spPr>
        <p:txBody>
          <a:bodyPr/>
          <a:lstStyle/>
          <a:p>
            <a:fld id="{0B698262-CA3C-441C-B91F-BA37E326CF4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smtClean="0"/>
              <a:t>This slide shows the overall budget and how it is distributed among the top-level budget line items.</a:t>
            </a:r>
          </a:p>
        </p:txBody>
      </p:sp>
      <p:sp>
        <p:nvSpPr>
          <p:cNvPr id="49155" name="Slide Number Placeholder 3"/>
          <p:cNvSpPr>
            <a:spLocks noGrp="1"/>
          </p:cNvSpPr>
          <p:nvPr>
            <p:ph type="sldNum" sz="quarter" idx="5"/>
          </p:nvPr>
        </p:nvSpPr>
        <p:spPr>
          <a:noFill/>
        </p:spPr>
        <p:txBody>
          <a:bodyPr/>
          <a:lstStyle/>
          <a:p>
            <a:fld id="{48247D02-61F4-4CA4-93F3-25F3D697C9FB}"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p:spPr>
        <p:txBody>
          <a:bodyPr/>
          <a:lstStyle/>
          <a:p>
            <a:r>
              <a:rPr lang="en-US" smtClean="0"/>
              <a:t>We want to invest significantly in the science of water use – to develop better means of estimating water use as recommended by the National Research Council. We will make a significant investment in reinstituting estimates of consumptive use. Our ultimate objective will be to track the drop of water from where it is withdrawn, to how it is used and consumed, and ultimate how its flow is returned to the environment.</a:t>
            </a:r>
          </a:p>
        </p:txBody>
      </p:sp>
      <p:sp>
        <p:nvSpPr>
          <p:cNvPr id="51203" name="Slide Number Placeholder 3"/>
          <p:cNvSpPr>
            <a:spLocks noGrp="1"/>
          </p:cNvSpPr>
          <p:nvPr>
            <p:ph type="sldNum" sz="quarter" idx="5"/>
          </p:nvPr>
        </p:nvSpPr>
        <p:spPr>
          <a:noFill/>
        </p:spPr>
        <p:txBody>
          <a:bodyPr/>
          <a:lstStyle/>
          <a:p>
            <a:fld id="{AE7A7B81-1E77-422B-8198-A1C35FBBE05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xfrm>
            <a:off x="1289050" y="684213"/>
            <a:ext cx="4635500" cy="3476625"/>
          </a:xfrm>
          <a:ln/>
        </p:spPr>
      </p:sp>
      <p:sp>
        <p:nvSpPr>
          <p:cNvPr id="53250" name="Notes Placeholder 2"/>
          <p:cNvSpPr>
            <a:spLocks noGrp="1"/>
          </p:cNvSpPr>
          <p:nvPr>
            <p:ph type="body" idx="1"/>
          </p:nvPr>
        </p:nvSpPr>
        <p:spPr>
          <a:noFill/>
          <a:ln/>
        </p:spPr>
        <p:txBody>
          <a:bodyPr/>
          <a:lstStyle/>
          <a:p>
            <a:r>
              <a:rPr lang="en-US" smtClean="0"/>
              <a:t>The map you see shown depicts the intensity of total water withdrawals and how that varies across the country through the “contours” or elevated areas on the map. The USGS investment in water use science will include a program of grants to state water resource agencies to assist them with critical work on their water use databases. This information is vital to our understanding of the current and historical trends in water demand. This is a new authority under the SECURE Water Act, which allows each State to receive up to $250K in grants for improvements to their water use data.</a:t>
            </a:r>
          </a:p>
          <a:p>
            <a:endParaRPr lang="en-US" smtClean="0"/>
          </a:p>
        </p:txBody>
      </p:sp>
      <p:sp>
        <p:nvSpPr>
          <p:cNvPr id="53251" name="Slide Number Placeholder 3"/>
          <p:cNvSpPr>
            <a:spLocks noGrp="1"/>
          </p:cNvSpPr>
          <p:nvPr>
            <p:ph type="sldNum" sz="quarter" idx="5"/>
          </p:nvPr>
        </p:nvSpPr>
        <p:spPr>
          <a:noFill/>
        </p:spPr>
        <p:txBody>
          <a:bodyPr/>
          <a:lstStyle/>
          <a:p>
            <a:fld id="{4236559D-65AA-4AC3-A0CF-F4ED348CBAC3}"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r>
              <a:rPr lang="en-US" smtClean="0"/>
              <a:t>Use slide to briefly describe how the National Water Census and WaterSMART relate to each other.</a:t>
            </a:r>
          </a:p>
          <a:p>
            <a:endParaRPr lang="en-US" smtClean="0"/>
          </a:p>
        </p:txBody>
      </p:sp>
      <p:sp>
        <p:nvSpPr>
          <p:cNvPr id="18435" name="Slide Number Placeholder 3"/>
          <p:cNvSpPr>
            <a:spLocks noGrp="1"/>
          </p:cNvSpPr>
          <p:nvPr>
            <p:ph type="sldNum" sz="quarter" idx="5"/>
          </p:nvPr>
        </p:nvSpPr>
        <p:spPr>
          <a:noFill/>
        </p:spPr>
        <p:txBody>
          <a:bodyPr/>
          <a:lstStyle/>
          <a:p>
            <a:fld id="{B05ECCDF-793F-4E9E-BBAE-C940956306B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55298" name="Notes Placeholder 2"/>
          <p:cNvSpPr>
            <a:spLocks noGrp="1"/>
          </p:cNvSpPr>
          <p:nvPr>
            <p:ph type="body" idx="1"/>
          </p:nvPr>
        </p:nvSpPr>
        <p:spPr>
          <a:noFill/>
          <a:ln/>
        </p:spPr>
        <p:txBody>
          <a:bodyPr/>
          <a:lstStyle/>
          <a:p>
            <a:r>
              <a:rPr lang="en-US" smtClean="0"/>
              <a:t>This slide shows the overall budget and how it is distributed among the top-level budget line items.</a:t>
            </a:r>
          </a:p>
        </p:txBody>
      </p:sp>
      <p:sp>
        <p:nvSpPr>
          <p:cNvPr id="55299" name="Slide Number Placeholder 3"/>
          <p:cNvSpPr>
            <a:spLocks noGrp="1"/>
          </p:cNvSpPr>
          <p:nvPr>
            <p:ph type="sldNum" sz="quarter" idx="5"/>
          </p:nvPr>
        </p:nvSpPr>
        <p:spPr>
          <a:noFill/>
        </p:spPr>
        <p:txBody>
          <a:bodyPr/>
          <a:lstStyle/>
          <a:p>
            <a:fld id="{5A05108C-8B4A-4061-8798-CA41C5087FC0}"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eaLnBrk="1" hangingPunct="1"/>
            <a:r>
              <a:rPr lang="en-US" smtClean="0"/>
              <a:t>Can our water sustain important habitats? Once again, we don’t know. Only through new scientific applications can we provide the answer to this question.</a:t>
            </a:r>
          </a:p>
          <a:p>
            <a:pPr eaLnBrk="1" hangingPunct="1"/>
            <a:endParaRPr lang="en-US" smtClean="0"/>
          </a:p>
          <a:p>
            <a:pPr eaLnBrk="1" hangingPunct="1"/>
            <a:r>
              <a:rPr lang="en-US" smtClean="0"/>
              <a:t>Water managers, in places like the Klamath River Basin, need help with this issue.</a:t>
            </a:r>
          </a:p>
          <a:p>
            <a:pPr eaLnBrk="1" hangingPunct="1"/>
            <a:endParaRPr lang="en-US" b="1" smtClean="0"/>
          </a:p>
          <a:p>
            <a:pPr eaLnBrk="1" hangingPunct="1"/>
            <a:r>
              <a:rPr lang="en-US" smtClean="0"/>
              <a:t>The </a:t>
            </a:r>
            <a:r>
              <a:rPr lang="en-US" b="1" smtClean="0"/>
              <a:t>Klamath River Basin</a:t>
            </a:r>
            <a:r>
              <a:rPr lang="en-US" smtClean="0"/>
              <a:t> is experiencing a water conflict between salmon and endangered fish species habitats and agricultural  uses. A water census will help land managers make informed decisions about maintaining a balance between healthy habitats and agricultural use. </a:t>
            </a:r>
          </a:p>
          <a:p>
            <a:pPr eaLnBrk="1" hangingPunct="1"/>
            <a:endParaRPr lang="en-US" smtClean="0"/>
          </a:p>
          <a:p>
            <a:pPr eaLnBrk="1" hangingPunct="1"/>
            <a:r>
              <a:rPr lang="en-US" smtClean="0"/>
              <a:t>We will invest in the science of ecological flows to classify our streams for analysis, systematically examine the ecological effects of flow alteration, and from this, develop a relationship between flow alteration and ecological response for each class of stream. From this information, state water managers can establish ecological flow goals in their respective states. </a:t>
            </a:r>
          </a:p>
        </p:txBody>
      </p:sp>
      <p:sp>
        <p:nvSpPr>
          <p:cNvPr id="57347" name="Slide Number Placeholder 3"/>
          <p:cNvSpPr>
            <a:spLocks noGrp="1"/>
          </p:cNvSpPr>
          <p:nvPr>
            <p:ph type="sldNum" sz="quarter" idx="5"/>
          </p:nvPr>
        </p:nvSpPr>
        <p:spPr>
          <a:noFill/>
        </p:spPr>
        <p:txBody>
          <a:bodyPr/>
          <a:lstStyle/>
          <a:p>
            <a:fld id="{B06B0C0B-82AA-41E5-B983-6BDF75CBCE36}"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r>
              <a:rPr lang="en-US" smtClean="0"/>
              <a:t>This slide shows the overall budget and how it is distributed among the top-level budget line items.</a:t>
            </a:r>
          </a:p>
        </p:txBody>
      </p:sp>
      <p:sp>
        <p:nvSpPr>
          <p:cNvPr id="59395" name="Slide Number Placeholder 3"/>
          <p:cNvSpPr>
            <a:spLocks noGrp="1"/>
          </p:cNvSpPr>
          <p:nvPr>
            <p:ph type="sldNum" sz="quarter" idx="5"/>
          </p:nvPr>
        </p:nvSpPr>
        <p:spPr>
          <a:noFill/>
        </p:spPr>
        <p:txBody>
          <a:bodyPr/>
          <a:lstStyle/>
          <a:p>
            <a:fld id="{87E4951F-888A-4BBE-A994-F01F2DCE607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smtClean="0"/>
              <a:t>We will invest resources in expanding our work through the Survey’s Groundwater Resources Program. This program assesses groundwater availability through studies of principal aquifer systems. We will concentrate on those systems that account for the greatest groundwater use. The new resources planned in the initiative will give us the ability to double the number of studies starting in 2011. From these studies, we will obtain the information we need about recharge, yields, changes in storage, etc. for the Water Census.</a:t>
            </a:r>
          </a:p>
          <a:p>
            <a:endParaRPr lang="en-US" smtClean="0"/>
          </a:p>
        </p:txBody>
      </p:sp>
      <p:sp>
        <p:nvSpPr>
          <p:cNvPr id="61443" name="Slide Number Placeholder 3"/>
          <p:cNvSpPr>
            <a:spLocks noGrp="1"/>
          </p:cNvSpPr>
          <p:nvPr>
            <p:ph type="sldNum" sz="quarter" idx="5"/>
          </p:nvPr>
        </p:nvSpPr>
        <p:spPr>
          <a:noFill/>
        </p:spPr>
        <p:txBody>
          <a:bodyPr/>
          <a:lstStyle/>
          <a:p>
            <a:fld id="{CBB28346-A882-4EC7-A274-28ABA3F6AB7D}"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p:spPr>
        <p:txBody>
          <a:bodyPr/>
          <a:lstStyle/>
          <a:p>
            <a:r>
              <a:rPr lang="en-US" smtClean="0"/>
              <a:t>We will use some of the resources of this initiative to continue and complete an analysis of the Nation’s brackish aquifer systems. This analysis is a priority under the SECURE Water Act and the USGS began this effort in 2010 with the initiation of three regional studies on brackish aquifers. The initiative will give us the ability to double our efforts in this area.</a:t>
            </a:r>
          </a:p>
        </p:txBody>
      </p:sp>
      <p:sp>
        <p:nvSpPr>
          <p:cNvPr id="63491" name="Slide Number Placeholder 3"/>
          <p:cNvSpPr>
            <a:spLocks noGrp="1"/>
          </p:cNvSpPr>
          <p:nvPr>
            <p:ph type="sldNum" sz="quarter" idx="5"/>
          </p:nvPr>
        </p:nvSpPr>
        <p:spPr>
          <a:noFill/>
        </p:spPr>
        <p:txBody>
          <a:bodyPr/>
          <a:lstStyle/>
          <a:p>
            <a:fld id="{DEA64709-888A-4DAB-83AF-19D9592830F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r>
              <a:rPr lang="en-US" smtClean="0"/>
              <a:t>This slide shows the overall budget and how it is distributed among the top-level budget line items.</a:t>
            </a:r>
          </a:p>
        </p:txBody>
      </p:sp>
      <p:sp>
        <p:nvSpPr>
          <p:cNvPr id="65539" name="Slide Number Placeholder 3"/>
          <p:cNvSpPr>
            <a:spLocks noGrp="1"/>
          </p:cNvSpPr>
          <p:nvPr>
            <p:ph type="sldNum" sz="quarter" idx="5"/>
          </p:nvPr>
        </p:nvSpPr>
        <p:spPr>
          <a:noFill/>
        </p:spPr>
        <p:txBody>
          <a:bodyPr/>
          <a:lstStyle/>
          <a:p>
            <a:fld id="{EF859813-8D01-4D28-8A18-44CADB7BD466}"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r>
              <a:rPr lang="en-US" smtClean="0"/>
              <a:t>It is critical to assess water availability from the perspective of water quantity and quality. The quality aspects of this assessment will be accomplished through collaborative work with the water quality programs of the USGS. Primarily concentrating on the NAWQA Program, but including activities in the Toxics Substances Hydrology and NASQAN programs, the USGS will bring the necessary tools together to demonstrate the degree of water quality impairment that limits water availability. We will define the main compounds of importance and relate water quality to water use and return flows.</a:t>
            </a:r>
          </a:p>
          <a:p>
            <a:endParaRPr lang="en-US" smtClean="0"/>
          </a:p>
        </p:txBody>
      </p:sp>
      <p:sp>
        <p:nvSpPr>
          <p:cNvPr id="67587" name="Slide Number Placeholder 3"/>
          <p:cNvSpPr>
            <a:spLocks noGrp="1"/>
          </p:cNvSpPr>
          <p:nvPr>
            <p:ph type="sldNum" sz="quarter" idx="5"/>
          </p:nvPr>
        </p:nvSpPr>
        <p:spPr>
          <a:noFill/>
        </p:spPr>
        <p:txBody>
          <a:bodyPr/>
          <a:lstStyle/>
          <a:p>
            <a:fld id="{D9ED6E39-F34E-46B9-AE18-869901DFB368}"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smtClean="0"/>
          </a:p>
        </p:txBody>
      </p:sp>
      <p:sp>
        <p:nvSpPr>
          <p:cNvPr id="69635" name="Slide Number Placeholder 3"/>
          <p:cNvSpPr>
            <a:spLocks noGrp="1"/>
          </p:cNvSpPr>
          <p:nvPr>
            <p:ph type="sldNum" sz="quarter" idx="5"/>
          </p:nvPr>
        </p:nvSpPr>
        <p:spPr>
          <a:noFill/>
        </p:spPr>
        <p:txBody>
          <a:bodyPr/>
          <a:lstStyle/>
          <a:p>
            <a:fld id="{4A3D40E2-D167-4184-A7CF-2EBBC9806CA7}"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smtClean="0"/>
              <a:t>Within the focus area studies, the USGS will work with stakeholders to define the technical questions to which we can contribute meaningful information and then bring all of the Survey’s tools to bear on those technical issues. These studies will be conducted over a three year period of time and each study will be funded at $1.5M over the three year period. We strongly encourage looking for areas where collaborations can occur with other activities in these basins, such as the Bureau of Reclamation’s River Basin Supply and Demand Studies and the various climate science efforts.</a:t>
            </a:r>
          </a:p>
          <a:p>
            <a:endParaRPr lang="en-US" smtClean="0"/>
          </a:p>
        </p:txBody>
      </p:sp>
      <p:sp>
        <p:nvSpPr>
          <p:cNvPr id="71683" name="Slide Number Placeholder 3"/>
          <p:cNvSpPr>
            <a:spLocks noGrp="1"/>
          </p:cNvSpPr>
          <p:nvPr>
            <p:ph type="sldNum" sz="quarter" idx="5"/>
          </p:nvPr>
        </p:nvSpPr>
        <p:spPr>
          <a:noFill/>
        </p:spPr>
        <p:txBody>
          <a:bodyPr/>
          <a:lstStyle/>
          <a:p>
            <a:fld id="{F6112CF6-7155-4986-9C8E-132BF733BAF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p:spPr>
        <p:txBody>
          <a:bodyPr/>
          <a:lstStyle/>
          <a:p>
            <a:r>
              <a:rPr lang="en-US" smtClean="0"/>
              <a:t>This slide shows the overall budget and how it is distributed among the top-level budget line items.</a:t>
            </a:r>
          </a:p>
        </p:txBody>
      </p:sp>
      <p:sp>
        <p:nvSpPr>
          <p:cNvPr id="73731" name="Slide Number Placeholder 3"/>
          <p:cNvSpPr>
            <a:spLocks noGrp="1"/>
          </p:cNvSpPr>
          <p:nvPr>
            <p:ph type="sldNum" sz="quarter" idx="5"/>
          </p:nvPr>
        </p:nvSpPr>
        <p:spPr>
          <a:noFill/>
        </p:spPr>
        <p:txBody>
          <a:bodyPr/>
          <a:lstStyle/>
          <a:p>
            <a:fld id="{17004B46-76B3-45BB-9B39-6CF2C3BAFF83}"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smtClean="0"/>
              <a:t>Emphasize this objective and the questions to be answered</a:t>
            </a:r>
          </a:p>
          <a:p>
            <a:endParaRPr lang="en-US" smtClean="0"/>
          </a:p>
        </p:txBody>
      </p:sp>
      <p:sp>
        <p:nvSpPr>
          <p:cNvPr id="20483" name="Slide Number Placeholder 3"/>
          <p:cNvSpPr>
            <a:spLocks noGrp="1"/>
          </p:cNvSpPr>
          <p:nvPr>
            <p:ph type="sldNum" sz="quarter" idx="5"/>
          </p:nvPr>
        </p:nvSpPr>
        <p:spPr>
          <a:noFill/>
        </p:spPr>
        <p:txBody>
          <a:bodyPr/>
          <a:lstStyle/>
          <a:p>
            <a:fld id="{EC044D20-9F06-42E0-AF3B-A6126E292F1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r>
              <a:rPr lang="en-US" smtClean="0"/>
              <a:t>To close, I want to once again emphasize that our objective is to place the information and tools into stakeholders hands to answer the questions they are facing about water availability.</a:t>
            </a:r>
          </a:p>
          <a:p>
            <a:endParaRPr lang="en-US" smtClean="0"/>
          </a:p>
        </p:txBody>
      </p:sp>
      <p:sp>
        <p:nvSpPr>
          <p:cNvPr id="75779" name="Slide Number Placeholder 3"/>
          <p:cNvSpPr>
            <a:spLocks noGrp="1"/>
          </p:cNvSpPr>
          <p:nvPr>
            <p:ph type="sldNum" sz="quarter" idx="5"/>
          </p:nvPr>
        </p:nvSpPr>
        <p:spPr>
          <a:noFill/>
        </p:spPr>
        <p:txBody>
          <a:bodyPr/>
          <a:lstStyle/>
          <a:p>
            <a:fld id="{02570B36-9770-4A36-909B-8121D9E27E5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72E04446-946A-4735-8DCF-92FF76E31ACB}" type="slidenum">
              <a:rPr lang="en-US" smtClean="0"/>
              <a:pPr/>
              <a:t>31</a:t>
            </a:fld>
            <a:endParaRPr lang="en-US" smtClean="0"/>
          </a:p>
        </p:txBody>
      </p:sp>
      <p:sp>
        <p:nvSpPr>
          <p:cNvPr id="77826" name="Rectangle 2"/>
          <p:cNvSpPr>
            <a:spLocks noGrp="1" noRot="1" noChangeAspect="1" noChangeArrowheads="1" noTextEdit="1"/>
          </p:cNvSpPr>
          <p:nvPr>
            <p:ph type="sldImg"/>
          </p:nvPr>
        </p:nvSpPr>
        <p:spPr>
          <a:xfrm>
            <a:off x="1176338" y="695325"/>
            <a:ext cx="4635500" cy="3476625"/>
          </a:xfrm>
          <a:ln/>
        </p:spPr>
      </p:sp>
      <p:sp>
        <p:nvSpPr>
          <p:cNvPr id="77827" name="Rectangle 3"/>
          <p:cNvSpPr>
            <a:spLocks noGrp="1" noChangeArrowheads="1"/>
          </p:cNvSpPr>
          <p:nvPr>
            <p:ph type="body" idx="1"/>
          </p:nvPr>
        </p:nvSpPr>
        <p:spPr>
          <a:xfrm>
            <a:off x="931863" y="4403725"/>
            <a:ext cx="5121275" cy="4171950"/>
          </a:xfrm>
          <a:noFill/>
          <a:ln/>
        </p:spPr>
        <p:txBody>
          <a:bodyPr/>
          <a:lstStyle/>
          <a:p>
            <a:r>
              <a:rPr lang="en-US" smtClean="0"/>
              <a:t>If you have time, introduce the work we did on the Great Lakes Basin, under a special appropriation from Congress from 2005 - 2009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eaLnBrk="1" hangingPunct="1">
              <a:spcBef>
                <a:spcPts val="1400"/>
              </a:spcBef>
              <a:buSzPct val="120000"/>
            </a:pPr>
            <a:r>
              <a:rPr lang="en-US" smtClean="0"/>
              <a:t>Two areas of emphasis in Great Lakes Pilot</a:t>
            </a:r>
          </a:p>
          <a:p>
            <a:pPr eaLnBrk="1" hangingPunct="1">
              <a:spcBef>
                <a:spcPts val="1400"/>
              </a:spcBef>
              <a:buSzPct val="120000"/>
            </a:pPr>
            <a:r>
              <a:rPr lang="en-US" smtClean="0"/>
              <a:t>1—Explore and develop methods potentially applicable to national program</a:t>
            </a:r>
          </a:p>
          <a:p>
            <a:pPr eaLnBrk="1" hangingPunct="1">
              <a:spcBef>
                <a:spcPts val="1400"/>
              </a:spcBef>
              <a:buSzPct val="120000"/>
            </a:pPr>
            <a:r>
              <a:rPr lang="en-US" smtClean="0"/>
              <a:t>2--Respond to regional issues</a:t>
            </a:r>
          </a:p>
          <a:p>
            <a:pPr eaLnBrk="1" hangingPunct="1">
              <a:spcBef>
                <a:spcPts val="1400"/>
              </a:spcBef>
              <a:buSzPct val="120000"/>
            </a:pPr>
            <a:r>
              <a:rPr lang="en-US" smtClean="0"/>
              <a:t>Regional issues for this pilot primarily focused on information needs for implementation of the GL-St Lawrence River Basin Compact</a:t>
            </a:r>
          </a:p>
          <a:p>
            <a:pPr eaLnBrk="1" hangingPunct="1">
              <a:spcBef>
                <a:spcPts val="1400"/>
              </a:spcBef>
              <a:buSzPct val="120000"/>
            </a:pPr>
            <a:r>
              <a:rPr lang="en-US" b="1" smtClean="0"/>
              <a:t>A key feature of the Pilot was to use available data; new data were not collected</a:t>
            </a:r>
          </a:p>
          <a:p>
            <a:pPr eaLnBrk="1" hangingPunct="1">
              <a:spcBef>
                <a:spcPts val="1400"/>
              </a:spcBef>
              <a:buSzPct val="120000"/>
            </a:pPr>
            <a:r>
              <a:rPr lang="en-US" b="1" smtClean="0"/>
              <a:t>However new methods were employed to understand these data</a:t>
            </a:r>
          </a:p>
          <a:p>
            <a:pPr eaLnBrk="1" hangingPunct="1">
              <a:spcBef>
                <a:spcPts val="1400"/>
              </a:spcBef>
              <a:buSzPct val="120000"/>
            </a:pPr>
            <a:r>
              <a:rPr lang="en-US" smtClean="0"/>
              <a:t>For instance the figure shows hydrostratigraphy for the Lake Michigan area—that is the layering of rocks and their hydrologic characteristics. This hydrostratigraphy was derived from state well-log databases—water and oil&amp;gas. And served as the basis for a 3-dimensional model of groundwater flow in the Lake Michigan region.</a:t>
            </a:r>
          </a:p>
          <a:p>
            <a:pPr eaLnBrk="1" hangingPunct="1"/>
            <a:endParaRPr lang="en-US" smtClean="0"/>
          </a:p>
          <a:p>
            <a:pPr eaLnBrk="1" hangingPunct="1"/>
            <a:endParaRPr lang="en-US" smtClean="0"/>
          </a:p>
        </p:txBody>
      </p:sp>
      <p:sp>
        <p:nvSpPr>
          <p:cNvPr id="79875" name="Slide Number Placeholder 3"/>
          <p:cNvSpPr>
            <a:spLocks noGrp="1"/>
          </p:cNvSpPr>
          <p:nvPr>
            <p:ph type="sldNum" sz="quarter" idx="5"/>
          </p:nvPr>
        </p:nvSpPr>
        <p:spPr>
          <a:noFill/>
        </p:spPr>
        <p:txBody>
          <a:bodyPr/>
          <a:lstStyle/>
          <a:p>
            <a:fld id="{D805C26E-89CA-4936-815C-7AF5EDE4F5AE}"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p:spPr>
        <p:txBody>
          <a:bodyPr/>
          <a:lstStyle/>
          <a:p>
            <a:pPr eaLnBrk="1" hangingPunct="1"/>
            <a:r>
              <a:rPr lang="en-US" smtClean="0"/>
              <a:t>Products of Great Lakes Pilot vary in geographic extent scope—The one shown here is for entire GL Basin</a:t>
            </a:r>
          </a:p>
          <a:p>
            <a:pPr eaLnBrk="1" hangingPunct="1"/>
            <a:r>
              <a:rPr lang="en-US" smtClean="0"/>
              <a:t>It shows the variability in annual recharge across the watershed</a:t>
            </a:r>
          </a:p>
          <a:p>
            <a:pPr eaLnBrk="1" hangingPunct="1"/>
            <a:r>
              <a:rPr lang="en-US" smtClean="0"/>
              <a:t>Recharge—Water entering storage in shallow groundwater</a:t>
            </a:r>
          </a:p>
          <a:p>
            <a:pPr eaLnBrk="1" hangingPunct="1"/>
            <a:r>
              <a:rPr lang="en-US" smtClean="0"/>
              <a:t>This was a binational study with Dr. Andrew Piggott at Environment Canada (NWRI) and they provided their own funding</a:t>
            </a:r>
          </a:p>
          <a:p>
            <a:pPr eaLnBrk="1" hangingPunct="1"/>
            <a:r>
              <a:rPr lang="en-US" smtClean="0"/>
              <a:t>The recharge is a derivative product of USGS and Water Survey of Canada streamgage data</a:t>
            </a:r>
          </a:p>
          <a:p>
            <a:pPr eaLnBrk="1" hangingPunct="1"/>
            <a:endParaRPr lang="en-US" smtClean="0"/>
          </a:p>
        </p:txBody>
      </p:sp>
      <p:sp>
        <p:nvSpPr>
          <p:cNvPr id="81923" name="Slide Number Placeholder 3"/>
          <p:cNvSpPr>
            <a:spLocks noGrp="1"/>
          </p:cNvSpPr>
          <p:nvPr>
            <p:ph type="sldNum" sz="quarter" idx="5"/>
          </p:nvPr>
        </p:nvSpPr>
        <p:spPr>
          <a:noFill/>
        </p:spPr>
        <p:txBody>
          <a:bodyPr/>
          <a:lstStyle/>
          <a:p>
            <a:fld id="{85A97D22-33DF-40AA-A554-90C2F1EE3161}"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p:spPr>
        <p:txBody>
          <a:bodyPr/>
          <a:lstStyle/>
          <a:p>
            <a:pPr eaLnBrk="1" hangingPunct="1">
              <a:spcBef>
                <a:spcPts val="1400"/>
              </a:spcBef>
              <a:buSzPct val="120000"/>
            </a:pPr>
            <a:r>
              <a:rPr lang="en-US" smtClean="0"/>
              <a:t>Groundwater is defined as part of “Waters of the Great Lakes” in Compact, because groundwater flows to surface water—lakes, streams, and wetlands</a:t>
            </a:r>
          </a:p>
          <a:p>
            <a:pPr eaLnBrk="1" hangingPunct="1">
              <a:spcBef>
                <a:spcPts val="1400"/>
              </a:spcBef>
              <a:buSzPct val="120000"/>
            </a:pPr>
            <a:r>
              <a:rPr lang="en-US" smtClean="0"/>
              <a:t>One product looks at Groundwater divides on U.S. side of GL Basin</a:t>
            </a:r>
          </a:p>
          <a:p>
            <a:pPr eaLnBrk="1" hangingPunct="1">
              <a:spcBef>
                <a:spcPts val="1400"/>
              </a:spcBef>
              <a:buSzPct val="120000"/>
            </a:pPr>
            <a:r>
              <a:rPr lang="en-US" smtClean="0"/>
              <a:t>Two noteworthy features of groundwater divides:</a:t>
            </a:r>
          </a:p>
          <a:p>
            <a:pPr eaLnBrk="1" hangingPunct="1">
              <a:spcBef>
                <a:spcPts val="1400"/>
              </a:spcBef>
              <a:buSzPct val="120000"/>
            </a:pPr>
            <a:r>
              <a:rPr lang="en-US" smtClean="0"/>
              <a:t>(1) not the same locations as watershed divide (squiggly line near Lake Michigan—dashed blue line is groundwater divide)</a:t>
            </a:r>
          </a:p>
          <a:p>
            <a:pPr eaLnBrk="1" hangingPunct="1">
              <a:spcBef>
                <a:spcPts val="1400"/>
              </a:spcBef>
              <a:buSzPct val="120000"/>
            </a:pPr>
            <a:r>
              <a:rPr lang="en-US" smtClean="0"/>
              <a:t>(2) Groundwater divide moves in response to pumping (dashed blue line is before pumping began; colored lines to west represent more recent locations of divide</a:t>
            </a:r>
          </a:p>
          <a:p>
            <a:pPr eaLnBrk="1" hangingPunct="1">
              <a:spcBef>
                <a:spcPts val="1400"/>
              </a:spcBef>
              <a:buSzPct val="120000"/>
            </a:pPr>
            <a:r>
              <a:rPr lang="en-US" smtClean="0"/>
              <a:t>This analysis was used in the Compact development decision making process to determine what groundwater to include as “Waters of the Great Lakes for Compact implementation purposes.</a:t>
            </a:r>
          </a:p>
          <a:p>
            <a:pPr eaLnBrk="1" hangingPunct="1"/>
            <a:endParaRPr lang="en-US" smtClean="0"/>
          </a:p>
          <a:p>
            <a:pPr eaLnBrk="1" hangingPunct="1"/>
            <a:endParaRPr lang="en-US" smtClean="0"/>
          </a:p>
        </p:txBody>
      </p:sp>
      <p:sp>
        <p:nvSpPr>
          <p:cNvPr id="83971" name="Slide Number Placeholder 3"/>
          <p:cNvSpPr>
            <a:spLocks noGrp="1"/>
          </p:cNvSpPr>
          <p:nvPr>
            <p:ph type="sldNum" sz="quarter" idx="5"/>
          </p:nvPr>
        </p:nvSpPr>
        <p:spPr>
          <a:noFill/>
        </p:spPr>
        <p:txBody>
          <a:bodyPr/>
          <a:lstStyle/>
          <a:p>
            <a:fld id="{21D210B2-13E3-4FE2-9FD2-65214E6C843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170F237E-D94E-45F9-AB3E-4DCFAB382F1C}" type="slidenum">
              <a:rPr lang="en-US" smtClean="0"/>
              <a:pPr/>
              <a:t>35</a:t>
            </a:fld>
            <a:endParaRPr lang="en-US" smtClean="0"/>
          </a:p>
        </p:txBody>
      </p:sp>
      <p:sp>
        <p:nvSpPr>
          <p:cNvPr id="86018" name="Rectangle 2"/>
          <p:cNvSpPr>
            <a:spLocks noGrp="1" noRot="1" noChangeAspect="1" noChangeArrowheads="1" noTextEdit="1"/>
          </p:cNvSpPr>
          <p:nvPr>
            <p:ph type="sldImg"/>
          </p:nvPr>
        </p:nvSpPr>
        <p:spPr>
          <a:xfrm>
            <a:off x="1176338" y="695325"/>
            <a:ext cx="4635500" cy="3476625"/>
          </a:xfrm>
          <a:ln/>
        </p:spPr>
      </p:sp>
      <p:sp>
        <p:nvSpPr>
          <p:cNvPr id="86019" name="Rectangle 3"/>
          <p:cNvSpPr>
            <a:spLocks noGrp="1" noChangeArrowheads="1"/>
          </p:cNvSpPr>
          <p:nvPr>
            <p:ph type="body" idx="1"/>
          </p:nvPr>
        </p:nvSpPr>
        <p:spPr>
          <a:xfrm>
            <a:off x="931863" y="4403725"/>
            <a:ext cx="5121275" cy="4171950"/>
          </a:xfrm>
          <a:noFill/>
          <a:ln/>
        </p:spPr>
        <p:txBody>
          <a:bodyPr/>
          <a:lstStyle/>
          <a:p>
            <a:r>
              <a:rPr lang="en-US" smtClean="0"/>
              <a:t>We have produced a report on trends in streamflow in the basin. At many gages, low flow statistics of streamflow have shown an increase, and we feel this is sensing climate change, with more precipitation falling on unfrozen ground and contributing to baseflow.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89A0AB06-E481-4F6F-A29D-A3EAF28EB622}" type="slidenum">
              <a:rPr lang="en-US" smtClean="0"/>
              <a:pPr/>
              <a:t>36</a:t>
            </a:fld>
            <a:endParaRPr lang="en-US" smtClean="0"/>
          </a:p>
        </p:txBody>
      </p:sp>
      <p:sp>
        <p:nvSpPr>
          <p:cNvPr id="88066" name="Rectangle 2"/>
          <p:cNvSpPr>
            <a:spLocks noGrp="1" noRot="1" noChangeAspect="1" noChangeArrowheads="1" noTextEdit="1"/>
          </p:cNvSpPr>
          <p:nvPr>
            <p:ph type="sldImg"/>
          </p:nvPr>
        </p:nvSpPr>
        <p:spPr>
          <a:xfrm>
            <a:off x="1176338" y="695325"/>
            <a:ext cx="4635500" cy="3476625"/>
          </a:xfrm>
          <a:ln/>
        </p:spPr>
      </p:sp>
      <p:sp>
        <p:nvSpPr>
          <p:cNvPr id="88067" name="Rectangle 3"/>
          <p:cNvSpPr>
            <a:spLocks noGrp="1" noChangeArrowheads="1"/>
          </p:cNvSpPr>
          <p:nvPr>
            <p:ph type="body" idx="1"/>
          </p:nvPr>
        </p:nvSpPr>
        <p:spPr>
          <a:xfrm>
            <a:off x="931863" y="4403725"/>
            <a:ext cx="5121275" cy="4171950"/>
          </a:xfrm>
          <a:noFill/>
          <a:ln/>
        </p:spPr>
        <p:txBody>
          <a:bodyPr/>
          <a:lstStyle/>
          <a:p>
            <a:r>
              <a:rPr lang="en-US" smtClean="0"/>
              <a:t>Finally, we have put together a 5000 year paleo-record of changes in the water level of the Great Lakes. This puts the recent records that man has measured over the last 150 years into context of the variability that has been observed over five millenia.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FBC8C6E8-B977-42B4-848D-A3E9708222C8}" type="slidenum">
              <a:rPr lang="en-US" smtClean="0"/>
              <a:pPr/>
              <a:t>37</a:t>
            </a:fld>
            <a:endParaRPr lang="en-US" smtClean="0"/>
          </a:p>
        </p:txBody>
      </p:sp>
      <p:sp>
        <p:nvSpPr>
          <p:cNvPr id="90114" name="Rectangle 2"/>
          <p:cNvSpPr>
            <a:spLocks noGrp="1" noRot="1" noChangeAspect="1" noChangeArrowheads="1" noTextEdit="1"/>
          </p:cNvSpPr>
          <p:nvPr>
            <p:ph type="sldImg"/>
          </p:nvPr>
        </p:nvSpPr>
        <p:spPr>
          <a:xfrm>
            <a:off x="1176338" y="695325"/>
            <a:ext cx="4635500" cy="3476625"/>
          </a:xfrm>
          <a:ln/>
        </p:spPr>
      </p:sp>
      <p:sp>
        <p:nvSpPr>
          <p:cNvPr id="90115" name="Rectangle 3"/>
          <p:cNvSpPr>
            <a:spLocks noGrp="1" noChangeArrowheads="1"/>
          </p:cNvSpPr>
          <p:nvPr>
            <p:ph type="body" idx="1"/>
          </p:nvPr>
        </p:nvSpPr>
        <p:spPr>
          <a:xfrm>
            <a:off x="931863" y="4403725"/>
            <a:ext cx="5121275" cy="4171950"/>
          </a:xfrm>
          <a:noFill/>
          <a:ln/>
        </p:spPr>
        <p:txBody>
          <a:bodyPr/>
          <a:lstStyle/>
          <a:p>
            <a:r>
              <a:rPr lang="en-US" smtClean="0"/>
              <a:t>We have produced a report on consumptive water use coefficients throughout the Great lakes basin and climatically similar areas from around the world. This has been an extremely popular report and one that was first on the list of requests from water supply managers throughout the Great Lakes. Two other water use and consumptive use reports are planned for release.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a:ln/>
        </p:spPr>
        <p:txBody>
          <a:bodyPr/>
          <a:lstStyle/>
          <a:p>
            <a:pPr eaLnBrk="1" hangingPunct="1">
              <a:spcBef>
                <a:spcPts val="1400"/>
              </a:spcBef>
              <a:buSzPct val="120000"/>
              <a:buFontTx/>
              <a:buChar char="•"/>
            </a:pPr>
            <a:r>
              <a:rPr lang="en-US" smtClean="0"/>
              <a:t>There’s a lot of info on this figure, but it summarizes the major flows and storage for GL Basin.</a:t>
            </a:r>
          </a:p>
          <a:p>
            <a:pPr eaLnBrk="1" hangingPunct="1">
              <a:spcBef>
                <a:spcPts val="1400"/>
              </a:spcBef>
              <a:buSzPct val="120000"/>
              <a:buFontTx/>
              <a:buChar char="•"/>
            </a:pPr>
            <a:r>
              <a:rPr lang="en-US" smtClean="0"/>
              <a:t>I’m only going to make a few points about it</a:t>
            </a:r>
          </a:p>
          <a:p>
            <a:pPr eaLnBrk="1" hangingPunct="1">
              <a:spcBef>
                <a:spcPts val="1400"/>
              </a:spcBef>
              <a:buSzPct val="120000"/>
              <a:buFontTx/>
              <a:buChar char="•"/>
            </a:pPr>
            <a:r>
              <a:rPr lang="en-US" smtClean="0"/>
              <a:t>Huge amount of water stored in Great Lakes as you know—around 10,000 billion cubic feet in each lake</a:t>
            </a:r>
          </a:p>
          <a:p>
            <a:pPr eaLnBrk="1" hangingPunct="1">
              <a:spcBef>
                <a:spcPts val="1400"/>
              </a:spcBef>
              <a:buSzPct val="120000"/>
              <a:buFontTx/>
              <a:buChar char="•"/>
            </a:pPr>
            <a:r>
              <a:rPr lang="en-US" smtClean="0"/>
              <a:t>Groundwater stored in aquifers in U.S. side Great Lakes basin is about the same amount as water in another Great Lake</a:t>
            </a:r>
          </a:p>
          <a:p>
            <a:pPr eaLnBrk="1" hangingPunct="1">
              <a:spcBef>
                <a:spcPts val="1400"/>
              </a:spcBef>
              <a:buSzPct val="120000"/>
              <a:buFontTx/>
              <a:buChar char="•"/>
            </a:pPr>
            <a:r>
              <a:rPr lang="en-US" smtClean="0"/>
              <a:t>Annual flow out of Great Lakes thru St Lawrence is about 1 percent of the amount of water stored in the Lakes</a:t>
            </a:r>
          </a:p>
          <a:p>
            <a:pPr eaLnBrk="1" hangingPunct="1">
              <a:spcBef>
                <a:spcPts val="1400"/>
              </a:spcBef>
              <a:buSzPct val="120000"/>
              <a:buFontTx/>
              <a:buChar char="•"/>
            </a:pPr>
            <a:r>
              <a:rPr lang="en-US" smtClean="0"/>
              <a:t>Major natural flows in Great Lakes are all about the same size—rain on GL, river flow to GL, evap from GL—all range in 1000s of cubic feet per second</a:t>
            </a:r>
          </a:p>
          <a:p>
            <a:pPr eaLnBrk="1" hangingPunct="1">
              <a:spcBef>
                <a:spcPts val="1400"/>
              </a:spcBef>
              <a:buSzPct val="120000"/>
              <a:buFontTx/>
              <a:buChar char="•"/>
            </a:pPr>
            <a:r>
              <a:rPr lang="en-US" smtClean="0"/>
              <a:t>Total water use is in the same range/order of magnitude as natrual flows—65,000 cubic feet per second.</a:t>
            </a:r>
          </a:p>
          <a:p>
            <a:pPr eaLnBrk="1" hangingPunct="1">
              <a:spcBef>
                <a:spcPts val="1400"/>
              </a:spcBef>
              <a:buSzPct val="120000"/>
              <a:buFontTx/>
              <a:buChar char="•"/>
            </a:pPr>
            <a:r>
              <a:rPr lang="en-US" smtClean="0"/>
              <a:t>But almost all of this is returned to storage in Great Lakes or groundwater</a:t>
            </a:r>
          </a:p>
          <a:p>
            <a:pPr eaLnBrk="1" hangingPunct="1">
              <a:spcBef>
                <a:spcPts val="1400"/>
              </a:spcBef>
              <a:buSzPct val="120000"/>
              <a:buFontTx/>
              <a:buChar char="•"/>
            </a:pPr>
            <a:r>
              <a:rPr lang="en-US" smtClean="0"/>
              <a:t>The amount lost from the basin—consumptive use—is another order of magnitude smaller—about 3000 cfs—this is less than any of the major diversions in or out of Great Lakes</a:t>
            </a:r>
          </a:p>
          <a:p>
            <a:pPr eaLnBrk="1" hangingPunct="1">
              <a:spcBef>
                <a:spcPts val="1400"/>
              </a:spcBef>
              <a:buSzPct val="120000"/>
            </a:pPr>
            <a:endParaRPr lang="en-US" smtClean="0"/>
          </a:p>
        </p:txBody>
      </p:sp>
      <p:sp>
        <p:nvSpPr>
          <p:cNvPr id="92163" name="Slide Number Placeholder 3"/>
          <p:cNvSpPr>
            <a:spLocks noGrp="1"/>
          </p:cNvSpPr>
          <p:nvPr>
            <p:ph type="sldNum" sz="quarter" idx="5"/>
          </p:nvPr>
        </p:nvSpPr>
        <p:spPr>
          <a:noFill/>
        </p:spPr>
        <p:txBody>
          <a:bodyPr/>
          <a:lstStyle/>
          <a:p>
            <a:fld id="{53B8B9C2-FB4F-401A-A6F5-89E744971D3C}"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a:ln/>
        </p:spPr>
        <p:txBody>
          <a:bodyPr/>
          <a:lstStyle/>
          <a:p>
            <a:pPr eaLnBrk="1" hangingPunct="1"/>
            <a:r>
              <a:rPr lang="en-US" smtClean="0"/>
              <a:t>USGS has many reports published as part of Great Lakes Pilot</a:t>
            </a:r>
          </a:p>
          <a:p>
            <a:pPr eaLnBrk="1" hangingPunct="1"/>
            <a:r>
              <a:rPr lang="en-US" smtClean="0"/>
              <a:t>Summary report, which synthesizes all of the work is being finalized</a:t>
            </a:r>
          </a:p>
          <a:p>
            <a:pPr eaLnBrk="1" hangingPunct="1"/>
            <a:r>
              <a:rPr lang="en-US" smtClean="0"/>
              <a:t>All reports are available on-line at the URL shown—or google USGS water availability great lakes—our site will be at the top</a:t>
            </a:r>
          </a:p>
          <a:p>
            <a:pPr eaLnBrk="1" hangingPunct="1"/>
            <a:endParaRPr lang="en-US" smtClean="0"/>
          </a:p>
        </p:txBody>
      </p:sp>
      <p:sp>
        <p:nvSpPr>
          <p:cNvPr id="94211" name="Slide Number Placeholder 3"/>
          <p:cNvSpPr>
            <a:spLocks noGrp="1"/>
          </p:cNvSpPr>
          <p:nvPr>
            <p:ph type="sldNum" sz="quarter" idx="5"/>
          </p:nvPr>
        </p:nvSpPr>
        <p:spPr>
          <a:noFill/>
        </p:spPr>
        <p:txBody>
          <a:bodyPr/>
          <a:lstStyle/>
          <a:p>
            <a:fld id="{C52A1DC8-6D25-4A3A-AD52-6A4B6623F7F2}"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t>This slide is animated to bring up a year as you click through and explain how each report or effort has lead towards, or called for, the Water Census (WaterSMART Initiative).   The reports are: Circular 1223 – our report to Congress on the framework for a national assessment of water availability and use; the Great Lakes Pilot Study from 2005 – 2009 – which Congress gave us money to do; the USGS Strategic Science Plan; the SWAQ document (Subcommittee on water availablity and use – part of OSTP); the SECURE Water Act; the 2009 report from the NRC about the future of the Water Discipline; and thennnnn The WaterSMART Initiative.</a:t>
            </a:r>
          </a:p>
          <a:p>
            <a:endParaRPr lang="en-US" smtClean="0"/>
          </a:p>
        </p:txBody>
      </p:sp>
      <p:sp>
        <p:nvSpPr>
          <p:cNvPr id="22531" name="Slide Number Placeholder 3"/>
          <p:cNvSpPr>
            <a:spLocks noGrp="1"/>
          </p:cNvSpPr>
          <p:nvPr>
            <p:ph type="sldNum" sz="quarter" idx="5"/>
          </p:nvPr>
        </p:nvSpPr>
        <p:spPr>
          <a:noFill/>
        </p:spPr>
        <p:txBody>
          <a:bodyPr/>
          <a:lstStyle/>
          <a:p>
            <a:fld id="{E4C297B0-05D0-4E5A-9A23-103462B20E7E}"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endParaRPr lang="en-US" smtClean="0"/>
          </a:p>
        </p:txBody>
      </p:sp>
      <p:sp>
        <p:nvSpPr>
          <p:cNvPr id="96259" name="Slide Number Placeholder 3"/>
          <p:cNvSpPr>
            <a:spLocks noGrp="1"/>
          </p:cNvSpPr>
          <p:nvPr>
            <p:ph type="sldNum" sz="quarter" idx="5"/>
          </p:nvPr>
        </p:nvSpPr>
        <p:spPr>
          <a:noFill/>
        </p:spPr>
        <p:txBody>
          <a:bodyPr/>
          <a:lstStyle/>
          <a:p>
            <a:fld id="{3C6E98CE-DDB4-4C93-9191-0C3A86B8E619}" type="slidenum">
              <a:rPr lang="en-US" smtClean="0"/>
              <a:pPr/>
              <a:t>40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smtClean="0"/>
              <a:t>Emphasize Section 9507 – the Brackish Groundwater Study </a:t>
            </a:r>
          </a:p>
          <a:p>
            <a:r>
              <a:rPr lang="en-US" smtClean="0"/>
              <a:t>Emphasize Section 9508 as the core of the Water Census – the National Assessment of Water Availability and Use</a:t>
            </a:r>
          </a:p>
        </p:txBody>
      </p:sp>
      <p:sp>
        <p:nvSpPr>
          <p:cNvPr id="24579" name="Slide Number Placeholder 3"/>
          <p:cNvSpPr>
            <a:spLocks noGrp="1"/>
          </p:cNvSpPr>
          <p:nvPr>
            <p:ph type="sldNum" sz="quarter" idx="5"/>
          </p:nvPr>
        </p:nvSpPr>
        <p:spPr>
          <a:noFill/>
        </p:spPr>
        <p:txBody>
          <a:bodyPr/>
          <a:lstStyle/>
          <a:p>
            <a:fld id="{2B1EEBF8-73A9-4E69-8CF2-202941B8ED9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Run through the six reporting objectives with emphasis on the last two.</a:t>
            </a:r>
          </a:p>
        </p:txBody>
      </p:sp>
      <p:sp>
        <p:nvSpPr>
          <p:cNvPr id="26627" name="Slide Number Placeholder 3"/>
          <p:cNvSpPr>
            <a:spLocks noGrp="1"/>
          </p:cNvSpPr>
          <p:nvPr>
            <p:ph type="sldNum" sz="quarter" idx="5"/>
          </p:nvPr>
        </p:nvSpPr>
        <p:spPr>
          <a:noFill/>
        </p:spPr>
        <p:txBody>
          <a:bodyPr/>
          <a:lstStyle/>
          <a:p>
            <a:fld id="{615D3639-E51A-466C-9F66-050FDAC4BCC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The USGS has formed an internal implementation team, with expertise from each discipline area you see in the large box. The team has been working on position papers in the areas of program integration, water use science, ecological flows, general water availability indicators, and product delivery – information management. The papers will be used to initiate discussions external stakeholders on how an overall water census could be planned.</a:t>
            </a:r>
          </a:p>
          <a:p>
            <a:endParaRPr lang="en-US" smtClean="0"/>
          </a:p>
        </p:txBody>
      </p:sp>
      <p:sp>
        <p:nvSpPr>
          <p:cNvPr id="28675" name="Slide Number Placeholder 3"/>
          <p:cNvSpPr>
            <a:spLocks noGrp="1"/>
          </p:cNvSpPr>
          <p:nvPr>
            <p:ph type="sldNum" sz="quarter" idx="5"/>
          </p:nvPr>
        </p:nvSpPr>
        <p:spPr>
          <a:noFill/>
        </p:spPr>
        <p:txBody>
          <a:bodyPr/>
          <a:lstStyle/>
          <a:p>
            <a:fld id="{3003245C-40D5-4141-8F78-6986CD1A3D4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p:spPr>
        <p:txBody>
          <a:bodyPr/>
          <a:lstStyle/>
          <a:p>
            <a:r>
              <a:rPr lang="en-US" smtClean="0"/>
              <a:t>The ad hoc committee will be made up of the stakeholders represented on this list.</a:t>
            </a:r>
          </a:p>
          <a:p>
            <a:endParaRPr lang="en-US" smtClean="0"/>
          </a:p>
        </p:txBody>
      </p:sp>
      <p:sp>
        <p:nvSpPr>
          <p:cNvPr id="30723" name="Slide Number Placeholder 3"/>
          <p:cNvSpPr>
            <a:spLocks noGrp="1"/>
          </p:cNvSpPr>
          <p:nvPr>
            <p:ph type="sldNum" sz="quarter" idx="5"/>
          </p:nvPr>
        </p:nvSpPr>
        <p:spPr>
          <a:noFill/>
        </p:spPr>
        <p:txBody>
          <a:bodyPr/>
          <a:lstStyle/>
          <a:p>
            <a:fld id="{6D0D9E2C-7ABC-4CAA-ABEA-A39C59D3A3B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t>The following charge will be delivered to the ad hoc committee.</a:t>
            </a:r>
          </a:p>
          <a:p>
            <a:endParaRPr lang="en-US" smtClean="0"/>
          </a:p>
        </p:txBody>
      </p:sp>
      <p:sp>
        <p:nvSpPr>
          <p:cNvPr id="32771" name="Slide Number Placeholder 3"/>
          <p:cNvSpPr>
            <a:spLocks noGrp="1"/>
          </p:cNvSpPr>
          <p:nvPr>
            <p:ph type="sldNum" sz="quarter" idx="5"/>
          </p:nvPr>
        </p:nvSpPr>
        <p:spPr>
          <a:noFill/>
        </p:spPr>
        <p:txBody>
          <a:bodyPr/>
          <a:lstStyle/>
          <a:p>
            <a:fld id="{38F0EBDE-6F0A-4577-B446-2D80FAE97DD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F78C3-7348-4922-A5E9-EB9D08FD670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009BFD-6698-40E3-861A-1875B0D9C8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A309A-E320-46FC-9FC0-9A1C379AAFE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B5A44-AAE4-43A7-A30A-0811E1C5D8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4E840-9744-4283-B0FA-E120939680C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EE4C0-EB3D-4254-9D80-3812CB3345B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7DFD8-DB36-49F8-B2EC-8E7686D33B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857D22-C882-4AEB-AD03-3AD0BF75A2F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35E09E-A6CB-48F1-8CED-41A86E465D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C32F6-C05C-44E5-AF40-18A466F5CC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3D7B1-6A2C-48E0-BE2A-C7F0BF3739D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7FCF9B1-62B6-450E-9B1E-925EECA71A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6.jpeg"/><Relationship Id="rId4" Type="http://schemas.openxmlformats.org/officeDocument/2006/relationships/image" Target="../media/image25.png"/><Relationship Id="rId9"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jpeg"/><Relationship Id="rId15" Type="http://schemas.openxmlformats.org/officeDocument/2006/relationships/image" Target="../media/image3.pn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130425"/>
            <a:ext cx="8001000" cy="1470025"/>
          </a:xfrm>
        </p:spPr>
        <p:txBody>
          <a:bodyPr/>
          <a:lstStyle/>
          <a:p>
            <a:r>
              <a:rPr lang="en-US" smtClean="0">
                <a:solidFill>
                  <a:srgbClr val="FFFF99"/>
                </a:solidFill>
              </a:rPr>
              <a:t>A National Water Census</a:t>
            </a:r>
            <a:br>
              <a:rPr lang="en-US" smtClean="0">
                <a:solidFill>
                  <a:srgbClr val="FFFF99"/>
                </a:solidFill>
              </a:rPr>
            </a:br>
            <a:r>
              <a:rPr lang="en-US" sz="2800" smtClean="0">
                <a:solidFill>
                  <a:srgbClr val="FFFF99"/>
                </a:solidFill>
              </a:rPr>
              <a:t>     * Part of the                    Initiative</a:t>
            </a:r>
          </a:p>
        </p:txBody>
      </p:sp>
      <p:pic>
        <p:nvPicPr>
          <p:cNvPr id="15362" name="Picture 3" descr="Image of large USGS Identifier"/>
          <p:cNvPicPr>
            <a:picLocks noChangeAspect="1" noChangeArrowheads="1"/>
          </p:cNvPicPr>
          <p:nvPr/>
        </p:nvPicPr>
        <p:blipFill>
          <a:blip r:embed="rId3" cstate="print">
            <a:lum bright="100000"/>
          </a:blip>
          <a:srcRect/>
          <a:stretch>
            <a:fillRect/>
          </a:stretch>
        </p:blipFill>
        <p:spPr bwMode="black">
          <a:xfrm>
            <a:off x="304800" y="381000"/>
            <a:ext cx="2057400" cy="757238"/>
          </a:xfrm>
          <a:prstGeom prst="rect">
            <a:avLst/>
          </a:prstGeom>
          <a:noFill/>
          <a:ln w="9525">
            <a:noFill/>
            <a:miter lim="800000"/>
            <a:headEnd/>
            <a:tailEnd/>
          </a:ln>
        </p:spPr>
      </p:pic>
      <p:sp>
        <p:nvSpPr>
          <p:cNvPr id="15363" name="Rectangle 5"/>
          <p:cNvSpPr>
            <a:spLocks noChangeArrowheads="1"/>
          </p:cNvSpPr>
          <p:nvPr/>
        </p:nvSpPr>
        <p:spPr bwMode="auto">
          <a:xfrm>
            <a:off x="404813" y="6057900"/>
            <a:ext cx="1897062" cy="393700"/>
          </a:xfrm>
          <a:prstGeom prst="rect">
            <a:avLst/>
          </a:prstGeom>
          <a:noFill/>
          <a:ln w="12700">
            <a:noFill/>
            <a:miter lim="800000"/>
            <a:headEnd/>
            <a:tailEnd/>
          </a:ln>
        </p:spPr>
        <p:txBody>
          <a:bodyPr wrap="none" lIns="88900" tIns="44450" rIns="88900" bIns="44450">
            <a:spAutoFit/>
          </a:bodyPr>
          <a:lstStyle/>
          <a:p>
            <a:pPr defTabSz="885825" eaLnBrk="0" hangingPunct="0"/>
            <a:r>
              <a:rPr lang="en-US" sz="1000">
                <a:solidFill>
                  <a:schemeClr val="bg1"/>
                </a:solidFill>
              </a:rPr>
              <a:t>U.S. Department of the Interior</a:t>
            </a:r>
          </a:p>
          <a:p>
            <a:pPr defTabSz="885825" eaLnBrk="0" hangingPunct="0"/>
            <a:r>
              <a:rPr lang="en-US" sz="1000">
                <a:solidFill>
                  <a:schemeClr val="bg1"/>
                </a:solidFill>
              </a:rPr>
              <a:t>U.S. Geological Survey</a:t>
            </a:r>
          </a:p>
        </p:txBody>
      </p:sp>
      <p:pic>
        <p:nvPicPr>
          <p:cNvPr id="15364" name="Picture 2"/>
          <p:cNvPicPr>
            <a:picLocks noChangeAspect="1" noChangeArrowheads="1"/>
          </p:cNvPicPr>
          <p:nvPr/>
        </p:nvPicPr>
        <p:blipFill>
          <a:blip r:embed="rId4" cstate="print"/>
          <a:srcRect/>
          <a:stretch>
            <a:fillRect/>
          </a:stretch>
        </p:blipFill>
        <p:spPr bwMode="auto">
          <a:xfrm>
            <a:off x="4295775" y="3048000"/>
            <a:ext cx="1828800" cy="65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533400"/>
            <a:ext cx="8229600" cy="1143000"/>
          </a:xfrm>
        </p:spPr>
        <p:txBody>
          <a:bodyPr/>
          <a:lstStyle/>
          <a:p>
            <a:r>
              <a:rPr lang="en-US" sz="2800" smtClean="0">
                <a:solidFill>
                  <a:srgbClr val="FFFF99"/>
                </a:solidFill>
              </a:rPr>
              <a:t>Integration of programs around the </a:t>
            </a:r>
            <a:br>
              <a:rPr lang="en-US" sz="2800" smtClean="0">
                <a:solidFill>
                  <a:srgbClr val="FFFF99"/>
                </a:solidFill>
              </a:rPr>
            </a:br>
            <a:r>
              <a:rPr lang="en-US" sz="2800" smtClean="0">
                <a:solidFill>
                  <a:srgbClr val="FFFF99"/>
                </a:solidFill>
              </a:rPr>
              <a:t>Theme of Water Availability</a:t>
            </a:r>
          </a:p>
        </p:txBody>
      </p:sp>
      <p:pic>
        <p:nvPicPr>
          <p:cNvPr id="33794" name="Content Placeholder 3" descr="Fairmont Water Works-NPS.bmp"/>
          <p:cNvPicPr>
            <a:picLocks noGrp="1" noChangeAspect="1"/>
          </p:cNvPicPr>
          <p:nvPr>
            <p:ph idx="1"/>
          </p:nvPr>
        </p:nvPicPr>
        <p:blipFill>
          <a:blip r:embed="rId3" cstate="print"/>
          <a:srcRect/>
          <a:stretch>
            <a:fillRect/>
          </a:stretch>
        </p:blipFill>
        <p:spPr>
          <a:xfrm>
            <a:off x="1447800" y="1905000"/>
            <a:ext cx="6629400" cy="4656138"/>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4000" smtClean="0">
                <a:solidFill>
                  <a:srgbClr val="FFFF99"/>
                </a:solidFill>
              </a:rPr>
              <a:t>How will we apply the 2011 funds?</a:t>
            </a:r>
          </a:p>
        </p:txBody>
      </p:sp>
      <p:sp>
        <p:nvSpPr>
          <p:cNvPr id="35842" name="Content Placeholder 2"/>
          <p:cNvSpPr>
            <a:spLocks noGrp="1"/>
          </p:cNvSpPr>
          <p:nvPr>
            <p:ph idx="1"/>
          </p:nvPr>
        </p:nvSpPr>
        <p:spPr/>
        <p:txBody>
          <a:bodyPr/>
          <a:lstStyle/>
          <a:p>
            <a:pPr>
              <a:buFontTx/>
              <a:buNone/>
            </a:pPr>
            <a:endParaRPr lang="en-US" sz="2800" smtClean="0">
              <a:solidFill>
                <a:srgbClr val="FFFF99"/>
              </a:solidFill>
            </a:endParaRPr>
          </a:p>
          <a:p>
            <a:pPr>
              <a:buFontTx/>
              <a:buNone/>
            </a:pPr>
            <a:r>
              <a:rPr lang="en-US" sz="2800" smtClean="0">
                <a:solidFill>
                  <a:srgbClr val="FFFF99"/>
                </a:solidFill>
              </a:rPr>
              <a:t>Total	Initiative					$9.0 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600" smtClean="0">
                <a:solidFill>
                  <a:schemeClr val="bg1"/>
                </a:solidFill>
              </a:rPr>
              <a:t>Account for water with a “budget”</a:t>
            </a:r>
          </a:p>
        </p:txBody>
      </p:sp>
      <p:pic>
        <p:nvPicPr>
          <p:cNvPr id="37890" name="Picture 7" descr="simple water budget - no labels.bmp"/>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09600" y="1295400"/>
            <a:ext cx="7743825" cy="4900613"/>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4"/>
          <p:cNvSpPr>
            <a:spLocks noGrp="1"/>
          </p:cNvSpPr>
          <p:nvPr>
            <p:ph sz="half" idx="1"/>
          </p:nvPr>
        </p:nvSpPr>
        <p:spPr/>
        <p:txBody>
          <a:bodyPr/>
          <a:lstStyle/>
          <a:p>
            <a:pPr>
              <a:spcAft>
                <a:spcPts val="1200"/>
              </a:spcAft>
            </a:pPr>
            <a:r>
              <a:rPr lang="en-US" sz="2000" b="1" smtClean="0">
                <a:solidFill>
                  <a:schemeClr val="bg1"/>
                </a:solidFill>
              </a:rPr>
              <a:t>Precipitation</a:t>
            </a:r>
          </a:p>
          <a:p>
            <a:pPr>
              <a:spcAft>
                <a:spcPts val="1200"/>
              </a:spcAft>
            </a:pPr>
            <a:r>
              <a:rPr lang="en-US" sz="2000" b="1" smtClean="0">
                <a:solidFill>
                  <a:schemeClr val="bg1"/>
                </a:solidFill>
              </a:rPr>
              <a:t>Evapotranspiration</a:t>
            </a:r>
          </a:p>
          <a:p>
            <a:pPr>
              <a:spcAft>
                <a:spcPts val="1200"/>
              </a:spcAft>
            </a:pPr>
            <a:r>
              <a:rPr lang="en-US" sz="2000" b="1" smtClean="0">
                <a:solidFill>
                  <a:schemeClr val="bg1"/>
                </a:solidFill>
              </a:rPr>
              <a:t>Storage in Reservoirs, Lakes, Snow and Ice</a:t>
            </a:r>
          </a:p>
          <a:p>
            <a:pPr>
              <a:spcAft>
                <a:spcPts val="1200"/>
              </a:spcAft>
            </a:pPr>
            <a:r>
              <a:rPr lang="en-US" sz="2000" b="1" smtClean="0">
                <a:solidFill>
                  <a:schemeClr val="bg1"/>
                </a:solidFill>
              </a:rPr>
              <a:t>Surface Water</a:t>
            </a:r>
          </a:p>
          <a:p>
            <a:pPr>
              <a:spcAft>
                <a:spcPts val="1200"/>
              </a:spcAft>
            </a:pPr>
            <a:r>
              <a:rPr lang="en-US" sz="2000" b="1" smtClean="0">
                <a:solidFill>
                  <a:schemeClr val="bg1"/>
                </a:solidFill>
              </a:rPr>
              <a:t>Groundwater</a:t>
            </a:r>
          </a:p>
          <a:p>
            <a:pPr lvl="1">
              <a:spcAft>
                <a:spcPts val="1200"/>
              </a:spcAft>
            </a:pPr>
            <a:r>
              <a:rPr lang="en-US" sz="1800" b="1" smtClean="0">
                <a:solidFill>
                  <a:schemeClr val="bg1"/>
                </a:solidFill>
              </a:rPr>
              <a:t>Recharge rates</a:t>
            </a:r>
          </a:p>
          <a:p>
            <a:pPr lvl="1">
              <a:spcAft>
                <a:spcPts val="1200"/>
              </a:spcAft>
            </a:pPr>
            <a:r>
              <a:rPr lang="en-US" sz="1800" b="1" smtClean="0">
                <a:solidFill>
                  <a:schemeClr val="bg1"/>
                </a:solidFill>
              </a:rPr>
              <a:t>Water level in aquifers</a:t>
            </a:r>
          </a:p>
        </p:txBody>
      </p:sp>
      <p:sp>
        <p:nvSpPr>
          <p:cNvPr id="39938" name="Content Placeholder 5"/>
          <p:cNvSpPr>
            <a:spLocks noGrp="1"/>
          </p:cNvSpPr>
          <p:nvPr>
            <p:ph sz="half" idx="2"/>
          </p:nvPr>
        </p:nvSpPr>
        <p:spPr/>
        <p:txBody>
          <a:bodyPr/>
          <a:lstStyle/>
          <a:p>
            <a:pPr>
              <a:spcAft>
                <a:spcPts val="1200"/>
              </a:spcAft>
            </a:pPr>
            <a:r>
              <a:rPr lang="en-US" sz="2000" b="1" smtClean="0">
                <a:solidFill>
                  <a:schemeClr val="bg1"/>
                </a:solidFill>
              </a:rPr>
              <a:t>Ecological Needs</a:t>
            </a:r>
          </a:p>
          <a:p>
            <a:pPr>
              <a:spcAft>
                <a:spcPts val="1200"/>
              </a:spcAft>
            </a:pPr>
            <a:r>
              <a:rPr lang="en-US" sz="2000" b="1" smtClean="0">
                <a:solidFill>
                  <a:schemeClr val="bg1"/>
                </a:solidFill>
              </a:rPr>
              <a:t>Water Withdrawals</a:t>
            </a:r>
          </a:p>
          <a:p>
            <a:pPr>
              <a:spcAft>
                <a:spcPts val="1200"/>
              </a:spcAft>
            </a:pPr>
            <a:r>
              <a:rPr lang="en-US" sz="2000" b="1" smtClean="0">
                <a:solidFill>
                  <a:schemeClr val="bg1"/>
                </a:solidFill>
              </a:rPr>
              <a:t>Return Flows</a:t>
            </a:r>
          </a:p>
          <a:p>
            <a:pPr>
              <a:spcAft>
                <a:spcPts val="1200"/>
              </a:spcAft>
            </a:pPr>
            <a:r>
              <a:rPr lang="en-US" sz="2000" b="1" smtClean="0">
                <a:solidFill>
                  <a:schemeClr val="bg1"/>
                </a:solidFill>
              </a:rPr>
              <a:t>Consumptive Uses</a:t>
            </a:r>
          </a:p>
          <a:p>
            <a:pPr>
              <a:spcAft>
                <a:spcPts val="1200"/>
              </a:spcAft>
            </a:pPr>
            <a:r>
              <a:rPr lang="en-US" sz="2000" b="1" smtClean="0">
                <a:solidFill>
                  <a:schemeClr val="bg1"/>
                </a:solidFill>
              </a:rPr>
              <a:t>Run-of-the-River Uses</a:t>
            </a:r>
          </a:p>
        </p:txBody>
      </p:sp>
      <p:sp>
        <p:nvSpPr>
          <p:cNvPr id="39939" name="Title 1"/>
          <p:cNvSpPr>
            <a:spLocks noGrp="1"/>
          </p:cNvSpPr>
          <p:nvPr>
            <p:ph type="title"/>
          </p:nvPr>
        </p:nvSpPr>
        <p:spPr>
          <a:xfrm>
            <a:off x="228600" y="304800"/>
            <a:ext cx="8229600" cy="1143000"/>
          </a:xfrm>
        </p:spPr>
        <p:txBody>
          <a:bodyPr/>
          <a:lstStyle/>
          <a:p>
            <a:r>
              <a:rPr lang="en-US" sz="3200" b="1" smtClean="0">
                <a:solidFill>
                  <a:schemeClr val="bg1"/>
                </a:solidFill>
              </a:rPr>
              <a:t>A Nationwide System to deliver water accounting information addressing</a:t>
            </a:r>
            <a:endParaRPr lang="en-US" sz="360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434975" y="252413"/>
            <a:ext cx="8709025" cy="687387"/>
          </a:xfrm>
          <a:prstGeom prst="rect">
            <a:avLst/>
          </a:prstGeom>
          <a:noFill/>
          <a:ln w="9525">
            <a:noFill/>
            <a:miter lim="800000"/>
            <a:headEnd/>
            <a:tailEnd/>
          </a:ln>
        </p:spPr>
        <p:txBody>
          <a:bodyPr lIns="92075" tIns="46038" rIns="92075" bIns="46038" anchor="b"/>
          <a:lstStyle/>
          <a:p>
            <a:pPr>
              <a:lnSpc>
                <a:spcPct val="80000"/>
              </a:lnSpc>
            </a:pPr>
            <a:endParaRPr lang="en-US" b="1">
              <a:solidFill>
                <a:srgbClr val="FFFF00"/>
              </a:solidFill>
            </a:endParaRPr>
          </a:p>
        </p:txBody>
      </p:sp>
      <p:sp>
        <p:nvSpPr>
          <p:cNvPr id="41986" name="TextBox 125"/>
          <p:cNvSpPr txBox="1">
            <a:spLocks noChangeArrowheads="1"/>
          </p:cNvSpPr>
          <p:nvPr/>
        </p:nvSpPr>
        <p:spPr bwMode="auto">
          <a:xfrm>
            <a:off x="609600" y="533400"/>
            <a:ext cx="8181975" cy="461963"/>
          </a:xfrm>
          <a:prstGeom prst="rect">
            <a:avLst/>
          </a:prstGeom>
          <a:noFill/>
          <a:ln w="9525">
            <a:noFill/>
            <a:miter lim="800000"/>
            <a:headEnd/>
            <a:tailEnd/>
          </a:ln>
        </p:spPr>
        <p:txBody>
          <a:bodyPr wrap="none">
            <a:spAutoFit/>
          </a:bodyPr>
          <a:lstStyle/>
          <a:p>
            <a:r>
              <a:rPr lang="en-US" sz="2400">
                <a:solidFill>
                  <a:srgbClr val="FFFF99"/>
                </a:solidFill>
              </a:rPr>
              <a:t>Generating and delivering information for water accounting</a:t>
            </a:r>
          </a:p>
        </p:txBody>
      </p:sp>
      <p:sp>
        <p:nvSpPr>
          <p:cNvPr id="41987" name="TextBox 126"/>
          <p:cNvSpPr txBox="1">
            <a:spLocks noChangeArrowheads="1"/>
          </p:cNvSpPr>
          <p:nvPr/>
        </p:nvSpPr>
        <p:spPr bwMode="auto">
          <a:xfrm>
            <a:off x="914400" y="5334000"/>
            <a:ext cx="6826250" cy="830263"/>
          </a:xfrm>
          <a:prstGeom prst="rect">
            <a:avLst/>
          </a:prstGeom>
          <a:noFill/>
          <a:ln w="9525">
            <a:noFill/>
            <a:miter lim="800000"/>
            <a:headEnd/>
            <a:tailEnd/>
          </a:ln>
        </p:spPr>
        <p:txBody>
          <a:bodyPr wrap="none">
            <a:spAutoFit/>
          </a:bodyPr>
          <a:lstStyle/>
          <a:p>
            <a:pPr algn="ctr"/>
            <a:r>
              <a:rPr lang="en-US" sz="2400">
                <a:solidFill>
                  <a:srgbClr val="FFFF99"/>
                </a:solidFill>
              </a:rPr>
              <a:t>Envision a seamless coverage of information for </a:t>
            </a:r>
          </a:p>
          <a:p>
            <a:pPr algn="ctr"/>
            <a:r>
              <a:rPr lang="en-US" sz="2400">
                <a:solidFill>
                  <a:srgbClr val="FFFF99"/>
                </a:solidFill>
              </a:rPr>
              <a:t>a water accounting component</a:t>
            </a:r>
          </a:p>
        </p:txBody>
      </p:sp>
      <p:grpSp>
        <p:nvGrpSpPr>
          <p:cNvPr id="41988" name="Group 133"/>
          <p:cNvGrpSpPr>
            <a:grpSpLocks/>
          </p:cNvGrpSpPr>
          <p:nvPr/>
        </p:nvGrpSpPr>
        <p:grpSpPr bwMode="auto">
          <a:xfrm>
            <a:off x="1066800" y="1295400"/>
            <a:ext cx="6705600" cy="3859213"/>
            <a:chOff x="1066800" y="1295400"/>
            <a:chExt cx="6705600" cy="3859598"/>
          </a:xfrm>
        </p:grpSpPr>
        <p:pic>
          <p:nvPicPr>
            <p:cNvPr id="4198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95400" y="1295400"/>
              <a:ext cx="6096000" cy="3859598"/>
            </a:xfrm>
            <a:prstGeom prst="rect">
              <a:avLst/>
            </a:prstGeom>
            <a:noFill/>
            <a:ln w="9525">
              <a:noFill/>
              <a:miter lim="800000"/>
              <a:headEnd/>
              <a:tailEnd/>
            </a:ln>
          </p:spPr>
        </p:pic>
        <p:pic>
          <p:nvPicPr>
            <p:cNvPr id="41990" name="Picture 2"/>
            <p:cNvPicPr>
              <a:picLocks noChangeAspect="1" noChangeArrowheads="1"/>
            </p:cNvPicPr>
            <p:nvPr/>
          </p:nvPicPr>
          <p:blipFill>
            <a:blip r:embed="rId4" cstate="print"/>
            <a:srcRect/>
            <a:stretch>
              <a:fillRect/>
            </a:stretch>
          </p:blipFill>
          <p:spPr bwMode="auto">
            <a:xfrm>
              <a:off x="6781800" y="4038600"/>
              <a:ext cx="990600" cy="613986"/>
            </a:xfrm>
            <a:prstGeom prst="rect">
              <a:avLst/>
            </a:prstGeom>
            <a:noFill/>
            <a:ln w="9525">
              <a:noFill/>
              <a:miter lim="800000"/>
              <a:headEnd/>
              <a:tailEnd/>
            </a:ln>
          </p:spPr>
        </p:pic>
        <p:pic>
          <p:nvPicPr>
            <p:cNvPr id="41991" name="Picture 2"/>
            <p:cNvPicPr>
              <a:picLocks noChangeAspect="1" noChangeArrowheads="1"/>
            </p:cNvPicPr>
            <p:nvPr/>
          </p:nvPicPr>
          <p:blipFill>
            <a:blip r:embed="rId4" cstate="print"/>
            <a:srcRect/>
            <a:stretch>
              <a:fillRect/>
            </a:stretch>
          </p:blipFill>
          <p:spPr bwMode="auto">
            <a:xfrm>
              <a:off x="1066800" y="3886200"/>
              <a:ext cx="860583" cy="1143000"/>
            </a:xfrm>
            <a:prstGeom prst="rect">
              <a:avLst/>
            </a:prstGeom>
            <a:noFill/>
            <a:ln w="9525">
              <a:noFill/>
              <a:miter lim="800000"/>
              <a:headEnd/>
              <a:tailEnd/>
            </a:ln>
          </p:spPr>
        </p:pic>
        <p:pic>
          <p:nvPicPr>
            <p:cNvPr id="41992" name="Picture 2"/>
            <p:cNvPicPr>
              <a:picLocks noChangeAspect="1" noChangeArrowheads="1"/>
            </p:cNvPicPr>
            <p:nvPr/>
          </p:nvPicPr>
          <p:blipFill>
            <a:blip r:embed="rId4" cstate="print"/>
            <a:srcRect/>
            <a:stretch>
              <a:fillRect/>
            </a:stretch>
          </p:blipFill>
          <p:spPr bwMode="auto">
            <a:xfrm rot="1682301">
              <a:off x="1683073" y="4316084"/>
              <a:ext cx="2001598" cy="691045"/>
            </a:xfrm>
            <a:prstGeom prst="rect">
              <a:avLst/>
            </a:prstGeom>
            <a:noFill/>
            <a:ln w="9525">
              <a:noFill/>
              <a:miter lim="800000"/>
              <a:headEnd/>
              <a:tailEnd/>
            </a:ln>
          </p:spPr>
        </p:pic>
        <p:pic>
          <p:nvPicPr>
            <p:cNvPr id="41993" name="Picture 2"/>
            <p:cNvPicPr>
              <a:picLocks noChangeAspect="1" noChangeArrowheads="1"/>
            </p:cNvPicPr>
            <p:nvPr/>
          </p:nvPicPr>
          <p:blipFill>
            <a:blip r:embed="rId4" cstate="print"/>
            <a:srcRect/>
            <a:stretch>
              <a:fillRect/>
            </a:stretch>
          </p:blipFill>
          <p:spPr bwMode="auto">
            <a:xfrm rot="2482360">
              <a:off x="2821344" y="4597272"/>
              <a:ext cx="1176540" cy="4707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25"/>
          <p:cNvSpPr txBox="1">
            <a:spLocks noChangeArrowheads="1"/>
          </p:cNvSpPr>
          <p:nvPr/>
        </p:nvSpPr>
        <p:spPr bwMode="auto">
          <a:xfrm>
            <a:off x="381000" y="304800"/>
            <a:ext cx="8348663" cy="461963"/>
          </a:xfrm>
          <a:prstGeom prst="rect">
            <a:avLst/>
          </a:prstGeom>
          <a:noFill/>
          <a:ln w="9525">
            <a:noFill/>
            <a:miter lim="800000"/>
            <a:headEnd/>
            <a:tailEnd/>
          </a:ln>
        </p:spPr>
        <p:txBody>
          <a:bodyPr wrap="none">
            <a:spAutoFit/>
          </a:bodyPr>
          <a:lstStyle/>
          <a:p>
            <a:r>
              <a:rPr lang="en-US" sz="2400">
                <a:solidFill>
                  <a:srgbClr val="FFFF99"/>
                </a:solidFill>
              </a:rPr>
              <a:t>And if you could get that info for all accounting components</a:t>
            </a:r>
          </a:p>
        </p:txBody>
      </p:sp>
      <p:grpSp>
        <p:nvGrpSpPr>
          <p:cNvPr id="27" name="Group 26"/>
          <p:cNvGrpSpPr>
            <a:grpSpLocks/>
          </p:cNvGrpSpPr>
          <p:nvPr/>
        </p:nvGrpSpPr>
        <p:grpSpPr bwMode="auto">
          <a:xfrm>
            <a:off x="152400" y="3581400"/>
            <a:ext cx="9067800" cy="4341813"/>
            <a:chOff x="152400" y="3581400"/>
            <a:chExt cx="9067800" cy="4342048"/>
          </a:xfrm>
        </p:grpSpPr>
        <p:pic>
          <p:nvPicPr>
            <p:cNvPr id="20" name="Picture 1"/>
            <p:cNvPicPr>
              <a:picLocks noChangeAspect="1" noChangeArrowheads="1"/>
            </p:cNvPicPr>
            <p:nvPr/>
          </p:nvPicPr>
          <p:blipFill>
            <a:blip r:embed="rId3" cstate="print">
              <a:clrChange>
                <a:clrFrom>
                  <a:srgbClr val="FFFFFF"/>
                </a:clrFrom>
                <a:clrTo>
                  <a:srgbClr val="FFFFFF">
                    <a:alpha val="0"/>
                  </a:srgbClr>
                </a:clrTo>
              </a:clrChange>
              <a:duotone>
                <a:prstClr val="black"/>
                <a:srgbClr val="FF0066">
                  <a:tint val="45000"/>
                  <a:satMod val="400000"/>
                </a:srgbClr>
              </a:duotone>
            </a:blip>
            <a:srcRect/>
            <a:stretch>
              <a:fillRect/>
            </a:stretch>
          </p:blipFill>
          <p:spPr bwMode="auto">
            <a:xfrm>
              <a:off x="152400" y="3581400"/>
              <a:ext cx="6858000" cy="4342048"/>
            </a:xfrm>
            <a:prstGeom prst="rect">
              <a:avLst/>
            </a:prstGeom>
            <a:noFill/>
            <a:ln w="9525">
              <a:noFill/>
              <a:miter lim="800000"/>
              <a:headEnd/>
              <a:tailEnd/>
            </a:ln>
            <a:scene3d>
              <a:camera prst="orthographicFront">
                <a:rot lat="4200000" lon="0" rev="0"/>
              </a:camera>
              <a:lightRig rig="threePt" dir="t"/>
            </a:scene3d>
          </p:spPr>
        </p:pic>
        <p:sp>
          <p:nvSpPr>
            <p:cNvPr id="44051" name="TextBox 20"/>
            <p:cNvSpPr txBox="1">
              <a:spLocks noChangeArrowheads="1"/>
            </p:cNvSpPr>
            <p:nvPr/>
          </p:nvSpPr>
          <p:spPr bwMode="auto">
            <a:xfrm>
              <a:off x="7239000" y="5486400"/>
              <a:ext cx="1981200" cy="369332"/>
            </a:xfrm>
            <a:prstGeom prst="rect">
              <a:avLst/>
            </a:prstGeom>
            <a:noFill/>
            <a:ln w="9525">
              <a:noFill/>
              <a:miter lim="800000"/>
              <a:headEnd/>
              <a:tailEnd/>
            </a:ln>
          </p:spPr>
          <p:txBody>
            <a:bodyPr>
              <a:spAutoFit/>
            </a:bodyPr>
            <a:lstStyle/>
            <a:p>
              <a:r>
                <a:rPr lang="en-US">
                  <a:solidFill>
                    <a:srgbClr val="FFFF99"/>
                  </a:solidFill>
                </a:rPr>
                <a:t>Surface Storage</a:t>
              </a:r>
            </a:p>
          </p:txBody>
        </p:sp>
      </p:grpSp>
      <p:grpSp>
        <p:nvGrpSpPr>
          <p:cNvPr id="26" name="Group 25"/>
          <p:cNvGrpSpPr>
            <a:grpSpLocks/>
          </p:cNvGrpSpPr>
          <p:nvPr/>
        </p:nvGrpSpPr>
        <p:grpSpPr bwMode="auto">
          <a:xfrm>
            <a:off x="152400" y="2743200"/>
            <a:ext cx="8347075" cy="4341813"/>
            <a:chOff x="152400" y="2743200"/>
            <a:chExt cx="8347740" cy="4342048"/>
          </a:xfrm>
        </p:grpSpPr>
        <p:sp>
          <p:nvSpPr>
            <p:cNvPr id="44048" name="TextBox 18"/>
            <p:cNvSpPr txBox="1">
              <a:spLocks noChangeArrowheads="1"/>
            </p:cNvSpPr>
            <p:nvPr/>
          </p:nvSpPr>
          <p:spPr bwMode="auto">
            <a:xfrm>
              <a:off x="7315200" y="4419600"/>
              <a:ext cx="1184940" cy="369332"/>
            </a:xfrm>
            <a:prstGeom prst="rect">
              <a:avLst/>
            </a:prstGeom>
            <a:noFill/>
            <a:ln w="9525">
              <a:noFill/>
              <a:miter lim="800000"/>
              <a:headEnd/>
              <a:tailEnd/>
            </a:ln>
          </p:spPr>
          <p:txBody>
            <a:bodyPr wrap="none">
              <a:spAutoFit/>
            </a:bodyPr>
            <a:lstStyle/>
            <a:p>
              <a:r>
                <a:rPr lang="en-US">
                  <a:solidFill>
                    <a:srgbClr val="FFFF99"/>
                  </a:solidFill>
                </a:rPr>
                <a:t>Recharge</a:t>
              </a:r>
            </a:p>
          </p:txBody>
        </p:sp>
        <p:pic>
          <p:nvPicPr>
            <p:cNvPr id="14" name="Picture 1"/>
            <p:cNvPicPr>
              <a:picLocks noChangeAspect="1" noChangeArrowheads="1"/>
            </p:cNvPicPr>
            <p:nvPr/>
          </p:nvPicPr>
          <p:blipFill>
            <a:blip r:embed="rId3" cstate="print">
              <a:clrChange>
                <a:clrFrom>
                  <a:srgbClr val="FFFFFF"/>
                </a:clrFrom>
                <a:clrTo>
                  <a:srgbClr val="FFFFFF">
                    <a:alpha val="0"/>
                  </a:srgbClr>
                </a:clrTo>
              </a:clrChange>
              <a:duotone>
                <a:prstClr val="black"/>
                <a:schemeClr val="tx1">
                  <a:lumMod val="50000"/>
                  <a:lumOff val="50000"/>
                  <a:tint val="45000"/>
                  <a:satMod val="400000"/>
                </a:schemeClr>
              </a:duotone>
            </a:blip>
            <a:srcRect/>
            <a:stretch>
              <a:fillRect/>
            </a:stretch>
          </p:blipFill>
          <p:spPr bwMode="auto">
            <a:xfrm>
              <a:off x="152400" y="2743200"/>
              <a:ext cx="6858000" cy="4342048"/>
            </a:xfrm>
            <a:prstGeom prst="rect">
              <a:avLst/>
            </a:prstGeom>
            <a:noFill/>
            <a:ln w="9525">
              <a:noFill/>
              <a:miter lim="800000"/>
              <a:headEnd/>
              <a:tailEnd/>
            </a:ln>
            <a:scene3d>
              <a:camera prst="orthographicFront">
                <a:rot lat="4200000" lon="0" rev="0"/>
              </a:camera>
              <a:lightRig rig="threePt" dir="t"/>
            </a:scene3d>
          </p:spPr>
        </p:pic>
      </p:grpSp>
      <p:grpSp>
        <p:nvGrpSpPr>
          <p:cNvPr id="25" name="Group 24"/>
          <p:cNvGrpSpPr>
            <a:grpSpLocks/>
          </p:cNvGrpSpPr>
          <p:nvPr/>
        </p:nvGrpSpPr>
        <p:grpSpPr bwMode="auto">
          <a:xfrm>
            <a:off x="152400" y="1981200"/>
            <a:ext cx="7642225" cy="4341813"/>
            <a:chOff x="152400" y="1981200"/>
            <a:chExt cx="7642418" cy="4342048"/>
          </a:xfrm>
        </p:grpSpPr>
        <p:sp>
          <p:nvSpPr>
            <p:cNvPr id="44046" name="TextBox 17"/>
            <p:cNvSpPr txBox="1">
              <a:spLocks noChangeArrowheads="1"/>
            </p:cNvSpPr>
            <p:nvPr/>
          </p:nvSpPr>
          <p:spPr bwMode="auto">
            <a:xfrm>
              <a:off x="7315200" y="3581400"/>
              <a:ext cx="479618" cy="369332"/>
            </a:xfrm>
            <a:prstGeom prst="rect">
              <a:avLst/>
            </a:prstGeom>
            <a:noFill/>
            <a:ln w="9525">
              <a:noFill/>
              <a:miter lim="800000"/>
              <a:headEnd/>
              <a:tailEnd/>
            </a:ln>
          </p:spPr>
          <p:txBody>
            <a:bodyPr wrap="none">
              <a:spAutoFit/>
            </a:bodyPr>
            <a:lstStyle/>
            <a:p>
              <a:r>
                <a:rPr lang="en-US">
                  <a:solidFill>
                    <a:srgbClr val="FFFF99"/>
                  </a:solidFill>
                </a:rPr>
                <a:t>ET</a:t>
              </a:r>
            </a:p>
          </p:txBody>
        </p:sp>
        <p:pic>
          <p:nvPicPr>
            <p:cNvPr id="13" name="Picture 1"/>
            <p:cNvPicPr>
              <a:picLocks noChangeAspect="1" noChangeArrowheads="1"/>
            </p:cNvPicPr>
            <p:nvPr/>
          </p:nvPicPr>
          <p:blipFill>
            <a:blip r:embed="rId3" cstate="print">
              <a:clrChange>
                <a:clrFrom>
                  <a:srgbClr val="FFFFFF"/>
                </a:clrFrom>
                <a:clrTo>
                  <a:srgbClr val="FFFFFF">
                    <a:alpha val="0"/>
                  </a:srgbClr>
                </a:clrTo>
              </a:clrChange>
              <a:duotone>
                <a:prstClr val="black"/>
                <a:srgbClr val="FFFF00">
                  <a:tint val="45000"/>
                  <a:satMod val="400000"/>
                </a:srgbClr>
              </a:duotone>
            </a:blip>
            <a:srcRect/>
            <a:stretch>
              <a:fillRect/>
            </a:stretch>
          </p:blipFill>
          <p:spPr bwMode="auto">
            <a:xfrm>
              <a:off x="152400" y="1981200"/>
              <a:ext cx="6858000" cy="4342048"/>
            </a:xfrm>
            <a:prstGeom prst="rect">
              <a:avLst/>
            </a:prstGeom>
            <a:noFill/>
            <a:ln w="9525">
              <a:noFill/>
              <a:miter lim="800000"/>
              <a:headEnd/>
              <a:tailEnd/>
            </a:ln>
            <a:scene3d>
              <a:camera prst="orthographicFront">
                <a:rot lat="4200000" lon="0" rev="0"/>
              </a:camera>
              <a:lightRig rig="threePt" dir="t"/>
            </a:scene3d>
          </p:spPr>
        </p:pic>
      </p:grpSp>
      <p:grpSp>
        <p:nvGrpSpPr>
          <p:cNvPr id="24" name="Group 23"/>
          <p:cNvGrpSpPr>
            <a:grpSpLocks/>
          </p:cNvGrpSpPr>
          <p:nvPr/>
        </p:nvGrpSpPr>
        <p:grpSpPr bwMode="auto">
          <a:xfrm>
            <a:off x="152400" y="1143000"/>
            <a:ext cx="8207375" cy="4341813"/>
            <a:chOff x="152400" y="1143000"/>
            <a:chExt cx="8207420" cy="4342048"/>
          </a:xfrm>
        </p:grpSpPr>
        <p:sp>
          <p:nvSpPr>
            <p:cNvPr id="44044" name="TextBox 16"/>
            <p:cNvSpPr txBox="1">
              <a:spLocks noChangeArrowheads="1"/>
            </p:cNvSpPr>
            <p:nvPr/>
          </p:nvSpPr>
          <p:spPr bwMode="auto">
            <a:xfrm>
              <a:off x="7239000" y="2819400"/>
              <a:ext cx="1120820" cy="369332"/>
            </a:xfrm>
            <a:prstGeom prst="rect">
              <a:avLst/>
            </a:prstGeom>
            <a:noFill/>
            <a:ln w="9525">
              <a:noFill/>
              <a:miter lim="800000"/>
              <a:headEnd/>
              <a:tailEnd/>
            </a:ln>
          </p:spPr>
          <p:txBody>
            <a:bodyPr wrap="none">
              <a:spAutoFit/>
            </a:bodyPr>
            <a:lstStyle/>
            <a:p>
              <a:r>
                <a:rPr lang="en-US">
                  <a:solidFill>
                    <a:srgbClr val="FFFF99"/>
                  </a:solidFill>
                </a:rPr>
                <a:t>Baseflow</a:t>
              </a:r>
            </a:p>
          </p:txBody>
        </p:sp>
        <p:pic>
          <p:nvPicPr>
            <p:cNvPr id="12" name="Picture 1"/>
            <p:cNvPicPr>
              <a:picLocks noChangeAspect="1" noChangeArrowheads="1"/>
            </p:cNvPicPr>
            <p:nvPr/>
          </p:nvPicPr>
          <p:blipFill>
            <a:blip r:embed="rId3" cstate="print">
              <a:clrChange>
                <a:clrFrom>
                  <a:srgbClr val="FFFFFF"/>
                </a:clrFrom>
                <a:clrTo>
                  <a:srgbClr val="FFFFFF">
                    <a:alpha val="0"/>
                  </a:srgbClr>
                </a:clrTo>
              </a:clrChange>
              <a:duotone>
                <a:prstClr val="black"/>
                <a:srgbClr val="FF0000">
                  <a:tint val="45000"/>
                  <a:satMod val="400000"/>
                </a:srgbClr>
              </a:duotone>
            </a:blip>
            <a:srcRect/>
            <a:stretch>
              <a:fillRect/>
            </a:stretch>
          </p:blipFill>
          <p:spPr bwMode="auto">
            <a:xfrm>
              <a:off x="152400" y="1143000"/>
              <a:ext cx="6858000" cy="4342048"/>
            </a:xfrm>
            <a:prstGeom prst="rect">
              <a:avLst/>
            </a:prstGeom>
            <a:noFill/>
            <a:ln w="9525">
              <a:noFill/>
              <a:miter lim="800000"/>
              <a:headEnd/>
              <a:tailEnd/>
            </a:ln>
            <a:scene3d>
              <a:camera prst="orthographicFront">
                <a:rot lat="4200000" lon="0" rev="0"/>
              </a:camera>
              <a:lightRig rig="threePt" dir="t"/>
            </a:scene3d>
          </p:spPr>
        </p:pic>
      </p:grpSp>
      <p:grpSp>
        <p:nvGrpSpPr>
          <p:cNvPr id="23" name="Group 22"/>
          <p:cNvGrpSpPr>
            <a:grpSpLocks/>
          </p:cNvGrpSpPr>
          <p:nvPr/>
        </p:nvGrpSpPr>
        <p:grpSpPr bwMode="auto">
          <a:xfrm>
            <a:off x="152400" y="304800"/>
            <a:ext cx="7947025" cy="4341813"/>
            <a:chOff x="152400" y="304800"/>
            <a:chExt cx="7946772" cy="4342048"/>
          </a:xfrm>
        </p:grpSpPr>
        <p:sp>
          <p:nvSpPr>
            <p:cNvPr id="44042" name="TextBox 15"/>
            <p:cNvSpPr txBox="1">
              <a:spLocks noChangeArrowheads="1"/>
            </p:cNvSpPr>
            <p:nvPr/>
          </p:nvSpPr>
          <p:spPr bwMode="auto">
            <a:xfrm>
              <a:off x="7239000" y="2057400"/>
              <a:ext cx="860172" cy="369332"/>
            </a:xfrm>
            <a:prstGeom prst="rect">
              <a:avLst/>
            </a:prstGeom>
            <a:noFill/>
            <a:ln w="9525">
              <a:noFill/>
              <a:miter lim="800000"/>
              <a:headEnd/>
              <a:tailEnd/>
            </a:ln>
          </p:spPr>
          <p:txBody>
            <a:bodyPr wrap="none">
              <a:spAutoFit/>
            </a:bodyPr>
            <a:lstStyle/>
            <a:p>
              <a:r>
                <a:rPr lang="en-US">
                  <a:solidFill>
                    <a:srgbClr val="FFFF99"/>
                  </a:solidFill>
                </a:rPr>
                <a:t>Runoff</a:t>
              </a:r>
            </a:p>
          </p:txBody>
        </p:sp>
        <p:pic>
          <p:nvPicPr>
            <p:cNvPr id="808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304800"/>
              <a:ext cx="6858000" cy="4342048"/>
            </a:xfrm>
            <a:prstGeom prst="rect">
              <a:avLst/>
            </a:prstGeom>
            <a:noFill/>
            <a:ln w="9525">
              <a:noFill/>
              <a:miter lim="800000"/>
              <a:headEnd/>
              <a:tailEnd/>
            </a:ln>
            <a:scene3d>
              <a:camera prst="orthographicFront">
                <a:rot lat="4200000" lon="0" rev="0"/>
              </a:camera>
              <a:lightRig rig="threePt" dir="t"/>
            </a:scene3d>
          </p:spPr>
        </p:pic>
      </p:grpSp>
      <p:grpSp>
        <p:nvGrpSpPr>
          <p:cNvPr id="44039" name="Group 21"/>
          <p:cNvGrpSpPr>
            <a:grpSpLocks/>
          </p:cNvGrpSpPr>
          <p:nvPr/>
        </p:nvGrpSpPr>
        <p:grpSpPr bwMode="auto">
          <a:xfrm>
            <a:off x="228600" y="-457200"/>
            <a:ext cx="8464550" cy="4341813"/>
            <a:chOff x="228600" y="-457200"/>
            <a:chExt cx="8464644" cy="4342048"/>
          </a:xfrm>
        </p:grpSpPr>
        <p:sp>
          <p:nvSpPr>
            <p:cNvPr id="44040" name="TextBox 14"/>
            <p:cNvSpPr txBox="1">
              <a:spLocks noChangeArrowheads="1"/>
            </p:cNvSpPr>
            <p:nvPr/>
          </p:nvSpPr>
          <p:spPr bwMode="auto">
            <a:xfrm>
              <a:off x="7239000" y="1371600"/>
              <a:ext cx="1454244" cy="369332"/>
            </a:xfrm>
            <a:prstGeom prst="rect">
              <a:avLst/>
            </a:prstGeom>
            <a:noFill/>
            <a:ln w="9525">
              <a:noFill/>
              <a:miter lim="800000"/>
              <a:headEnd/>
              <a:tailEnd/>
            </a:ln>
          </p:spPr>
          <p:txBody>
            <a:bodyPr wrap="none">
              <a:spAutoFit/>
            </a:bodyPr>
            <a:lstStyle/>
            <a:p>
              <a:r>
                <a:rPr lang="en-US">
                  <a:solidFill>
                    <a:srgbClr val="FFFF99"/>
                  </a:solidFill>
                </a:rPr>
                <a:t>Precipitation</a:t>
              </a:r>
            </a:p>
          </p:txBody>
        </p:sp>
        <p:pic>
          <p:nvPicPr>
            <p:cNvPr id="11" name="Picture 1"/>
            <p:cNvPicPr>
              <a:picLocks noChangeAspect="1" noChangeArrowheads="1"/>
            </p:cNvPicPr>
            <p:nvPr/>
          </p:nvPicPr>
          <p:blipFill>
            <a:blip r:embed="rId3" cstate="print">
              <a:clrChange>
                <a:clrFrom>
                  <a:srgbClr val="FFFFFF"/>
                </a:clrFrom>
                <a:clrTo>
                  <a:srgbClr val="FFFFFF">
                    <a:alpha val="0"/>
                  </a:srgbClr>
                </a:clrTo>
              </a:clrChange>
              <a:duotone>
                <a:prstClr val="black"/>
                <a:srgbClr val="0070C0">
                  <a:tint val="45000"/>
                  <a:satMod val="400000"/>
                </a:srgbClr>
              </a:duotone>
            </a:blip>
            <a:srcRect/>
            <a:stretch>
              <a:fillRect/>
            </a:stretch>
          </p:blipFill>
          <p:spPr bwMode="auto">
            <a:xfrm>
              <a:off x="228600" y="-457200"/>
              <a:ext cx="6858000" cy="4342048"/>
            </a:xfrm>
            <a:prstGeom prst="rect">
              <a:avLst/>
            </a:prstGeom>
            <a:noFill/>
            <a:ln w="9525">
              <a:noFill/>
              <a:miter lim="800000"/>
              <a:headEnd/>
              <a:tailEnd/>
            </a:ln>
            <a:scene3d>
              <a:camera prst="orthographicFront">
                <a:rot lat="4200000" lon="0" rev="0"/>
              </a:camera>
              <a:lightRig rig="threePt" dir="t"/>
            </a:scene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solidFill>
                  <a:srgbClr val="FFFF99"/>
                </a:solidFill>
              </a:rPr>
              <a:t>Information Delivery</a:t>
            </a:r>
            <a:br>
              <a:rPr lang="en-US" smtClean="0">
                <a:solidFill>
                  <a:srgbClr val="FFFF99"/>
                </a:solidFill>
              </a:rPr>
            </a:br>
            <a:r>
              <a:rPr lang="en-US" sz="1200" smtClean="0">
                <a:solidFill>
                  <a:srgbClr val="FFFF99"/>
                </a:solidFill>
              </a:rPr>
              <a:t> </a:t>
            </a:r>
            <a:r>
              <a:rPr lang="en-US" sz="2000" smtClean="0">
                <a:solidFill>
                  <a:srgbClr val="FFFF99"/>
                </a:solidFill>
              </a:rPr>
              <a:t/>
            </a:r>
            <a:br>
              <a:rPr lang="en-US" sz="2000" smtClean="0">
                <a:solidFill>
                  <a:srgbClr val="FFFF99"/>
                </a:solidFill>
              </a:rPr>
            </a:br>
            <a:r>
              <a:rPr lang="en-US" sz="2000" smtClean="0">
                <a:solidFill>
                  <a:srgbClr val="FFFF99"/>
                </a:solidFill>
              </a:rPr>
              <a:t>A web application for delivering water availability information at scales that are relevant to the user</a:t>
            </a:r>
          </a:p>
        </p:txBody>
      </p:sp>
      <p:pic>
        <p:nvPicPr>
          <p:cNvPr id="46082" name="Picture 2"/>
          <p:cNvPicPr>
            <a:picLocks noChangeAspect="1" noChangeArrowheads="1"/>
          </p:cNvPicPr>
          <p:nvPr/>
        </p:nvPicPr>
        <p:blipFill>
          <a:blip r:embed="rId3" cstate="print"/>
          <a:srcRect/>
          <a:stretch>
            <a:fillRect/>
          </a:stretch>
        </p:blipFill>
        <p:spPr bwMode="auto">
          <a:xfrm>
            <a:off x="228600" y="1981200"/>
            <a:ext cx="6858000" cy="4660900"/>
          </a:xfrm>
          <a:prstGeom prst="rect">
            <a:avLst/>
          </a:prstGeom>
          <a:noFill/>
          <a:ln w="9525">
            <a:noFill/>
            <a:miter lim="800000"/>
            <a:headEnd/>
            <a:tailEnd/>
          </a:ln>
        </p:spPr>
      </p:pic>
      <p:sp>
        <p:nvSpPr>
          <p:cNvPr id="46083" name="TextBox 3"/>
          <p:cNvSpPr txBox="1">
            <a:spLocks noChangeArrowheads="1"/>
          </p:cNvSpPr>
          <p:nvPr/>
        </p:nvSpPr>
        <p:spPr bwMode="auto">
          <a:xfrm>
            <a:off x="7113588" y="2133600"/>
            <a:ext cx="2030412" cy="4524375"/>
          </a:xfrm>
          <a:prstGeom prst="rect">
            <a:avLst/>
          </a:prstGeom>
          <a:noFill/>
          <a:ln w="9525">
            <a:noFill/>
            <a:miter lim="800000"/>
            <a:headEnd/>
            <a:tailEnd/>
          </a:ln>
        </p:spPr>
        <p:txBody>
          <a:bodyPr>
            <a:spAutoFit/>
          </a:bodyPr>
          <a:lstStyle/>
          <a:p>
            <a:r>
              <a:rPr lang="en-US">
                <a:solidFill>
                  <a:srgbClr val="FFFF99"/>
                </a:solidFill>
              </a:rPr>
              <a:t>Select the area of interest.</a:t>
            </a:r>
          </a:p>
          <a:p>
            <a:endParaRPr lang="en-US">
              <a:solidFill>
                <a:srgbClr val="FFFF99"/>
              </a:solidFill>
            </a:endParaRPr>
          </a:p>
          <a:p>
            <a:r>
              <a:rPr lang="en-US">
                <a:solidFill>
                  <a:srgbClr val="FFFF99"/>
                </a:solidFill>
              </a:rPr>
              <a:t>Generate information on </a:t>
            </a:r>
          </a:p>
          <a:p>
            <a:r>
              <a:rPr lang="en-US">
                <a:solidFill>
                  <a:srgbClr val="FFFF99"/>
                </a:solidFill>
              </a:rPr>
              <a:t>water accounting components</a:t>
            </a:r>
          </a:p>
          <a:p>
            <a:endParaRPr lang="en-US">
              <a:solidFill>
                <a:srgbClr val="FFFF99"/>
              </a:solidFill>
            </a:endParaRPr>
          </a:p>
          <a:p>
            <a:r>
              <a:rPr lang="en-US">
                <a:solidFill>
                  <a:srgbClr val="FFFF99"/>
                </a:solidFill>
              </a:rPr>
              <a:t>Work with the online tool to construct your water budget</a:t>
            </a:r>
          </a:p>
          <a:p>
            <a:endParaRPr lang="en-US">
              <a:solidFill>
                <a:srgbClr val="FFFF99"/>
              </a:solidFill>
            </a:endParaRPr>
          </a:p>
          <a:p>
            <a:r>
              <a:rPr lang="en-US">
                <a:solidFill>
                  <a:srgbClr val="FFFF99"/>
                </a:solidFill>
              </a:rPr>
              <a:t>Access trend information</a:t>
            </a:r>
          </a:p>
          <a:p>
            <a:endParaRPr lang="en-US">
              <a:solidFill>
                <a:srgbClr val="FFFF99"/>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z="4000" smtClean="0">
                <a:solidFill>
                  <a:srgbClr val="FFFF99"/>
                </a:solidFill>
              </a:rPr>
              <a:t>How will we apply the 2011 funds?</a:t>
            </a:r>
          </a:p>
        </p:txBody>
      </p:sp>
      <p:sp>
        <p:nvSpPr>
          <p:cNvPr id="3" name="Content Placeholder 2"/>
          <p:cNvSpPr>
            <a:spLocks noGrp="1"/>
          </p:cNvSpPr>
          <p:nvPr>
            <p:ph idx="1"/>
          </p:nvPr>
        </p:nvSpPr>
        <p:spPr/>
        <p:txBody>
          <a:bodyPr/>
          <a:lstStyle/>
          <a:p>
            <a:pPr>
              <a:buFontTx/>
              <a:buNone/>
              <a:defRPr/>
            </a:pPr>
            <a:r>
              <a:rPr lang="en-US" sz="2800" dirty="0" smtClean="0">
                <a:solidFill>
                  <a:srgbClr val="FFFF99"/>
                </a:solidFill>
              </a:rPr>
              <a:t>Nationwide Analysis System	 		$1.6 M</a:t>
            </a:r>
          </a:p>
          <a:p>
            <a:pPr>
              <a:buFontTx/>
              <a:buNone/>
              <a:defRPr/>
            </a:pPr>
            <a:r>
              <a:rPr lang="en-US" sz="2800" dirty="0" smtClean="0">
                <a:solidFill>
                  <a:srgbClr val="FFFF99">
                    <a:alpha val="25000"/>
                  </a:srgbClr>
                </a:solidFill>
              </a:rPr>
              <a:t>Water Use						$3.0 M</a:t>
            </a:r>
          </a:p>
          <a:p>
            <a:pPr>
              <a:buFontTx/>
              <a:buNone/>
              <a:defRPr/>
            </a:pPr>
            <a:r>
              <a:rPr lang="en-US" sz="2800" dirty="0" smtClean="0">
                <a:solidFill>
                  <a:srgbClr val="FFFF99">
                    <a:alpha val="25000"/>
                  </a:srgbClr>
                </a:solidFill>
              </a:rPr>
              <a:t>Ecological Flow				 	$1.3 M</a:t>
            </a:r>
          </a:p>
          <a:p>
            <a:pPr>
              <a:buFontTx/>
              <a:buNone/>
              <a:defRPr/>
            </a:pPr>
            <a:r>
              <a:rPr lang="en-US" sz="2800" dirty="0" smtClean="0">
                <a:solidFill>
                  <a:srgbClr val="FFFF99">
                    <a:alpha val="25000"/>
                  </a:srgbClr>
                </a:solidFill>
              </a:rPr>
              <a:t>Groundwater and Brackish Studies 	$1.6 M</a:t>
            </a:r>
          </a:p>
          <a:p>
            <a:pPr>
              <a:buFontTx/>
              <a:buNone/>
              <a:defRPr/>
            </a:pPr>
            <a:r>
              <a:rPr lang="en-US" sz="2800" dirty="0" smtClean="0">
                <a:solidFill>
                  <a:srgbClr val="FFFF99">
                    <a:alpha val="25000"/>
                  </a:srgbClr>
                </a:solidFill>
              </a:rPr>
              <a:t>Focus Area Studies				$1.5 M</a:t>
            </a:r>
          </a:p>
          <a:p>
            <a:pPr>
              <a:buFontTx/>
              <a:buNone/>
              <a:defRPr/>
            </a:pPr>
            <a:endParaRPr lang="en-US" sz="2800" dirty="0" smtClean="0">
              <a:solidFill>
                <a:srgbClr val="FFFF99"/>
              </a:solidFill>
            </a:endParaRPr>
          </a:p>
          <a:p>
            <a:pPr>
              <a:buFontTx/>
              <a:buNone/>
              <a:defRPr/>
            </a:pPr>
            <a:r>
              <a:rPr lang="en-US" sz="2800" dirty="0" smtClean="0">
                <a:solidFill>
                  <a:srgbClr val="FFFF99"/>
                </a:solidFill>
              </a:rPr>
              <a:t>Total							$9.0 M</a:t>
            </a:r>
            <a:endParaRPr lang="en-US" sz="2800" dirty="0">
              <a:solidFill>
                <a:srgbClr val="FFFF99"/>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609600" y="457200"/>
            <a:ext cx="7848600" cy="523875"/>
          </a:xfrm>
          <a:prstGeom prst="rect">
            <a:avLst/>
          </a:prstGeom>
          <a:noFill/>
          <a:ln w="9525">
            <a:noFill/>
            <a:miter lim="800000"/>
            <a:headEnd/>
            <a:tailEnd/>
          </a:ln>
        </p:spPr>
        <p:txBody>
          <a:bodyPr>
            <a:spAutoFit/>
          </a:bodyPr>
          <a:lstStyle/>
          <a:p>
            <a:pPr algn="ctr">
              <a:spcBef>
                <a:spcPct val="20000"/>
              </a:spcBef>
            </a:pPr>
            <a:r>
              <a:rPr lang="en-US" sz="2800">
                <a:solidFill>
                  <a:schemeClr val="bg1"/>
                </a:solidFill>
              </a:rPr>
              <a:t>Enhancing the Nation’s Water Use Information</a:t>
            </a:r>
            <a:endParaRPr lang="en-US" sz="2800"/>
          </a:p>
        </p:txBody>
      </p:sp>
      <p:sp>
        <p:nvSpPr>
          <p:cNvPr id="50178" name="Text Box 3"/>
          <p:cNvSpPr txBox="1">
            <a:spLocks noChangeArrowheads="1"/>
          </p:cNvSpPr>
          <p:nvPr/>
        </p:nvSpPr>
        <p:spPr bwMode="auto">
          <a:xfrm>
            <a:off x="381000" y="1371600"/>
            <a:ext cx="3505200" cy="1077913"/>
          </a:xfrm>
          <a:prstGeom prst="rect">
            <a:avLst/>
          </a:prstGeom>
          <a:noFill/>
          <a:ln w="9525">
            <a:noFill/>
            <a:miter lim="800000"/>
            <a:headEnd/>
            <a:tailEnd/>
          </a:ln>
        </p:spPr>
        <p:txBody>
          <a:bodyPr>
            <a:spAutoFit/>
          </a:bodyPr>
          <a:lstStyle/>
          <a:p>
            <a:r>
              <a:rPr lang="en-US" sz="1600">
                <a:solidFill>
                  <a:srgbClr val="FFFF99"/>
                </a:solidFill>
              </a:rPr>
              <a:t>Use New Methods to Estimate Water Use</a:t>
            </a:r>
          </a:p>
          <a:p>
            <a:pPr marL="231775" lvl="1" indent="-115888">
              <a:buFontTx/>
              <a:buChar char="•"/>
            </a:pPr>
            <a:r>
              <a:rPr lang="en-US" sz="1600">
                <a:solidFill>
                  <a:srgbClr val="FFFF99"/>
                </a:solidFill>
              </a:rPr>
              <a:t>Stratified Random Sampling</a:t>
            </a:r>
          </a:p>
          <a:p>
            <a:pPr marL="231775" lvl="1" indent="-115888">
              <a:buFontTx/>
              <a:buChar char="•"/>
            </a:pPr>
            <a:r>
              <a:rPr lang="en-US" sz="1600">
                <a:solidFill>
                  <a:srgbClr val="FFFF99"/>
                </a:solidFill>
              </a:rPr>
              <a:t>Regression Models</a:t>
            </a:r>
          </a:p>
        </p:txBody>
      </p:sp>
      <p:sp>
        <p:nvSpPr>
          <p:cNvPr id="50179" name="Text Box 4"/>
          <p:cNvSpPr txBox="1">
            <a:spLocks noChangeArrowheads="1"/>
          </p:cNvSpPr>
          <p:nvPr/>
        </p:nvSpPr>
        <p:spPr bwMode="auto">
          <a:xfrm>
            <a:off x="6248400" y="2667000"/>
            <a:ext cx="2557463" cy="825500"/>
          </a:xfrm>
          <a:prstGeom prst="rect">
            <a:avLst/>
          </a:prstGeom>
          <a:noFill/>
          <a:ln w="9525">
            <a:noFill/>
            <a:miter lim="800000"/>
            <a:headEnd/>
            <a:tailEnd/>
          </a:ln>
        </p:spPr>
        <p:txBody>
          <a:bodyPr wrap="none">
            <a:spAutoFit/>
          </a:bodyPr>
          <a:lstStyle/>
          <a:p>
            <a:pPr algn="ctr"/>
            <a:r>
              <a:rPr lang="en-US" sz="1600">
                <a:solidFill>
                  <a:srgbClr val="FFFF99"/>
                </a:solidFill>
              </a:rPr>
              <a:t>Ability to track water from</a:t>
            </a:r>
          </a:p>
          <a:p>
            <a:pPr algn="ctr"/>
            <a:r>
              <a:rPr lang="en-US" sz="1600">
                <a:solidFill>
                  <a:srgbClr val="FFFF99"/>
                </a:solidFill>
              </a:rPr>
              <a:t>point of withdrawal thru to </a:t>
            </a:r>
          </a:p>
          <a:p>
            <a:pPr algn="ctr"/>
            <a:r>
              <a:rPr lang="en-US" sz="1600">
                <a:solidFill>
                  <a:srgbClr val="FFFF99"/>
                </a:solidFill>
              </a:rPr>
              <a:t>return of flow.</a:t>
            </a:r>
          </a:p>
        </p:txBody>
      </p:sp>
      <p:sp>
        <p:nvSpPr>
          <p:cNvPr id="50180" name="Text Box 5"/>
          <p:cNvSpPr txBox="1">
            <a:spLocks noChangeArrowheads="1"/>
          </p:cNvSpPr>
          <p:nvPr/>
        </p:nvSpPr>
        <p:spPr bwMode="auto">
          <a:xfrm>
            <a:off x="3733800" y="2057400"/>
            <a:ext cx="2133600" cy="830263"/>
          </a:xfrm>
          <a:prstGeom prst="rect">
            <a:avLst/>
          </a:prstGeom>
          <a:noFill/>
          <a:ln w="9525">
            <a:noFill/>
            <a:miter lim="800000"/>
            <a:headEnd/>
            <a:tailEnd/>
          </a:ln>
        </p:spPr>
        <p:txBody>
          <a:bodyPr>
            <a:spAutoFit/>
          </a:bodyPr>
          <a:lstStyle/>
          <a:p>
            <a:pPr algn="ctr"/>
            <a:r>
              <a:rPr lang="en-US" sz="1600">
                <a:solidFill>
                  <a:srgbClr val="FFFF99"/>
                </a:solidFill>
              </a:rPr>
              <a:t>Develop models of water use based on land use</a:t>
            </a:r>
          </a:p>
        </p:txBody>
      </p:sp>
      <p:pic>
        <p:nvPicPr>
          <p:cNvPr id="50181" name="Picture 6" descr="Water Use Land Use"/>
          <p:cNvPicPr>
            <a:picLocks noChangeAspect="1" noChangeArrowheads="1"/>
          </p:cNvPicPr>
          <p:nvPr/>
        </p:nvPicPr>
        <p:blipFill>
          <a:blip r:embed="rId3" cstate="print"/>
          <a:srcRect/>
          <a:stretch>
            <a:fillRect/>
          </a:stretch>
        </p:blipFill>
        <p:spPr bwMode="auto">
          <a:xfrm>
            <a:off x="3733800" y="2971800"/>
            <a:ext cx="2362200" cy="1778000"/>
          </a:xfrm>
          <a:prstGeom prst="rect">
            <a:avLst/>
          </a:prstGeom>
          <a:noFill/>
          <a:ln w="9525">
            <a:noFill/>
            <a:miter lim="800000"/>
            <a:headEnd/>
            <a:tailEnd/>
          </a:ln>
        </p:spPr>
      </p:pic>
      <p:pic>
        <p:nvPicPr>
          <p:cNvPr id="50182" name="Picture 7" descr="Water Use Return Flow"/>
          <p:cNvPicPr>
            <a:picLocks noChangeAspect="1" noChangeArrowheads="1"/>
          </p:cNvPicPr>
          <p:nvPr/>
        </p:nvPicPr>
        <p:blipFill>
          <a:blip r:embed="rId4" cstate="print"/>
          <a:srcRect/>
          <a:stretch>
            <a:fillRect/>
          </a:stretch>
        </p:blipFill>
        <p:spPr bwMode="auto">
          <a:xfrm>
            <a:off x="6553200" y="3581400"/>
            <a:ext cx="2133600" cy="1738313"/>
          </a:xfrm>
          <a:prstGeom prst="rect">
            <a:avLst/>
          </a:prstGeom>
          <a:noFill/>
          <a:ln w="9525">
            <a:noFill/>
            <a:miter lim="800000"/>
            <a:headEnd/>
            <a:tailEnd/>
          </a:ln>
        </p:spPr>
      </p:pic>
      <p:pic>
        <p:nvPicPr>
          <p:cNvPr id="50183" name="Picture 8" descr="Water Use Type"/>
          <p:cNvPicPr>
            <a:picLocks noChangeAspect="1" noChangeArrowheads="1"/>
          </p:cNvPicPr>
          <p:nvPr/>
        </p:nvPicPr>
        <p:blipFill>
          <a:blip r:embed="rId5" cstate="print"/>
          <a:srcRect/>
          <a:stretch>
            <a:fillRect/>
          </a:stretch>
        </p:blipFill>
        <p:spPr bwMode="auto">
          <a:xfrm>
            <a:off x="381000" y="2667000"/>
            <a:ext cx="2819400" cy="1782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9" descr="Water Use Cover 1995.gif"/>
          <p:cNvPicPr>
            <a:picLocks noChangeAspect="1"/>
          </p:cNvPicPr>
          <p:nvPr/>
        </p:nvPicPr>
        <p:blipFill>
          <a:blip r:embed="rId3" cstate="print"/>
          <a:srcRect/>
          <a:stretch>
            <a:fillRect/>
          </a:stretch>
        </p:blipFill>
        <p:spPr bwMode="auto">
          <a:xfrm>
            <a:off x="457200" y="1219200"/>
            <a:ext cx="8534400" cy="4687888"/>
          </a:xfrm>
          <a:prstGeom prst="rect">
            <a:avLst/>
          </a:prstGeom>
          <a:noFill/>
          <a:ln w="9525">
            <a:noFill/>
            <a:miter lim="800000"/>
            <a:headEnd/>
            <a:tailEnd/>
          </a:ln>
        </p:spPr>
      </p:pic>
      <p:sp>
        <p:nvSpPr>
          <p:cNvPr id="5" name="Rectangle 2"/>
          <p:cNvSpPr txBox="1">
            <a:spLocks noChangeArrowheads="1"/>
          </p:cNvSpPr>
          <p:nvPr/>
        </p:nvSpPr>
        <p:spPr bwMode="auto">
          <a:xfrm>
            <a:off x="76200" y="295275"/>
            <a:ext cx="8991600" cy="1165225"/>
          </a:xfrm>
          <a:prstGeom prst="rect">
            <a:avLst/>
          </a:prstGeom>
          <a:noFill/>
          <a:ln w="9525">
            <a:noFill/>
            <a:miter lim="800000"/>
            <a:headEnd/>
            <a:tailEnd/>
          </a:ln>
        </p:spPr>
        <p:txBody>
          <a:bodyPr anchor="ctr"/>
          <a:lstStyle/>
          <a:p>
            <a:pPr algn="ctr" eaLnBrk="0" hangingPunct="0">
              <a:defRPr/>
            </a:pPr>
            <a:r>
              <a:rPr lang="en-US" sz="3600" kern="0" dirty="0">
                <a:solidFill>
                  <a:schemeClr val="bg1"/>
                </a:solidFill>
                <a:latin typeface="+mj-lt"/>
                <a:ea typeface="+mj-ea"/>
                <a:cs typeface="+mj-cs"/>
              </a:rPr>
              <a:t>New Authority: Water Use Grants to States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219200" y="457200"/>
            <a:ext cx="6705600" cy="954088"/>
          </a:xfrm>
          <a:prstGeom prst="rect">
            <a:avLst/>
          </a:prstGeom>
          <a:noFill/>
          <a:ln w="9525">
            <a:noFill/>
            <a:miter lim="800000"/>
            <a:headEnd/>
            <a:tailEnd/>
          </a:ln>
        </p:spPr>
        <p:txBody>
          <a:bodyPr>
            <a:spAutoFit/>
          </a:bodyPr>
          <a:lstStyle/>
          <a:p>
            <a:pPr marL="228600" indent="-228600" algn="ctr"/>
            <a:r>
              <a:rPr lang="en-US" sz="2800" b="1">
                <a:solidFill>
                  <a:schemeClr val="bg1"/>
                </a:solidFill>
              </a:rPr>
              <a:t>How do the National Water Census and WaterSMART Interrelate?</a:t>
            </a:r>
          </a:p>
        </p:txBody>
      </p:sp>
      <p:sp>
        <p:nvSpPr>
          <p:cNvPr id="17410" name="TextBox 32"/>
          <p:cNvSpPr txBox="1">
            <a:spLocks noChangeArrowheads="1"/>
          </p:cNvSpPr>
          <p:nvPr/>
        </p:nvSpPr>
        <p:spPr bwMode="auto">
          <a:xfrm>
            <a:off x="152400" y="2514600"/>
            <a:ext cx="4648200" cy="1465263"/>
          </a:xfrm>
          <a:prstGeom prst="rect">
            <a:avLst/>
          </a:prstGeom>
          <a:noFill/>
          <a:ln w="9525">
            <a:noFill/>
            <a:miter lim="800000"/>
            <a:headEnd/>
            <a:tailEnd/>
          </a:ln>
        </p:spPr>
        <p:txBody>
          <a:bodyPr>
            <a:spAutoFit/>
          </a:bodyPr>
          <a:lstStyle/>
          <a:p>
            <a:r>
              <a:rPr lang="en-US">
                <a:solidFill>
                  <a:schemeClr val="bg1"/>
                </a:solidFill>
              </a:rPr>
              <a:t>is a Department of the Interior initiative on water conservation. It includes activities in:</a:t>
            </a:r>
          </a:p>
          <a:p>
            <a:pPr>
              <a:buFontTx/>
              <a:buChar char="-"/>
            </a:pPr>
            <a:r>
              <a:rPr lang="en-US">
                <a:solidFill>
                  <a:schemeClr val="bg1"/>
                </a:solidFill>
              </a:rPr>
              <a:t> Bureau of Reclamation</a:t>
            </a:r>
          </a:p>
          <a:p>
            <a:pPr>
              <a:buFontTx/>
              <a:buChar char="-"/>
            </a:pPr>
            <a:r>
              <a:rPr lang="en-US">
                <a:solidFill>
                  <a:schemeClr val="bg1"/>
                </a:solidFill>
              </a:rPr>
              <a:t> U.S. Geological Survey</a:t>
            </a:r>
          </a:p>
          <a:p>
            <a:pPr>
              <a:buFontTx/>
              <a:buChar char="-"/>
            </a:pPr>
            <a:r>
              <a:rPr lang="en-US">
                <a:solidFill>
                  <a:schemeClr val="bg1"/>
                </a:solidFill>
              </a:rPr>
              <a:t> Office of the Ass’t. Sec. for Water and Sci.</a:t>
            </a:r>
          </a:p>
        </p:txBody>
      </p:sp>
      <p:sp>
        <p:nvSpPr>
          <p:cNvPr id="17411" name="TextBox 34"/>
          <p:cNvSpPr txBox="1">
            <a:spLocks noChangeArrowheads="1"/>
          </p:cNvSpPr>
          <p:nvPr/>
        </p:nvSpPr>
        <p:spPr bwMode="auto">
          <a:xfrm>
            <a:off x="2971800" y="4724400"/>
            <a:ext cx="3048000" cy="1477963"/>
          </a:xfrm>
          <a:prstGeom prst="rect">
            <a:avLst/>
          </a:prstGeom>
          <a:noFill/>
          <a:ln w="9525">
            <a:noFill/>
            <a:miter lim="800000"/>
            <a:headEnd/>
            <a:tailEnd/>
          </a:ln>
        </p:spPr>
        <p:txBody>
          <a:bodyPr>
            <a:spAutoFit/>
          </a:bodyPr>
          <a:lstStyle/>
          <a:p>
            <a:r>
              <a:rPr lang="en-US">
                <a:solidFill>
                  <a:schemeClr val="bg1"/>
                </a:solidFill>
              </a:rPr>
              <a:t>The Water Availability and Use Assessment proposed in the 2011 budget is part of WaterSMART and the National Water Census</a:t>
            </a:r>
          </a:p>
        </p:txBody>
      </p:sp>
      <p:sp>
        <p:nvSpPr>
          <p:cNvPr id="37" name="Bent Arrow 36"/>
          <p:cNvSpPr/>
          <p:nvPr/>
        </p:nvSpPr>
        <p:spPr>
          <a:xfrm flipV="1">
            <a:off x="1219200" y="4038600"/>
            <a:ext cx="12954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7413" name="TextBox 37"/>
          <p:cNvSpPr txBox="1">
            <a:spLocks noChangeArrowheads="1"/>
          </p:cNvSpPr>
          <p:nvPr/>
        </p:nvSpPr>
        <p:spPr bwMode="auto">
          <a:xfrm>
            <a:off x="4648200" y="1828800"/>
            <a:ext cx="4343400" cy="466725"/>
          </a:xfrm>
          <a:prstGeom prst="rect">
            <a:avLst/>
          </a:prstGeom>
          <a:noFill/>
          <a:ln w="9525">
            <a:solidFill>
              <a:schemeClr val="bg1"/>
            </a:solidFill>
            <a:miter lim="800000"/>
            <a:headEnd/>
            <a:tailEnd/>
          </a:ln>
        </p:spPr>
        <p:txBody>
          <a:bodyPr>
            <a:spAutoFit/>
          </a:bodyPr>
          <a:lstStyle/>
          <a:p>
            <a:r>
              <a:rPr lang="en-US" sz="2400">
                <a:solidFill>
                  <a:schemeClr val="bg1"/>
                </a:solidFill>
              </a:rPr>
              <a:t>The National Water Census</a:t>
            </a:r>
          </a:p>
        </p:txBody>
      </p:sp>
      <p:sp>
        <p:nvSpPr>
          <p:cNvPr id="17414" name="TextBox 38"/>
          <p:cNvSpPr txBox="1">
            <a:spLocks noChangeArrowheads="1"/>
          </p:cNvSpPr>
          <p:nvPr/>
        </p:nvSpPr>
        <p:spPr bwMode="auto">
          <a:xfrm>
            <a:off x="5257800" y="2514600"/>
            <a:ext cx="3429000" cy="1465263"/>
          </a:xfrm>
          <a:prstGeom prst="rect">
            <a:avLst/>
          </a:prstGeom>
          <a:noFill/>
          <a:ln w="9525">
            <a:noFill/>
            <a:miter lim="800000"/>
            <a:headEnd/>
            <a:tailEnd/>
          </a:ln>
        </p:spPr>
        <p:txBody>
          <a:bodyPr>
            <a:spAutoFit/>
          </a:bodyPr>
          <a:lstStyle/>
          <a:p>
            <a:r>
              <a:rPr lang="en-US">
                <a:solidFill>
                  <a:schemeClr val="bg1"/>
                </a:solidFill>
              </a:rPr>
              <a:t>is an integral part of the U.S. Geological Survey’s Science Strategy to conduct an ongoing assessment of the Nation’s water resources</a:t>
            </a:r>
            <a:endParaRPr lang="en-US"/>
          </a:p>
        </p:txBody>
      </p:sp>
      <p:sp>
        <p:nvSpPr>
          <p:cNvPr id="40" name="Bent Arrow 39"/>
          <p:cNvSpPr/>
          <p:nvPr/>
        </p:nvSpPr>
        <p:spPr>
          <a:xfrm flipH="1" flipV="1">
            <a:off x="6019800" y="4038600"/>
            <a:ext cx="12954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7416" name="Picture 2"/>
          <p:cNvPicPr>
            <a:picLocks noChangeAspect="1" noChangeArrowheads="1"/>
          </p:cNvPicPr>
          <p:nvPr/>
        </p:nvPicPr>
        <p:blipFill>
          <a:blip r:embed="rId3" cstate="print"/>
          <a:srcRect/>
          <a:stretch>
            <a:fillRect/>
          </a:stretch>
        </p:blipFill>
        <p:spPr bwMode="auto">
          <a:xfrm>
            <a:off x="990600" y="1600200"/>
            <a:ext cx="2543175" cy="914400"/>
          </a:xfrm>
          <a:prstGeom prst="rect">
            <a:avLst/>
          </a:prstGeom>
          <a:noFill/>
          <a:ln w="9525">
            <a:noFill/>
            <a:miter lim="800000"/>
            <a:headEnd/>
            <a:tailEnd/>
          </a:ln>
        </p:spPr>
      </p:pic>
      <p:pic>
        <p:nvPicPr>
          <p:cNvPr id="17417" name="Picture 3" descr="Image of large USGS Identifier"/>
          <p:cNvPicPr>
            <a:picLocks noChangeAspect="1" noChangeArrowheads="1"/>
          </p:cNvPicPr>
          <p:nvPr/>
        </p:nvPicPr>
        <p:blipFill>
          <a:blip r:embed="rId4" cstate="print">
            <a:lum bright="100000"/>
          </a:blip>
          <a:srcRect/>
          <a:stretch>
            <a:fillRect/>
          </a:stretch>
        </p:blipFill>
        <p:spPr bwMode="black">
          <a:xfrm>
            <a:off x="152400" y="6248400"/>
            <a:ext cx="1293813"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4000" smtClean="0">
                <a:solidFill>
                  <a:srgbClr val="FFFF99"/>
                </a:solidFill>
              </a:rPr>
              <a:t>How will we apply the 2011 funds?</a:t>
            </a:r>
          </a:p>
        </p:txBody>
      </p:sp>
      <p:sp>
        <p:nvSpPr>
          <p:cNvPr id="3" name="Content Placeholder 2"/>
          <p:cNvSpPr>
            <a:spLocks noGrp="1"/>
          </p:cNvSpPr>
          <p:nvPr>
            <p:ph idx="1"/>
          </p:nvPr>
        </p:nvSpPr>
        <p:spPr/>
        <p:txBody>
          <a:bodyPr/>
          <a:lstStyle/>
          <a:p>
            <a:pPr>
              <a:buFontTx/>
              <a:buNone/>
              <a:defRPr/>
            </a:pPr>
            <a:r>
              <a:rPr lang="en-US" sz="2800" dirty="0" smtClean="0">
                <a:solidFill>
                  <a:srgbClr val="FFFF99"/>
                </a:solidFill>
              </a:rPr>
              <a:t>Nationwide Analysis System	 		$1.6 M</a:t>
            </a:r>
          </a:p>
          <a:p>
            <a:pPr>
              <a:buFontTx/>
              <a:buNone/>
              <a:defRPr/>
            </a:pPr>
            <a:r>
              <a:rPr lang="en-US" sz="2800" dirty="0" smtClean="0">
                <a:solidFill>
                  <a:srgbClr val="FFFF99"/>
                </a:solidFill>
              </a:rPr>
              <a:t>Water Use						$3.0 M</a:t>
            </a:r>
          </a:p>
          <a:p>
            <a:pPr>
              <a:buFontTx/>
              <a:buNone/>
              <a:defRPr/>
            </a:pPr>
            <a:r>
              <a:rPr lang="en-US" sz="2800" dirty="0" smtClean="0">
                <a:solidFill>
                  <a:srgbClr val="FFFF99">
                    <a:alpha val="25000"/>
                  </a:srgbClr>
                </a:solidFill>
              </a:rPr>
              <a:t>Ecological Flow				 	$1.3 M</a:t>
            </a:r>
          </a:p>
          <a:p>
            <a:pPr>
              <a:buFontTx/>
              <a:buNone/>
              <a:defRPr/>
            </a:pPr>
            <a:r>
              <a:rPr lang="en-US" sz="2800" dirty="0" smtClean="0">
                <a:solidFill>
                  <a:srgbClr val="FFFF99">
                    <a:alpha val="25000"/>
                  </a:srgbClr>
                </a:solidFill>
              </a:rPr>
              <a:t>Groundwater and Brackish Studies 	$1.6 M</a:t>
            </a:r>
          </a:p>
          <a:p>
            <a:pPr>
              <a:buFontTx/>
              <a:buNone/>
              <a:defRPr/>
            </a:pPr>
            <a:r>
              <a:rPr lang="en-US" sz="2800" dirty="0" smtClean="0">
                <a:solidFill>
                  <a:srgbClr val="FFFF99">
                    <a:alpha val="25000"/>
                  </a:srgbClr>
                </a:solidFill>
              </a:rPr>
              <a:t>Focus Area Studies				$1.5 M</a:t>
            </a:r>
          </a:p>
          <a:p>
            <a:pPr>
              <a:buFontTx/>
              <a:buNone/>
              <a:defRPr/>
            </a:pPr>
            <a:endParaRPr lang="en-US" sz="2800" dirty="0" smtClean="0">
              <a:solidFill>
                <a:srgbClr val="FFFF99"/>
              </a:solidFill>
            </a:endParaRPr>
          </a:p>
          <a:p>
            <a:pPr>
              <a:buFontTx/>
              <a:buNone/>
              <a:defRPr/>
            </a:pPr>
            <a:r>
              <a:rPr lang="en-US" sz="2800" dirty="0" smtClean="0">
                <a:solidFill>
                  <a:srgbClr val="FFFF99"/>
                </a:solidFill>
              </a:rPr>
              <a:t>Total							$9.0 M</a:t>
            </a:r>
            <a:endParaRPr lang="en-US" sz="2800" dirty="0">
              <a:solidFill>
                <a:srgbClr val="FFFF99"/>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304800"/>
            <a:ext cx="8229600" cy="1143000"/>
          </a:xfrm>
        </p:spPr>
        <p:txBody>
          <a:bodyPr/>
          <a:lstStyle/>
          <a:p>
            <a:r>
              <a:rPr lang="en-US" sz="2800" smtClean="0">
                <a:solidFill>
                  <a:schemeClr val="bg1"/>
                </a:solidFill>
              </a:rPr>
              <a:t> Flows Needs for Wildlife and Habitat</a:t>
            </a:r>
          </a:p>
        </p:txBody>
      </p:sp>
      <p:sp>
        <p:nvSpPr>
          <p:cNvPr id="56322" name="Text Box 3"/>
          <p:cNvSpPr txBox="1">
            <a:spLocks noChangeArrowheads="1"/>
          </p:cNvSpPr>
          <p:nvPr/>
        </p:nvSpPr>
        <p:spPr bwMode="auto">
          <a:xfrm>
            <a:off x="609600" y="1600200"/>
            <a:ext cx="7696200" cy="1477963"/>
          </a:xfrm>
          <a:prstGeom prst="rect">
            <a:avLst/>
          </a:prstGeom>
          <a:noFill/>
          <a:ln w="9525">
            <a:noFill/>
            <a:miter lim="800000"/>
            <a:headEnd/>
            <a:tailEnd/>
          </a:ln>
        </p:spPr>
        <p:txBody>
          <a:bodyPr>
            <a:spAutoFit/>
          </a:bodyPr>
          <a:lstStyle/>
          <a:p>
            <a:pPr marL="231775" indent="-231775">
              <a:buFontTx/>
              <a:buChar char="•"/>
            </a:pPr>
            <a:r>
              <a:rPr lang="en-US">
                <a:solidFill>
                  <a:schemeClr val="bg1"/>
                </a:solidFill>
              </a:rPr>
              <a:t>Assist classifying water bodies for their hydro-ecological type</a:t>
            </a:r>
          </a:p>
          <a:p>
            <a:pPr marL="231775" indent="-231775">
              <a:buFontTx/>
              <a:buChar char="•"/>
            </a:pPr>
            <a:r>
              <a:rPr lang="en-US">
                <a:solidFill>
                  <a:schemeClr val="bg1"/>
                </a:solidFill>
              </a:rPr>
              <a:t>Provide tools and data to systematically assess the ecological affects of hydrologic alteration</a:t>
            </a:r>
          </a:p>
          <a:p>
            <a:pPr marL="231775" indent="-231775">
              <a:buFontTx/>
              <a:buChar char="•"/>
            </a:pPr>
            <a:r>
              <a:rPr lang="en-US">
                <a:solidFill>
                  <a:schemeClr val="bg1"/>
                </a:solidFill>
              </a:rPr>
              <a:t>Assist users to develop flow or water level alteration – ecological response relationships by type of water body</a:t>
            </a:r>
          </a:p>
        </p:txBody>
      </p:sp>
      <p:pic>
        <p:nvPicPr>
          <p:cNvPr id="56323" name="Picture 8" descr="stshively2lrsucker"/>
          <p:cNvPicPr>
            <a:picLocks noChangeAspect="1" noChangeArrowheads="1"/>
          </p:cNvPicPr>
          <p:nvPr/>
        </p:nvPicPr>
        <p:blipFill>
          <a:blip r:embed="rId3" cstate="print"/>
          <a:srcRect/>
          <a:stretch>
            <a:fillRect/>
          </a:stretch>
        </p:blipFill>
        <p:spPr bwMode="auto">
          <a:xfrm>
            <a:off x="304800" y="3429000"/>
            <a:ext cx="3949700" cy="3073400"/>
          </a:xfrm>
          <a:prstGeom prst="rect">
            <a:avLst/>
          </a:prstGeom>
          <a:noFill/>
          <a:ln w="9525">
            <a:noFill/>
            <a:miter lim="800000"/>
            <a:headEnd/>
            <a:tailEnd/>
          </a:ln>
        </p:spPr>
      </p:pic>
      <p:pic>
        <p:nvPicPr>
          <p:cNvPr id="56324" name="Picture 4" descr="river 2125"/>
          <p:cNvPicPr>
            <a:picLocks noChangeAspect="1" noChangeArrowheads="1"/>
          </p:cNvPicPr>
          <p:nvPr/>
        </p:nvPicPr>
        <p:blipFill>
          <a:blip r:embed="rId4" cstate="print"/>
          <a:srcRect t="4941" b="6125"/>
          <a:stretch>
            <a:fillRect/>
          </a:stretch>
        </p:blipFill>
        <p:spPr bwMode="auto">
          <a:xfrm>
            <a:off x="4419600" y="3429000"/>
            <a:ext cx="45720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z="4000" smtClean="0">
                <a:solidFill>
                  <a:srgbClr val="FFFF99"/>
                </a:solidFill>
              </a:rPr>
              <a:t>How will we apply the 2011 funds?</a:t>
            </a:r>
          </a:p>
        </p:txBody>
      </p:sp>
      <p:sp>
        <p:nvSpPr>
          <p:cNvPr id="3" name="Content Placeholder 2"/>
          <p:cNvSpPr>
            <a:spLocks noGrp="1"/>
          </p:cNvSpPr>
          <p:nvPr>
            <p:ph idx="1"/>
          </p:nvPr>
        </p:nvSpPr>
        <p:spPr/>
        <p:txBody>
          <a:bodyPr/>
          <a:lstStyle/>
          <a:p>
            <a:pPr>
              <a:buFontTx/>
              <a:buNone/>
              <a:defRPr/>
            </a:pPr>
            <a:r>
              <a:rPr lang="en-US" sz="2800" dirty="0" smtClean="0">
                <a:solidFill>
                  <a:srgbClr val="FFFF99"/>
                </a:solidFill>
              </a:rPr>
              <a:t>Nationwide Analysis System	 		$1.6 M</a:t>
            </a:r>
          </a:p>
          <a:p>
            <a:pPr>
              <a:buFontTx/>
              <a:buNone/>
              <a:defRPr/>
            </a:pPr>
            <a:r>
              <a:rPr lang="en-US" sz="2800" dirty="0" smtClean="0">
                <a:solidFill>
                  <a:srgbClr val="FFFF99"/>
                </a:solidFill>
              </a:rPr>
              <a:t>Water Use						$3.0 M</a:t>
            </a:r>
          </a:p>
          <a:p>
            <a:pPr>
              <a:buFontTx/>
              <a:buNone/>
              <a:defRPr/>
            </a:pPr>
            <a:r>
              <a:rPr lang="en-US" sz="2800" dirty="0" smtClean="0">
                <a:solidFill>
                  <a:srgbClr val="FFFF99"/>
                </a:solidFill>
              </a:rPr>
              <a:t>Ecological Flow				 	$1.3 M</a:t>
            </a:r>
          </a:p>
          <a:p>
            <a:pPr>
              <a:buFontTx/>
              <a:buNone/>
              <a:defRPr/>
            </a:pPr>
            <a:r>
              <a:rPr lang="en-US" sz="2800" dirty="0" smtClean="0">
                <a:solidFill>
                  <a:srgbClr val="FFFF99">
                    <a:alpha val="25000"/>
                  </a:srgbClr>
                </a:solidFill>
              </a:rPr>
              <a:t>Groundwater and Brackish Studies 	$1.6 M</a:t>
            </a:r>
          </a:p>
          <a:p>
            <a:pPr>
              <a:buFontTx/>
              <a:buNone/>
              <a:defRPr/>
            </a:pPr>
            <a:r>
              <a:rPr lang="en-US" sz="2800" dirty="0" smtClean="0">
                <a:solidFill>
                  <a:srgbClr val="FFFF99">
                    <a:alpha val="25000"/>
                  </a:srgbClr>
                </a:solidFill>
              </a:rPr>
              <a:t>Focus Area Studies				$1.5 M</a:t>
            </a:r>
          </a:p>
          <a:p>
            <a:pPr>
              <a:buFontTx/>
              <a:buNone/>
              <a:defRPr/>
            </a:pPr>
            <a:endParaRPr lang="en-US" sz="2800" dirty="0" smtClean="0">
              <a:solidFill>
                <a:srgbClr val="FFFF99"/>
              </a:solidFill>
            </a:endParaRPr>
          </a:p>
          <a:p>
            <a:pPr>
              <a:buFontTx/>
              <a:buNone/>
              <a:defRPr/>
            </a:pPr>
            <a:r>
              <a:rPr lang="en-US" sz="2800" dirty="0" smtClean="0">
                <a:solidFill>
                  <a:srgbClr val="FFFF99"/>
                </a:solidFill>
              </a:rPr>
              <a:t>Total							$9.0 M</a:t>
            </a:r>
            <a:endParaRPr lang="en-US" sz="2800" dirty="0">
              <a:solidFill>
                <a:srgbClr val="FFFF99"/>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3198813" cy="3416300"/>
          </a:xfrm>
          <a:prstGeom prst="rect">
            <a:avLst/>
          </a:prstGeom>
          <a:noFill/>
        </p:spPr>
        <p:txBody>
          <a:bodyPr wrap="none">
            <a:spAutoFit/>
          </a:bodyPr>
          <a:lstStyle/>
          <a:p>
            <a:pPr>
              <a:defRPr/>
            </a:pPr>
            <a:r>
              <a:rPr lang="en-US" dirty="0">
                <a:solidFill>
                  <a:schemeClr val="bg1"/>
                </a:solidFill>
              </a:rPr>
              <a:t>Use the strength of and</a:t>
            </a:r>
          </a:p>
          <a:p>
            <a:pPr>
              <a:defRPr/>
            </a:pPr>
            <a:r>
              <a:rPr lang="en-US" dirty="0">
                <a:solidFill>
                  <a:schemeClr val="bg1"/>
                </a:solidFill>
              </a:rPr>
              <a:t>enhance the resources</a:t>
            </a:r>
          </a:p>
          <a:p>
            <a:pPr>
              <a:defRPr/>
            </a:pPr>
            <a:r>
              <a:rPr lang="en-US" dirty="0">
                <a:solidFill>
                  <a:schemeClr val="bg1"/>
                </a:solidFill>
              </a:rPr>
              <a:t>within this program to provide</a:t>
            </a:r>
          </a:p>
          <a:p>
            <a:pPr>
              <a:defRPr/>
            </a:pPr>
            <a:r>
              <a:rPr lang="en-US" dirty="0">
                <a:solidFill>
                  <a:schemeClr val="bg1"/>
                </a:solidFill>
              </a:rPr>
              <a:t>the information on:</a:t>
            </a:r>
          </a:p>
          <a:p>
            <a:pPr>
              <a:defRPr/>
            </a:pPr>
            <a:endParaRPr lang="en-US" dirty="0">
              <a:solidFill>
                <a:schemeClr val="bg1"/>
              </a:solidFill>
            </a:endParaRPr>
          </a:p>
          <a:p>
            <a:pPr indent="234950">
              <a:buFont typeface="Arial" pitchFamily="34" charset="0"/>
              <a:buChar char="•"/>
              <a:defRPr/>
            </a:pPr>
            <a:r>
              <a:rPr lang="en-US" dirty="0">
                <a:solidFill>
                  <a:schemeClr val="bg1"/>
                </a:solidFill>
              </a:rPr>
              <a:t>Recharge</a:t>
            </a:r>
          </a:p>
          <a:p>
            <a:pPr indent="234950">
              <a:buFont typeface="Arial" pitchFamily="34" charset="0"/>
              <a:buChar char="•"/>
              <a:defRPr/>
            </a:pPr>
            <a:r>
              <a:rPr lang="en-US" dirty="0">
                <a:solidFill>
                  <a:schemeClr val="bg1"/>
                </a:solidFill>
              </a:rPr>
              <a:t>GW yields</a:t>
            </a:r>
          </a:p>
          <a:p>
            <a:pPr indent="234950">
              <a:buFont typeface="Arial" pitchFamily="34" charset="0"/>
              <a:buChar char="•"/>
              <a:defRPr/>
            </a:pPr>
            <a:r>
              <a:rPr lang="en-US" dirty="0">
                <a:solidFill>
                  <a:schemeClr val="bg1"/>
                </a:solidFill>
              </a:rPr>
              <a:t>Changes in storage.</a:t>
            </a:r>
          </a:p>
          <a:p>
            <a:pPr indent="234950">
              <a:buFont typeface="Arial" pitchFamily="34" charset="0"/>
              <a:buChar char="•"/>
              <a:defRPr/>
            </a:pPr>
            <a:r>
              <a:rPr lang="en-US" dirty="0">
                <a:solidFill>
                  <a:schemeClr val="bg1"/>
                </a:solidFill>
              </a:rPr>
              <a:t>Saltwater Intrusion</a:t>
            </a:r>
          </a:p>
          <a:p>
            <a:pPr indent="234950">
              <a:buFont typeface="Arial" pitchFamily="34" charset="0"/>
              <a:buChar char="•"/>
              <a:defRPr/>
            </a:pPr>
            <a:r>
              <a:rPr lang="en-US" dirty="0">
                <a:solidFill>
                  <a:schemeClr val="bg1"/>
                </a:solidFill>
              </a:rPr>
              <a:t>Trends in GW Indices</a:t>
            </a:r>
          </a:p>
          <a:p>
            <a:pPr indent="234950">
              <a:buFont typeface="Arial" pitchFamily="34" charset="0"/>
              <a:buChar char="•"/>
              <a:defRPr/>
            </a:pPr>
            <a:r>
              <a:rPr lang="en-US" dirty="0">
                <a:solidFill>
                  <a:schemeClr val="bg1"/>
                </a:solidFill>
              </a:rPr>
              <a:t>Artificial Recharge</a:t>
            </a:r>
          </a:p>
          <a:p>
            <a:pPr indent="234950">
              <a:buFont typeface="Arial" pitchFamily="34" charset="0"/>
              <a:buChar char="•"/>
              <a:defRPr/>
            </a:pPr>
            <a:r>
              <a:rPr lang="en-US" dirty="0">
                <a:solidFill>
                  <a:schemeClr val="bg1"/>
                </a:solidFill>
              </a:rPr>
              <a:t>GW/SW Interactions</a:t>
            </a:r>
          </a:p>
        </p:txBody>
      </p:sp>
      <p:pic>
        <p:nvPicPr>
          <p:cNvPr id="60418" name="Picture 2"/>
          <p:cNvPicPr>
            <a:picLocks noChangeAspect="1" noChangeArrowheads="1"/>
          </p:cNvPicPr>
          <p:nvPr/>
        </p:nvPicPr>
        <p:blipFill>
          <a:blip r:embed="rId3" cstate="print"/>
          <a:srcRect/>
          <a:stretch>
            <a:fillRect/>
          </a:stretch>
        </p:blipFill>
        <p:spPr bwMode="auto">
          <a:xfrm>
            <a:off x="3429000" y="1447800"/>
            <a:ext cx="5362575" cy="4953000"/>
          </a:xfrm>
          <a:prstGeom prst="rect">
            <a:avLst/>
          </a:prstGeom>
          <a:noFill/>
          <a:ln w="9525">
            <a:noFill/>
            <a:miter lim="800000"/>
            <a:headEnd/>
            <a:tailEnd/>
          </a:ln>
        </p:spPr>
      </p:pic>
      <p:sp>
        <p:nvSpPr>
          <p:cNvPr id="60419" name="Title 1"/>
          <p:cNvSpPr>
            <a:spLocks noGrp="1"/>
          </p:cNvSpPr>
          <p:nvPr>
            <p:ph type="title"/>
          </p:nvPr>
        </p:nvSpPr>
        <p:spPr>
          <a:xfrm>
            <a:off x="0" y="274638"/>
            <a:ext cx="9144000" cy="1143000"/>
          </a:xfrm>
        </p:spPr>
        <p:txBody>
          <a:bodyPr/>
          <a:lstStyle/>
          <a:p>
            <a:r>
              <a:rPr lang="en-US" sz="3200" smtClean="0">
                <a:solidFill>
                  <a:srgbClr val="FFFF99"/>
                </a:solidFill>
              </a:rPr>
              <a:t>Assess Groundwater’s role in Water Availability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2895600" cy="2862263"/>
          </a:xfrm>
          <a:prstGeom prst="rect">
            <a:avLst/>
          </a:prstGeom>
          <a:noFill/>
        </p:spPr>
        <p:txBody>
          <a:bodyPr>
            <a:spAutoFit/>
          </a:bodyPr>
          <a:lstStyle/>
          <a:p>
            <a:pPr>
              <a:defRPr/>
            </a:pPr>
            <a:r>
              <a:rPr lang="en-US" dirty="0">
                <a:solidFill>
                  <a:schemeClr val="bg1"/>
                </a:solidFill>
              </a:rPr>
              <a:t>Continue and strengthen the effort begun under the Challenge Projects RFP for 2010</a:t>
            </a:r>
          </a:p>
          <a:p>
            <a:pPr>
              <a:defRPr/>
            </a:pPr>
            <a:endParaRPr lang="en-US" dirty="0">
              <a:solidFill>
                <a:schemeClr val="bg1"/>
              </a:solidFill>
            </a:endParaRPr>
          </a:p>
          <a:p>
            <a:pPr indent="234950">
              <a:buFont typeface="Arial" pitchFamily="34" charset="0"/>
              <a:buChar char="•"/>
              <a:defRPr/>
            </a:pPr>
            <a:r>
              <a:rPr lang="en-US" dirty="0">
                <a:solidFill>
                  <a:schemeClr val="bg1"/>
                </a:solidFill>
              </a:rPr>
              <a:t>Locations of the res.</a:t>
            </a:r>
          </a:p>
          <a:p>
            <a:pPr indent="234950">
              <a:buFont typeface="Arial" pitchFamily="34" charset="0"/>
              <a:buChar char="•"/>
              <a:defRPr/>
            </a:pPr>
            <a:r>
              <a:rPr lang="en-US" dirty="0">
                <a:solidFill>
                  <a:schemeClr val="bg1"/>
                </a:solidFill>
              </a:rPr>
              <a:t>Hydrologic properties</a:t>
            </a:r>
          </a:p>
          <a:p>
            <a:pPr indent="234950">
              <a:buFont typeface="Arial" pitchFamily="34" charset="0"/>
              <a:buChar char="•"/>
              <a:defRPr/>
            </a:pPr>
            <a:r>
              <a:rPr lang="en-US" dirty="0">
                <a:solidFill>
                  <a:schemeClr val="bg1"/>
                </a:solidFill>
              </a:rPr>
              <a:t>Water quality properties</a:t>
            </a:r>
          </a:p>
          <a:p>
            <a:pPr indent="234950">
              <a:buFont typeface="Arial" pitchFamily="34" charset="0"/>
              <a:buChar char="•"/>
              <a:defRPr/>
            </a:pPr>
            <a:r>
              <a:rPr lang="en-US" dirty="0">
                <a:solidFill>
                  <a:schemeClr val="bg1"/>
                </a:solidFill>
              </a:rPr>
              <a:t>Current uses</a:t>
            </a:r>
          </a:p>
          <a:p>
            <a:pPr indent="234950">
              <a:buFont typeface="Arial" pitchFamily="34" charset="0"/>
              <a:buChar char="•"/>
              <a:defRPr/>
            </a:pPr>
            <a:endParaRPr lang="en-US" dirty="0">
              <a:solidFill>
                <a:schemeClr val="bg1"/>
              </a:solidFill>
            </a:endParaRPr>
          </a:p>
        </p:txBody>
      </p:sp>
      <p:sp>
        <p:nvSpPr>
          <p:cNvPr id="62466" name="Title 1"/>
          <p:cNvSpPr>
            <a:spLocks noGrp="1"/>
          </p:cNvSpPr>
          <p:nvPr>
            <p:ph type="title"/>
          </p:nvPr>
        </p:nvSpPr>
        <p:spPr>
          <a:xfrm>
            <a:off x="0" y="274638"/>
            <a:ext cx="9144000" cy="1143000"/>
          </a:xfrm>
        </p:spPr>
        <p:txBody>
          <a:bodyPr/>
          <a:lstStyle/>
          <a:p>
            <a:r>
              <a:rPr lang="en-US" sz="3200" smtClean="0">
                <a:solidFill>
                  <a:srgbClr val="FFFF99"/>
                </a:solidFill>
              </a:rPr>
              <a:t>Assess the Nation’s Brackish Resources</a:t>
            </a:r>
          </a:p>
        </p:txBody>
      </p:sp>
      <p:pic>
        <p:nvPicPr>
          <p:cNvPr id="62467" name="Picture 3" descr="figure19N_SalineDepth_sl"/>
          <p:cNvPicPr>
            <a:picLocks noChangeAspect="1" noChangeArrowheads="1"/>
          </p:cNvPicPr>
          <p:nvPr/>
        </p:nvPicPr>
        <p:blipFill>
          <a:blip r:embed="rId3" cstate="print"/>
          <a:srcRect/>
          <a:stretch>
            <a:fillRect/>
          </a:stretch>
        </p:blipFill>
        <p:spPr bwMode="auto">
          <a:xfrm>
            <a:off x="2882900" y="2209800"/>
            <a:ext cx="62611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4000" smtClean="0">
                <a:solidFill>
                  <a:srgbClr val="FFFF99"/>
                </a:solidFill>
              </a:rPr>
              <a:t>How will we apply the 2011 funds?</a:t>
            </a:r>
          </a:p>
        </p:txBody>
      </p:sp>
      <p:sp>
        <p:nvSpPr>
          <p:cNvPr id="3" name="Content Placeholder 2"/>
          <p:cNvSpPr>
            <a:spLocks noGrp="1"/>
          </p:cNvSpPr>
          <p:nvPr>
            <p:ph idx="1"/>
          </p:nvPr>
        </p:nvSpPr>
        <p:spPr/>
        <p:txBody>
          <a:bodyPr/>
          <a:lstStyle/>
          <a:p>
            <a:pPr>
              <a:buFontTx/>
              <a:buNone/>
              <a:defRPr/>
            </a:pPr>
            <a:r>
              <a:rPr lang="en-US" sz="2800" dirty="0" smtClean="0">
                <a:solidFill>
                  <a:srgbClr val="FFFF99"/>
                </a:solidFill>
              </a:rPr>
              <a:t>Nationwide Analysis System	 		$1.6 M</a:t>
            </a:r>
          </a:p>
          <a:p>
            <a:pPr>
              <a:buFontTx/>
              <a:buNone/>
              <a:defRPr/>
            </a:pPr>
            <a:r>
              <a:rPr lang="en-US" sz="2800" dirty="0" smtClean="0">
                <a:solidFill>
                  <a:srgbClr val="FFFF99"/>
                </a:solidFill>
              </a:rPr>
              <a:t>Water Use						$3.0 M</a:t>
            </a:r>
          </a:p>
          <a:p>
            <a:pPr>
              <a:buFontTx/>
              <a:buNone/>
              <a:defRPr/>
            </a:pPr>
            <a:r>
              <a:rPr lang="en-US" sz="2800" dirty="0" smtClean="0">
                <a:solidFill>
                  <a:srgbClr val="FFFF99"/>
                </a:solidFill>
              </a:rPr>
              <a:t>Ecological Flow				 	$1.3 M</a:t>
            </a:r>
          </a:p>
          <a:p>
            <a:pPr>
              <a:buFontTx/>
              <a:buNone/>
              <a:defRPr/>
            </a:pPr>
            <a:r>
              <a:rPr lang="en-US" sz="2800" dirty="0" smtClean="0">
                <a:solidFill>
                  <a:srgbClr val="FFFF99"/>
                </a:solidFill>
              </a:rPr>
              <a:t>Groundwater and Brackish Studies 	$1.6 M</a:t>
            </a:r>
          </a:p>
          <a:p>
            <a:pPr>
              <a:buFontTx/>
              <a:buNone/>
              <a:defRPr/>
            </a:pPr>
            <a:r>
              <a:rPr lang="en-US" sz="2800" dirty="0" smtClean="0">
                <a:solidFill>
                  <a:srgbClr val="FFFF99">
                    <a:alpha val="25000"/>
                  </a:srgbClr>
                </a:solidFill>
              </a:rPr>
              <a:t>Focus Area Studies				$1.5 M</a:t>
            </a:r>
          </a:p>
          <a:p>
            <a:pPr>
              <a:buFontTx/>
              <a:buNone/>
              <a:defRPr/>
            </a:pPr>
            <a:endParaRPr lang="en-US" sz="2800" dirty="0" smtClean="0">
              <a:solidFill>
                <a:srgbClr val="FFFF99"/>
              </a:solidFill>
            </a:endParaRPr>
          </a:p>
          <a:p>
            <a:pPr>
              <a:buFontTx/>
              <a:buNone/>
              <a:defRPr/>
            </a:pPr>
            <a:r>
              <a:rPr lang="en-US" sz="2800" dirty="0" smtClean="0">
                <a:solidFill>
                  <a:srgbClr val="FFFF99"/>
                </a:solidFill>
              </a:rPr>
              <a:t>Total							$9.0 M</a:t>
            </a:r>
            <a:endParaRPr lang="en-US" sz="2800" dirty="0">
              <a:solidFill>
                <a:srgbClr val="FFFF99"/>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274638"/>
            <a:ext cx="9144000" cy="1143000"/>
          </a:xfrm>
        </p:spPr>
        <p:txBody>
          <a:bodyPr/>
          <a:lstStyle/>
          <a:p>
            <a:r>
              <a:rPr lang="en-US" sz="3200" smtClean="0">
                <a:solidFill>
                  <a:srgbClr val="FFFF99"/>
                </a:solidFill>
              </a:rPr>
              <a:t>Assess Water Quality’s role in Water Availability</a:t>
            </a:r>
          </a:p>
        </p:txBody>
      </p:sp>
      <p:sp>
        <p:nvSpPr>
          <p:cNvPr id="4" name="TextBox 3"/>
          <p:cNvSpPr txBox="1"/>
          <p:nvPr/>
        </p:nvSpPr>
        <p:spPr>
          <a:xfrm>
            <a:off x="0" y="2438400"/>
            <a:ext cx="3294063" cy="3694113"/>
          </a:xfrm>
          <a:prstGeom prst="rect">
            <a:avLst/>
          </a:prstGeom>
          <a:noFill/>
        </p:spPr>
        <p:txBody>
          <a:bodyPr wrap="none">
            <a:spAutoFit/>
          </a:bodyPr>
          <a:lstStyle/>
          <a:p>
            <a:pPr>
              <a:defRPr/>
            </a:pPr>
            <a:r>
              <a:rPr lang="en-US" dirty="0">
                <a:solidFill>
                  <a:srgbClr val="FFFF99"/>
                </a:solidFill>
              </a:rPr>
              <a:t>Use the strength of the</a:t>
            </a:r>
          </a:p>
          <a:p>
            <a:pPr>
              <a:defRPr/>
            </a:pPr>
            <a:r>
              <a:rPr lang="en-US" dirty="0">
                <a:solidFill>
                  <a:srgbClr val="FFFF99"/>
                </a:solidFill>
              </a:rPr>
              <a:t>NAWQA Program and tools</a:t>
            </a:r>
          </a:p>
          <a:p>
            <a:pPr>
              <a:defRPr/>
            </a:pPr>
            <a:r>
              <a:rPr lang="en-US" dirty="0">
                <a:solidFill>
                  <a:srgbClr val="FFFF99"/>
                </a:solidFill>
              </a:rPr>
              <a:t>like SPARROW to:</a:t>
            </a:r>
          </a:p>
          <a:p>
            <a:pPr>
              <a:defRPr/>
            </a:pPr>
            <a:endParaRPr lang="en-US" dirty="0">
              <a:solidFill>
                <a:srgbClr val="FFFF99"/>
              </a:solidFill>
            </a:endParaRPr>
          </a:p>
          <a:p>
            <a:pPr indent="234950">
              <a:buFont typeface="Arial" pitchFamily="34" charset="0"/>
              <a:buChar char="•"/>
              <a:defRPr/>
            </a:pPr>
            <a:r>
              <a:rPr lang="en-US" dirty="0">
                <a:solidFill>
                  <a:srgbClr val="FFFF99"/>
                </a:solidFill>
              </a:rPr>
              <a:t>Demonstrate the degree</a:t>
            </a:r>
          </a:p>
          <a:p>
            <a:pPr indent="234950">
              <a:defRPr/>
            </a:pPr>
            <a:r>
              <a:rPr lang="en-US" dirty="0">
                <a:solidFill>
                  <a:srgbClr val="FFFF99"/>
                </a:solidFill>
              </a:rPr>
              <a:t>of water quality impairment</a:t>
            </a:r>
          </a:p>
          <a:p>
            <a:pPr indent="234950">
              <a:defRPr/>
            </a:pPr>
            <a:r>
              <a:rPr lang="en-US" dirty="0">
                <a:solidFill>
                  <a:srgbClr val="FFFF99"/>
                </a:solidFill>
              </a:rPr>
              <a:t>that limits water availability</a:t>
            </a:r>
          </a:p>
          <a:p>
            <a:pPr indent="234950">
              <a:buFont typeface="Arial" pitchFamily="34" charset="0"/>
              <a:buChar char="•"/>
              <a:defRPr/>
            </a:pPr>
            <a:r>
              <a:rPr lang="en-US" dirty="0">
                <a:solidFill>
                  <a:srgbClr val="FFFF99"/>
                </a:solidFill>
              </a:rPr>
              <a:t>Define the main compounds</a:t>
            </a:r>
          </a:p>
          <a:p>
            <a:pPr indent="234950">
              <a:defRPr/>
            </a:pPr>
            <a:r>
              <a:rPr lang="en-US" dirty="0">
                <a:solidFill>
                  <a:srgbClr val="FFFF99"/>
                </a:solidFill>
              </a:rPr>
              <a:t>of importance.</a:t>
            </a:r>
          </a:p>
          <a:p>
            <a:pPr indent="234950">
              <a:buFont typeface="Arial" pitchFamily="34" charset="0"/>
              <a:buChar char="•"/>
              <a:defRPr/>
            </a:pPr>
            <a:r>
              <a:rPr lang="en-US" dirty="0">
                <a:solidFill>
                  <a:srgbClr val="FFFF99"/>
                </a:solidFill>
              </a:rPr>
              <a:t>Relate to water use</a:t>
            </a:r>
          </a:p>
          <a:p>
            <a:pPr indent="234950">
              <a:defRPr/>
            </a:pPr>
            <a:r>
              <a:rPr lang="en-US" dirty="0">
                <a:solidFill>
                  <a:srgbClr val="FFFF99"/>
                </a:solidFill>
              </a:rPr>
              <a:t>and return</a:t>
            </a:r>
          </a:p>
          <a:p>
            <a:pPr indent="234950">
              <a:buFont typeface="Arial" pitchFamily="34" charset="0"/>
              <a:buChar char="•"/>
              <a:defRPr/>
            </a:pPr>
            <a:r>
              <a:rPr lang="en-US" dirty="0">
                <a:solidFill>
                  <a:srgbClr val="FFFF99"/>
                </a:solidFill>
              </a:rPr>
              <a:t>Trends</a:t>
            </a:r>
          </a:p>
          <a:p>
            <a:pPr>
              <a:defRPr/>
            </a:pPr>
            <a:endParaRPr lang="en-US" dirty="0">
              <a:solidFill>
                <a:srgbClr val="FFFF99"/>
              </a:solidFill>
            </a:endParaRPr>
          </a:p>
        </p:txBody>
      </p:sp>
      <p:pic>
        <p:nvPicPr>
          <p:cNvPr id="66563" name="Picture 2"/>
          <p:cNvPicPr>
            <a:picLocks noChangeAspect="1" noChangeArrowheads="1"/>
          </p:cNvPicPr>
          <p:nvPr/>
        </p:nvPicPr>
        <p:blipFill>
          <a:blip r:embed="rId3" cstate="print"/>
          <a:srcRect r="3670" b="4703"/>
          <a:stretch>
            <a:fillRect/>
          </a:stretch>
        </p:blipFill>
        <p:spPr bwMode="auto">
          <a:xfrm>
            <a:off x="3181350" y="2057400"/>
            <a:ext cx="596265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533400"/>
            <a:ext cx="8229600" cy="4906963"/>
          </a:xfrm>
        </p:spPr>
        <p:txBody>
          <a:bodyPr/>
          <a:lstStyle/>
          <a:p>
            <a:r>
              <a:rPr lang="en-US" sz="2800" smtClean="0">
                <a:solidFill>
                  <a:schemeClr val="bg1"/>
                </a:solidFill>
              </a:rPr>
              <a:t>Finally, three</a:t>
            </a:r>
            <a:r>
              <a:rPr lang="en-US" sz="2800" smtClean="0"/>
              <a:t> </a:t>
            </a:r>
            <a:r>
              <a:rPr lang="en-US" sz="2800" smtClean="0">
                <a:solidFill>
                  <a:schemeClr val="bg1"/>
                </a:solidFill>
              </a:rPr>
              <a:t>studies focused on selected watersheds: the Colorado River, the Delaware River, and the ACF Rivers - where there is significant competition over water resources. Here, the USGS will work collaboratively with stakeholders to comprehensively assess the technical aspects of water availability.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304800" y="274638"/>
            <a:ext cx="8610600" cy="1143000"/>
          </a:xfrm>
        </p:spPr>
        <p:txBody>
          <a:bodyPr/>
          <a:lstStyle/>
          <a:p>
            <a:r>
              <a:rPr lang="en-US" sz="3600" smtClean="0">
                <a:solidFill>
                  <a:srgbClr val="FFFF99"/>
                </a:solidFill>
              </a:rPr>
              <a:t>Focused Water Availability Assessments</a:t>
            </a:r>
          </a:p>
        </p:txBody>
      </p:sp>
      <p:pic>
        <p:nvPicPr>
          <p:cNvPr id="70658" name="Picture 2"/>
          <p:cNvPicPr>
            <a:picLocks noChangeAspect="1" noChangeArrowheads="1"/>
          </p:cNvPicPr>
          <p:nvPr/>
        </p:nvPicPr>
        <p:blipFill>
          <a:blip r:embed="rId3" cstate="print"/>
          <a:srcRect/>
          <a:stretch>
            <a:fillRect/>
          </a:stretch>
        </p:blipFill>
        <p:spPr bwMode="auto">
          <a:xfrm>
            <a:off x="3733800" y="2971800"/>
            <a:ext cx="1690688" cy="1190625"/>
          </a:xfrm>
          <a:prstGeom prst="rect">
            <a:avLst/>
          </a:prstGeom>
          <a:noFill/>
          <a:ln w="9525">
            <a:noFill/>
            <a:miter lim="800000"/>
            <a:headEnd/>
            <a:tailEnd/>
          </a:ln>
        </p:spPr>
      </p:pic>
      <p:cxnSp>
        <p:nvCxnSpPr>
          <p:cNvPr id="7" name="Straight Arrow Connector 6"/>
          <p:cNvCxnSpPr/>
          <p:nvPr/>
        </p:nvCxnSpPr>
        <p:spPr>
          <a:xfrm rot="10800000">
            <a:off x="5181600" y="3962400"/>
            <a:ext cx="9144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660" name="TextBox 7"/>
          <p:cNvSpPr txBox="1">
            <a:spLocks noChangeArrowheads="1"/>
          </p:cNvSpPr>
          <p:nvPr/>
        </p:nvSpPr>
        <p:spPr bwMode="auto">
          <a:xfrm>
            <a:off x="6096000" y="4724400"/>
            <a:ext cx="2724150" cy="646113"/>
          </a:xfrm>
          <a:prstGeom prst="rect">
            <a:avLst/>
          </a:prstGeom>
          <a:noFill/>
          <a:ln w="9525">
            <a:noFill/>
            <a:miter lim="800000"/>
            <a:headEnd/>
            <a:tailEnd/>
          </a:ln>
        </p:spPr>
        <p:txBody>
          <a:bodyPr wrap="none">
            <a:spAutoFit/>
          </a:bodyPr>
          <a:lstStyle/>
          <a:p>
            <a:r>
              <a:rPr lang="en-US">
                <a:solidFill>
                  <a:srgbClr val="FFFF99"/>
                </a:solidFill>
              </a:rPr>
              <a:t>State, Local, Regional</a:t>
            </a:r>
          </a:p>
          <a:p>
            <a:r>
              <a:rPr lang="en-US">
                <a:solidFill>
                  <a:srgbClr val="FFFF99"/>
                </a:solidFill>
              </a:rPr>
              <a:t>Stakeholder Involvement</a:t>
            </a:r>
          </a:p>
        </p:txBody>
      </p:sp>
      <p:pic>
        <p:nvPicPr>
          <p:cNvPr id="70661" name="Picture 2"/>
          <p:cNvPicPr>
            <a:picLocks noChangeAspect="1" noChangeArrowheads="1"/>
          </p:cNvPicPr>
          <p:nvPr/>
        </p:nvPicPr>
        <p:blipFill>
          <a:blip r:embed="rId4" cstate="print"/>
          <a:srcRect/>
          <a:stretch>
            <a:fillRect/>
          </a:stretch>
        </p:blipFill>
        <p:spPr bwMode="auto">
          <a:xfrm>
            <a:off x="6629400" y="2362200"/>
            <a:ext cx="1711325" cy="1162050"/>
          </a:xfrm>
          <a:prstGeom prst="rect">
            <a:avLst/>
          </a:prstGeom>
          <a:noFill/>
          <a:ln w="9525">
            <a:noFill/>
            <a:miter lim="800000"/>
            <a:headEnd/>
            <a:tailEnd/>
          </a:ln>
        </p:spPr>
      </p:pic>
      <p:sp>
        <p:nvSpPr>
          <p:cNvPr id="70662" name="TextBox 9"/>
          <p:cNvSpPr txBox="1">
            <a:spLocks noChangeArrowheads="1"/>
          </p:cNvSpPr>
          <p:nvPr/>
        </p:nvSpPr>
        <p:spPr bwMode="auto">
          <a:xfrm>
            <a:off x="6705600" y="3581400"/>
            <a:ext cx="1890713" cy="646113"/>
          </a:xfrm>
          <a:prstGeom prst="rect">
            <a:avLst/>
          </a:prstGeom>
          <a:noFill/>
          <a:ln w="9525">
            <a:noFill/>
            <a:miter lim="800000"/>
            <a:headEnd/>
            <a:tailEnd/>
          </a:ln>
        </p:spPr>
        <p:txBody>
          <a:bodyPr wrap="none">
            <a:spAutoFit/>
          </a:bodyPr>
          <a:lstStyle/>
          <a:p>
            <a:r>
              <a:rPr lang="en-US">
                <a:solidFill>
                  <a:srgbClr val="FFFF99"/>
                </a:solidFill>
              </a:rPr>
              <a:t>SW Trends, </a:t>
            </a:r>
          </a:p>
          <a:p>
            <a:r>
              <a:rPr lang="en-US">
                <a:solidFill>
                  <a:srgbClr val="FFFF99"/>
                </a:solidFill>
              </a:rPr>
              <a:t>Precipitation, etc</a:t>
            </a:r>
          </a:p>
        </p:txBody>
      </p:sp>
      <p:pic>
        <p:nvPicPr>
          <p:cNvPr id="70663" name="Picture 7" descr="Water Use Return Flow"/>
          <p:cNvPicPr>
            <a:picLocks noChangeAspect="1" noChangeArrowheads="1"/>
          </p:cNvPicPr>
          <p:nvPr/>
        </p:nvPicPr>
        <p:blipFill>
          <a:blip r:embed="rId5" cstate="print"/>
          <a:srcRect/>
          <a:stretch>
            <a:fillRect/>
          </a:stretch>
        </p:blipFill>
        <p:spPr bwMode="auto">
          <a:xfrm>
            <a:off x="838200" y="2286000"/>
            <a:ext cx="1403350" cy="1143000"/>
          </a:xfrm>
          <a:prstGeom prst="rect">
            <a:avLst/>
          </a:prstGeom>
          <a:noFill/>
          <a:ln w="9525">
            <a:noFill/>
            <a:miter lim="800000"/>
            <a:headEnd/>
            <a:tailEnd/>
          </a:ln>
        </p:spPr>
      </p:pic>
      <p:pic>
        <p:nvPicPr>
          <p:cNvPr id="70664" name="Picture 3"/>
          <p:cNvPicPr>
            <a:picLocks noChangeAspect="1" noChangeArrowheads="1"/>
          </p:cNvPicPr>
          <p:nvPr/>
        </p:nvPicPr>
        <p:blipFill>
          <a:blip r:embed="rId6" cstate="print"/>
          <a:srcRect/>
          <a:stretch>
            <a:fillRect/>
          </a:stretch>
        </p:blipFill>
        <p:spPr bwMode="auto">
          <a:xfrm>
            <a:off x="2438400" y="1219200"/>
            <a:ext cx="1733550" cy="1162050"/>
          </a:xfrm>
          <a:prstGeom prst="rect">
            <a:avLst/>
          </a:prstGeom>
          <a:noFill/>
          <a:ln w="9525">
            <a:noFill/>
            <a:miter lim="800000"/>
            <a:headEnd/>
            <a:tailEnd/>
          </a:ln>
        </p:spPr>
      </p:pic>
      <p:pic>
        <p:nvPicPr>
          <p:cNvPr id="70665" name="Picture 2"/>
          <p:cNvPicPr>
            <a:picLocks noChangeAspect="1" noChangeArrowheads="1"/>
          </p:cNvPicPr>
          <p:nvPr/>
        </p:nvPicPr>
        <p:blipFill>
          <a:blip r:embed="rId7" cstate="print"/>
          <a:srcRect/>
          <a:stretch>
            <a:fillRect/>
          </a:stretch>
        </p:blipFill>
        <p:spPr bwMode="auto">
          <a:xfrm>
            <a:off x="5029200" y="1143000"/>
            <a:ext cx="1320800" cy="1219200"/>
          </a:xfrm>
          <a:prstGeom prst="rect">
            <a:avLst/>
          </a:prstGeom>
          <a:noFill/>
          <a:ln w="9525">
            <a:noFill/>
            <a:miter lim="800000"/>
            <a:headEnd/>
            <a:tailEnd/>
          </a:ln>
        </p:spPr>
      </p:pic>
      <p:pic>
        <p:nvPicPr>
          <p:cNvPr id="70666" name="Picture 4" descr="river 2125"/>
          <p:cNvPicPr>
            <a:picLocks noChangeAspect="1" noChangeArrowheads="1"/>
          </p:cNvPicPr>
          <p:nvPr/>
        </p:nvPicPr>
        <p:blipFill>
          <a:blip r:embed="rId8" cstate="print"/>
          <a:srcRect t="4941" b="6125"/>
          <a:stretch>
            <a:fillRect/>
          </a:stretch>
        </p:blipFill>
        <p:spPr bwMode="auto">
          <a:xfrm>
            <a:off x="533400" y="3962400"/>
            <a:ext cx="1714500" cy="1143000"/>
          </a:xfrm>
          <a:prstGeom prst="rect">
            <a:avLst/>
          </a:prstGeom>
          <a:noFill/>
          <a:ln w="9525">
            <a:noFill/>
            <a:miter lim="800000"/>
            <a:headEnd/>
            <a:tailEnd/>
          </a:ln>
        </p:spPr>
      </p:pic>
      <p:sp>
        <p:nvSpPr>
          <p:cNvPr id="15" name="Rectangle 14"/>
          <p:cNvSpPr/>
          <p:nvPr/>
        </p:nvSpPr>
        <p:spPr>
          <a:xfrm>
            <a:off x="6096000" y="4724400"/>
            <a:ext cx="2743200" cy="762000"/>
          </a:xfrm>
          <a:prstGeom prst="rect">
            <a:avLst/>
          </a:pr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7" name="Straight Arrow Connector 16"/>
          <p:cNvCxnSpPr/>
          <p:nvPr/>
        </p:nvCxnSpPr>
        <p:spPr>
          <a:xfrm rot="16200000" flipV="1">
            <a:off x="4038600" y="4572000"/>
            <a:ext cx="13716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19600" y="5562600"/>
            <a:ext cx="2133600" cy="1143000"/>
          </a:xfrm>
          <a:prstGeom prst="rect">
            <a:avLst/>
          </a:pr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670" name="TextBox 20"/>
          <p:cNvSpPr txBox="1">
            <a:spLocks noChangeArrowheads="1"/>
          </p:cNvSpPr>
          <p:nvPr/>
        </p:nvSpPr>
        <p:spPr bwMode="auto">
          <a:xfrm>
            <a:off x="4419600" y="5638800"/>
            <a:ext cx="2209800" cy="923925"/>
          </a:xfrm>
          <a:prstGeom prst="rect">
            <a:avLst/>
          </a:prstGeom>
          <a:noFill/>
          <a:ln w="9525">
            <a:noFill/>
            <a:miter lim="800000"/>
            <a:headEnd/>
            <a:tailEnd/>
          </a:ln>
        </p:spPr>
        <p:txBody>
          <a:bodyPr>
            <a:spAutoFit/>
          </a:bodyPr>
          <a:lstStyle/>
          <a:p>
            <a:r>
              <a:rPr lang="en-US">
                <a:solidFill>
                  <a:srgbClr val="FFFF99"/>
                </a:solidFill>
              </a:rPr>
              <a:t>Defined Technical Questions to</a:t>
            </a:r>
          </a:p>
          <a:p>
            <a:r>
              <a:rPr lang="en-US">
                <a:solidFill>
                  <a:srgbClr val="FFFF99"/>
                </a:solidFill>
              </a:rPr>
              <a:t>be Answered</a:t>
            </a:r>
          </a:p>
        </p:txBody>
      </p:sp>
      <p:sp>
        <p:nvSpPr>
          <p:cNvPr id="70671" name="TextBox 21"/>
          <p:cNvSpPr txBox="1">
            <a:spLocks noChangeArrowheads="1"/>
          </p:cNvSpPr>
          <p:nvPr/>
        </p:nvSpPr>
        <p:spPr bwMode="auto">
          <a:xfrm>
            <a:off x="609600" y="5181600"/>
            <a:ext cx="1249363" cy="369888"/>
          </a:xfrm>
          <a:prstGeom prst="rect">
            <a:avLst/>
          </a:prstGeom>
          <a:noFill/>
          <a:ln w="9525">
            <a:noFill/>
            <a:miter lim="800000"/>
            <a:headEnd/>
            <a:tailEnd/>
          </a:ln>
        </p:spPr>
        <p:txBody>
          <a:bodyPr wrap="none">
            <a:spAutoFit/>
          </a:bodyPr>
          <a:lstStyle/>
          <a:p>
            <a:r>
              <a:rPr lang="en-US">
                <a:solidFill>
                  <a:srgbClr val="FFFF99"/>
                </a:solidFill>
              </a:rPr>
              <a:t>Eco Flows</a:t>
            </a:r>
          </a:p>
        </p:txBody>
      </p:sp>
      <p:sp>
        <p:nvSpPr>
          <p:cNvPr id="70672" name="TextBox 22"/>
          <p:cNvSpPr txBox="1">
            <a:spLocks noChangeArrowheads="1"/>
          </p:cNvSpPr>
          <p:nvPr/>
        </p:nvSpPr>
        <p:spPr bwMode="auto">
          <a:xfrm>
            <a:off x="914400" y="3505200"/>
            <a:ext cx="1266825" cy="369888"/>
          </a:xfrm>
          <a:prstGeom prst="rect">
            <a:avLst/>
          </a:prstGeom>
          <a:noFill/>
          <a:ln w="9525">
            <a:noFill/>
            <a:miter lim="800000"/>
            <a:headEnd/>
            <a:tailEnd/>
          </a:ln>
        </p:spPr>
        <p:txBody>
          <a:bodyPr wrap="none">
            <a:spAutoFit/>
          </a:bodyPr>
          <a:lstStyle/>
          <a:p>
            <a:r>
              <a:rPr lang="en-US">
                <a:solidFill>
                  <a:srgbClr val="FFFF99"/>
                </a:solidFill>
              </a:rPr>
              <a:t>Water Use</a:t>
            </a:r>
          </a:p>
        </p:txBody>
      </p:sp>
      <p:sp>
        <p:nvSpPr>
          <p:cNvPr id="70673" name="TextBox 24"/>
          <p:cNvSpPr txBox="1">
            <a:spLocks noChangeArrowheads="1"/>
          </p:cNvSpPr>
          <p:nvPr/>
        </p:nvSpPr>
        <p:spPr bwMode="auto">
          <a:xfrm>
            <a:off x="2514600" y="2438400"/>
            <a:ext cx="1573213" cy="369888"/>
          </a:xfrm>
          <a:prstGeom prst="rect">
            <a:avLst/>
          </a:prstGeom>
          <a:noFill/>
          <a:ln w="9525">
            <a:noFill/>
            <a:miter lim="800000"/>
            <a:headEnd/>
            <a:tailEnd/>
          </a:ln>
        </p:spPr>
        <p:txBody>
          <a:bodyPr wrap="none">
            <a:spAutoFit/>
          </a:bodyPr>
          <a:lstStyle/>
          <a:p>
            <a:r>
              <a:rPr lang="en-US">
                <a:solidFill>
                  <a:srgbClr val="FFFF99"/>
                </a:solidFill>
              </a:rPr>
              <a:t>Water Quality</a:t>
            </a:r>
          </a:p>
        </p:txBody>
      </p:sp>
      <p:sp>
        <p:nvSpPr>
          <p:cNvPr id="70674" name="TextBox 25"/>
          <p:cNvSpPr txBox="1">
            <a:spLocks noChangeArrowheads="1"/>
          </p:cNvSpPr>
          <p:nvPr/>
        </p:nvSpPr>
        <p:spPr bwMode="auto">
          <a:xfrm>
            <a:off x="4953000" y="2362200"/>
            <a:ext cx="1517650" cy="646113"/>
          </a:xfrm>
          <a:prstGeom prst="rect">
            <a:avLst/>
          </a:prstGeom>
          <a:noFill/>
          <a:ln w="9525">
            <a:noFill/>
            <a:miter lim="800000"/>
            <a:headEnd/>
            <a:tailEnd/>
          </a:ln>
        </p:spPr>
        <p:txBody>
          <a:bodyPr wrap="none">
            <a:spAutoFit/>
          </a:bodyPr>
          <a:lstStyle/>
          <a:p>
            <a:r>
              <a:rPr lang="en-US">
                <a:solidFill>
                  <a:srgbClr val="FFFF99"/>
                </a:solidFill>
              </a:rPr>
              <a:t>Groundwater</a:t>
            </a:r>
          </a:p>
          <a:p>
            <a:r>
              <a:rPr lang="en-US">
                <a:solidFill>
                  <a:srgbClr val="FFFF99"/>
                </a:solidFill>
              </a:rPr>
              <a:t>Resources</a:t>
            </a:r>
          </a:p>
        </p:txBody>
      </p:sp>
      <p:cxnSp>
        <p:nvCxnSpPr>
          <p:cNvPr id="27" name="Straight Arrow Connector 26"/>
          <p:cNvCxnSpPr/>
          <p:nvPr/>
        </p:nvCxnSpPr>
        <p:spPr>
          <a:xfrm flipV="1">
            <a:off x="2286000" y="3810000"/>
            <a:ext cx="15240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3352800"/>
            <a:ext cx="12954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429000" y="2819400"/>
            <a:ext cx="609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4610100" y="2628900"/>
            <a:ext cx="6096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5334000" y="3276600"/>
            <a:ext cx="12192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70680" name="Picture 7"/>
          <p:cNvPicPr>
            <a:picLocks noChangeAspect="1" noChangeArrowheads="1"/>
          </p:cNvPicPr>
          <p:nvPr/>
        </p:nvPicPr>
        <p:blipFill>
          <a:blip r:embed="rId9" cstate="print"/>
          <a:srcRect/>
          <a:stretch>
            <a:fillRect/>
          </a:stretch>
        </p:blipFill>
        <p:spPr bwMode="auto">
          <a:xfrm>
            <a:off x="2286000" y="5486400"/>
            <a:ext cx="1722438" cy="1219200"/>
          </a:xfrm>
          <a:prstGeom prst="rect">
            <a:avLst/>
          </a:prstGeom>
          <a:noFill/>
          <a:ln w="9525">
            <a:noFill/>
            <a:miter lim="800000"/>
            <a:headEnd/>
            <a:tailEnd/>
          </a:ln>
        </p:spPr>
      </p:pic>
      <p:cxnSp>
        <p:nvCxnSpPr>
          <p:cNvPr id="33" name="Straight Arrow Connector 32"/>
          <p:cNvCxnSpPr/>
          <p:nvPr/>
        </p:nvCxnSpPr>
        <p:spPr>
          <a:xfrm rot="5400000" flipH="1" flipV="1">
            <a:off x="3238500" y="4152900"/>
            <a:ext cx="1066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682" name="TextBox 21"/>
          <p:cNvSpPr txBox="1">
            <a:spLocks noChangeArrowheads="1"/>
          </p:cNvSpPr>
          <p:nvPr/>
        </p:nvSpPr>
        <p:spPr bwMode="auto">
          <a:xfrm>
            <a:off x="2286000" y="5105400"/>
            <a:ext cx="1828800" cy="369888"/>
          </a:xfrm>
          <a:prstGeom prst="rect">
            <a:avLst/>
          </a:prstGeom>
          <a:noFill/>
          <a:ln w="9525">
            <a:noFill/>
            <a:miter lim="800000"/>
            <a:headEnd/>
            <a:tailEnd/>
          </a:ln>
        </p:spPr>
        <p:txBody>
          <a:bodyPr>
            <a:spAutoFit/>
          </a:bodyPr>
          <a:lstStyle/>
          <a:p>
            <a:r>
              <a:rPr lang="en-US">
                <a:solidFill>
                  <a:srgbClr val="FFFF99"/>
                </a:solidFill>
              </a:rPr>
              <a:t>Global Change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z="4000" smtClean="0">
                <a:solidFill>
                  <a:srgbClr val="FFFF99"/>
                </a:solidFill>
              </a:rPr>
              <a:t>How will we apply the 2011 funds?</a:t>
            </a:r>
          </a:p>
        </p:txBody>
      </p:sp>
      <p:sp>
        <p:nvSpPr>
          <p:cNvPr id="72706" name="Content Placeholder 2"/>
          <p:cNvSpPr>
            <a:spLocks noGrp="1"/>
          </p:cNvSpPr>
          <p:nvPr>
            <p:ph idx="1"/>
          </p:nvPr>
        </p:nvSpPr>
        <p:spPr/>
        <p:txBody>
          <a:bodyPr/>
          <a:lstStyle/>
          <a:p>
            <a:pPr>
              <a:buFontTx/>
              <a:buNone/>
            </a:pPr>
            <a:r>
              <a:rPr lang="en-US" sz="2800" smtClean="0">
                <a:solidFill>
                  <a:srgbClr val="FFFF99"/>
                </a:solidFill>
              </a:rPr>
              <a:t>Nationwide Analysis System	 		$1.6 M</a:t>
            </a:r>
          </a:p>
          <a:p>
            <a:pPr>
              <a:buFontTx/>
              <a:buNone/>
            </a:pPr>
            <a:r>
              <a:rPr lang="en-US" sz="2800" smtClean="0">
                <a:solidFill>
                  <a:srgbClr val="FFFF99"/>
                </a:solidFill>
              </a:rPr>
              <a:t>Water Use						$3.0 M</a:t>
            </a:r>
          </a:p>
          <a:p>
            <a:pPr>
              <a:buFontTx/>
              <a:buNone/>
            </a:pPr>
            <a:r>
              <a:rPr lang="en-US" sz="2800" smtClean="0">
                <a:solidFill>
                  <a:srgbClr val="FFFF99"/>
                </a:solidFill>
              </a:rPr>
              <a:t>Ecological Flow				 	$1.3 M</a:t>
            </a:r>
          </a:p>
          <a:p>
            <a:pPr>
              <a:buFontTx/>
              <a:buNone/>
            </a:pPr>
            <a:r>
              <a:rPr lang="en-US" sz="2800" smtClean="0">
                <a:solidFill>
                  <a:srgbClr val="FFFF99"/>
                </a:solidFill>
              </a:rPr>
              <a:t>Groundwater and Brackish Studies 	$1.6 M</a:t>
            </a:r>
          </a:p>
          <a:p>
            <a:pPr>
              <a:buFontTx/>
              <a:buNone/>
            </a:pPr>
            <a:r>
              <a:rPr lang="en-US" sz="2800" smtClean="0">
                <a:solidFill>
                  <a:srgbClr val="FFFF99"/>
                </a:solidFill>
              </a:rPr>
              <a:t>Focus Area Studies				$1.5 M</a:t>
            </a:r>
          </a:p>
          <a:p>
            <a:pPr>
              <a:buFontTx/>
              <a:buNone/>
            </a:pPr>
            <a:endParaRPr lang="en-US" sz="2800" smtClean="0">
              <a:solidFill>
                <a:srgbClr val="FFFF99"/>
              </a:solidFill>
            </a:endParaRPr>
          </a:p>
          <a:p>
            <a:pPr>
              <a:buFontTx/>
              <a:buNone/>
            </a:pPr>
            <a:r>
              <a:rPr lang="en-US" sz="2800" smtClean="0">
                <a:solidFill>
                  <a:srgbClr val="FFFF99"/>
                </a:solidFill>
              </a:rPr>
              <a:t>Total							$9.0 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title"/>
          </p:nvPr>
        </p:nvSpPr>
        <p:spPr>
          <a:xfrm>
            <a:off x="381000" y="381000"/>
            <a:ext cx="8458200" cy="6172200"/>
          </a:xfrm>
        </p:spPr>
        <p:txBody>
          <a:bodyPr/>
          <a:lstStyle/>
          <a:p>
            <a:pPr marL="365125" indent="-742950" algn="l"/>
            <a:r>
              <a:rPr lang="en-US" sz="4000" smtClean="0">
                <a:solidFill>
                  <a:schemeClr val="bg1"/>
                </a:solidFill>
              </a:rPr>
              <a:t>Our objective for the Water Census: </a:t>
            </a:r>
            <a:r>
              <a:rPr lang="en-US" sz="3200" smtClean="0">
                <a:solidFill>
                  <a:schemeClr val="bg1"/>
                </a:solidFill>
              </a:rPr>
              <a:t/>
            </a:r>
            <a:br>
              <a:rPr lang="en-US" sz="3200" smtClean="0">
                <a:solidFill>
                  <a:schemeClr val="bg1"/>
                </a:solidFill>
              </a:rPr>
            </a:br>
            <a:r>
              <a:rPr lang="en-US" sz="3200" smtClean="0">
                <a:solidFill>
                  <a:schemeClr val="bg1"/>
                </a:solidFill>
              </a:rPr>
              <a:t/>
            </a:r>
            <a:br>
              <a:rPr lang="en-US" sz="3200" smtClean="0">
                <a:solidFill>
                  <a:schemeClr val="bg1"/>
                </a:solidFill>
              </a:rPr>
            </a:br>
            <a:r>
              <a:rPr lang="en-US" sz="3200" smtClean="0">
                <a:solidFill>
                  <a:schemeClr val="bg1"/>
                </a:solidFill>
              </a:rPr>
              <a:t>To place technical information and tools in the hands of stakeholders, allowing them to answer two primary questions about water availability:</a:t>
            </a:r>
            <a:br>
              <a:rPr lang="en-US" sz="3200" smtClean="0">
                <a:solidFill>
                  <a:schemeClr val="bg1"/>
                </a:solidFill>
              </a:rPr>
            </a:br>
            <a:r>
              <a:rPr lang="en-US" sz="3200" smtClean="0">
                <a:solidFill>
                  <a:schemeClr val="bg1"/>
                </a:solidFill>
              </a:rPr>
              <a:t/>
            </a:r>
            <a:br>
              <a:rPr lang="en-US" sz="3200" smtClean="0">
                <a:solidFill>
                  <a:schemeClr val="bg1"/>
                </a:solidFill>
              </a:rPr>
            </a:br>
            <a:r>
              <a:rPr lang="en-US" sz="3200" smtClean="0">
                <a:solidFill>
                  <a:schemeClr val="bg1"/>
                </a:solidFill>
              </a:rPr>
              <a:t>Does the Nation have enough freshwater to meet both human and ecological needs?</a:t>
            </a:r>
            <a:br>
              <a:rPr lang="en-US" sz="3200" smtClean="0">
                <a:solidFill>
                  <a:schemeClr val="bg1"/>
                </a:solidFill>
              </a:rPr>
            </a:br>
            <a:r>
              <a:rPr lang="en-US" sz="3200" smtClean="0">
                <a:solidFill>
                  <a:schemeClr val="bg1"/>
                </a:solidFill>
              </a:rPr>
              <a:t/>
            </a:r>
            <a:br>
              <a:rPr lang="en-US" sz="3200" smtClean="0">
                <a:solidFill>
                  <a:schemeClr val="bg1"/>
                </a:solidFill>
              </a:rPr>
            </a:br>
            <a:r>
              <a:rPr lang="en-US" sz="3200" smtClean="0">
                <a:solidFill>
                  <a:schemeClr val="bg1"/>
                </a:solidFill>
              </a:rPr>
              <a:t>Will this water be present to meet future needs?</a:t>
            </a:r>
            <a:endParaRPr lang="en-US" sz="320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title"/>
          </p:nvPr>
        </p:nvSpPr>
        <p:spPr>
          <a:xfrm>
            <a:off x="914400" y="1219200"/>
            <a:ext cx="7696200" cy="3535363"/>
          </a:xfrm>
        </p:spPr>
        <p:txBody>
          <a:bodyPr/>
          <a:lstStyle/>
          <a:p>
            <a:pPr eaLnBrk="1" hangingPunct="1"/>
            <a:r>
              <a:rPr lang="en-US" sz="2800" smtClean="0">
                <a:solidFill>
                  <a:schemeClr val="bg1"/>
                </a:solidFill>
              </a:rPr>
              <a:t>The objective is to place the information and tools into stakeholders hands to answer the questions they are facing.</a:t>
            </a:r>
            <a:endParaRPr lang="en-US" sz="280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457200" y="671513"/>
            <a:ext cx="8382000" cy="552450"/>
          </a:xfrm>
        </p:spPr>
        <p:txBody>
          <a:bodyPr/>
          <a:lstStyle/>
          <a:p>
            <a:r>
              <a:rPr lang="en-US" sz="3200" smtClean="0">
                <a:solidFill>
                  <a:srgbClr val="FFFF99"/>
                </a:solidFill>
              </a:rPr>
              <a:t>GREAT LAKES BASIN PILOT PROJECT</a:t>
            </a:r>
          </a:p>
        </p:txBody>
      </p:sp>
      <p:sp>
        <p:nvSpPr>
          <p:cNvPr id="76802" name="Rectangle 4"/>
          <p:cNvSpPr>
            <a:spLocks noChangeArrowheads="1"/>
          </p:cNvSpPr>
          <p:nvPr/>
        </p:nvSpPr>
        <p:spPr bwMode="auto">
          <a:xfrm>
            <a:off x="1524000" y="5562600"/>
            <a:ext cx="5867400" cy="396875"/>
          </a:xfrm>
          <a:prstGeom prst="rect">
            <a:avLst/>
          </a:prstGeom>
          <a:noFill/>
          <a:ln w="12700">
            <a:noFill/>
            <a:miter lim="800000"/>
            <a:headEnd/>
            <a:tailEnd/>
          </a:ln>
        </p:spPr>
        <p:txBody>
          <a:bodyPr>
            <a:spAutoFit/>
          </a:bodyPr>
          <a:lstStyle/>
          <a:p>
            <a:pPr eaLnBrk="0" hangingPunct="0"/>
            <a:r>
              <a:rPr lang="en-US" sz="2000">
                <a:solidFill>
                  <a:srgbClr val="FFFF99"/>
                </a:solidFill>
              </a:rPr>
              <a:t>http://water.usgs.gov/wateravailability/greatlakes</a:t>
            </a:r>
          </a:p>
        </p:txBody>
      </p:sp>
      <p:pic>
        <p:nvPicPr>
          <p:cNvPr id="76803" name="Picture 5" descr="Picture3"/>
          <p:cNvPicPr>
            <a:picLocks noChangeAspect="1" noChangeArrowheads="1"/>
          </p:cNvPicPr>
          <p:nvPr/>
        </p:nvPicPr>
        <p:blipFill>
          <a:blip r:embed="rId3" cstate="print"/>
          <a:srcRect/>
          <a:stretch>
            <a:fillRect/>
          </a:stretch>
        </p:blipFill>
        <p:spPr bwMode="auto">
          <a:xfrm>
            <a:off x="1970088" y="1477963"/>
            <a:ext cx="5203825" cy="3900487"/>
          </a:xfrm>
          <a:prstGeom prst="rect">
            <a:avLst/>
          </a:prstGeom>
          <a:noFill/>
          <a:ln w="9525">
            <a:noFill/>
            <a:miter lim="800000"/>
            <a:headEnd/>
            <a:tailEnd/>
          </a:ln>
        </p:spPr>
      </p:pic>
      <p:pic>
        <p:nvPicPr>
          <p:cNvPr id="76804" name="Picture 3" descr="Image of large USGS Identifier"/>
          <p:cNvPicPr>
            <a:picLocks noChangeAspect="1" noChangeArrowheads="1"/>
          </p:cNvPicPr>
          <p:nvPr/>
        </p:nvPicPr>
        <p:blipFill>
          <a:blip r:embed="rId4" cstate="print">
            <a:lum bright="100000"/>
          </a:blip>
          <a:srcRect/>
          <a:stretch>
            <a:fillRect/>
          </a:stretch>
        </p:blipFill>
        <p:spPr bwMode="black">
          <a:xfrm>
            <a:off x="457200" y="6248400"/>
            <a:ext cx="1293813"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76200"/>
            <a:ext cx="8763000" cy="1143000"/>
          </a:xfrm>
        </p:spPr>
        <p:txBody>
          <a:bodyPr/>
          <a:lstStyle/>
          <a:p>
            <a:pPr eaLnBrk="1" hangingPunct="1"/>
            <a:r>
              <a:rPr lang="en-US" sz="3600" smtClean="0">
                <a:solidFill>
                  <a:srgbClr val="FFFFFF"/>
                </a:solidFill>
              </a:rPr>
              <a:t>National Emphasis—Regional Focus</a:t>
            </a:r>
          </a:p>
        </p:txBody>
      </p:sp>
      <p:sp>
        <p:nvSpPr>
          <p:cNvPr id="78850" name="Rectangle 3"/>
          <p:cNvSpPr>
            <a:spLocks noGrp="1" noChangeArrowheads="1"/>
          </p:cNvSpPr>
          <p:nvPr>
            <p:ph type="body" idx="1"/>
          </p:nvPr>
        </p:nvSpPr>
        <p:spPr>
          <a:xfrm>
            <a:off x="457200" y="1371600"/>
            <a:ext cx="8458200" cy="1752600"/>
          </a:xfrm>
        </p:spPr>
        <p:txBody>
          <a:bodyPr/>
          <a:lstStyle/>
          <a:p>
            <a:pPr eaLnBrk="1" hangingPunct="1">
              <a:buSzPct val="120000"/>
            </a:pPr>
            <a:r>
              <a:rPr lang="en-US" sz="2800" smtClean="0">
                <a:solidFill>
                  <a:srgbClr val="FFFFFF"/>
                </a:solidFill>
              </a:rPr>
              <a:t>Develop methods applicable to national program</a:t>
            </a:r>
          </a:p>
          <a:p>
            <a:pPr eaLnBrk="1" hangingPunct="1">
              <a:buSzPct val="120000"/>
            </a:pPr>
            <a:r>
              <a:rPr lang="en-US" sz="2800" smtClean="0">
                <a:solidFill>
                  <a:srgbClr val="FFFFFF"/>
                </a:solidFill>
              </a:rPr>
              <a:t>Respond to Great Lakes issues—Compact </a:t>
            </a:r>
          </a:p>
        </p:txBody>
      </p:sp>
      <p:pic>
        <p:nvPicPr>
          <p:cNvPr id="78851" name="Picture 2"/>
          <p:cNvPicPr>
            <a:picLocks noChangeAspect="1" noChangeArrowheads="1"/>
          </p:cNvPicPr>
          <p:nvPr/>
        </p:nvPicPr>
        <p:blipFill>
          <a:blip r:embed="rId3" cstate="print"/>
          <a:srcRect/>
          <a:stretch>
            <a:fillRect/>
          </a:stretch>
        </p:blipFill>
        <p:spPr bwMode="auto">
          <a:xfrm>
            <a:off x="533400" y="2416175"/>
            <a:ext cx="5105400" cy="3629025"/>
          </a:xfrm>
          <a:prstGeom prst="rect">
            <a:avLst/>
          </a:prstGeom>
          <a:noFill/>
          <a:ln w="9525">
            <a:noFill/>
            <a:miter lim="800000"/>
            <a:headEnd/>
            <a:tailEnd/>
          </a:ln>
        </p:spPr>
      </p:pic>
      <p:pic>
        <p:nvPicPr>
          <p:cNvPr id="78852" name="Picture 3" descr="Image of large USGS Identifier"/>
          <p:cNvPicPr>
            <a:picLocks noChangeAspect="1" noChangeArrowheads="1"/>
          </p:cNvPicPr>
          <p:nvPr/>
        </p:nvPicPr>
        <p:blipFill>
          <a:blip r:embed="rId4" cstate="print">
            <a:lum bright="100000"/>
          </a:blip>
          <a:srcRect/>
          <a:stretch>
            <a:fillRect/>
          </a:stretch>
        </p:blipFill>
        <p:spPr bwMode="black">
          <a:xfrm>
            <a:off x="457200" y="6248400"/>
            <a:ext cx="1293813"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381000" y="76200"/>
            <a:ext cx="8763000" cy="971550"/>
          </a:xfrm>
        </p:spPr>
        <p:txBody>
          <a:bodyPr/>
          <a:lstStyle/>
          <a:p>
            <a:pPr eaLnBrk="1" hangingPunct="1"/>
            <a:r>
              <a:rPr lang="en-US" sz="3600" smtClean="0">
                <a:solidFill>
                  <a:srgbClr val="FFFFFF"/>
                </a:solidFill>
              </a:rPr>
              <a:t>Regional Recharge</a:t>
            </a:r>
          </a:p>
        </p:txBody>
      </p:sp>
      <p:pic>
        <p:nvPicPr>
          <p:cNvPr id="80898" name="Picture 2"/>
          <p:cNvPicPr>
            <a:picLocks noChangeAspect="1" noChangeArrowheads="1"/>
          </p:cNvPicPr>
          <p:nvPr/>
        </p:nvPicPr>
        <p:blipFill>
          <a:blip r:embed="rId3" cstate="print"/>
          <a:srcRect/>
          <a:stretch>
            <a:fillRect/>
          </a:stretch>
        </p:blipFill>
        <p:spPr bwMode="auto">
          <a:xfrm>
            <a:off x="47625" y="990600"/>
            <a:ext cx="6248400" cy="4957763"/>
          </a:xfrm>
          <a:prstGeom prst="rect">
            <a:avLst/>
          </a:prstGeom>
          <a:noFill/>
          <a:ln w="9525">
            <a:noFill/>
            <a:miter lim="800000"/>
            <a:headEnd/>
            <a:tailEnd/>
          </a:ln>
        </p:spPr>
      </p:pic>
      <p:pic>
        <p:nvPicPr>
          <p:cNvPr id="80899" name="Picture 3" descr="Image of large USGS Identifier"/>
          <p:cNvPicPr>
            <a:picLocks noChangeAspect="1" noChangeArrowheads="1"/>
          </p:cNvPicPr>
          <p:nvPr/>
        </p:nvPicPr>
        <p:blipFill>
          <a:blip r:embed="rId4" cstate="print">
            <a:lum bright="100000"/>
          </a:blip>
          <a:srcRect/>
          <a:stretch>
            <a:fillRect/>
          </a:stretch>
        </p:blipFill>
        <p:spPr bwMode="black">
          <a:xfrm>
            <a:off x="457200" y="6248400"/>
            <a:ext cx="1293813" cy="476250"/>
          </a:xfrm>
          <a:prstGeom prst="rect">
            <a:avLst/>
          </a:prstGeom>
          <a:noFill/>
          <a:ln w="9525">
            <a:noFill/>
            <a:miter lim="800000"/>
            <a:headEnd/>
            <a:tailEnd/>
          </a:ln>
        </p:spPr>
      </p:pic>
      <p:pic>
        <p:nvPicPr>
          <p:cNvPr id="80900" name="Picture 8" descr="Picture2"/>
          <p:cNvPicPr>
            <a:picLocks noChangeAspect="1" noChangeArrowheads="1"/>
          </p:cNvPicPr>
          <p:nvPr/>
        </p:nvPicPr>
        <p:blipFill>
          <a:blip r:embed="rId5" cstate="print"/>
          <a:srcRect/>
          <a:stretch>
            <a:fillRect/>
          </a:stretch>
        </p:blipFill>
        <p:spPr bwMode="auto">
          <a:xfrm>
            <a:off x="6172200" y="1905000"/>
            <a:ext cx="2971800" cy="3238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381000" y="0"/>
            <a:ext cx="8763000" cy="914400"/>
          </a:xfrm>
        </p:spPr>
        <p:txBody>
          <a:bodyPr/>
          <a:lstStyle/>
          <a:p>
            <a:pPr algn="l" eaLnBrk="1" hangingPunct="1"/>
            <a:r>
              <a:rPr lang="en-US" sz="3600" smtClean="0">
                <a:solidFill>
                  <a:srgbClr val="FFFFFF"/>
                </a:solidFill>
              </a:rPr>
              <a:t>Groundwater Divides</a:t>
            </a:r>
          </a:p>
        </p:txBody>
      </p:sp>
      <p:grpSp>
        <p:nvGrpSpPr>
          <p:cNvPr id="82946" name="Group 10"/>
          <p:cNvGrpSpPr>
            <a:grpSpLocks/>
          </p:cNvGrpSpPr>
          <p:nvPr/>
        </p:nvGrpSpPr>
        <p:grpSpPr bwMode="auto">
          <a:xfrm>
            <a:off x="457200" y="990600"/>
            <a:ext cx="5791200" cy="4953000"/>
            <a:chOff x="457200" y="1066800"/>
            <a:chExt cx="5486400" cy="4914900"/>
          </a:xfrm>
        </p:grpSpPr>
        <p:pic>
          <p:nvPicPr>
            <p:cNvPr id="82948" name="Picture 2"/>
            <p:cNvPicPr>
              <a:picLocks noChangeAspect="1" noChangeArrowheads="1"/>
            </p:cNvPicPr>
            <p:nvPr/>
          </p:nvPicPr>
          <p:blipFill>
            <a:blip r:embed="rId3" cstate="print"/>
            <a:srcRect/>
            <a:stretch>
              <a:fillRect/>
            </a:stretch>
          </p:blipFill>
          <p:spPr bwMode="auto">
            <a:xfrm>
              <a:off x="457200" y="1066800"/>
              <a:ext cx="5469031" cy="4914900"/>
            </a:xfrm>
            <a:prstGeom prst="rect">
              <a:avLst/>
            </a:prstGeom>
            <a:noFill/>
            <a:ln w="9525">
              <a:noFill/>
              <a:miter lim="800000"/>
              <a:headEnd/>
              <a:tailEnd/>
            </a:ln>
          </p:spPr>
        </p:pic>
        <p:sp>
          <p:nvSpPr>
            <p:cNvPr id="5" name="TextBox 4"/>
            <p:cNvSpPr txBox="1"/>
            <p:nvPr/>
          </p:nvSpPr>
          <p:spPr>
            <a:xfrm>
              <a:off x="4114800" y="2820097"/>
              <a:ext cx="1521995" cy="636417"/>
            </a:xfrm>
            <a:prstGeom prst="rect">
              <a:avLst/>
            </a:prstGeom>
            <a:noFill/>
          </p:spPr>
          <p:txBody>
            <a:bodyPr>
              <a:spAutoFit/>
            </a:bodyPr>
            <a:lstStyle/>
            <a:p>
              <a:pPr>
                <a:defRPr/>
              </a:pPr>
              <a:r>
                <a:rPr lang="en-US" dirty="0">
                  <a:latin typeface="+mn-lt"/>
                </a:rPr>
                <a:t>Watershed divide</a:t>
              </a:r>
            </a:p>
          </p:txBody>
        </p:sp>
        <p:cxnSp>
          <p:nvCxnSpPr>
            <p:cNvPr id="7" name="Straight Arrow Connector 6"/>
            <p:cNvCxnSpPr>
              <a:stCxn id="5" idx="1"/>
            </p:cNvCxnSpPr>
            <p:nvPr/>
          </p:nvCxnSpPr>
          <p:spPr>
            <a:xfrm rot="10800000">
              <a:off x="3582403" y="3124127"/>
              <a:ext cx="532397" cy="1890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05" y="4190598"/>
              <a:ext cx="2436395" cy="363891"/>
            </a:xfrm>
            <a:prstGeom prst="rect">
              <a:avLst/>
            </a:prstGeom>
            <a:noFill/>
          </p:spPr>
          <p:txBody>
            <a:bodyPr>
              <a:spAutoFit/>
            </a:bodyPr>
            <a:lstStyle/>
            <a:p>
              <a:pPr>
                <a:defRPr/>
              </a:pPr>
              <a:r>
                <a:rPr lang="en-US" dirty="0">
                  <a:latin typeface="+mn-lt"/>
                </a:rPr>
                <a:t>Groundwater divide</a:t>
              </a:r>
            </a:p>
          </p:txBody>
        </p:sp>
        <p:cxnSp>
          <p:nvCxnSpPr>
            <p:cNvPr id="10" name="Straight Arrow Connector 9"/>
            <p:cNvCxnSpPr>
              <a:stCxn id="8" idx="1"/>
            </p:cNvCxnSpPr>
            <p:nvPr/>
          </p:nvCxnSpPr>
          <p:spPr>
            <a:xfrm rot="10800000" flipV="1">
              <a:off x="3125203" y="4374906"/>
              <a:ext cx="378995" cy="3497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pic>
        <p:nvPicPr>
          <p:cNvPr id="82947" name="Picture 3" descr="Image of large USGS Identifier"/>
          <p:cNvPicPr>
            <a:picLocks noChangeAspect="1" noChangeArrowheads="1"/>
          </p:cNvPicPr>
          <p:nvPr/>
        </p:nvPicPr>
        <p:blipFill>
          <a:blip r:embed="rId4" cstate="print">
            <a:lum bright="100000"/>
          </a:blip>
          <a:srcRect/>
          <a:stretch>
            <a:fillRect/>
          </a:stretch>
        </p:blipFill>
        <p:spPr bwMode="black">
          <a:xfrm>
            <a:off x="457200" y="6248400"/>
            <a:ext cx="1293813"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52400" y="169863"/>
            <a:ext cx="8226425" cy="1133475"/>
          </a:xfrm>
        </p:spPr>
        <p:txBody>
          <a:bodyPr/>
          <a:lstStyle/>
          <a:p>
            <a:pPr algn="l"/>
            <a:r>
              <a:rPr lang="en-US" sz="3600" smtClean="0">
                <a:solidFill>
                  <a:srgbClr val="FFFF99"/>
                </a:solidFill>
              </a:rPr>
              <a:t>HISTORICAL CHANGES IN </a:t>
            </a:r>
            <a:br>
              <a:rPr lang="en-US" sz="3600" smtClean="0">
                <a:solidFill>
                  <a:srgbClr val="FFFF99"/>
                </a:solidFill>
              </a:rPr>
            </a:br>
            <a:r>
              <a:rPr lang="en-US" sz="3600" smtClean="0">
                <a:solidFill>
                  <a:srgbClr val="FFFF99"/>
                </a:solidFill>
              </a:rPr>
              <a:t>PRECIP. AND STREAMFLOW</a:t>
            </a:r>
          </a:p>
        </p:txBody>
      </p:sp>
      <p:pic>
        <p:nvPicPr>
          <p:cNvPr id="84994" name="Picture 4" descr="SIR2007-5118"/>
          <p:cNvPicPr>
            <a:picLocks noChangeAspect="1" noChangeArrowheads="1"/>
          </p:cNvPicPr>
          <p:nvPr/>
        </p:nvPicPr>
        <p:blipFill>
          <a:blip r:embed="rId3" cstate="print"/>
          <a:srcRect/>
          <a:stretch>
            <a:fillRect/>
          </a:stretch>
        </p:blipFill>
        <p:spPr bwMode="auto">
          <a:xfrm>
            <a:off x="6629400" y="152400"/>
            <a:ext cx="2395538" cy="3100388"/>
          </a:xfrm>
          <a:prstGeom prst="rect">
            <a:avLst/>
          </a:prstGeom>
          <a:noFill/>
          <a:ln w="9525">
            <a:noFill/>
            <a:miter lim="800000"/>
            <a:headEnd/>
            <a:tailEnd/>
          </a:ln>
        </p:spPr>
      </p:pic>
      <p:pic>
        <p:nvPicPr>
          <p:cNvPr id="84995" name="Picture 6" descr="Picture4"/>
          <p:cNvPicPr>
            <a:picLocks noChangeAspect="1" noChangeArrowheads="1"/>
          </p:cNvPicPr>
          <p:nvPr/>
        </p:nvPicPr>
        <p:blipFill>
          <a:blip r:embed="rId4" cstate="print"/>
          <a:srcRect/>
          <a:stretch>
            <a:fillRect/>
          </a:stretch>
        </p:blipFill>
        <p:spPr bwMode="auto">
          <a:xfrm>
            <a:off x="396875" y="1411288"/>
            <a:ext cx="4230688" cy="5237162"/>
          </a:xfrm>
          <a:prstGeom prst="rect">
            <a:avLst/>
          </a:prstGeom>
          <a:noFill/>
          <a:ln w="9525">
            <a:noFill/>
            <a:miter lim="800000"/>
            <a:headEnd/>
            <a:tailEnd/>
          </a:ln>
        </p:spPr>
      </p:pic>
      <p:pic>
        <p:nvPicPr>
          <p:cNvPr id="84996" name="Picture 7" descr="Picture5"/>
          <p:cNvPicPr>
            <a:picLocks noChangeAspect="1" noChangeArrowheads="1"/>
          </p:cNvPicPr>
          <p:nvPr/>
        </p:nvPicPr>
        <p:blipFill>
          <a:blip r:embed="rId5" cstate="print"/>
          <a:srcRect/>
          <a:stretch>
            <a:fillRect/>
          </a:stretch>
        </p:blipFill>
        <p:spPr bwMode="auto">
          <a:xfrm>
            <a:off x="4876800" y="3429000"/>
            <a:ext cx="4065588"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365125"/>
            <a:ext cx="8229600" cy="962025"/>
          </a:xfrm>
        </p:spPr>
        <p:txBody>
          <a:bodyPr/>
          <a:lstStyle/>
          <a:p>
            <a:r>
              <a:rPr lang="en-US" sz="3600" smtClean="0">
                <a:solidFill>
                  <a:srgbClr val="FFFF99"/>
                </a:solidFill>
              </a:rPr>
              <a:t>LAKE-LEVEL VARIABILITY</a:t>
            </a:r>
          </a:p>
        </p:txBody>
      </p:sp>
      <p:pic>
        <p:nvPicPr>
          <p:cNvPr id="87042" name="Picture 6" descr="circ1311_web"/>
          <p:cNvPicPr>
            <a:picLocks noChangeAspect="1" noChangeArrowheads="1"/>
          </p:cNvPicPr>
          <p:nvPr/>
        </p:nvPicPr>
        <p:blipFill>
          <a:blip r:embed="rId3" cstate="print"/>
          <a:srcRect/>
          <a:stretch>
            <a:fillRect/>
          </a:stretch>
        </p:blipFill>
        <p:spPr bwMode="auto">
          <a:xfrm>
            <a:off x="152400" y="1676400"/>
            <a:ext cx="2943225" cy="3810000"/>
          </a:xfrm>
          <a:prstGeom prst="rect">
            <a:avLst/>
          </a:prstGeom>
          <a:noFill/>
          <a:ln w="9525">
            <a:noFill/>
            <a:miter lim="800000"/>
            <a:headEnd/>
            <a:tailEnd/>
          </a:ln>
        </p:spPr>
      </p:pic>
      <p:pic>
        <p:nvPicPr>
          <p:cNvPr id="87043" name="Picture 7" descr="Picture6"/>
          <p:cNvPicPr>
            <a:picLocks noChangeAspect="1" noChangeArrowheads="1"/>
          </p:cNvPicPr>
          <p:nvPr/>
        </p:nvPicPr>
        <p:blipFill>
          <a:blip r:embed="rId4" cstate="print"/>
          <a:srcRect/>
          <a:stretch>
            <a:fillRect/>
          </a:stretch>
        </p:blipFill>
        <p:spPr bwMode="auto">
          <a:xfrm>
            <a:off x="3171825" y="1685925"/>
            <a:ext cx="5767388" cy="3822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304800"/>
            <a:ext cx="9144000" cy="611188"/>
          </a:xfrm>
        </p:spPr>
        <p:txBody>
          <a:bodyPr/>
          <a:lstStyle/>
          <a:p>
            <a:r>
              <a:rPr lang="en-US" sz="3600" smtClean="0">
                <a:solidFill>
                  <a:srgbClr val="FFFF99"/>
                </a:solidFill>
              </a:rPr>
              <a:t>WATER-USE PRODUCTS</a:t>
            </a:r>
          </a:p>
        </p:txBody>
      </p:sp>
      <p:sp>
        <p:nvSpPr>
          <p:cNvPr id="89090" name="Rectangle 3"/>
          <p:cNvSpPr>
            <a:spLocks noGrp="1" noChangeArrowheads="1"/>
          </p:cNvSpPr>
          <p:nvPr>
            <p:ph type="body" idx="1"/>
          </p:nvPr>
        </p:nvSpPr>
        <p:spPr>
          <a:xfrm>
            <a:off x="685800" y="1066800"/>
            <a:ext cx="7848600" cy="5257800"/>
          </a:xfrm>
        </p:spPr>
        <p:txBody>
          <a:bodyPr/>
          <a:lstStyle/>
          <a:p>
            <a:pPr>
              <a:lnSpc>
                <a:spcPct val="90000"/>
              </a:lnSpc>
              <a:spcBef>
                <a:spcPct val="0"/>
              </a:spcBef>
              <a:buFontTx/>
              <a:buNone/>
            </a:pPr>
            <a:r>
              <a:rPr lang="en-US" sz="2400" smtClean="0">
                <a:solidFill>
                  <a:srgbClr val="FFFF99"/>
                </a:solidFill>
              </a:rPr>
              <a:t>       Consumptive water-use coefficients</a:t>
            </a:r>
          </a:p>
          <a:p>
            <a:pPr>
              <a:lnSpc>
                <a:spcPct val="90000"/>
              </a:lnSpc>
              <a:spcBef>
                <a:spcPct val="0"/>
              </a:spcBef>
              <a:buFontTx/>
              <a:buNone/>
            </a:pPr>
            <a:r>
              <a:rPr lang="en-US" sz="2400" smtClean="0">
                <a:solidFill>
                  <a:srgbClr val="FFFF99"/>
                </a:solidFill>
              </a:rPr>
              <a:t>       for the Great Lakes Basin and</a:t>
            </a:r>
          </a:p>
          <a:p>
            <a:pPr>
              <a:lnSpc>
                <a:spcPct val="90000"/>
              </a:lnSpc>
              <a:spcBef>
                <a:spcPct val="0"/>
              </a:spcBef>
              <a:buFontTx/>
              <a:buNone/>
            </a:pPr>
            <a:r>
              <a:rPr lang="en-US" sz="2400" smtClean="0">
                <a:solidFill>
                  <a:srgbClr val="FFFF99"/>
                </a:solidFill>
              </a:rPr>
              <a:t>       climatically similar areas.</a:t>
            </a:r>
          </a:p>
          <a:p>
            <a:pPr>
              <a:lnSpc>
                <a:spcPct val="90000"/>
              </a:lnSpc>
              <a:buFontTx/>
              <a:buNone/>
            </a:pPr>
            <a:endParaRPr lang="en-US" sz="2400" smtClean="0">
              <a:solidFill>
                <a:srgbClr val="FFFF99"/>
              </a:solidFill>
            </a:endParaRPr>
          </a:p>
          <a:p>
            <a:pPr>
              <a:lnSpc>
                <a:spcPct val="90000"/>
              </a:lnSpc>
              <a:buFontTx/>
              <a:buNone/>
            </a:pPr>
            <a:endParaRPr lang="en-US" sz="2400" smtClean="0">
              <a:solidFill>
                <a:srgbClr val="FFFF99"/>
              </a:solidFill>
            </a:endParaRPr>
          </a:p>
          <a:p>
            <a:pPr>
              <a:lnSpc>
                <a:spcPct val="90000"/>
              </a:lnSpc>
              <a:buFontTx/>
              <a:buNone/>
            </a:pPr>
            <a:endParaRPr lang="en-US" sz="2400" smtClean="0">
              <a:solidFill>
                <a:srgbClr val="FFFF99"/>
              </a:solidFill>
            </a:endParaRPr>
          </a:p>
          <a:p>
            <a:pPr>
              <a:lnSpc>
                <a:spcPct val="90000"/>
              </a:lnSpc>
              <a:buFontTx/>
              <a:buNone/>
            </a:pPr>
            <a:endParaRPr lang="en-US" sz="2400" smtClean="0">
              <a:solidFill>
                <a:srgbClr val="FFFF99"/>
              </a:solidFill>
            </a:endParaRPr>
          </a:p>
          <a:p>
            <a:pPr>
              <a:lnSpc>
                <a:spcPct val="90000"/>
              </a:lnSpc>
              <a:buFontTx/>
              <a:buNone/>
            </a:pPr>
            <a:endParaRPr lang="en-US" sz="1100" smtClean="0">
              <a:solidFill>
                <a:srgbClr val="FFFF99"/>
              </a:solidFill>
            </a:endParaRPr>
          </a:p>
          <a:p>
            <a:pPr>
              <a:lnSpc>
                <a:spcPct val="90000"/>
              </a:lnSpc>
              <a:buFontTx/>
              <a:buNone/>
            </a:pPr>
            <a:r>
              <a:rPr lang="en-US" sz="2400" smtClean="0">
                <a:solidFill>
                  <a:srgbClr val="FFFF99"/>
                </a:solidFill>
              </a:rPr>
              <a:t>                             Seasonal and monthly water use and                                   </a:t>
            </a:r>
          </a:p>
          <a:p>
            <a:pPr>
              <a:lnSpc>
                <a:spcPct val="90000"/>
              </a:lnSpc>
              <a:buFontTx/>
              <a:buNone/>
            </a:pPr>
            <a:r>
              <a:rPr lang="en-US" sz="2400" smtClean="0">
                <a:solidFill>
                  <a:srgbClr val="FFFF99"/>
                </a:solidFill>
              </a:rPr>
              <a:t>                             consumptive use for selected water-</a:t>
            </a:r>
          </a:p>
          <a:p>
            <a:pPr>
              <a:lnSpc>
                <a:spcPct val="90000"/>
              </a:lnSpc>
              <a:buFontTx/>
              <a:buNone/>
            </a:pPr>
            <a:r>
              <a:rPr lang="en-US" sz="2400" smtClean="0">
                <a:solidFill>
                  <a:srgbClr val="FFFF99"/>
                </a:solidFill>
              </a:rPr>
              <a:t>                              use categories and water-use types.</a:t>
            </a:r>
          </a:p>
          <a:p>
            <a:pPr>
              <a:lnSpc>
                <a:spcPct val="90000"/>
              </a:lnSpc>
              <a:buFontTx/>
              <a:buNone/>
            </a:pPr>
            <a:endParaRPr lang="en-US" sz="2400" smtClean="0">
              <a:solidFill>
                <a:srgbClr val="FFFF99"/>
              </a:solidFill>
            </a:endParaRPr>
          </a:p>
          <a:p>
            <a:pPr>
              <a:lnSpc>
                <a:spcPct val="90000"/>
              </a:lnSpc>
              <a:buFontTx/>
              <a:buNone/>
            </a:pPr>
            <a:r>
              <a:rPr lang="en-US" sz="2400" smtClean="0">
                <a:solidFill>
                  <a:srgbClr val="FFFF99"/>
                </a:solidFill>
              </a:rPr>
              <a:t>    Estimated use of water in the Great Lakes Basin by hydrologic unit code (HUC 8) in 2005</a:t>
            </a:r>
          </a:p>
        </p:txBody>
      </p:sp>
      <p:pic>
        <p:nvPicPr>
          <p:cNvPr id="89091" name="Picture 4"/>
          <p:cNvPicPr>
            <a:picLocks noChangeAspect="1" noChangeArrowheads="1"/>
          </p:cNvPicPr>
          <p:nvPr/>
        </p:nvPicPr>
        <p:blipFill>
          <a:blip r:embed="rId3" cstate="print"/>
          <a:srcRect/>
          <a:stretch>
            <a:fillRect/>
          </a:stretch>
        </p:blipFill>
        <p:spPr bwMode="auto">
          <a:xfrm>
            <a:off x="6172200" y="990600"/>
            <a:ext cx="2282825" cy="2936875"/>
          </a:xfrm>
          <a:prstGeom prst="rect">
            <a:avLst/>
          </a:prstGeom>
          <a:noFill/>
          <a:ln w="9525">
            <a:noFill/>
            <a:miter lim="800000"/>
            <a:headEnd/>
            <a:tailEnd/>
          </a:ln>
        </p:spPr>
      </p:pic>
      <p:pic>
        <p:nvPicPr>
          <p:cNvPr id="89092" name="Picture 4" descr="Consump Use Cover.bmp"/>
          <p:cNvPicPr>
            <a:picLocks noChangeAspect="1"/>
          </p:cNvPicPr>
          <p:nvPr/>
        </p:nvPicPr>
        <p:blipFill>
          <a:blip r:embed="rId4" cstate="print"/>
          <a:srcRect/>
          <a:stretch>
            <a:fillRect/>
          </a:stretch>
        </p:blipFill>
        <p:spPr bwMode="auto">
          <a:xfrm>
            <a:off x="762000" y="2209800"/>
            <a:ext cx="2371725" cy="3067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5"/>
          <p:cNvPicPr>
            <a:picLocks noChangeAspect="1" noChangeArrowheads="1"/>
          </p:cNvPicPr>
          <p:nvPr/>
        </p:nvPicPr>
        <p:blipFill>
          <a:blip r:embed="rId3" cstate="print"/>
          <a:srcRect/>
          <a:stretch>
            <a:fillRect/>
          </a:stretch>
        </p:blipFill>
        <p:spPr bwMode="auto">
          <a:xfrm>
            <a:off x="457200" y="152400"/>
            <a:ext cx="6553200" cy="5599113"/>
          </a:xfrm>
          <a:prstGeom prst="rect">
            <a:avLst/>
          </a:prstGeom>
          <a:noFill/>
          <a:ln w="12700">
            <a:noFill/>
            <a:miter lim="800000"/>
            <a:headEnd/>
            <a:tailEnd/>
          </a:ln>
        </p:spPr>
      </p:pic>
      <p:sp>
        <p:nvSpPr>
          <p:cNvPr id="340995" name="Rectangle 3"/>
          <p:cNvSpPr>
            <a:spLocks noGrp="1" noChangeArrowheads="1"/>
          </p:cNvSpPr>
          <p:nvPr>
            <p:ph type="body" idx="1"/>
          </p:nvPr>
        </p:nvSpPr>
        <p:spPr>
          <a:xfrm>
            <a:off x="7315200" y="152400"/>
            <a:ext cx="1828800" cy="5867400"/>
          </a:xfrm>
        </p:spPr>
        <p:txBody>
          <a:bodyPr/>
          <a:lstStyle/>
          <a:p>
            <a:pPr marL="0" indent="0" eaLnBrk="1" hangingPunct="1">
              <a:spcBef>
                <a:spcPts val="1400"/>
              </a:spcBef>
              <a:buSzPct val="120000"/>
              <a:defRPr/>
            </a:pPr>
            <a:endParaRPr lang="en-US" sz="2000" dirty="0" smtClean="0">
              <a:solidFill>
                <a:srgbClr val="FFFFFF"/>
              </a:solidFill>
            </a:endParaRPr>
          </a:p>
          <a:p>
            <a:pPr marL="0" indent="0" eaLnBrk="1" hangingPunct="1">
              <a:spcBef>
                <a:spcPts val="1400"/>
              </a:spcBef>
              <a:buSzPct val="120000"/>
              <a:defRPr/>
            </a:pPr>
            <a:r>
              <a:rPr lang="en-US" sz="2000" dirty="0" smtClean="0">
                <a:solidFill>
                  <a:srgbClr val="FFFFFF"/>
                </a:solidFill>
              </a:rPr>
              <a:t>Groundwater equals another Great Lake</a:t>
            </a:r>
          </a:p>
          <a:p>
            <a:pPr marL="0" indent="0" eaLnBrk="1" hangingPunct="1">
              <a:spcBef>
                <a:spcPts val="1400"/>
              </a:spcBef>
              <a:buSzPct val="120000"/>
              <a:defRPr/>
            </a:pPr>
            <a:r>
              <a:rPr lang="en-US" sz="2000" dirty="0" smtClean="0">
                <a:solidFill>
                  <a:srgbClr val="FFFFFF"/>
                </a:solidFill>
              </a:rPr>
              <a:t>Annual flow out of GL is </a:t>
            </a:r>
            <a:br>
              <a:rPr lang="en-US" sz="2000" dirty="0" smtClean="0">
                <a:solidFill>
                  <a:srgbClr val="FFFFFF"/>
                </a:solidFill>
              </a:rPr>
            </a:br>
            <a:r>
              <a:rPr lang="en-US" sz="2000" dirty="0" smtClean="0">
                <a:solidFill>
                  <a:srgbClr val="FFFFFF"/>
                </a:solidFill>
              </a:rPr>
              <a:t>1 percent of water in storage</a:t>
            </a:r>
          </a:p>
          <a:p>
            <a:pPr marL="0" indent="0" eaLnBrk="1" hangingPunct="1">
              <a:spcBef>
                <a:spcPts val="1400"/>
              </a:spcBef>
              <a:buSzPct val="120000"/>
              <a:defRPr/>
            </a:pPr>
            <a:r>
              <a:rPr lang="en-US" sz="2000" dirty="0" smtClean="0">
                <a:solidFill>
                  <a:srgbClr val="FFFFFF"/>
                </a:solidFill>
              </a:rPr>
              <a:t>Water use is 65,000 cfs</a:t>
            </a:r>
          </a:p>
          <a:p>
            <a:pPr marL="0" indent="0" eaLnBrk="1" hangingPunct="1">
              <a:spcBef>
                <a:spcPts val="1400"/>
              </a:spcBef>
              <a:buSzPct val="120000"/>
              <a:defRPr/>
            </a:pPr>
            <a:r>
              <a:rPr lang="en-US" sz="2000" dirty="0" smtClean="0">
                <a:solidFill>
                  <a:srgbClr val="FFFFFF"/>
                </a:solidFill>
              </a:rPr>
              <a:t>Consumptive use is </a:t>
            </a:r>
            <a:br>
              <a:rPr lang="en-US" sz="2000" dirty="0" smtClean="0">
                <a:solidFill>
                  <a:srgbClr val="FFFFFF"/>
                </a:solidFill>
              </a:rPr>
            </a:br>
            <a:r>
              <a:rPr lang="en-US" sz="2000" dirty="0" smtClean="0">
                <a:solidFill>
                  <a:srgbClr val="FFFFFF"/>
                </a:solidFill>
              </a:rPr>
              <a:t>3000 cfs</a:t>
            </a:r>
          </a:p>
          <a:p>
            <a:pPr eaLnBrk="1" hangingPunct="1">
              <a:spcBef>
                <a:spcPts val="1400"/>
              </a:spcBef>
              <a:buSzPct val="120000"/>
              <a:buFont typeface="Arial" pitchFamily="34" charset="0"/>
              <a:buChar char="•"/>
              <a:defRPr/>
            </a:pPr>
            <a:endParaRPr lang="en-US" sz="16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2743200" y="152400"/>
            <a:ext cx="6096000" cy="1143000"/>
          </a:xfrm>
        </p:spPr>
        <p:txBody>
          <a:bodyPr/>
          <a:lstStyle/>
          <a:p>
            <a:pPr eaLnBrk="1" hangingPunct="1"/>
            <a:r>
              <a:rPr lang="en-US" sz="2000" smtClean="0">
                <a:solidFill>
                  <a:srgbClr val="FFFFFF"/>
                </a:solidFill>
              </a:rPr>
              <a:t>http://water.usgs.gov/wateravailability/greatlakes</a:t>
            </a:r>
            <a:r>
              <a:rPr lang="en-US" sz="2000" smtClean="0"/>
              <a:t/>
            </a:r>
            <a:br>
              <a:rPr lang="en-US" sz="2000" smtClean="0"/>
            </a:br>
            <a:endParaRPr lang="en-US" sz="2000" smtClean="0"/>
          </a:p>
        </p:txBody>
      </p:sp>
      <p:grpSp>
        <p:nvGrpSpPr>
          <p:cNvPr id="93186" name="Group 20"/>
          <p:cNvGrpSpPr>
            <a:grpSpLocks/>
          </p:cNvGrpSpPr>
          <p:nvPr/>
        </p:nvGrpSpPr>
        <p:grpSpPr bwMode="auto">
          <a:xfrm>
            <a:off x="457200" y="533400"/>
            <a:ext cx="7453313" cy="6096000"/>
            <a:chOff x="304800" y="609600"/>
            <a:chExt cx="7453313" cy="6096000"/>
          </a:xfrm>
        </p:grpSpPr>
        <p:pic>
          <p:nvPicPr>
            <p:cNvPr id="93188" name="Picture 4" descr="SIR2009-5096-thumb"/>
            <p:cNvPicPr>
              <a:picLocks noChangeAspect="1" noChangeArrowheads="1"/>
            </p:cNvPicPr>
            <p:nvPr/>
          </p:nvPicPr>
          <p:blipFill>
            <a:blip r:embed="rId3" cstate="print"/>
            <a:srcRect/>
            <a:stretch>
              <a:fillRect/>
            </a:stretch>
          </p:blipFill>
          <p:spPr bwMode="auto">
            <a:xfrm>
              <a:off x="381000" y="609600"/>
              <a:ext cx="1428750" cy="1847850"/>
            </a:xfrm>
            <a:prstGeom prst="rect">
              <a:avLst/>
            </a:prstGeom>
            <a:noFill/>
            <a:ln w="9525">
              <a:noFill/>
              <a:miter lim="800000"/>
              <a:headEnd/>
              <a:tailEnd/>
            </a:ln>
          </p:spPr>
        </p:pic>
        <p:pic>
          <p:nvPicPr>
            <p:cNvPr id="93189" name="Picture 6" descr="estimates_of_groundwater"/>
            <p:cNvPicPr>
              <a:picLocks noChangeAspect="1" noChangeArrowheads="1"/>
            </p:cNvPicPr>
            <p:nvPr/>
          </p:nvPicPr>
          <p:blipFill>
            <a:blip r:embed="rId4" cstate="print"/>
            <a:srcRect/>
            <a:stretch>
              <a:fillRect/>
            </a:stretch>
          </p:blipFill>
          <p:spPr bwMode="auto">
            <a:xfrm>
              <a:off x="304800" y="2743200"/>
              <a:ext cx="1428750" cy="1847850"/>
            </a:xfrm>
            <a:prstGeom prst="rect">
              <a:avLst/>
            </a:prstGeom>
            <a:noFill/>
            <a:ln w="9525">
              <a:noFill/>
              <a:miter lim="800000"/>
              <a:headEnd/>
              <a:tailEnd/>
            </a:ln>
          </p:spPr>
        </p:pic>
        <p:pic>
          <p:nvPicPr>
            <p:cNvPr id="93190" name="Picture 13" descr="SIR2007-5197_FrontCover_thumb2"/>
            <p:cNvPicPr>
              <a:picLocks noChangeAspect="1" noChangeArrowheads="1"/>
            </p:cNvPicPr>
            <p:nvPr/>
          </p:nvPicPr>
          <p:blipFill>
            <a:blip r:embed="rId5" cstate="print"/>
            <a:srcRect/>
            <a:stretch>
              <a:fillRect/>
            </a:stretch>
          </p:blipFill>
          <p:spPr bwMode="auto">
            <a:xfrm>
              <a:off x="1524000" y="914400"/>
              <a:ext cx="1428750" cy="1847850"/>
            </a:xfrm>
            <a:prstGeom prst="rect">
              <a:avLst/>
            </a:prstGeom>
            <a:noFill/>
            <a:ln w="9525">
              <a:noFill/>
              <a:miter lim="800000"/>
              <a:headEnd/>
              <a:tailEnd/>
            </a:ln>
          </p:spPr>
        </p:pic>
        <p:pic>
          <p:nvPicPr>
            <p:cNvPr id="93191" name="Picture 9" descr="fs2008-3032thumb"/>
            <p:cNvPicPr>
              <a:picLocks noChangeAspect="1" noChangeArrowheads="1"/>
            </p:cNvPicPr>
            <p:nvPr/>
          </p:nvPicPr>
          <p:blipFill>
            <a:blip r:embed="rId6" cstate="print"/>
            <a:srcRect/>
            <a:stretch>
              <a:fillRect/>
            </a:stretch>
          </p:blipFill>
          <p:spPr bwMode="auto">
            <a:xfrm>
              <a:off x="2819400" y="1219200"/>
              <a:ext cx="1422400" cy="1828800"/>
            </a:xfrm>
            <a:prstGeom prst="rect">
              <a:avLst/>
            </a:prstGeom>
            <a:noFill/>
            <a:ln w="9525">
              <a:noFill/>
              <a:miter lim="800000"/>
              <a:headEnd/>
              <a:tailEnd/>
            </a:ln>
          </p:spPr>
        </p:pic>
        <p:pic>
          <p:nvPicPr>
            <p:cNvPr id="93192" name="Picture 16" descr="AFINCH"/>
            <p:cNvPicPr>
              <a:picLocks noChangeAspect="1" noChangeArrowheads="1"/>
            </p:cNvPicPr>
            <p:nvPr/>
          </p:nvPicPr>
          <p:blipFill>
            <a:blip r:embed="rId7" cstate="print"/>
            <a:srcRect/>
            <a:stretch>
              <a:fillRect/>
            </a:stretch>
          </p:blipFill>
          <p:spPr bwMode="auto">
            <a:xfrm>
              <a:off x="3962400" y="1524000"/>
              <a:ext cx="1420813" cy="1846263"/>
            </a:xfrm>
            <a:prstGeom prst="rect">
              <a:avLst/>
            </a:prstGeom>
            <a:noFill/>
            <a:ln w="9525">
              <a:noFill/>
              <a:miter lim="800000"/>
              <a:headEnd/>
              <a:tailEnd/>
            </a:ln>
          </p:spPr>
        </p:pic>
        <p:pic>
          <p:nvPicPr>
            <p:cNvPr id="93193" name="Picture 5" descr="compilation_reg_gw"/>
            <p:cNvPicPr>
              <a:picLocks noChangeAspect="1" noChangeArrowheads="1"/>
            </p:cNvPicPr>
            <p:nvPr/>
          </p:nvPicPr>
          <p:blipFill>
            <a:blip r:embed="rId8" cstate="print"/>
            <a:srcRect/>
            <a:stretch>
              <a:fillRect/>
            </a:stretch>
          </p:blipFill>
          <p:spPr bwMode="auto">
            <a:xfrm>
              <a:off x="1371600" y="3276600"/>
              <a:ext cx="1374775" cy="1778000"/>
            </a:xfrm>
            <a:prstGeom prst="rect">
              <a:avLst/>
            </a:prstGeom>
            <a:noFill/>
            <a:ln w="9525">
              <a:noFill/>
              <a:miter lim="800000"/>
              <a:headEnd/>
              <a:tailEnd/>
            </a:ln>
          </p:spPr>
        </p:pic>
        <p:pic>
          <p:nvPicPr>
            <p:cNvPr id="93194" name="Picture 7" descr="estimates_of_shallow_gw2"/>
            <p:cNvPicPr>
              <a:picLocks noChangeAspect="1" noChangeArrowheads="1"/>
            </p:cNvPicPr>
            <p:nvPr/>
          </p:nvPicPr>
          <p:blipFill>
            <a:blip r:embed="rId9" cstate="print"/>
            <a:srcRect/>
            <a:stretch>
              <a:fillRect/>
            </a:stretch>
          </p:blipFill>
          <p:spPr bwMode="auto">
            <a:xfrm>
              <a:off x="2514600" y="3581400"/>
              <a:ext cx="1374775" cy="1778000"/>
            </a:xfrm>
            <a:prstGeom prst="rect">
              <a:avLst/>
            </a:prstGeom>
            <a:noFill/>
            <a:ln w="9525">
              <a:noFill/>
              <a:miter lim="800000"/>
              <a:headEnd/>
              <a:tailEnd/>
            </a:ln>
          </p:spPr>
        </p:pic>
        <p:pic>
          <p:nvPicPr>
            <p:cNvPr id="93195" name="Picture 15" descr="SIR2009-5060-thumb"/>
            <p:cNvPicPr>
              <a:picLocks noChangeAspect="1" noChangeArrowheads="1"/>
            </p:cNvPicPr>
            <p:nvPr/>
          </p:nvPicPr>
          <p:blipFill>
            <a:blip r:embed="rId10" cstate="print"/>
            <a:srcRect/>
            <a:stretch>
              <a:fillRect/>
            </a:stretch>
          </p:blipFill>
          <p:spPr bwMode="auto">
            <a:xfrm>
              <a:off x="5105400" y="1828800"/>
              <a:ext cx="1428750" cy="1847850"/>
            </a:xfrm>
            <a:prstGeom prst="rect">
              <a:avLst/>
            </a:prstGeom>
            <a:noFill/>
            <a:ln w="9525">
              <a:noFill/>
              <a:miter lim="800000"/>
              <a:headEnd/>
              <a:tailEnd/>
            </a:ln>
          </p:spPr>
        </p:pic>
        <p:pic>
          <p:nvPicPr>
            <p:cNvPr id="93196" name="Picture 14" descr="SIR2008-5184-thumb"/>
            <p:cNvPicPr>
              <a:picLocks noChangeAspect="1" noChangeArrowheads="1"/>
            </p:cNvPicPr>
            <p:nvPr/>
          </p:nvPicPr>
          <p:blipFill>
            <a:blip r:embed="rId11" cstate="print"/>
            <a:srcRect/>
            <a:stretch>
              <a:fillRect/>
            </a:stretch>
          </p:blipFill>
          <p:spPr bwMode="auto">
            <a:xfrm>
              <a:off x="6248400" y="2133600"/>
              <a:ext cx="1509713" cy="1922463"/>
            </a:xfrm>
            <a:prstGeom prst="rect">
              <a:avLst/>
            </a:prstGeom>
            <a:noFill/>
            <a:ln w="9525">
              <a:noFill/>
              <a:miter lim="800000"/>
              <a:headEnd/>
              <a:tailEnd/>
            </a:ln>
          </p:spPr>
        </p:pic>
        <p:pic>
          <p:nvPicPr>
            <p:cNvPr id="93197" name="Picture 12" descr="lake_level_variability2"/>
            <p:cNvPicPr>
              <a:picLocks noChangeAspect="1" noChangeArrowheads="1"/>
            </p:cNvPicPr>
            <p:nvPr/>
          </p:nvPicPr>
          <p:blipFill>
            <a:blip r:embed="rId12" cstate="print"/>
            <a:srcRect/>
            <a:stretch>
              <a:fillRect/>
            </a:stretch>
          </p:blipFill>
          <p:spPr bwMode="auto">
            <a:xfrm>
              <a:off x="3429000" y="3962400"/>
              <a:ext cx="1508125" cy="1981200"/>
            </a:xfrm>
            <a:prstGeom prst="rect">
              <a:avLst/>
            </a:prstGeom>
            <a:noFill/>
            <a:ln w="9525">
              <a:noFill/>
              <a:miter lim="800000"/>
              <a:headEnd/>
              <a:tailEnd/>
            </a:ln>
          </p:spPr>
        </p:pic>
        <p:pic>
          <p:nvPicPr>
            <p:cNvPr id="93198" name="Picture 10" descr="great_lakes_water_availability2"/>
            <p:cNvPicPr>
              <a:picLocks noChangeAspect="1" noChangeArrowheads="1"/>
            </p:cNvPicPr>
            <p:nvPr/>
          </p:nvPicPr>
          <p:blipFill>
            <a:blip r:embed="rId13" cstate="print"/>
            <a:srcRect/>
            <a:stretch>
              <a:fillRect/>
            </a:stretch>
          </p:blipFill>
          <p:spPr bwMode="auto">
            <a:xfrm>
              <a:off x="4419600" y="4267200"/>
              <a:ext cx="1531938" cy="1981200"/>
            </a:xfrm>
            <a:prstGeom prst="rect">
              <a:avLst/>
            </a:prstGeom>
            <a:noFill/>
            <a:ln w="9525">
              <a:noFill/>
              <a:miter lim="800000"/>
              <a:headEnd/>
              <a:tailEnd/>
            </a:ln>
          </p:spPr>
        </p:pic>
        <p:pic>
          <p:nvPicPr>
            <p:cNvPr id="93199" name="Picture 11" descr="historical_changes_in_precip2"/>
            <p:cNvPicPr>
              <a:picLocks noChangeAspect="1" noChangeArrowheads="1"/>
            </p:cNvPicPr>
            <p:nvPr/>
          </p:nvPicPr>
          <p:blipFill>
            <a:blip r:embed="rId14" cstate="print"/>
            <a:srcRect/>
            <a:stretch>
              <a:fillRect/>
            </a:stretch>
          </p:blipFill>
          <p:spPr bwMode="auto">
            <a:xfrm>
              <a:off x="5715000" y="4724400"/>
              <a:ext cx="1531938" cy="1981200"/>
            </a:xfrm>
            <a:prstGeom prst="rect">
              <a:avLst/>
            </a:prstGeom>
            <a:noFill/>
            <a:ln w="9525">
              <a:noFill/>
              <a:miter lim="800000"/>
              <a:headEnd/>
              <a:tailEnd/>
            </a:ln>
          </p:spPr>
        </p:pic>
      </p:grpSp>
      <p:pic>
        <p:nvPicPr>
          <p:cNvPr id="93187" name="Picture 3" descr="Image of large USGS Identifier"/>
          <p:cNvPicPr>
            <a:picLocks noChangeAspect="1" noChangeArrowheads="1"/>
          </p:cNvPicPr>
          <p:nvPr/>
        </p:nvPicPr>
        <p:blipFill>
          <a:blip r:embed="rId15" cstate="print">
            <a:lum bright="100000"/>
          </a:blip>
          <a:srcRect/>
          <a:stretch>
            <a:fillRect/>
          </a:stretch>
        </p:blipFill>
        <p:spPr bwMode="black">
          <a:xfrm>
            <a:off x="457200" y="6248400"/>
            <a:ext cx="1293813"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41"/>
          <p:cNvGrpSpPr>
            <a:grpSpLocks/>
          </p:cNvGrpSpPr>
          <p:nvPr/>
        </p:nvGrpSpPr>
        <p:grpSpPr bwMode="auto">
          <a:xfrm>
            <a:off x="2057400" y="914400"/>
            <a:ext cx="7696200" cy="5486400"/>
            <a:chOff x="2057400" y="914400"/>
            <a:chExt cx="7696200" cy="5486400"/>
          </a:xfrm>
        </p:grpSpPr>
        <p:grpSp>
          <p:nvGrpSpPr>
            <p:cNvPr id="21530" name="Group 40"/>
            <p:cNvGrpSpPr>
              <a:grpSpLocks/>
            </p:cNvGrpSpPr>
            <p:nvPr/>
          </p:nvGrpSpPr>
          <p:grpSpPr bwMode="auto">
            <a:xfrm>
              <a:off x="3352800" y="914400"/>
              <a:ext cx="5105400" cy="5486400"/>
              <a:chOff x="3352800" y="914400"/>
              <a:chExt cx="5105400" cy="5486400"/>
            </a:xfrm>
          </p:grpSpPr>
          <p:sp>
            <p:nvSpPr>
              <p:cNvPr id="18" name="Arc 17"/>
              <p:cNvSpPr/>
              <p:nvPr/>
            </p:nvSpPr>
            <p:spPr>
              <a:xfrm>
                <a:off x="3352800" y="914400"/>
                <a:ext cx="5105400" cy="5486400"/>
              </a:xfrm>
              <a:prstGeom prst="arc">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9" name="Arc 18"/>
              <p:cNvSpPr/>
              <p:nvPr/>
            </p:nvSpPr>
            <p:spPr>
              <a:xfrm flipV="1">
                <a:off x="3352800" y="914400"/>
                <a:ext cx="5105400" cy="5486400"/>
              </a:xfrm>
              <a:prstGeom prst="arc">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40" name="Arc 39"/>
            <p:cNvSpPr/>
            <p:nvPr/>
          </p:nvSpPr>
          <p:spPr>
            <a:xfrm rot="5400000" flipV="1">
              <a:off x="3238500" y="-114300"/>
              <a:ext cx="5334000" cy="7696200"/>
            </a:xfrm>
            <a:prstGeom prst="arc">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21506" name="Group 37"/>
          <p:cNvGrpSpPr>
            <a:grpSpLocks/>
          </p:cNvGrpSpPr>
          <p:nvPr/>
        </p:nvGrpSpPr>
        <p:grpSpPr bwMode="auto">
          <a:xfrm>
            <a:off x="2971800" y="542925"/>
            <a:ext cx="4667250" cy="4638675"/>
            <a:chOff x="2971800" y="542925"/>
            <a:chExt cx="4667249" cy="4638677"/>
          </a:xfrm>
        </p:grpSpPr>
        <p:sp>
          <p:nvSpPr>
            <p:cNvPr id="35" name="Arc 34"/>
            <p:cNvSpPr/>
            <p:nvPr/>
          </p:nvSpPr>
          <p:spPr>
            <a:xfrm rot="5400000">
              <a:off x="3248023" y="809626"/>
              <a:ext cx="4638677" cy="4105274"/>
            </a:xfrm>
            <a:prstGeom prst="arc">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nvGrpSpPr>
            <p:cNvPr id="21527" name="Group 36"/>
            <p:cNvGrpSpPr>
              <a:grpSpLocks/>
            </p:cNvGrpSpPr>
            <p:nvPr/>
          </p:nvGrpSpPr>
          <p:grpSpPr bwMode="auto">
            <a:xfrm>
              <a:off x="2971800" y="542925"/>
              <a:ext cx="4667249" cy="4638676"/>
              <a:chOff x="2971800" y="542925"/>
              <a:chExt cx="4667249" cy="4638676"/>
            </a:xfrm>
          </p:grpSpPr>
          <p:sp>
            <p:nvSpPr>
              <p:cNvPr id="36" name="Arc 35"/>
              <p:cNvSpPr/>
              <p:nvPr/>
            </p:nvSpPr>
            <p:spPr>
              <a:xfrm rot="5400000" flipV="1">
                <a:off x="3267073" y="809626"/>
                <a:ext cx="4638677" cy="4105274"/>
              </a:xfrm>
              <a:prstGeom prst="arc">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4" name="Arc 13"/>
              <p:cNvSpPr/>
              <p:nvPr/>
            </p:nvSpPr>
            <p:spPr>
              <a:xfrm>
                <a:off x="2971800" y="1066800"/>
                <a:ext cx="4648199" cy="4114802"/>
              </a:xfrm>
              <a:prstGeom prst="arc">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21507" name="Rectangle 2"/>
          <p:cNvSpPr>
            <a:spLocks noChangeArrowheads="1"/>
          </p:cNvSpPr>
          <p:nvPr/>
        </p:nvSpPr>
        <p:spPr bwMode="auto">
          <a:xfrm>
            <a:off x="990600" y="381000"/>
            <a:ext cx="6248400" cy="461963"/>
          </a:xfrm>
          <a:prstGeom prst="rect">
            <a:avLst/>
          </a:prstGeom>
          <a:noFill/>
          <a:ln w="9525">
            <a:noFill/>
            <a:miter lim="800000"/>
            <a:headEnd/>
            <a:tailEnd/>
          </a:ln>
        </p:spPr>
        <p:txBody>
          <a:bodyPr>
            <a:spAutoFit/>
          </a:bodyPr>
          <a:lstStyle/>
          <a:p>
            <a:pPr marL="228600" indent="-228600"/>
            <a:r>
              <a:rPr lang="en-US" sz="2400" b="1">
                <a:solidFill>
                  <a:schemeClr val="bg1"/>
                </a:solidFill>
              </a:rPr>
              <a:t>How did we get to where we are today?</a:t>
            </a:r>
          </a:p>
        </p:txBody>
      </p:sp>
      <p:pic>
        <p:nvPicPr>
          <p:cNvPr id="21508" name="Picture 25" descr="Circular 1223"/>
          <p:cNvPicPr>
            <a:picLocks noChangeAspect="1" noChangeArrowheads="1"/>
          </p:cNvPicPr>
          <p:nvPr/>
        </p:nvPicPr>
        <p:blipFill>
          <a:blip r:embed="rId3" cstate="print"/>
          <a:srcRect/>
          <a:stretch>
            <a:fillRect/>
          </a:stretch>
        </p:blipFill>
        <p:spPr bwMode="auto">
          <a:xfrm>
            <a:off x="5257800" y="838200"/>
            <a:ext cx="714375" cy="914400"/>
          </a:xfrm>
          <a:prstGeom prst="rect">
            <a:avLst/>
          </a:prstGeom>
          <a:noFill/>
          <a:ln w="9525">
            <a:noFill/>
            <a:miter lim="800000"/>
            <a:headEnd/>
            <a:tailEnd/>
          </a:ln>
        </p:spPr>
      </p:pic>
      <p:pic>
        <p:nvPicPr>
          <p:cNvPr id="21509" name="Picture 11" descr="Picture3"/>
          <p:cNvPicPr>
            <a:picLocks noChangeAspect="1" noChangeArrowheads="1"/>
          </p:cNvPicPr>
          <p:nvPr/>
        </p:nvPicPr>
        <p:blipFill>
          <a:blip r:embed="rId4" cstate="print"/>
          <a:srcRect/>
          <a:stretch>
            <a:fillRect/>
          </a:stretch>
        </p:blipFill>
        <p:spPr bwMode="auto">
          <a:xfrm>
            <a:off x="6705600" y="1066800"/>
            <a:ext cx="1446213" cy="1084263"/>
          </a:xfrm>
          <a:prstGeom prst="rect">
            <a:avLst/>
          </a:prstGeom>
          <a:noFill/>
          <a:ln w="9525">
            <a:noFill/>
            <a:miter lim="800000"/>
            <a:headEnd/>
            <a:tailEnd/>
          </a:ln>
        </p:spPr>
      </p:pic>
      <p:pic>
        <p:nvPicPr>
          <p:cNvPr id="21510" name="Picture 8" descr="USGS Science Strategy"/>
          <p:cNvPicPr>
            <a:picLocks noChangeAspect="1" noChangeArrowheads="1"/>
          </p:cNvPicPr>
          <p:nvPr/>
        </p:nvPicPr>
        <p:blipFill>
          <a:blip r:embed="rId5" cstate="print"/>
          <a:srcRect/>
          <a:stretch>
            <a:fillRect/>
          </a:stretch>
        </p:blipFill>
        <p:spPr bwMode="auto">
          <a:xfrm>
            <a:off x="7239000" y="2362200"/>
            <a:ext cx="1295400" cy="1692275"/>
          </a:xfrm>
          <a:prstGeom prst="rect">
            <a:avLst/>
          </a:prstGeom>
          <a:noFill/>
          <a:ln w="9525">
            <a:noFill/>
            <a:miter lim="800000"/>
            <a:headEnd/>
            <a:tailEnd/>
          </a:ln>
        </p:spPr>
      </p:pic>
      <p:pic>
        <p:nvPicPr>
          <p:cNvPr id="21511" name="Picture 9" descr="SWAQ Report"/>
          <p:cNvPicPr>
            <a:picLocks noChangeAspect="1" noChangeArrowheads="1"/>
          </p:cNvPicPr>
          <p:nvPr/>
        </p:nvPicPr>
        <p:blipFill>
          <a:blip r:embed="rId6" cstate="print"/>
          <a:srcRect/>
          <a:stretch>
            <a:fillRect/>
          </a:stretch>
        </p:blipFill>
        <p:spPr bwMode="auto">
          <a:xfrm>
            <a:off x="7010400" y="4267200"/>
            <a:ext cx="1447800" cy="1852613"/>
          </a:xfrm>
          <a:prstGeom prst="rect">
            <a:avLst/>
          </a:prstGeom>
          <a:noFill/>
          <a:ln w="9525">
            <a:noFill/>
            <a:miter lim="800000"/>
            <a:headEnd/>
            <a:tailEnd/>
          </a:ln>
        </p:spPr>
      </p:pic>
      <p:pic>
        <p:nvPicPr>
          <p:cNvPr id="21512" name="Picture 2"/>
          <p:cNvPicPr>
            <a:picLocks noChangeAspect="1" noChangeArrowheads="1"/>
          </p:cNvPicPr>
          <p:nvPr/>
        </p:nvPicPr>
        <p:blipFill>
          <a:blip r:embed="rId7" cstate="print"/>
          <a:srcRect r="450"/>
          <a:stretch>
            <a:fillRect/>
          </a:stretch>
        </p:blipFill>
        <p:spPr bwMode="auto">
          <a:xfrm>
            <a:off x="3200400" y="4572000"/>
            <a:ext cx="1219200" cy="1812925"/>
          </a:xfrm>
          <a:prstGeom prst="rect">
            <a:avLst/>
          </a:prstGeom>
          <a:noFill/>
          <a:ln w="9525">
            <a:noFill/>
            <a:miter lim="800000"/>
            <a:headEnd/>
            <a:tailEnd/>
          </a:ln>
        </p:spPr>
      </p:pic>
      <p:pic>
        <p:nvPicPr>
          <p:cNvPr id="21513" name="Picture 2"/>
          <p:cNvPicPr>
            <a:picLocks noChangeAspect="1" noChangeArrowheads="1"/>
          </p:cNvPicPr>
          <p:nvPr/>
        </p:nvPicPr>
        <p:blipFill>
          <a:blip r:embed="rId8" cstate="print"/>
          <a:srcRect/>
          <a:stretch>
            <a:fillRect/>
          </a:stretch>
        </p:blipFill>
        <p:spPr bwMode="auto">
          <a:xfrm>
            <a:off x="5105400" y="4724400"/>
            <a:ext cx="1295400" cy="1762125"/>
          </a:xfrm>
          <a:prstGeom prst="rect">
            <a:avLst/>
          </a:prstGeom>
          <a:noFill/>
          <a:ln w="9525">
            <a:noFill/>
            <a:miter lim="800000"/>
            <a:headEnd/>
            <a:tailEnd/>
          </a:ln>
        </p:spPr>
      </p:pic>
      <p:sp>
        <p:nvSpPr>
          <p:cNvPr id="24" name="TextBox 23"/>
          <p:cNvSpPr txBox="1">
            <a:spLocks noChangeArrowheads="1"/>
          </p:cNvSpPr>
          <p:nvPr/>
        </p:nvSpPr>
        <p:spPr bwMode="auto">
          <a:xfrm>
            <a:off x="4572000" y="1143000"/>
            <a:ext cx="696913" cy="369888"/>
          </a:xfrm>
          <a:prstGeom prst="rect">
            <a:avLst/>
          </a:prstGeom>
          <a:noFill/>
          <a:ln w="9525">
            <a:noFill/>
            <a:miter lim="800000"/>
            <a:headEnd/>
            <a:tailEnd/>
          </a:ln>
        </p:spPr>
        <p:txBody>
          <a:bodyPr wrap="none">
            <a:spAutoFit/>
          </a:bodyPr>
          <a:lstStyle/>
          <a:p>
            <a:r>
              <a:rPr lang="en-US">
                <a:solidFill>
                  <a:schemeClr val="bg1"/>
                </a:solidFill>
              </a:rPr>
              <a:t>2002</a:t>
            </a:r>
          </a:p>
        </p:txBody>
      </p:sp>
      <p:sp>
        <p:nvSpPr>
          <p:cNvPr id="25" name="TextBox 24"/>
          <p:cNvSpPr txBox="1">
            <a:spLocks noChangeArrowheads="1"/>
          </p:cNvSpPr>
          <p:nvPr/>
        </p:nvSpPr>
        <p:spPr bwMode="auto">
          <a:xfrm>
            <a:off x="6400800" y="5181600"/>
            <a:ext cx="696913" cy="369888"/>
          </a:xfrm>
          <a:prstGeom prst="rect">
            <a:avLst/>
          </a:prstGeom>
          <a:noFill/>
          <a:ln w="9525">
            <a:noFill/>
            <a:miter lim="800000"/>
            <a:headEnd/>
            <a:tailEnd/>
          </a:ln>
        </p:spPr>
        <p:txBody>
          <a:bodyPr wrap="none">
            <a:spAutoFit/>
          </a:bodyPr>
          <a:lstStyle/>
          <a:p>
            <a:r>
              <a:rPr lang="en-US">
                <a:solidFill>
                  <a:schemeClr val="bg1"/>
                </a:solidFill>
              </a:rPr>
              <a:t>2007</a:t>
            </a:r>
          </a:p>
        </p:txBody>
      </p:sp>
      <p:sp>
        <p:nvSpPr>
          <p:cNvPr id="26" name="TextBox 25"/>
          <p:cNvSpPr txBox="1">
            <a:spLocks noChangeArrowheads="1"/>
          </p:cNvSpPr>
          <p:nvPr/>
        </p:nvSpPr>
        <p:spPr bwMode="auto">
          <a:xfrm>
            <a:off x="6019800" y="1524000"/>
            <a:ext cx="696913" cy="369888"/>
          </a:xfrm>
          <a:prstGeom prst="rect">
            <a:avLst/>
          </a:prstGeom>
          <a:noFill/>
          <a:ln w="9525">
            <a:noFill/>
            <a:miter lim="800000"/>
            <a:headEnd/>
            <a:tailEnd/>
          </a:ln>
        </p:spPr>
        <p:txBody>
          <a:bodyPr wrap="none">
            <a:spAutoFit/>
          </a:bodyPr>
          <a:lstStyle/>
          <a:p>
            <a:r>
              <a:rPr lang="en-US">
                <a:solidFill>
                  <a:schemeClr val="bg1"/>
                </a:solidFill>
              </a:rPr>
              <a:t>2005</a:t>
            </a:r>
          </a:p>
        </p:txBody>
      </p:sp>
      <p:sp>
        <p:nvSpPr>
          <p:cNvPr id="27" name="TextBox 26"/>
          <p:cNvSpPr txBox="1">
            <a:spLocks noChangeArrowheads="1"/>
          </p:cNvSpPr>
          <p:nvPr/>
        </p:nvSpPr>
        <p:spPr bwMode="auto">
          <a:xfrm>
            <a:off x="6553200" y="3048000"/>
            <a:ext cx="696913" cy="369888"/>
          </a:xfrm>
          <a:prstGeom prst="rect">
            <a:avLst/>
          </a:prstGeom>
          <a:noFill/>
          <a:ln w="9525">
            <a:noFill/>
            <a:miter lim="800000"/>
            <a:headEnd/>
            <a:tailEnd/>
          </a:ln>
        </p:spPr>
        <p:txBody>
          <a:bodyPr wrap="none">
            <a:spAutoFit/>
          </a:bodyPr>
          <a:lstStyle/>
          <a:p>
            <a:r>
              <a:rPr lang="en-US">
                <a:solidFill>
                  <a:schemeClr val="bg1"/>
                </a:solidFill>
              </a:rPr>
              <a:t>2007</a:t>
            </a:r>
          </a:p>
        </p:txBody>
      </p:sp>
      <p:sp>
        <p:nvSpPr>
          <p:cNvPr id="28" name="TextBox 27"/>
          <p:cNvSpPr txBox="1">
            <a:spLocks noChangeArrowheads="1"/>
          </p:cNvSpPr>
          <p:nvPr/>
        </p:nvSpPr>
        <p:spPr bwMode="auto">
          <a:xfrm>
            <a:off x="4495800" y="5562600"/>
            <a:ext cx="696913" cy="369888"/>
          </a:xfrm>
          <a:prstGeom prst="rect">
            <a:avLst/>
          </a:prstGeom>
          <a:noFill/>
          <a:ln w="9525">
            <a:noFill/>
            <a:miter lim="800000"/>
            <a:headEnd/>
            <a:tailEnd/>
          </a:ln>
        </p:spPr>
        <p:txBody>
          <a:bodyPr wrap="none">
            <a:spAutoFit/>
          </a:bodyPr>
          <a:lstStyle/>
          <a:p>
            <a:r>
              <a:rPr lang="en-US">
                <a:solidFill>
                  <a:schemeClr val="bg1"/>
                </a:solidFill>
              </a:rPr>
              <a:t>2009</a:t>
            </a:r>
          </a:p>
        </p:txBody>
      </p:sp>
      <p:sp>
        <p:nvSpPr>
          <p:cNvPr id="29" name="TextBox 28"/>
          <p:cNvSpPr txBox="1">
            <a:spLocks noChangeArrowheads="1"/>
          </p:cNvSpPr>
          <p:nvPr/>
        </p:nvSpPr>
        <p:spPr bwMode="auto">
          <a:xfrm>
            <a:off x="2514600" y="5562600"/>
            <a:ext cx="696913" cy="369888"/>
          </a:xfrm>
          <a:prstGeom prst="rect">
            <a:avLst/>
          </a:prstGeom>
          <a:noFill/>
          <a:ln w="9525">
            <a:noFill/>
            <a:miter lim="800000"/>
            <a:headEnd/>
            <a:tailEnd/>
          </a:ln>
        </p:spPr>
        <p:txBody>
          <a:bodyPr wrap="none">
            <a:spAutoFit/>
          </a:bodyPr>
          <a:lstStyle/>
          <a:p>
            <a:r>
              <a:rPr lang="en-US">
                <a:solidFill>
                  <a:schemeClr val="bg1"/>
                </a:solidFill>
              </a:rPr>
              <a:t>2009</a:t>
            </a:r>
          </a:p>
        </p:txBody>
      </p:sp>
      <p:sp>
        <p:nvSpPr>
          <p:cNvPr id="30" name="TextBox 29"/>
          <p:cNvSpPr txBox="1">
            <a:spLocks noChangeArrowheads="1"/>
          </p:cNvSpPr>
          <p:nvPr/>
        </p:nvSpPr>
        <p:spPr bwMode="auto">
          <a:xfrm>
            <a:off x="2590800" y="2362200"/>
            <a:ext cx="1371600" cy="523875"/>
          </a:xfrm>
          <a:prstGeom prst="rect">
            <a:avLst/>
          </a:prstGeom>
          <a:noFill/>
          <a:ln w="9525">
            <a:noFill/>
            <a:miter lim="800000"/>
            <a:headEnd/>
            <a:tailEnd/>
          </a:ln>
        </p:spPr>
        <p:txBody>
          <a:bodyPr>
            <a:spAutoFit/>
          </a:bodyPr>
          <a:lstStyle/>
          <a:p>
            <a:r>
              <a:rPr lang="en-US" sz="2800">
                <a:solidFill>
                  <a:schemeClr val="bg1"/>
                </a:solidFill>
              </a:rPr>
              <a:t>2011</a:t>
            </a:r>
          </a:p>
        </p:txBody>
      </p:sp>
      <p:sp>
        <p:nvSpPr>
          <p:cNvPr id="21521" name="TextBox 30"/>
          <p:cNvSpPr txBox="1">
            <a:spLocks noChangeArrowheads="1"/>
          </p:cNvSpPr>
          <p:nvPr/>
        </p:nvSpPr>
        <p:spPr bwMode="auto">
          <a:xfrm>
            <a:off x="6858000" y="1295400"/>
            <a:ext cx="1600200" cy="584200"/>
          </a:xfrm>
          <a:prstGeom prst="rect">
            <a:avLst/>
          </a:prstGeom>
          <a:noFill/>
          <a:ln w="9525">
            <a:noFill/>
            <a:miter lim="800000"/>
            <a:headEnd/>
            <a:tailEnd/>
          </a:ln>
        </p:spPr>
        <p:txBody>
          <a:bodyPr>
            <a:spAutoFit/>
          </a:bodyPr>
          <a:lstStyle/>
          <a:p>
            <a:r>
              <a:rPr lang="en-US" sz="1600">
                <a:solidFill>
                  <a:schemeClr val="bg1"/>
                </a:solidFill>
              </a:rPr>
              <a:t>Great Lakes</a:t>
            </a:r>
          </a:p>
          <a:p>
            <a:r>
              <a:rPr lang="en-US" sz="1600">
                <a:solidFill>
                  <a:schemeClr val="bg1"/>
                </a:solidFill>
              </a:rPr>
              <a:t>Pilot Study</a:t>
            </a:r>
          </a:p>
        </p:txBody>
      </p:sp>
      <p:sp>
        <p:nvSpPr>
          <p:cNvPr id="21522" name="TextBox 31"/>
          <p:cNvSpPr txBox="1">
            <a:spLocks noChangeArrowheads="1"/>
          </p:cNvSpPr>
          <p:nvPr/>
        </p:nvSpPr>
        <p:spPr bwMode="auto">
          <a:xfrm>
            <a:off x="5181600" y="5410200"/>
            <a:ext cx="1295400" cy="584200"/>
          </a:xfrm>
          <a:prstGeom prst="rect">
            <a:avLst/>
          </a:prstGeom>
          <a:noFill/>
          <a:ln w="9525">
            <a:noFill/>
            <a:miter lim="800000"/>
            <a:headEnd/>
            <a:tailEnd/>
          </a:ln>
        </p:spPr>
        <p:txBody>
          <a:bodyPr>
            <a:spAutoFit/>
          </a:bodyPr>
          <a:lstStyle/>
          <a:p>
            <a:r>
              <a:rPr lang="en-US" sz="1600">
                <a:solidFill>
                  <a:srgbClr val="0000FF"/>
                </a:solidFill>
              </a:rPr>
              <a:t>SECURE Water Act</a:t>
            </a:r>
          </a:p>
        </p:txBody>
      </p:sp>
      <p:sp>
        <p:nvSpPr>
          <p:cNvPr id="21523" name="TextBox 33"/>
          <p:cNvSpPr txBox="1">
            <a:spLocks noChangeArrowheads="1"/>
          </p:cNvSpPr>
          <p:nvPr/>
        </p:nvSpPr>
        <p:spPr bwMode="auto">
          <a:xfrm>
            <a:off x="1143000" y="3962400"/>
            <a:ext cx="4160838" cy="369888"/>
          </a:xfrm>
          <a:prstGeom prst="rect">
            <a:avLst/>
          </a:prstGeom>
          <a:noFill/>
          <a:ln w="9525">
            <a:noFill/>
            <a:miter lim="800000"/>
            <a:headEnd/>
            <a:tailEnd/>
          </a:ln>
        </p:spPr>
        <p:txBody>
          <a:bodyPr wrap="none">
            <a:spAutoFit/>
          </a:bodyPr>
          <a:lstStyle/>
          <a:p>
            <a:r>
              <a:rPr lang="en-US">
                <a:solidFill>
                  <a:schemeClr val="bg1"/>
                </a:solidFill>
              </a:rPr>
              <a:t>Water Availability and Use Assessment</a:t>
            </a:r>
          </a:p>
        </p:txBody>
      </p:sp>
      <p:pic>
        <p:nvPicPr>
          <p:cNvPr id="21524" name="Picture 2"/>
          <p:cNvPicPr>
            <a:picLocks noChangeAspect="1" noChangeArrowheads="1"/>
          </p:cNvPicPr>
          <p:nvPr/>
        </p:nvPicPr>
        <p:blipFill>
          <a:blip r:embed="rId9" cstate="print"/>
          <a:srcRect/>
          <a:stretch>
            <a:fillRect/>
          </a:stretch>
        </p:blipFill>
        <p:spPr bwMode="auto">
          <a:xfrm>
            <a:off x="1524000" y="2819400"/>
            <a:ext cx="3048000" cy="1095375"/>
          </a:xfrm>
          <a:prstGeom prst="rect">
            <a:avLst/>
          </a:prstGeom>
          <a:noFill/>
          <a:ln w="9525">
            <a:noFill/>
            <a:miter lim="800000"/>
            <a:headEnd/>
            <a:tailEnd/>
          </a:ln>
        </p:spPr>
      </p:pic>
      <p:pic>
        <p:nvPicPr>
          <p:cNvPr id="21525" name="Picture 3" descr="Image of large USGS Identifier"/>
          <p:cNvPicPr>
            <a:picLocks noChangeAspect="1" noChangeArrowheads="1"/>
          </p:cNvPicPr>
          <p:nvPr/>
        </p:nvPicPr>
        <p:blipFill>
          <a:blip r:embed="rId10" cstate="print">
            <a:lum bright="100000"/>
          </a:blip>
          <a:srcRect/>
          <a:stretch>
            <a:fillRect/>
          </a:stretch>
        </p:blipFill>
        <p:spPr bwMode="black">
          <a:xfrm>
            <a:off x="457200" y="6248400"/>
            <a:ext cx="1293813" cy="476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linds(horizont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linds(horizont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p:nvPr>
        </p:nvSpPr>
        <p:spPr>
          <a:xfrm>
            <a:off x="1447800" y="1524000"/>
            <a:ext cx="6324600" cy="4343400"/>
          </a:xfrm>
        </p:spPr>
        <p:txBody>
          <a:bodyPr/>
          <a:lstStyle/>
          <a:p>
            <a:pPr algn="l"/>
            <a:r>
              <a:rPr lang="en-US" sz="2800" smtClean="0">
                <a:solidFill>
                  <a:srgbClr val="FFFF99"/>
                </a:solidFill>
              </a:rPr>
              <a:t>Eric J Evenson</a:t>
            </a:r>
            <a:br>
              <a:rPr lang="en-US" sz="2800" smtClean="0">
                <a:solidFill>
                  <a:srgbClr val="FFFF99"/>
                </a:solidFill>
              </a:rPr>
            </a:br>
            <a:r>
              <a:rPr lang="en-US" sz="2800" smtClean="0">
                <a:solidFill>
                  <a:srgbClr val="FFFF99"/>
                </a:solidFill>
              </a:rPr>
              <a:t>Water Census Coordinator</a:t>
            </a:r>
            <a:br>
              <a:rPr lang="en-US" sz="2800" smtClean="0">
                <a:solidFill>
                  <a:srgbClr val="FFFF99"/>
                </a:solidFill>
              </a:rPr>
            </a:br>
            <a:r>
              <a:rPr lang="en-US" sz="2800" smtClean="0">
                <a:solidFill>
                  <a:srgbClr val="FFFF99"/>
                </a:solidFill>
              </a:rPr>
              <a:t>U.S. Geological Survey</a:t>
            </a:r>
            <a:br>
              <a:rPr lang="en-US" sz="2800" smtClean="0">
                <a:solidFill>
                  <a:srgbClr val="FFFF99"/>
                </a:solidFill>
              </a:rPr>
            </a:br>
            <a:r>
              <a:rPr lang="en-US" sz="2800" smtClean="0">
                <a:solidFill>
                  <a:srgbClr val="FFFF99"/>
                </a:solidFill>
              </a:rPr>
              <a:t>810 Bear Tavern Road, Suite 206</a:t>
            </a:r>
            <a:br>
              <a:rPr lang="en-US" sz="2800" smtClean="0">
                <a:solidFill>
                  <a:srgbClr val="FFFF99"/>
                </a:solidFill>
              </a:rPr>
            </a:br>
            <a:r>
              <a:rPr lang="en-US" sz="2800" smtClean="0">
                <a:solidFill>
                  <a:srgbClr val="FFFF99"/>
                </a:solidFill>
              </a:rPr>
              <a:t>Trenton, New Jersey  08628</a:t>
            </a:r>
            <a:br>
              <a:rPr lang="en-US" sz="2800" smtClean="0">
                <a:solidFill>
                  <a:srgbClr val="FFFF99"/>
                </a:solidFill>
              </a:rPr>
            </a:br>
            <a:r>
              <a:rPr lang="en-US" sz="2800" smtClean="0">
                <a:solidFill>
                  <a:srgbClr val="FFFF99"/>
                </a:solidFill>
              </a:rPr>
              <a:t/>
            </a:r>
            <a:br>
              <a:rPr lang="en-US" sz="2800" smtClean="0">
                <a:solidFill>
                  <a:srgbClr val="FFFF99"/>
                </a:solidFill>
              </a:rPr>
            </a:br>
            <a:r>
              <a:rPr lang="en-US" sz="2800" smtClean="0">
                <a:solidFill>
                  <a:srgbClr val="FFFF99"/>
                </a:solidFill>
              </a:rPr>
              <a:t>609-771-3904</a:t>
            </a:r>
            <a:br>
              <a:rPr lang="en-US" sz="2800" smtClean="0">
                <a:solidFill>
                  <a:srgbClr val="FFFF99"/>
                </a:solidFill>
              </a:rPr>
            </a:br>
            <a:r>
              <a:rPr lang="en-US" sz="2800" smtClean="0">
                <a:solidFill>
                  <a:srgbClr val="FFFF99"/>
                </a:solidFill>
              </a:rPr>
              <a:t>eevenson@usgs.gov</a:t>
            </a:r>
            <a:br>
              <a:rPr lang="en-US" sz="2800" smtClean="0">
                <a:solidFill>
                  <a:srgbClr val="FFFF99"/>
                </a:solidFill>
              </a:rPr>
            </a:br>
            <a:endParaRPr lang="en-US" sz="2800" smtClean="0">
              <a:solidFill>
                <a:srgbClr val="FFFF99"/>
              </a:solidFill>
            </a:endParaRPr>
          </a:p>
        </p:txBody>
      </p:sp>
      <p:pic>
        <p:nvPicPr>
          <p:cNvPr id="95234" name="Picture 3" descr="Image of large USGS Identifier"/>
          <p:cNvPicPr>
            <a:picLocks noChangeAspect="1" noChangeArrowheads="1"/>
          </p:cNvPicPr>
          <p:nvPr/>
        </p:nvPicPr>
        <p:blipFill>
          <a:blip r:embed="rId3" cstate="print">
            <a:lum bright="100000"/>
          </a:blip>
          <a:srcRect/>
          <a:stretch>
            <a:fillRect/>
          </a:stretch>
        </p:blipFill>
        <p:spPr bwMode="black">
          <a:xfrm>
            <a:off x="304800" y="381000"/>
            <a:ext cx="2057400" cy="757238"/>
          </a:xfrm>
          <a:prstGeom prst="rect">
            <a:avLst/>
          </a:prstGeom>
          <a:noFill/>
          <a:ln w="9525">
            <a:noFill/>
            <a:miter lim="800000"/>
            <a:headEnd/>
            <a:tailEnd/>
          </a:ln>
        </p:spPr>
      </p:pic>
      <p:sp>
        <p:nvSpPr>
          <p:cNvPr id="95235" name="Rectangle 5"/>
          <p:cNvSpPr>
            <a:spLocks noChangeArrowheads="1"/>
          </p:cNvSpPr>
          <p:nvPr/>
        </p:nvSpPr>
        <p:spPr bwMode="auto">
          <a:xfrm>
            <a:off x="404813" y="6057900"/>
            <a:ext cx="1897062" cy="393700"/>
          </a:xfrm>
          <a:prstGeom prst="rect">
            <a:avLst/>
          </a:prstGeom>
          <a:noFill/>
          <a:ln w="12700">
            <a:noFill/>
            <a:miter lim="800000"/>
            <a:headEnd/>
            <a:tailEnd/>
          </a:ln>
        </p:spPr>
        <p:txBody>
          <a:bodyPr wrap="none" lIns="88900" tIns="44450" rIns="88900" bIns="44450">
            <a:spAutoFit/>
          </a:bodyPr>
          <a:lstStyle/>
          <a:p>
            <a:pPr defTabSz="885825" eaLnBrk="0" hangingPunct="0"/>
            <a:r>
              <a:rPr lang="en-US" sz="1000">
                <a:solidFill>
                  <a:schemeClr val="bg1"/>
                </a:solidFill>
              </a:rPr>
              <a:t>U.S. Department of the Interior</a:t>
            </a:r>
          </a:p>
          <a:p>
            <a:pPr defTabSz="885825" eaLnBrk="0" hangingPunct="0"/>
            <a:r>
              <a:rPr lang="en-US" sz="1000">
                <a:solidFill>
                  <a:schemeClr val="bg1"/>
                </a:solidFill>
              </a:rPr>
              <a:t>U.S. Geological Survey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0496" name="Group 272"/>
          <p:cNvGraphicFramePr>
            <a:graphicFrameLocks noGrp="1"/>
          </p:cNvGraphicFramePr>
          <p:nvPr/>
        </p:nvGraphicFramePr>
        <p:xfrm>
          <a:off x="381000" y="228600"/>
          <a:ext cx="8458200" cy="6296343"/>
        </p:xfrm>
        <a:graphic>
          <a:graphicData uri="http://schemas.openxmlformats.org/drawingml/2006/table">
            <a:tbl>
              <a:tblPr/>
              <a:tblGrid>
                <a:gridCol w="8458200"/>
              </a:tblGrid>
              <a:tr h="627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cs typeface="Times New Roman" pitchFamily="18" charset="0"/>
                        </a:rPr>
                        <a:t>P.L. 111-11 Subtitle 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cs typeface="Times New Roman" pitchFamily="18" charset="0"/>
                        </a:rPr>
                        <a:t>(SECURE Water Act as signed by the President March 30, 2009)</a:t>
                      </a: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211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9501:  Findings</a:t>
                      </a:r>
                      <a:endParaRPr kumimoji="0" lang="en-US" sz="1200" b="1"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9502:  Definitions</a:t>
                      </a:r>
                      <a:endParaRPr kumimoji="0" lang="en-US" sz="1200" b="1"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9503:  Reclamation Climate Change and Water Program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9504:  Water Management Improvement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9505:  Hydroelectric Power Assessment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9506:  Climate Change and Water Intergovernmental Panel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6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chemeClr val="bg1"/>
                          </a:solidFill>
                          <a:effectLst/>
                          <a:latin typeface="Times New Roman" pitchFamily="18" charset="0"/>
                          <a:ea typeface="+mn-ea"/>
                          <a:cs typeface="Times New Roman" pitchFamily="18" charset="0"/>
                        </a:rPr>
                        <a:t>Section 9507:  Water Data Enhancement by United States Geological Survey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Full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National Streamflow Information Program</a:t>
                      </a: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Creates a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National Groundwater Resources Monitoring Program</a:t>
                      </a: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 and a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Brackish Groundwater Assessment.</a:t>
                      </a:r>
                      <a:endParaRPr kumimoji="0" lang="en-US" sz="1800" b="0" i="1"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3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Section 9508:  Water Availability Assessments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Creates a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national program to study water quality and quantity</a:t>
                      </a: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Requires first report in 2012 and every 5 years thereafter.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Grants</a:t>
                      </a: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 are available to assist state agencies in </a:t>
                      </a:r>
                      <a:r>
                        <a:rPr kumimoji="0" lang="en-US" sz="1800" b="1" i="1" u="none" strike="noStrike" cap="none" normalizeH="0" baseline="0" dirty="0" smtClean="0">
                          <a:ln>
                            <a:noFill/>
                          </a:ln>
                          <a:solidFill>
                            <a:schemeClr val="bg1"/>
                          </a:solidFill>
                          <a:effectLst/>
                          <a:latin typeface="Times New Roman" pitchFamily="18" charset="0"/>
                          <a:cs typeface="Times New Roman" pitchFamily="18" charset="0"/>
                        </a:rPr>
                        <a:t>developing and integrating state water use data</a:t>
                      </a:r>
                      <a:r>
                        <a:rPr kumimoji="0" lang="en-US" sz="1800" b="0" i="1" u="none" strike="noStrike" cap="none" normalizeH="0" baseline="0" dirty="0" smtClean="0">
                          <a:ln>
                            <a:noFill/>
                          </a:ln>
                          <a:solidFill>
                            <a:schemeClr val="bg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9509:  Research Agreement Authority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Times New Roman" pitchFamily="18" charset="0"/>
                        </a:rPr>
                        <a:t>Section 9510:  Effect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04800" y="838200"/>
            <a:ext cx="8686800" cy="5334000"/>
          </a:xfrm>
        </p:spPr>
        <p:txBody>
          <a:bodyPr/>
          <a:lstStyle/>
          <a:p>
            <a:pPr eaLnBrk="1" hangingPunct="1">
              <a:lnSpc>
                <a:spcPct val="80000"/>
              </a:lnSpc>
              <a:buFontTx/>
              <a:buNone/>
              <a:defRPr/>
            </a:pPr>
            <a:r>
              <a:rPr lang="en-US" sz="2400" dirty="0" smtClean="0">
                <a:solidFill>
                  <a:schemeClr val="bg1"/>
                </a:solidFill>
              </a:rPr>
              <a:t>Report to Congress - Every 5 years thereafter:</a:t>
            </a:r>
          </a:p>
          <a:p>
            <a:pPr eaLnBrk="1" hangingPunct="1">
              <a:lnSpc>
                <a:spcPct val="80000"/>
              </a:lnSpc>
              <a:buFontTx/>
              <a:buNone/>
              <a:defRPr/>
            </a:pPr>
            <a:endParaRPr lang="en-US" sz="2000" dirty="0" smtClean="0">
              <a:solidFill>
                <a:schemeClr val="bg1"/>
              </a:solidFill>
            </a:endParaRPr>
          </a:p>
          <a:p>
            <a:pPr marL="914400" lvl="1" indent="-457200" eaLnBrk="1" hangingPunct="1">
              <a:lnSpc>
                <a:spcPct val="80000"/>
              </a:lnSpc>
              <a:spcAft>
                <a:spcPts val="1200"/>
              </a:spcAft>
              <a:buFontTx/>
              <a:buAutoNum type="arabicPeriod"/>
              <a:defRPr/>
            </a:pPr>
            <a:r>
              <a:rPr lang="en-US" sz="2000" dirty="0" smtClean="0">
                <a:solidFill>
                  <a:schemeClr val="bg1"/>
                </a:solidFill>
              </a:rPr>
              <a:t>The </a:t>
            </a:r>
            <a:r>
              <a:rPr lang="en-US" sz="2000" b="1" dirty="0" smtClean="0">
                <a:solidFill>
                  <a:schemeClr val="bg1"/>
                </a:solidFill>
              </a:rPr>
              <a:t>current availability</a:t>
            </a:r>
            <a:r>
              <a:rPr lang="en-US" sz="2000" dirty="0" smtClean="0">
                <a:solidFill>
                  <a:schemeClr val="bg1"/>
                </a:solidFill>
              </a:rPr>
              <a:t> of water resources in the United States,</a:t>
            </a:r>
          </a:p>
          <a:p>
            <a:pPr marL="914400" lvl="1" indent="-457200" eaLnBrk="1" hangingPunct="1">
              <a:lnSpc>
                <a:spcPct val="80000"/>
              </a:lnSpc>
              <a:spcAft>
                <a:spcPts val="1200"/>
              </a:spcAft>
              <a:buFontTx/>
              <a:buAutoNum type="arabicPeriod"/>
              <a:defRPr/>
            </a:pPr>
            <a:r>
              <a:rPr lang="en-US" sz="2000" b="1" dirty="0" smtClean="0">
                <a:solidFill>
                  <a:schemeClr val="bg1"/>
                </a:solidFill>
              </a:rPr>
              <a:t>Significant trends</a:t>
            </a:r>
            <a:r>
              <a:rPr lang="en-US" sz="2000" dirty="0" smtClean="0">
                <a:solidFill>
                  <a:schemeClr val="bg1"/>
                </a:solidFill>
              </a:rPr>
              <a:t> affecting water </a:t>
            </a:r>
            <a:r>
              <a:rPr lang="en-US" sz="2000" b="1" dirty="0" smtClean="0">
                <a:solidFill>
                  <a:schemeClr val="bg1"/>
                </a:solidFill>
              </a:rPr>
              <a:t>availability</a:t>
            </a:r>
            <a:r>
              <a:rPr lang="en-US" sz="2000" dirty="0" smtClean="0">
                <a:solidFill>
                  <a:schemeClr val="bg1"/>
                </a:solidFill>
              </a:rPr>
              <a:t>, including documented or projected impacts as a result of global climate change,</a:t>
            </a:r>
          </a:p>
          <a:p>
            <a:pPr marL="914400" lvl="1" indent="-457200" eaLnBrk="1" hangingPunct="1">
              <a:lnSpc>
                <a:spcPct val="80000"/>
              </a:lnSpc>
              <a:spcAft>
                <a:spcPts val="1200"/>
              </a:spcAft>
              <a:buFontTx/>
              <a:buAutoNum type="arabicPeriod"/>
              <a:defRPr/>
            </a:pPr>
            <a:r>
              <a:rPr lang="en-US" sz="1800" dirty="0" smtClean="0">
                <a:solidFill>
                  <a:schemeClr val="bg1"/>
                </a:solidFill>
              </a:rPr>
              <a:t>The </a:t>
            </a:r>
            <a:r>
              <a:rPr lang="en-US" sz="1800" b="1" dirty="0" smtClean="0">
                <a:solidFill>
                  <a:schemeClr val="bg1"/>
                </a:solidFill>
              </a:rPr>
              <a:t>withdrawal and use</a:t>
            </a:r>
            <a:r>
              <a:rPr lang="en-US" sz="1800" dirty="0" smtClean="0">
                <a:solidFill>
                  <a:schemeClr val="bg1"/>
                </a:solidFill>
              </a:rPr>
              <a:t> of surface water and groundwater by various sectors, </a:t>
            </a:r>
          </a:p>
          <a:p>
            <a:pPr marL="914400" lvl="1" indent="-457200" eaLnBrk="1" hangingPunct="1">
              <a:lnSpc>
                <a:spcPct val="80000"/>
              </a:lnSpc>
              <a:spcAft>
                <a:spcPts val="1200"/>
              </a:spcAft>
              <a:buFontTx/>
              <a:buAutoNum type="arabicPeriod"/>
              <a:defRPr/>
            </a:pPr>
            <a:r>
              <a:rPr lang="en-US" sz="1800" b="1" dirty="0" smtClean="0">
                <a:solidFill>
                  <a:schemeClr val="bg1"/>
                </a:solidFill>
              </a:rPr>
              <a:t>Significant trends</a:t>
            </a:r>
            <a:r>
              <a:rPr lang="en-US" sz="1800" dirty="0" smtClean="0">
                <a:solidFill>
                  <a:schemeClr val="bg1"/>
                </a:solidFill>
              </a:rPr>
              <a:t> relating to each </a:t>
            </a:r>
            <a:r>
              <a:rPr lang="en-US" sz="1800" b="1" dirty="0" smtClean="0">
                <a:solidFill>
                  <a:schemeClr val="bg1"/>
                </a:solidFill>
              </a:rPr>
              <a:t>water use</a:t>
            </a:r>
            <a:r>
              <a:rPr lang="en-US" sz="1800" dirty="0" smtClean="0">
                <a:solidFill>
                  <a:schemeClr val="bg1"/>
                </a:solidFill>
              </a:rPr>
              <a:t> sector, including significant changes in water use due to the development of new energy supplies,</a:t>
            </a:r>
          </a:p>
          <a:p>
            <a:pPr marL="914400" lvl="1" indent="-457200" eaLnBrk="1" hangingPunct="1">
              <a:lnSpc>
                <a:spcPct val="80000"/>
              </a:lnSpc>
              <a:spcAft>
                <a:spcPts val="1200"/>
              </a:spcAft>
              <a:buFontTx/>
              <a:buAutoNum type="arabicPeriod"/>
              <a:defRPr/>
            </a:pPr>
            <a:r>
              <a:rPr lang="en-US" sz="1800" b="1" dirty="0" smtClean="0">
                <a:solidFill>
                  <a:schemeClr val="bg1"/>
                </a:solidFill>
              </a:rPr>
              <a:t>Significant water use conflicts or shortages</a:t>
            </a:r>
            <a:r>
              <a:rPr lang="en-US" sz="1800" dirty="0" smtClean="0">
                <a:solidFill>
                  <a:schemeClr val="bg1"/>
                </a:solidFill>
              </a:rPr>
              <a:t> that have occurred or are occurring,</a:t>
            </a:r>
          </a:p>
          <a:p>
            <a:pPr marL="914400" lvl="1" indent="-457200" eaLnBrk="1" hangingPunct="1">
              <a:lnSpc>
                <a:spcPct val="80000"/>
              </a:lnSpc>
              <a:spcAft>
                <a:spcPts val="1200"/>
              </a:spcAft>
              <a:buFontTx/>
              <a:buAutoNum type="arabicPeriod"/>
              <a:defRPr/>
            </a:pPr>
            <a:r>
              <a:rPr lang="en-US" sz="1800" dirty="0" smtClean="0">
                <a:solidFill>
                  <a:schemeClr val="bg1"/>
                </a:solidFill>
              </a:rPr>
              <a:t>Each </a:t>
            </a:r>
            <a:r>
              <a:rPr lang="en-US" sz="1800" b="1" dirty="0" smtClean="0">
                <a:solidFill>
                  <a:schemeClr val="bg1"/>
                </a:solidFill>
              </a:rPr>
              <a:t>factor</a:t>
            </a:r>
            <a:r>
              <a:rPr lang="en-US" sz="1800" dirty="0" smtClean="0">
                <a:solidFill>
                  <a:schemeClr val="bg1"/>
                </a:solidFill>
              </a:rPr>
              <a:t> that has </a:t>
            </a:r>
            <a:r>
              <a:rPr lang="en-US" sz="1800" b="1" dirty="0" smtClean="0">
                <a:solidFill>
                  <a:schemeClr val="bg1"/>
                </a:solidFill>
              </a:rPr>
              <a:t>caused</a:t>
            </a:r>
            <a:r>
              <a:rPr lang="en-US" sz="1800" dirty="0" smtClean="0">
                <a:solidFill>
                  <a:schemeClr val="bg1"/>
                </a:solidFill>
              </a:rPr>
              <a:t>, or is causing, a conflict or shortage.</a:t>
            </a:r>
          </a:p>
          <a:p>
            <a:pPr lvl="1" eaLnBrk="1" hangingPunct="1">
              <a:lnSpc>
                <a:spcPct val="80000"/>
              </a:lnSpc>
              <a:buFontTx/>
              <a:buNone/>
              <a:defRPr/>
            </a:pPr>
            <a:endParaRPr lang="en-US" sz="1800" dirty="0" smtClean="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09600" y="228600"/>
            <a:ext cx="8229600" cy="1143000"/>
          </a:xfrm>
        </p:spPr>
        <p:txBody>
          <a:bodyPr/>
          <a:lstStyle/>
          <a:p>
            <a:r>
              <a:rPr lang="en-US" sz="3600" smtClean="0">
                <a:solidFill>
                  <a:schemeClr val="bg1"/>
                </a:solidFill>
              </a:rPr>
              <a:t>USGS Implementation Team</a:t>
            </a:r>
          </a:p>
        </p:txBody>
      </p:sp>
      <p:sp>
        <p:nvSpPr>
          <p:cNvPr id="20483" name="Content Placeholder 2"/>
          <p:cNvSpPr>
            <a:spLocks noGrp="1"/>
          </p:cNvSpPr>
          <p:nvPr>
            <p:ph idx="1"/>
          </p:nvPr>
        </p:nvSpPr>
        <p:spPr>
          <a:xfrm>
            <a:off x="838200" y="1371600"/>
            <a:ext cx="7620000" cy="1752600"/>
          </a:xfrm>
          <a:ln>
            <a:solidFill>
              <a:schemeClr val="accent3"/>
            </a:solidFill>
          </a:ln>
        </p:spPr>
        <p:txBody>
          <a:bodyPr/>
          <a:lstStyle/>
          <a:p>
            <a:pPr>
              <a:buFontTx/>
              <a:buNone/>
              <a:defRPr/>
            </a:pPr>
            <a:r>
              <a:rPr lang="en-US" sz="2400" dirty="0" smtClean="0">
                <a:solidFill>
                  <a:schemeClr val="bg1"/>
                </a:solidFill>
              </a:rPr>
              <a:t>Water Use		Ecological Flow	Groundwater </a:t>
            </a:r>
          </a:p>
          <a:p>
            <a:pPr>
              <a:buFontTx/>
              <a:buNone/>
              <a:defRPr/>
            </a:pPr>
            <a:r>
              <a:rPr lang="en-US" sz="2400" dirty="0" smtClean="0">
                <a:solidFill>
                  <a:schemeClr val="bg1"/>
                </a:solidFill>
              </a:rPr>
              <a:t>Water Quality	Biology		Geography</a:t>
            </a:r>
          </a:p>
          <a:p>
            <a:pPr>
              <a:buFontTx/>
              <a:buNone/>
              <a:defRPr/>
            </a:pPr>
            <a:r>
              <a:rPr lang="en-US" sz="2400" dirty="0" smtClean="0">
                <a:solidFill>
                  <a:schemeClr val="bg1"/>
                </a:solidFill>
              </a:rPr>
              <a:t>Geology		Climate Change	Pilot Studies</a:t>
            </a:r>
          </a:p>
          <a:p>
            <a:pPr>
              <a:buFontTx/>
              <a:buNone/>
              <a:defRPr/>
            </a:pPr>
            <a:r>
              <a:rPr lang="en-US" sz="2400" dirty="0" smtClean="0">
                <a:solidFill>
                  <a:schemeClr val="bg1"/>
                </a:solidFill>
              </a:rPr>
              <a:t>Surface Water	Information Technology</a:t>
            </a:r>
          </a:p>
        </p:txBody>
      </p:sp>
      <p:cxnSp>
        <p:nvCxnSpPr>
          <p:cNvPr id="5" name="Straight Arrow Connector 4"/>
          <p:cNvCxnSpPr>
            <a:stCxn id="20483" idx="2"/>
          </p:cNvCxnSpPr>
          <p:nvPr/>
        </p:nvCxnSpPr>
        <p:spPr>
          <a:xfrm rot="5400000">
            <a:off x="2362200" y="1981200"/>
            <a:ext cx="11430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0483" idx="2"/>
          </p:cNvCxnSpPr>
          <p:nvPr/>
        </p:nvCxnSpPr>
        <p:spPr>
          <a:xfrm rot="5400000">
            <a:off x="3124200" y="2743200"/>
            <a:ext cx="11430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0483" idx="2"/>
          </p:cNvCxnSpPr>
          <p:nvPr/>
        </p:nvCxnSpPr>
        <p:spPr>
          <a:xfrm rot="5400000">
            <a:off x="4038601" y="3733800"/>
            <a:ext cx="1219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483" idx="2"/>
          </p:cNvCxnSpPr>
          <p:nvPr/>
        </p:nvCxnSpPr>
        <p:spPr>
          <a:xfrm rot="16200000" flipH="1">
            <a:off x="4914900" y="2857500"/>
            <a:ext cx="1219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0483" idx="2"/>
          </p:cNvCxnSpPr>
          <p:nvPr/>
        </p:nvCxnSpPr>
        <p:spPr>
          <a:xfrm rot="16200000" flipH="1">
            <a:off x="5829300" y="1943100"/>
            <a:ext cx="1219200" cy="3581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7656" name="Group 16"/>
          <p:cNvGrpSpPr>
            <a:grpSpLocks/>
          </p:cNvGrpSpPr>
          <p:nvPr/>
        </p:nvGrpSpPr>
        <p:grpSpPr bwMode="auto">
          <a:xfrm>
            <a:off x="3957638" y="4464050"/>
            <a:ext cx="1300162" cy="685800"/>
            <a:chOff x="368176" y="4495800"/>
            <a:chExt cx="1300356" cy="685800"/>
          </a:xfrm>
        </p:grpSpPr>
        <p:sp>
          <p:nvSpPr>
            <p:cNvPr id="27669" name="TextBox 15"/>
            <p:cNvSpPr txBox="1">
              <a:spLocks noChangeArrowheads="1"/>
            </p:cNvSpPr>
            <p:nvPr/>
          </p:nvSpPr>
          <p:spPr bwMode="auto">
            <a:xfrm>
              <a:off x="368176" y="4495800"/>
              <a:ext cx="1300356" cy="646331"/>
            </a:xfrm>
            <a:prstGeom prst="rect">
              <a:avLst/>
            </a:prstGeom>
            <a:noFill/>
            <a:ln w="9525">
              <a:noFill/>
              <a:miter lim="800000"/>
              <a:headEnd/>
              <a:tailEnd/>
            </a:ln>
          </p:spPr>
          <p:txBody>
            <a:bodyPr wrap="none">
              <a:spAutoFit/>
            </a:bodyPr>
            <a:lstStyle/>
            <a:p>
              <a:pPr algn="ctr"/>
              <a:r>
                <a:rPr lang="en-US">
                  <a:solidFill>
                    <a:schemeClr val="bg1"/>
                  </a:solidFill>
                </a:rPr>
                <a:t>Ecological </a:t>
              </a:r>
            </a:p>
            <a:p>
              <a:pPr algn="ctr"/>
              <a:r>
                <a:rPr lang="en-US">
                  <a:solidFill>
                    <a:schemeClr val="bg1"/>
                  </a:solidFill>
                </a:rPr>
                <a:t>Flows</a:t>
              </a:r>
            </a:p>
          </p:txBody>
        </p:sp>
        <p:sp>
          <p:nvSpPr>
            <p:cNvPr id="15" name="Rectangle 14"/>
            <p:cNvSpPr/>
            <p:nvPr/>
          </p:nvSpPr>
          <p:spPr>
            <a:xfrm>
              <a:off x="380878" y="4495800"/>
              <a:ext cx="1219382"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7657" name="Group 17"/>
          <p:cNvGrpSpPr>
            <a:grpSpLocks/>
          </p:cNvGrpSpPr>
          <p:nvPr/>
        </p:nvGrpSpPr>
        <p:grpSpPr bwMode="auto">
          <a:xfrm>
            <a:off x="533400" y="4495800"/>
            <a:ext cx="1274763" cy="685800"/>
            <a:chOff x="381000" y="4495800"/>
            <a:chExt cx="1274708" cy="685800"/>
          </a:xfrm>
        </p:grpSpPr>
        <p:sp>
          <p:nvSpPr>
            <p:cNvPr id="27667" name="TextBox 18"/>
            <p:cNvSpPr txBox="1">
              <a:spLocks noChangeArrowheads="1"/>
            </p:cNvSpPr>
            <p:nvPr/>
          </p:nvSpPr>
          <p:spPr bwMode="auto">
            <a:xfrm>
              <a:off x="381000" y="4495800"/>
              <a:ext cx="1274708" cy="646331"/>
            </a:xfrm>
            <a:prstGeom prst="rect">
              <a:avLst/>
            </a:prstGeom>
            <a:noFill/>
            <a:ln w="9525">
              <a:noFill/>
              <a:miter lim="800000"/>
              <a:headEnd/>
              <a:tailEnd/>
            </a:ln>
          </p:spPr>
          <p:txBody>
            <a:bodyPr wrap="none">
              <a:spAutoFit/>
            </a:bodyPr>
            <a:lstStyle/>
            <a:p>
              <a:pPr algn="ctr"/>
              <a:r>
                <a:rPr lang="en-US">
                  <a:solidFill>
                    <a:schemeClr val="bg1"/>
                  </a:solidFill>
                </a:rPr>
                <a:t>Program </a:t>
              </a:r>
            </a:p>
            <a:p>
              <a:pPr algn="ctr"/>
              <a:r>
                <a:rPr lang="en-US">
                  <a:solidFill>
                    <a:schemeClr val="bg1"/>
                  </a:solidFill>
                </a:rPr>
                <a:t>Integration</a:t>
              </a:r>
            </a:p>
          </p:txBody>
        </p:sp>
        <p:sp>
          <p:nvSpPr>
            <p:cNvPr id="20" name="Rectangle 19"/>
            <p:cNvSpPr/>
            <p:nvPr/>
          </p:nvSpPr>
          <p:spPr>
            <a:xfrm>
              <a:off x="381000" y="4495800"/>
              <a:ext cx="1219147"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7658" name="Group 20"/>
          <p:cNvGrpSpPr>
            <a:grpSpLocks/>
          </p:cNvGrpSpPr>
          <p:nvPr/>
        </p:nvGrpSpPr>
        <p:grpSpPr bwMode="auto">
          <a:xfrm>
            <a:off x="5802313" y="4454525"/>
            <a:ext cx="1273175" cy="685800"/>
            <a:chOff x="381000" y="4495800"/>
            <a:chExt cx="1272625" cy="685800"/>
          </a:xfrm>
        </p:grpSpPr>
        <p:sp>
          <p:nvSpPr>
            <p:cNvPr id="27665" name="TextBox 21"/>
            <p:cNvSpPr txBox="1">
              <a:spLocks noChangeArrowheads="1"/>
            </p:cNvSpPr>
            <p:nvPr/>
          </p:nvSpPr>
          <p:spPr bwMode="auto">
            <a:xfrm>
              <a:off x="383085" y="4495800"/>
              <a:ext cx="1270540" cy="646331"/>
            </a:xfrm>
            <a:prstGeom prst="rect">
              <a:avLst/>
            </a:prstGeom>
            <a:noFill/>
            <a:ln w="9525">
              <a:noFill/>
              <a:miter lim="800000"/>
              <a:headEnd/>
              <a:tailEnd/>
            </a:ln>
          </p:spPr>
          <p:txBody>
            <a:bodyPr wrap="none">
              <a:spAutoFit/>
            </a:bodyPr>
            <a:lstStyle/>
            <a:p>
              <a:pPr algn="ctr"/>
              <a:r>
                <a:rPr lang="en-US">
                  <a:solidFill>
                    <a:schemeClr val="bg1"/>
                  </a:solidFill>
                </a:rPr>
                <a:t>Availability</a:t>
              </a:r>
            </a:p>
            <a:p>
              <a:pPr algn="ctr"/>
              <a:r>
                <a:rPr lang="en-US">
                  <a:solidFill>
                    <a:schemeClr val="bg1"/>
                  </a:solidFill>
                </a:rPr>
                <a:t>Indicators</a:t>
              </a:r>
            </a:p>
          </p:txBody>
        </p:sp>
        <p:sp>
          <p:nvSpPr>
            <p:cNvPr id="23" name="Rectangle 22"/>
            <p:cNvSpPr/>
            <p:nvPr/>
          </p:nvSpPr>
          <p:spPr>
            <a:xfrm>
              <a:off x="381000" y="4495800"/>
              <a:ext cx="1218673"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7659" name="Group 23"/>
          <p:cNvGrpSpPr>
            <a:grpSpLocks/>
          </p:cNvGrpSpPr>
          <p:nvPr/>
        </p:nvGrpSpPr>
        <p:grpSpPr bwMode="auto">
          <a:xfrm>
            <a:off x="7558088" y="4492625"/>
            <a:ext cx="1274762" cy="1298575"/>
            <a:chOff x="381000" y="4495799"/>
            <a:chExt cx="1274679" cy="1298575"/>
          </a:xfrm>
        </p:grpSpPr>
        <p:sp>
          <p:nvSpPr>
            <p:cNvPr id="27663" name="TextBox 24"/>
            <p:cNvSpPr txBox="1">
              <a:spLocks noChangeArrowheads="1"/>
            </p:cNvSpPr>
            <p:nvPr/>
          </p:nvSpPr>
          <p:spPr bwMode="auto">
            <a:xfrm>
              <a:off x="381027" y="4495800"/>
              <a:ext cx="1274652" cy="1200329"/>
            </a:xfrm>
            <a:prstGeom prst="rect">
              <a:avLst/>
            </a:prstGeom>
            <a:noFill/>
            <a:ln w="9525">
              <a:noFill/>
              <a:miter lim="800000"/>
              <a:headEnd/>
              <a:tailEnd/>
            </a:ln>
          </p:spPr>
          <p:txBody>
            <a:bodyPr wrap="none">
              <a:spAutoFit/>
            </a:bodyPr>
            <a:lstStyle/>
            <a:p>
              <a:pPr algn="ctr"/>
              <a:r>
                <a:rPr lang="en-US">
                  <a:solidFill>
                    <a:schemeClr val="bg1"/>
                  </a:solidFill>
                </a:rPr>
                <a:t>Products,</a:t>
              </a:r>
            </a:p>
            <a:p>
              <a:pPr algn="ctr"/>
              <a:r>
                <a:rPr lang="en-US">
                  <a:solidFill>
                    <a:schemeClr val="bg1"/>
                  </a:solidFill>
                </a:rPr>
                <a:t>Info Mgmt,</a:t>
              </a:r>
            </a:p>
            <a:p>
              <a:pPr algn="ctr"/>
              <a:r>
                <a:rPr lang="en-US">
                  <a:solidFill>
                    <a:schemeClr val="bg1"/>
                  </a:solidFill>
                </a:rPr>
                <a:t>Decision</a:t>
              </a:r>
            </a:p>
            <a:p>
              <a:pPr algn="ctr"/>
              <a:r>
                <a:rPr lang="en-US">
                  <a:solidFill>
                    <a:schemeClr val="bg1"/>
                  </a:solidFill>
                </a:rPr>
                <a:t>Support</a:t>
              </a:r>
            </a:p>
          </p:txBody>
        </p:sp>
        <p:sp>
          <p:nvSpPr>
            <p:cNvPr id="26" name="Rectangle 25"/>
            <p:cNvSpPr/>
            <p:nvPr/>
          </p:nvSpPr>
          <p:spPr>
            <a:xfrm>
              <a:off x="381000" y="4495799"/>
              <a:ext cx="1219121" cy="1298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7660" name="Group 26"/>
          <p:cNvGrpSpPr>
            <a:grpSpLocks/>
          </p:cNvGrpSpPr>
          <p:nvPr/>
        </p:nvGrpSpPr>
        <p:grpSpPr bwMode="auto">
          <a:xfrm>
            <a:off x="2112963" y="4513263"/>
            <a:ext cx="1219200" cy="685800"/>
            <a:chOff x="381000" y="4495800"/>
            <a:chExt cx="1219200" cy="685800"/>
          </a:xfrm>
        </p:grpSpPr>
        <p:sp>
          <p:nvSpPr>
            <p:cNvPr id="27661" name="TextBox 27"/>
            <p:cNvSpPr txBox="1">
              <a:spLocks noChangeArrowheads="1"/>
            </p:cNvSpPr>
            <p:nvPr/>
          </p:nvSpPr>
          <p:spPr bwMode="auto">
            <a:xfrm>
              <a:off x="622540" y="4495800"/>
              <a:ext cx="791627" cy="646331"/>
            </a:xfrm>
            <a:prstGeom prst="rect">
              <a:avLst/>
            </a:prstGeom>
            <a:noFill/>
            <a:ln w="9525">
              <a:noFill/>
              <a:miter lim="800000"/>
              <a:headEnd/>
              <a:tailEnd/>
            </a:ln>
          </p:spPr>
          <p:txBody>
            <a:bodyPr wrap="none">
              <a:spAutoFit/>
            </a:bodyPr>
            <a:lstStyle/>
            <a:p>
              <a:pPr algn="ctr"/>
              <a:r>
                <a:rPr lang="en-US">
                  <a:solidFill>
                    <a:schemeClr val="bg1"/>
                  </a:solidFill>
                </a:rPr>
                <a:t>Water</a:t>
              </a:r>
            </a:p>
            <a:p>
              <a:pPr algn="ctr"/>
              <a:r>
                <a:rPr lang="en-US">
                  <a:solidFill>
                    <a:schemeClr val="bg1"/>
                  </a:solidFill>
                </a:rPr>
                <a:t>Use</a:t>
              </a:r>
            </a:p>
          </p:txBody>
        </p:sp>
        <p:sp>
          <p:nvSpPr>
            <p:cNvPr id="29" name="Rectangle 28"/>
            <p:cNvSpPr/>
            <p:nvPr/>
          </p:nvSpPr>
          <p:spPr>
            <a:xfrm>
              <a:off x="381000" y="4495800"/>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533400" y="0"/>
            <a:ext cx="8229600" cy="1143000"/>
          </a:xfrm>
        </p:spPr>
        <p:txBody>
          <a:bodyPr/>
          <a:lstStyle/>
          <a:p>
            <a:r>
              <a:rPr lang="en-US" sz="3200" smtClean="0">
                <a:solidFill>
                  <a:srgbClr val="FFFF99"/>
                </a:solidFill>
              </a:rPr>
              <a:t>Stakeholders on ad hoc committee</a:t>
            </a:r>
          </a:p>
        </p:txBody>
      </p:sp>
      <p:graphicFrame>
        <p:nvGraphicFramePr>
          <p:cNvPr id="5" name="Table 4"/>
          <p:cNvGraphicFramePr>
            <a:graphicFrameLocks noGrp="1"/>
          </p:cNvGraphicFramePr>
          <p:nvPr/>
        </p:nvGraphicFramePr>
        <p:xfrm>
          <a:off x="838200" y="838200"/>
          <a:ext cx="7391400" cy="5825490"/>
        </p:xfrm>
        <a:graphic>
          <a:graphicData uri="http://schemas.openxmlformats.org/drawingml/2006/table">
            <a:tbl>
              <a:tblPr/>
              <a:tblGrid>
                <a:gridCol w="5789930"/>
                <a:gridCol w="1601470"/>
              </a:tblGrid>
              <a:tr h="220980">
                <a:tc>
                  <a:txBody>
                    <a:bodyPr/>
                    <a:lstStyle/>
                    <a:p>
                      <a:pPr algn="l" fontAlgn="b"/>
                      <a:r>
                        <a:rPr lang="en-US" sz="1600" b="0" i="0" u="none" strike="noStrike" dirty="0">
                          <a:solidFill>
                            <a:srgbClr val="FFFF99"/>
                          </a:solidFill>
                          <a:latin typeface="Calibri"/>
                        </a:rPr>
                        <a:t>Organization</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FFFF99"/>
                          </a:solidFill>
                          <a:latin typeface="Calibri"/>
                        </a:rPr>
                        <a:t>Acronym</a:t>
                      </a:r>
                    </a:p>
                  </a:txBody>
                  <a:tcPr marL="9525" marR="9525" marT="9525" marB="0" anchor="b">
                    <a:lnL>
                      <a:noFill/>
                    </a:lnL>
                    <a:lnR>
                      <a:noFill/>
                    </a:lnR>
                    <a:lnT>
                      <a:noFill/>
                    </a:lnT>
                    <a:lnB>
                      <a:noFill/>
                    </a:lnB>
                  </a:tcPr>
                </a:tc>
              </a:tr>
              <a:tr h="220980">
                <a:tc>
                  <a:txBody>
                    <a:bodyPr/>
                    <a:lstStyle/>
                    <a:p>
                      <a:pPr algn="l" fontAlgn="b"/>
                      <a:endParaRPr lang="en-US" sz="1400" b="0" i="0" u="none" strike="noStrike" dirty="0">
                        <a:solidFill>
                          <a:srgbClr val="FFFF99"/>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FF99"/>
                        </a:solidFill>
                        <a:latin typeface="Calibri"/>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smtClean="0">
                          <a:solidFill>
                            <a:srgbClr val="FFFF99"/>
                          </a:solidFill>
                          <a:latin typeface="Arial"/>
                        </a:rPr>
                        <a:t>Association of American State Geologists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FFFF99"/>
                          </a:solidFill>
                          <a:latin typeface="Arial"/>
                        </a:rPr>
                        <a:t>AASG</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smtClean="0">
                          <a:solidFill>
                            <a:srgbClr val="FFFF99"/>
                          </a:solidFill>
                          <a:latin typeface="Arial"/>
                        </a:rPr>
                        <a:t>Association </a:t>
                      </a:r>
                      <a:r>
                        <a:rPr lang="en-US" sz="1400" b="0" i="0" u="none" strike="noStrike" dirty="0">
                          <a:solidFill>
                            <a:srgbClr val="FFFF99"/>
                          </a:solidFill>
                          <a:latin typeface="Arial"/>
                        </a:rPr>
                        <a:t>of Fish and Wildlife Agencies</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AFWA</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Association of Metropolitan Water Agencies</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AMWA</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Association of State Drinking Water Administrators</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ASDWA</a:t>
                      </a:r>
                    </a:p>
                  </a:txBody>
                  <a:tcPr marL="9525" marR="9525" marT="9525" marB="0" anchor="b">
                    <a:lnL>
                      <a:noFill/>
                    </a:lnL>
                    <a:lnR>
                      <a:noFill/>
                    </a:lnR>
                    <a:lnT>
                      <a:noFill/>
                    </a:lnT>
                    <a:lnB>
                      <a:noFill/>
                    </a:lnB>
                  </a:tcPr>
                </a:tc>
              </a:tr>
              <a:tr h="220980">
                <a:tc>
                  <a:txBody>
                    <a:bodyPr/>
                    <a:lstStyle/>
                    <a:p>
                      <a:pPr algn="l" fontAlgn="b"/>
                      <a:r>
                        <a:rPr lang="en-US" sz="1400" b="0" i="0" u="none" strike="noStrike" dirty="0" smtClean="0">
                          <a:solidFill>
                            <a:srgbClr val="FFFF99"/>
                          </a:solidFill>
                          <a:latin typeface="Arial"/>
                        </a:rPr>
                        <a:t>American Water Resources Association</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FFFF99"/>
                          </a:solidFill>
                          <a:latin typeface="Arial"/>
                        </a:rPr>
                        <a:t>AWRA</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American Water Works Association</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AWWA</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Interstate Council on Water Policy</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ICWP</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National Ground Water Association</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NGWA</a:t>
                      </a:r>
                    </a:p>
                  </a:txBody>
                  <a:tcPr marL="9525" marR="9525" marT="9525" marB="0" anchor="b">
                    <a:lnL>
                      <a:noFill/>
                    </a:lnL>
                    <a:lnR>
                      <a:noFill/>
                    </a:lnR>
                    <a:lnT>
                      <a:noFill/>
                    </a:lnT>
                    <a:lnB>
                      <a:noFill/>
                    </a:lnB>
                  </a:tcPr>
                </a:tc>
              </a:tr>
              <a:tr h="220980">
                <a:tc>
                  <a:txBody>
                    <a:bodyPr/>
                    <a:lstStyle/>
                    <a:p>
                      <a:pPr algn="l" fontAlgn="b"/>
                      <a:r>
                        <a:rPr lang="en-US" sz="1400" b="0" i="0" u="none" strike="noStrike" dirty="0" smtClean="0">
                          <a:solidFill>
                            <a:srgbClr val="FFFF99"/>
                          </a:solidFill>
                          <a:latin typeface="Arial"/>
                        </a:rPr>
                        <a:t>National Tribal Water Council</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FFFF99"/>
                          </a:solidFill>
                          <a:latin typeface="Arial"/>
                        </a:rPr>
                        <a:t>NTWC</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a:solidFill>
                            <a:srgbClr val="FFFF99"/>
                          </a:solidFill>
                          <a:latin typeface="Arial"/>
                        </a:rPr>
                        <a:t>The Nature Conservancy</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TNC</a:t>
                      </a:r>
                    </a:p>
                  </a:txBody>
                  <a:tcPr marL="9525" marR="9525" marT="9525" marB="0" anchor="b">
                    <a:lnL>
                      <a:noFill/>
                    </a:lnL>
                    <a:lnR>
                      <a:noFill/>
                    </a:lnR>
                    <a:lnT>
                      <a:noFill/>
                    </a:lnT>
                    <a:lnB>
                      <a:noFill/>
                    </a:lnB>
                  </a:tcPr>
                </a:tc>
              </a:tr>
              <a:tr h="2209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FF99"/>
                          </a:solidFill>
                          <a:latin typeface="+mn-lt"/>
                        </a:rPr>
                        <a:t>Water Systems Council</a:t>
                      </a:r>
                    </a:p>
                  </a:txBody>
                  <a:tcPr marL="9525" marR="9525" marT="9525"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FF99"/>
                          </a:solidFill>
                          <a:latin typeface="+mn-lt"/>
                        </a:rPr>
                        <a:t>WSC</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Western States Water Council</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WSWC</a:t>
                      </a:r>
                    </a:p>
                  </a:txBody>
                  <a:tcPr marL="9525" marR="9525" marT="9525" marB="0" anchor="b">
                    <a:lnL>
                      <a:noFill/>
                    </a:lnL>
                    <a:lnR>
                      <a:noFill/>
                    </a:lnR>
                    <a:lnT>
                      <a:noFill/>
                    </a:lnT>
                    <a:lnB>
                      <a:noFill/>
                    </a:lnB>
                  </a:tcPr>
                </a:tc>
              </a:tr>
              <a:tr h="220980">
                <a:tc>
                  <a:txBody>
                    <a:bodyPr/>
                    <a:lstStyle/>
                    <a:p>
                      <a:pPr algn="l" fontAlgn="b"/>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Bureau of Reclamation</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BOR</a:t>
                      </a:r>
                    </a:p>
                  </a:txBody>
                  <a:tcPr marL="9525" marR="9525" marT="9525" marB="0" anchor="b">
                    <a:lnL>
                      <a:noFill/>
                    </a:lnL>
                    <a:lnR>
                      <a:noFill/>
                    </a:lnR>
                    <a:lnT>
                      <a:noFill/>
                    </a:lnT>
                    <a:lnB>
                      <a:noFill/>
                    </a:lnB>
                  </a:tcPr>
                </a:tc>
              </a:tr>
              <a:tr h="220980">
                <a:tc>
                  <a:txBody>
                    <a:bodyPr/>
                    <a:lstStyle/>
                    <a:p>
                      <a:pPr algn="l" fontAlgn="b"/>
                      <a:r>
                        <a:rPr lang="en-US" sz="1400" b="0" i="0" u="none" strike="noStrike" dirty="0" smtClean="0">
                          <a:solidFill>
                            <a:srgbClr val="FFFF99"/>
                          </a:solidFill>
                          <a:latin typeface="Arial"/>
                        </a:rPr>
                        <a:t>National Aeronautics and Space Administration</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FFFF99"/>
                          </a:solidFill>
                          <a:latin typeface="Arial"/>
                        </a:rPr>
                        <a:t>NASA</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smtClean="0">
                          <a:solidFill>
                            <a:srgbClr val="FFFF99"/>
                          </a:solidFill>
                          <a:latin typeface="Arial"/>
                        </a:rPr>
                        <a:t>US Fish and Wildlife Service</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FFFF99"/>
                          </a:solidFill>
                          <a:latin typeface="Arial"/>
                        </a:rPr>
                        <a:t>USFWS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US Dept. of Energy - Energy Information Administration</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DOE - EIA</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NOAA National Weather Service</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NOAA-NWS</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US Army Corps of Engineers</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USACE</a:t>
                      </a: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US Dept. of Agriculture - Economic Research Service</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USDA - ERS</a:t>
                      </a:r>
                    </a:p>
                  </a:txBody>
                  <a:tcPr marL="9525" marR="9525" marT="9525" marB="0" anchor="b">
                    <a:lnL>
                      <a:noFill/>
                    </a:lnL>
                    <a:lnR>
                      <a:noFill/>
                    </a:lnR>
                    <a:lnT>
                      <a:noFill/>
                    </a:lnT>
                    <a:lnB>
                      <a:noFill/>
                    </a:lnB>
                  </a:tcPr>
                </a:tc>
              </a:tr>
              <a:tr h="2209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FFFF99"/>
                          </a:solidFill>
                          <a:latin typeface="+mn-lt"/>
                        </a:rPr>
                        <a:t>US Dept. of Agriculture – Forest</a:t>
                      </a:r>
                      <a:r>
                        <a:rPr lang="en-US" sz="1400" b="0" i="0" u="none" strike="noStrike" baseline="0" dirty="0" smtClean="0">
                          <a:solidFill>
                            <a:srgbClr val="FFFF99"/>
                          </a:solidFill>
                          <a:latin typeface="+mn-lt"/>
                        </a:rPr>
                        <a:t> </a:t>
                      </a:r>
                      <a:r>
                        <a:rPr lang="en-US" sz="1400" b="0" i="0" u="none" strike="noStrike" dirty="0" smtClean="0">
                          <a:solidFill>
                            <a:srgbClr val="FFFF99"/>
                          </a:solidFill>
                          <a:latin typeface="+mn-lt"/>
                        </a:rPr>
                        <a:t>Service</a:t>
                      </a: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FFFF99"/>
                          </a:solidFill>
                          <a:latin typeface="Arial"/>
                        </a:rPr>
                        <a:t>USDA - FS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US Dept. of Agriculture - </a:t>
                      </a:r>
                      <a:r>
                        <a:rPr lang="en-US" sz="1400" b="0" i="0" u="none" strike="noStrike" dirty="0" smtClean="0">
                          <a:solidFill>
                            <a:srgbClr val="FFFF99"/>
                          </a:solidFill>
                          <a:latin typeface="Arial"/>
                        </a:rPr>
                        <a:t>NASS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USDA - </a:t>
                      </a:r>
                      <a:r>
                        <a:rPr lang="en-US" sz="1400" b="0" i="0" u="none" strike="noStrike" dirty="0" smtClean="0">
                          <a:solidFill>
                            <a:srgbClr val="FFFF99"/>
                          </a:solidFill>
                          <a:latin typeface="Arial"/>
                        </a:rPr>
                        <a:t>NASS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US Dept. of Agriculture - </a:t>
                      </a:r>
                      <a:r>
                        <a:rPr lang="en-US" sz="1400" b="0" i="0" u="none" strike="noStrike" dirty="0" smtClean="0">
                          <a:solidFill>
                            <a:srgbClr val="FFFF99"/>
                          </a:solidFill>
                          <a:latin typeface="Arial"/>
                        </a:rPr>
                        <a:t>NRCS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USDA - </a:t>
                      </a:r>
                      <a:r>
                        <a:rPr lang="en-US" sz="1400" b="0" i="0" u="none" strike="noStrike" dirty="0" smtClean="0">
                          <a:solidFill>
                            <a:srgbClr val="FFFF99"/>
                          </a:solidFill>
                          <a:latin typeface="Arial"/>
                        </a:rPr>
                        <a:t>NRCS</a:t>
                      </a:r>
                      <a:endParaRPr lang="en-US" sz="1400" b="0" i="0" u="none" strike="noStrike" dirty="0">
                        <a:solidFill>
                          <a:srgbClr val="FFFF99"/>
                        </a:solidFill>
                        <a:latin typeface="Arial"/>
                      </a:endParaRPr>
                    </a:p>
                  </a:txBody>
                  <a:tcPr marL="9525" marR="9525" marT="9525" marB="0" anchor="b">
                    <a:lnL>
                      <a:noFill/>
                    </a:lnL>
                    <a:lnR>
                      <a:noFill/>
                    </a:lnR>
                    <a:lnT>
                      <a:noFill/>
                    </a:lnT>
                    <a:lnB>
                      <a:noFill/>
                    </a:lnB>
                  </a:tcPr>
                </a:tc>
              </a:tr>
              <a:tr h="220980">
                <a:tc>
                  <a:txBody>
                    <a:bodyPr/>
                    <a:lstStyle/>
                    <a:p>
                      <a:pPr algn="l" fontAlgn="b"/>
                      <a:r>
                        <a:rPr lang="en-US" sz="1400" b="0" i="0" u="none" strike="noStrike" dirty="0">
                          <a:solidFill>
                            <a:srgbClr val="FFFF99"/>
                          </a:solidFill>
                          <a:latin typeface="Arial"/>
                        </a:rPr>
                        <a:t>US Environmental Protection Agency</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FF99"/>
                          </a:solidFill>
                          <a:latin typeface="Arial"/>
                        </a:rPr>
                        <a:t>USEPA</a:t>
                      </a:r>
                    </a:p>
                  </a:txBody>
                  <a:tcPr marL="9525" marR="9525" marT="9525"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200" smtClean="0">
                <a:solidFill>
                  <a:srgbClr val="FFFF99"/>
                </a:solidFill>
              </a:rPr>
              <a:t>Charge to the ad hoc committee</a:t>
            </a:r>
          </a:p>
        </p:txBody>
      </p:sp>
      <p:sp>
        <p:nvSpPr>
          <p:cNvPr id="31746" name="Content Placeholder 2"/>
          <p:cNvSpPr>
            <a:spLocks noGrp="1"/>
          </p:cNvSpPr>
          <p:nvPr>
            <p:ph idx="1"/>
          </p:nvPr>
        </p:nvSpPr>
        <p:spPr>
          <a:xfrm>
            <a:off x="381000" y="1371600"/>
            <a:ext cx="8458200" cy="5029200"/>
          </a:xfrm>
        </p:spPr>
        <p:txBody>
          <a:bodyPr/>
          <a:lstStyle/>
          <a:p>
            <a:pPr marL="0" indent="0">
              <a:buFontTx/>
              <a:buNone/>
            </a:pPr>
            <a:r>
              <a:rPr lang="en-US" sz="2600" smtClean="0">
                <a:solidFill>
                  <a:srgbClr val="FFFF99"/>
                </a:solidFill>
              </a:rPr>
              <a:t>The ad hoc committee will work with the Implementation Team to improve the concepts, efforts, and products proposed for inclusion in the Water Census so that they best meet stakeholders needs. </a:t>
            </a:r>
          </a:p>
          <a:p>
            <a:pPr marL="0" indent="0">
              <a:buFontTx/>
              <a:buNone/>
            </a:pPr>
            <a:endParaRPr lang="en-US" sz="2600" smtClean="0">
              <a:solidFill>
                <a:srgbClr val="FFFF99"/>
              </a:solidFill>
            </a:endParaRPr>
          </a:p>
          <a:p>
            <a:pPr marL="0" indent="0">
              <a:buFontTx/>
              <a:buNone/>
            </a:pPr>
            <a:r>
              <a:rPr lang="en-US" sz="2600" smtClean="0">
                <a:solidFill>
                  <a:srgbClr val="FFFF99"/>
                </a:solidFill>
              </a:rPr>
              <a:t>The output from the committee will be brief report to the Associate Director for Water, USGS, on the concensus reached for the Water Census. </a:t>
            </a:r>
          </a:p>
          <a:p>
            <a:pPr marL="0" indent="0">
              <a:buFontTx/>
              <a:buNone/>
            </a:pPr>
            <a:endParaRPr lang="en-US" sz="2600" smtClean="0">
              <a:solidFill>
                <a:srgbClr val="FFFF99"/>
              </a:solidFill>
            </a:endParaRPr>
          </a:p>
          <a:p>
            <a:pPr marL="0" indent="0">
              <a:buFontTx/>
              <a:buNone/>
            </a:pPr>
            <a:r>
              <a:rPr lang="en-US" sz="2600" smtClean="0">
                <a:solidFill>
                  <a:srgbClr val="FFFF99"/>
                </a:solidFill>
              </a:rPr>
              <a:t>The timeframe for this effort is February – August, 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7583</TotalTime>
  <Words>3698</Words>
  <Application>Microsoft Office PowerPoint</Application>
  <PresentationFormat>On-screen Show (4:3)</PresentationFormat>
  <Paragraphs>410</Paragraphs>
  <Slides>40</Slides>
  <Notes>40</Notes>
  <HiddenSlides>7</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A National Water Census      * Part of the                    Initiative</vt:lpstr>
      <vt:lpstr>Slide 2</vt:lpstr>
      <vt:lpstr>Our objective for the Water Census:   To place technical information and tools in the hands of stakeholders, allowing them to answer two primary questions about water availability:  Does the Nation have enough freshwater to meet both human and ecological needs?  Will this water be present to meet future needs?</vt:lpstr>
      <vt:lpstr>Slide 4</vt:lpstr>
      <vt:lpstr>Slide 5</vt:lpstr>
      <vt:lpstr>Slide 6</vt:lpstr>
      <vt:lpstr>USGS Implementation Team</vt:lpstr>
      <vt:lpstr>Stakeholders on ad hoc committee</vt:lpstr>
      <vt:lpstr>Charge to the ad hoc committee</vt:lpstr>
      <vt:lpstr>Integration of programs around the  Theme of Water Availability</vt:lpstr>
      <vt:lpstr>How will we apply the 2011 funds?</vt:lpstr>
      <vt:lpstr>Account for water with a “budget”</vt:lpstr>
      <vt:lpstr>A Nationwide System to deliver water accounting information addressing</vt:lpstr>
      <vt:lpstr>Slide 14</vt:lpstr>
      <vt:lpstr>Slide 15</vt:lpstr>
      <vt:lpstr>Information Delivery   A web application for delivering water availability information at scales that are relevant to the user</vt:lpstr>
      <vt:lpstr>How will we apply the 2011 funds?</vt:lpstr>
      <vt:lpstr>Slide 18</vt:lpstr>
      <vt:lpstr>Slide 19</vt:lpstr>
      <vt:lpstr>How will we apply the 2011 funds?</vt:lpstr>
      <vt:lpstr> Flows Needs for Wildlife and Habitat</vt:lpstr>
      <vt:lpstr>How will we apply the 2011 funds?</vt:lpstr>
      <vt:lpstr>Assess Groundwater’s role in Water Availability</vt:lpstr>
      <vt:lpstr>Assess the Nation’s Brackish Resources</vt:lpstr>
      <vt:lpstr>How will we apply the 2011 funds?</vt:lpstr>
      <vt:lpstr>Assess Water Quality’s role in Water Availability</vt:lpstr>
      <vt:lpstr>Finally, three studies focused on selected watersheds: the Colorado River, the Delaware River, and the ACF Rivers - where there is significant competition over water resources. Here, the USGS will work collaboratively with stakeholders to comprehensively assess the technical aspects of water availability.</vt:lpstr>
      <vt:lpstr>Focused Water Availability Assessments</vt:lpstr>
      <vt:lpstr>How will we apply the 2011 funds?</vt:lpstr>
      <vt:lpstr>The objective is to place the information and tools into stakeholders hands to answer the questions they are facing.</vt:lpstr>
      <vt:lpstr>GREAT LAKES BASIN PILOT PROJECT</vt:lpstr>
      <vt:lpstr>National Emphasis—Regional Focus</vt:lpstr>
      <vt:lpstr>Regional Recharge</vt:lpstr>
      <vt:lpstr>Groundwater Divides</vt:lpstr>
      <vt:lpstr>HISTORICAL CHANGES IN  PRECIP. AND STREAMFLOW</vt:lpstr>
      <vt:lpstr>LAKE-LEVEL VARIABILITY</vt:lpstr>
      <vt:lpstr>WATER-USE PRODUCTS</vt:lpstr>
      <vt:lpstr>Slide 38</vt:lpstr>
      <vt:lpstr>http://water.usgs.gov/wateravailability/greatlakes </vt:lpstr>
      <vt:lpstr>Eric J Evenson Water Census Coordinator U.S. Geological Survey 810 Bear Tavern Road, Suite 206 Trenton, New Jersey  08628  609-771-3904 eevenson@usgs.gov </vt:lpstr>
    </vt:vector>
  </TitlesOfParts>
  <Company>US Geological Survey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J. Evenson</dc:creator>
  <cp:lastModifiedBy>maidment</cp:lastModifiedBy>
  <cp:revision>431</cp:revision>
  <dcterms:created xsi:type="dcterms:W3CDTF">2008-02-06T17:31:52Z</dcterms:created>
  <dcterms:modified xsi:type="dcterms:W3CDTF">2010-12-02T16:43:19Z</dcterms:modified>
</cp:coreProperties>
</file>