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3" r:id="rId4"/>
    <p:sldId id="265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400" b="1" kern="1200">
        <a:solidFill>
          <a:srgbClr val="FFFFFF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400" b="1" kern="1200">
        <a:solidFill>
          <a:srgbClr val="FFFFFF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400" b="1" kern="1200">
        <a:solidFill>
          <a:srgbClr val="FFFFFF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400" b="1" kern="1200">
        <a:solidFill>
          <a:srgbClr val="FFFFFF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FF66"/>
    <a:srgbClr val="051932"/>
    <a:srgbClr val="026ACB"/>
    <a:srgbClr val="9BCDFF"/>
    <a:srgbClr val="FFFFC8"/>
    <a:srgbClr val="FFFFFF"/>
    <a:srgbClr val="FFF1C3"/>
    <a:srgbClr val="FFE6C3"/>
    <a:srgbClr val="FFFFC3"/>
    <a:srgbClr val="F0FFA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1" autoAdjust="0"/>
    <p:restoredTop sz="90625" autoAdjust="0"/>
  </p:normalViewPr>
  <p:slideViewPr>
    <p:cSldViewPr snapToGrid="0">
      <p:cViewPr varScale="1">
        <p:scale>
          <a:sx n="69" d="100"/>
          <a:sy n="69" d="100"/>
        </p:scale>
        <p:origin x="-1302" y="-102"/>
      </p:cViewPr>
      <p:guideLst>
        <p:guide orient="horz" pos="432"/>
        <p:guide orient="horz" pos="3888"/>
        <p:guide pos="576"/>
        <p:guide pos="51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68A2397-229D-5E42-96C0-D1B4D14383A4}" type="datetime1">
              <a:rPr lang="en-US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A661904-7755-0547-B24C-11F6D244C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7524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b="0" u="sng">
                <a:solidFill>
                  <a:schemeClr val="tx1"/>
                </a:solidFill>
                <a:effectLst/>
                <a:latin typeface="Times New Roman" pitchFamily="-9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 u="sng">
                <a:solidFill>
                  <a:schemeClr val="tx1"/>
                </a:solidFill>
                <a:effectLst/>
                <a:latin typeface="Times New Roman" pitchFamily="-9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u="sng">
                <a:solidFill>
                  <a:schemeClr val="tx1"/>
                </a:solidFill>
                <a:effectLst/>
                <a:latin typeface="Times New Roman" pitchFamily="-9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sng">
                <a:solidFill>
                  <a:schemeClr val="tx1"/>
                </a:solidFill>
                <a:effectLst/>
                <a:latin typeface="Times New Roman" pitchFamily="-97" charset="0"/>
              </a:defRPr>
            </a:lvl1pPr>
          </a:lstStyle>
          <a:p>
            <a:pPr>
              <a:defRPr/>
            </a:pPr>
            <a:fld id="{74DEC73C-1164-CA43-9CA2-E40A5599B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15965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EC73C-1164-CA43-9CA2-E40A5599B5A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0CorpPPT4x3_bg_esri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-bann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5800"/>
            <a:ext cx="9144001" cy="536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23900"/>
            <a:ext cx="7315200" cy="482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79600" y="5664200"/>
            <a:ext cx="6350000" cy="508000"/>
          </a:xfrm>
        </p:spPr>
        <p:txBody>
          <a:bodyPr lIns="0" tIns="0" rIns="0" bIns="0" anchor="b"/>
          <a:lstStyle>
            <a:lvl1pPr marL="0" indent="0" algn="r">
              <a:buFontTx/>
              <a:buNone/>
              <a:defRPr sz="1300" b="0" i="1" baseline="0">
                <a:solidFill>
                  <a:srgbClr val="FFFF96">
                    <a:alpha val="95000"/>
                  </a:srgb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 Click to Edit Tagline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-bann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5800"/>
            <a:ext cx="9144001" cy="536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23900"/>
            <a:ext cx="7315200" cy="482600"/>
          </a:xfrm>
        </p:spPr>
        <p:txBody>
          <a:bodyPr/>
          <a:lstStyle/>
          <a:p>
            <a:r>
              <a:rPr lang="en-US" smtClean="0"/>
              <a:t>Click to Edit Title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auto">
          <a:xfrm>
            <a:off x="0" y="-1"/>
            <a:ext cx="9144000" cy="6858000"/>
          </a:xfrm>
          <a:prstGeom prst="rect">
            <a:avLst/>
          </a:prstGeom>
          <a:solidFill>
            <a:schemeClr val="tx2">
              <a:alpha val="3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4" name="Picture 3" descr="WorldMapBg_hue.png"/>
          <p:cNvPicPr>
            <a:picLocks noChangeAspect="1"/>
          </p:cNvPicPr>
          <p:nvPr userDrawn="1"/>
        </p:nvPicPr>
        <p:blipFill>
          <a:blip r:embed="rId2">
            <a:lum/>
            <a:alphaModFix amt="25000"/>
          </a:blip>
          <a:srcRect l="9821" r="9821" b="24535"/>
          <a:stretch>
            <a:fillRect/>
          </a:stretch>
        </p:blipFill>
        <p:spPr>
          <a:xfrm>
            <a:off x="0" y="0"/>
            <a:ext cx="9144000" cy="4830352"/>
          </a:xfrm>
          <a:prstGeom prst="rect">
            <a:avLst/>
          </a:prstGeom>
          <a:effectLst/>
        </p:spPr>
      </p:pic>
      <p:grpSp>
        <p:nvGrpSpPr>
          <p:cNvPr id="5" name="Group 4"/>
          <p:cNvGrpSpPr/>
          <p:nvPr userDrawn="1"/>
        </p:nvGrpSpPr>
        <p:grpSpPr>
          <a:xfrm>
            <a:off x="0" y="1141577"/>
            <a:ext cx="9144000" cy="5486400"/>
            <a:chOff x="0" y="685800"/>
            <a:chExt cx="9144000" cy="5486400"/>
          </a:xfrm>
        </p:grpSpPr>
        <p:cxnSp>
          <p:nvCxnSpPr>
            <p:cNvPr id="7" name="Straight Connector 6"/>
            <p:cNvCxnSpPr/>
            <p:nvPr userDrawn="1"/>
          </p:nvCxnSpPr>
          <p:spPr bwMode="auto">
            <a:xfrm>
              <a:off x="914400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 userDrawn="1"/>
          </p:nvCxnSpPr>
          <p:spPr bwMode="auto">
            <a:xfrm>
              <a:off x="2377440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 userDrawn="1"/>
          </p:nvCxnSpPr>
          <p:spPr bwMode="auto">
            <a:xfrm>
              <a:off x="3840480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 userDrawn="1"/>
          </p:nvCxnSpPr>
          <p:spPr bwMode="auto">
            <a:xfrm>
              <a:off x="5303520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>
              <a:off x="6766560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>
              <a:off x="8229600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 rot="10800000">
              <a:off x="0" y="5171280"/>
              <a:ext cx="914400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6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chemeClr val="accent4">
                      <a:lumMod val="50000"/>
                    </a:scheme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 userDrawn="1"/>
          </p:nvCxnSpPr>
          <p:spPr bwMode="auto">
            <a:xfrm rot="10800000">
              <a:off x="0" y="4009760"/>
              <a:ext cx="914400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6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chemeClr val="accent4">
                      <a:lumMod val="50000"/>
                    </a:scheme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rot="10800000">
              <a:off x="0" y="2848240"/>
              <a:ext cx="914400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6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chemeClr val="accent4">
                      <a:lumMod val="50000"/>
                    </a:scheme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 userDrawn="1"/>
          </p:nvCxnSpPr>
          <p:spPr bwMode="auto">
            <a:xfrm rot="10800000">
              <a:off x="0" y="1686720"/>
              <a:ext cx="914400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6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chemeClr val="accent4">
                      <a:lumMod val="50000"/>
                    </a:scheme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23900"/>
            <a:ext cx="7315200" cy="482600"/>
          </a:xfrm>
        </p:spPr>
        <p:txBody>
          <a:bodyPr/>
          <a:lstStyle/>
          <a:p>
            <a:r>
              <a:rPr lang="en-US" smtClean="0"/>
              <a:t>Click to Edit Title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3634221copy_demo_b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0" name="Group 29"/>
          <p:cNvGrpSpPr/>
          <p:nvPr userDrawn="1"/>
        </p:nvGrpSpPr>
        <p:grpSpPr>
          <a:xfrm>
            <a:off x="437931" y="695202"/>
            <a:ext cx="5931335" cy="5870448"/>
            <a:chOff x="437931" y="695202"/>
            <a:chExt cx="5931335" cy="5870448"/>
          </a:xfrm>
        </p:grpSpPr>
        <p:cxnSp>
          <p:nvCxnSpPr>
            <p:cNvPr id="14" name="Straight Connector 13"/>
            <p:cNvCxnSpPr/>
            <p:nvPr userDrawn="1"/>
          </p:nvCxnSpPr>
          <p:spPr bwMode="auto">
            <a:xfrm>
              <a:off x="914400" y="695202"/>
              <a:ext cx="0" cy="5870448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 userDrawn="1"/>
          </p:nvCxnSpPr>
          <p:spPr bwMode="auto">
            <a:xfrm rot="10800000">
              <a:off x="437932" y="5636448"/>
              <a:ext cx="5931334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7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 userDrawn="1"/>
          </p:nvCxnSpPr>
          <p:spPr bwMode="auto">
            <a:xfrm rot="10800000">
              <a:off x="437932" y="4397869"/>
              <a:ext cx="5931334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7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 userDrawn="1"/>
          </p:nvCxnSpPr>
          <p:spPr bwMode="auto">
            <a:xfrm rot="10800000" flipV="1">
              <a:off x="437931" y="3159290"/>
              <a:ext cx="400219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80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20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0800000">
              <a:off x="437935" y="1920709"/>
              <a:ext cx="2542147" cy="1588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50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 userDrawn="1"/>
          </p:nvCxnSpPr>
          <p:spPr bwMode="auto">
            <a:xfrm>
              <a:off x="2438664" y="1307850"/>
              <a:ext cx="0" cy="52578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 userDrawn="1"/>
          </p:nvCxnSpPr>
          <p:spPr bwMode="auto">
            <a:xfrm>
              <a:off x="3962928" y="2679450"/>
              <a:ext cx="0" cy="38862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 userDrawn="1"/>
          </p:nvCxnSpPr>
          <p:spPr bwMode="auto">
            <a:xfrm>
              <a:off x="5487192" y="3749298"/>
              <a:ext cx="0" cy="2816352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Picture 2" descr="header-banner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94000" y="1920708"/>
            <a:ext cx="7620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03600" y="1944209"/>
            <a:ext cx="4826000" cy="583092"/>
          </a:xfrm>
        </p:spPr>
        <p:txBody>
          <a:bodyPr/>
          <a:lstStyle>
            <a:lvl1pPr algn="r">
              <a:defRPr sz="3000" spc="0" baseline="0"/>
            </a:lvl1pPr>
          </a:lstStyle>
          <a:p>
            <a:r>
              <a:rPr lang="en-US" smtClean="0"/>
              <a:t>Click to Edit Demo Title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13634221copy_demo_b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437931" y="695202"/>
            <a:ext cx="5931335" cy="5870448"/>
            <a:chOff x="437931" y="695202"/>
            <a:chExt cx="5931335" cy="5870448"/>
          </a:xfrm>
        </p:grpSpPr>
        <p:cxnSp>
          <p:nvCxnSpPr>
            <p:cNvPr id="9" name="Straight Connector 8"/>
            <p:cNvCxnSpPr/>
            <p:nvPr userDrawn="1"/>
          </p:nvCxnSpPr>
          <p:spPr bwMode="auto">
            <a:xfrm>
              <a:off x="914400" y="695202"/>
              <a:ext cx="0" cy="5870448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 userDrawn="1"/>
          </p:nvCxnSpPr>
          <p:spPr bwMode="auto">
            <a:xfrm rot="10800000">
              <a:off x="437932" y="5636448"/>
              <a:ext cx="5931334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7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 userDrawn="1"/>
          </p:nvCxnSpPr>
          <p:spPr bwMode="auto">
            <a:xfrm rot="10800000">
              <a:off x="437932" y="4397869"/>
              <a:ext cx="5931334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7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0800000" flipV="1">
              <a:off x="437931" y="3159290"/>
              <a:ext cx="400219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80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20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 userDrawn="1"/>
          </p:nvCxnSpPr>
          <p:spPr bwMode="auto">
            <a:xfrm rot="10800000">
              <a:off x="437935" y="1920709"/>
              <a:ext cx="2542147" cy="1588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50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>
              <a:off x="2438664" y="1307850"/>
              <a:ext cx="0" cy="52578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 userDrawn="1"/>
          </p:nvCxnSpPr>
          <p:spPr bwMode="auto">
            <a:xfrm>
              <a:off x="3962928" y="2679450"/>
              <a:ext cx="0" cy="38862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 userDrawn="1"/>
          </p:nvCxnSpPr>
          <p:spPr bwMode="auto">
            <a:xfrm>
              <a:off x="5487192" y="3749298"/>
              <a:ext cx="0" cy="2816352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Picture 2" descr="header-banner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94000" y="1920709"/>
            <a:ext cx="7620000" cy="104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03600" y="1918808"/>
            <a:ext cx="4826000" cy="1006863"/>
          </a:xfrm>
        </p:spPr>
        <p:txBody>
          <a:bodyPr/>
          <a:lstStyle>
            <a:lvl1pPr algn="r">
              <a:defRPr sz="3000" spc="0" baseline="0"/>
            </a:lvl1pPr>
          </a:lstStyle>
          <a:p>
            <a:r>
              <a:rPr lang="en-US" smtClean="0"/>
              <a:t>Click to Edit Demo title </a:t>
            </a:r>
            <a:br>
              <a:rPr lang="en-US" smtClean="0"/>
            </a:br>
            <a:r>
              <a:rPr lang="en-US" smtClean="0"/>
              <a:t>(2 lines text)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13634221copy_demo_b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20"/>
          <p:cNvGrpSpPr/>
          <p:nvPr userDrawn="1"/>
        </p:nvGrpSpPr>
        <p:grpSpPr>
          <a:xfrm>
            <a:off x="437931" y="695202"/>
            <a:ext cx="5931335" cy="5870448"/>
            <a:chOff x="437931" y="695202"/>
            <a:chExt cx="5931335" cy="5870448"/>
          </a:xfrm>
        </p:grpSpPr>
        <p:cxnSp>
          <p:nvCxnSpPr>
            <p:cNvPr id="9" name="Straight Connector 8"/>
            <p:cNvCxnSpPr/>
            <p:nvPr userDrawn="1"/>
          </p:nvCxnSpPr>
          <p:spPr bwMode="auto">
            <a:xfrm>
              <a:off x="914400" y="695202"/>
              <a:ext cx="0" cy="5870448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 userDrawn="1"/>
          </p:nvCxnSpPr>
          <p:spPr bwMode="auto">
            <a:xfrm rot="10800000">
              <a:off x="437932" y="5636448"/>
              <a:ext cx="5931334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7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 userDrawn="1"/>
          </p:nvCxnSpPr>
          <p:spPr bwMode="auto">
            <a:xfrm rot="10800000">
              <a:off x="437932" y="4397869"/>
              <a:ext cx="5931334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7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0800000" flipV="1">
              <a:off x="437931" y="3159290"/>
              <a:ext cx="400219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80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20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 userDrawn="1"/>
          </p:nvCxnSpPr>
          <p:spPr bwMode="auto">
            <a:xfrm rot="10800000">
              <a:off x="437935" y="1920709"/>
              <a:ext cx="2542147" cy="1588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50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>
              <a:off x="2438664" y="1307850"/>
              <a:ext cx="0" cy="52578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 userDrawn="1"/>
          </p:nvCxnSpPr>
          <p:spPr bwMode="auto">
            <a:xfrm>
              <a:off x="3962928" y="2679450"/>
              <a:ext cx="0" cy="38862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 userDrawn="1"/>
          </p:nvCxnSpPr>
          <p:spPr bwMode="auto">
            <a:xfrm>
              <a:off x="5487192" y="3749298"/>
              <a:ext cx="0" cy="2816352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Picture 2" descr="header-banner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94000" y="1920709"/>
            <a:ext cx="7620000" cy="908825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3401568" y="2405582"/>
            <a:ext cx="4828032" cy="274320"/>
          </a:xfrm>
        </p:spPr>
        <p:txBody>
          <a:bodyPr anchor="b"/>
          <a:lstStyle>
            <a:lvl1pPr algn="r">
              <a:buFontTx/>
              <a:buNone/>
              <a:defRPr sz="17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03600" y="1918809"/>
            <a:ext cx="4826000" cy="509690"/>
          </a:xfrm>
        </p:spPr>
        <p:txBody>
          <a:bodyPr/>
          <a:lstStyle>
            <a:lvl1pPr algn="r">
              <a:defRPr sz="3000" spc="0" baseline="0"/>
            </a:lvl1pPr>
          </a:lstStyle>
          <a:p>
            <a:r>
              <a:rPr lang="en-US" smtClean="0"/>
              <a:t>Click to Edit Demo title 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nner_gradie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164465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2544064"/>
            <a:ext cx="7315201" cy="966788"/>
          </a:xfrm>
        </p:spPr>
        <p:txBody>
          <a:bodyPr anchor="ctr"/>
          <a:lstStyle>
            <a:lvl1pPr algn="ctr">
              <a:defRPr sz="3600" spc="0"/>
            </a:lvl1pPr>
          </a:lstStyle>
          <a:p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Section Title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315200" cy="482600"/>
          </a:xfrm>
        </p:spPr>
        <p:txBody>
          <a:bodyPr/>
          <a:lstStyle>
            <a:lvl1pPr algn="ctr">
              <a:defRPr spc="0"/>
            </a:lvl1pPr>
          </a:lstStyle>
          <a:p>
            <a:r>
              <a:rPr lang="en-US" smtClean="0"/>
              <a:t>Click to Edit Title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UC10_agd_bnnr_txt_July10-1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924910"/>
            <a:ext cx="9144000" cy="831850"/>
          </a:xfrm>
          <a:prstGeom prst="rect">
            <a:avLst/>
          </a:prstGeom>
        </p:spPr>
      </p:pic>
      <p:pic>
        <p:nvPicPr>
          <p:cNvPr id="8" name="Picture 7" descr="UC10_agd_cvr_w-shdw.png"/>
          <p:cNvPicPr>
            <a:picLocks noChangeAspect="1"/>
          </p:cNvPicPr>
          <p:nvPr/>
        </p:nvPicPr>
        <p:blipFill>
          <a:blip r:embed="rId3" cstate="print"/>
          <a:srcRect l="3812" r="224" b="8784"/>
          <a:stretch>
            <a:fillRect/>
          </a:stretch>
        </p:blipFill>
        <p:spPr>
          <a:xfrm>
            <a:off x="0" y="0"/>
            <a:ext cx="4610100" cy="68580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57700" y="2658176"/>
            <a:ext cx="3771900" cy="1270000"/>
          </a:xfrm>
        </p:spPr>
        <p:txBody>
          <a:bodyPr anchor="b"/>
          <a:lstStyle>
            <a:lvl1pPr algn="r">
              <a:defRPr sz="2400" spc="10" baseline="0">
                <a:effectLst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53128" y="4114800"/>
            <a:ext cx="3776472" cy="753534"/>
          </a:xfrm>
        </p:spPr>
        <p:txBody>
          <a:bodyPr bIns="0"/>
          <a:lstStyle>
            <a:lvl1pPr marL="0" indent="0" algn="r">
              <a:buFontTx/>
              <a:buNone/>
              <a:defRPr sz="2000" b="0" i="0" spc="10" baseline="0"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Name of </a:t>
            </a:r>
            <a:r>
              <a:rPr lang="en-US" dirty="0" err="1" smtClean="0"/>
              <a:t>Presenter(s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168900" y="1765300"/>
            <a:ext cx="3060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>
              <a:buFontTx/>
              <a:buNone/>
              <a:defRPr sz="2000" b="0" i="0" spc="10" baseline="0">
                <a:effectLst/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ts val="2300"/>
              </a:lnSpc>
              <a:spcBef>
                <a:spcPts val="300"/>
              </a:spcBef>
              <a:spcAft>
                <a:spcPts val="600"/>
              </a:spcAft>
              <a:buClr>
                <a:srgbClr val="9BCDFF"/>
              </a:buClr>
              <a:buSzTx/>
              <a:buFontTx/>
              <a:buNone/>
              <a:tabLst/>
              <a:defRPr/>
            </a:pPr>
            <a:r>
              <a:rPr kumimoji="0" lang="en-US" sz="1900" b="0" i="0" u="none" strike="noStrike" kern="0" cap="none" spc="1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Preconference Seminars</a:t>
            </a:r>
            <a:endParaRPr kumimoji="0" lang="en-US" sz="1900" b="0" i="0" u="none" strike="noStrike" kern="0" cap="none" spc="1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" name="Picture 10" descr="esri logo_sm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7800" y="5181600"/>
            <a:ext cx="2616200" cy="1676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ri logo_sm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27800" y="5181600"/>
            <a:ext cx="2616200" cy="1676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97000" y="1515176"/>
            <a:ext cx="6350000" cy="1270000"/>
          </a:xfrm>
        </p:spPr>
        <p:txBody>
          <a:bodyPr anchor="b"/>
          <a:lstStyle>
            <a:lvl1pPr algn="ctr">
              <a:defRPr sz="3000" spc="10" baseline="0">
                <a:effectLst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97000" y="3200400"/>
            <a:ext cx="6350000" cy="753534"/>
          </a:xfrm>
        </p:spPr>
        <p:txBody>
          <a:bodyPr bIns="0"/>
          <a:lstStyle>
            <a:lvl1pPr marL="0" indent="0" algn="ctr">
              <a:buFontTx/>
              <a:buNone/>
              <a:defRPr sz="2000" b="0" i="0" spc="10" baseline="0"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Name of </a:t>
            </a:r>
            <a:r>
              <a:rPr lang="en-US" dirty="0" err="1" smtClean="0"/>
              <a:t>Presenter(s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 descr="esri logo_sm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27800" y="5181600"/>
            <a:ext cx="2616200" cy="1676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-bann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5800"/>
            <a:ext cx="9144001" cy="536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23900"/>
            <a:ext cx="7315200" cy="482600"/>
          </a:xfrm>
        </p:spPr>
        <p:txBody>
          <a:bodyPr/>
          <a:lstStyle/>
          <a:p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224541"/>
            <a:ext cx="7315200" cy="342900"/>
          </a:xfrm>
        </p:spPr>
        <p:txBody>
          <a:bodyPr lIns="0" tIns="0" rIns="0" bIns="0"/>
          <a:lstStyle>
            <a:lvl1pPr marL="0" indent="0">
              <a:buFontTx/>
              <a:buNone/>
              <a:defRPr sz="1600" b="1" spc="0" baseline="0">
                <a:solidFill>
                  <a:schemeClr val="accent5">
                    <a:alpha val="90000"/>
                  </a:schemeClr>
                </a:solidFill>
              </a:defRPr>
            </a:lvl1pPr>
          </a:lstStyle>
          <a:p>
            <a:pPr lvl="0"/>
            <a:r>
              <a:rPr lang="en-US"/>
              <a:t>Click to Edit Subtitle (better to avoid using subtitle)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79600" y="5664200"/>
            <a:ext cx="6350000" cy="508000"/>
          </a:xfrm>
        </p:spPr>
        <p:txBody>
          <a:bodyPr lIns="0" tIns="0" rIns="0" bIns="0" anchor="b"/>
          <a:lstStyle>
            <a:lvl1pPr marL="0" indent="0" algn="r">
              <a:buFontTx/>
              <a:buNone/>
              <a:defRPr sz="1300" b="0" i="1" baseline="0">
                <a:solidFill>
                  <a:schemeClr val="accent5">
                    <a:alpha val="9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 Click to Edit Tagline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70000" y="1947672"/>
            <a:ext cx="4572000" cy="3200400"/>
          </a:xfrm>
        </p:spPr>
        <p:txBody>
          <a:bodyPr lIns="0" tIns="0" rIns="0" bIns="0"/>
          <a:lstStyle>
            <a:lvl1pPr>
              <a:buClr>
                <a:schemeClr val="accent3"/>
              </a:buClr>
              <a:defRPr spc="0"/>
            </a:lvl1pPr>
            <a:lvl2pPr>
              <a:buClr>
                <a:schemeClr val="accent3"/>
              </a:buClr>
              <a:defRPr spc="0"/>
            </a:lvl2pPr>
            <a:lvl3pPr>
              <a:buClr>
                <a:schemeClr val="accent3"/>
              </a:buClr>
              <a:defRPr spc="0"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-bann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5800"/>
            <a:ext cx="9144001" cy="536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23900"/>
            <a:ext cx="7315200" cy="482600"/>
          </a:xfrm>
        </p:spPr>
        <p:txBody>
          <a:bodyPr/>
          <a:lstStyle/>
          <a:p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224541"/>
            <a:ext cx="7315200" cy="342900"/>
          </a:xfrm>
        </p:spPr>
        <p:txBody>
          <a:bodyPr lIns="0" tIns="0" rIns="0" bIns="0"/>
          <a:lstStyle>
            <a:lvl1pPr marL="0" indent="0">
              <a:buFontTx/>
              <a:buNone/>
              <a:defRPr sz="1600" b="1" spc="0">
                <a:solidFill>
                  <a:schemeClr val="accent5">
                    <a:alpha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Subtitle (better to avoid using subtitle)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70000" y="1947672"/>
            <a:ext cx="4572000" cy="3200400"/>
          </a:xfrm>
        </p:spPr>
        <p:txBody>
          <a:bodyPr lIns="0" tIns="0" rIns="0" bIns="0"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smtClean="0"/>
              <a:t>Click to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-bann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5800"/>
            <a:ext cx="9144001" cy="536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23900"/>
            <a:ext cx="7315200" cy="482600"/>
          </a:xfrm>
        </p:spPr>
        <p:txBody>
          <a:bodyPr/>
          <a:lstStyle/>
          <a:p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79600" y="5664200"/>
            <a:ext cx="6350000" cy="508000"/>
          </a:xfrm>
        </p:spPr>
        <p:txBody>
          <a:bodyPr lIns="0" tIns="0" rIns="0" bIns="0" anchor="b"/>
          <a:lstStyle>
            <a:lvl1pPr marL="0" indent="0" algn="r">
              <a:buFontTx/>
              <a:buNone/>
              <a:defRPr sz="1300" b="0" i="1" baseline="0">
                <a:solidFill>
                  <a:srgbClr val="FFFF96">
                    <a:alpha val="95000"/>
                  </a:srgb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 Click to Edit Tagline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70000" y="1947672"/>
            <a:ext cx="4572000" cy="3200400"/>
          </a:xfrm>
        </p:spPr>
        <p:txBody>
          <a:bodyPr lIns="0" tIns="0" rIns="0" bIns="0"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en-US" smtClean="0"/>
              <a:t>Click to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-bann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5800"/>
            <a:ext cx="9144001" cy="536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23900"/>
            <a:ext cx="7315200" cy="482600"/>
          </a:xfrm>
        </p:spPr>
        <p:txBody>
          <a:bodyPr/>
          <a:lstStyle/>
          <a:p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70000" y="1947672"/>
            <a:ext cx="4572000" cy="3200400"/>
          </a:xfrm>
        </p:spPr>
        <p:txBody>
          <a:bodyPr lIns="0" tIns="0" rIns="0" bIns="0"/>
          <a:lstStyle>
            <a:lvl1pPr>
              <a:buClr>
                <a:schemeClr val="accent3"/>
              </a:buClr>
              <a:buSzPct val="80000"/>
              <a:defRPr/>
            </a:lvl1pPr>
            <a:lvl2pPr>
              <a:buClr>
                <a:schemeClr val="accent3"/>
              </a:buClr>
              <a:buSzPct val="80000"/>
              <a:defRPr/>
            </a:lvl2pPr>
            <a:lvl3pPr>
              <a:buClr>
                <a:schemeClr val="accent3"/>
              </a:buClr>
              <a:buSzPct val="80000"/>
              <a:defRPr baseline="0"/>
            </a:lvl3pPr>
          </a:lstStyle>
          <a:p>
            <a:pPr lvl="0"/>
            <a:r>
              <a:rPr lang="en-US" smtClean="0"/>
              <a:t>Click to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-bann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5800"/>
            <a:ext cx="9144001" cy="536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23900"/>
            <a:ext cx="7315200" cy="482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224541"/>
            <a:ext cx="7315200" cy="342900"/>
          </a:xfrm>
        </p:spPr>
        <p:txBody>
          <a:bodyPr lIns="0" tIns="0" rIns="0" bIns="0"/>
          <a:lstStyle>
            <a:lvl1pPr marL="0" indent="0">
              <a:buFontTx/>
              <a:buNone/>
              <a:defRPr sz="1600" b="1">
                <a:solidFill>
                  <a:srgbClr val="FFFF96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79600" y="5664200"/>
            <a:ext cx="6350000" cy="508000"/>
          </a:xfrm>
        </p:spPr>
        <p:txBody>
          <a:bodyPr lIns="0" tIns="0" rIns="0" bIns="0" anchor="b"/>
          <a:lstStyle>
            <a:lvl1pPr marL="0" indent="0" algn="r">
              <a:buFontTx/>
              <a:buNone/>
              <a:defRPr sz="1300" b="0" i="1" baseline="0">
                <a:solidFill>
                  <a:srgbClr val="FFFF96">
                    <a:alpha val="95000"/>
                  </a:srgb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 Click to Edit Tagline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-bann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5800"/>
            <a:ext cx="9144001" cy="536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23900"/>
            <a:ext cx="7315200" cy="482600"/>
          </a:xfrm>
        </p:spPr>
        <p:txBody>
          <a:bodyPr/>
          <a:lstStyle/>
          <a:p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224541"/>
            <a:ext cx="7315200" cy="342900"/>
          </a:xfrm>
        </p:spPr>
        <p:txBody>
          <a:bodyPr lIns="0" tIns="0" rIns="0" bIns="0"/>
          <a:lstStyle>
            <a:lvl1pPr marL="0" indent="0">
              <a:buFontTx/>
              <a:buNone/>
              <a:defRPr sz="1600" b="1">
                <a:solidFill>
                  <a:schemeClr val="accent5">
                    <a:alpha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Subtitle (better to avoid using subtitle)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23900"/>
            <a:ext cx="7315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947672"/>
            <a:ext cx="6604000" cy="310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1" r:id="rId3"/>
    <p:sldLayoutId id="2147483661" r:id="rId4"/>
    <p:sldLayoutId id="2147483690" r:id="rId5"/>
    <p:sldLayoutId id="2147483687" r:id="rId6"/>
    <p:sldLayoutId id="2147483691" r:id="rId7"/>
    <p:sldLayoutId id="2147483683" r:id="rId8"/>
    <p:sldLayoutId id="2147483684" r:id="rId9"/>
    <p:sldLayoutId id="2147483686" r:id="rId10"/>
    <p:sldLayoutId id="2147483685" r:id="rId11"/>
    <p:sldLayoutId id="2147483694" r:id="rId12"/>
    <p:sldLayoutId id="2147483678" r:id="rId13"/>
    <p:sldLayoutId id="2147483665" r:id="rId14"/>
    <p:sldLayoutId id="2147483692" r:id="rId15"/>
    <p:sldLayoutId id="2147483666" r:id="rId16"/>
    <p:sldLayoutId id="2147483688" r:id="rId17"/>
    <p:sldLayoutId id="2147483679" r:id="rId18"/>
    <p:sldLayoutId id="2147483732" r:id="rId19"/>
  </p:sldLayoutIdLst>
  <p:transition spd="med"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spc="0">
          <a:solidFill>
            <a:srgbClr val="FFFFFF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177800" indent="-177800" algn="l" rtl="0" eaLnBrk="1" fontAlgn="base" hangingPunct="1">
        <a:lnSpc>
          <a:spcPts val="2300"/>
        </a:lnSpc>
        <a:spcBef>
          <a:spcPts val="300"/>
        </a:spcBef>
        <a:spcAft>
          <a:spcPts val="600"/>
        </a:spcAft>
        <a:buClr>
          <a:schemeClr val="accent3"/>
        </a:buClr>
        <a:buSzPct val="80000"/>
        <a:buChar char="•"/>
        <a:defRPr sz="1600" b="1" spc="0" baseline="0">
          <a:solidFill>
            <a:srgbClr val="FFFFFF"/>
          </a:solidFill>
          <a:effectLst/>
          <a:latin typeface="+mn-lt"/>
          <a:ea typeface="+mn-ea"/>
          <a:cs typeface="+mn-cs"/>
        </a:defRPr>
      </a:lvl1pPr>
      <a:lvl2pPr marL="517525" indent="-174625" algn="l" rtl="0" eaLnBrk="1" fontAlgn="base" hangingPunct="1">
        <a:lnSpc>
          <a:spcPts val="2000"/>
        </a:lnSpc>
        <a:spcBef>
          <a:spcPts val="0"/>
        </a:spcBef>
        <a:spcAft>
          <a:spcPts val="600"/>
        </a:spcAft>
        <a:buClr>
          <a:schemeClr val="accent3"/>
        </a:buClr>
        <a:buSzPct val="80000"/>
        <a:buFont typeface="Lucida Grande"/>
        <a:buChar char="-"/>
        <a:defRPr sz="1600" b="1" spc="0" baseline="0">
          <a:solidFill>
            <a:srgbClr val="FFFFFF"/>
          </a:solidFill>
          <a:effectLst/>
          <a:latin typeface="+mn-lt"/>
          <a:ea typeface="+mn-ea"/>
        </a:defRPr>
      </a:lvl2pPr>
      <a:lvl3pPr marL="781050" indent="-149225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80000"/>
        <a:buFont typeface="Lucida Grande"/>
        <a:buChar char="-"/>
        <a:defRPr sz="1400" b="1" spc="0">
          <a:solidFill>
            <a:srgbClr val="FFFFFF"/>
          </a:solidFill>
          <a:effectLst/>
          <a:latin typeface="+mn-lt"/>
          <a:ea typeface="+mn-ea"/>
        </a:defRPr>
      </a:lvl3pPr>
      <a:lvl4pPr marL="1044575" indent="-1492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400" b="1">
          <a:solidFill>
            <a:srgbClr val="FFFFFF"/>
          </a:solidFill>
          <a:effectLst/>
          <a:latin typeface="+mn-lt"/>
          <a:ea typeface="+mn-ea"/>
        </a:defRPr>
      </a:lvl4pPr>
      <a:lvl5pPr marL="1344613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200" b="1">
          <a:solidFill>
            <a:srgbClr val="FFFFFF"/>
          </a:solidFill>
          <a:effectLst/>
          <a:latin typeface="+mn-lt"/>
          <a:ea typeface="+mn-ea"/>
        </a:defRPr>
      </a:lvl5pPr>
      <a:lvl6pPr marL="1801813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200" b="1">
          <a:solidFill>
            <a:srgbClr val="FFFFFF"/>
          </a:solidFill>
          <a:effectLst/>
          <a:latin typeface="+mn-lt"/>
          <a:ea typeface="+mn-ea"/>
        </a:defRPr>
      </a:lvl6pPr>
      <a:lvl7pPr marL="2259013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200" b="1">
          <a:solidFill>
            <a:srgbClr val="FFFFFF"/>
          </a:solidFill>
          <a:effectLst/>
          <a:latin typeface="+mn-lt"/>
          <a:ea typeface="+mn-ea"/>
        </a:defRPr>
      </a:lvl7pPr>
      <a:lvl8pPr marL="2716213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200" b="1">
          <a:solidFill>
            <a:srgbClr val="FFFFFF"/>
          </a:solidFill>
          <a:effectLst/>
          <a:latin typeface="+mn-lt"/>
          <a:ea typeface="+mn-ea"/>
        </a:defRPr>
      </a:lvl8pPr>
      <a:lvl9pPr marL="3173413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200" b="1">
          <a:solidFill>
            <a:srgbClr val="FFFFFF"/>
          </a:solidFill>
          <a:effectLst/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3138331" y="2391727"/>
            <a:ext cx="4828032" cy="274320"/>
          </a:xfrm>
        </p:spPr>
        <p:txBody>
          <a:bodyPr/>
          <a:lstStyle/>
          <a:p>
            <a:r>
              <a:rPr lang="en-US" sz="2400" dirty="0" smtClean="0"/>
              <a:t>Steve Kopp    </a:t>
            </a:r>
            <a:endParaRPr lang="en-US" sz="2400" dirty="0" smtClean="0"/>
          </a:p>
          <a:p>
            <a:r>
              <a:rPr lang="en-US" sz="2400" dirty="0" smtClean="0"/>
              <a:t>Esri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65" y="978523"/>
            <a:ext cx="7387390" cy="509690"/>
          </a:xfrm>
        </p:spPr>
        <p:txBody>
          <a:bodyPr/>
          <a:lstStyle/>
          <a:p>
            <a:r>
              <a:rPr lang="en-US" sz="4000" dirty="0" smtClean="0"/>
              <a:t>ArcGIS 10  and Beyond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384215" y="6196264"/>
            <a:ext cx="58916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rPr>
              <a:t>Arc Hydro River Workshop, Austin, Texas, December 1, 2010</a:t>
            </a:r>
            <a:endParaRPr lang="en-US" sz="1600" dirty="0">
              <a:solidFill>
                <a:srgbClr val="FFFF00"/>
              </a:solidFill>
              <a:latin typeface="Arial" charset="0"/>
              <a:ea typeface="ＭＳ Ｐゴシック" pitchFamily="34" charset="-128"/>
              <a:cs typeface="Arial" pitchFamily="34" charset="0"/>
              <a:sym typeface="Arial" pitchFamily="2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al_scale4x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header-bann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5800"/>
            <a:ext cx="9144001" cy="536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Global Geospatial Consciousness Possible?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How to make this work for Hydro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6172200"/>
            <a:ext cx="7666892" cy="508000"/>
          </a:xfrm>
        </p:spPr>
        <p:txBody>
          <a:bodyPr/>
          <a:lstStyle/>
          <a:p>
            <a:r>
              <a:rPr lang="en-US" sz="1600" dirty="0" smtClean="0">
                <a:solidFill>
                  <a:srgbClr val="FFFF00"/>
                </a:solidFill>
              </a:rPr>
              <a:t>Make geospatial understanding of water relevant by making it accessible and easy</a:t>
            </a:r>
            <a:r>
              <a:rPr lang="en-US" sz="16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Think of the questions people might want o ask of the data. 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914400" y="1924911"/>
            <a:ext cx="6359432" cy="3881098"/>
            <a:chOff x="708117" y="1548079"/>
            <a:chExt cx="7533861" cy="4597840"/>
          </a:xfrm>
        </p:grpSpPr>
        <p:pic>
          <p:nvPicPr>
            <p:cNvPr id="9" name="Picture 8" descr="bluearrow.png"/>
            <p:cNvPicPr>
              <a:picLocks noChangeAspect="1"/>
            </p:cNvPicPr>
            <p:nvPr/>
          </p:nvPicPr>
          <p:blipFill>
            <a:blip r:embed="rId5" cstate="print">
              <a:alphaModFix amt="90000"/>
            </a:blip>
            <a:stretch>
              <a:fillRect/>
            </a:stretch>
          </p:blipFill>
          <p:spPr>
            <a:xfrm rot="165487">
              <a:off x="708117" y="1548079"/>
              <a:ext cx="7533861" cy="4597840"/>
            </a:xfrm>
            <a:prstGeom prst="rect">
              <a:avLst/>
            </a:prstGeom>
          </p:spPr>
        </p:pic>
        <p:sp>
          <p:nvSpPr>
            <p:cNvPr id="10" name="Rectangle 67"/>
            <p:cNvSpPr>
              <a:spLocks noChangeArrowheads="1"/>
            </p:cNvSpPr>
            <p:nvPr/>
          </p:nvSpPr>
          <p:spPr bwMode="auto">
            <a:xfrm>
              <a:off x="1042261" y="5564651"/>
              <a:ext cx="1415811" cy="3646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 lIns="91430" tIns="45714" rIns="91430" bIns="45714" anchor="ctr"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Arial" charset="0"/>
                </a:rPr>
                <a:t>Thousands</a:t>
              </a:r>
            </a:p>
          </p:txBody>
        </p:sp>
        <p:sp>
          <p:nvSpPr>
            <p:cNvPr id="11" name="Rectangle 67"/>
            <p:cNvSpPr>
              <a:spLocks noChangeArrowheads="1"/>
            </p:cNvSpPr>
            <p:nvPr/>
          </p:nvSpPr>
          <p:spPr bwMode="auto">
            <a:xfrm>
              <a:off x="1343073" y="4835988"/>
              <a:ext cx="2331022" cy="3646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 lIns="91430" tIns="45714" rIns="91430" bIns="45714" anchor="ctr"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Arial" charset="0"/>
                </a:rPr>
                <a:t>100’s of Thousands</a:t>
              </a:r>
            </a:p>
          </p:txBody>
        </p:sp>
        <p:sp>
          <p:nvSpPr>
            <p:cNvPr id="12" name="Rectangle 67"/>
            <p:cNvSpPr>
              <a:spLocks noChangeArrowheads="1"/>
            </p:cNvSpPr>
            <p:nvPr/>
          </p:nvSpPr>
          <p:spPr bwMode="auto">
            <a:xfrm>
              <a:off x="3911139" y="4041963"/>
              <a:ext cx="1043863" cy="3646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 lIns="91430" tIns="45714" rIns="91430" bIns="45714" anchor="ctr"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Arial" charset="0"/>
                </a:rPr>
                <a:t>Millions</a:t>
              </a:r>
            </a:p>
          </p:txBody>
        </p:sp>
        <p:sp>
          <p:nvSpPr>
            <p:cNvPr id="13" name="Rectangle 67"/>
            <p:cNvSpPr>
              <a:spLocks noChangeArrowheads="1"/>
            </p:cNvSpPr>
            <p:nvPr/>
          </p:nvSpPr>
          <p:spPr bwMode="auto">
            <a:xfrm>
              <a:off x="3439005" y="3206418"/>
              <a:ext cx="2246454" cy="3646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 lIns="91430" tIns="45714" rIns="91430" bIns="45714" anchor="ctr">
              <a:spAutoFit/>
            </a:bodyPr>
            <a:lstStyle/>
            <a:p>
              <a:pPr algn="r">
                <a:defRPr/>
              </a:pPr>
              <a:r>
                <a:rPr lang="en-US" dirty="0" smtClean="0">
                  <a:latin typeface="Arial" charset="0"/>
                </a:rPr>
                <a:t>Billions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14" name="AutoShape 61"/>
            <p:cNvSpPr>
              <a:spLocks noChangeArrowheads="1"/>
            </p:cNvSpPr>
            <p:nvPr/>
          </p:nvSpPr>
          <p:spPr bwMode="auto">
            <a:xfrm>
              <a:off x="5174624" y="4031940"/>
              <a:ext cx="1268413" cy="606425"/>
            </a:xfrm>
            <a:prstGeom prst="roundRect">
              <a:avLst>
                <a:gd name="adj" fmla="val 5444"/>
              </a:avLst>
            </a:prstGeom>
            <a:solidFill>
              <a:srgbClr val="9AE1F7"/>
            </a:solidFill>
            <a:ln w="25400" cap="flat" cmpd="sng" algn="ctr">
              <a:solidFill>
                <a:srgbClr val="5EB4E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5400" dir="5400000">
                <a:srgbClr val="000000">
                  <a:alpha val="20000"/>
                </a:srgbClr>
              </a:outerShdw>
            </a:effectLst>
          </p:spPr>
          <p:txBody>
            <a:bodyPr vert="horz" wrap="none" lIns="91430" tIns="45714" rIns="91430" bIns="45714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tx2"/>
                  </a:solidFill>
                  <a:latin typeface="Arial" charset="0"/>
                  <a:ea typeface="ＭＳ Ｐゴシック" pitchFamily="16" charset="-128"/>
                </a:rPr>
                <a:t>Application</a:t>
              </a:r>
            </a:p>
            <a:p>
              <a:pPr>
                <a:defRPr/>
              </a:pPr>
              <a:r>
                <a:rPr lang="en-US" sz="1200" dirty="0">
                  <a:solidFill>
                    <a:schemeClr val="tx2"/>
                  </a:solidFill>
                  <a:latin typeface="Arial" charset="0"/>
                  <a:ea typeface="ＭＳ Ｐゴシック" pitchFamily="16" charset="-128"/>
                </a:rPr>
                <a:t>Users</a:t>
              </a:r>
            </a:p>
          </p:txBody>
        </p:sp>
        <p:sp>
          <p:nvSpPr>
            <p:cNvPr id="15" name="AutoShape 61"/>
            <p:cNvSpPr>
              <a:spLocks noChangeArrowheads="1"/>
            </p:cNvSpPr>
            <p:nvPr/>
          </p:nvSpPr>
          <p:spPr bwMode="auto">
            <a:xfrm>
              <a:off x="3782045" y="4770640"/>
              <a:ext cx="1773238" cy="574675"/>
            </a:xfrm>
            <a:prstGeom prst="roundRect">
              <a:avLst>
                <a:gd name="adj" fmla="val 5444"/>
              </a:avLst>
            </a:prstGeom>
            <a:solidFill>
              <a:srgbClr val="9AE1F7"/>
            </a:solidFill>
            <a:ln w="25400" cap="flat" cmpd="sng" algn="ctr">
              <a:solidFill>
                <a:srgbClr val="5EB4E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5400" dir="5400000">
                <a:srgbClr val="000000">
                  <a:alpha val="20000"/>
                </a:srgbClr>
              </a:outerShdw>
            </a:effectLst>
          </p:spPr>
          <p:txBody>
            <a:bodyPr vert="horz" wrap="none" lIns="91430" tIns="45714" rIns="91430" bIns="45714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tx2"/>
                  </a:solidFill>
                  <a:latin typeface="Arial" charset="0"/>
                  <a:ea typeface="ＭＳ Ｐゴシック" pitchFamily="16" charset="-128"/>
                </a:rPr>
                <a:t>GIS </a:t>
              </a:r>
              <a:r>
                <a:rPr lang="en-US" sz="1200" dirty="0" smtClean="0">
                  <a:solidFill>
                    <a:schemeClr val="tx2"/>
                  </a:solidFill>
                  <a:latin typeface="Arial" charset="0"/>
                  <a:ea typeface="ＭＳ Ｐゴシック" pitchFamily="16" charset="-128"/>
                </a:rPr>
                <a:t>Professionals</a:t>
              </a:r>
              <a:endParaRPr lang="en-US" sz="1200" dirty="0">
                <a:solidFill>
                  <a:schemeClr val="tx2"/>
                </a:solidFill>
                <a:latin typeface="Arial" charset="0"/>
                <a:ea typeface="ＭＳ Ｐゴシック" pitchFamily="16" charset="-128"/>
              </a:endParaRPr>
            </a:p>
          </p:txBody>
        </p:sp>
        <p:sp>
          <p:nvSpPr>
            <p:cNvPr id="16" name="AutoShape 61"/>
            <p:cNvSpPr>
              <a:spLocks noChangeArrowheads="1"/>
            </p:cNvSpPr>
            <p:nvPr/>
          </p:nvSpPr>
          <p:spPr bwMode="auto">
            <a:xfrm>
              <a:off x="2562846" y="5467552"/>
              <a:ext cx="1270000" cy="576263"/>
            </a:xfrm>
            <a:prstGeom prst="roundRect">
              <a:avLst>
                <a:gd name="adj" fmla="val 5444"/>
              </a:avLst>
            </a:prstGeom>
            <a:solidFill>
              <a:srgbClr val="9AE1F7"/>
            </a:solidFill>
            <a:ln w="25400" cap="flat" cmpd="sng" algn="ctr">
              <a:solidFill>
                <a:srgbClr val="5EB4E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5400" dir="5400000">
                <a:srgbClr val="000000">
                  <a:alpha val="20000"/>
                </a:srgbClr>
              </a:outerShdw>
            </a:effectLst>
          </p:spPr>
          <p:txBody>
            <a:bodyPr vert="horz" wrap="none" lIns="91430" tIns="45714" rIns="91430" bIns="45714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tx2"/>
                  </a:solidFill>
                  <a:latin typeface="Arial" charset="0"/>
                  <a:ea typeface="ＭＳ Ｐゴシック" pitchFamily="16" charset="-128"/>
                </a:rPr>
                <a:t>Research</a:t>
              </a:r>
            </a:p>
          </p:txBody>
        </p:sp>
        <p:pic>
          <p:nvPicPr>
            <p:cNvPr id="17" name="Picture 16" descr="cloud_jack-fav_02l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46424" y="2747576"/>
              <a:ext cx="1894001" cy="1313448"/>
            </a:xfrm>
            <a:prstGeom prst="rect">
              <a:avLst/>
            </a:prstGeom>
          </p:spPr>
        </p:pic>
        <p:sp>
          <p:nvSpPr>
            <p:cNvPr id="18" name="AutoShape 61"/>
            <p:cNvSpPr>
              <a:spLocks noChangeArrowheads="1"/>
            </p:cNvSpPr>
            <p:nvPr/>
          </p:nvSpPr>
          <p:spPr bwMode="auto">
            <a:xfrm>
              <a:off x="6090270" y="3157739"/>
              <a:ext cx="1241425" cy="557212"/>
            </a:xfrm>
            <a:prstGeom prst="roundRect">
              <a:avLst>
                <a:gd name="adj" fmla="val 5444"/>
              </a:avLst>
            </a:prstGeom>
            <a:solidFill>
              <a:srgbClr val="9AE1F7"/>
            </a:solidFill>
            <a:ln w="25400" cap="flat" cmpd="sng" algn="ctr">
              <a:solidFill>
                <a:srgbClr val="5EB4E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5400" dir="5400000">
                <a:srgbClr val="000000">
                  <a:alpha val="20000"/>
                </a:srgbClr>
              </a:outerShdw>
            </a:effectLst>
          </p:spPr>
          <p:txBody>
            <a:bodyPr vert="horz" wrap="none" lIns="91430" tIns="45714" rIns="91430" bIns="45714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tx2"/>
                  </a:solidFill>
                  <a:latin typeface="Arial" charset="0"/>
                  <a:ea typeface="ＭＳ Ｐゴシック" pitchFamily="16" charset="-128"/>
                </a:rPr>
                <a:t>Society</a:t>
              </a:r>
            </a:p>
          </p:txBody>
        </p:sp>
      </p:grpSp>
      <p:sp>
        <p:nvSpPr>
          <p:cNvPr id="22" name="Right Brace 21"/>
          <p:cNvSpPr/>
          <p:nvPr/>
        </p:nvSpPr>
        <p:spPr bwMode="auto">
          <a:xfrm>
            <a:off x="5334000" y="5029200"/>
            <a:ext cx="249382" cy="831273"/>
          </a:xfrm>
          <a:prstGeom prst="rightBrace">
            <a:avLst/>
          </a:prstGeom>
          <a:noFill/>
          <a:ln w="25400">
            <a:solidFill>
              <a:srgbClr val="FFFF00"/>
            </a:solidFill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26412" y="5306291"/>
            <a:ext cx="163583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rPr>
              <a:t>Arc Hydro Today</a:t>
            </a:r>
            <a:endParaRPr lang="en-US" sz="1600" dirty="0">
              <a:solidFill>
                <a:srgbClr val="FFFF00"/>
              </a:solidFill>
              <a:latin typeface="Arial" charset="0"/>
              <a:ea typeface="ＭＳ Ｐゴシック" pitchFamily="34" charset="-128"/>
              <a:cs typeface="Arial" pitchFamily="34" charset="0"/>
              <a:sym typeface="Arial" pitchFamily="26" charset="0"/>
            </a:endParaRPr>
          </a:p>
        </p:txBody>
      </p:sp>
      <p:sp>
        <p:nvSpPr>
          <p:cNvPr id="24" name="Right Brace 23"/>
          <p:cNvSpPr/>
          <p:nvPr/>
        </p:nvSpPr>
        <p:spPr bwMode="auto">
          <a:xfrm>
            <a:off x="5846618" y="4308764"/>
            <a:ext cx="263237" cy="1634836"/>
          </a:xfrm>
          <a:prstGeom prst="rightBrace">
            <a:avLst/>
          </a:prstGeom>
          <a:noFill/>
          <a:ln w="25400">
            <a:solidFill>
              <a:srgbClr val="FFFF00"/>
            </a:solidFill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151569" y="5043056"/>
            <a:ext cx="146835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rPr>
              <a:t>Key Expansion</a:t>
            </a:r>
            <a:endParaRPr lang="en-US" sz="1600" dirty="0">
              <a:solidFill>
                <a:srgbClr val="FFFF00"/>
              </a:solidFill>
              <a:latin typeface="Arial" charset="0"/>
              <a:ea typeface="ＭＳ Ｐゴシック" pitchFamily="34" charset="-128"/>
              <a:cs typeface="Arial" pitchFamily="34" charset="0"/>
              <a:sym typeface="Arial" pitchFamily="26" charset="0"/>
            </a:endParaRPr>
          </a:p>
        </p:txBody>
      </p:sp>
      <p:sp>
        <p:nvSpPr>
          <p:cNvPr id="26" name="Right Brace 25"/>
          <p:cNvSpPr/>
          <p:nvPr/>
        </p:nvSpPr>
        <p:spPr bwMode="auto">
          <a:xfrm>
            <a:off x="7370618" y="3505200"/>
            <a:ext cx="637309" cy="2327564"/>
          </a:xfrm>
          <a:prstGeom prst="rightBrace">
            <a:avLst/>
          </a:prstGeom>
          <a:noFill/>
          <a:ln w="25400">
            <a:solidFill>
              <a:srgbClr val="FFFF00"/>
            </a:solidFill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104572" y="4447309"/>
            <a:ext cx="637996" cy="4924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rPr>
              <a:t>Dream</a:t>
            </a:r>
            <a:br>
              <a:rPr lang="en-US" sz="1600" dirty="0" smtClean="0">
                <a:solidFill>
                  <a:srgbClr val="FFFF00"/>
                </a:solidFill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rPr>
            </a:br>
            <a:r>
              <a:rPr lang="en-US" sz="1600" dirty="0" smtClean="0">
                <a:solidFill>
                  <a:srgbClr val="FFFF00"/>
                </a:solidFill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rPr>
              <a:t>Big</a:t>
            </a:r>
            <a:endParaRPr lang="en-US" sz="1600" dirty="0">
              <a:solidFill>
                <a:srgbClr val="FFFF00"/>
              </a:solidFill>
              <a:latin typeface="Arial" charset="0"/>
              <a:ea typeface="ＭＳ Ｐゴシック" pitchFamily="34" charset="-128"/>
              <a:cs typeface="Arial" pitchFamily="34" charset="0"/>
              <a:sym typeface="Arial" pitchFamily="2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Transforming Technologies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14400" y="1365782"/>
            <a:ext cx="7315200" cy="3200400"/>
          </a:xfrm>
        </p:spPr>
        <p:txBody>
          <a:bodyPr/>
          <a:lstStyle/>
          <a:p>
            <a:r>
              <a:rPr lang="en-US" sz="2000" dirty="0" smtClean="0"/>
              <a:t>Wealth of high resolution terrain and bathymetry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IT Evolution will continue, GIS and modeling will be there</a:t>
            </a:r>
          </a:p>
          <a:p>
            <a:pPr lvl="1"/>
            <a:r>
              <a:rPr lang="en-US" sz="2000" dirty="0" smtClean="0"/>
              <a:t>More complex solutions in a shorter amount of time</a:t>
            </a:r>
          </a:p>
          <a:p>
            <a:pPr lvl="1"/>
            <a:r>
              <a:rPr lang="en-US" sz="2000" dirty="0" smtClean="0"/>
              <a:t>Think of interactive design elements 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Hosted data services and analytic services lower the bar to get started and make it easier for everyone to do better, more consistent work.</a:t>
            </a:r>
          </a:p>
          <a:p>
            <a:pPr lvl="1"/>
            <a:r>
              <a:rPr lang="en-US" sz="2000" dirty="0" smtClean="0"/>
              <a:t>Easy packaging and publishing via ArcGIS.com</a:t>
            </a:r>
            <a:endParaRPr lang="en-US" sz="2000" dirty="0" smtClean="0"/>
          </a:p>
          <a:p>
            <a:endParaRPr lang="en-US" sz="1400" dirty="0" smtClean="0"/>
          </a:p>
          <a:p>
            <a:r>
              <a:rPr lang="en-US" sz="2000" dirty="0" smtClean="0"/>
              <a:t>Like Word docs and Google docs, geospatial data can be hosted, and edited collaboratively.</a:t>
            </a:r>
          </a:p>
          <a:p>
            <a:pPr lvl="1"/>
            <a:r>
              <a:rPr lang="en-US" sz="2000" dirty="0" smtClean="0"/>
              <a:t>National datasets</a:t>
            </a:r>
          </a:p>
          <a:p>
            <a:pPr lvl="1"/>
            <a:r>
              <a:rPr lang="en-US" sz="2000" dirty="0" smtClean="0"/>
              <a:t>Field data collection</a:t>
            </a:r>
            <a:endParaRPr lang="en-US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a technology transformation</a:t>
            </a:r>
            <a:endParaRPr lang="en-US" dirty="0"/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2136" y="4874956"/>
            <a:ext cx="4266334" cy="18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496290"/>
            <a:ext cx="2815166" cy="27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0533" y="1468582"/>
            <a:ext cx="4273260" cy="325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52872" y="4447310"/>
            <a:ext cx="3465692" cy="15388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i="1" dirty="0" smtClean="0">
                <a:solidFill>
                  <a:srgbClr val="FFFF66"/>
                </a:solidFill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rPr>
              <a:t>Someone get this guy an </a:t>
            </a:r>
            <a:r>
              <a:rPr lang="en-US" sz="1800" i="1" dirty="0" err="1" smtClean="0">
                <a:solidFill>
                  <a:srgbClr val="FFFF66"/>
                </a:solidFill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rPr>
              <a:t>iPad</a:t>
            </a:r>
            <a:r>
              <a:rPr lang="en-US" sz="1800" i="1" dirty="0" smtClean="0">
                <a:solidFill>
                  <a:srgbClr val="FFFF66"/>
                </a:solidFill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rPr>
              <a:t> </a:t>
            </a:r>
          </a:p>
          <a:p>
            <a:pPr algn="l"/>
            <a:endParaRPr lang="en-US" sz="1000" i="1" dirty="0" smtClean="0">
              <a:solidFill>
                <a:srgbClr val="FFFF66"/>
              </a:solidFill>
              <a:latin typeface="Arial" charset="0"/>
              <a:ea typeface="ＭＳ Ｐゴシック" pitchFamily="34" charset="-128"/>
              <a:cs typeface="Arial" pitchFamily="34" charset="0"/>
              <a:sym typeface="Arial" pitchFamily="26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rPr>
              <a:t> Improve data accuracy</a:t>
            </a:r>
            <a:endParaRPr lang="en-US" sz="1800" dirty="0" smtClean="0">
              <a:latin typeface="Arial" charset="0"/>
              <a:ea typeface="ＭＳ Ｐゴシック" pitchFamily="34" charset="-128"/>
              <a:cs typeface="Arial" pitchFamily="34" charset="0"/>
              <a:sym typeface="Arial" pitchFamily="26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rPr>
              <a:t> Timely access to information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rPr>
              <a:t>Broader availability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rPr>
              <a:t> Digital archive for comparison</a:t>
            </a:r>
            <a:endParaRPr lang="en-US" sz="1800" dirty="0">
              <a:latin typeface="Arial" charset="0"/>
              <a:ea typeface="ＭＳ Ｐゴシック" pitchFamily="34" charset="-128"/>
              <a:cs typeface="Arial" pitchFamily="34" charset="0"/>
              <a:sym typeface="Arial" pitchFamily="2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</a:t>
            </a:r>
            <a:r>
              <a:rPr lang="en-US" dirty="0" err="1" smtClean="0"/>
              <a:t>Basemap</a:t>
            </a:r>
            <a:r>
              <a:rPr lang="en-US" dirty="0" smtClean="0"/>
              <a:t> Efforts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45310" y="1504326"/>
            <a:ext cx="7084290" cy="3200400"/>
          </a:xfrm>
        </p:spPr>
        <p:txBody>
          <a:bodyPr/>
          <a:lstStyle/>
          <a:p>
            <a:r>
              <a:rPr lang="en-US" sz="2000" dirty="0" smtClean="0"/>
              <a:t>Currently compiling Topographic, Streets, and Imagery</a:t>
            </a:r>
          </a:p>
          <a:p>
            <a:pPr lvl="1"/>
            <a:r>
              <a:rPr lang="en-US" sz="2000" dirty="0" smtClean="0"/>
              <a:t>Best available</a:t>
            </a:r>
          </a:p>
          <a:p>
            <a:pPr lvl="1"/>
            <a:r>
              <a:rPr lang="en-US" sz="2000" dirty="0" smtClean="0"/>
              <a:t>Authoritative</a:t>
            </a:r>
          </a:p>
          <a:p>
            <a:pPr lvl="1"/>
            <a:r>
              <a:rPr lang="en-US" sz="2000" dirty="0" err="1" smtClean="0"/>
              <a:t>Multiscale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000" dirty="0" smtClean="0"/>
              <a:t>Elevation will begin soon…</a:t>
            </a:r>
          </a:p>
        </p:txBody>
      </p:sp>
      <p:pic>
        <p:nvPicPr>
          <p:cNvPr id="4" name="Picture 4" descr="dem3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049486" y="2144939"/>
            <a:ext cx="5106389" cy="42873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6172200"/>
            <a:ext cx="560089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u="sng" dirty="0" smtClean="0">
                <a:solidFill>
                  <a:srgbClr val="FFFF00"/>
                </a:solidFill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rPr>
              <a:t>http://</a:t>
            </a:r>
            <a:r>
              <a:rPr lang="en-US" sz="1600" u="sng" dirty="0" smtClean="0">
                <a:solidFill>
                  <a:srgbClr val="FFFF00"/>
                </a:solidFill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rPr>
              <a:t>resources.arcgis.com/content/community-basemap</a:t>
            </a:r>
            <a:endParaRPr lang="en-US" sz="1600" u="sng" dirty="0">
              <a:solidFill>
                <a:srgbClr val="FFFF00"/>
              </a:solidFill>
              <a:latin typeface="Arial" charset="0"/>
              <a:ea typeface="ＭＳ Ｐゴシック" pitchFamily="34" charset="-128"/>
              <a:cs typeface="Arial" pitchFamily="34" charset="0"/>
              <a:sym typeface="Arial" pitchFamily="26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LiDAR</a:t>
            </a:r>
            <a:r>
              <a:rPr lang="en-US" dirty="0" smtClean="0"/>
              <a:t> Workflow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87911" y="1468700"/>
            <a:ext cx="7571179" cy="3200400"/>
          </a:xfrm>
        </p:spPr>
        <p:txBody>
          <a:bodyPr/>
          <a:lstStyle/>
          <a:p>
            <a:r>
              <a:rPr lang="en-US" sz="2000" dirty="0" smtClean="0"/>
              <a:t>Direct use of LAS files	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On the fly </a:t>
            </a:r>
            <a:r>
              <a:rPr lang="en-US" sz="2000" dirty="0" err="1" smtClean="0"/>
              <a:t>mosaicking</a:t>
            </a:r>
            <a:r>
              <a:rPr lang="en-US" sz="2000" dirty="0" smtClean="0"/>
              <a:t> and rendering (</a:t>
            </a:r>
            <a:r>
              <a:rPr lang="en-US" sz="2000" dirty="0" err="1" smtClean="0"/>
              <a:t>hillshade</a:t>
            </a:r>
            <a:r>
              <a:rPr lang="en-US" sz="2000" dirty="0" smtClean="0"/>
              <a:t>, slope, etc)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Input to analytic tools as a raster or terrain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Editing</a:t>
            </a:r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  <a:buNone/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b="0" i="1" dirty="0" smtClean="0">
                <a:solidFill>
                  <a:schemeClr val="accent5">
                    <a:lumMod val="75000"/>
                  </a:schemeClr>
                </a:solidFill>
              </a:rPr>
              <a:t>Research hydrologic derivatives from </a:t>
            </a:r>
            <a:br>
              <a:rPr lang="en-US" b="0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b="0" i="1" dirty="0" smtClean="0">
                <a:solidFill>
                  <a:schemeClr val="accent5">
                    <a:lumMod val="75000"/>
                  </a:schemeClr>
                </a:solidFill>
              </a:rPr>
              <a:t>high resolution triangulated elevation</a:t>
            </a:r>
            <a:endParaRPr lang="en-US" b="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 descr="comp_screen_blu_map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14" y="3709002"/>
            <a:ext cx="834065" cy="888827"/>
          </a:xfrm>
          <a:prstGeom prst="rect">
            <a:avLst/>
          </a:prstGeom>
        </p:spPr>
      </p:pic>
      <p:pic>
        <p:nvPicPr>
          <p:cNvPr id="19" name="Picture 18" descr="datamodel_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264" y="3634145"/>
            <a:ext cx="978264" cy="91775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331163" y="6080215"/>
            <a:ext cx="434207" cy="465048"/>
            <a:chOff x="3781926" y="4314680"/>
            <a:chExt cx="508000" cy="625475"/>
          </a:xfrm>
        </p:grpSpPr>
        <p:pic>
          <p:nvPicPr>
            <p:cNvPr id="15" name="Picture 14" descr="file_or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1926" y="4314680"/>
              <a:ext cx="508000" cy="62547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850108" y="4391890"/>
              <a:ext cx="3077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pitchFamily="34" charset="0"/>
                  <a:sym typeface="Arial" pitchFamily="26" charset="0"/>
                </a:rPr>
                <a:t>LAS</a:t>
              </a:r>
              <a:endParaRPr lang="en-US" sz="12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55854" y="6392952"/>
            <a:ext cx="434207" cy="465048"/>
            <a:chOff x="3781926" y="4314680"/>
            <a:chExt cx="508000" cy="625475"/>
          </a:xfrm>
        </p:grpSpPr>
        <p:pic>
          <p:nvPicPr>
            <p:cNvPr id="26" name="Picture 25" descr="file_or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1926" y="4314680"/>
              <a:ext cx="508000" cy="62547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850108" y="4391890"/>
              <a:ext cx="3077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pitchFamily="34" charset="0"/>
                  <a:sym typeface="Arial" pitchFamily="26" charset="0"/>
                </a:rPr>
                <a:t>LAS</a:t>
              </a:r>
              <a:endParaRPr lang="en-US" sz="12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04689" y="5873406"/>
            <a:ext cx="434207" cy="465048"/>
            <a:chOff x="3781926" y="4314680"/>
            <a:chExt cx="508000" cy="625475"/>
          </a:xfrm>
        </p:grpSpPr>
        <p:pic>
          <p:nvPicPr>
            <p:cNvPr id="29" name="Picture 28" descr="file_or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1926" y="4314680"/>
              <a:ext cx="508000" cy="625475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850108" y="4391890"/>
              <a:ext cx="3077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pitchFamily="34" charset="0"/>
                  <a:sym typeface="Arial" pitchFamily="26" charset="0"/>
                </a:rPr>
                <a:t>LAS</a:t>
              </a:r>
              <a:endParaRPr lang="en-US" sz="12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21562" y="6392952"/>
            <a:ext cx="434207" cy="465048"/>
            <a:chOff x="3781926" y="4314680"/>
            <a:chExt cx="508000" cy="625475"/>
          </a:xfrm>
        </p:grpSpPr>
        <p:pic>
          <p:nvPicPr>
            <p:cNvPr id="32" name="Picture 31" descr="file_or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1926" y="4314680"/>
              <a:ext cx="508000" cy="625475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850108" y="4391890"/>
              <a:ext cx="3077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pitchFamily="34" charset="0"/>
                  <a:sym typeface="Arial" pitchFamily="26" charset="0"/>
                </a:rPr>
                <a:t>LAS</a:t>
              </a:r>
              <a:endParaRPr lang="en-US" sz="12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084253" y="6392952"/>
            <a:ext cx="434207" cy="465048"/>
            <a:chOff x="3781926" y="4314680"/>
            <a:chExt cx="508000" cy="625475"/>
          </a:xfrm>
        </p:grpSpPr>
        <p:pic>
          <p:nvPicPr>
            <p:cNvPr id="35" name="Picture 34" descr="file_or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1926" y="4314680"/>
              <a:ext cx="508000" cy="625475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3850108" y="4391890"/>
              <a:ext cx="3077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pitchFamily="34" charset="0"/>
                  <a:sym typeface="Arial" pitchFamily="26" charset="0"/>
                </a:rPr>
                <a:t>LAS</a:t>
              </a:r>
              <a:endParaRPr lang="en-US" sz="12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400436" y="5762570"/>
            <a:ext cx="434207" cy="465048"/>
            <a:chOff x="3781926" y="4314680"/>
            <a:chExt cx="508000" cy="625475"/>
          </a:xfrm>
        </p:grpSpPr>
        <p:pic>
          <p:nvPicPr>
            <p:cNvPr id="41" name="Picture 40" descr="file_or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1926" y="4314680"/>
              <a:ext cx="508000" cy="62547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3850108" y="4391890"/>
              <a:ext cx="3077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pitchFamily="34" charset="0"/>
                  <a:sym typeface="Arial" pitchFamily="26" charset="0"/>
                </a:rPr>
                <a:t>LAS</a:t>
              </a:r>
              <a:endParaRPr lang="en-US" sz="12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192617" y="6392952"/>
            <a:ext cx="434207" cy="465048"/>
            <a:chOff x="3781926" y="4314680"/>
            <a:chExt cx="508000" cy="625475"/>
          </a:xfrm>
        </p:grpSpPr>
        <p:pic>
          <p:nvPicPr>
            <p:cNvPr id="44" name="Picture 43" descr="file_or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1926" y="4314680"/>
              <a:ext cx="508000" cy="625475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3850108" y="4391890"/>
              <a:ext cx="3077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pitchFamily="34" charset="0"/>
                  <a:sym typeface="Arial" pitchFamily="26" charset="0"/>
                </a:rPr>
                <a:t>LAS</a:t>
              </a:r>
              <a:endParaRPr lang="en-US" sz="12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843780" y="6080215"/>
            <a:ext cx="434207" cy="465048"/>
            <a:chOff x="3781926" y="4314680"/>
            <a:chExt cx="508000" cy="625475"/>
          </a:xfrm>
        </p:grpSpPr>
        <p:pic>
          <p:nvPicPr>
            <p:cNvPr id="47" name="Picture 46" descr="file_or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1926" y="4314680"/>
              <a:ext cx="508000" cy="625475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3850108" y="4391890"/>
              <a:ext cx="3077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pitchFamily="34" charset="0"/>
                  <a:sym typeface="Arial" pitchFamily="26" charset="0"/>
                </a:rPr>
                <a:t>LAS</a:t>
              </a:r>
              <a:endParaRPr lang="en-US" sz="12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361344" y="5859462"/>
            <a:ext cx="508000" cy="625475"/>
            <a:chOff x="3781926" y="4314680"/>
            <a:chExt cx="508000" cy="625475"/>
          </a:xfrm>
        </p:grpSpPr>
        <p:pic>
          <p:nvPicPr>
            <p:cNvPr id="50" name="Picture 49" descr="file_or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1926" y="4314680"/>
              <a:ext cx="508000" cy="625475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3850108" y="4391890"/>
              <a:ext cx="3077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pitchFamily="34" charset="0"/>
                  <a:sym typeface="Arial" pitchFamily="26" charset="0"/>
                </a:rPr>
                <a:t>LAS</a:t>
              </a:r>
              <a:endParaRPr lang="en-US" sz="12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120872" y="5939676"/>
            <a:ext cx="434207" cy="465048"/>
            <a:chOff x="3781926" y="4314680"/>
            <a:chExt cx="508000" cy="625475"/>
          </a:xfrm>
        </p:grpSpPr>
        <p:pic>
          <p:nvPicPr>
            <p:cNvPr id="53" name="Picture 52" descr="file_or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1926" y="4314680"/>
              <a:ext cx="508000" cy="625475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3850108" y="4391890"/>
              <a:ext cx="3077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pitchFamily="34" charset="0"/>
                  <a:sym typeface="Arial" pitchFamily="26" charset="0"/>
                </a:rPr>
                <a:t>LAS</a:t>
              </a:r>
              <a:endParaRPr lang="en-US" sz="12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217854" y="6392952"/>
            <a:ext cx="434207" cy="465048"/>
            <a:chOff x="3781926" y="4314680"/>
            <a:chExt cx="508000" cy="625475"/>
          </a:xfrm>
        </p:grpSpPr>
        <p:pic>
          <p:nvPicPr>
            <p:cNvPr id="56" name="Picture 55" descr="file_or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1926" y="4314680"/>
              <a:ext cx="508000" cy="625475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3850108" y="4391890"/>
              <a:ext cx="3077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pitchFamily="34" charset="0"/>
                  <a:sym typeface="Arial" pitchFamily="26" charset="0"/>
                </a:rPr>
                <a:t>LAS</a:t>
              </a:r>
              <a:endParaRPr lang="en-US" sz="12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endParaRPr>
            </a:p>
          </p:txBody>
        </p:sp>
      </p:grpSp>
      <p:sp>
        <p:nvSpPr>
          <p:cNvPr id="58" name="Right Arrow 57"/>
          <p:cNvSpPr/>
          <p:nvPr/>
        </p:nvSpPr>
        <p:spPr bwMode="auto">
          <a:xfrm rot="14902603">
            <a:off x="5695211" y="5137952"/>
            <a:ext cx="607759" cy="224998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25400" cap="flat" cmpd="sng" algn="ctr">
            <a:solidFill>
              <a:srgbClr val="A3CA4B"/>
            </a:solidFill>
            <a:prstDash val="solid"/>
            <a:round/>
            <a:headEnd type="none" w="med" len="med"/>
            <a:tailEnd type="none" w="med" len="med"/>
          </a:ln>
          <a:effectLst>
            <a:outerShdw dist="25400" dir="5400000">
              <a:srgbClr val="000000">
                <a:alpha val="20000"/>
              </a:srgbClr>
            </a:outerShdw>
          </a:effectLst>
        </p:spPr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59" name="Right Arrow 58"/>
          <p:cNvSpPr/>
          <p:nvPr/>
        </p:nvSpPr>
        <p:spPr bwMode="auto">
          <a:xfrm rot="17722585">
            <a:off x="6748228" y="5106121"/>
            <a:ext cx="607759" cy="224997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25400" cap="flat" cmpd="sng" algn="ctr">
            <a:solidFill>
              <a:srgbClr val="A3CA4B"/>
            </a:solidFill>
            <a:prstDash val="solid"/>
            <a:round/>
            <a:headEnd type="none" w="med" len="med"/>
            <a:tailEnd type="none" w="med" len="med"/>
          </a:ln>
          <a:effectLst>
            <a:outerShdw dist="25400" dir="5400000">
              <a:srgbClr val="000000">
                <a:alpha val="20000"/>
              </a:srgbClr>
            </a:outerShdw>
          </a:effectLst>
        </p:spPr>
        <p:txBody>
          <a:bodyPr wrap="none"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012509" y="5939676"/>
            <a:ext cx="434207" cy="465048"/>
            <a:chOff x="3781926" y="4314680"/>
            <a:chExt cx="508000" cy="625475"/>
          </a:xfrm>
        </p:grpSpPr>
        <p:pic>
          <p:nvPicPr>
            <p:cNvPr id="61" name="Picture 60" descr="file_or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1926" y="4314680"/>
              <a:ext cx="508000" cy="625475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3850108" y="4391890"/>
              <a:ext cx="3077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pitchFamily="34" charset="0"/>
                  <a:sym typeface="Arial" pitchFamily="26" charset="0"/>
                </a:rPr>
                <a:t>LAS</a:t>
              </a:r>
              <a:endParaRPr lang="en-US" sz="12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940763" y="6172200"/>
            <a:ext cx="434207" cy="465048"/>
            <a:chOff x="3781926" y="4314680"/>
            <a:chExt cx="508000" cy="625475"/>
          </a:xfrm>
        </p:grpSpPr>
        <p:pic>
          <p:nvPicPr>
            <p:cNvPr id="64" name="Picture 63" descr="file_or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1926" y="4314680"/>
              <a:ext cx="508000" cy="625475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3850108" y="4391890"/>
              <a:ext cx="3077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pitchFamily="34" charset="0"/>
                  <a:sym typeface="Arial" pitchFamily="26" charset="0"/>
                </a:rPr>
                <a:t>LAS</a:t>
              </a:r>
              <a:endParaRPr lang="en-US" sz="12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638436" y="6172200"/>
            <a:ext cx="434207" cy="465048"/>
            <a:chOff x="3781926" y="4314680"/>
            <a:chExt cx="508000" cy="625475"/>
          </a:xfrm>
        </p:grpSpPr>
        <p:pic>
          <p:nvPicPr>
            <p:cNvPr id="67" name="Picture 66" descr="file_or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1926" y="4314680"/>
              <a:ext cx="508000" cy="625475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3850108" y="4391890"/>
              <a:ext cx="3077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pitchFamily="34" charset="0"/>
                  <a:sym typeface="Arial" pitchFamily="26" charset="0"/>
                </a:rPr>
                <a:t>LAS</a:t>
              </a:r>
              <a:endParaRPr lang="en-US" sz="12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Divergent flow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56146" y="1504327"/>
            <a:ext cx="6973454" cy="3200400"/>
          </a:xfrm>
        </p:spPr>
        <p:txBody>
          <a:bodyPr/>
          <a:lstStyle/>
          <a:p>
            <a:r>
              <a:rPr lang="en-US" sz="1800" dirty="0" smtClean="0"/>
              <a:t>Divergent flow it not modeled well in the current D8  implementation.</a:t>
            </a:r>
          </a:p>
          <a:p>
            <a:pPr lvl="1"/>
            <a:r>
              <a:rPr lang="en-US" sz="1800" dirty="0" smtClean="0"/>
              <a:t>Encoded in flow direction raster, but not used in analysis</a:t>
            </a:r>
          </a:p>
          <a:p>
            <a:r>
              <a:rPr lang="en-US" sz="1800" dirty="0" smtClean="0"/>
              <a:t>Handling of other non-D8 approaches requires consideration of other tools relying upon the flow direction raster. </a:t>
            </a:r>
          </a:p>
          <a:p>
            <a:r>
              <a:rPr lang="en-US" sz="1800" dirty="0" smtClean="0"/>
              <a:t>What do we want to know besides direction? 	</a:t>
            </a:r>
          </a:p>
          <a:p>
            <a:pPr lvl="1"/>
            <a:r>
              <a:rPr lang="en-US" sz="1800" dirty="0" smtClean="0"/>
              <a:t>P</a:t>
            </a:r>
            <a:r>
              <a:rPr lang="en-US" sz="1800" dirty="0" smtClean="0"/>
              <a:t>roportion of flow per branch? </a:t>
            </a:r>
          </a:p>
          <a:p>
            <a:pPr lvl="1"/>
            <a:r>
              <a:rPr lang="en-US" sz="1800" dirty="0" smtClean="0"/>
              <a:t>A stage at which it becomes divergent?</a:t>
            </a:r>
          </a:p>
          <a:p>
            <a:r>
              <a:rPr lang="en-US" sz="1800" dirty="0" smtClean="0"/>
              <a:t>What should be derived from and stored with the raster, and what with the vector network?</a:t>
            </a:r>
          </a:p>
          <a:p>
            <a:endParaRPr lang="en-US" sz="1800" dirty="0" smtClean="0"/>
          </a:p>
          <a:p>
            <a:r>
              <a:rPr lang="en-US" sz="1800" b="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much manual effort is involved in </a:t>
            </a:r>
            <a:br>
              <a:rPr lang="en-US" sz="1800" b="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1800" b="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building data with proper divergent flow</a:t>
            </a:r>
            <a:br>
              <a:rPr lang="en-US" sz="1800" b="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1800" b="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and loops?</a:t>
            </a:r>
            <a:endParaRPr lang="en-US" sz="1800" b="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rot="5400000" flipH="1" flipV="1">
            <a:off x="6719454" y="6276109"/>
            <a:ext cx="748146" cy="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7" name="Straight Arrow Connector 6"/>
          <p:cNvCxnSpPr/>
          <p:nvPr/>
        </p:nvCxnSpPr>
        <p:spPr bwMode="auto">
          <a:xfrm rot="16200000" flipV="1">
            <a:off x="6567055" y="5029200"/>
            <a:ext cx="429491" cy="346364"/>
          </a:xfrm>
          <a:prstGeom prst="straightConnector1">
            <a:avLst/>
          </a:prstGeom>
          <a:noFill/>
          <a:ln w="76200">
            <a:solidFill>
              <a:srgbClr val="FFFF66"/>
            </a:solidFill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8" name="Straight Arrow Connector 7"/>
          <p:cNvCxnSpPr/>
          <p:nvPr/>
        </p:nvCxnSpPr>
        <p:spPr bwMode="auto">
          <a:xfrm rot="5400000" flipH="1" flipV="1">
            <a:off x="7093527" y="5056911"/>
            <a:ext cx="443348" cy="332508"/>
          </a:xfrm>
          <a:prstGeom prst="straightConnector1">
            <a:avLst/>
          </a:prstGeom>
          <a:noFill/>
          <a:ln w="76200">
            <a:solidFill>
              <a:srgbClr val="FFFF66"/>
            </a:solidFill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sp>
        <p:nvSpPr>
          <p:cNvPr id="12" name="TextBox 11"/>
          <p:cNvSpPr txBox="1"/>
          <p:nvPr/>
        </p:nvSpPr>
        <p:spPr>
          <a:xfrm>
            <a:off x="6924787" y="5417127"/>
            <a:ext cx="282129" cy="553998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ea typeface="ＭＳ Ｐゴシック" pitchFamily="34" charset="-128"/>
                <a:cs typeface="Arial" pitchFamily="34" charset="0"/>
                <a:sym typeface="Arial" pitchFamily="26" charset="0"/>
              </a:rPr>
              <a:t>?</a:t>
            </a:r>
            <a:endParaRPr lang="en-US" sz="3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ea typeface="ＭＳ Ｐゴシック" pitchFamily="34" charset="-128"/>
              <a:cs typeface="Arial" pitchFamily="34" charset="0"/>
              <a:sym typeface="Arial" pitchFamily="2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past initial implementation…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past initial implementation…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Some blue sky ideas of possible future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270000" y="1947672"/>
            <a:ext cx="7319818" cy="4224528"/>
          </a:xfrm>
        </p:spPr>
        <p:txBody>
          <a:bodyPr/>
          <a:lstStyle/>
          <a:p>
            <a:r>
              <a:rPr lang="en-US" sz="1800" dirty="0" smtClean="0"/>
              <a:t>Seamless, worldwide, </a:t>
            </a:r>
            <a:r>
              <a:rPr lang="en-US" sz="1800" dirty="0" err="1" smtClean="0"/>
              <a:t>multiresolution</a:t>
            </a:r>
            <a:r>
              <a:rPr lang="en-US" sz="1800" dirty="0" smtClean="0"/>
              <a:t> elevation </a:t>
            </a:r>
          </a:p>
          <a:p>
            <a:r>
              <a:rPr lang="en-US" sz="1800" dirty="0" smtClean="0"/>
              <a:t>A</a:t>
            </a:r>
            <a:r>
              <a:rPr lang="en-US" sz="1800" dirty="0" smtClean="0"/>
              <a:t>ccessible from any computing device, anywhere</a:t>
            </a:r>
          </a:p>
          <a:p>
            <a:r>
              <a:rPr lang="en-US" sz="1800" dirty="0" smtClean="0"/>
              <a:t>Dynamic interactive real time flood mapping and flood forecasting</a:t>
            </a:r>
          </a:p>
          <a:p>
            <a:pPr lvl="1"/>
            <a:r>
              <a:rPr lang="en-US" sz="1800" dirty="0" smtClean="0"/>
              <a:t>2 hrs from now the water depth at this location will be 6 feet and velocity 10 m/s</a:t>
            </a:r>
          </a:p>
          <a:p>
            <a:r>
              <a:rPr lang="en-US" sz="1800" dirty="0" smtClean="0"/>
              <a:t> Field surveys of biota and cross sections collected through simple mobile applications directly uploaded to accessible digital database.</a:t>
            </a:r>
            <a:endParaRPr lang="en-US" sz="1800" dirty="0" smtClean="0"/>
          </a:p>
          <a:p>
            <a:r>
              <a:rPr lang="en-US" sz="1800" dirty="0" smtClean="0"/>
              <a:t>Hydrology/hydraulics impact models of future climate or </a:t>
            </a:r>
            <a:r>
              <a:rPr lang="en-US" sz="1800" dirty="0" err="1" smtClean="0"/>
              <a:t>landcover</a:t>
            </a:r>
            <a:r>
              <a:rPr lang="en-US" sz="1800" dirty="0" smtClean="0"/>
              <a:t>  scenarios accessible to other disciplines through simple web services (urban planning, forestry, etc).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2010UC_4x3_Precon">
  <a:themeElements>
    <a:clrScheme name="2010 Esri Theme colors">
      <a:dk1>
        <a:srgbClr val="001E69"/>
      </a:dk1>
      <a:lt1>
        <a:srgbClr val="FFFFFF"/>
      </a:lt1>
      <a:dk2>
        <a:srgbClr val="000000"/>
      </a:dk2>
      <a:lt2>
        <a:srgbClr val="FFFFFF"/>
      </a:lt2>
      <a:accent1>
        <a:srgbClr val="5AC3FA"/>
      </a:accent1>
      <a:accent2>
        <a:srgbClr val="8C8C8C"/>
      </a:accent2>
      <a:accent3>
        <a:srgbClr val="C8C8C8"/>
      </a:accent3>
      <a:accent4>
        <a:srgbClr val="9BCDFF"/>
      </a:accent4>
      <a:accent5>
        <a:srgbClr val="FFFF96"/>
      </a:accent5>
      <a:accent6>
        <a:srgbClr val="0A3264"/>
      </a:accent6>
      <a:hlink>
        <a:srgbClr val="FFFF96"/>
      </a:hlink>
      <a:folHlink>
        <a:srgbClr val="9DCFFE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4F08B"/>
        </a:solidFill>
        <a:ln w="25400" cap="flat" cmpd="sng" algn="ctr">
          <a:solidFill>
            <a:srgbClr val="A3CA4B"/>
          </a:solidFill>
          <a:prstDash val="solid"/>
          <a:round/>
          <a:headEnd type="none" w="med" len="med"/>
          <a:tailEnd type="none" w="med" len="med"/>
        </a:ln>
        <a:effectLst>
          <a:outerShdw dist="25400" dir="5400000">
            <a:srgbClr val="000000">
              <a:alpha val="20000"/>
            </a:srgbClr>
          </a:outerShdw>
        </a:effectLst>
      </a:spPr>
      <a:bodyPr wrap="none" anchor="ctr"/>
      <a:lstStyle>
        <a:defPPr>
          <a:defRPr sz="1200" dirty="0">
            <a:solidFill>
              <a:schemeClr val="tx2"/>
            </a:solidFill>
            <a:latin typeface="Arial" charset="0"/>
            <a:ea typeface="ＭＳ Ｐゴシック" pitchFamily="16" charset="-128"/>
          </a:defRPr>
        </a:defPPr>
      </a:lstStyle>
    </a:spDef>
    <a:lnDef>
      <a:spPr bwMode="auto">
        <a:noFill/>
        <a:ln w="25400">
          <a:solidFill>
            <a:srgbClr val="FFFF66"/>
          </a:solidFill>
          <a:round/>
          <a:headEnd type="none" w="lg" len="med"/>
          <a:tailEnd type="triangle" w="lg" len="med"/>
        </a:ln>
        <a:effectLst/>
      </a:spPr>
      <a:bodyPr/>
      <a:lstStyle/>
    </a:lnDef>
    <a:txDef>
      <a:spPr>
        <a:noFill/>
      </a:spPr>
      <a:bodyPr wrap="none" lIns="0" tIns="0" rIns="0" bIns="0">
        <a:spAutoFit/>
      </a:bodyPr>
      <a:lstStyle>
        <a:defPPr>
          <a:defRPr sz="1200" dirty="0">
            <a:latin typeface="Arial" charset="0"/>
            <a:ea typeface="ＭＳ Ｐゴシック" pitchFamily="34" charset="-128"/>
            <a:cs typeface="Arial" pitchFamily="34" charset="0"/>
            <a:sym typeface="Arial" pitchFamily="26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326097"/>
        </a:lt1>
        <a:dk2>
          <a:srgbClr val="FFFFFF"/>
        </a:dk2>
        <a:lt2>
          <a:srgbClr val="000000"/>
        </a:lt2>
        <a:accent1>
          <a:srgbClr val="A7C32F"/>
        </a:accent1>
        <a:accent2>
          <a:srgbClr val="FFFF66"/>
        </a:accent2>
        <a:accent3>
          <a:srgbClr val="ADB6C9"/>
        </a:accent3>
        <a:accent4>
          <a:srgbClr val="000000"/>
        </a:accent4>
        <a:accent5>
          <a:srgbClr val="D0DEAD"/>
        </a:accent5>
        <a:accent6>
          <a:srgbClr val="E7E75C"/>
        </a:accent6>
        <a:hlink>
          <a:srgbClr val="FFFF66"/>
        </a:hlink>
        <a:folHlink>
          <a:srgbClr val="FC921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2010UC_4x3_Precon</Template>
  <TotalTime>562</TotalTime>
  <Words>394</Words>
  <Application>Microsoft Office PowerPoint</Application>
  <PresentationFormat>On-screen Show (4:3)</PresentationFormat>
  <Paragraphs>92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2010UC_4x3_Precon</vt:lpstr>
      <vt:lpstr>ArcGIS 10  and Beyond</vt:lpstr>
      <vt:lpstr>Is Global Geospatial Consciousness Possible?</vt:lpstr>
      <vt:lpstr>Transforming Technologies</vt:lpstr>
      <vt:lpstr>Time for a technology transformation</vt:lpstr>
      <vt:lpstr>Community Basemap Efforts</vt:lpstr>
      <vt:lpstr>New LiDAR Workflow</vt:lpstr>
      <vt:lpstr>Divergent flow</vt:lpstr>
      <vt:lpstr>Looking past initial implementation…</vt:lpstr>
      <vt:lpstr>Looking past initial implementation…</vt:lpstr>
    </vt:vector>
  </TitlesOfParts>
  <Company>University of Texas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Safe Area — Please Read</dc:title>
  <dc:creator>David Maidment</dc:creator>
  <cp:lastModifiedBy>SteveKopp</cp:lastModifiedBy>
  <cp:revision>84</cp:revision>
  <cp:lastPrinted>2007-06-09T21:08:00Z</cp:lastPrinted>
  <dcterms:created xsi:type="dcterms:W3CDTF">2010-06-25T18:37:49Z</dcterms:created>
  <dcterms:modified xsi:type="dcterms:W3CDTF">2010-12-02T08:14:15Z</dcterms:modified>
</cp:coreProperties>
</file>