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84" r:id="rId4"/>
    <p:sldId id="273" r:id="rId5"/>
    <p:sldId id="265" r:id="rId6"/>
    <p:sldId id="285" r:id="rId7"/>
    <p:sldId id="271" r:id="rId8"/>
    <p:sldId id="280" r:id="rId9"/>
    <p:sldId id="320" r:id="rId10"/>
    <p:sldId id="318" r:id="rId11"/>
    <p:sldId id="322" r:id="rId12"/>
    <p:sldId id="323" r:id="rId13"/>
    <p:sldId id="272" r:id="rId14"/>
    <p:sldId id="268" r:id="rId15"/>
    <p:sldId id="266" r:id="rId16"/>
    <p:sldId id="293" r:id="rId17"/>
    <p:sldId id="317" r:id="rId18"/>
    <p:sldId id="262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75904" autoAdjust="0"/>
  </p:normalViewPr>
  <p:slideViewPr>
    <p:cSldViewPr>
      <p:cViewPr varScale="1">
        <p:scale>
          <a:sx n="53" d="100"/>
          <a:sy n="53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2D18BDD-B119-4685-85ED-B05394DF3B3A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8F46B7B-5A4B-48EA-8F1D-3ADCC9DA55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6B7B-5A4B-48EA-8F1D-3ADCC9DA554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83F16-4766-43E3-8284-E2764EF5E580}" type="datetimeFigureOut">
              <a:rPr lang="en-US" smtClean="0"/>
              <a:pPr/>
              <a:t>12/2/2010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7208-C4AE-4FDD-8755-172C379AA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DM@Horizon-Systems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HDPlus@hscne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531" y="381000"/>
            <a:ext cx="847744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National Hydrography Dataset Plus 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(NHDPlus)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Version 2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NHDPlus Concepts:   Network Analysis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2732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All Gages on the Susquehanna River</a:t>
            </a:r>
            <a:endParaRPr lang="en-US" sz="3200" b="1" dirty="0"/>
          </a:p>
        </p:txBody>
      </p:sp>
      <p:pic>
        <p:nvPicPr>
          <p:cNvPr id="8" name="Content Placeholder 3" descr="gag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3500" r="19941"/>
          <a:stretch>
            <a:fillRect/>
          </a:stretch>
        </p:blipFill>
        <p:spPr>
          <a:xfrm>
            <a:off x="1981200" y="1600200"/>
            <a:ext cx="4724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NHDPlus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Concepts: Network Analysis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Find the nearest Permitted Discharge.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How long will it take to transport this toxic spill to the nearest  downstream drinking water intake?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If we remove this dam, how much usable upstream habitat can the fish access?</a:t>
            </a:r>
          </a:p>
          <a:p>
            <a:pPr>
              <a:buNone/>
            </a:pP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NHDPlus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makes these analyses possible.  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NHDPlus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make them fast and easy to implement.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Build\Refresh Tools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95413" y="1951037"/>
            <a:ext cx="63531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Content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 Snapshot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 Names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 Lakes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More than 7500 Isolated Networks Connected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NED Snapshot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Nearly Wall-to-Wall 10 Meter Source Data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WBD Snapshot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Nationally Complete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Content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USGS NWIS Streamflow Gage Network Locations – 23,000 in V01 – 30,000 in V02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Major Divergence Fractions - % of flow down divergent paths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Major Water Flow Additions, Removals &amp; Inter-basin Transfers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TBD – NID Dam Network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Content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9342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2001 National Land Cover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Land Cover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Impervious Surface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Canopy </a:t>
            </a:r>
          </a:p>
          <a:p>
            <a:pPr lvl="1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1992-2001 Change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PRISM – Temperature (1971-2000)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PRISM – Precipitation (1971-2000)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Annual and Monthly Runoff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Tools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(Enhanced and New)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2098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Network Navigators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Basin Delineator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baseline="0" noProof="0" dirty="0" smtClean="0">
                <a:solidFill>
                  <a:schemeClr val="tx2">
                    <a:lumMod val="50000"/>
                  </a:schemeClr>
                </a:solidFill>
              </a:rPr>
              <a:t>Catchment Attribute</a:t>
            </a:r>
            <a:r>
              <a:rPr lang="en-US" sz="3600" b="1" noProof="0" dirty="0" smtClean="0">
                <a:solidFill>
                  <a:schemeClr val="tx2">
                    <a:lumMod val="50000"/>
                  </a:schemeClr>
                </a:solidFill>
              </a:rPr>
              <a:t> Allocation and Accumulation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Network/Catchment/Attribute Generalization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 Flow Estimation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057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noProof="0" dirty="0" smtClean="0">
                <a:solidFill>
                  <a:schemeClr val="tx2">
                    <a:lumMod val="50000"/>
                  </a:schemeClr>
                </a:solidFill>
              </a:rPr>
              <a:t>Version 2.0 – Mean Flows - Monthly &amp; Annual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Divergence Fraction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Runoff Estimate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Flow Additions and Removals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Evapo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ranspiration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Streamflow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Gage Adjustments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2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Ver 2.0: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621497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Questions?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>
                <a:hlinkClick r:id="rId3"/>
              </a:rPr>
              <a:t>LDM@Horizon-Systems.com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hlinkClick r:id="rId4"/>
              </a:rPr>
              <a:t>NHDPlus@hscnet.com</a:t>
            </a:r>
            <a:endParaRPr lang="en-US" sz="4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Integration of NHD, WBD, and NED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3" descr="nedwbd"/>
          <p:cNvPicPr>
            <a:picLocks noChangeAspect="1" noChangeArrowheads="1"/>
          </p:cNvPicPr>
          <p:nvPr/>
        </p:nvPicPr>
        <p:blipFill>
          <a:blip r:embed="rId4" cstate="print"/>
          <a:srcRect l="11765" t="9005" r="10784"/>
          <a:stretch>
            <a:fillRect/>
          </a:stretch>
        </p:blipFill>
        <p:spPr bwMode="auto">
          <a:xfrm>
            <a:off x="533400" y="1676400"/>
            <a:ext cx="5518150" cy="5029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72200" y="2012950"/>
            <a:ext cx="2143536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National</a:t>
            </a:r>
          </a:p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Hydrography</a:t>
            </a:r>
          </a:p>
          <a:p>
            <a:pPr eaLnBrk="1" hangingPunct="1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Dataset (NHD)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99188" y="3492500"/>
            <a:ext cx="2106667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Watershed </a:t>
            </a:r>
          </a:p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Boundary</a:t>
            </a:r>
          </a:p>
          <a:p>
            <a:pPr eaLnBrk="1" hangingPunct="1"/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</a:rPr>
              <a:t>Dataset (WBD)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99188" y="5060950"/>
            <a:ext cx="2021707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National  </a:t>
            </a:r>
          </a:p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Elevation</a:t>
            </a:r>
          </a:p>
          <a:p>
            <a:pPr eaLnBrk="1" hangingPunct="1"/>
            <a:r>
              <a:rPr lang="en-US" sz="2400" b="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</a:rPr>
              <a:t>Dataset (NED)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Integration of NHD, WBD, and NED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 descr="3dview"/>
          <p:cNvPicPr>
            <a:picLocks noChangeAspect="1" noChangeArrowheads="1"/>
          </p:cNvPicPr>
          <p:nvPr/>
        </p:nvPicPr>
        <p:blipFill>
          <a:blip r:embed="rId4" cstate="print"/>
          <a:srcRect l="1257" t="3510" r="4402"/>
          <a:stretch>
            <a:fillRect/>
          </a:stretch>
        </p:blipFill>
        <p:spPr bwMode="auto">
          <a:xfrm>
            <a:off x="1644650" y="2286000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5" idx="3"/>
          </p:cNvCxnSpPr>
          <p:nvPr/>
        </p:nvCxnSpPr>
        <p:spPr>
          <a:xfrm rot="16200000" flipH="1">
            <a:off x="1657995" y="2648595"/>
            <a:ext cx="612338" cy="155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92850" y="2286000"/>
            <a:ext cx="1066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638800" y="26670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654175" y="2286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368550" y="2590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4400" b="1" dirty="0">
              <a:solidFill>
                <a:schemeClr val="hlin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105400" y="3124200"/>
            <a:ext cx="233045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86600" y="1905000"/>
            <a:ext cx="19525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NHD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Streams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“burned”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Into Elevation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538797" y="1450459"/>
            <a:ext cx="1292662" cy="204934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WBD Boundary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walled”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Into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the Landscape to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4" descr="pic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1866901"/>
            <a:ext cx="4476750" cy="3543300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00250" y="1866900"/>
            <a:ext cx="4476750" cy="3543300"/>
            <a:chOff x="1272" y="660"/>
            <a:chExt cx="3240" cy="3000"/>
          </a:xfrm>
        </p:grpSpPr>
        <p:pic>
          <p:nvPicPr>
            <p:cNvPr id="10" name="Picture 6" descr="pic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272" y="660"/>
              <a:ext cx="3240" cy="3000"/>
            </a:xfrm>
            <a:prstGeom prst="rect">
              <a:avLst/>
            </a:prstGeom>
            <a:noFill/>
          </p:spPr>
        </p:pic>
        <p:pic>
          <p:nvPicPr>
            <p:cNvPr id="11" name="Picture 8" descr="paint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2494">
              <a:off x="1920" y="1920"/>
              <a:ext cx="384" cy="384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00250" y="1866900"/>
            <a:ext cx="4476750" cy="3543300"/>
            <a:chOff x="1296" y="2928"/>
            <a:chExt cx="3240" cy="3000"/>
          </a:xfrm>
        </p:grpSpPr>
        <p:pic>
          <p:nvPicPr>
            <p:cNvPr id="13" name="Picture 10" descr="pic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V="1">
              <a:off x="1296" y="2928"/>
              <a:ext cx="3240" cy="3000"/>
            </a:xfrm>
            <a:prstGeom prst="rect">
              <a:avLst/>
            </a:prstGeom>
            <a:noFill/>
          </p:spPr>
        </p:pic>
        <p:pic>
          <p:nvPicPr>
            <p:cNvPr id="14" name="Picture 7" descr="paint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2494">
              <a:off x="1968" y="3312"/>
              <a:ext cx="384" cy="384"/>
            </a:xfrm>
            <a:prstGeom prst="rect">
              <a:avLst/>
            </a:prstGeom>
            <a:noFill/>
          </p:spPr>
        </p:pic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000250" y="1866900"/>
            <a:ext cx="4476750" cy="3543300"/>
            <a:chOff x="1260" y="660"/>
            <a:chExt cx="3240" cy="3000"/>
          </a:xfrm>
        </p:grpSpPr>
        <p:pic>
          <p:nvPicPr>
            <p:cNvPr id="16" name="Picture 12" descr="pic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V="1">
              <a:off x="1260" y="660"/>
              <a:ext cx="3240" cy="3000"/>
            </a:xfrm>
            <a:prstGeom prst="rect">
              <a:avLst/>
            </a:prstGeom>
            <a:noFill/>
          </p:spPr>
        </p:pic>
        <p:pic>
          <p:nvPicPr>
            <p:cNvPr id="17" name="Picture 5" descr="paint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992494">
              <a:off x="3168" y="1392"/>
              <a:ext cx="384" cy="384"/>
            </a:xfrm>
            <a:prstGeom prst="rect">
              <a:avLst/>
            </a:prstGeom>
            <a:noFill/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304800" y="5638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Elevation Derivatives:  Flow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Direction Grid to perform “raindrop” transport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the Landscape to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1371600" y="1524000"/>
            <a:ext cx="6400800" cy="4191000"/>
            <a:chOff x="720" y="1536"/>
            <a:chExt cx="4032" cy="2640"/>
          </a:xfrm>
        </p:grpSpPr>
        <p:pic>
          <p:nvPicPr>
            <p:cNvPr id="20" name="Picture 2" descr="a"/>
            <p:cNvPicPr>
              <a:picLocks noChangeAspect="1" noChangeArrowheads="1"/>
            </p:cNvPicPr>
            <p:nvPr/>
          </p:nvPicPr>
          <p:blipFill>
            <a:blip r:embed="rId4" cstate="print"/>
            <a:srcRect l="13792" t="8852" r="15517" b="20332"/>
            <a:stretch>
              <a:fillRect/>
            </a:stretch>
          </p:blipFill>
          <p:spPr bwMode="auto">
            <a:xfrm>
              <a:off x="816" y="1536"/>
              <a:ext cx="3936" cy="2640"/>
            </a:xfrm>
            <a:prstGeom prst="rect">
              <a:avLst/>
            </a:prstGeom>
            <a:noFill/>
          </p:spPr>
        </p:pic>
        <p:pic>
          <p:nvPicPr>
            <p:cNvPr id="21" name="Picture 3" descr="b"/>
            <p:cNvPicPr>
              <a:picLocks noChangeAspect="1" noChangeArrowheads="1"/>
            </p:cNvPicPr>
            <p:nvPr/>
          </p:nvPicPr>
          <p:blipFill>
            <a:blip r:embed="rId5" cstate="print"/>
            <a:srcRect l="12070" t="8583" r="15517" b="21889"/>
            <a:stretch>
              <a:fillRect/>
            </a:stretch>
          </p:blipFill>
          <p:spPr bwMode="auto">
            <a:xfrm>
              <a:off x="720" y="1536"/>
              <a:ext cx="4032" cy="2592"/>
            </a:xfrm>
            <a:prstGeom prst="rect">
              <a:avLst/>
            </a:prstGeom>
            <a:noFill/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304800" y="5638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 Catchments:  Define the land surface that drains to each stream segment.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Link the Landscape to the Mapped Stream Network</a:t>
            </a:r>
            <a:endParaRPr lang="en-US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04800" y="5867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NHDPlus Catchments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 3D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10" descr="catchments"/>
          <p:cNvPicPr>
            <a:picLocks noChangeAspect="1" noChangeArrowheads="1"/>
          </p:cNvPicPr>
          <p:nvPr/>
        </p:nvPicPr>
        <p:blipFill>
          <a:blip r:embed="rId4" cstate="print"/>
          <a:srcRect l="5833" r="16667" b="14326"/>
          <a:stretch>
            <a:fillRect/>
          </a:stretch>
        </p:blipFill>
        <p:spPr bwMode="auto">
          <a:xfrm>
            <a:off x="1828800" y="1676401"/>
            <a:ext cx="5408194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NHDPlus Concepts:  Link Landscape Characteristics to the Stream Network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4" cstate="print"/>
          <a:srcRect l="22500" t="18338" r="2500" b="10602"/>
          <a:stretch>
            <a:fillRect/>
          </a:stretch>
        </p:blipFill>
        <p:spPr bwMode="auto">
          <a:xfrm>
            <a:off x="1371600" y="17526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NHDPlus Concepts:  Navigation of the Linear Surface Water Network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0625" t="23711" r="9375" b="10309"/>
          <a:stretch>
            <a:fillRect/>
          </a:stretch>
        </p:blipFill>
        <p:spPr bwMode="auto">
          <a:xfrm>
            <a:off x="4210050" y="28194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39306" t="23196" r="17500" b="9278"/>
          <a:stretch>
            <a:fillRect/>
          </a:stretch>
        </p:blipFill>
        <p:spPr bwMode="auto">
          <a:xfrm>
            <a:off x="52351" y="1676400"/>
            <a:ext cx="4062449" cy="38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Main Stem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72415" y="1676400"/>
            <a:ext cx="3438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Susquehanna River</a:t>
            </a:r>
          </a:p>
          <a:p>
            <a:pPr algn="ctr"/>
            <a:r>
              <a:rPr lang="en-US" sz="3200" b="1" dirty="0" smtClean="0"/>
              <a:t>Drainage Basin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gCove1_lg.jpg"/>
          <p:cNvPicPr>
            <a:picLocks noChangeAspect="1"/>
          </p:cNvPicPr>
          <p:nvPr/>
        </p:nvPicPr>
        <p:blipFill>
          <a:blip r:embed="rId3" cstate="print"/>
          <a:srcRect t="23333" b="40000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NHDPlus Concepts:  Navigation of the Linear Surface Water Network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732" y="5638800"/>
            <a:ext cx="6995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Stream Drainage Within 50 Miles of the </a:t>
            </a:r>
          </a:p>
          <a:p>
            <a:pPr algn="ctr"/>
            <a:r>
              <a:rPr lang="en-US" sz="3200" b="1" dirty="0" smtClean="0"/>
              <a:t>Mouth of the Susquehanna River</a:t>
            </a:r>
          </a:p>
        </p:txBody>
      </p:sp>
      <p:pic>
        <p:nvPicPr>
          <p:cNvPr id="8" name="Content Placeholder 5" descr="50mil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2088" r="23162" b="15819"/>
          <a:stretch>
            <a:fillRect/>
          </a:stretch>
        </p:blipFill>
        <p:spPr>
          <a:xfrm>
            <a:off x="2590800" y="1600200"/>
            <a:ext cx="38862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426</Words>
  <Application>Microsoft Office PowerPoint</Application>
  <PresentationFormat>On-screen Show (4:3)</PresentationFormat>
  <Paragraphs>101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NHDPlus Concepts:  Integration of NHD, WBD, and NED</vt:lpstr>
      <vt:lpstr>NHDPlus Concepts: Integration of NHD, WBD, and NED</vt:lpstr>
      <vt:lpstr>NHDPlus Concepts:  Link the Landscape to the Mapped Stream Network</vt:lpstr>
      <vt:lpstr>NHDPlus Concepts:  Link the Landscape to the Mapped Stream Network</vt:lpstr>
      <vt:lpstr>NHDPlus Concepts:  Link the Landscape to the Mapped Stream Network</vt:lpstr>
      <vt:lpstr>NHDPlus Concepts:  Link Landscape Characteristics to the Stream Network </vt:lpstr>
      <vt:lpstr>NHDPlus Concepts:  Navigation of the Linear Surface Water Network</vt:lpstr>
      <vt:lpstr>NHDPlus Concepts:  Navigation of the Linear Surface Water Network</vt:lpstr>
      <vt:lpstr>NHDPlus Concepts:   Network Analysis</vt:lpstr>
      <vt:lpstr>NHDPlus Concepts: Network Analysis</vt:lpstr>
      <vt:lpstr>NHDPlus Ver 2.0:  Build\Refresh Tools</vt:lpstr>
      <vt:lpstr>NHDPlus Ver 2.0:  Content</vt:lpstr>
      <vt:lpstr>NHDPlus Ver 2.0:  Content</vt:lpstr>
      <vt:lpstr>NHDPlus Ver 2.0:  Content</vt:lpstr>
      <vt:lpstr>NHDPlus Ver 2.0:  Tools (Enhanced and New)</vt:lpstr>
      <vt:lpstr>NHDPlus Ver 2.0:  Flow Estimation</vt:lpstr>
      <vt:lpstr>NHDPlus Ver 2.0: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McKay</dc:creator>
  <cp:lastModifiedBy>Cindy McKay</cp:lastModifiedBy>
  <cp:revision>120</cp:revision>
  <dcterms:created xsi:type="dcterms:W3CDTF">2010-07-07T19:48:14Z</dcterms:created>
  <dcterms:modified xsi:type="dcterms:W3CDTF">2010-12-02T14:35:18Z</dcterms:modified>
</cp:coreProperties>
</file>