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44BC"/>
    <a:srgbClr val="0A4DBA"/>
    <a:srgbClr val="062E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2147-34F9-4A00-B54B-154FF1905E1E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1D7D-A304-433D-862D-069F938FF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18BCA-52E9-4F3D-9AAE-63D8BFD18C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1D7D-A304-433D-862D-069F938FF8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AD6EB-C990-4855-9C70-36A76D30E35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AD6EB-C990-4855-9C70-36A76D30E3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1D7D-A304-433D-862D-069F938FF8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1D7D-A304-433D-862D-069F938FF8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1D7D-A304-433D-862D-069F938FF8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7B96-77FD-43DA-87E8-E98A09583E4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142B-7E7A-4D1E-9F75-D0F02DE1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water.usgs.gov/ofr2008116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 Between StreamStats and Water-Use Database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838200" y="1752600"/>
            <a:ext cx="2854540" cy="1790108"/>
            <a:chOff x="5872211" y="1926446"/>
            <a:chExt cx="2854540" cy="1790108"/>
          </a:xfrm>
        </p:grpSpPr>
        <p:pic>
          <p:nvPicPr>
            <p:cNvPr id="184322" name="Picture 2" descr="\\igsacnewfs05\data\kries\My Pictures\Microsoft Clip Organizer\j043484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2211" y="2002054"/>
              <a:ext cx="1714500" cy="1714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244178" y="1926446"/>
              <a:ext cx="14825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SWUDS Water-Use Database (UNIX/</a:t>
              </a:r>
              <a:b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</a:br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Ingres)</a:t>
              </a:r>
              <a:endParaRPr lang="en-US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0" y="4419600"/>
            <a:ext cx="2057400" cy="1477328"/>
            <a:chOff x="0" y="4419600"/>
            <a:chExt cx="2057400" cy="1477328"/>
          </a:xfrm>
        </p:grpSpPr>
        <p:pic>
          <p:nvPicPr>
            <p:cNvPr id="1843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61339" t="60078" r="29499" b="26573"/>
            <a:stretch>
              <a:fillRect/>
            </a:stretch>
          </p:blipFill>
          <p:spPr bwMode="auto">
            <a:xfrm>
              <a:off x="1143000" y="4572000"/>
              <a:ext cx="914400" cy="1005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0" y="4419600"/>
              <a:ext cx="160833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Data </a:t>
              </a:r>
              <a:b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</a:br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Ware-</a:t>
              </a:r>
            </a:p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house (Windows/</a:t>
              </a:r>
              <a:b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</a:br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Access)</a:t>
              </a:r>
              <a:endParaRPr lang="en-US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733800" y="3505200"/>
            <a:ext cx="2422510" cy="2390868"/>
            <a:chOff x="2194912" y="2558247"/>
            <a:chExt cx="2422510" cy="2390868"/>
          </a:xfrm>
        </p:grpSpPr>
        <p:pic>
          <p:nvPicPr>
            <p:cNvPr id="1843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912" y="3120315"/>
              <a:ext cx="242251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545773" y="2558247"/>
              <a:ext cx="1720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StreamStats</a:t>
              </a:r>
              <a:endParaRPr lang="en-US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7086600" y="1828800"/>
            <a:ext cx="1575703" cy="2358502"/>
            <a:chOff x="246677" y="1645328"/>
            <a:chExt cx="1575703" cy="2358502"/>
          </a:xfrm>
        </p:grpSpPr>
        <p:pic>
          <p:nvPicPr>
            <p:cNvPr id="1843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6677" y="2145853"/>
              <a:ext cx="1575703" cy="185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81154" y="1645328"/>
              <a:ext cx="110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Output</a:t>
              </a:r>
              <a:endParaRPr lang="en-US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16200000" flipH="1">
            <a:off x="1240654" y="4093346"/>
            <a:ext cx="727969" cy="8877"/>
          </a:xfrm>
          <a:prstGeom prst="straightConnector1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Arc 18"/>
          <p:cNvSpPr/>
          <p:nvPr/>
        </p:nvSpPr>
        <p:spPr bwMode="auto">
          <a:xfrm>
            <a:off x="685800" y="4648200"/>
            <a:ext cx="2876365" cy="934938"/>
          </a:xfrm>
          <a:prstGeom prst="arc">
            <a:avLst>
              <a:gd name="adj1" fmla="val 16200000"/>
              <a:gd name="adj2" fmla="val 21578780"/>
            </a:avLst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FAFD00"/>
              </a:buClr>
              <a:buSzTx/>
              <a:buFont typeface="Monotype Sort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3886200"/>
            <a:ext cx="130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Arial Narrow" pitchFamily="34" charset="0"/>
              </a:rPr>
              <a:t>Web service request</a:t>
            </a:r>
            <a:endParaRPr lang="en-US" sz="1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10800000">
            <a:off x="2133600" y="4876800"/>
            <a:ext cx="2876365" cy="934938"/>
          </a:xfrm>
          <a:prstGeom prst="arc">
            <a:avLst>
              <a:gd name="adj1" fmla="val 16200000"/>
              <a:gd name="adj2" fmla="val 21578780"/>
            </a:avLst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FAFD00"/>
              </a:buClr>
              <a:buSzTx/>
              <a:buFont typeface="Monotype Sort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8204" y="5865543"/>
            <a:ext cx="130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Arial Narrow" pitchFamily="34" charset="0"/>
              </a:rPr>
              <a:t>Water-use data sent</a:t>
            </a:r>
            <a:endParaRPr lang="en-US" sz="1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 rot="10800000" flipV="1">
            <a:off x="5943600" y="3429000"/>
            <a:ext cx="2038907" cy="930473"/>
          </a:xfrm>
          <a:prstGeom prst="arc">
            <a:avLst>
              <a:gd name="adj1" fmla="val 16200000"/>
              <a:gd name="adj2" fmla="val 21578780"/>
            </a:avLst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FAFD00"/>
              </a:buClr>
              <a:buSzTx/>
              <a:buFont typeface="Monotype Sorts" pitchFamily="2" charset="2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asin3"/>
          <p:cNvPicPr>
            <a:picLocks noChangeAspect="1" noChangeArrowheads="1"/>
          </p:cNvPicPr>
          <p:nvPr/>
        </p:nvPicPr>
        <p:blipFill>
          <a:blip r:embed="rId3" cstate="print"/>
          <a:srcRect r="66379" b="71696"/>
          <a:stretch>
            <a:fillRect/>
          </a:stretch>
        </p:blipFill>
        <p:spPr bwMode="auto">
          <a:xfrm>
            <a:off x="257175" y="1495425"/>
            <a:ext cx="87249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947988" y="6210300"/>
            <a:ext cx="149225" cy="180975"/>
          </a:xfrm>
          <a:prstGeom prst="plus">
            <a:avLst>
              <a:gd name="adj" fmla="val 25000"/>
            </a:avLst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FAFD00"/>
              </a:buClr>
              <a:buFont typeface="Monotype Sorts" pitchFamily="2" charset="2"/>
              <a:buNone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87473" y="6130962"/>
            <a:ext cx="1168417" cy="16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492" y="5911884"/>
            <a:ext cx="15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Ungaged 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60310" y="3070746"/>
            <a:ext cx="668741" cy="464024"/>
          </a:xfrm>
          <a:custGeom>
            <a:avLst/>
            <a:gdLst>
              <a:gd name="connsiteX0" fmla="*/ 40944 w 668741"/>
              <a:gd name="connsiteY0" fmla="*/ 0 h 464024"/>
              <a:gd name="connsiteX1" fmla="*/ 409433 w 668741"/>
              <a:gd name="connsiteY1" fmla="*/ 0 h 464024"/>
              <a:gd name="connsiteX2" fmla="*/ 586854 w 668741"/>
              <a:gd name="connsiteY2" fmla="*/ 177421 h 464024"/>
              <a:gd name="connsiteX3" fmla="*/ 668741 w 668741"/>
              <a:gd name="connsiteY3" fmla="*/ 464024 h 464024"/>
              <a:gd name="connsiteX4" fmla="*/ 300251 w 668741"/>
              <a:gd name="connsiteY4" fmla="*/ 464024 h 464024"/>
              <a:gd name="connsiteX5" fmla="*/ 0 w 668741"/>
              <a:gd name="connsiteY5" fmla="*/ 341194 h 464024"/>
              <a:gd name="connsiteX6" fmla="*/ 40944 w 668741"/>
              <a:gd name="connsiteY6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741" h="464024">
                <a:moveTo>
                  <a:pt x="40944" y="0"/>
                </a:moveTo>
                <a:lnTo>
                  <a:pt x="409433" y="0"/>
                </a:lnTo>
                <a:lnTo>
                  <a:pt x="586854" y="177421"/>
                </a:lnTo>
                <a:lnTo>
                  <a:pt x="668741" y="464024"/>
                </a:lnTo>
                <a:lnTo>
                  <a:pt x="300251" y="464024"/>
                </a:lnTo>
                <a:lnTo>
                  <a:pt x="0" y="341194"/>
                </a:lnTo>
                <a:lnTo>
                  <a:pt x="4094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49317" y="2735253"/>
            <a:ext cx="91440" cy="914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0987990" flipV="1">
            <a:off x="6631044" y="2166713"/>
            <a:ext cx="91440" cy="914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6470676" y="4305312"/>
            <a:ext cx="401243" cy="278414"/>
          </a:xfrm>
          <a:custGeom>
            <a:avLst/>
            <a:gdLst>
              <a:gd name="connsiteX0" fmla="*/ 40944 w 668741"/>
              <a:gd name="connsiteY0" fmla="*/ 0 h 464024"/>
              <a:gd name="connsiteX1" fmla="*/ 409433 w 668741"/>
              <a:gd name="connsiteY1" fmla="*/ 0 h 464024"/>
              <a:gd name="connsiteX2" fmla="*/ 586854 w 668741"/>
              <a:gd name="connsiteY2" fmla="*/ 177421 h 464024"/>
              <a:gd name="connsiteX3" fmla="*/ 668741 w 668741"/>
              <a:gd name="connsiteY3" fmla="*/ 464024 h 464024"/>
              <a:gd name="connsiteX4" fmla="*/ 300251 w 668741"/>
              <a:gd name="connsiteY4" fmla="*/ 464024 h 464024"/>
              <a:gd name="connsiteX5" fmla="*/ 0 w 668741"/>
              <a:gd name="connsiteY5" fmla="*/ 341194 h 464024"/>
              <a:gd name="connsiteX6" fmla="*/ 40944 w 668741"/>
              <a:gd name="connsiteY6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741" h="464024">
                <a:moveTo>
                  <a:pt x="40944" y="0"/>
                </a:moveTo>
                <a:lnTo>
                  <a:pt x="409433" y="0"/>
                </a:lnTo>
                <a:lnTo>
                  <a:pt x="586854" y="177421"/>
                </a:lnTo>
                <a:lnTo>
                  <a:pt x="668741" y="464024"/>
                </a:lnTo>
                <a:lnTo>
                  <a:pt x="300251" y="464024"/>
                </a:lnTo>
                <a:lnTo>
                  <a:pt x="0" y="341194"/>
                </a:lnTo>
                <a:lnTo>
                  <a:pt x="4094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5"/>
          </p:cNvCxnSpPr>
          <p:nvPr/>
        </p:nvCxnSpPr>
        <p:spPr>
          <a:xfrm rot="16200000" flipH="1">
            <a:off x="1285618" y="2855049"/>
            <a:ext cx="257382" cy="17388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538521" y="3854935"/>
            <a:ext cx="272993" cy="18960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81858" y="2004993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GW withdrawal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1858" y="4232286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Irrigated 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1858" y="3757617"/>
            <a:ext cx="189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conveyance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0987990" flipV="1">
            <a:off x="3314729" y="5485605"/>
            <a:ext cx="91440" cy="914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0987990" flipV="1">
            <a:off x="6631044" y="2628145"/>
            <a:ext cx="91440" cy="914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58" y="2479662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 withdrawal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97331" y="4487877"/>
            <a:ext cx="1624084" cy="900752"/>
          </a:xfrm>
          <a:custGeom>
            <a:avLst/>
            <a:gdLst>
              <a:gd name="connsiteX0" fmla="*/ 0 w 1624084"/>
              <a:gd name="connsiteY0" fmla="*/ 327546 h 900752"/>
              <a:gd name="connsiteX1" fmla="*/ 477672 w 1624084"/>
              <a:gd name="connsiteY1" fmla="*/ 0 h 900752"/>
              <a:gd name="connsiteX2" fmla="*/ 1624084 w 1624084"/>
              <a:gd name="connsiteY2" fmla="*/ 95534 h 900752"/>
              <a:gd name="connsiteX3" fmla="*/ 1419367 w 1624084"/>
              <a:gd name="connsiteY3" fmla="*/ 887104 h 900752"/>
              <a:gd name="connsiteX4" fmla="*/ 68239 w 1624084"/>
              <a:gd name="connsiteY4" fmla="*/ 900752 h 900752"/>
              <a:gd name="connsiteX5" fmla="*/ 0 w 1624084"/>
              <a:gd name="connsiteY5" fmla="*/ 327546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084" h="900752">
                <a:moveTo>
                  <a:pt x="0" y="327546"/>
                </a:moveTo>
                <a:lnTo>
                  <a:pt x="477672" y="0"/>
                </a:lnTo>
                <a:lnTo>
                  <a:pt x="1624084" y="95534"/>
                </a:lnTo>
                <a:lnTo>
                  <a:pt x="1419367" y="887104"/>
                </a:lnTo>
                <a:lnTo>
                  <a:pt x="68239" y="900752"/>
                </a:lnTo>
                <a:lnTo>
                  <a:pt x="0" y="32754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6470676" y="4926033"/>
            <a:ext cx="412176" cy="228600"/>
          </a:xfrm>
          <a:custGeom>
            <a:avLst/>
            <a:gdLst>
              <a:gd name="connsiteX0" fmla="*/ 0 w 1624084"/>
              <a:gd name="connsiteY0" fmla="*/ 327546 h 900752"/>
              <a:gd name="connsiteX1" fmla="*/ 477672 w 1624084"/>
              <a:gd name="connsiteY1" fmla="*/ 0 h 900752"/>
              <a:gd name="connsiteX2" fmla="*/ 1624084 w 1624084"/>
              <a:gd name="connsiteY2" fmla="*/ 95534 h 900752"/>
              <a:gd name="connsiteX3" fmla="*/ 1419367 w 1624084"/>
              <a:gd name="connsiteY3" fmla="*/ 887104 h 900752"/>
              <a:gd name="connsiteX4" fmla="*/ 68239 w 1624084"/>
              <a:gd name="connsiteY4" fmla="*/ 900752 h 900752"/>
              <a:gd name="connsiteX5" fmla="*/ 0 w 1624084"/>
              <a:gd name="connsiteY5" fmla="*/ 327546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084" h="900752">
                <a:moveTo>
                  <a:pt x="0" y="327546"/>
                </a:moveTo>
                <a:lnTo>
                  <a:pt x="477672" y="0"/>
                </a:lnTo>
                <a:lnTo>
                  <a:pt x="1624084" y="95534"/>
                </a:lnTo>
                <a:lnTo>
                  <a:pt x="1419367" y="887104"/>
                </a:lnTo>
                <a:lnTo>
                  <a:pt x="68239" y="900752"/>
                </a:lnTo>
                <a:lnTo>
                  <a:pt x="0" y="32754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81858" y="4743468"/>
            <a:ext cx="17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Developed land - </a:t>
            </a:r>
            <a:r>
              <a:rPr lang="en-US" dirty="0" err="1" smtClean="0">
                <a:solidFill>
                  <a:schemeClr val="bg1"/>
                </a:solidFill>
              </a:rPr>
              <a:t>sewered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449170" y="5308979"/>
            <a:ext cx="1448447" cy="1160060"/>
          </a:xfrm>
          <a:custGeom>
            <a:avLst/>
            <a:gdLst>
              <a:gd name="connsiteX0" fmla="*/ 1433015 w 1448447"/>
              <a:gd name="connsiteY0" fmla="*/ 0 h 1160060"/>
              <a:gd name="connsiteX1" fmla="*/ 1446663 w 1448447"/>
              <a:gd name="connsiteY1" fmla="*/ 40943 h 1160060"/>
              <a:gd name="connsiteX2" fmla="*/ 1419367 w 1448447"/>
              <a:gd name="connsiteY2" fmla="*/ 109182 h 1160060"/>
              <a:gd name="connsiteX3" fmla="*/ 1405720 w 1448447"/>
              <a:gd name="connsiteY3" fmla="*/ 163773 h 1160060"/>
              <a:gd name="connsiteX4" fmla="*/ 1392072 w 1448447"/>
              <a:gd name="connsiteY4" fmla="*/ 395785 h 1160060"/>
              <a:gd name="connsiteX5" fmla="*/ 1296537 w 1448447"/>
              <a:gd name="connsiteY5" fmla="*/ 477672 h 1160060"/>
              <a:gd name="connsiteX6" fmla="*/ 1241946 w 1448447"/>
              <a:gd name="connsiteY6" fmla="*/ 491320 h 1160060"/>
              <a:gd name="connsiteX7" fmla="*/ 1160060 w 1448447"/>
              <a:gd name="connsiteY7" fmla="*/ 518615 h 1160060"/>
              <a:gd name="connsiteX8" fmla="*/ 1037230 w 1448447"/>
              <a:gd name="connsiteY8" fmla="*/ 545911 h 1160060"/>
              <a:gd name="connsiteX9" fmla="*/ 887105 w 1448447"/>
              <a:gd name="connsiteY9" fmla="*/ 682388 h 1160060"/>
              <a:gd name="connsiteX10" fmla="*/ 805218 w 1448447"/>
              <a:gd name="connsiteY10" fmla="*/ 764275 h 1160060"/>
              <a:gd name="connsiteX11" fmla="*/ 791570 w 1448447"/>
              <a:gd name="connsiteY11" fmla="*/ 805218 h 1160060"/>
              <a:gd name="connsiteX12" fmla="*/ 682388 w 1448447"/>
              <a:gd name="connsiteY12" fmla="*/ 914400 h 1160060"/>
              <a:gd name="connsiteX13" fmla="*/ 573206 w 1448447"/>
              <a:gd name="connsiteY13" fmla="*/ 941696 h 1160060"/>
              <a:gd name="connsiteX14" fmla="*/ 409433 w 1448447"/>
              <a:gd name="connsiteY14" fmla="*/ 968991 h 1160060"/>
              <a:gd name="connsiteX15" fmla="*/ 368490 w 1448447"/>
              <a:gd name="connsiteY15" fmla="*/ 982639 h 1160060"/>
              <a:gd name="connsiteX16" fmla="*/ 313899 w 1448447"/>
              <a:gd name="connsiteY16" fmla="*/ 1009934 h 1160060"/>
              <a:gd name="connsiteX17" fmla="*/ 259308 w 1448447"/>
              <a:gd name="connsiteY17" fmla="*/ 1023582 h 1160060"/>
              <a:gd name="connsiteX18" fmla="*/ 163773 w 1448447"/>
              <a:gd name="connsiteY18" fmla="*/ 1078173 h 1160060"/>
              <a:gd name="connsiteX19" fmla="*/ 122830 w 1448447"/>
              <a:gd name="connsiteY19" fmla="*/ 1091821 h 1160060"/>
              <a:gd name="connsiteX20" fmla="*/ 40943 w 1448447"/>
              <a:gd name="connsiteY20" fmla="*/ 1146412 h 1160060"/>
              <a:gd name="connsiteX21" fmla="*/ 0 w 1448447"/>
              <a:gd name="connsiteY21" fmla="*/ 1160060 h 116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8447" h="1160060">
                <a:moveTo>
                  <a:pt x="1433015" y="0"/>
                </a:moveTo>
                <a:cubicBezTo>
                  <a:pt x="1437564" y="13648"/>
                  <a:pt x="1448447" y="26668"/>
                  <a:pt x="1446663" y="40943"/>
                </a:cubicBezTo>
                <a:cubicBezTo>
                  <a:pt x="1443624" y="65252"/>
                  <a:pt x="1427114" y="85941"/>
                  <a:pt x="1419367" y="109182"/>
                </a:cubicBezTo>
                <a:cubicBezTo>
                  <a:pt x="1413436" y="126976"/>
                  <a:pt x="1410269" y="145576"/>
                  <a:pt x="1405720" y="163773"/>
                </a:cubicBezTo>
                <a:cubicBezTo>
                  <a:pt x="1401171" y="241110"/>
                  <a:pt x="1406568" y="319682"/>
                  <a:pt x="1392072" y="395785"/>
                </a:cubicBezTo>
                <a:cubicBezTo>
                  <a:pt x="1383772" y="439361"/>
                  <a:pt x="1331358" y="464614"/>
                  <a:pt x="1296537" y="477672"/>
                </a:cubicBezTo>
                <a:cubicBezTo>
                  <a:pt x="1278974" y="484258"/>
                  <a:pt x="1259912" y="485930"/>
                  <a:pt x="1241946" y="491320"/>
                </a:cubicBezTo>
                <a:cubicBezTo>
                  <a:pt x="1214388" y="499587"/>
                  <a:pt x="1188273" y="512972"/>
                  <a:pt x="1160060" y="518615"/>
                </a:cubicBezTo>
                <a:cubicBezTo>
                  <a:pt x="1073428" y="535942"/>
                  <a:pt x="1114325" y="526637"/>
                  <a:pt x="1037230" y="545911"/>
                </a:cubicBezTo>
                <a:cubicBezTo>
                  <a:pt x="825864" y="704434"/>
                  <a:pt x="997337" y="559908"/>
                  <a:pt x="887105" y="682388"/>
                </a:cubicBezTo>
                <a:cubicBezTo>
                  <a:pt x="861282" y="711081"/>
                  <a:pt x="805218" y="764275"/>
                  <a:pt x="805218" y="764275"/>
                </a:cubicBezTo>
                <a:cubicBezTo>
                  <a:pt x="800669" y="777923"/>
                  <a:pt x="798556" y="792642"/>
                  <a:pt x="791570" y="805218"/>
                </a:cubicBezTo>
                <a:cubicBezTo>
                  <a:pt x="754547" y="871860"/>
                  <a:pt x="748427" y="892387"/>
                  <a:pt x="682388" y="914400"/>
                </a:cubicBezTo>
                <a:cubicBezTo>
                  <a:pt x="646799" y="926263"/>
                  <a:pt x="610210" y="935529"/>
                  <a:pt x="573206" y="941696"/>
                </a:cubicBezTo>
                <a:lnTo>
                  <a:pt x="409433" y="968991"/>
                </a:lnTo>
                <a:cubicBezTo>
                  <a:pt x="395785" y="973540"/>
                  <a:pt x="381713" y="976972"/>
                  <a:pt x="368490" y="982639"/>
                </a:cubicBezTo>
                <a:cubicBezTo>
                  <a:pt x="349790" y="990653"/>
                  <a:pt x="332948" y="1002791"/>
                  <a:pt x="313899" y="1009934"/>
                </a:cubicBezTo>
                <a:cubicBezTo>
                  <a:pt x="296336" y="1016520"/>
                  <a:pt x="276871" y="1016996"/>
                  <a:pt x="259308" y="1023582"/>
                </a:cubicBezTo>
                <a:cubicBezTo>
                  <a:pt x="163609" y="1059470"/>
                  <a:pt x="242960" y="1038580"/>
                  <a:pt x="163773" y="1078173"/>
                </a:cubicBezTo>
                <a:cubicBezTo>
                  <a:pt x="150906" y="1084607"/>
                  <a:pt x="135406" y="1084835"/>
                  <a:pt x="122830" y="1091821"/>
                </a:cubicBezTo>
                <a:cubicBezTo>
                  <a:pt x="94153" y="1107753"/>
                  <a:pt x="72065" y="1136038"/>
                  <a:pt x="40943" y="1146412"/>
                </a:cubicBezTo>
                <a:lnTo>
                  <a:pt x="0" y="1160060"/>
                </a:lnTo>
              </a:path>
            </a:pathLst>
          </a:custGeom>
          <a:ln w="12700">
            <a:solidFill>
              <a:srgbClr val="084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0987990" flipV="1">
            <a:off x="5341204" y="5891039"/>
            <a:ext cx="91440" cy="91440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0987990" flipV="1">
            <a:off x="6631044" y="3285379"/>
            <a:ext cx="91440" cy="91440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81858" y="2990844"/>
            <a:ext cx="17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Wastewater discharge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4931949" y="5478909"/>
            <a:ext cx="601610" cy="22611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1"/>
          </p:cNvCxnSpPr>
          <p:nvPr/>
        </p:nvCxnSpPr>
        <p:spPr>
          <a:xfrm rot="5400000" flipH="1" flipV="1">
            <a:off x="3622834" y="4916776"/>
            <a:ext cx="355699" cy="81237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3807725" y="2156346"/>
            <a:ext cx="1419368" cy="1269242"/>
          </a:xfrm>
          <a:custGeom>
            <a:avLst/>
            <a:gdLst>
              <a:gd name="connsiteX0" fmla="*/ 300251 w 1419368"/>
              <a:gd name="connsiteY0" fmla="*/ 600502 h 1269242"/>
              <a:gd name="connsiteX1" fmla="*/ 0 w 1419368"/>
              <a:gd name="connsiteY1" fmla="*/ 1228299 h 1269242"/>
              <a:gd name="connsiteX2" fmla="*/ 668741 w 1419368"/>
              <a:gd name="connsiteY2" fmla="*/ 1269242 h 1269242"/>
              <a:gd name="connsiteX3" fmla="*/ 1419368 w 1419368"/>
              <a:gd name="connsiteY3" fmla="*/ 887105 h 1269242"/>
              <a:gd name="connsiteX4" fmla="*/ 1392072 w 1419368"/>
              <a:gd name="connsiteY4" fmla="*/ 0 h 1269242"/>
              <a:gd name="connsiteX5" fmla="*/ 300251 w 1419368"/>
              <a:gd name="connsiteY5" fmla="*/ 600502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368" h="1269242">
                <a:moveTo>
                  <a:pt x="300251" y="600502"/>
                </a:moveTo>
                <a:lnTo>
                  <a:pt x="0" y="1228299"/>
                </a:lnTo>
                <a:lnTo>
                  <a:pt x="668741" y="1269242"/>
                </a:lnTo>
                <a:lnTo>
                  <a:pt x="1419368" y="887105"/>
                </a:lnTo>
                <a:lnTo>
                  <a:pt x="1392072" y="0"/>
                </a:lnTo>
                <a:lnTo>
                  <a:pt x="300251" y="6005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6470676" y="5619780"/>
            <a:ext cx="409023" cy="365760"/>
          </a:xfrm>
          <a:custGeom>
            <a:avLst/>
            <a:gdLst>
              <a:gd name="connsiteX0" fmla="*/ 300251 w 1419368"/>
              <a:gd name="connsiteY0" fmla="*/ 600502 h 1269242"/>
              <a:gd name="connsiteX1" fmla="*/ 0 w 1419368"/>
              <a:gd name="connsiteY1" fmla="*/ 1228299 h 1269242"/>
              <a:gd name="connsiteX2" fmla="*/ 668741 w 1419368"/>
              <a:gd name="connsiteY2" fmla="*/ 1269242 h 1269242"/>
              <a:gd name="connsiteX3" fmla="*/ 1419368 w 1419368"/>
              <a:gd name="connsiteY3" fmla="*/ 887105 h 1269242"/>
              <a:gd name="connsiteX4" fmla="*/ 1392072 w 1419368"/>
              <a:gd name="connsiteY4" fmla="*/ 0 h 1269242"/>
              <a:gd name="connsiteX5" fmla="*/ 300251 w 1419368"/>
              <a:gd name="connsiteY5" fmla="*/ 600502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368" h="1269242">
                <a:moveTo>
                  <a:pt x="300251" y="600502"/>
                </a:moveTo>
                <a:lnTo>
                  <a:pt x="0" y="1228299"/>
                </a:lnTo>
                <a:lnTo>
                  <a:pt x="668741" y="1269242"/>
                </a:lnTo>
                <a:lnTo>
                  <a:pt x="1419368" y="887105"/>
                </a:lnTo>
                <a:lnTo>
                  <a:pt x="1392072" y="0"/>
                </a:lnTo>
                <a:lnTo>
                  <a:pt x="300251" y="6005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981858" y="5473728"/>
            <a:ext cx="17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Developed land - </a:t>
            </a:r>
            <a:r>
              <a:rPr lang="en-US" dirty="0" err="1" smtClean="0">
                <a:solidFill>
                  <a:schemeClr val="bg1"/>
                </a:solidFill>
              </a:rPr>
              <a:t>unsewered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706663" y="3979870"/>
            <a:ext cx="2160615" cy="83979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Water Tracking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Budgeting Requires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558210"/>
            <a:ext cx="8124825" cy="4927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Estimate of natural flow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Sum of withdrawals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 of direct returns through WWTPs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Adjustments for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Returns to GW in non-</a:t>
            </a:r>
            <a:r>
              <a:rPr lang="en-US" dirty="0" err="1" smtClean="0"/>
              <a:t>sewered</a:t>
            </a:r>
            <a:r>
              <a:rPr lang="en-US" dirty="0" smtClean="0"/>
              <a:t> areas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Consumptive losses for irrigation and other uses within basin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Infiltration and Inflow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Needs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347759"/>
            <a:ext cx="8124825" cy="513805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Ungaged site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Estimates of natural flow statistics or time series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Conveyances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Time series (need to disaggregate from monthly to daily time step?)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Estimates of unaccounted losses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Agricultural areas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Estimates of ET and infiltration rates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Unsewered</a:t>
            </a:r>
            <a:r>
              <a:rPr lang="en-US" dirty="0" smtClean="0"/>
              <a:t> developed areas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Estimates of consumptive losses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Sewered</a:t>
            </a:r>
            <a:r>
              <a:rPr lang="en-US" dirty="0" smtClean="0"/>
              <a:t> areas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Quantification of I &amp; 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Industries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Consumptive losses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NHD and NHDPlus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NHD and NHDPlus can handle surface-water diversions and returns</a:t>
            </a:r>
          </a:p>
          <a:p>
            <a:r>
              <a:rPr lang="en-US" dirty="0" smtClean="0"/>
              <a:t>What is the best way to integrate this functionality with SWUDS and Arc Hydro River for </a:t>
            </a:r>
            <a:r>
              <a:rPr lang="en-US" smtClean="0"/>
              <a:t>water budgeting?</a:t>
            </a:r>
            <a:endParaRPr lang="en-US" dirty="0" smtClean="0"/>
          </a:p>
          <a:p>
            <a:r>
              <a:rPr lang="en-US" dirty="0" smtClean="0"/>
              <a:t>How should groundwater withdrawals be handled in the context of NHD and NHDPlus?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5632"/>
          </a:xfrm>
        </p:spPr>
        <p:txBody>
          <a:bodyPr/>
          <a:lstStyle/>
          <a:p>
            <a:r>
              <a:rPr lang="en-US" dirty="0" smtClean="0"/>
              <a:t>How do we deal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Time lag between GW withdrawal and effects on streamflow?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STRMDEPL08* – stream depletion model?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Arc Hydro Groundwater?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Other types of models?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Spatial datasets needed to parameterize models?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Withdrawals from confined aquifers?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Discharges to groundwater?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73" y="5911885"/>
            <a:ext cx="741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*Reeves, H.W., 2008, STRMDEPL08—An extended version of STRMDEPL with additional analytical solutions to calculate streamflow depletion by nearby pumping wells: U.S. Geological Survey Open-File Report 2008–1166, 22 p. Date Posted: June 16, 2008: [http://pubs.water.usgs.gov/ofr20081166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withdrawals from reservoirs do not have an immediate effect on streamflow below the reservoirs because the water is taken mostly from storage</a:t>
            </a:r>
          </a:p>
          <a:p>
            <a:r>
              <a:rPr lang="en-US" dirty="0" smtClean="0"/>
              <a:t>How can withdrawals from storage be handled in the context of SWUDS and Arc Hydro River?</a:t>
            </a:r>
          </a:p>
          <a:p>
            <a:r>
              <a:rPr lang="en-US" dirty="0" smtClean="0"/>
              <a:t>Possibly use time series of prescribed releases as the basis for </a:t>
            </a:r>
            <a:r>
              <a:rPr lang="en-US" smtClean="0"/>
              <a:t>downstream flows?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335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Linkage Between StreamStats and Water-Use Database</vt:lpstr>
      <vt:lpstr>Slide 2</vt:lpstr>
      <vt:lpstr>Water Budgeting Requires</vt:lpstr>
      <vt:lpstr>Data Needs</vt:lpstr>
      <vt:lpstr>Integration with NHD and NHDPlus</vt:lpstr>
      <vt:lpstr>Groundwater Issues</vt:lpstr>
      <vt:lpstr>Reservoir Issues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Kernell Ries</dc:creator>
  <cp:lastModifiedBy>Kernell Ries</cp:lastModifiedBy>
  <cp:revision>15</cp:revision>
  <dcterms:created xsi:type="dcterms:W3CDTF">2010-09-22T13:30:18Z</dcterms:created>
  <dcterms:modified xsi:type="dcterms:W3CDTF">2010-11-24T16:25:18Z</dcterms:modified>
</cp:coreProperties>
</file>