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66" r:id="rId5"/>
    <p:sldId id="259" r:id="rId6"/>
    <p:sldId id="265" r:id="rId7"/>
    <p:sldId id="260" r:id="rId8"/>
    <p:sldId id="261" r:id="rId9"/>
    <p:sldId id="262" r:id="rId10"/>
    <p:sldId id="263" r:id="rId11"/>
    <p:sldId id="267"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A5F696-11C4-47BF-9584-3FFC9FDAAA04}" type="datetimeFigureOut">
              <a:rPr lang="en-US" smtClean="0"/>
              <a:pPr/>
              <a:t>12/1/2010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C161A6-15CD-467D-8EDB-341C61270F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existing databases </a:t>
            </a:r>
            <a:endParaRPr lang="en-US" dirty="0"/>
          </a:p>
        </p:txBody>
      </p:sp>
      <p:sp>
        <p:nvSpPr>
          <p:cNvPr id="4" name="Slide Number Placeholder 3"/>
          <p:cNvSpPr>
            <a:spLocks noGrp="1"/>
          </p:cNvSpPr>
          <p:nvPr>
            <p:ph type="sldNum" sz="quarter" idx="10"/>
          </p:nvPr>
        </p:nvSpPr>
        <p:spPr/>
        <p:txBody>
          <a:bodyPr/>
          <a:lstStyle/>
          <a:p>
            <a:fld id="{06C161A6-15CD-467D-8EDB-341C61270FAF}"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existing databases </a:t>
            </a:r>
            <a:endParaRPr lang="en-US" dirty="0"/>
          </a:p>
        </p:txBody>
      </p:sp>
      <p:sp>
        <p:nvSpPr>
          <p:cNvPr id="4" name="Slide Number Placeholder 3"/>
          <p:cNvSpPr>
            <a:spLocks noGrp="1"/>
          </p:cNvSpPr>
          <p:nvPr>
            <p:ph type="sldNum" sz="quarter" idx="10"/>
          </p:nvPr>
        </p:nvSpPr>
        <p:spPr/>
        <p:txBody>
          <a:bodyPr/>
          <a:lstStyle/>
          <a:p>
            <a:fld id="{06C161A6-15CD-467D-8EDB-341C61270FAF}"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F08690A-C421-421E-ABA6-AC8C1D9F9ABA}" type="datetimeFigureOut">
              <a:rPr lang="en-US" smtClean="0"/>
              <a:pPr/>
              <a:t>12/1/2010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6BABFB8-8F4B-45F5-A963-64DE7AD82AEC}"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08690A-C421-421E-ABA6-AC8C1D9F9ABA}" type="datetimeFigureOut">
              <a:rPr lang="en-US" smtClean="0"/>
              <a:pPr/>
              <a:t>12/1/2010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ABFB8-8F4B-45F5-A963-64DE7AD82A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08690A-C421-421E-ABA6-AC8C1D9F9ABA}" type="datetimeFigureOut">
              <a:rPr lang="en-US" smtClean="0"/>
              <a:pPr/>
              <a:t>12/1/2010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ABFB8-8F4B-45F5-A963-64DE7AD82A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08690A-C421-421E-ABA6-AC8C1D9F9ABA}" type="datetimeFigureOut">
              <a:rPr lang="en-US" smtClean="0"/>
              <a:pPr/>
              <a:t>12/1/2010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ABFB8-8F4B-45F5-A963-64DE7AD82AE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F08690A-C421-421E-ABA6-AC8C1D9F9ABA}" type="datetimeFigureOut">
              <a:rPr lang="en-US" smtClean="0"/>
              <a:pPr/>
              <a:t>12/1/2010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86BABFB8-8F4B-45F5-A963-64DE7AD82AE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08690A-C421-421E-ABA6-AC8C1D9F9ABA}" type="datetimeFigureOut">
              <a:rPr lang="en-US" smtClean="0"/>
              <a:pPr/>
              <a:t>12/1/2010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ABFB8-8F4B-45F5-A963-64DE7AD82A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F08690A-C421-421E-ABA6-AC8C1D9F9ABA}" type="datetimeFigureOut">
              <a:rPr lang="en-US" smtClean="0"/>
              <a:pPr/>
              <a:t>12/1/2010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BABFB8-8F4B-45F5-A963-64DE7AD82A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08690A-C421-421E-ABA6-AC8C1D9F9ABA}" type="datetimeFigureOut">
              <a:rPr lang="en-US" smtClean="0"/>
              <a:pPr/>
              <a:t>12/1/2010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BABFB8-8F4B-45F5-A963-64DE7AD82A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08690A-C421-421E-ABA6-AC8C1D9F9ABA}" type="datetimeFigureOut">
              <a:rPr lang="en-US" smtClean="0"/>
              <a:pPr/>
              <a:t>12/1/2010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BABFB8-8F4B-45F5-A963-64DE7AD82A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08690A-C421-421E-ABA6-AC8C1D9F9ABA}" type="datetimeFigureOut">
              <a:rPr lang="en-US" smtClean="0"/>
              <a:pPr/>
              <a:t>12/1/2010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ABFB8-8F4B-45F5-A963-64DE7AD82A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F08690A-C421-421E-ABA6-AC8C1D9F9ABA}" type="datetimeFigureOut">
              <a:rPr lang="en-US" smtClean="0"/>
              <a:pPr/>
              <a:t>12/1/2010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ABFB8-8F4B-45F5-A963-64DE7AD82A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F08690A-C421-421E-ABA6-AC8C1D9F9ABA}" type="datetimeFigureOut">
              <a:rPr lang="en-US" smtClean="0"/>
              <a:pPr/>
              <a:t>12/1/2010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6BABFB8-8F4B-45F5-A963-64DE7AD82AE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14400"/>
            <a:ext cx="8229600" cy="1828800"/>
          </a:xfrm>
        </p:spPr>
        <p:txBody>
          <a:bodyPr>
            <a:normAutofit fontScale="90000"/>
          </a:bodyPr>
          <a:lstStyle/>
          <a:p>
            <a:r>
              <a:rPr lang="en-US" sz="2700" dirty="0" smtClean="0"/>
              <a:t>Subcommittee on Sedimentation’s </a:t>
            </a:r>
            <a:br>
              <a:rPr lang="en-US" sz="2700" dirty="0" smtClean="0"/>
            </a:br>
            <a:r>
              <a:rPr lang="en-US" sz="2700" i="1" dirty="0" smtClean="0"/>
              <a:t>Proposed</a:t>
            </a:r>
            <a:r>
              <a:rPr lang="en-US" sz="2700" dirty="0" smtClean="0"/>
              <a:t> </a:t>
            </a:r>
            <a:br>
              <a:rPr lang="en-US" sz="2700" dirty="0" smtClean="0"/>
            </a:br>
            <a:r>
              <a:rPr lang="en-US" dirty="0" smtClean="0">
                <a:solidFill>
                  <a:srgbClr val="FFFF00"/>
                </a:solidFill>
              </a:rPr>
              <a:t>National Stream Morphology Database</a:t>
            </a:r>
            <a:endParaRPr lang="en-US" dirty="0">
              <a:solidFill>
                <a:srgbClr val="FFFF00"/>
              </a:solidFill>
            </a:endParaRPr>
          </a:p>
        </p:txBody>
      </p:sp>
      <p:sp>
        <p:nvSpPr>
          <p:cNvPr id="3" name="Subtitle 2"/>
          <p:cNvSpPr>
            <a:spLocks noGrp="1"/>
          </p:cNvSpPr>
          <p:nvPr>
            <p:ph type="subTitle" idx="1"/>
          </p:nvPr>
        </p:nvSpPr>
        <p:spPr>
          <a:xfrm>
            <a:off x="838200" y="3331698"/>
            <a:ext cx="7315200" cy="2307102"/>
          </a:xfrm>
        </p:spPr>
        <p:txBody>
          <a:bodyPr>
            <a:normAutofit fontScale="62500" lnSpcReduction="20000"/>
          </a:bodyPr>
          <a:lstStyle/>
          <a:p>
            <a:r>
              <a:rPr lang="en-US" dirty="0" smtClean="0"/>
              <a:t>Faith Fitzpatrick</a:t>
            </a:r>
            <a:r>
              <a:rPr lang="en-US" baseline="30000" dirty="0" smtClean="0"/>
              <a:t>1</a:t>
            </a:r>
            <a:r>
              <a:rPr lang="en-US" dirty="0" smtClean="0"/>
              <a:t>, Matt Collins</a:t>
            </a:r>
            <a:r>
              <a:rPr lang="en-US" baseline="30000" dirty="0" smtClean="0"/>
              <a:t>2</a:t>
            </a:r>
            <a:r>
              <a:rPr lang="en-US" dirty="0" smtClean="0"/>
              <a:t>, and John R. Gray</a:t>
            </a:r>
            <a:r>
              <a:rPr lang="en-US" baseline="30000" dirty="0" smtClean="0"/>
              <a:t>1</a:t>
            </a:r>
          </a:p>
          <a:p>
            <a:endParaRPr lang="en-US" baseline="30000" dirty="0" smtClean="0"/>
          </a:p>
          <a:p>
            <a:r>
              <a:rPr lang="en-US" baseline="30000" dirty="0" smtClean="0"/>
              <a:t>1</a:t>
            </a:r>
            <a:r>
              <a:rPr lang="en-US" dirty="0" smtClean="0"/>
              <a:t>U.S. Geological Survey</a:t>
            </a:r>
          </a:p>
          <a:p>
            <a:endParaRPr lang="en-US" baseline="30000" dirty="0" smtClean="0"/>
          </a:p>
          <a:p>
            <a:r>
              <a:rPr lang="en-US" baseline="30000" dirty="0" smtClean="0"/>
              <a:t>2</a:t>
            </a:r>
            <a:r>
              <a:rPr lang="en-US" dirty="0" smtClean="0"/>
              <a:t>National Oceanic and Atmospheric </a:t>
            </a:r>
            <a:r>
              <a:rPr lang="en-US" dirty="0" smtClean="0"/>
              <a:t>Administration</a:t>
            </a:r>
            <a:endParaRPr lang="en-US" dirty="0" smtClean="0"/>
          </a:p>
          <a:p>
            <a:endParaRPr lang="en-US" baseline="30000" dirty="0" smtClean="0"/>
          </a:p>
          <a:p>
            <a:r>
              <a:rPr lang="en-US" dirty="0" smtClean="0"/>
              <a:t>Synopsis – December 1, 2010</a:t>
            </a:r>
          </a:p>
          <a:p>
            <a:endParaRPr lang="en-US" dirty="0" smtClean="0"/>
          </a:p>
          <a:p>
            <a:r>
              <a:rPr lang="en-US" dirty="0" smtClean="0"/>
              <a:t>Stream Morphology in Arc Hydro River Meeting, Austin, TX</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0"/>
            <a:ext cx="8229600" cy="381000"/>
          </a:xfrm>
        </p:spPr>
        <p:txBody>
          <a:bodyPr>
            <a:normAutofit/>
          </a:bodyPr>
          <a:lstStyle/>
          <a:p>
            <a:r>
              <a:rPr lang="en-US" sz="1800" dirty="0" smtClean="0"/>
              <a:t>SOS Proposed National Stream Morphology Database</a:t>
            </a:r>
            <a:endParaRPr lang="en-US" sz="1800" dirty="0"/>
          </a:p>
        </p:txBody>
      </p:sp>
      <p:sp>
        <p:nvSpPr>
          <p:cNvPr id="3" name="Subtitle 2"/>
          <p:cNvSpPr>
            <a:spLocks noGrp="1"/>
          </p:cNvSpPr>
          <p:nvPr>
            <p:ph type="subTitle" idx="1"/>
          </p:nvPr>
        </p:nvSpPr>
        <p:spPr>
          <a:xfrm>
            <a:off x="381000" y="1219200"/>
            <a:ext cx="8229600" cy="5181600"/>
          </a:xfrm>
        </p:spPr>
        <p:txBody>
          <a:bodyPr>
            <a:normAutofit fontScale="62500" lnSpcReduction="20000"/>
          </a:bodyPr>
          <a:lstStyle/>
          <a:p>
            <a:pPr lvl="0"/>
            <a:r>
              <a:rPr lang="en-US" sz="7700" b="1" dirty="0" smtClean="0">
                <a:solidFill>
                  <a:srgbClr val="FFFF00"/>
                </a:solidFill>
              </a:rPr>
              <a:t>Additional data include</a:t>
            </a:r>
            <a:r>
              <a:rPr lang="en-US" sz="7700" b="1" dirty="0" smtClean="0"/>
              <a:t>:</a:t>
            </a:r>
          </a:p>
          <a:p>
            <a:pPr lvl="0" algn="l"/>
            <a:endParaRPr lang="en-US" sz="1800" dirty="0" smtClean="0"/>
          </a:p>
          <a:p>
            <a:pPr lvl="0" algn="l">
              <a:buFont typeface="Arial" pitchFamily="34" charset="0"/>
              <a:buChar char="•"/>
            </a:pPr>
            <a:r>
              <a:rPr lang="en-US" sz="4400" dirty="0" smtClean="0"/>
              <a:t>  Scans of raw field notes and lab sheets</a:t>
            </a:r>
          </a:p>
          <a:p>
            <a:pPr lvl="0" algn="l">
              <a:buFont typeface="Arial" pitchFamily="34" charset="0"/>
              <a:buChar char="•"/>
            </a:pPr>
            <a:r>
              <a:rPr lang="en-US" sz="4400" dirty="0" smtClean="0"/>
              <a:t>  Photographs, inc. location info, photographer</a:t>
            </a:r>
          </a:p>
          <a:p>
            <a:pPr lvl="0" algn="l">
              <a:buFont typeface="Arial" pitchFamily="34" charset="0"/>
              <a:buChar char="•"/>
            </a:pPr>
            <a:r>
              <a:rPr lang="en-US" sz="4400" dirty="0" smtClean="0"/>
              <a:t>  Additional supporting files from the gage 	information (Station Analysis, Station 	Description, rating curve, Log-Pearson Type 	III analysis, etc.)</a:t>
            </a:r>
          </a:p>
          <a:p>
            <a:pPr lvl="0" algn="l">
              <a:buFont typeface="Arial" pitchFamily="34" charset="0"/>
              <a:buChar char="•"/>
            </a:pPr>
            <a:r>
              <a:rPr lang="en-US" sz="4400" dirty="0" smtClean="0"/>
              <a:t>  Discharge measurements and short-term stage 	information (or direct link to miscellaneous 	measurements portion of ADAPS) </a:t>
            </a:r>
          </a:p>
          <a:p>
            <a:pPr lvl="0" algn="l">
              <a:buFont typeface="Arial" pitchFamily="34" charset="0"/>
              <a:buChar char="•"/>
            </a:pPr>
            <a:r>
              <a:rPr lang="en-US" sz="4400" dirty="0" smtClean="0"/>
              <a:t>  Protocol used for collection, agency &amp; personnel</a:t>
            </a:r>
          </a:p>
          <a:p>
            <a:endParaRPr lang="en-US" baseline="30000" dirty="0" smtClean="0"/>
          </a:p>
          <a:p>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0"/>
            <a:ext cx="8229600" cy="381000"/>
          </a:xfrm>
        </p:spPr>
        <p:txBody>
          <a:bodyPr>
            <a:normAutofit/>
          </a:bodyPr>
          <a:lstStyle/>
          <a:p>
            <a:r>
              <a:rPr lang="en-US" sz="1800" dirty="0" smtClean="0"/>
              <a:t>SOS Proposed National Stream Morphology Database</a:t>
            </a:r>
            <a:endParaRPr lang="en-US" sz="1800" dirty="0"/>
          </a:p>
        </p:txBody>
      </p:sp>
      <p:sp>
        <p:nvSpPr>
          <p:cNvPr id="3" name="Subtitle 2"/>
          <p:cNvSpPr>
            <a:spLocks noGrp="1"/>
          </p:cNvSpPr>
          <p:nvPr>
            <p:ph type="subTitle" idx="1"/>
          </p:nvPr>
        </p:nvSpPr>
        <p:spPr>
          <a:xfrm>
            <a:off x="381000" y="1219200"/>
            <a:ext cx="8534400" cy="5181600"/>
          </a:xfrm>
        </p:spPr>
        <p:txBody>
          <a:bodyPr>
            <a:normAutofit fontScale="92500" lnSpcReduction="20000"/>
          </a:bodyPr>
          <a:lstStyle/>
          <a:p>
            <a:pPr lvl="0"/>
            <a:r>
              <a:rPr lang="en-US" sz="5800" b="1" dirty="0" smtClean="0">
                <a:solidFill>
                  <a:srgbClr val="FFFF00"/>
                </a:solidFill>
              </a:rPr>
              <a:t>2011 Workshop</a:t>
            </a:r>
          </a:p>
          <a:p>
            <a:pPr lvl="0" algn="l">
              <a:buFont typeface="Arial" pitchFamily="34" charset="0"/>
              <a:buChar char="•"/>
            </a:pPr>
            <a:r>
              <a:rPr lang="en-US" sz="4400" dirty="0" smtClean="0"/>
              <a:t>  </a:t>
            </a:r>
            <a:r>
              <a:rPr lang="en-US" sz="2400" dirty="0" smtClean="0"/>
              <a:t>Participants to include experts that have collected stream 	morphology data, database designers, those interested in 	applications of the data (GIS, modeling), and those involved 	in the development of NWQMC’s and FGDC meta </a:t>
            </a:r>
            <a:r>
              <a:rPr lang="en-US" sz="2400" dirty="0" smtClean="0"/>
              <a:t>data</a:t>
            </a:r>
          </a:p>
          <a:p>
            <a:pPr lvl="0" algn="l"/>
            <a:endParaRPr lang="en-US" sz="1500" dirty="0" smtClean="0"/>
          </a:p>
          <a:p>
            <a:pPr lvl="0" algn="l">
              <a:buFont typeface="Arial" pitchFamily="34" charset="0"/>
              <a:buChar char="•"/>
            </a:pPr>
            <a:r>
              <a:rPr lang="en-US" sz="2400" dirty="0" smtClean="0"/>
              <a:t>  Some draft questions:</a:t>
            </a:r>
          </a:p>
          <a:p>
            <a:pPr lvl="1" algn="l">
              <a:buFont typeface="Arial" pitchFamily="34" charset="0"/>
              <a:buChar char="•"/>
            </a:pPr>
            <a:r>
              <a:rPr lang="en-US" dirty="0" smtClean="0"/>
              <a:t> </a:t>
            </a:r>
            <a:r>
              <a:rPr lang="en-US" sz="1900" dirty="0" smtClean="0"/>
              <a:t>Are there appropriate example databases already developed?</a:t>
            </a:r>
          </a:p>
          <a:p>
            <a:pPr lvl="1" algn="l">
              <a:buFont typeface="Arial" pitchFamily="34" charset="0"/>
              <a:buChar char="•"/>
            </a:pPr>
            <a:r>
              <a:rPr lang="en-US" sz="1900" dirty="0" smtClean="0"/>
              <a:t>  What </a:t>
            </a:r>
            <a:r>
              <a:rPr lang="en-US" sz="1900" dirty="0" smtClean="0"/>
              <a:t>types of data should be stored?</a:t>
            </a:r>
          </a:p>
          <a:p>
            <a:pPr lvl="1" algn="l">
              <a:buFont typeface="Arial" pitchFamily="34" charset="0"/>
              <a:buChar char="•"/>
            </a:pPr>
            <a:r>
              <a:rPr lang="en-US" sz="1900" dirty="0" smtClean="0"/>
              <a:t>  What </a:t>
            </a:r>
            <a:r>
              <a:rPr lang="en-US" sz="1900" dirty="0" smtClean="0"/>
              <a:t>are possible funding mechanisms to develop the database?</a:t>
            </a:r>
          </a:p>
          <a:p>
            <a:pPr lvl="1" algn="l">
              <a:buFont typeface="Arial" pitchFamily="34" charset="0"/>
              <a:buChar char="•"/>
            </a:pPr>
            <a:r>
              <a:rPr lang="en-US" sz="1900" dirty="0" smtClean="0"/>
              <a:t> </a:t>
            </a:r>
            <a:r>
              <a:rPr lang="en-US" sz="1900" dirty="0" smtClean="0"/>
              <a:t> Who </a:t>
            </a:r>
            <a:r>
              <a:rPr lang="en-US" sz="1900" dirty="0" smtClean="0"/>
              <a:t>should be the host of the database?</a:t>
            </a:r>
          </a:p>
          <a:p>
            <a:pPr lvl="1" algn="l">
              <a:buFont typeface="Arial" pitchFamily="34" charset="0"/>
              <a:buChar char="•"/>
            </a:pPr>
            <a:r>
              <a:rPr lang="en-US" sz="1900" dirty="0" smtClean="0"/>
              <a:t> </a:t>
            </a:r>
            <a:r>
              <a:rPr lang="en-US" sz="1900" dirty="0" smtClean="0"/>
              <a:t> Should </a:t>
            </a:r>
            <a:r>
              <a:rPr lang="en-US" sz="1900" dirty="0" smtClean="0"/>
              <a:t>we start out with an example/test case and where?</a:t>
            </a:r>
          </a:p>
          <a:p>
            <a:pPr lvl="1" algn="l"/>
            <a:endParaRPr lang="en-US" sz="1900" dirty="0" smtClean="0"/>
          </a:p>
          <a:p>
            <a:pPr algn="l">
              <a:buFont typeface="Arial" pitchFamily="34" charset="0"/>
              <a:buChar char="•"/>
            </a:pPr>
            <a:r>
              <a:rPr lang="en-US" sz="2300" dirty="0" smtClean="0"/>
              <a:t> </a:t>
            </a:r>
            <a:r>
              <a:rPr lang="en-US" sz="2300" dirty="0" smtClean="0"/>
              <a:t> Publish </a:t>
            </a:r>
            <a:r>
              <a:rPr lang="en-US" sz="2300" dirty="0" smtClean="0"/>
              <a:t>workshop outcomes in AGU EOS or Forest Service Stream 	notes and provide recommendations to SOS.</a:t>
            </a:r>
          </a:p>
          <a:p>
            <a:pPr lvl="1" algn="l">
              <a:buFont typeface="Arial" pitchFamily="34" charset="0"/>
              <a:buChar char="•"/>
            </a:pPr>
            <a:endParaRPr lang="en-US" sz="2000" dirty="0" smtClean="0"/>
          </a:p>
          <a:p>
            <a:endParaRPr lang="en-US" baseline="30000" dirty="0" smtClean="0"/>
          </a:p>
          <a:p>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0"/>
            <a:ext cx="8229600" cy="381000"/>
          </a:xfrm>
        </p:spPr>
        <p:txBody>
          <a:bodyPr>
            <a:normAutofit/>
          </a:bodyPr>
          <a:lstStyle/>
          <a:p>
            <a:r>
              <a:rPr lang="en-US" sz="1800" dirty="0" smtClean="0"/>
              <a:t>SOS Proposed National Stream Morphology Database</a:t>
            </a:r>
            <a:endParaRPr lang="en-US" sz="1800" dirty="0"/>
          </a:p>
        </p:txBody>
      </p:sp>
      <p:sp>
        <p:nvSpPr>
          <p:cNvPr id="3" name="Subtitle 2"/>
          <p:cNvSpPr>
            <a:spLocks noGrp="1"/>
          </p:cNvSpPr>
          <p:nvPr>
            <p:ph type="subTitle" idx="1"/>
          </p:nvPr>
        </p:nvSpPr>
        <p:spPr>
          <a:xfrm>
            <a:off x="381000" y="1219200"/>
            <a:ext cx="8534400" cy="5181600"/>
          </a:xfrm>
        </p:spPr>
        <p:txBody>
          <a:bodyPr>
            <a:normAutofit fontScale="85000" lnSpcReduction="20000"/>
          </a:bodyPr>
          <a:lstStyle/>
          <a:p>
            <a:pPr lvl="0"/>
            <a:r>
              <a:rPr lang="en-US" sz="5800" b="1" dirty="0" smtClean="0">
                <a:solidFill>
                  <a:srgbClr val="FFFF00"/>
                </a:solidFill>
              </a:rPr>
              <a:t>2011 National Stream Morphology Database Workshop – Sponsored by the SOS</a:t>
            </a:r>
          </a:p>
          <a:p>
            <a:pPr lvl="0" algn="l"/>
            <a:endParaRPr lang="en-US" sz="1800" dirty="0" smtClean="0"/>
          </a:p>
          <a:p>
            <a:pPr lvl="0" algn="l">
              <a:buFont typeface="Arial" pitchFamily="34" charset="0"/>
              <a:buChar char="•"/>
            </a:pPr>
            <a:r>
              <a:rPr lang="en-US" sz="4400" dirty="0" smtClean="0"/>
              <a:t>  Approved this week by the SOS</a:t>
            </a:r>
          </a:p>
          <a:p>
            <a:pPr lvl="0" algn="l">
              <a:buFont typeface="Arial" pitchFamily="34" charset="0"/>
              <a:buChar char="•"/>
            </a:pPr>
            <a:r>
              <a:rPr lang="en-US" sz="4400" dirty="0" smtClean="0"/>
              <a:t>  Planning phase start</a:t>
            </a:r>
          </a:p>
          <a:p>
            <a:pPr lvl="0" algn="l">
              <a:buFont typeface="Arial" pitchFamily="34" charset="0"/>
              <a:buChar char="•"/>
            </a:pPr>
            <a:r>
              <a:rPr lang="en-US" sz="4400" dirty="0" smtClean="0"/>
              <a:t>  Probably late Spring 2011</a:t>
            </a:r>
          </a:p>
          <a:p>
            <a:pPr lvl="0" algn="l">
              <a:buFont typeface="Arial" pitchFamily="34" charset="0"/>
              <a:buChar char="•"/>
            </a:pPr>
            <a:r>
              <a:rPr lang="en-US" sz="4400" dirty="0" smtClean="0"/>
              <a:t>  Location TBD – Madison, WI?</a:t>
            </a:r>
          </a:p>
          <a:p>
            <a:endParaRPr lang="en-US" baseline="30000" dirty="0" smtClean="0"/>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0"/>
            <a:ext cx="8229600" cy="381000"/>
          </a:xfrm>
        </p:spPr>
        <p:txBody>
          <a:bodyPr>
            <a:normAutofit/>
          </a:bodyPr>
          <a:lstStyle/>
          <a:p>
            <a:r>
              <a:rPr lang="en-US" sz="1800" dirty="0" smtClean="0"/>
              <a:t>SOS Proposed National Stream Morphology Database</a:t>
            </a:r>
            <a:endParaRPr lang="en-US" sz="1800" dirty="0"/>
          </a:p>
        </p:txBody>
      </p:sp>
      <p:sp>
        <p:nvSpPr>
          <p:cNvPr id="3" name="Subtitle 2"/>
          <p:cNvSpPr>
            <a:spLocks noGrp="1"/>
          </p:cNvSpPr>
          <p:nvPr>
            <p:ph type="subTitle" idx="1"/>
          </p:nvPr>
        </p:nvSpPr>
        <p:spPr>
          <a:xfrm>
            <a:off x="381000" y="1219200"/>
            <a:ext cx="8229600" cy="4419600"/>
          </a:xfrm>
        </p:spPr>
        <p:txBody>
          <a:bodyPr>
            <a:normAutofit lnSpcReduction="10000"/>
          </a:bodyPr>
          <a:lstStyle/>
          <a:p>
            <a:r>
              <a:rPr lang="en-US" sz="4300" dirty="0" smtClean="0">
                <a:solidFill>
                  <a:srgbClr val="FFFF00"/>
                </a:solidFill>
              </a:rPr>
              <a:t>Subcommittee on Sedimentation</a:t>
            </a:r>
          </a:p>
          <a:p>
            <a:endParaRPr lang="en-US" baseline="30000" dirty="0" smtClean="0"/>
          </a:p>
          <a:p>
            <a:pPr algn="l">
              <a:buFont typeface="Arial" pitchFamily="34" charset="0"/>
              <a:buChar char="•"/>
            </a:pPr>
            <a:r>
              <a:rPr lang="en-US" dirty="0" smtClean="0"/>
              <a:t>  Under the Department of the Interior’s Advisory 	Committee on Water Information</a:t>
            </a:r>
          </a:p>
          <a:p>
            <a:endParaRPr lang="en-US" baseline="30000" dirty="0" smtClean="0"/>
          </a:p>
          <a:p>
            <a:pPr algn="l">
              <a:buFont typeface="Arial" pitchFamily="34" charset="0"/>
              <a:buChar char="•"/>
            </a:pPr>
            <a:r>
              <a:rPr lang="en-US" dirty="0" smtClean="0"/>
              <a:t>  Four workgroups:</a:t>
            </a:r>
          </a:p>
          <a:p>
            <a:pPr lvl="1" algn="l">
              <a:buFont typeface="Arial" pitchFamily="34" charset="0"/>
              <a:buChar char="•"/>
            </a:pPr>
            <a:r>
              <a:rPr lang="en-US" dirty="0" smtClean="0"/>
              <a:t> Federal </a:t>
            </a:r>
            <a:r>
              <a:rPr lang="en-US" dirty="0" smtClean="0"/>
              <a:t>Interagency Sedimentation Conferences</a:t>
            </a:r>
          </a:p>
          <a:p>
            <a:pPr lvl="1" algn="l">
              <a:buFont typeface="Arial" pitchFamily="34" charset="0"/>
              <a:buChar char="•"/>
            </a:pPr>
            <a:r>
              <a:rPr lang="en-US" dirty="0" smtClean="0"/>
              <a:t> Dam </a:t>
            </a:r>
            <a:r>
              <a:rPr lang="en-US" dirty="0" smtClean="0"/>
              <a:t>Removal/Sediment Management Guidelines</a:t>
            </a:r>
          </a:p>
          <a:p>
            <a:pPr lvl="1" algn="l">
              <a:buFont typeface="Arial" pitchFamily="34" charset="0"/>
              <a:buChar char="•"/>
            </a:pPr>
            <a:r>
              <a:rPr lang="en-US" dirty="0" smtClean="0"/>
              <a:t> Reservoir </a:t>
            </a:r>
            <a:r>
              <a:rPr lang="en-US" dirty="0" smtClean="0"/>
              <a:t>Sedimentation Database, RESSED</a:t>
            </a:r>
          </a:p>
          <a:p>
            <a:pPr lvl="1" algn="l">
              <a:buFont typeface="Arial" pitchFamily="34" charset="0"/>
              <a:buChar char="•"/>
            </a:pPr>
            <a:r>
              <a:rPr lang="en-US" dirty="0" smtClean="0">
                <a:solidFill>
                  <a:srgbClr val="FFFF00"/>
                </a:solidFill>
              </a:rPr>
              <a:t> Stream </a:t>
            </a:r>
            <a:r>
              <a:rPr lang="en-US" dirty="0" smtClean="0">
                <a:solidFill>
                  <a:srgbClr val="FFFF00"/>
                </a:solidFill>
              </a:rPr>
              <a:t>Morphology Database </a:t>
            </a:r>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0"/>
            <a:ext cx="8229600" cy="381000"/>
          </a:xfrm>
        </p:spPr>
        <p:txBody>
          <a:bodyPr>
            <a:normAutofit/>
          </a:bodyPr>
          <a:lstStyle/>
          <a:p>
            <a:r>
              <a:rPr lang="en-US" sz="1800" dirty="0" smtClean="0"/>
              <a:t>SOS Proposed National Stream Morphology Database</a:t>
            </a:r>
            <a:endParaRPr lang="en-US" sz="1800" dirty="0"/>
          </a:p>
        </p:txBody>
      </p:sp>
      <p:sp>
        <p:nvSpPr>
          <p:cNvPr id="3" name="Subtitle 2"/>
          <p:cNvSpPr>
            <a:spLocks noGrp="1"/>
          </p:cNvSpPr>
          <p:nvPr>
            <p:ph type="subTitle" idx="1"/>
          </p:nvPr>
        </p:nvSpPr>
        <p:spPr>
          <a:xfrm>
            <a:off x="381000" y="1219200"/>
            <a:ext cx="8229600" cy="5181600"/>
          </a:xfrm>
        </p:spPr>
        <p:txBody>
          <a:bodyPr>
            <a:normAutofit fontScale="70000" lnSpcReduction="20000"/>
          </a:bodyPr>
          <a:lstStyle/>
          <a:p>
            <a:r>
              <a:rPr lang="en-US" sz="4600" dirty="0" smtClean="0">
                <a:solidFill>
                  <a:srgbClr val="FFFF00"/>
                </a:solidFill>
              </a:rPr>
              <a:t>Why do we need a morphology database?</a:t>
            </a:r>
          </a:p>
          <a:p>
            <a:endParaRPr lang="en-US" dirty="0" smtClean="0"/>
          </a:p>
          <a:p>
            <a:pPr algn="l">
              <a:buFont typeface="Arial" pitchFamily="34" charset="0"/>
              <a:buChar char="•"/>
            </a:pPr>
            <a:r>
              <a:rPr lang="en-US" dirty="0" smtClean="0"/>
              <a:t>  </a:t>
            </a:r>
            <a:r>
              <a:rPr lang="en-US" dirty="0" smtClean="0"/>
              <a:t> Centrally accessible data available to partners, cooperators, </a:t>
            </a:r>
            <a:r>
              <a:rPr lang="en-US" dirty="0" smtClean="0"/>
              <a:t>public</a:t>
            </a:r>
            <a:r>
              <a:rPr lang="en-US" dirty="0" smtClean="0"/>
              <a:t> </a:t>
            </a:r>
            <a:endParaRPr lang="en-US" dirty="0" smtClean="0"/>
          </a:p>
          <a:p>
            <a:pPr algn="l">
              <a:buFont typeface="Arial" pitchFamily="34" charset="0"/>
              <a:buChar char="•"/>
            </a:pPr>
            <a:endParaRPr lang="en-US" sz="2000" dirty="0" smtClean="0"/>
          </a:p>
          <a:p>
            <a:pPr algn="l">
              <a:buFont typeface="Arial" pitchFamily="34" charset="0"/>
              <a:buChar char="•"/>
            </a:pPr>
            <a:r>
              <a:rPr lang="en-US" dirty="0" smtClean="0"/>
              <a:t> </a:t>
            </a:r>
            <a:r>
              <a:rPr lang="en-US" dirty="0" smtClean="0"/>
              <a:t>  Tracking </a:t>
            </a:r>
            <a:r>
              <a:rPr lang="en-US" dirty="0" smtClean="0"/>
              <a:t>trends over time (upgrade of Vigil </a:t>
            </a:r>
            <a:r>
              <a:rPr lang="en-US" dirty="0" smtClean="0"/>
              <a:t>Network)</a:t>
            </a:r>
          </a:p>
          <a:p>
            <a:pPr algn="l"/>
            <a:endParaRPr lang="en-US" sz="2000" dirty="0" smtClean="0"/>
          </a:p>
          <a:p>
            <a:pPr algn="l">
              <a:buFont typeface="Arial" pitchFamily="34" charset="0"/>
              <a:buChar char="•"/>
            </a:pPr>
            <a:r>
              <a:rPr lang="en-US" dirty="0" smtClean="0"/>
              <a:t> </a:t>
            </a:r>
            <a:r>
              <a:rPr lang="en-US" dirty="0" smtClean="0"/>
              <a:t>  Multidisciplinary </a:t>
            </a:r>
            <a:r>
              <a:rPr lang="en-US" dirty="0" smtClean="0"/>
              <a:t>studies – linking stream morphology data with 	</a:t>
            </a:r>
            <a:r>
              <a:rPr lang="en-US" dirty="0" err="1" smtClean="0"/>
              <a:t>streamflow</a:t>
            </a:r>
            <a:r>
              <a:rPr lang="en-US" dirty="0" smtClean="0"/>
              <a:t>, ecology, habitat,  reservoir sedimentation, 	sediment transport, and water chemistry data </a:t>
            </a:r>
            <a:r>
              <a:rPr lang="en-US" dirty="0" smtClean="0"/>
              <a:t>sets</a:t>
            </a:r>
          </a:p>
          <a:p>
            <a:pPr algn="l">
              <a:buFont typeface="Arial" pitchFamily="34" charset="0"/>
              <a:buChar char="•"/>
            </a:pPr>
            <a:endParaRPr lang="en-US" sz="2000" dirty="0" smtClean="0"/>
          </a:p>
          <a:p>
            <a:pPr algn="l">
              <a:buFont typeface="Arial" pitchFamily="34" charset="0"/>
              <a:buChar char="•"/>
            </a:pPr>
            <a:r>
              <a:rPr lang="en-US" dirty="0" smtClean="0"/>
              <a:t>  Characterization </a:t>
            </a:r>
            <a:r>
              <a:rPr lang="en-US" dirty="0" smtClean="0"/>
              <a:t>of channels and </a:t>
            </a:r>
            <a:r>
              <a:rPr lang="en-US" dirty="0" smtClean="0"/>
              <a:t>sediment</a:t>
            </a:r>
          </a:p>
          <a:p>
            <a:pPr lvl="1" algn="l">
              <a:buFont typeface="Courier New" pitchFamily="49" charset="0"/>
              <a:buChar char="o"/>
            </a:pPr>
            <a:r>
              <a:rPr lang="en-US" dirty="0" smtClean="0"/>
              <a:t>  Stream </a:t>
            </a:r>
            <a:r>
              <a:rPr lang="en-US" dirty="0" smtClean="0"/>
              <a:t>restoration </a:t>
            </a:r>
            <a:r>
              <a:rPr lang="en-US" dirty="0" smtClean="0"/>
              <a:t>design</a:t>
            </a:r>
          </a:p>
          <a:p>
            <a:pPr lvl="1" algn="l">
              <a:buFont typeface="Courier New" pitchFamily="49" charset="0"/>
              <a:buChar char="o"/>
            </a:pPr>
            <a:r>
              <a:rPr lang="en-US" dirty="0" smtClean="0"/>
              <a:t> </a:t>
            </a:r>
            <a:r>
              <a:rPr lang="en-US" dirty="0" smtClean="0"/>
              <a:t> D</a:t>
            </a:r>
            <a:r>
              <a:rPr lang="en-US" dirty="0" smtClean="0"/>
              <a:t>am </a:t>
            </a:r>
            <a:r>
              <a:rPr lang="en-US" dirty="0" smtClean="0"/>
              <a:t>removal</a:t>
            </a:r>
          </a:p>
          <a:p>
            <a:pPr lvl="1" algn="l">
              <a:buFont typeface="Courier New" pitchFamily="49" charset="0"/>
              <a:buChar char="o"/>
            </a:pPr>
            <a:r>
              <a:rPr lang="en-US" dirty="0" smtClean="0"/>
              <a:t>  Channel stability</a:t>
            </a:r>
          </a:p>
          <a:p>
            <a:pPr lvl="1" algn="l">
              <a:buFont typeface="Courier New" pitchFamily="49" charset="0"/>
              <a:buChar char="o"/>
            </a:pPr>
            <a:r>
              <a:rPr lang="en-US" dirty="0" smtClean="0"/>
              <a:t>  Transportation/hydraulic studies</a:t>
            </a:r>
          </a:p>
          <a:p>
            <a:pPr lvl="1" algn="l">
              <a:buFont typeface="Courier New" pitchFamily="49" charset="0"/>
              <a:buChar char="o"/>
            </a:pPr>
            <a:r>
              <a:rPr lang="en-US" dirty="0" smtClean="0"/>
              <a:t> </a:t>
            </a:r>
            <a:r>
              <a:rPr lang="en-US" dirty="0" smtClean="0"/>
              <a:t> Habitat </a:t>
            </a:r>
            <a:r>
              <a:rPr lang="en-US" dirty="0" smtClean="0"/>
              <a:t>assessment</a:t>
            </a:r>
          </a:p>
          <a:p>
            <a:pPr lvl="1" algn="l">
              <a:buFont typeface="Courier New" pitchFamily="49" charset="0"/>
              <a:buChar char="o"/>
            </a:pPr>
            <a:r>
              <a:rPr lang="en-US" dirty="0" smtClean="0"/>
              <a:t> </a:t>
            </a:r>
            <a:r>
              <a:rPr lang="en-US" dirty="0" smtClean="0"/>
              <a:t> </a:t>
            </a:r>
            <a:r>
              <a:rPr lang="en-US" dirty="0" smtClean="0"/>
              <a:t>GIS/stream networks </a:t>
            </a:r>
            <a:endParaRPr lang="en-US" dirty="0" smtClean="0"/>
          </a:p>
          <a:p>
            <a:pPr lvl="1" algn="l">
              <a:buFont typeface="Courier New" pitchFamily="49" charset="0"/>
              <a:buChar char="o"/>
            </a:pPr>
            <a:r>
              <a:rPr lang="en-US" dirty="0" smtClean="0"/>
              <a:t> </a:t>
            </a:r>
            <a:r>
              <a:rPr lang="en-US" dirty="0" smtClean="0"/>
              <a:t> Flow routing/modeling</a:t>
            </a:r>
            <a:endParaRPr lang="en-US" dirty="0" smtClean="0"/>
          </a:p>
          <a:p>
            <a:pPr lvl="1" algn="l"/>
            <a:endParaRPr lang="en-US" sz="2000" dirty="0" smtClean="0"/>
          </a:p>
          <a:p>
            <a:pPr algn="l"/>
            <a:endParaRPr lang="en-US"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0"/>
            <a:ext cx="8229600" cy="381000"/>
          </a:xfrm>
        </p:spPr>
        <p:txBody>
          <a:bodyPr>
            <a:normAutofit/>
          </a:bodyPr>
          <a:lstStyle/>
          <a:p>
            <a:r>
              <a:rPr lang="en-US" sz="1800" dirty="0" smtClean="0"/>
              <a:t>SOS Proposed National Stream Morphology Database</a:t>
            </a:r>
            <a:endParaRPr lang="en-US" sz="1800" dirty="0"/>
          </a:p>
        </p:txBody>
      </p:sp>
      <p:sp>
        <p:nvSpPr>
          <p:cNvPr id="3" name="Subtitle 2"/>
          <p:cNvSpPr>
            <a:spLocks noGrp="1"/>
          </p:cNvSpPr>
          <p:nvPr>
            <p:ph type="subTitle" idx="1"/>
          </p:nvPr>
        </p:nvSpPr>
        <p:spPr>
          <a:xfrm>
            <a:off x="76200" y="1219200"/>
            <a:ext cx="8839200" cy="5181600"/>
          </a:xfrm>
        </p:spPr>
        <p:txBody>
          <a:bodyPr>
            <a:normAutofit/>
          </a:bodyPr>
          <a:lstStyle/>
          <a:p>
            <a:r>
              <a:rPr lang="en-US" sz="4300" b="1" dirty="0" smtClean="0">
                <a:solidFill>
                  <a:srgbClr val="FFFF00"/>
                </a:solidFill>
              </a:rPr>
              <a:t>Why now?</a:t>
            </a:r>
          </a:p>
          <a:p>
            <a:pPr marL="914400" lvl="1" indent="-457200" algn="l">
              <a:buFont typeface="Arial" pitchFamily="34" charset="0"/>
              <a:buChar char="•"/>
            </a:pPr>
            <a:r>
              <a:rPr lang="en-US" dirty="0" smtClean="0"/>
              <a:t>Widespread collection of stream morphology data</a:t>
            </a:r>
          </a:p>
          <a:p>
            <a:pPr marL="1371600" lvl="2" indent="-457200" algn="l">
              <a:buFont typeface="Courier New" pitchFamily="49" charset="0"/>
              <a:buChar char="o"/>
            </a:pPr>
            <a:r>
              <a:rPr lang="en-US" dirty="0" smtClean="0"/>
              <a:t>Main driver is bankfull regional curves, many done by USGS Water Science Centers</a:t>
            </a:r>
          </a:p>
          <a:p>
            <a:pPr marL="1371600" lvl="2" indent="-457200" algn="l">
              <a:buFont typeface="Courier New" pitchFamily="49" charset="0"/>
              <a:buChar char="o"/>
            </a:pPr>
            <a:r>
              <a:rPr lang="en-US" dirty="0" smtClean="0"/>
              <a:t>Channel monitoring related to restoration and other channel change/sediment source studies</a:t>
            </a:r>
          </a:p>
          <a:p>
            <a:pPr marL="914400" lvl="1" indent="-457200" algn="l">
              <a:buFont typeface="Arial" pitchFamily="34" charset="0"/>
              <a:buChar char="•"/>
            </a:pPr>
            <a:r>
              <a:rPr lang="en-US" dirty="0" smtClean="0"/>
              <a:t>Profusion of instrument types and methods</a:t>
            </a:r>
          </a:p>
          <a:p>
            <a:pPr marL="914400" lvl="1" indent="-457200" algn="l">
              <a:buFont typeface="Arial" pitchFamily="34" charset="0"/>
              <a:buChar char="•"/>
            </a:pPr>
            <a:r>
              <a:rPr lang="en-US" dirty="0" smtClean="0"/>
              <a:t>No </a:t>
            </a:r>
            <a:r>
              <a:rPr lang="en-US" dirty="0" smtClean="0"/>
              <a:t>national </a:t>
            </a:r>
            <a:r>
              <a:rPr lang="en-US" dirty="0" smtClean="0"/>
              <a:t>database/data-element standard </a:t>
            </a:r>
            <a:r>
              <a:rPr lang="en-US" dirty="0" smtClean="0"/>
              <a:t>available</a:t>
            </a:r>
          </a:p>
          <a:p>
            <a:pPr marL="914400" lvl="1" indent="-457200" algn="l">
              <a:buFont typeface="Arial" pitchFamily="34" charset="0"/>
              <a:buChar char="•"/>
            </a:pPr>
            <a:r>
              <a:rPr lang="en-US" dirty="0" smtClean="0"/>
              <a:t>National efforts for modeling </a:t>
            </a:r>
            <a:r>
              <a:rPr lang="en-US" dirty="0" smtClean="0"/>
              <a:t>&amp; </a:t>
            </a:r>
            <a:r>
              <a:rPr lang="en-US" dirty="0" smtClean="0"/>
              <a:t>stream </a:t>
            </a:r>
            <a:r>
              <a:rPr lang="en-US" dirty="0" smtClean="0"/>
              <a:t>network development</a:t>
            </a:r>
          </a:p>
          <a:p>
            <a:pPr marL="914400" lvl="1" indent="-457200" algn="l">
              <a:buFont typeface="Arial" pitchFamily="34" charset="0"/>
              <a:buChar char="•"/>
            </a:pPr>
            <a:r>
              <a:rPr lang="en-US" dirty="0" smtClean="0"/>
              <a:t>Powerful </a:t>
            </a:r>
            <a:r>
              <a:rPr lang="en-US" dirty="0" smtClean="0"/>
              <a:t>links to </a:t>
            </a:r>
            <a:r>
              <a:rPr lang="en-US" dirty="0" err="1" smtClean="0"/>
              <a:t>Streamstats</a:t>
            </a:r>
            <a:r>
              <a:rPr lang="en-US" dirty="0" smtClean="0"/>
              <a:t>--timing is right.</a:t>
            </a:r>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0"/>
            <a:ext cx="8229600" cy="381000"/>
          </a:xfrm>
        </p:spPr>
        <p:txBody>
          <a:bodyPr>
            <a:normAutofit/>
          </a:bodyPr>
          <a:lstStyle/>
          <a:p>
            <a:r>
              <a:rPr lang="en-US" sz="1800" dirty="0" smtClean="0"/>
              <a:t>SOS Proposed National Stream Morphology Database</a:t>
            </a:r>
            <a:endParaRPr lang="en-US" sz="1800" dirty="0"/>
          </a:p>
        </p:txBody>
      </p:sp>
      <p:sp>
        <p:nvSpPr>
          <p:cNvPr id="3" name="Subtitle 2"/>
          <p:cNvSpPr>
            <a:spLocks noGrp="1"/>
          </p:cNvSpPr>
          <p:nvPr>
            <p:ph type="subTitle" idx="1"/>
          </p:nvPr>
        </p:nvSpPr>
        <p:spPr>
          <a:xfrm>
            <a:off x="381000" y="1219200"/>
            <a:ext cx="8229600" cy="5181600"/>
          </a:xfrm>
        </p:spPr>
        <p:txBody>
          <a:bodyPr>
            <a:normAutofit/>
          </a:bodyPr>
          <a:lstStyle/>
          <a:p>
            <a:r>
              <a:rPr lang="en-US" sz="4300" b="1" dirty="0" smtClean="0">
                <a:solidFill>
                  <a:srgbClr val="FFFF00"/>
                </a:solidFill>
              </a:rPr>
              <a:t>OBJECTIVES</a:t>
            </a:r>
          </a:p>
          <a:p>
            <a:endParaRPr lang="en-US" baseline="30000" dirty="0" smtClean="0"/>
          </a:p>
          <a:p>
            <a:pPr lvl="0" algn="l">
              <a:buFont typeface="Arial" pitchFamily="34" charset="0"/>
              <a:buChar char="•"/>
            </a:pPr>
            <a:r>
              <a:rPr lang="en-US" dirty="0" smtClean="0"/>
              <a:t>  Evaluate/identify data-storage protocols for 	stream morphology data, </a:t>
            </a:r>
          </a:p>
          <a:p>
            <a:pPr lvl="0" algn="l"/>
            <a:endParaRPr lang="en-US" sz="1600" dirty="0" smtClean="0"/>
          </a:p>
          <a:p>
            <a:pPr lvl="0" algn="l">
              <a:buFont typeface="Arial" pitchFamily="34" charset="0"/>
              <a:buChar char="•"/>
            </a:pPr>
            <a:r>
              <a:rPr lang="en-US" dirty="0" smtClean="0"/>
              <a:t>  Compile and/or organize certifiably credible 	stream morphology data as appropriate,  </a:t>
            </a:r>
            <a:endParaRPr lang="en-US" dirty="0" smtClean="0"/>
          </a:p>
          <a:p>
            <a:pPr lvl="0" algn="l"/>
            <a:r>
              <a:rPr lang="en-US" dirty="0" smtClean="0"/>
              <a:t>	</a:t>
            </a:r>
            <a:r>
              <a:rPr lang="en-US" dirty="0" smtClean="0"/>
              <a:t>and</a:t>
            </a:r>
            <a:endParaRPr lang="en-US" dirty="0" smtClean="0"/>
          </a:p>
          <a:p>
            <a:pPr lvl="0" algn="l"/>
            <a:endParaRPr lang="en-US" sz="1600" dirty="0" smtClean="0"/>
          </a:p>
          <a:p>
            <a:pPr lvl="0" algn="l">
              <a:buFont typeface="Arial" pitchFamily="34" charset="0"/>
              <a:buChar char="•"/>
            </a:pPr>
            <a:r>
              <a:rPr lang="en-US" dirty="0" smtClean="0"/>
              <a:t>  Render these data publically available.  </a:t>
            </a:r>
          </a:p>
          <a:p>
            <a:endParaRPr lang="en-US" baseline="30000" dirty="0" smtClean="0"/>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0"/>
            <a:ext cx="8229600" cy="381000"/>
          </a:xfrm>
        </p:spPr>
        <p:txBody>
          <a:bodyPr>
            <a:normAutofit/>
          </a:bodyPr>
          <a:lstStyle/>
          <a:p>
            <a:r>
              <a:rPr lang="en-US" sz="1800" dirty="0" smtClean="0"/>
              <a:t>SOS Proposed National Stream Morphology Database</a:t>
            </a:r>
            <a:endParaRPr lang="en-US" sz="1800" dirty="0"/>
          </a:p>
        </p:txBody>
      </p:sp>
      <p:sp>
        <p:nvSpPr>
          <p:cNvPr id="3" name="Subtitle 2"/>
          <p:cNvSpPr>
            <a:spLocks noGrp="1"/>
          </p:cNvSpPr>
          <p:nvPr>
            <p:ph type="subTitle" idx="1"/>
          </p:nvPr>
        </p:nvSpPr>
        <p:spPr>
          <a:xfrm>
            <a:off x="381000" y="1219200"/>
            <a:ext cx="8229600" cy="5181600"/>
          </a:xfrm>
        </p:spPr>
        <p:txBody>
          <a:bodyPr>
            <a:normAutofit fontScale="77500" lnSpcReduction="20000"/>
          </a:bodyPr>
          <a:lstStyle/>
          <a:p>
            <a:r>
              <a:rPr lang="en-US" sz="4300" b="1" dirty="0" smtClean="0">
                <a:solidFill>
                  <a:srgbClr val="FFFF00"/>
                </a:solidFill>
              </a:rPr>
              <a:t>Stream Morphology Database Attributes</a:t>
            </a:r>
          </a:p>
          <a:p>
            <a:pPr algn="l"/>
            <a:endParaRPr lang="en-US" sz="1300" dirty="0" smtClean="0"/>
          </a:p>
          <a:p>
            <a:pPr algn="l"/>
            <a:r>
              <a:rPr lang="en-US" dirty="0" smtClean="0"/>
              <a:t>1. Store many types of geomorphic data (spatial, raw and calculated) with supporting documentation (photographs, scanned field notes, maps).</a:t>
            </a:r>
          </a:p>
          <a:p>
            <a:pPr algn="l"/>
            <a:r>
              <a:rPr lang="en-US" dirty="0" smtClean="0"/>
              <a:t> </a:t>
            </a:r>
          </a:p>
          <a:p>
            <a:pPr lvl="0" algn="l"/>
            <a:r>
              <a:rPr lang="en-US" dirty="0" smtClean="0"/>
              <a:t>2. Be displayed in spatial, graphical and tabular forms.</a:t>
            </a:r>
          </a:p>
          <a:p>
            <a:pPr lvl="0" algn="l"/>
            <a:endParaRPr lang="en-US" dirty="0" smtClean="0"/>
          </a:p>
          <a:p>
            <a:pPr lvl="0" algn="l"/>
            <a:r>
              <a:rPr lang="en-US" dirty="0" smtClean="0"/>
              <a:t>3. Accommodate repeat measurements to enable temporal and spatial river morphology comparisons.  </a:t>
            </a:r>
          </a:p>
          <a:p>
            <a:pPr lvl="0" algn="l"/>
            <a:endParaRPr lang="en-US" dirty="0" smtClean="0"/>
          </a:p>
          <a:p>
            <a:pPr lvl="0" algn="l"/>
            <a:r>
              <a:rPr lang="en-US" dirty="0" smtClean="0"/>
              <a:t>4. Provide an online means to efficiently view, analyze, and export data.</a:t>
            </a:r>
          </a:p>
          <a:p>
            <a:pPr lvl="0" algn="l"/>
            <a:endParaRPr lang="en-US" dirty="0" smtClean="0"/>
          </a:p>
          <a:p>
            <a:pPr algn="l"/>
            <a:r>
              <a:rPr lang="en-US" dirty="0" smtClean="0"/>
              <a:t>5</a:t>
            </a:r>
            <a:r>
              <a:rPr lang="en-US" dirty="0" smtClean="0"/>
              <a:t>. </a:t>
            </a:r>
            <a:r>
              <a:rPr lang="en-US" dirty="0" smtClean="0"/>
              <a:t>Link to National Water-Quality Monitoring Council ACWI “metadata” to facilitate  comparison/sharing of data</a:t>
            </a:r>
          </a:p>
          <a:p>
            <a:pPr lvl="0" algn="l"/>
            <a:endParaRPr lang="en-US" dirty="0" smtClean="0"/>
          </a:p>
          <a:p>
            <a:endParaRPr lang="en-US" baseline="30000" dirty="0" smtClean="0"/>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0"/>
            <a:ext cx="8229600" cy="381000"/>
          </a:xfrm>
        </p:spPr>
        <p:txBody>
          <a:bodyPr>
            <a:normAutofit/>
          </a:bodyPr>
          <a:lstStyle/>
          <a:p>
            <a:r>
              <a:rPr lang="en-US" sz="1800" dirty="0" smtClean="0"/>
              <a:t>SOS Proposed National Stream Morphology Database</a:t>
            </a:r>
            <a:endParaRPr lang="en-US" sz="1800" dirty="0"/>
          </a:p>
        </p:txBody>
      </p:sp>
      <p:sp>
        <p:nvSpPr>
          <p:cNvPr id="3" name="Subtitle 2"/>
          <p:cNvSpPr>
            <a:spLocks noGrp="1"/>
          </p:cNvSpPr>
          <p:nvPr>
            <p:ph type="subTitle" idx="1"/>
          </p:nvPr>
        </p:nvSpPr>
        <p:spPr>
          <a:xfrm>
            <a:off x="381000" y="1219200"/>
            <a:ext cx="8458200" cy="5181600"/>
          </a:xfrm>
        </p:spPr>
        <p:txBody>
          <a:bodyPr>
            <a:normAutofit lnSpcReduction="10000"/>
          </a:bodyPr>
          <a:lstStyle/>
          <a:p>
            <a:pPr lvl="0"/>
            <a:r>
              <a:rPr lang="en-US" sz="4800" b="1" dirty="0" smtClean="0">
                <a:solidFill>
                  <a:srgbClr val="FFFF00"/>
                </a:solidFill>
              </a:rPr>
              <a:t>Spatial data needs include</a:t>
            </a:r>
            <a:r>
              <a:rPr lang="en-US" sz="4800" b="1" dirty="0" smtClean="0"/>
              <a:t>:</a:t>
            </a:r>
            <a:endParaRPr lang="en-US" sz="4800" dirty="0" smtClean="0"/>
          </a:p>
          <a:p>
            <a:endParaRPr lang="en-US" baseline="30000" dirty="0" smtClean="0"/>
          </a:p>
          <a:p>
            <a:pPr algn="l">
              <a:buFont typeface="Arial" pitchFamily="34" charset="0"/>
              <a:buChar char="•"/>
            </a:pPr>
            <a:r>
              <a:rPr lang="en-US" dirty="0" smtClean="0"/>
              <a:t>  Innovative methods for linking 3-D and multiple 	spatial scales and resolutions of data </a:t>
            </a:r>
          </a:p>
          <a:p>
            <a:pPr algn="l">
              <a:buFont typeface="Arial" pitchFamily="34" charset="0"/>
              <a:buChar char="•"/>
            </a:pPr>
            <a:endParaRPr lang="en-US" sz="1400" dirty="0" smtClean="0"/>
          </a:p>
          <a:p>
            <a:pPr lvl="1" algn="l">
              <a:buFont typeface="Courier New" pitchFamily="49" charset="0"/>
              <a:buChar char="o"/>
            </a:pPr>
            <a:r>
              <a:rPr lang="en-US" dirty="0" smtClean="0"/>
              <a:t> Not trivial!  It’s why we currently don’t have a database</a:t>
            </a:r>
          </a:p>
          <a:p>
            <a:pPr lvl="1" algn="l">
              <a:buFont typeface="Courier New" pitchFamily="49" charset="0"/>
              <a:buChar char="o"/>
            </a:pPr>
            <a:endParaRPr lang="en-US" sz="1600" dirty="0" smtClean="0"/>
          </a:p>
          <a:p>
            <a:pPr algn="l">
              <a:buFont typeface="Arial" pitchFamily="34" charset="0"/>
              <a:buChar char="•"/>
            </a:pPr>
            <a:r>
              <a:rPr lang="en-US" dirty="0" smtClean="0"/>
              <a:t>  Diverse data types</a:t>
            </a:r>
          </a:p>
          <a:p>
            <a:pPr algn="l">
              <a:buFont typeface="Arial" pitchFamily="34" charset="0"/>
              <a:buChar char="•"/>
            </a:pPr>
            <a:endParaRPr lang="en-US" sz="1600" dirty="0" smtClean="0"/>
          </a:p>
          <a:p>
            <a:pPr algn="l">
              <a:buFont typeface="Arial" pitchFamily="34" charset="0"/>
              <a:buChar char="•"/>
            </a:pPr>
            <a:r>
              <a:rPr lang="en-US" dirty="0" smtClean="0"/>
              <a:t>  Identifier that can link to other data types, inc. 	drainage basin characteristics,  </a:t>
            </a:r>
            <a:r>
              <a:rPr lang="en-US" dirty="0" err="1" smtClean="0"/>
              <a:t>streamflow</a:t>
            </a:r>
            <a:r>
              <a:rPr lang="en-US" dirty="0" smtClean="0"/>
              <a:t>, 	sediment transport, ecological data</a:t>
            </a:r>
          </a:p>
          <a:p>
            <a:pPr lvl="0" algn="l"/>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0"/>
            <a:ext cx="8229600" cy="381000"/>
          </a:xfrm>
        </p:spPr>
        <p:txBody>
          <a:bodyPr>
            <a:normAutofit/>
          </a:bodyPr>
          <a:lstStyle/>
          <a:p>
            <a:r>
              <a:rPr lang="en-US" sz="1800" dirty="0" smtClean="0"/>
              <a:t>SOS Proposed National Stream Morphology Database</a:t>
            </a:r>
            <a:endParaRPr lang="en-US" sz="1800" dirty="0"/>
          </a:p>
        </p:txBody>
      </p:sp>
      <p:sp>
        <p:nvSpPr>
          <p:cNvPr id="3" name="Subtitle 2"/>
          <p:cNvSpPr>
            <a:spLocks noGrp="1"/>
          </p:cNvSpPr>
          <p:nvPr>
            <p:ph type="subTitle" idx="1"/>
          </p:nvPr>
        </p:nvSpPr>
        <p:spPr>
          <a:xfrm>
            <a:off x="381000" y="1219200"/>
            <a:ext cx="8229600" cy="5181600"/>
          </a:xfrm>
        </p:spPr>
        <p:txBody>
          <a:bodyPr>
            <a:normAutofit fontScale="92500"/>
          </a:bodyPr>
          <a:lstStyle/>
          <a:p>
            <a:pPr lvl="0"/>
            <a:r>
              <a:rPr lang="en-US" sz="5200" b="1" dirty="0" smtClean="0">
                <a:solidFill>
                  <a:srgbClr val="FFFF00"/>
                </a:solidFill>
              </a:rPr>
              <a:t>Raw data include</a:t>
            </a:r>
            <a:r>
              <a:rPr lang="en-US" sz="5200" b="1" dirty="0" smtClean="0"/>
              <a:t>: </a:t>
            </a:r>
            <a:endParaRPr lang="en-US" sz="5200" dirty="0" smtClean="0"/>
          </a:p>
          <a:p>
            <a:r>
              <a:rPr lang="en-US" sz="1700" b="1" dirty="0" smtClean="0"/>
              <a:t> </a:t>
            </a:r>
            <a:endParaRPr lang="en-US" sz="1700" dirty="0" smtClean="0"/>
          </a:p>
          <a:p>
            <a:pPr lvl="0" algn="l">
              <a:buFont typeface="Arial" pitchFamily="34" charset="0"/>
              <a:buChar char="•"/>
            </a:pPr>
            <a:r>
              <a:rPr lang="en-US" dirty="0" smtClean="0"/>
              <a:t>  Survey information from a variety of instruments, 	including GPS and conventional equipment</a:t>
            </a:r>
          </a:p>
          <a:p>
            <a:pPr lvl="0" algn="l">
              <a:buFont typeface="Arial" pitchFamily="34" charset="0"/>
              <a:buChar char="•"/>
            </a:pPr>
            <a:r>
              <a:rPr lang="en-US" dirty="0" smtClean="0"/>
              <a:t>  Pebble count information which could include map,   	soft sediment information and vegetation info</a:t>
            </a:r>
          </a:p>
          <a:p>
            <a:pPr lvl="0" algn="l">
              <a:buFont typeface="Arial" pitchFamily="34" charset="0"/>
              <a:buChar char="•"/>
            </a:pPr>
            <a:r>
              <a:rPr lang="en-US" dirty="0" smtClean="0"/>
              <a:t>  Bank characteristics, quantitative and qualitative </a:t>
            </a:r>
          </a:p>
          <a:p>
            <a:pPr lvl="0" algn="l">
              <a:buFont typeface="Arial" pitchFamily="34" charset="0"/>
              <a:buChar char="•"/>
            </a:pPr>
            <a:r>
              <a:rPr lang="en-US" dirty="0" smtClean="0"/>
              <a:t>  Bank erosion location/size /estimated bank retreat</a:t>
            </a:r>
          </a:p>
          <a:p>
            <a:pPr lvl="0" algn="l">
              <a:buFont typeface="Arial" pitchFamily="34" charset="0"/>
              <a:buChar char="•"/>
            </a:pPr>
            <a:r>
              <a:rPr lang="en-US" dirty="0" smtClean="0"/>
              <a:t>  Erosion pin data</a:t>
            </a:r>
          </a:p>
          <a:p>
            <a:pPr lvl="0" algn="l">
              <a:buFont typeface="Arial" pitchFamily="34" charset="0"/>
              <a:buChar char="•"/>
            </a:pPr>
            <a:r>
              <a:rPr lang="en-US" dirty="0" smtClean="0"/>
              <a:t>  Lab reports from sediment analysis</a:t>
            </a:r>
          </a:p>
          <a:p>
            <a:pPr algn="l"/>
            <a:endParaRPr lang="en-US" baseline="30000" dirty="0" smtClean="0"/>
          </a:p>
          <a:p>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0"/>
            <a:ext cx="8229600" cy="381000"/>
          </a:xfrm>
        </p:spPr>
        <p:txBody>
          <a:bodyPr>
            <a:normAutofit/>
          </a:bodyPr>
          <a:lstStyle/>
          <a:p>
            <a:r>
              <a:rPr lang="en-US" sz="1800" dirty="0" smtClean="0"/>
              <a:t>SOS Proposed National Stream Morphology Database</a:t>
            </a:r>
            <a:endParaRPr lang="en-US" sz="1800" dirty="0"/>
          </a:p>
        </p:txBody>
      </p:sp>
      <p:sp>
        <p:nvSpPr>
          <p:cNvPr id="3" name="Subtitle 2"/>
          <p:cNvSpPr>
            <a:spLocks noGrp="1"/>
          </p:cNvSpPr>
          <p:nvPr>
            <p:ph type="subTitle" idx="1"/>
          </p:nvPr>
        </p:nvSpPr>
        <p:spPr>
          <a:xfrm>
            <a:off x="381000" y="1219200"/>
            <a:ext cx="8229600" cy="5181600"/>
          </a:xfrm>
        </p:spPr>
        <p:txBody>
          <a:bodyPr>
            <a:normAutofit fontScale="70000" lnSpcReduction="20000"/>
          </a:bodyPr>
          <a:lstStyle/>
          <a:p>
            <a:pPr lvl="0"/>
            <a:r>
              <a:rPr lang="en-US" sz="5600" b="1" dirty="0" smtClean="0">
                <a:solidFill>
                  <a:srgbClr val="FFFF00"/>
                </a:solidFill>
              </a:rPr>
              <a:t>Calculated data include</a:t>
            </a:r>
            <a:r>
              <a:rPr lang="en-US" sz="5600" b="1" dirty="0" smtClean="0"/>
              <a:t>:</a:t>
            </a:r>
            <a:endParaRPr lang="en-US" sz="5600" dirty="0" smtClean="0"/>
          </a:p>
          <a:p>
            <a:pPr algn="l"/>
            <a:r>
              <a:rPr lang="en-US" sz="1800" b="1" dirty="0" smtClean="0"/>
              <a:t> </a:t>
            </a:r>
            <a:endParaRPr lang="en-US" sz="1800" dirty="0" smtClean="0"/>
          </a:p>
          <a:p>
            <a:pPr lvl="0" algn="l">
              <a:buFont typeface="Arial" pitchFamily="34" charset="0"/>
              <a:buChar char="•"/>
            </a:pPr>
            <a:r>
              <a:rPr lang="en-US" dirty="0" smtClean="0"/>
              <a:t>  Analyzed survey data into x-sections &amp; longitudinal profiles</a:t>
            </a:r>
          </a:p>
          <a:p>
            <a:pPr lvl="0" algn="l"/>
            <a:endParaRPr lang="en-US" sz="1500" dirty="0" smtClean="0"/>
          </a:p>
          <a:p>
            <a:pPr lvl="0" algn="l">
              <a:buFont typeface="Arial" pitchFamily="34" charset="0"/>
              <a:buChar char="•"/>
            </a:pPr>
            <a:r>
              <a:rPr lang="en-US" dirty="0" smtClean="0"/>
              <a:t>  Summary statistics about channel shape (width, depth, area, etc.) for 	each cross section and reach averages for both the active 	channel and </a:t>
            </a:r>
            <a:r>
              <a:rPr lang="en-US" dirty="0" err="1" smtClean="0"/>
              <a:t>bankfull</a:t>
            </a:r>
            <a:r>
              <a:rPr lang="en-US" dirty="0" smtClean="0"/>
              <a:t> channel</a:t>
            </a:r>
          </a:p>
          <a:p>
            <a:pPr lvl="0" algn="l">
              <a:buFont typeface="Arial" pitchFamily="34" charset="0"/>
              <a:buChar char="•"/>
            </a:pPr>
            <a:endParaRPr lang="en-US" sz="1500" dirty="0" smtClean="0"/>
          </a:p>
          <a:p>
            <a:pPr lvl="0" algn="l">
              <a:buFont typeface="Arial" pitchFamily="34" charset="0"/>
              <a:buChar char="•"/>
            </a:pPr>
            <a:r>
              <a:rPr lang="en-US" dirty="0" smtClean="0"/>
              <a:t>  Pebble count bins, summary stats, graphs (% type, D50, etc.)</a:t>
            </a:r>
          </a:p>
          <a:p>
            <a:pPr lvl="0" algn="l">
              <a:buFont typeface="Arial" pitchFamily="34" charset="0"/>
              <a:buChar char="•"/>
            </a:pPr>
            <a:endParaRPr lang="en-US" sz="1500" dirty="0" smtClean="0"/>
          </a:p>
          <a:p>
            <a:pPr lvl="0" algn="l">
              <a:buFont typeface="Arial" pitchFamily="34" charset="0"/>
              <a:buChar char="•"/>
            </a:pPr>
            <a:r>
              <a:rPr lang="en-US" dirty="0" smtClean="0"/>
              <a:t>  Multiple slope measurements (riffle, water surface, </a:t>
            </a:r>
            <a:r>
              <a:rPr lang="en-US" dirty="0" err="1" smtClean="0"/>
              <a:t>bankfull</a:t>
            </a:r>
            <a:r>
              <a:rPr lang="en-US" dirty="0" smtClean="0"/>
              <a:t>, 	</a:t>
            </a:r>
            <a:r>
              <a:rPr lang="en-US" dirty="0" err="1" smtClean="0"/>
              <a:t>thalweg</a:t>
            </a:r>
            <a:r>
              <a:rPr lang="en-US" dirty="0" smtClean="0"/>
              <a:t>, etc.)</a:t>
            </a:r>
          </a:p>
          <a:p>
            <a:pPr lvl="0" algn="l">
              <a:buFont typeface="Arial" pitchFamily="34" charset="0"/>
              <a:buChar char="•"/>
            </a:pPr>
            <a:endParaRPr lang="en-US" sz="1500" dirty="0" smtClean="0"/>
          </a:p>
          <a:p>
            <a:pPr lvl="0" algn="l">
              <a:buFont typeface="Arial" pitchFamily="34" charset="0"/>
              <a:buChar char="•"/>
            </a:pPr>
            <a:r>
              <a:rPr lang="en-US" dirty="0" smtClean="0"/>
              <a:t>  Channel and valley shape metrics (flood prone width, </a:t>
            </a:r>
            <a:r>
              <a:rPr lang="en-US" dirty="0" err="1" smtClean="0"/>
              <a:t>bankfull</a:t>
            </a:r>
            <a:r>
              <a:rPr lang="en-US" dirty="0" smtClean="0"/>
              <a:t> 	width 	to depth ratio, entrenchment ratio, etc.)</a:t>
            </a:r>
          </a:p>
          <a:p>
            <a:pPr lvl="0" algn="l">
              <a:buFont typeface="Arial" pitchFamily="34" charset="0"/>
              <a:buChar char="•"/>
            </a:pPr>
            <a:endParaRPr lang="en-US" sz="1700" dirty="0" smtClean="0"/>
          </a:p>
          <a:p>
            <a:pPr lvl="0" algn="l">
              <a:buFont typeface="Arial" pitchFamily="34" charset="0"/>
              <a:buChar char="•"/>
            </a:pPr>
            <a:r>
              <a:rPr lang="en-US" dirty="0" smtClean="0"/>
              <a:t>  </a:t>
            </a:r>
            <a:r>
              <a:rPr lang="en-US" dirty="0" err="1" smtClean="0"/>
              <a:t>Planform</a:t>
            </a:r>
            <a:r>
              <a:rPr lang="en-US" dirty="0" smtClean="0"/>
              <a:t> characteristics (sinuosity, meander radius, etc.) </a:t>
            </a:r>
          </a:p>
          <a:p>
            <a:pPr lvl="0" algn="l">
              <a:buFont typeface="Arial" pitchFamily="34" charset="0"/>
              <a:buChar char="•"/>
            </a:pPr>
            <a:endParaRPr lang="en-US" sz="1700" dirty="0" smtClean="0"/>
          </a:p>
          <a:p>
            <a:pPr lvl="0" algn="l">
              <a:buFont typeface="Arial" pitchFamily="34" charset="0"/>
              <a:buChar char="•"/>
            </a:pPr>
            <a:r>
              <a:rPr lang="en-US" dirty="0" smtClean="0"/>
              <a:t>  Basin land-use characteristics</a:t>
            </a:r>
          </a:p>
          <a:p>
            <a:endParaRPr lang="en-US" baseline="30000" dirty="0" smtClean="0"/>
          </a:p>
          <a:p>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187</TotalTime>
  <Words>411</Words>
  <Application>Microsoft Office PowerPoint</Application>
  <PresentationFormat>On-screen Show (4:3)</PresentationFormat>
  <Paragraphs>135</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Apex</vt:lpstr>
      <vt:lpstr>Subcommittee on Sedimentation’s  Proposed  National Stream Morphology Database</vt:lpstr>
      <vt:lpstr>SOS Proposed National Stream Morphology Database</vt:lpstr>
      <vt:lpstr>SOS Proposed National Stream Morphology Database</vt:lpstr>
      <vt:lpstr>SOS Proposed National Stream Morphology Database</vt:lpstr>
      <vt:lpstr>SOS Proposed National Stream Morphology Database</vt:lpstr>
      <vt:lpstr>SOS Proposed National Stream Morphology Database</vt:lpstr>
      <vt:lpstr>SOS Proposed National Stream Morphology Database</vt:lpstr>
      <vt:lpstr>SOS Proposed National Stream Morphology Database</vt:lpstr>
      <vt:lpstr>SOS Proposed National Stream Morphology Database</vt:lpstr>
      <vt:lpstr>SOS Proposed National Stream Morphology Database</vt:lpstr>
      <vt:lpstr>SOS Proposed National Stream Morphology Database</vt:lpstr>
      <vt:lpstr>SOS Proposed National Stream Morphology Database</vt:lpstr>
    </vt:vector>
  </TitlesOfParts>
  <Company>DOI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Subcommittee on Sedimentation’s  Proposed  National Stream Morphology Database</dc:title>
  <dc:creator>jrgray-pr</dc:creator>
  <cp:lastModifiedBy>jrgray-pr</cp:lastModifiedBy>
  <cp:revision>18</cp:revision>
  <dcterms:created xsi:type="dcterms:W3CDTF">2010-11-30T01:15:28Z</dcterms:created>
  <dcterms:modified xsi:type="dcterms:W3CDTF">2010-12-01T15:32:21Z</dcterms:modified>
</cp:coreProperties>
</file>