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68" r:id="rId5"/>
    <p:sldId id="272" r:id="rId6"/>
    <p:sldId id="260" r:id="rId7"/>
    <p:sldId id="261" r:id="rId8"/>
    <p:sldId id="262" r:id="rId9"/>
    <p:sldId id="271" r:id="rId10"/>
    <p:sldId id="269" r:id="rId11"/>
    <p:sldId id="273" r:id="rId12"/>
    <p:sldId id="264" r:id="rId13"/>
    <p:sldId id="292" r:id="rId14"/>
    <p:sldId id="293" r:id="rId15"/>
    <p:sldId id="294" r:id="rId16"/>
    <p:sldId id="296" r:id="rId17"/>
    <p:sldId id="297" r:id="rId18"/>
    <p:sldId id="274" r:id="rId19"/>
    <p:sldId id="275" r:id="rId20"/>
    <p:sldId id="300" r:id="rId21"/>
    <p:sldId id="281" r:id="rId22"/>
    <p:sldId id="282" r:id="rId23"/>
    <p:sldId id="298" r:id="rId24"/>
    <p:sldId id="299" r:id="rId25"/>
    <p:sldId id="283" r:id="rId26"/>
    <p:sldId id="295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FF00"/>
    </p:penClr>
  </p:showPr>
  <p:clrMru>
    <a:srgbClr val="BA410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2510" autoAdjust="0"/>
  </p:normalViewPr>
  <p:slideViewPr>
    <p:cSldViewPr>
      <p:cViewPr varScale="1">
        <p:scale>
          <a:sx n="67" d="100"/>
          <a:sy n="67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NRISFS\THEVAULT\TNRIS-NFIP\Projects\LowWaterXings\source%20of%20lw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Sources of Low water Crossing locations</a:t>
            </a:r>
          </a:p>
        </c:rich>
      </c:tx>
      <c:layout>
        <c:manualLayout>
          <c:xMode val="edge"/>
          <c:yMode val="edge"/>
          <c:x val="4.8965390606382012E-2"/>
          <c:y val="1.9448946515397084E-2"/>
        </c:manualLayout>
      </c:layout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1400" b="1" i="0" baseline="0"/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Sheet1!$B$3:$B$8</c:f>
              <c:strCache>
                <c:ptCount val="6"/>
                <c:pt idx="0">
                  <c:v>International Flash Flood Lab study</c:v>
                </c:pt>
                <c:pt idx="1">
                  <c:v>AHPS website</c:v>
                </c:pt>
                <c:pt idx="2">
                  <c:v>Tx DOT county Maps</c:v>
                </c:pt>
                <c:pt idx="3">
                  <c:v>Tx DOT bridge data</c:v>
                </c:pt>
                <c:pt idx="4">
                  <c:v>Flood Insurance Studies</c:v>
                </c:pt>
                <c:pt idx="5">
                  <c:v>Community staff(FPA, EMC, etc)</c:v>
                </c:pt>
              </c:strCache>
            </c:strRef>
          </c:cat>
          <c:val>
            <c:numRef>
              <c:f>Sheet1!$D$3:$D$8</c:f>
              <c:numCache>
                <c:formatCode>0.0%</c:formatCode>
                <c:ptCount val="6"/>
                <c:pt idx="0">
                  <c:v>3.0948156909126785E-2</c:v>
                </c:pt>
                <c:pt idx="1">
                  <c:v>1.7740981667652346E-3</c:v>
                </c:pt>
                <c:pt idx="2">
                  <c:v>0.27715355805243425</c:v>
                </c:pt>
                <c:pt idx="3">
                  <c:v>0.23319534792036292</c:v>
                </c:pt>
                <c:pt idx="4">
                  <c:v>0.21781983047506451</c:v>
                </c:pt>
                <c:pt idx="5">
                  <c:v>0.23910900847624691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6870795245421921"/>
                  <c:y val="-0.19422592804583122"/>
                </c:manualLayout>
              </c:layout>
              <c:spPr/>
              <c:txPr>
                <a:bodyPr/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CatName val="1"/>
              <c:showPercent val="1"/>
            </c:dLbl>
            <c:dLbl>
              <c:idx val="1"/>
              <c:layout>
                <c:manualLayout>
                  <c:x val="0.14165233656137843"/>
                  <c:y val="8.4480402621578497E-3"/>
                </c:manualLayout>
              </c:layout>
              <c:tx>
                <c:rich>
                  <a:bodyPr/>
                  <a:lstStyle/>
                  <a:p>
                    <a:pPr>
                      <a:defRPr sz="1600" b="1" i="0" baseline="0">
                        <a:latin typeface="Times New Roman" pitchFamily="18" charset="0"/>
                      </a:defRPr>
                    </a:pPr>
                    <a:r>
                      <a:rPr lang="en-US" dirty="0" err="1" smtClean="0"/>
                      <a:t>Tx</a:t>
                    </a:r>
                    <a:r>
                      <a:rPr lang="en-US" dirty="0" smtClean="0"/>
                      <a:t> DOT Bridge </a:t>
                    </a:r>
                    <a:r>
                      <a:rPr lang="en-US" dirty="0"/>
                      <a:t>Layouts
10%</a:t>
                    </a:r>
                  </a:p>
                </c:rich>
              </c:tx>
              <c:spPr/>
              <c:showCatName val="1"/>
              <c:showPercent val="1"/>
            </c:dLbl>
            <c:dLbl>
              <c:idx val="2"/>
              <c:spPr/>
              <c:txPr>
                <a:bodyPr/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</c:dLbl>
            <c:showCatName val="1"/>
            <c:showPercent val="1"/>
          </c:dLbls>
          <c:cat>
            <c:strRef>
              <c:f>Sheet1!$A$2:$A$4</c:f>
              <c:strCache>
                <c:ptCount val="3"/>
                <c:pt idx="0">
                  <c:v>Corp of Engineers</c:v>
                </c:pt>
                <c:pt idx="1">
                  <c:v>TxDOT Brige Layouts</c:v>
                </c:pt>
                <c:pt idx="2">
                  <c:v>National Weather Service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0.70000000000000062</c:v>
                </c:pt>
                <c:pt idx="1">
                  <c:v>0.1</c:v>
                </c:pt>
                <c:pt idx="2">
                  <c:v>0.2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9F4E6-E154-42F1-91DD-F793CC7E59AC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C8EA-A4BE-4014-B06A-7C6BA66328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109FD-305E-43DE-9FD3-505A1EB425B2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86263"/>
            <a:ext cx="5546725" cy="4154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18628-446A-4A2C-9777-0C89B631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a mark indicating the highest level reached by a body of water.  They can be represented by a s</a:t>
            </a:r>
            <a:r>
              <a:rPr lang="en-US" dirty="0" smtClean="0"/>
              <a:t>ign on a wall in a building or on a bridge;</a:t>
            </a:r>
            <a:r>
              <a:rPr lang="en-US" baseline="0" dirty="0" smtClean="0"/>
              <a:t> a Surveyed Monument…this one is the Corps of Engineers’ and is from the 1869 flood; Well marked line on a home or fence; a surveyed point…this one is from the USGS.  If you have ever made it downtown to the BBQ place Iron Works then you will see they have one in their restaurant.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18628-446A-4A2C-9777-0C89B63131D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</a:t>
            </a:r>
            <a:r>
              <a:rPr lang="en-US" baseline="0" dirty="0" smtClean="0"/>
              <a:t> is the break down for the majority of the data we have collected to date.  70% of the HWM in our database has come from the Corp of Engineers, 20% from the National Weather Service and 10% from </a:t>
            </a:r>
            <a:r>
              <a:rPr lang="en-US" baseline="0" dirty="0" err="1" smtClean="0"/>
              <a:t>TxDOT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18628-446A-4A2C-9777-0C89B63131D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Special Flood Hazard Information Reports prepared</a:t>
            </a:r>
            <a:r>
              <a:rPr lang="en-US" baseline="0" dirty="0" smtClean="0"/>
              <a:t> by the Corp of Engineers in the 1970s.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18628-446A-4A2C-9777-0C89B63131D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</a:t>
            </a:r>
            <a:r>
              <a:rPr lang="en-US" baseline="0" dirty="0" smtClean="0"/>
              <a:t> Plain Information Reports prepared by the Corps of Engineers in the late 60s and early 70s.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18628-446A-4A2C-9777-0C89B63131D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</a:t>
            </a:r>
            <a:r>
              <a:rPr lang="en-US" baseline="0" dirty="0" smtClean="0"/>
              <a:t> notes on high water marks from the Corp of Engineers.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18628-446A-4A2C-9777-0C89B63131D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Area Subject to Flooding Maps created by the Corp of Engineers War Department.</a:t>
            </a:r>
            <a:r>
              <a:rPr lang="en-US" baseline="0" dirty="0" smtClean="0"/>
              <a:t>  All of these reports are a tremendous resource.  For these maps, I geo-reference the image in GIS and plot the points.   One of these plates can have up to 30 or more high water marks.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18628-446A-4A2C-9777-0C89B63131D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Collecting</a:t>
            </a:r>
            <a:r>
              <a:rPr lang="en-US" baseline="0" dirty="0" smtClean="0"/>
              <a:t> high water marks from TXDOT bridge layout files.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18628-446A-4A2C-9777-0C89B63131D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110 HWM along</a:t>
            </a:r>
            <a:r>
              <a:rPr lang="en-US" baseline="0" dirty="0" smtClean="0"/>
              <a:t> the Rio Grande</a:t>
            </a:r>
          </a:p>
          <a:p>
            <a:r>
              <a:rPr lang="en-US" baseline="0" dirty="0" smtClean="0"/>
              <a:t>134 HWMs from 1938</a:t>
            </a:r>
          </a:p>
          <a:p>
            <a:r>
              <a:rPr lang="en-US" baseline="0" dirty="0" smtClean="0"/>
              <a:t>Trinity River has 364 HWMs and the Colorado River comes in second with 330</a:t>
            </a:r>
          </a:p>
          <a:p>
            <a:r>
              <a:rPr lang="en-US" baseline="0" dirty="0" smtClean="0"/>
              <a:t>Tarrant County has 170 HWM as you saw from the previous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18628-446A-4A2C-9777-0C89B63131D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Outreach</a:t>
            </a:r>
            <a:r>
              <a:rPr lang="en-US" baseline="0" dirty="0" smtClean="0"/>
              <a:t> – NOAA’s HWM signs</a:t>
            </a:r>
          </a:p>
          <a:p>
            <a:r>
              <a:rPr lang="en-US" baseline="0" dirty="0" smtClean="0"/>
              <a:t>Uses outside Floodplain Mapping – Emergency Action Plants</a:t>
            </a:r>
          </a:p>
          <a:p>
            <a:r>
              <a:rPr lang="en-US" baseline="0" dirty="0" smtClean="0"/>
              <a:t>Inundation Mapping – Colorado River</a:t>
            </a:r>
          </a:p>
          <a:p>
            <a:r>
              <a:rPr lang="en-US" baseline="0" dirty="0" smtClean="0"/>
              <a:t>Recreate Historic  flood events – as you all will see later today in Jude </a:t>
            </a:r>
            <a:r>
              <a:rPr lang="en-US" baseline="0" dirty="0" err="1" smtClean="0"/>
              <a:t>Kasten’s</a:t>
            </a:r>
            <a:r>
              <a:rPr lang="en-US" baseline="0" dirty="0" smtClean="0"/>
              <a:t> and Kevin Dobb’s presentation on Reconstructing the Texas Flood of 1938.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18628-446A-4A2C-9777-0C89B63131D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DAEFF-5B60-4A43-8A61-24852DD24074}" type="datetimeFigureOut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87320-B45E-4B15-9A51-7A6114C3E3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8.jpeg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50.jpeg"/><Relationship Id="rId4" Type="http://schemas.openxmlformats.org/officeDocument/2006/relationships/image" Target="../media/image4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6.gif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Melinda.luna@twdb.state.tx.u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Meggan.Georgas@twdb.state.tx.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44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1447800"/>
            <a:ext cx="8458200" cy="2667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5400" b="1" dirty="0" smtClean="0">
                <a:solidFill>
                  <a:srgbClr val="0070C0"/>
                </a:solidFill>
              </a:rPr>
              <a:t>Creating a Statewide Inventory of Low Water Crossings and High Water Marks for Texas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Melinda Luna, PE,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CFM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Dec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2</a:t>
            </a:r>
            <a:r>
              <a:rPr lang="en-US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</a:t>
            </a:r>
            <a:r>
              <a:rPr lang="en-US" sz="3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Floodplain Mapping Services</a:t>
            </a: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8600" y="2666999"/>
            <a:ext cx="87630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3122612"/>
            <a:ext cx="82296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934143"/>
            <a:ext cx="1537765" cy="8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934143"/>
            <a:ext cx="1537765" cy="8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32050" t="28084" r="1220" b="3238"/>
          <a:stretch>
            <a:fillRect/>
          </a:stretch>
        </p:blipFill>
        <p:spPr bwMode="auto">
          <a:xfrm>
            <a:off x="152400" y="762000"/>
            <a:ext cx="3733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Go to Google Maps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609600" cy="13933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l="39049" t="38936" r="28054" b="28416"/>
          <a:stretch>
            <a:fillRect/>
          </a:stretch>
        </p:blipFill>
        <p:spPr bwMode="auto">
          <a:xfrm>
            <a:off x="152400" y="3810000"/>
            <a:ext cx="3733800" cy="286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were the low water crossings gathered?</a:t>
            </a:r>
            <a:endParaRPr lang="en-US" sz="3200" dirty="0"/>
          </a:p>
        </p:txBody>
      </p:sp>
      <p:pic>
        <p:nvPicPr>
          <p:cNvPr id="12" name="Picture 8" descr="Go to Google Maps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0"/>
            <a:ext cx="609600" cy="13933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l="15000" t="25621" r="1250" b="2910"/>
          <a:stretch>
            <a:fillRect/>
          </a:stretch>
        </p:blipFill>
        <p:spPr bwMode="auto">
          <a:xfrm>
            <a:off x="4038600" y="1905000"/>
            <a:ext cx="500907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91000" y="5903893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Google Maps, Street View, Bing Maps, Birds Eye Photos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581400" y="0"/>
            <a:ext cx="5562600" cy="1554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Data Fields included in Inventory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FIPS code</a:t>
            </a:r>
          </a:p>
          <a:p>
            <a:r>
              <a:rPr lang="en-US" dirty="0" smtClean="0"/>
              <a:t>County Name</a:t>
            </a:r>
          </a:p>
          <a:p>
            <a:r>
              <a:rPr lang="en-US" dirty="0" smtClean="0"/>
              <a:t>Street or Road carried</a:t>
            </a:r>
          </a:p>
          <a:p>
            <a:r>
              <a:rPr lang="en-US" dirty="0" smtClean="0"/>
              <a:t>Waterway</a:t>
            </a:r>
          </a:p>
          <a:p>
            <a:r>
              <a:rPr lang="en-US" dirty="0" smtClean="0"/>
              <a:t>Source of identification -  Tx DOT county maps, IFF study, FIS, already Collected by county </a:t>
            </a:r>
          </a:p>
          <a:p>
            <a:r>
              <a:rPr lang="en-US" dirty="0" smtClean="0"/>
              <a:t>LWX Type – Bridge class, pedestrian crossing, vented ford, or unvented ford.</a:t>
            </a:r>
          </a:p>
          <a:p>
            <a:r>
              <a:rPr lang="en-US" dirty="0" smtClean="0"/>
              <a:t>Owner - state, city, county, etc.</a:t>
            </a:r>
          </a:p>
          <a:p>
            <a:r>
              <a:rPr lang="en-US" dirty="0" smtClean="0"/>
              <a:t>Owner ID - National Bridge inventory (NBI) number or the ID used by the owner.</a:t>
            </a:r>
          </a:p>
          <a:p>
            <a:r>
              <a:rPr lang="en-US" dirty="0" smtClean="0"/>
              <a:t>Detour length</a:t>
            </a:r>
          </a:p>
          <a:p>
            <a:r>
              <a:rPr lang="en-US" dirty="0" smtClean="0"/>
              <a:t>Over Topping Type - Tidal or Riverine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Low Water Crossings in Texas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-304800"/>
            <a:ext cx="7848600" cy="838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30833" t="10667" r="7500" b="10000"/>
          <a:stretch>
            <a:fillRect/>
          </a:stretch>
        </p:blipFill>
        <p:spPr bwMode="auto">
          <a:xfrm>
            <a:off x="2133600" y="1295400"/>
            <a:ext cx="6858000" cy="551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Low Water Crossings in Texas</a:t>
            </a:r>
            <a:endParaRPr lang="en-US" sz="3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l="11667" t="20667" r="82916" b="69616"/>
          <a:stretch>
            <a:fillRect/>
          </a:stretch>
        </p:blipFill>
        <p:spPr bwMode="auto">
          <a:xfrm>
            <a:off x="990600" y="1066800"/>
            <a:ext cx="197090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52600" y="2895600"/>
            <a:ext cx="17526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 Identified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57912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of :  10-18-2010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Low Water Crossing Statistics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638800"/>
          </a:xfrm>
        </p:spPr>
        <p:txBody>
          <a:bodyPr/>
          <a:lstStyle/>
          <a:p>
            <a:r>
              <a:rPr lang="en-US" sz="7200" b="1" dirty="0" smtClean="0">
                <a:solidFill>
                  <a:schemeClr val="tx2"/>
                </a:solidFill>
              </a:rPr>
              <a:t>25</a:t>
            </a:r>
            <a:r>
              <a:rPr lang="en-US" dirty="0" smtClean="0"/>
              <a:t> on average per county</a:t>
            </a:r>
          </a:p>
          <a:p>
            <a:r>
              <a:rPr lang="en-US" sz="6600" b="1" dirty="0" smtClean="0">
                <a:solidFill>
                  <a:schemeClr val="tx2"/>
                </a:solidFill>
              </a:rPr>
              <a:t>218</a:t>
            </a:r>
            <a:r>
              <a:rPr lang="en-US" dirty="0" smtClean="0"/>
              <a:t>Counties </a:t>
            </a:r>
            <a:r>
              <a:rPr lang="en-US" dirty="0" smtClean="0"/>
              <a:t>contain one or more</a:t>
            </a:r>
          </a:p>
          <a:p>
            <a:r>
              <a:rPr lang="en-US" sz="6600" b="1" dirty="0" smtClean="0">
                <a:solidFill>
                  <a:schemeClr val="tx2"/>
                </a:solidFill>
              </a:rPr>
              <a:t>5,423 </a:t>
            </a:r>
            <a:r>
              <a:rPr lang="en-US" dirty="0" smtClean="0"/>
              <a:t>Statewide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Potential Future Work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6388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Additional Information added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Photographs of low water crossings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Collaboration with other agencies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 descr="1863+looking+towards+fm3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3124200"/>
            <a:ext cx="2295737" cy="3835105"/>
          </a:xfrm>
          <a:prstGeom prst="rect">
            <a:avLst/>
          </a:prstGeom>
        </p:spPr>
      </p:pic>
      <p:pic>
        <p:nvPicPr>
          <p:cNvPr id="9" name="Picture 8" descr="comalflooding.jpg"/>
          <p:cNvPicPr>
            <a:picLocks noChangeAspect="1"/>
          </p:cNvPicPr>
          <p:nvPr/>
        </p:nvPicPr>
        <p:blipFill>
          <a:blip r:embed="rId4" cstate="print"/>
          <a:srcRect b="16168"/>
          <a:stretch>
            <a:fillRect/>
          </a:stretch>
        </p:blipFill>
        <p:spPr>
          <a:xfrm>
            <a:off x="762000" y="3810000"/>
            <a:ext cx="4735286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can this data be used?</a:t>
            </a:r>
            <a:endParaRPr lang="en-US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25833" t="10441" r="33306" b="30829"/>
          <a:stretch>
            <a:fillRect/>
          </a:stretch>
        </p:blipFill>
        <p:spPr bwMode="auto">
          <a:xfrm>
            <a:off x="3733800" y="1447800"/>
            <a:ext cx="5078083" cy="456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1447800"/>
            <a:ext cx="350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Indicator of Floodplain mapping needs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Locations of Hazards and Risk General Public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Hazard Mitigation plans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Research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Credit for </a:t>
            </a:r>
            <a:r>
              <a:rPr lang="en-US" sz="2400" dirty="0" smtClean="0"/>
              <a:t>CRS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FEMA’s Discovery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National Weather Service Forecasts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Thank you to: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3641" t="16067" r="65908" b="71266"/>
          <a:stretch>
            <a:fillRect/>
          </a:stretch>
        </p:blipFill>
        <p:spPr bwMode="auto">
          <a:xfrm>
            <a:off x="5382784" y="1495269"/>
            <a:ext cx="231361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ARA_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405328"/>
            <a:ext cx="2345961" cy="1978767"/>
          </a:xfrm>
          <a:prstGeom prst="rect">
            <a:avLst/>
          </a:prstGeom>
        </p:spPr>
      </p:pic>
      <p:pic>
        <p:nvPicPr>
          <p:cNvPr id="8" name="Picture 7" descr="image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6609" y="4119797"/>
            <a:ext cx="1981200" cy="742950"/>
          </a:xfrm>
          <a:prstGeom prst="rect">
            <a:avLst/>
          </a:prstGeom>
        </p:spPr>
      </p:pic>
      <p:pic>
        <p:nvPicPr>
          <p:cNvPr id="9" name="Picture 8" descr="WilcoLogoColorTransparan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7695" y="3592642"/>
            <a:ext cx="2286000" cy="1566954"/>
          </a:xfrm>
          <a:prstGeom prst="rect">
            <a:avLst/>
          </a:prstGeom>
        </p:spPr>
      </p:pic>
      <p:pic>
        <p:nvPicPr>
          <p:cNvPr id="10" name="Picture 9" descr="txdotlog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82715" y="5050436"/>
            <a:ext cx="1981198" cy="1519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1447800"/>
            <a:ext cx="8458200" cy="2667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 Water Mark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Inventory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8600" y="2666999"/>
            <a:ext cx="87630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3122612"/>
            <a:ext cx="82296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934143"/>
            <a:ext cx="1537765" cy="8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934143"/>
            <a:ext cx="1537765" cy="8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What is a high water mark?</a:t>
            </a:r>
            <a:endParaRPr lang="en-US" sz="3200" dirty="0"/>
          </a:p>
        </p:txBody>
      </p:sp>
      <p:pic>
        <p:nvPicPr>
          <p:cNvPr id="13" name="Picture 12" descr="LaGrangeTexas1869HighWaterMark06J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599" y="1505043"/>
            <a:ext cx="3445239" cy="2476314"/>
          </a:xfrm>
          <a:prstGeom prst="rect">
            <a:avLst/>
          </a:prstGeom>
        </p:spPr>
      </p:pic>
      <p:pic>
        <p:nvPicPr>
          <p:cNvPr id="15" name="Picture 14" descr="flood01onion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6931" y="1464039"/>
            <a:ext cx="3384424" cy="2552700"/>
          </a:xfrm>
          <a:prstGeom prst="rect">
            <a:avLst/>
          </a:prstGeom>
        </p:spPr>
      </p:pic>
      <p:pic>
        <p:nvPicPr>
          <p:cNvPr id="16" name="Picture 15" descr="flood18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607" y="4069556"/>
            <a:ext cx="3440241" cy="2738438"/>
          </a:xfrm>
          <a:prstGeom prst="rect">
            <a:avLst/>
          </a:prstGeom>
        </p:spPr>
      </p:pic>
      <p:pic>
        <p:nvPicPr>
          <p:cNvPr id="17" name="Picture 16" descr="800px-USGSSurveyMarker20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9338" y="4139471"/>
            <a:ext cx="3292840" cy="2433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What is a low water crossing?</a:t>
            </a:r>
            <a:endParaRPr lang="en-US" sz="3200" dirty="0"/>
          </a:p>
        </p:txBody>
      </p:sp>
      <p:pic>
        <p:nvPicPr>
          <p:cNvPr id="8" name="Content Placeholder 7" descr="fredricksburgdrivewa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3836" y="1149246"/>
            <a:ext cx="3760944" cy="2508354"/>
          </a:xfrm>
        </p:spPr>
      </p:pic>
      <p:pic>
        <p:nvPicPr>
          <p:cNvPr id="10" name="Picture 9" descr="lakewood_high_water_27-march-2001_lr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9437" y="3929989"/>
            <a:ext cx="3788764" cy="2635703"/>
          </a:xfrm>
          <a:prstGeom prst="rect">
            <a:avLst/>
          </a:prstGeom>
        </p:spPr>
      </p:pic>
      <p:pic>
        <p:nvPicPr>
          <p:cNvPr id="11" name="Picture 10" descr="medinariver_oldmedinadamro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239" y="3912433"/>
            <a:ext cx="3747541" cy="2678867"/>
          </a:xfrm>
          <a:prstGeom prst="rect">
            <a:avLst/>
          </a:prstGeom>
        </p:spPr>
      </p:pic>
      <p:pic>
        <p:nvPicPr>
          <p:cNvPr id="12" name="Picture 11" descr="safetyimage1.jpg"/>
          <p:cNvPicPr>
            <a:picLocks noChangeAspect="1"/>
          </p:cNvPicPr>
          <p:nvPr/>
        </p:nvPicPr>
        <p:blipFill>
          <a:blip r:embed="rId6" cstate="print"/>
          <a:srcRect l="1617" t="1464" r="51471" b="51691"/>
          <a:stretch>
            <a:fillRect/>
          </a:stretch>
        </p:blipFill>
        <p:spPr>
          <a:xfrm>
            <a:off x="4669436" y="1146749"/>
            <a:ext cx="3792512" cy="2518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were the high water marks gathered?</a:t>
            </a:r>
            <a:endParaRPr lang="en-US" sz="3200" dirty="0"/>
          </a:p>
        </p:txBody>
      </p:sp>
      <p:graphicFrame>
        <p:nvGraphicFramePr>
          <p:cNvPr id="16" name="Chart 15"/>
          <p:cNvGraphicFramePr/>
          <p:nvPr/>
        </p:nvGraphicFramePr>
        <p:xfrm>
          <a:off x="1143000" y="1447800"/>
          <a:ext cx="6629400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were the high water marks gathered?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6167" t="13333" r="25008" b="5246"/>
          <a:stretch>
            <a:fillRect/>
          </a:stretch>
        </p:blipFill>
        <p:spPr bwMode="auto">
          <a:xfrm>
            <a:off x="152400" y="1066800"/>
            <a:ext cx="3595140" cy="374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5542" t="11467" r="4500" b="2600"/>
          <a:stretch>
            <a:fillRect/>
          </a:stretch>
        </p:blipFill>
        <p:spPr bwMode="auto">
          <a:xfrm>
            <a:off x="2429655" y="2843451"/>
            <a:ext cx="6697980" cy="399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5690016" y="4624465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440773" y="4590737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635708" y="4934261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818744" y="5136629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091721" y="5481403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/>
          <p:cNvCxnSpPr>
            <a:stCxn id="19" idx="2"/>
          </p:cNvCxnSpPr>
          <p:nvPr/>
        </p:nvCxnSpPr>
        <p:spPr>
          <a:xfrm rot="5400000">
            <a:off x="6161840" y="3851515"/>
            <a:ext cx="1140577" cy="30447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38800" y="2971800"/>
            <a:ext cx="2491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High Water Marks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36667" t="69968" r="42794" b="7333"/>
          <a:stretch>
            <a:fillRect/>
          </a:stretch>
        </p:blipFill>
        <p:spPr bwMode="auto">
          <a:xfrm>
            <a:off x="64566" y="4863059"/>
            <a:ext cx="2371335" cy="16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allasCOEBearCrk_Page_01.jpg"/>
          <p:cNvPicPr>
            <a:picLocks noChangeAspect="1"/>
          </p:cNvPicPr>
          <p:nvPr/>
        </p:nvPicPr>
        <p:blipFill>
          <a:blip r:embed="rId3" cstate="print"/>
          <a:srcRect l="820" t="802" r="50833" b="1023"/>
          <a:stretch>
            <a:fillRect/>
          </a:stretch>
        </p:blipFill>
        <p:spPr>
          <a:xfrm>
            <a:off x="9927" y="1055557"/>
            <a:ext cx="2709856" cy="356056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were the high water marks gathered?</a:t>
            </a:r>
            <a:endParaRPr lang="en-US" sz="3200" dirty="0"/>
          </a:p>
        </p:txBody>
      </p:sp>
      <p:pic>
        <p:nvPicPr>
          <p:cNvPr id="18" name="Picture 17" descr="DallasCOEBearCrk_Page_10.jpg"/>
          <p:cNvPicPr>
            <a:picLocks noChangeAspect="1"/>
          </p:cNvPicPr>
          <p:nvPr/>
        </p:nvPicPr>
        <p:blipFill>
          <a:blip r:embed="rId5" cstate="print"/>
          <a:srcRect l="914" t="5332" r="3831" b="2509"/>
          <a:stretch>
            <a:fillRect/>
          </a:stretch>
        </p:blipFill>
        <p:spPr>
          <a:xfrm>
            <a:off x="1868774" y="2247900"/>
            <a:ext cx="7364043" cy="46101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352800" y="3810000"/>
            <a:ext cx="304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3581400" y="3429000"/>
            <a:ext cx="533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38600" y="3124200"/>
            <a:ext cx="2491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High Water Marks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29462" y="4397115"/>
            <a:ext cx="2286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were the high water marks gathered?</a:t>
            </a:r>
            <a:endParaRPr lang="en-US" sz="3200" dirty="0"/>
          </a:p>
        </p:txBody>
      </p:sp>
      <p:pic>
        <p:nvPicPr>
          <p:cNvPr id="23" name="Picture 22" descr="US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921248"/>
            <a:ext cx="1219200" cy="936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l="19083" t="10200" r="51763" b="62844"/>
          <a:stretch>
            <a:fillRect/>
          </a:stretch>
        </p:blipFill>
        <p:spPr bwMode="auto">
          <a:xfrm>
            <a:off x="685800" y="1219200"/>
            <a:ext cx="4455678" cy="25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 l="19083" t="39136" r="51976" b="32706"/>
          <a:stretch>
            <a:fillRect/>
          </a:stretch>
        </p:blipFill>
        <p:spPr bwMode="auto">
          <a:xfrm>
            <a:off x="1219200" y="1768839"/>
            <a:ext cx="4485806" cy="27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 l="19083" t="68866" r="51976" b="3367"/>
          <a:stretch>
            <a:fillRect/>
          </a:stretch>
        </p:blipFill>
        <p:spPr bwMode="auto">
          <a:xfrm>
            <a:off x="1828800" y="2405921"/>
            <a:ext cx="4615382" cy="276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49057" t="10200" r="21897" b="63406"/>
          <a:stretch>
            <a:fillRect/>
          </a:stretch>
        </p:blipFill>
        <p:spPr bwMode="auto">
          <a:xfrm>
            <a:off x="2438400" y="3048000"/>
            <a:ext cx="5131364" cy="291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438400" y="3048000"/>
            <a:ext cx="5105400" cy="2895600"/>
          </a:xfrm>
          <a:prstGeom prst="rect">
            <a:avLst/>
          </a:prstGeom>
          <a:noFill/>
          <a:ln w="539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were the high water marks gathered?</a:t>
            </a:r>
            <a:endParaRPr lang="en-US" sz="3200" dirty="0"/>
          </a:p>
        </p:txBody>
      </p:sp>
      <p:pic>
        <p:nvPicPr>
          <p:cNvPr id="7" name="Picture 6" descr="Area Subject to Flooding Columbus, Tex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912" y="1274164"/>
            <a:ext cx="8856688" cy="55506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962400" y="4343400"/>
            <a:ext cx="3048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05991" y="3802504"/>
            <a:ext cx="3048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53459" y="4074826"/>
            <a:ext cx="3048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71537" y="4954249"/>
            <a:ext cx="3048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46554" y="4374630"/>
            <a:ext cx="3048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15788" y="3917429"/>
            <a:ext cx="3048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38666" y="3849973"/>
            <a:ext cx="3048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067926" y="3844977"/>
            <a:ext cx="3048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4343400" y="4419600"/>
            <a:ext cx="685800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15459" y="4232224"/>
            <a:ext cx="180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Water Mark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were the high water marks gathered?</a:t>
            </a:r>
            <a:endParaRPr lang="en-US" sz="3200" dirty="0"/>
          </a:p>
        </p:txBody>
      </p:sp>
      <p:pic>
        <p:nvPicPr>
          <p:cNvPr id="10" name="Content Placeholder 5" descr="Coryell County FM 1829 pg5.t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-205" t="985" r="270"/>
          <a:stretch>
            <a:fillRect/>
          </a:stretch>
        </p:blipFill>
        <p:spPr>
          <a:xfrm>
            <a:off x="132784" y="1295400"/>
            <a:ext cx="8858816" cy="525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39324" y="6524468"/>
            <a:ext cx="4141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Bridge layout of Leon River Bridge from </a:t>
            </a:r>
            <a:r>
              <a:rPr lang="en-US" sz="1600" dirty="0" err="1" smtClean="0"/>
              <a:t>TxDOT</a:t>
            </a:r>
            <a:endParaRPr lang="en-US" sz="1600" dirty="0"/>
          </a:p>
        </p:txBody>
      </p:sp>
      <p:pic>
        <p:nvPicPr>
          <p:cNvPr id="12" name="Picture 11" descr="IMG_01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1371600"/>
            <a:ext cx="4114800" cy="2743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200" y="4267200"/>
            <a:ext cx="762000" cy="457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xdotlog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04356" y="6396133"/>
            <a:ext cx="578112" cy="44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High Water Mark Inventory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295400"/>
            <a:ext cx="502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Fields collected: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Source of </a:t>
            </a:r>
            <a:r>
              <a:rPr lang="en-US" sz="2400" dirty="0" err="1" smtClean="0"/>
              <a:t>Highwater</a:t>
            </a:r>
            <a:r>
              <a:rPr lang="en-US" sz="2400" dirty="0" smtClean="0"/>
              <a:t> Mark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Date, Time, Year of </a:t>
            </a:r>
            <a:r>
              <a:rPr lang="en-US" sz="2400" dirty="0" err="1" smtClean="0"/>
              <a:t>Highwater</a:t>
            </a:r>
            <a:r>
              <a:rPr lang="en-US" sz="2400" dirty="0" smtClean="0"/>
              <a:t> Mark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Road name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County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County FIPS code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Flooding Source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Elevation of </a:t>
            </a:r>
            <a:r>
              <a:rPr lang="en-US" sz="2400" dirty="0" err="1" smtClean="0"/>
              <a:t>Highwater</a:t>
            </a:r>
            <a:r>
              <a:rPr lang="en-US" sz="2400" dirty="0" smtClean="0"/>
              <a:t> mark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Qualifier for </a:t>
            </a:r>
            <a:r>
              <a:rPr lang="en-US" sz="2400" dirty="0" err="1" smtClean="0"/>
              <a:t>Highwater</a:t>
            </a:r>
            <a:r>
              <a:rPr lang="en-US" sz="2400" dirty="0" smtClean="0"/>
              <a:t> mark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Comments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Latitude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Longitude</a:t>
            </a:r>
          </a:p>
        </p:txBody>
      </p:sp>
      <p:pic>
        <p:nvPicPr>
          <p:cNvPr id="7" name="Picture 6" descr="Rabb house 2.JPG"/>
          <p:cNvPicPr>
            <a:picLocks noChangeAspect="1"/>
          </p:cNvPicPr>
          <p:nvPr/>
        </p:nvPicPr>
        <p:blipFill>
          <a:blip r:embed="rId3" cstate="print"/>
          <a:srcRect r="16601" b="30435"/>
          <a:stretch>
            <a:fillRect/>
          </a:stretch>
        </p:blipFill>
        <p:spPr>
          <a:xfrm>
            <a:off x="5778500" y="1524000"/>
            <a:ext cx="2679700" cy="16764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8" name="Picture 7" descr="Memorial Park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3200400"/>
            <a:ext cx="2667000" cy="200025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9" name="Picture 8" descr="Brushy Creek 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4705350"/>
            <a:ext cx="2667000" cy="200025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429000" y="5791200"/>
            <a:ext cx="2209800" cy="92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Photos Courtesy: </a:t>
            </a:r>
          </a:p>
          <a:p>
            <a:r>
              <a:rPr lang="en-US" b="1" dirty="0" smtClean="0"/>
              <a:t>City of Round Rock </a:t>
            </a:r>
          </a:p>
          <a:p>
            <a:r>
              <a:rPr lang="en-US" b="1" dirty="0" smtClean="0"/>
              <a:t>– Sept. 2010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wm_texas_1.jpg"/>
          <p:cNvPicPr>
            <a:picLocks noChangeAspect="1"/>
          </p:cNvPicPr>
          <p:nvPr/>
        </p:nvPicPr>
        <p:blipFill>
          <a:blip r:embed="rId2" cstate="print"/>
          <a:srcRect l="15082" t="6807" r="20820" b="4015"/>
          <a:stretch>
            <a:fillRect/>
          </a:stretch>
        </p:blipFill>
        <p:spPr>
          <a:xfrm>
            <a:off x="1143000" y="1108538"/>
            <a:ext cx="6248400" cy="514457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High Water Marks in Texas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724400"/>
            <a:ext cx="2830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Pedernales River in Colorado River Basin</a:t>
            </a:r>
            <a:endParaRPr lang="en-US" sz="1200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7391402" y="1443038"/>
            <a:ext cx="1804988" cy="4419600"/>
            <a:chOff x="4656" y="909"/>
            <a:chExt cx="1137" cy="278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656" y="912"/>
              <a:ext cx="1038" cy="2766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4668" y="909"/>
              <a:ext cx="311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Legend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4701" y="1037"/>
              <a:ext cx="84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 smtClean="0">
                  <a:ln>
                    <a:noFill/>
                  </a:ln>
                  <a:solidFill>
                    <a:srgbClr val="E60000"/>
                  </a:solidFill>
                  <a:effectLst/>
                  <a:latin typeface="ESRI Default Marker" pitchFamily="2" charset="0"/>
                </a:rPr>
                <a:t>#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4701" y="1037"/>
              <a:ext cx="84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ESRI Default Marker" pitchFamily="2" charset="0"/>
                </a:rPr>
                <a:t>*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4845" y="1038"/>
              <a:ext cx="38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Highwater_marks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4668" y="1161"/>
              <a:ext cx="150" cy="1"/>
            </a:xfrm>
            <a:prstGeom prst="line">
              <a:avLst/>
            </a:prstGeom>
            <a:noFill/>
            <a:ln w="7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4845" y="1134"/>
              <a:ext cx="198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MajHwys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4657" y="1415"/>
              <a:ext cx="449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River Basins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4657" y="1604"/>
              <a:ext cx="150" cy="70"/>
            </a:xfrm>
            <a:prstGeom prst="rect">
              <a:avLst/>
            </a:prstGeom>
            <a:solidFill>
              <a:srgbClr val="D4CCFC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4834" y="1612"/>
              <a:ext cx="8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Brazos-Colorado Coastal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4657" y="1699"/>
              <a:ext cx="150" cy="70"/>
            </a:xfrm>
            <a:prstGeom prst="rect">
              <a:avLst/>
            </a:prstGeom>
            <a:solidFill>
              <a:srgbClr val="CCFCFC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4834" y="1707"/>
              <a:ext cx="603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Canadian River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4657" y="1890"/>
              <a:ext cx="150" cy="70"/>
            </a:xfrm>
            <a:prstGeom prst="rect">
              <a:avLst/>
            </a:prstGeom>
            <a:solidFill>
              <a:srgbClr val="D3FCCF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834" y="1898"/>
              <a:ext cx="864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Colorado-Lavaca Coastal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4657" y="1985"/>
              <a:ext cx="150" cy="71"/>
            </a:xfrm>
            <a:prstGeom prst="rect">
              <a:avLst/>
            </a:prstGeom>
            <a:solidFill>
              <a:srgbClr val="DEE8FC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4834" y="1993"/>
              <a:ext cx="588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Cypress Creek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4657" y="2081"/>
              <a:ext cx="150" cy="70"/>
            </a:xfrm>
            <a:prstGeom prst="rect">
              <a:avLst/>
            </a:prstGeom>
            <a:solidFill>
              <a:srgbClr val="FCCCF8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5" name="Rectangle 21"/>
            <p:cNvSpPr>
              <a:spLocks noChangeArrowheads="1"/>
            </p:cNvSpPr>
            <p:nvPr/>
          </p:nvSpPr>
          <p:spPr bwMode="auto">
            <a:xfrm>
              <a:off x="4834" y="2089"/>
              <a:ext cx="531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Guadalupe River Basin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>
              <a:off x="4657" y="2176"/>
              <a:ext cx="150" cy="70"/>
            </a:xfrm>
            <a:prstGeom prst="rect">
              <a:avLst/>
            </a:prstGeom>
            <a:solidFill>
              <a:srgbClr val="FCDCCC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4834" y="2184"/>
              <a:ext cx="449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Lavaca River Basin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/>
          </p:nvSpPr>
          <p:spPr bwMode="auto">
            <a:xfrm>
              <a:off x="4657" y="2271"/>
              <a:ext cx="150" cy="71"/>
            </a:xfrm>
            <a:prstGeom prst="rect">
              <a:avLst/>
            </a:prstGeom>
            <a:solidFill>
              <a:srgbClr val="F6E1FC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9" name="Rectangle 25"/>
            <p:cNvSpPr>
              <a:spLocks noChangeArrowheads="1"/>
            </p:cNvSpPr>
            <p:nvPr/>
          </p:nvSpPr>
          <p:spPr bwMode="auto">
            <a:xfrm>
              <a:off x="4834" y="2279"/>
              <a:ext cx="756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Lavaca-Guadalupe Coastal Basin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0" name="Rectangle 26"/>
            <p:cNvSpPr>
              <a:spLocks noChangeArrowheads="1"/>
            </p:cNvSpPr>
            <p:nvPr/>
          </p:nvSpPr>
          <p:spPr bwMode="auto">
            <a:xfrm>
              <a:off x="4657" y="2367"/>
              <a:ext cx="150" cy="70"/>
            </a:xfrm>
            <a:prstGeom prst="rect">
              <a:avLst/>
            </a:prstGeom>
            <a:solidFill>
              <a:srgbClr val="E3FCE6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4834" y="2375"/>
              <a:ext cx="551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Neches River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4657" y="2557"/>
              <a:ext cx="150" cy="71"/>
            </a:xfrm>
            <a:prstGeom prst="rect">
              <a:avLst/>
            </a:prstGeom>
            <a:solidFill>
              <a:srgbClr val="EBFCCF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4834" y="2566"/>
              <a:ext cx="457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Nueces River Basin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4" name="Rectangle 30"/>
            <p:cNvSpPr>
              <a:spLocks noChangeArrowheads="1"/>
            </p:cNvSpPr>
            <p:nvPr/>
          </p:nvSpPr>
          <p:spPr bwMode="auto">
            <a:xfrm>
              <a:off x="4657" y="2653"/>
              <a:ext cx="150" cy="70"/>
            </a:xfrm>
            <a:prstGeom prst="rect">
              <a:avLst/>
            </a:prstGeom>
            <a:solidFill>
              <a:srgbClr val="FCECE1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5" name="Rectangle 31"/>
            <p:cNvSpPr>
              <a:spLocks noChangeArrowheads="1"/>
            </p:cNvSpPr>
            <p:nvPr/>
          </p:nvSpPr>
          <p:spPr bwMode="auto">
            <a:xfrm>
              <a:off x="4834" y="2661"/>
              <a:ext cx="93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Nueces-Rio Grande Coastal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6" name="Rectangle 32"/>
            <p:cNvSpPr>
              <a:spLocks noChangeArrowheads="1"/>
            </p:cNvSpPr>
            <p:nvPr/>
          </p:nvSpPr>
          <p:spPr bwMode="auto">
            <a:xfrm>
              <a:off x="4657" y="2748"/>
              <a:ext cx="150" cy="71"/>
            </a:xfrm>
            <a:prstGeom prst="rect">
              <a:avLst/>
            </a:prstGeom>
            <a:solidFill>
              <a:srgbClr val="CCFCE1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7" name="Rectangle 33"/>
            <p:cNvSpPr>
              <a:spLocks noChangeArrowheads="1"/>
            </p:cNvSpPr>
            <p:nvPr/>
          </p:nvSpPr>
          <p:spPr bwMode="auto">
            <a:xfrm>
              <a:off x="4834" y="2756"/>
              <a:ext cx="458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Red River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8" name="Rectangle 34"/>
            <p:cNvSpPr>
              <a:spLocks noChangeArrowheads="1"/>
            </p:cNvSpPr>
            <p:nvPr/>
          </p:nvSpPr>
          <p:spPr bwMode="auto">
            <a:xfrm>
              <a:off x="4657" y="2844"/>
              <a:ext cx="150" cy="70"/>
            </a:xfrm>
            <a:prstGeom prst="rect">
              <a:avLst/>
            </a:prstGeom>
            <a:solidFill>
              <a:srgbClr val="D7F1FC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9" name="Rectangle 35"/>
            <p:cNvSpPr>
              <a:spLocks noChangeArrowheads="1"/>
            </p:cNvSpPr>
            <p:nvPr/>
          </p:nvSpPr>
          <p:spPr bwMode="auto">
            <a:xfrm>
              <a:off x="4834" y="2852"/>
              <a:ext cx="654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Rio Grande River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0" name="Rectangle 36"/>
            <p:cNvSpPr>
              <a:spLocks noChangeArrowheads="1"/>
            </p:cNvSpPr>
            <p:nvPr/>
          </p:nvSpPr>
          <p:spPr bwMode="auto">
            <a:xfrm>
              <a:off x="4657" y="2939"/>
              <a:ext cx="150" cy="71"/>
            </a:xfrm>
            <a:prstGeom prst="rect">
              <a:avLst/>
            </a:prstGeom>
            <a:solidFill>
              <a:srgbClr val="FCD2EC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1" name="Rectangle 37"/>
            <p:cNvSpPr>
              <a:spLocks noChangeArrowheads="1"/>
            </p:cNvSpPr>
            <p:nvPr/>
          </p:nvSpPr>
          <p:spPr bwMode="auto">
            <a:xfrm>
              <a:off x="4834" y="2947"/>
              <a:ext cx="44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Sabine River Basin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2" name="Rectangle 38"/>
            <p:cNvSpPr>
              <a:spLocks noChangeArrowheads="1"/>
            </p:cNvSpPr>
            <p:nvPr/>
          </p:nvSpPr>
          <p:spPr bwMode="auto">
            <a:xfrm>
              <a:off x="4657" y="3034"/>
              <a:ext cx="150" cy="71"/>
            </a:xfrm>
            <a:prstGeom prst="rect">
              <a:avLst/>
            </a:prstGeom>
            <a:solidFill>
              <a:srgbClr val="CCD5FC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4834" y="3043"/>
              <a:ext cx="674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San Antonio River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657" y="3130"/>
              <a:ext cx="150" cy="70"/>
            </a:xfrm>
            <a:prstGeom prst="rect">
              <a:avLst/>
            </a:prstGeom>
            <a:solidFill>
              <a:srgbClr val="E1FCF9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4834" y="3138"/>
              <a:ext cx="95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San Antonio-Nueces Coastal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6" name="Rectangle 42"/>
            <p:cNvSpPr>
              <a:spLocks noChangeArrowheads="1"/>
            </p:cNvSpPr>
            <p:nvPr/>
          </p:nvSpPr>
          <p:spPr bwMode="auto">
            <a:xfrm>
              <a:off x="4657" y="3225"/>
              <a:ext cx="150" cy="71"/>
            </a:xfrm>
            <a:prstGeom prst="rect">
              <a:avLst/>
            </a:prstGeom>
            <a:solidFill>
              <a:srgbClr val="FCDAD7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7" name="Rectangle 43"/>
            <p:cNvSpPr>
              <a:spLocks noChangeArrowheads="1"/>
            </p:cNvSpPr>
            <p:nvPr/>
          </p:nvSpPr>
          <p:spPr bwMode="auto">
            <a:xfrm>
              <a:off x="4834" y="3233"/>
              <a:ext cx="661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San Jacinto River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8" name="Rectangle 44"/>
            <p:cNvSpPr>
              <a:spLocks noChangeArrowheads="1"/>
            </p:cNvSpPr>
            <p:nvPr/>
          </p:nvSpPr>
          <p:spPr bwMode="auto">
            <a:xfrm>
              <a:off x="4657" y="3321"/>
              <a:ext cx="150" cy="70"/>
            </a:xfrm>
            <a:prstGeom prst="rect">
              <a:avLst/>
            </a:prstGeom>
            <a:solidFill>
              <a:srgbClr val="FCEAD2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9" name="Rectangle 45"/>
            <p:cNvSpPr>
              <a:spLocks noChangeArrowheads="1"/>
            </p:cNvSpPr>
            <p:nvPr/>
          </p:nvSpPr>
          <p:spPr bwMode="auto">
            <a:xfrm>
              <a:off x="4834" y="3329"/>
              <a:ext cx="930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San Jacinto-Brazos Coastal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0" name="Rectangle 46"/>
            <p:cNvSpPr>
              <a:spLocks noChangeArrowheads="1"/>
            </p:cNvSpPr>
            <p:nvPr/>
          </p:nvSpPr>
          <p:spPr bwMode="auto">
            <a:xfrm>
              <a:off x="4657" y="3416"/>
              <a:ext cx="150" cy="70"/>
            </a:xfrm>
            <a:prstGeom prst="rect">
              <a:avLst/>
            </a:prstGeom>
            <a:solidFill>
              <a:srgbClr val="E0DEFC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1" name="Rectangle 47"/>
            <p:cNvSpPr>
              <a:spLocks noChangeArrowheads="1"/>
            </p:cNvSpPr>
            <p:nvPr/>
          </p:nvSpPr>
          <p:spPr bwMode="auto">
            <a:xfrm>
              <a:off x="4834" y="3424"/>
              <a:ext cx="431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Sulphur River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2" name="Rectangle 48"/>
            <p:cNvSpPr>
              <a:spLocks noChangeArrowheads="1"/>
            </p:cNvSpPr>
            <p:nvPr/>
          </p:nvSpPr>
          <p:spPr bwMode="auto">
            <a:xfrm>
              <a:off x="4657" y="3607"/>
              <a:ext cx="150" cy="70"/>
            </a:xfrm>
            <a:prstGeom prst="rect">
              <a:avLst/>
            </a:prstGeom>
            <a:solidFill>
              <a:srgbClr val="E3FCD9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3" name="Rectangle 49"/>
            <p:cNvSpPr>
              <a:spLocks noChangeArrowheads="1"/>
            </p:cNvSpPr>
            <p:nvPr/>
          </p:nvSpPr>
          <p:spPr bwMode="auto">
            <a:xfrm>
              <a:off x="4834" y="3615"/>
              <a:ext cx="906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Trinity-San Jacinto Coastal Basin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4" name="Line 50"/>
            <p:cNvSpPr>
              <a:spLocks noChangeShapeType="1"/>
            </p:cNvSpPr>
            <p:nvPr/>
          </p:nvSpPr>
          <p:spPr bwMode="auto">
            <a:xfrm>
              <a:off x="4668" y="1257"/>
              <a:ext cx="150" cy="1"/>
            </a:xfrm>
            <a:prstGeom prst="line">
              <a:avLst/>
            </a:prstGeom>
            <a:noFill/>
            <a:ln w="7" cap="flat">
              <a:solidFill>
                <a:srgbClr val="0A93F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5" name="Rectangle 51"/>
            <p:cNvSpPr>
              <a:spLocks noChangeArrowheads="1"/>
            </p:cNvSpPr>
            <p:nvPr/>
          </p:nvSpPr>
          <p:spPr bwMode="auto">
            <a:xfrm>
              <a:off x="4845" y="1229"/>
              <a:ext cx="362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Major Rivers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6" name="Rectangle 52"/>
            <p:cNvSpPr>
              <a:spLocks noChangeArrowheads="1"/>
            </p:cNvSpPr>
            <p:nvPr/>
          </p:nvSpPr>
          <p:spPr bwMode="auto">
            <a:xfrm>
              <a:off x="4662" y="1312"/>
              <a:ext cx="150" cy="70"/>
            </a:xfrm>
            <a:prstGeom prst="rect">
              <a:avLst/>
            </a:prstGeom>
            <a:solidFill>
              <a:srgbClr val="97DB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7" name="Rectangle 53"/>
            <p:cNvSpPr>
              <a:spLocks noChangeArrowheads="1"/>
            </p:cNvSpPr>
            <p:nvPr/>
          </p:nvSpPr>
          <p:spPr bwMode="auto">
            <a:xfrm>
              <a:off x="4662" y="1312"/>
              <a:ext cx="150" cy="70"/>
            </a:xfrm>
            <a:prstGeom prst="rect">
              <a:avLst/>
            </a:prstGeom>
            <a:noFill/>
            <a:ln w="2">
              <a:solidFill>
                <a:srgbClr val="4065E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8" name="Rectangle 54"/>
            <p:cNvSpPr>
              <a:spLocks noChangeArrowheads="1"/>
            </p:cNvSpPr>
            <p:nvPr/>
          </p:nvSpPr>
          <p:spPr bwMode="auto">
            <a:xfrm>
              <a:off x="4840" y="1320"/>
              <a:ext cx="352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Major Lakes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9" name="Rectangle 55"/>
            <p:cNvSpPr>
              <a:spLocks noChangeArrowheads="1"/>
            </p:cNvSpPr>
            <p:nvPr/>
          </p:nvSpPr>
          <p:spPr bwMode="auto">
            <a:xfrm>
              <a:off x="4657" y="1794"/>
              <a:ext cx="150" cy="71"/>
            </a:xfrm>
            <a:prstGeom prst="rect">
              <a:avLst/>
            </a:prstGeom>
            <a:solidFill>
              <a:srgbClr val="FCD2D9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0" name="Rectangle 56"/>
            <p:cNvSpPr>
              <a:spLocks noChangeArrowheads="1"/>
            </p:cNvSpPr>
            <p:nvPr/>
          </p:nvSpPr>
          <p:spPr bwMode="auto">
            <a:xfrm>
              <a:off x="4834" y="1802"/>
              <a:ext cx="491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Colorado River Basin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1" name="Rectangle 57"/>
            <p:cNvSpPr>
              <a:spLocks noChangeArrowheads="1"/>
            </p:cNvSpPr>
            <p:nvPr/>
          </p:nvSpPr>
          <p:spPr bwMode="auto">
            <a:xfrm>
              <a:off x="4657" y="1508"/>
              <a:ext cx="150" cy="71"/>
            </a:xfrm>
            <a:prstGeom prst="rect">
              <a:avLst/>
            </a:prstGeom>
            <a:solidFill>
              <a:srgbClr val="FCF6D7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2" name="Rectangle 58"/>
            <p:cNvSpPr>
              <a:spLocks noChangeArrowheads="1"/>
            </p:cNvSpPr>
            <p:nvPr/>
          </p:nvSpPr>
          <p:spPr bwMode="auto">
            <a:xfrm>
              <a:off x="4834" y="1516"/>
              <a:ext cx="443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Brazos River Basin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4657" y="3511"/>
              <a:ext cx="150" cy="71"/>
            </a:xfrm>
            <a:prstGeom prst="rect">
              <a:avLst/>
            </a:prstGeom>
            <a:solidFill>
              <a:srgbClr val="F7FCE6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4834" y="3520"/>
              <a:ext cx="424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Trinity River Basin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657" y="2462"/>
              <a:ext cx="150" cy="71"/>
            </a:xfrm>
            <a:prstGeom prst="rect">
              <a:avLst/>
            </a:prstGeom>
            <a:solidFill>
              <a:srgbClr val="FCE3E7"/>
            </a:solidFill>
            <a:ln w="2">
              <a:solidFill>
                <a:srgbClr val="A1A1A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6" name="Rectangle 62"/>
            <p:cNvSpPr>
              <a:spLocks noChangeArrowheads="1"/>
            </p:cNvSpPr>
            <p:nvPr/>
          </p:nvSpPr>
          <p:spPr bwMode="auto">
            <a:xfrm>
              <a:off x="4834" y="2470"/>
              <a:ext cx="657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Neches-Trinity Coastal Basin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2" name="Picture 11" descr="HWM_Texas_1_Ped_Ri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2" y="4750705"/>
            <a:ext cx="3514079" cy="2106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Line Callout 1 12"/>
          <p:cNvSpPr/>
          <p:nvPr/>
        </p:nvSpPr>
        <p:spPr>
          <a:xfrm>
            <a:off x="4829239" y="4007846"/>
            <a:ext cx="228600" cy="228600"/>
          </a:xfrm>
          <a:prstGeom prst="borderCallout1">
            <a:avLst>
              <a:gd name="adj1" fmla="val 18750"/>
              <a:gd name="adj2" fmla="val -8333"/>
              <a:gd name="adj3" fmla="val 440288"/>
              <a:gd name="adj4" fmla="val -562680"/>
            </a:avLst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457200" y="1981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of :  10-20-2010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wm_texas_counties_labeled.jpg"/>
          <p:cNvPicPr>
            <a:picLocks noChangeAspect="1"/>
          </p:cNvPicPr>
          <p:nvPr/>
        </p:nvPicPr>
        <p:blipFill>
          <a:blip r:embed="rId2" cstate="print"/>
          <a:srcRect l="12623" t="2838" r="20833" b="4914"/>
          <a:stretch>
            <a:fillRect/>
          </a:stretch>
        </p:blipFill>
        <p:spPr>
          <a:xfrm>
            <a:off x="1219200" y="1141752"/>
            <a:ext cx="7020636" cy="57162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High Water Marks in Texas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447800" y="571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of :  10-20-2010</a:t>
            </a:r>
            <a:endParaRPr lang="en-US" dirty="0"/>
          </a:p>
        </p:txBody>
      </p:sp>
      <p:sp>
        <p:nvSpPr>
          <p:cNvPr id="1028" name="AutoShape 4"/>
          <p:cNvSpPr>
            <a:spLocks noChangeAspect="1" noChangeArrowheads="1" noTextEdit="1"/>
          </p:cNvSpPr>
          <p:nvPr/>
        </p:nvSpPr>
        <p:spPr bwMode="auto">
          <a:xfrm>
            <a:off x="457200" y="914400"/>
            <a:ext cx="2260600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33400" y="1295400"/>
            <a:ext cx="1969072" cy="1962822"/>
            <a:chOff x="455040" y="1617220"/>
            <a:chExt cx="1536129" cy="1658022"/>
          </a:xfrm>
        </p:grpSpPr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458788" y="3062001"/>
              <a:ext cx="425450" cy="212725"/>
            </a:xfrm>
            <a:prstGeom prst="rect">
              <a:avLst/>
            </a:prstGeom>
            <a:noFill/>
            <a:ln w="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960438" y="3090576"/>
              <a:ext cx="103073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None Identified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455040" y="1617220"/>
              <a:ext cx="425450" cy="214313"/>
            </a:xfrm>
            <a:prstGeom prst="rect">
              <a:avLst/>
            </a:prstGeom>
            <a:solidFill>
              <a:srgbClr val="FF0000"/>
            </a:solidFill>
            <a:ln w="3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956690" y="1647383"/>
              <a:ext cx="773113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101 - 200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455040" y="1907733"/>
              <a:ext cx="425450" cy="212725"/>
            </a:xfrm>
            <a:prstGeom prst="rect">
              <a:avLst/>
            </a:prstGeom>
            <a:solidFill>
              <a:srgbClr val="FFAA00"/>
            </a:solidFill>
            <a:ln w="3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956690" y="1934720"/>
              <a:ext cx="681038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51 - 100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455040" y="2196658"/>
              <a:ext cx="425450" cy="21272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455040" y="2196658"/>
              <a:ext cx="425450" cy="212725"/>
            </a:xfrm>
            <a:prstGeom prst="rect">
              <a:avLst/>
            </a:prstGeom>
            <a:noFill/>
            <a:ln w="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956690" y="2225233"/>
              <a:ext cx="588963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26 - 50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455040" y="2485583"/>
              <a:ext cx="425450" cy="214313"/>
            </a:xfrm>
            <a:prstGeom prst="rect">
              <a:avLst/>
            </a:prstGeom>
            <a:solidFill>
              <a:srgbClr val="AA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455040" y="2485583"/>
              <a:ext cx="425450" cy="214313"/>
            </a:xfrm>
            <a:prstGeom prst="rect">
              <a:avLst/>
            </a:prstGeom>
            <a:noFill/>
            <a:ln w="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956690" y="2514158"/>
              <a:ext cx="588963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11 - 25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/>
          </p:nvSpPr>
          <p:spPr bwMode="auto">
            <a:xfrm>
              <a:off x="455040" y="2776095"/>
              <a:ext cx="425450" cy="212725"/>
            </a:xfrm>
            <a:prstGeom prst="rect">
              <a:avLst/>
            </a:prstGeom>
            <a:solidFill>
              <a:srgbClr val="73D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>
              <a:off x="455040" y="2776095"/>
              <a:ext cx="425450" cy="212725"/>
            </a:xfrm>
            <a:prstGeom prst="rect">
              <a:avLst/>
            </a:prstGeom>
            <a:noFill/>
            <a:ln w="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956690" y="2803083"/>
              <a:ext cx="450850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1- 10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County with the largest inventory of HWM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1488" y="1175117"/>
            <a:ext cx="2745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Tarrant County, </a:t>
            </a:r>
            <a:r>
              <a:rPr lang="en-US" sz="2400" b="1" dirty="0" smtClean="0"/>
              <a:t>240</a:t>
            </a:r>
            <a:endParaRPr lang="en-US" sz="2400" b="1" dirty="0" smtClean="0"/>
          </a:p>
        </p:txBody>
      </p:sp>
      <p:pic>
        <p:nvPicPr>
          <p:cNvPr id="13" name="Picture 12" descr="hwm_texas_1_tarrant.jpg"/>
          <p:cNvPicPr>
            <a:picLocks noChangeAspect="1"/>
          </p:cNvPicPr>
          <p:nvPr/>
        </p:nvPicPr>
        <p:blipFill>
          <a:blip r:embed="rId3" cstate="print"/>
          <a:srcRect l="8433" t="3178" r="28334" b="3178"/>
          <a:stretch>
            <a:fillRect/>
          </a:stretch>
        </p:blipFill>
        <p:spPr>
          <a:xfrm>
            <a:off x="2872298" y="1340112"/>
            <a:ext cx="6232656" cy="5421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Types of low water crossings</a:t>
            </a:r>
            <a:endParaRPr lang="en-US" sz="3200" dirty="0"/>
          </a:p>
        </p:txBody>
      </p:sp>
      <p:pic>
        <p:nvPicPr>
          <p:cNvPr id="8" name="Picture 7" descr="RockyCreekPoster[1]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206" y="1099279"/>
            <a:ext cx="4077525" cy="2663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1200" y="27432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Vented Ford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1" name="Picture 10" descr="englishxingmedlinalak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566" y="1096780"/>
            <a:ext cx="4046096" cy="26657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9200" y="2667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Unvented Ford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3" name="Picture 12" descr="MartindaleLWB01-3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072" y="3851223"/>
            <a:ext cx="4046095" cy="29189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12823" y="5493895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Bridge Class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Overtopped at 10 year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10" name="Picture 9" descr="pedestrian_low_water_cross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3852472"/>
            <a:ext cx="4067331" cy="28931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48531" y="5486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Pedestrian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6" name="Picture 15" descr="englishxingmedlinalake.jpg"/>
          <p:cNvPicPr>
            <a:picLocks noChangeAspect="1"/>
          </p:cNvPicPr>
          <p:nvPr/>
        </p:nvPicPr>
        <p:blipFill>
          <a:blip r:embed="rId4" cstate="print"/>
          <a:srcRect t="84630" b="6794"/>
          <a:stretch>
            <a:fillRect/>
          </a:stretch>
        </p:blipFill>
        <p:spPr>
          <a:xfrm>
            <a:off x="297304" y="3505200"/>
            <a:ext cx="4046088" cy="228600"/>
          </a:xfrm>
          <a:prstGeom prst="rect">
            <a:avLst/>
          </a:prstGeom>
        </p:spPr>
      </p:pic>
      <p:pic>
        <p:nvPicPr>
          <p:cNvPr id="17" name="Picture 16" descr="MartindaleLWB01-350.jpg"/>
          <p:cNvPicPr>
            <a:picLocks noChangeAspect="1"/>
          </p:cNvPicPr>
          <p:nvPr/>
        </p:nvPicPr>
        <p:blipFill>
          <a:blip r:embed="rId5" cstate="print"/>
          <a:srcRect t="82126" b="7432"/>
          <a:stretch>
            <a:fillRect/>
          </a:stretch>
        </p:blipFill>
        <p:spPr>
          <a:xfrm>
            <a:off x="297305" y="6406540"/>
            <a:ext cx="3969895" cy="299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High Water Mark Statistics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638800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chemeClr val="tx2"/>
                </a:solidFill>
              </a:rPr>
              <a:t>16</a:t>
            </a:r>
            <a:r>
              <a:rPr lang="en-US" dirty="0" smtClean="0"/>
              <a:t> HWM on average per county</a:t>
            </a:r>
          </a:p>
          <a:p>
            <a:r>
              <a:rPr lang="en-US" sz="6600" b="1" dirty="0" smtClean="0">
                <a:solidFill>
                  <a:schemeClr val="tx2"/>
                </a:solidFill>
              </a:rPr>
              <a:t>71</a:t>
            </a:r>
            <a:r>
              <a:rPr lang="en-US" sz="6600" dirty="0" smtClean="0"/>
              <a:t> </a:t>
            </a:r>
            <a:r>
              <a:rPr lang="en-US" dirty="0" smtClean="0"/>
              <a:t>Counties contain one or more HWM</a:t>
            </a:r>
          </a:p>
          <a:p>
            <a:r>
              <a:rPr lang="en-US" sz="6600" b="1" dirty="0" smtClean="0">
                <a:solidFill>
                  <a:schemeClr val="tx2"/>
                </a:solidFill>
              </a:rPr>
              <a:t>1400 </a:t>
            </a:r>
            <a:r>
              <a:rPr lang="en-US" dirty="0" smtClean="0"/>
              <a:t>HWM statewide</a:t>
            </a:r>
          </a:p>
          <a:p>
            <a:r>
              <a:rPr lang="en-US" dirty="0" smtClean="0"/>
              <a:t>1938 </a:t>
            </a:r>
            <a:r>
              <a:rPr lang="en-US" dirty="0" smtClean="0"/>
              <a:t>is the flood with the most HWM</a:t>
            </a:r>
          </a:p>
          <a:p>
            <a:r>
              <a:rPr lang="en-US" dirty="0" smtClean="0"/>
              <a:t>Trinity River is the watershed with most HWM</a:t>
            </a:r>
          </a:p>
          <a:p>
            <a:r>
              <a:rPr lang="en-US" dirty="0" smtClean="0"/>
              <a:t>Tarrant is the county with the most HWM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can HWM’s help in Floodplain Mapping?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51085" y="1244184"/>
            <a:ext cx="92964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Calibration of Hydraulic models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Outreach – Understanding flooding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Research projects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Uses outside floodplain mapping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Recreate Historic Flood </a:t>
            </a:r>
            <a:r>
              <a:rPr lang="en-US" sz="3200" dirty="0" smtClean="0"/>
              <a:t>Events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FEMA’s Discovery</a:t>
            </a:r>
            <a:endParaRPr lang="en-US" sz="3200" dirty="0" smtClean="0"/>
          </a:p>
          <a:p>
            <a:pPr>
              <a:buFont typeface="Arial" pitchFamily="34" charset="0"/>
              <a:buChar char="•"/>
            </a:pPr>
            <a:endParaRPr lang="en-US" sz="3600" dirty="0" smtClean="0"/>
          </a:p>
          <a:p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226876"/>
            <a:ext cx="3505200" cy="2554924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7" descr="inundation"/>
          <p:cNvPicPr>
            <a:picLocks noChangeAspect="1" noChangeArrowheads="1"/>
          </p:cNvPicPr>
          <p:nvPr/>
        </p:nvPicPr>
        <p:blipFill>
          <a:blip r:embed="rId5" cstate="print"/>
          <a:srcRect l="8000" t="7883" r="7001" b="7883"/>
          <a:stretch>
            <a:fillRect/>
          </a:stretch>
        </p:blipFill>
        <p:spPr bwMode="auto">
          <a:xfrm>
            <a:off x="3810000" y="4099810"/>
            <a:ext cx="3793574" cy="257830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Thank you to:</a:t>
            </a:r>
            <a:endParaRPr lang="en-US" sz="3200" dirty="0"/>
          </a:p>
        </p:txBody>
      </p:sp>
      <p:pic>
        <p:nvPicPr>
          <p:cNvPr id="10" name="Picture 9" descr="txdot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149551"/>
            <a:ext cx="2211718" cy="1695798"/>
          </a:xfrm>
          <a:prstGeom prst="rect">
            <a:avLst/>
          </a:prstGeom>
        </p:spPr>
      </p:pic>
      <p:pic>
        <p:nvPicPr>
          <p:cNvPr id="11" name="Picture 10" descr="US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4624" y="2133600"/>
            <a:ext cx="2399722" cy="1843788"/>
          </a:xfrm>
          <a:prstGeom prst="rect">
            <a:avLst/>
          </a:prstGeom>
        </p:spPr>
      </p:pic>
      <p:pic>
        <p:nvPicPr>
          <p:cNvPr id="12" name="Picture 11" descr="KU_HW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3886200"/>
            <a:ext cx="2765476" cy="1016374"/>
          </a:xfrm>
          <a:prstGeom prst="rect">
            <a:avLst/>
          </a:prstGeom>
        </p:spPr>
      </p:pic>
      <p:pic>
        <p:nvPicPr>
          <p:cNvPr id="8" name="Picture 7" descr="USGS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3962400"/>
            <a:ext cx="2627382" cy="967472"/>
          </a:xfrm>
          <a:prstGeom prst="rect">
            <a:avLst/>
          </a:prstGeom>
        </p:spPr>
      </p:pic>
      <p:pic>
        <p:nvPicPr>
          <p:cNvPr id="13" name="Picture 12" descr="NW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33600" y="5019676"/>
            <a:ext cx="1838324" cy="1838324"/>
          </a:xfrm>
          <a:prstGeom prst="rect">
            <a:avLst/>
          </a:prstGeom>
        </p:spPr>
      </p:pic>
      <p:pic>
        <p:nvPicPr>
          <p:cNvPr id="14" name="Picture 13" descr="half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57800" y="5562600"/>
            <a:ext cx="2529328" cy="553290"/>
          </a:xfrm>
          <a:prstGeom prst="rect">
            <a:avLst/>
          </a:prstGeom>
        </p:spPr>
      </p:pic>
      <p:pic>
        <p:nvPicPr>
          <p:cNvPr id="15" name="Picture 14" descr="Llano_County_Seal_3[1]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48400" y="1219200"/>
            <a:ext cx="1978740" cy="2299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762000"/>
            <a:ext cx="8458200" cy="4038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Floodplain Mapping Services  Main Number 512-463-8337</a:t>
            </a:r>
          </a:p>
          <a:p>
            <a:pPr>
              <a:spcBef>
                <a:spcPct val="0"/>
              </a:spcBef>
              <a:defRPr/>
            </a:pP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Texas Natural Resources Information Systems, </a:t>
            </a:r>
          </a:p>
          <a:p>
            <a:pPr>
              <a:spcBef>
                <a:spcPct val="0"/>
              </a:spcBef>
              <a:defRPr/>
            </a:pP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part of the Texas Water Development Board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Melinda Luna, PE, CFM , Team Lead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512-463-9625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Melinda.luna@twdb.state.tx.us</a:t>
            </a:r>
            <a:endParaRPr lang="en-US" sz="2400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/>
              <a:t>Meggan Georgas, CFM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/>
              <a:t>512-463-1786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>
                <a:hlinkClick r:id="rId4"/>
              </a:rPr>
              <a:t>Meggan.Georgas@twdb.state.tx.us</a:t>
            </a:r>
            <a:r>
              <a:rPr lang="en-US" sz="2400" dirty="0" smtClean="0"/>
              <a:t> </a:t>
            </a:r>
            <a:endParaRPr lang="en-US" sz="2500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8600" y="2666999"/>
            <a:ext cx="87630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1981200"/>
            <a:ext cx="82296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934143"/>
            <a:ext cx="1537765" cy="8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4934143"/>
            <a:ext cx="1537765" cy="8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Why are low water crossings dangerous?</a:t>
            </a:r>
            <a:endParaRPr lang="en-US" sz="3200" dirty="0"/>
          </a:p>
        </p:txBody>
      </p:sp>
      <p:pic>
        <p:nvPicPr>
          <p:cNvPr id="12" name="Picture 11" descr="safetyimage1.jpg"/>
          <p:cNvPicPr>
            <a:picLocks noChangeAspect="1"/>
          </p:cNvPicPr>
          <p:nvPr/>
        </p:nvPicPr>
        <p:blipFill>
          <a:blip r:embed="rId3" cstate="print"/>
          <a:srcRect l="1617" t="1464" r="51471" b="51691"/>
          <a:stretch>
            <a:fillRect/>
          </a:stretch>
        </p:blipFill>
        <p:spPr>
          <a:xfrm>
            <a:off x="762000" y="1305642"/>
            <a:ext cx="3886200" cy="2580558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8282" t="38519" r="55509" b="42030"/>
          <a:stretch>
            <a:fillRect/>
          </a:stretch>
        </p:blipFill>
        <p:spPr bwMode="auto">
          <a:xfrm>
            <a:off x="4546600" y="12954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urnDrownWarningSign-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4038600"/>
            <a:ext cx="2590800" cy="2590800"/>
          </a:xfrm>
          <a:prstGeom prst="rect">
            <a:avLst/>
          </a:prstGeom>
        </p:spPr>
      </p:pic>
      <p:pic>
        <p:nvPicPr>
          <p:cNvPr id="13" name="Picture 12" descr="night.jpg"/>
          <p:cNvPicPr>
            <a:picLocks noChangeAspect="1"/>
          </p:cNvPicPr>
          <p:nvPr/>
        </p:nvPicPr>
        <p:blipFill>
          <a:blip r:embed="rId6" cstate="print"/>
          <a:srcRect l="1778" r="18222"/>
          <a:stretch>
            <a:fillRect/>
          </a:stretch>
        </p:blipFill>
        <p:spPr>
          <a:xfrm>
            <a:off x="4572000" y="3886200"/>
            <a:ext cx="3429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7600" y="427038"/>
            <a:ext cx="5334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were the low water crossings gathered?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990600" y="1371600"/>
          <a:ext cx="6705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were the low water crossings gathered?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099" t="9875" r="41106" b="3838"/>
          <a:stretch>
            <a:fillRect/>
          </a:stretch>
        </p:blipFill>
        <p:spPr bwMode="auto">
          <a:xfrm rot="16200000">
            <a:off x="3183536" y="1388464"/>
            <a:ext cx="5562600" cy="537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4875" t="17867" r="75792" b="56267"/>
          <a:stretch>
            <a:fillRect/>
          </a:stretch>
        </p:blipFill>
        <p:spPr bwMode="auto">
          <a:xfrm rot="16200000">
            <a:off x="-137160" y="2651760"/>
            <a:ext cx="3535680" cy="295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5105400" y="4038600"/>
            <a:ext cx="304800" cy="152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4762500" y="36195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91000" y="3352800"/>
            <a:ext cx="1527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Low Water Crossings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63715" y="4434590"/>
            <a:ext cx="304800" cy="152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505200" y="4616970"/>
            <a:ext cx="533400" cy="18363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4000500" y="36195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156023" y="5836170"/>
            <a:ext cx="304800" cy="152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were the low water crossings gathered?</a:t>
            </a:r>
            <a:endParaRPr lang="en-US" sz="3200" dirty="0"/>
          </a:p>
        </p:txBody>
      </p:sp>
      <p:pic>
        <p:nvPicPr>
          <p:cNvPr id="7" name="Content Placeholder 6" descr="KilleenLWCsSWRs2007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465939"/>
            <a:ext cx="7945104" cy="5145322"/>
          </a:xfrm>
        </p:spPr>
      </p:pic>
      <p:pic>
        <p:nvPicPr>
          <p:cNvPr id="8" name="Picture 7" descr="image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066800"/>
            <a:ext cx="1219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27038"/>
            <a:ext cx="5334000" cy="6397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How were the low water crossings gathered?</a:t>
            </a:r>
            <a:endParaRPr lang="en-US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624" t="14667" r="57464" b="12667"/>
          <a:stretch>
            <a:fillRect/>
          </a:stretch>
        </p:blipFill>
        <p:spPr bwMode="auto">
          <a:xfrm>
            <a:off x="152400" y="838200"/>
            <a:ext cx="3617626" cy="445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7292" t="18000" r="61250" b="4333"/>
          <a:stretch>
            <a:fillRect/>
          </a:stretch>
        </p:blipFill>
        <p:spPr bwMode="auto">
          <a:xfrm>
            <a:off x="685799" y="1524000"/>
            <a:ext cx="371454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7037" t="37984" r="57759" b="44483"/>
          <a:stretch>
            <a:fillRect/>
          </a:stretch>
        </p:blipFill>
        <p:spPr bwMode="auto">
          <a:xfrm>
            <a:off x="1143000" y="2514600"/>
            <a:ext cx="8290048" cy="258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685800" y="3657600"/>
            <a:ext cx="8153400" cy="1981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228599"/>
            <a:ext cx="91440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7600" y="427038"/>
            <a:ext cx="5334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were the low water crossings gathered?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9457" t="18190" r="20362" b="19548"/>
          <a:stretch>
            <a:fillRect/>
          </a:stretch>
        </p:blipFill>
        <p:spPr bwMode="auto">
          <a:xfrm>
            <a:off x="152400" y="1371600"/>
            <a:ext cx="8484782" cy="5486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E36C09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2311</TotalTime>
  <Words>964</Words>
  <Application>Microsoft Office PowerPoint</Application>
  <PresentationFormat>On-screen Show (4:3)</PresentationFormat>
  <Paragraphs>177</Paragraphs>
  <Slides>33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What is a low water crossing?</vt:lpstr>
      <vt:lpstr>Types of low water crossings</vt:lpstr>
      <vt:lpstr>Why are low water crossings dangerous?</vt:lpstr>
      <vt:lpstr>Slide 5</vt:lpstr>
      <vt:lpstr>How were the low water crossings gathered?</vt:lpstr>
      <vt:lpstr>How were the low water crossings gathered?</vt:lpstr>
      <vt:lpstr>How were the low water crossings gathered?</vt:lpstr>
      <vt:lpstr>Slide 9</vt:lpstr>
      <vt:lpstr>How were the low water crossings gathered?</vt:lpstr>
      <vt:lpstr>Slide 11</vt:lpstr>
      <vt:lpstr>Low Water Crossings in Texas</vt:lpstr>
      <vt:lpstr>Low Water Crossings in Texas</vt:lpstr>
      <vt:lpstr>Low Water Crossing Statistics</vt:lpstr>
      <vt:lpstr>Potential Future Work</vt:lpstr>
      <vt:lpstr>How can this data be used?</vt:lpstr>
      <vt:lpstr>Thank you to:</vt:lpstr>
      <vt:lpstr>Slide 18</vt:lpstr>
      <vt:lpstr>What is a high water mark?</vt:lpstr>
      <vt:lpstr>How were the high water marks gathered?</vt:lpstr>
      <vt:lpstr>How were the high water marks gathered?</vt:lpstr>
      <vt:lpstr>How were the high water marks gathered?</vt:lpstr>
      <vt:lpstr>How were the high water marks gathered?</vt:lpstr>
      <vt:lpstr>How were the high water marks gathered?</vt:lpstr>
      <vt:lpstr>How were the high water marks gathered?</vt:lpstr>
      <vt:lpstr>High Water Mark Inventory</vt:lpstr>
      <vt:lpstr>High Water Marks in Texas</vt:lpstr>
      <vt:lpstr>High Water Marks in Texas</vt:lpstr>
      <vt:lpstr>County with the largest inventory of HWM</vt:lpstr>
      <vt:lpstr>High Water Mark Statistics</vt:lpstr>
      <vt:lpstr>How can HWM’s help in Floodplain Mapping?</vt:lpstr>
      <vt:lpstr>Thank you to:</vt:lpstr>
      <vt:lpstr>Slide 33</vt:lpstr>
    </vt:vector>
  </TitlesOfParts>
  <Company>Texas Water Development Board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yvette young giraud</dc:creator>
  <cp:lastModifiedBy>maidment</cp:lastModifiedBy>
  <cp:revision>284</cp:revision>
  <dcterms:created xsi:type="dcterms:W3CDTF">2010-02-25T22:08:20Z</dcterms:created>
  <dcterms:modified xsi:type="dcterms:W3CDTF">2010-12-01T23:34:15Z</dcterms:modified>
</cp:coreProperties>
</file>