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5"/>
  </p:notesMasterIdLst>
  <p:handoutMasterIdLst>
    <p:handoutMasterId r:id="rId36"/>
  </p:handoutMasterIdLst>
  <p:sldIdLst>
    <p:sldId id="256" r:id="rId2"/>
    <p:sldId id="281" r:id="rId3"/>
    <p:sldId id="342" r:id="rId4"/>
    <p:sldId id="340" r:id="rId5"/>
    <p:sldId id="326" r:id="rId6"/>
    <p:sldId id="328" r:id="rId7"/>
    <p:sldId id="329" r:id="rId8"/>
    <p:sldId id="321" r:id="rId9"/>
    <p:sldId id="341" r:id="rId10"/>
    <p:sldId id="315" r:id="rId11"/>
    <p:sldId id="316" r:id="rId12"/>
    <p:sldId id="317" r:id="rId13"/>
    <p:sldId id="318" r:id="rId14"/>
    <p:sldId id="319" r:id="rId15"/>
    <p:sldId id="296" r:id="rId16"/>
    <p:sldId id="330" r:id="rId17"/>
    <p:sldId id="282" r:id="rId18"/>
    <p:sldId id="335" r:id="rId19"/>
    <p:sldId id="289" r:id="rId20"/>
    <p:sldId id="290" r:id="rId21"/>
    <p:sldId id="291" r:id="rId22"/>
    <p:sldId id="292" r:id="rId23"/>
    <p:sldId id="293" r:id="rId24"/>
    <p:sldId id="294" r:id="rId25"/>
    <p:sldId id="333" r:id="rId26"/>
    <p:sldId id="336" r:id="rId27"/>
    <p:sldId id="338" r:id="rId28"/>
    <p:sldId id="334" r:id="rId29"/>
    <p:sldId id="339" r:id="rId30"/>
    <p:sldId id="345" r:id="rId31"/>
    <p:sldId id="344" r:id="rId32"/>
    <p:sldId id="286" r:id="rId33"/>
    <p:sldId id="343" r:id="rId3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75A0"/>
    <a:srgbClr val="003300"/>
    <a:srgbClr val="32483E"/>
    <a:srgbClr val="FF6699"/>
    <a:srgbClr val="3333CC"/>
    <a:srgbClr val="B2B2B2"/>
    <a:srgbClr val="00FF00"/>
    <a:srgbClr val="DDDDDD"/>
    <a:srgbClr val="A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586" autoAdjust="0"/>
  </p:normalViewPr>
  <p:slideViewPr>
    <p:cSldViewPr>
      <p:cViewPr>
        <p:scale>
          <a:sx n="100" d="100"/>
          <a:sy n="100" d="100"/>
        </p:scale>
        <p:origin x="-1932" y="-324"/>
      </p:cViewPr>
      <p:guideLst>
        <p:guide orient="horz" pos="2160"/>
        <p:guide pos="2880"/>
      </p:guideLst>
    </p:cSldViewPr>
  </p:slideViewPr>
  <p:outlineViewPr>
    <p:cViewPr>
      <p:scale>
        <a:sx n="33" d="100"/>
        <a:sy n="33" d="100"/>
      </p:scale>
      <p:origin x="0" y="9300"/>
    </p:cViewPr>
  </p:outlineViewPr>
  <p:notesTextViewPr>
    <p:cViewPr>
      <p:scale>
        <a:sx n="75" d="100"/>
        <a:sy n="75" d="100"/>
      </p:scale>
      <p:origin x="0" y="0"/>
    </p:cViewPr>
  </p:notesTextViewPr>
  <p:sorterViewPr>
    <p:cViewPr>
      <p:scale>
        <a:sx n="100" d="100"/>
        <a:sy n="100" d="100"/>
      </p:scale>
      <p:origin x="0" y="5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Tw Cen MT" pitchFamily="34" charset="0"/>
              </a:defRPr>
            </a:lvl1pPr>
          </a:lstStyle>
          <a:p>
            <a:pPr>
              <a:defRPr/>
            </a:pPr>
            <a:endParaRPr lang="en-US" dirty="0"/>
          </a:p>
        </p:txBody>
      </p:sp>
      <p:sp>
        <p:nvSpPr>
          <p:cNvPr id="112643" name="Rectangle 3"/>
          <p:cNvSpPr>
            <a:spLocks noGrp="1" noChangeArrowheads="1"/>
          </p:cNvSpPr>
          <p:nvPr>
            <p:ph type="dt" sz="quarter" idx="1"/>
          </p:nvPr>
        </p:nvSpPr>
        <p:spPr bwMode="auto">
          <a:xfrm>
            <a:off x="3956955"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atin typeface="Tw Cen MT" pitchFamily="34" charset="0"/>
              </a:defRPr>
            </a:lvl1pPr>
          </a:lstStyle>
          <a:p>
            <a:pPr>
              <a:defRPr/>
            </a:pPr>
            <a:fld id="{EDDB4228-A2E7-4FA1-A78D-26995CD27EB4}" type="datetimeFigureOut">
              <a:rPr lang="en-US"/>
              <a:pPr>
                <a:defRPr/>
              </a:pPr>
              <a:t>11/29/2010</a:t>
            </a:fld>
            <a:endParaRPr lang="en-US" dirty="0"/>
          </a:p>
        </p:txBody>
      </p:sp>
      <p:sp>
        <p:nvSpPr>
          <p:cNvPr id="112644" name="Rectangle 4"/>
          <p:cNvSpPr>
            <a:spLocks noGrp="1" noChangeArrowheads="1"/>
          </p:cNvSpPr>
          <p:nvPr>
            <p:ph type="ftr" sz="quarter" idx="2"/>
          </p:nvPr>
        </p:nvSpPr>
        <p:spPr bwMode="auto">
          <a:xfrm>
            <a:off x="0" y="8817367"/>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Tw Cen MT" pitchFamily="34" charset="0"/>
              </a:defRPr>
            </a:lvl1pPr>
          </a:lstStyle>
          <a:p>
            <a:pPr>
              <a:defRPr/>
            </a:pPr>
            <a:endParaRPr lang="en-US" dirty="0"/>
          </a:p>
        </p:txBody>
      </p:sp>
      <p:sp>
        <p:nvSpPr>
          <p:cNvPr id="112645" name="Rectangle 5"/>
          <p:cNvSpPr>
            <a:spLocks noGrp="1" noChangeArrowheads="1"/>
          </p:cNvSpPr>
          <p:nvPr>
            <p:ph type="sldNum" sz="quarter" idx="3"/>
          </p:nvPr>
        </p:nvSpPr>
        <p:spPr bwMode="auto">
          <a:xfrm>
            <a:off x="3956955" y="8817367"/>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atin typeface="Tw Cen MT" pitchFamily="34" charset="0"/>
              </a:defRPr>
            </a:lvl1pPr>
          </a:lstStyle>
          <a:p>
            <a:pPr>
              <a:defRPr/>
            </a:pPr>
            <a:fld id="{D88F0E19-C3AB-426B-A493-7AB44AB38A0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56955"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defRPr>
            </a:lvl1pPr>
          </a:lstStyle>
          <a:p>
            <a:pPr>
              <a:defRPr/>
            </a:pPr>
            <a:fld id="{B7433035-F7B4-486C-8EA9-5B878B3C19BE}" type="datetimeFigureOut">
              <a:rPr lang="en-US"/>
              <a:pPr>
                <a:defRPr/>
              </a:pPr>
              <a:t>11/29/2010</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367"/>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56955" y="8817367"/>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defRPr>
            </a:lvl1pPr>
          </a:lstStyle>
          <a:p>
            <a:pPr>
              <a:defRPr/>
            </a:pPr>
            <a:fld id="{338B6398-B52A-430E-8AE3-3495BE7CE67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Originally presented as dissertation proposal</a:t>
            </a:r>
            <a:r>
              <a:rPr lang="en-US" baseline="0" dirty="0" smtClean="0"/>
              <a:t> defense titled: “</a:t>
            </a:r>
            <a:r>
              <a:rPr lang="en-US" sz="1200" dirty="0" smtClean="0"/>
              <a:t>Hydrologic Geospatial Data Models: A Network-Catchment Approach”</a:t>
            </a: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279306-B677-42DA-880D-DF40F12F1595}"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 Image Source:</a:t>
            </a:r>
            <a:r>
              <a:rPr lang="en-US" baseline="0" dirty="0" smtClean="0"/>
              <a:t> http://earth.eo.esa.int/cgi-bin/satimgsql.pl?show_url=753&amp;startframe=0</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Data sources and models are many, but a single, universally-applicable model does not exist. In what ways can knowledge of status quo models affect the future?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Geospatial and temporal data model for water applications</a:t>
            </a:r>
          </a:p>
          <a:p>
            <a:r>
              <a:rPr lang="en-US" dirty="0" smtClean="0"/>
              <a:t>Employs geodatabase schema (connects geospatial and temporal data to support hydrologic analyses)</a:t>
            </a:r>
          </a:p>
          <a:p>
            <a:r>
              <a:rPr lang="en-US" dirty="0" smtClean="0"/>
              <a:t>Used to store both geospatial data as well as time series data (through the use of specialized Arc Hydro geodatabases)</a:t>
            </a:r>
          </a:p>
          <a:p>
            <a:r>
              <a:rPr lang="en-US" dirty="0" smtClean="0"/>
              <a:t>Related GIS tools are available for ArcGIS use</a:t>
            </a:r>
          </a:p>
          <a:p>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smtClean="0"/>
              <a:t>Part of response to severe drought in Texas, Senate Bill 1 (1997) established an official state water availability model: WRAP</a:t>
            </a:r>
          </a:p>
          <a:p>
            <a:pPr hangingPunct="0"/>
            <a:r>
              <a:rPr lang="en-US" dirty="0" smtClean="0"/>
              <a:t>A data model that includes tools and processes for producing and collecting watershed parameters and water rights connectivity data as geospatial input for Texas’ official water availability model</a:t>
            </a:r>
          </a:p>
          <a:p>
            <a:pPr hangingPunct="0"/>
            <a:r>
              <a:rPr lang="en-US" dirty="0" smtClean="0"/>
              <a:t>Think: applied Arc Hydro</a:t>
            </a:r>
          </a:p>
          <a:p>
            <a:r>
              <a:rPr lang="en-US" dirty="0" smtClean="0"/>
              <a:t>2003</a:t>
            </a:r>
          </a:p>
          <a:p>
            <a:endParaRPr lang="en-US" dirty="0" smtClean="0"/>
          </a:p>
          <a:p>
            <a:r>
              <a:rPr lang="en-US" dirty="0" smtClean="0"/>
              <a:t>Image source: http://www4.agr.gc.ca/resources/prod/img/pfra/water/watersheds.jpg</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Models</a:t>
            </a:r>
          </a:p>
          <a:p>
            <a:pPr lvl="1"/>
            <a:r>
              <a:rPr lang="en-US" dirty="0" smtClean="0"/>
              <a:t>SPARROW (</a:t>
            </a:r>
            <a:r>
              <a:rPr lang="en-US" dirty="0" err="1" smtClean="0"/>
              <a:t>SPAtially</a:t>
            </a:r>
            <a:r>
              <a:rPr lang="en-US" dirty="0" smtClean="0"/>
              <a:t> Referenced Regressions On Watershed Attributes), </a:t>
            </a:r>
            <a:r>
              <a:rPr lang="en-US" dirty="0" err="1" smtClean="0"/>
              <a:t>StreamStats</a:t>
            </a:r>
            <a:r>
              <a:rPr lang="en-US" dirty="0" smtClean="0"/>
              <a:t>, and WATERS (Watershed Assessment, Tracking &amp; Environmental </a:t>
            </a:r>
            <a:r>
              <a:rPr lang="en-US" dirty="0" err="1" smtClean="0"/>
              <a:t>ResultS</a:t>
            </a:r>
            <a:r>
              <a:rPr lang="en-US" dirty="0" smtClean="0"/>
              <a:t>) Web Services</a:t>
            </a:r>
          </a:p>
          <a:p>
            <a:endParaRPr lang="en-US" dirty="0" smtClean="0"/>
          </a:p>
          <a:p>
            <a:r>
              <a:rPr lang="en-US" dirty="0" smtClean="0"/>
              <a:t>National Elevation Dataset (USGS) – seamless raster elevation data (30 m)</a:t>
            </a:r>
          </a:p>
          <a:p>
            <a:r>
              <a:rPr lang="en-US" dirty="0" smtClean="0"/>
              <a:t>National Hydrography Dataset – feature-based representations of common surface water features</a:t>
            </a:r>
          </a:p>
          <a:p>
            <a:r>
              <a:rPr lang="en-US" dirty="0" smtClean="0"/>
              <a:t>NHD</a:t>
            </a:r>
            <a:r>
              <a:rPr lang="en-US" i="1" dirty="0" smtClean="0"/>
              <a:t>Plus</a:t>
            </a:r>
            <a:r>
              <a:rPr lang="en-US" dirty="0" smtClean="0"/>
              <a:t> – combines benefits of NED, NHD, WBD, and NLCD (30 m); includes geometric network</a:t>
            </a:r>
          </a:p>
          <a:p>
            <a:r>
              <a:rPr lang="en-US" dirty="0" smtClean="0"/>
              <a:t>NHD 24K – higher-resolution</a:t>
            </a:r>
          </a:p>
          <a:p>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Consortium of Universities for the Advancement of Hydrologic Science, Inc.</a:t>
            </a:r>
          </a:p>
          <a:p>
            <a:r>
              <a:rPr lang="en-US" dirty="0" smtClean="0"/>
              <a:t>Developing infrastructure and services to further hydrologic science and education:</a:t>
            </a:r>
          </a:p>
          <a:p>
            <a:pPr lvl="1"/>
            <a:r>
              <a:rPr lang="en-US" dirty="0" smtClean="0"/>
              <a:t>WaterOneFlow – Web service retrieves water data based on user-supplied parameters</a:t>
            </a:r>
          </a:p>
          <a:p>
            <a:pPr lvl="1"/>
            <a:r>
              <a:rPr lang="en-US" dirty="0" smtClean="0"/>
              <a:t>WaterML – Based on ODM and XML, WaterML defines all that is used and needful for the WaterOneFlow services to function. </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smtClean="0"/>
              <a:t>Australian Bureau of Meteorology’s system to house all of the water information in the country (water availability, water use, and water quality)</a:t>
            </a:r>
          </a:p>
          <a:p>
            <a:pPr hangingPunct="0"/>
            <a:r>
              <a:rPr lang="en-US" dirty="0" smtClean="0"/>
              <a:t>This data is stored in the Australian Water Resources Information System (AWRIS), spatially enabled by the geospatial fabric (Geofabric)—GIS features linking key features </a:t>
            </a:r>
          </a:p>
          <a:p>
            <a:pPr hangingPunct="0"/>
            <a:r>
              <a:rPr lang="en-US" dirty="0" smtClean="0"/>
              <a:t>Goal: reveal the overall water balance—how water is stored, transported, and used throughout the country</a:t>
            </a:r>
          </a:p>
          <a:p>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 and information stitched together in background</a:t>
            </a:r>
          </a:p>
          <a:p>
            <a:pPr hangingPunct="0"/>
            <a:r>
              <a:rPr lang="en-US" dirty="0" smtClean="0"/>
              <a:t>ESRI provides a collection of base maps online (ArcGIS Online) that are </a:t>
            </a:r>
            <a:r>
              <a:rPr lang="en-US" dirty="0" err="1" smtClean="0"/>
              <a:t>interactable</a:t>
            </a:r>
            <a:r>
              <a:rPr lang="en-US" dirty="0" smtClean="0"/>
              <a:t> in GIS</a:t>
            </a:r>
          </a:p>
          <a:p>
            <a:pPr hangingPunct="0"/>
            <a:r>
              <a:rPr lang="en-US" dirty="0" smtClean="0"/>
              <a:t>Hydro Base Maps are next the step, showing all things hydro in a map’s background (acting as a view into the water landscape)</a:t>
            </a:r>
          </a:p>
          <a:p>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smtClean="0"/>
              <a:t>Similar to Australia’s Geofabric, minus the information system aspect</a:t>
            </a:r>
          </a:p>
          <a:p>
            <a:pPr hangingPunct="0"/>
            <a:r>
              <a:rPr lang="en-US" dirty="0" smtClean="0"/>
              <a:t>Provide seamless water data spanning jurisdictional and political boundaries, providing for more unified analyses</a:t>
            </a:r>
          </a:p>
          <a:p>
            <a:pPr lvl="1" hangingPunct="0"/>
            <a:r>
              <a:rPr lang="en-US" dirty="0" smtClean="0"/>
              <a:t>Water availability and water use trend data over recent decades</a:t>
            </a:r>
          </a:p>
          <a:p>
            <a:pPr hangingPunct="0"/>
            <a:r>
              <a:rPr lang="en-US" dirty="0" smtClean="0"/>
              <a:t>Focus on the nation’s 21 water-resources regions</a:t>
            </a:r>
          </a:p>
          <a:p>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Hydrologic applications have traditionally been machine-based (they exist as part of a GIS application or tool). With the movement toward online resources (with similar functions and non-local storage) the network construction and maintenance processes may need to be reevaluated to determine how best to incorporate advances in Web services.</a:t>
            </a:r>
          </a:p>
          <a:p>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http://www.texaswatermatters.org/flows.htm</a:t>
            </a:r>
          </a:p>
          <a:p>
            <a:r>
              <a:rPr lang="en-US" b="0" dirty="0" smtClean="0"/>
              <a:t>BBEST</a:t>
            </a:r>
            <a:r>
              <a:rPr lang="en-US" b="0" baseline="0" dirty="0" smtClean="0"/>
              <a:t> - </a:t>
            </a:r>
            <a:r>
              <a:rPr lang="en-US" b="0" dirty="0" smtClean="0"/>
              <a:t>Bay/Basin Expert Science Team</a:t>
            </a:r>
          </a:p>
          <a:p>
            <a:r>
              <a:rPr lang="en-US" b="0" dirty="0" smtClean="0"/>
              <a:t>BBASC - Bay/Basin Stakeholder Committee</a:t>
            </a:r>
          </a:p>
          <a:p>
            <a:r>
              <a:rPr lang="en-US" b="0" dirty="0" smtClean="0"/>
              <a:t>EFAG - Environmental Flows Advisory Group</a:t>
            </a:r>
          </a:p>
          <a:p>
            <a:r>
              <a:rPr lang="en-US" b="0" dirty="0" smtClean="0"/>
              <a:t>SAC -Science Advisory Committee</a:t>
            </a:r>
            <a:endParaRPr lang="en-US" b="0"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watersheds and groundwater (two global models)</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research</a:t>
            </a:r>
            <a:r>
              <a:rPr lang="en-US" baseline="0" dirty="0" smtClean="0"/>
              <a:t> will provide an intellectual backbone or framework for the River Network aspect of Arc Hydro River.</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Estimating flow at ungaged locations is as old as hydrology itself. The “information revolution” lends to bridging the gap between established methods and new data access by linking estimations—both values (flows) and information products (flow regimes) to networks.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advancements provided by a new hydrologic geospatial model for the future provide framework for storing estimated values and information products on a network </a:t>
            </a:r>
          </a:p>
          <a:p>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vision</a:t>
            </a:r>
            <a:r>
              <a:rPr lang="en-US" baseline="0" dirty="0" smtClean="0"/>
              <a:t> is to incorporate networks in the analyses of both flow data and information products (such as flow regimes). Can these both be represented on a network? Can the value provided by the network be included in analyses (e.g. the tracking of flow values over a network, as opposed to looking at flow values at discrete points along a network)?</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pPr>
            <a:r>
              <a:rPr lang="en-US" sz="2800" dirty="0" smtClean="0"/>
              <a:t>Availability</a:t>
            </a:r>
          </a:p>
          <a:p>
            <a:pPr lvl="1" eaLnBrk="1" hangingPunct="1">
              <a:lnSpc>
                <a:spcPct val="90000"/>
              </a:lnSpc>
            </a:pPr>
            <a:r>
              <a:rPr lang="en-US" sz="2400" dirty="0" smtClean="0">
                <a:solidFill>
                  <a:srgbClr val="3333CC"/>
                </a:solidFill>
              </a:rPr>
              <a:t>Public domain</a:t>
            </a:r>
            <a:r>
              <a:rPr lang="en-US" sz="2400" dirty="0" smtClean="0">
                <a:solidFill>
                  <a:srgbClr val="558BB8"/>
                </a:solidFill>
              </a:rPr>
              <a:t> software package (WRAP)</a:t>
            </a:r>
          </a:p>
          <a:p>
            <a:pPr lvl="1" eaLnBrk="1" hangingPunct="1">
              <a:lnSpc>
                <a:spcPct val="90000"/>
              </a:lnSpc>
            </a:pPr>
            <a:r>
              <a:rPr lang="en-US" sz="2400" dirty="0" smtClean="0">
                <a:solidFill>
                  <a:srgbClr val="558BB8"/>
                </a:solidFill>
              </a:rPr>
              <a:t>Input data available from TCEQ</a:t>
            </a:r>
          </a:p>
          <a:p>
            <a:pPr lvl="1" eaLnBrk="1" hangingPunct="1">
              <a:lnSpc>
                <a:spcPct val="90000"/>
              </a:lnSpc>
            </a:pPr>
            <a:r>
              <a:rPr lang="en-US" sz="2400" dirty="0" smtClean="0">
                <a:solidFill>
                  <a:srgbClr val="558BB8"/>
                </a:solidFill>
              </a:rPr>
              <a:t>WRAP models have been built for all </a:t>
            </a:r>
            <a:br>
              <a:rPr lang="en-US" sz="2400" dirty="0" smtClean="0">
                <a:solidFill>
                  <a:srgbClr val="558BB8"/>
                </a:solidFill>
              </a:rPr>
            </a:br>
            <a:r>
              <a:rPr lang="en-US" sz="2400" dirty="0" smtClean="0">
                <a:solidFill>
                  <a:srgbClr val="3333CC"/>
                </a:solidFill>
              </a:rPr>
              <a:t>23 river and coastal basins</a:t>
            </a:r>
            <a:r>
              <a:rPr lang="en-US" sz="2400" dirty="0" smtClean="0">
                <a:solidFill>
                  <a:srgbClr val="558BB8"/>
                </a:solidFill>
              </a:rPr>
              <a:t> in Texas</a:t>
            </a:r>
          </a:p>
          <a:p>
            <a:pPr eaLnBrk="1" hangingPunct="1">
              <a:lnSpc>
                <a:spcPct val="90000"/>
              </a:lnSpc>
            </a:pPr>
            <a:r>
              <a:rPr lang="en-US" sz="2800" dirty="0" smtClean="0"/>
              <a:t>Applications</a:t>
            </a:r>
          </a:p>
          <a:p>
            <a:pPr lvl="1" eaLnBrk="1" hangingPunct="1">
              <a:lnSpc>
                <a:spcPct val="90000"/>
              </a:lnSpc>
            </a:pPr>
            <a:r>
              <a:rPr lang="en-US" sz="2400" dirty="0" smtClean="0">
                <a:solidFill>
                  <a:srgbClr val="558BB8"/>
                </a:solidFill>
              </a:rPr>
              <a:t>Simulates </a:t>
            </a:r>
            <a:r>
              <a:rPr lang="en-US" sz="2400" dirty="0" smtClean="0">
                <a:solidFill>
                  <a:srgbClr val="3333CC"/>
                </a:solidFill>
              </a:rPr>
              <a:t>surface water withdrawals</a:t>
            </a:r>
            <a:r>
              <a:rPr lang="en-US" sz="2400" dirty="0" smtClean="0">
                <a:solidFill>
                  <a:srgbClr val="558BB8"/>
                </a:solidFill>
              </a:rPr>
              <a:t> at about 10,000 issued water permit locations in Texas</a:t>
            </a:r>
          </a:p>
          <a:p>
            <a:pPr lvl="1" eaLnBrk="1" hangingPunct="1">
              <a:lnSpc>
                <a:spcPct val="90000"/>
              </a:lnSpc>
            </a:pPr>
            <a:r>
              <a:rPr lang="en-US" sz="2400" dirty="0" smtClean="0">
                <a:solidFill>
                  <a:srgbClr val="558BB8"/>
                </a:solidFill>
              </a:rPr>
              <a:t>Uses monthly time steps and ~50 year planning period</a:t>
            </a:r>
          </a:p>
          <a:p>
            <a:pPr lvl="1" eaLnBrk="1" hangingPunct="1">
              <a:lnSpc>
                <a:spcPct val="90000"/>
              </a:lnSpc>
            </a:pPr>
            <a:r>
              <a:rPr lang="en-US" sz="2400" dirty="0" smtClean="0">
                <a:solidFill>
                  <a:srgbClr val="558BB8"/>
                </a:solidFill>
              </a:rPr>
              <a:t>Used in analyzing new </a:t>
            </a:r>
            <a:r>
              <a:rPr lang="en-US" sz="2400" dirty="0" smtClean="0">
                <a:solidFill>
                  <a:srgbClr val="3333CC"/>
                </a:solidFill>
              </a:rPr>
              <a:t>water rights</a:t>
            </a:r>
            <a:r>
              <a:rPr lang="en-US" sz="2400" dirty="0" smtClean="0">
                <a:solidFill>
                  <a:srgbClr val="558BB8"/>
                </a:solidFill>
              </a:rPr>
              <a:t> or amending existing rights</a:t>
            </a:r>
            <a:endParaRPr lang="en-US" sz="2400" dirty="0" smtClean="0">
              <a:solidFill>
                <a:srgbClr val="3333CC"/>
              </a:solidFill>
            </a:endParaRPr>
          </a:p>
          <a:p>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Output</a:t>
            </a:r>
            <a:r>
              <a:rPr lang="en-US" baseline="0" dirty="0" smtClean="0"/>
              <a:t> from WRAP is sensitive to changes in that it is an ASCII file where even an additional character in the output structure changes how data can be extracted.</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WRAP Display Tool was specifically written to “sit on top” of the WRAP output. The tool is hard-coded to extract the data from the ASCII file and place it in a collection of geodatabase tables (one each for water rights, instream flows, control points, and reservoirs). The result is a tool that works, but it is hard-coded so that if there is even a slight change to the output structure, the tool would need to be re-written to accommodate the change.</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WRAP Network Tools use official</a:t>
            </a:r>
            <a:r>
              <a:rPr lang="en-US" baseline="0" dirty="0" smtClean="0"/>
              <a:t> databases and GIS networks of the </a:t>
            </a:r>
            <a:r>
              <a:rPr lang="en-US" dirty="0" smtClean="0"/>
              <a:t>TCEQ to aid in spatially-aware</a:t>
            </a:r>
            <a:r>
              <a:rPr lang="en-US" baseline="0" dirty="0" smtClean="0"/>
              <a:t> analyses. This tool enabled the creation of notice lists via a visually-based GIS tool, instead of needing to look at and make sense of a collection of tables. The problem was that the resulting GIS layers were related to both databases of water right holders’ information and a geometric network (in GIS) but that setting up an analysis environment (i.e. getting the data ready) required the geometric network to be “broken” at locations where water rights or control points were represented on the stream. The result was a duplicate network that looked the same, but had more line segments (resulting in segments being broken at points). This duplication requires an organization to maintain and update multiple networks—one for these analyses, and one for other analyses.</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work was able to successfully combine the wonders of</a:t>
            </a:r>
            <a:r>
              <a:rPr lang="en-US" baseline="0" dirty="0" smtClean="0"/>
              <a:t> web data extraction (e.g. daily flow values from the USGS) with multiple models, all housed within a single Excel workbook. The user enters the gage number and time period of interest; the tool gathers the data via CUAHSI web services; the user can then inspect the data and manipulate input data for two models (IHA and MBFIT), run the models* within Excel (* the tool runs images of the models using VBA), view the models’ output, and select which model to use for further analysis with HEFR; HEFR is run via an Excel Add-In, which uses the user-selected data and records what input parameters were used. The overall result of this workbook is that instead of needing to make sense of data and choices made, as evidenced by a wide variety of data, tools, and note-keeping, this workbook retains the data and all decisions that were made and input that was chosen, resulting in a fully-transferrable and </a:t>
            </a:r>
            <a:r>
              <a:rPr lang="en-US" baseline="0" dirty="0" err="1" smtClean="0"/>
              <a:t>replacatable</a:t>
            </a:r>
            <a:r>
              <a:rPr lang="en-US" baseline="0" dirty="0" smtClean="0"/>
              <a:t> start-to-finish view of analyses.</a:t>
            </a:r>
          </a:p>
          <a:p>
            <a:endParaRPr lang="en-US" baseline="0" dirty="0" smtClean="0"/>
          </a:p>
          <a:p>
            <a:r>
              <a:rPr lang="en-US" baseline="0" dirty="0" smtClean="0"/>
              <a:t>The main drawback was a lack of connectivity to GIS.</a:t>
            </a:r>
          </a:p>
          <a:p>
            <a:endParaRPr lang="en-US" baseline="0" dirty="0" smtClean="0"/>
          </a:p>
          <a:p>
            <a:r>
              <a:rPr lang="en-US" baseline="0" dirty="0" smtClean="0"/>
              <a:t>NOTE:</a:t>
            </a:r>
            <a:br>
              <a:rPr lang="en-US" baseline="0" dirty="0" smtClean="0"/>
            </a:br>
            <a:r>
              <a:rPr lang="en-US" baseline="0" dirty="0" smtClean="0"/>
              <a:t>-IHA is the Nature Conservancy’s model, Indicators of Hydrologic Alteration &lt;http://www.nature.org/initiatives/freshwater/conservationtools/art17004.html&gt;</a:t>
            </a:r>
          </a:p>
          <a:p>
            <a:r>
              <a:rPr lang="en-US" baseline="0" dirty="0" smtClean="0"/>
              <a:t>-MBFIT is a modified version of the US Bureau of Reclamations BFI Tool (created by Joe </a:t>
            </a:r>
            <a:r>
              <a:rPr lang="en-US" baseline="0" dirty="0" err="1" smtClean="0"/>
              <a:t>Trungale</a:t>
            </a:r>
            <a:r>
              <a:rPr lang="en-US" baseline="0" dirty="0" smtClean="0"/>
              <a:t>); it stands for </a:t>
            </a:r>
            <a:r>
              <a:rPr lang="en-US" dirty="0" smtClean="0"/>
              <a:t>Modified Base Flow Index with Threshold.</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 Image Source:</a:t>
            </a:r>
            <a:r>
              <a:rPr lang="en-US" baseline="0" dirty="0" smtClean="0"/>
              <a:t> http://earth.eo.esa.int/cgi-bin/satimgsql.pl?show_url=753&amp;startframe=0</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 Image Source:</a:t>
            </a:r>
            <a:r>
              <a:rPr lang="en-US" baseline="0" dirty="0" smtClean="0"/>
              <a:t> http://earth.eo.esa.int/cgi-bin/satimgsql.pl?show_url=753&amp;startframe=0</a:t>
            </a:r>
            <a:endParaRPr lang="en-US" dirty="0"/>
          </a:p>
        </p:txBody>
      </p:sp>
      <p:sp>
        <p:nvSpPr>
          <p:cNvPr id="4" name="Slide Number Placeholder 3"/>
          <p:cNvSpPr>
            <a:spLocks noGrp="1"/>
          </p:cNvSpPr>
          <p:nvPr>
            <p:ph type="sldNum" sz="quarter" idx="10"/>
          </p:nvPr>
        </p:nvSpPr>
        <p:spPr/>
        <p:txBody>
          <a:bodyPr/>
          <a:lstStyle/>
          <a:p>
            <a:pPr>
              <a:defRPr/>
            </a:pPr>
            <a:fld id="{338B6398-B52A-430E-8AE3-3495BE7CE67C}"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36" descr="longhorns"/>
          <p:cNvPicPr>
            <a:picLocks noChangeAspect="1" noChangeArrowheads="1"/>
          </p:cNvPicPr>
          <p:nvPr userDrawn="1"/>
        </p:nvPicPr>
        <p:blipFill>
          <a:blip r:embed="rId3"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544068" y="6094428"/>
            <a:ext cx="1143000" cy="631033"/>
          </a:xfrm>
          <a:prstGeom prst="rect">
            <a:avLst/>
          </a:prstGeom>
          <a:noFill/>
          <a:ln w="9525">
            <a:noFill/>
            <a:miter lim="800000"/>
            <a:headEnd/>
            <a:tailEnd/>
          </a:ln>
        </p:spPr>
      </p:pic>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A549A528-D77E-4814-9971-B6D96D81B281}" type="datetime1">
              <a:rPr lang="en-US"/>
              <a:pPr>
                <a:defRPr/>
              </a:pPr>
              <a:t>11/29/2010</a:t>
            </a:fld>
            <a:endParaRPr lang="en-US" dirty="0"/>
          </a:p>
        </p:txBody>
      </p:sp>
      <p:sp>
        <p:nvSpPr>
          <p:cNvPr id="11"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p>
        </p:txBody>
      </p:sp>
      <p:sp>
        <p:nvSpPr>
          <p:cNvPr id="12"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83F7656-B1B0-4546-8E87-A4AD8FB44D99}"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908D282-56D3-4334-8354-515FCFAF08A1}" type="datetime1">
              <a:rPr lang="en-US"/>
              <a:pPr>
                <a:defRPr/>
              </a:pPr>
              <a:t>11/29/2010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F3DAC8C-E304-4C7C-AF0D-EFFBC2FD2FE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347ADD9-0BEA-4A2B-9E5C-A81E2D004CEF}" type="datetime1">
              <a:rPr lang="en-US"/>
              <a:pPr>
                <a:defRPr/>
              </a:pPr>
              <a:t>11/29/2010</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673820E-A11A-4B25-9186-108C4F0FD53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3" cstate="print">
            <a:lum bright="70000" contrast="-70000"/>
          </a:blip>
          <a:srcRect t="7812" b="9899"/>
          <a:stretch>
            <a:fillRect/>
          </a:stretch>
        </p:blipFill>
        <p:spPr bwMode="auto">
          <a:xfrm>
            <a:off x="6248401" y="0"/>
            <a:ext cx="2895600" cy="1266825"/>
          </a:xfrm>
          <a:prstGeom prst="rect">
            <a:avLst/>
          </a:prstGeom>
          <a:noFill/>
          <a:ln w="9525">
            <a:noFill/>
            <a:miter lim="800000"/>
            <a:headEnd/>
            <a:tailEnd/>
          </a:ln>
        </p:spPr>
      </p:pic>
      <p:pic>
        <p:nvPicPr>
          <p:cNvPr id="4" name="Picture 36" descr="longhorns"/>
          <p:cNvPicPr>
            <a:picLocks noChangeAspect="1" noChangeArrowheads="1"/>
          </p:cNvPicPr>
          <p:nvPr userDrawn="1"/>
        </p:nvPicPr>
        <p:blipFill>
          <a:blip r:embed="rId4" cstate="print">
            <a:clrChange>
              <a:clrFrom>
                <a:srgbClr val="FFFFFF"/>
              </a:clrFrom>
              <a:clrTo>
                <a:srgbClr val="FFFFFF">
                  <a:alpha val="0"/>
                </a:srgbClr>
              </a:clrTo>
            </a:clrChange>
            <a:lum bright="70000" contrast="-70000"/>
          </a:blip>
          <a:srcRect/>
          <a:stretch>
            <a:fillRect/>
          </a:stretch>
        </p:blipFill>
        <p:spPr bwMode="auto">
          <a:xfrm>
            <a:off x="101600" y="1303338"/>
            <a:ext cx="330200" cy="182562"/>
          </a:xfrm>
          <a:prstGeom prst="rect">
            <a:avLst/>
          </a:prstGeom>
          <a:noFill/>
          <a:ln w="9525">
            <a:noFill/>
            <a:miter lim="800000"/>
            <a:headEnd/>
            <a:tailEnd/>
          </a:ln>
        </p:spPr>
      </p:pic>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defRPr>
                <a:solidFill>
                  <a:schemeClr val="accent2"/>
                </a:solidFill>
              </a:defRPr>
            </a:lvl1pPr>
            <a:lvl2pPr>
              <a:defRPr>
                <a:solidFill>
                  <a:schemeClr val="accent1">
                    <a:lumMod val="7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53C9569-62F6-4D5C-88F4-81B9AAE33BF8}" type="datetime1">
              <a:rPr lang="en-US"/>
              <a:pPr>
                <a:defRPr/>
              </a:pPr>
              <a:t>11/29/2010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lgn="ctr" eaLnBrk="1" latinLnBrk="0" hangingPunct="1">
              <a:defRPr kumimoji="0" sz="1400" b="1">
                <a:solidFill>
                  <a:srgbClr val="FFFFFF"/>
                </a:solidFill>
              </a:defRPr>
            </a:lvl1pPr>
          </a:lstStyle>
          <a:p>
            <a:pPr>
              <a:defRPr/>
            </a:pPr>
            <a:fld id="{12A1B5A4-AA02-4233-A0D8-B279CD76F1F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493DA30A-A0B0-446F-ABD9-0FA56CB55587}" type="datetime1">
              <a:rPr lang="en-US"/>
              <a:pPr>
                <a:defRPr/>
              </a:pPr>
              <a:t>11/29/2010</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E614258-E27C-41BC-9866-1EAFAF97BB4D}"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6" descr="longhorns"/>
          <p:cNvPicPr>
            <a:picLocks noChangeAspect="1" noChangeArrowheads="1"/>
          </p:cNvPicPr>
          <p:nvPr userDrawn="1"/>
        </p:nvPicPr>
        <p:blipFill>
          <a:blip r:embed="rId2" cstate="print">
            <a:clrChange>
              <a:clrFrom>
                <a:srgbClr val="FFFFFF"/>
              </a:clrFrom>
              <a:clrTo>
                <a:srgbClr val="FFFFFF">
                  <a:alpha val="0"/>
                </a:srgbClr>
              </a:clrTo>
            </a:clrChange>
            <a:lum bright="70000" contrast="-70000"/>
          </a:blip>
          <a:srcRect/>
          <a:stretch>
            <a:fillRect/>
          </a:stretch>
        </p:blipFill>
        <p:spPr bwMode="auto">
          <a:xfrm>
            <a:off x="101600" y="1303338"/>
            <a:ext cx="330200" cy="1825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7"/>
          <p:cNvSpPr>
            <a:spLocks noGrp="1"/>
          </p:cNvSpPr>
          <p:nvPr>
            <p:ph type="dt" sz="half" idx="10"/>
          </p:nvPr>
        </p:nvSpPr>
        <p:spPr/>
        <p:txBody>
          <a:bodyPr rtlCol="0"/>
          <a:lstStyle>
            <a:lvl1pPr>
              <a:defRPr/>
            </a:lvl1pPr>
          </a:lstStyle>
          <a:p>
            <a:pPr>
              <a:defRPr/>
            </a:pPr>
            <a:fld id="{42A66F3D-5596-4E7E-82C5-761D43FF0FA5}" type="datetime1">
              <a:rPr lang="en-US"/>
              <a:pPr>
                <a:defRPr/>
              </a:pPr>
              <a:t>11/29/2010</a:t>
            </a:fld>
            <a:endParaRPr lang="en-US" dirty="0"/>
          </a:p>
        </p:txBody>
      </p:sp>
      <p:sp>
        <p:nvSpPr>
          <p:cNvPr id="7" name="Slide Number Placeholder 9"/>
          <p:cNvSpPr>
            <a:spLocks noGrp="1"/>
          </p:cNvSpPr>
          <p:nvPr>
            <p:ph type="sldNum" sz="quarter" idx="11"/>
          </p:nvPr>
        </p:nvSpPr>
        <p:spPr/>
        <p:txBody>
          <a:bodyPr rtlCol="0"/>
          <a:lstStyle>
            <a:lvl1pPr>
              <a:defRPr/>
            </a:lvl1pPr>
          </a:lstStyle>
          <a:p>
            <a:pPr>
              <a:defRPr/>
            </a:pPr>
            <a:fld id="{58CD1656-B49D-4D25-99BD-A6F622F8C823}" type="slidenum">
              <a:rPr lang="en-US"/>
              <a:pPr>
                <a:defRPr/>
              </a:pPr>
              <a:t>‹#›</a:t>
            </a:fld>
            <a:endParaRPr lang="en-US" dirty="0"/>
          </a:p>
        </p:txBody>
      </p:sp>
      <p:sp>
        <p:nvSpPr>
          <p:cNvPr id="8" name="Footer Placeholder 11"/>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6" descr="longhorns"/>
          <p:cNvPicPr>
            <a:picLocks noChangeAspect="1" noChangeArrowheads="1"/>
          </p:cNvPicPr>
          <p:nvPr userDrawn="1"/>
        </p:nvPicPr>
        <p:blipFill>
          <a:blip r:embed="rId2" cstate="print">
            <a:clrChange>
              <a:clrFrom>
                <a:srgbClr val="FFFFFF"/>
              </a:clrFrom>
              <a:clrTo>
                <a:srgbClr val="FFFFFF">
                  <a:alpha val="0"/>
                </a:srgbClr>
              </a:clrTo>
            </a:clrChange>
            <a:lum bright="70000" contrast="-70000"/>
          </a:blip>
          <a:srcRect/>
          <a:stretch>
            <a:fillRect/>
          </a:stretch>
        </p:blipFill>
        <p:spPr bwMode="auto">
          <a:xfrm>
            <a:off x="101600" y="1303338"/>
            <a:ext cx="330200" cy="182562"/>
          </a:xfrm>
          <a:prstGeom prst="rect">
            <a:avLst/>
          </a:prstGeom>
          <a:noFill/>
          <a:ln w="9525">
            <a:noFill/>
            <a:miter lim="800000"/>
            <a:headEnd/>
            <a:tailEnd/>
          </a:ln>
        </p:spPr>
      </p:pic>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Date Placeholder 9"/>
          <p:cNvSpPr>
            <a:spLocks noGrp="1"/>
          </p:cNvSpPr>
          <p:nvPr>
            <p:ph type="dt" sz="half" idx="10"/>
          </p:nvPr>
        </p:nvSpPr>
        <p:spPr/>
        <p:txBody>
          <a:bodyPr rtlCol="0"/>
          <a:lstStyle>
            <a:lvl1pPr>
              <a:defRPr/>
            </a:lvl1pPr>
          </a:lstStyle>
          <a:p>
            <a:pPr>
              <a:defRPr/>
            </a:pPr>
            <a:fld id="{97508015-21AB-4C12-91B8-2E6E0F126BA6}" type="datetime1">
              <a:rPr lang="en-US"/>
              <a:pPr>
                <a:defRPr/>
              </a:pPr>
              <a:t>11/29/2010</a:t>
            </a:fld>
            <a:endParaRPr lang="en-US" dirty="0"/>
          </a:p>
        </p:txBody>
      </p:sp>
      <p:sp>
        <p:nvSpPr>
          <p:cNvPr id="9" name="Slide Number Placeholder 11"/>
          <p:cNvSpPr>
            <a:spLocks noGrp="1"/>
          </p:cNvSpPr>
          <p:nvPr>
            <p:ph type="sldNum" sz="quarter" idx="11"/>
          </p:nvPr>
        </p:nvSpPr>
        <p:spPr/>
        <p:txBody>
          <a:bodyPr rtlCol="0"/>
          <a:lstStyle>
            <a:lvl1pPr>
              <a:defRPr/>
            </a:lvl1pPr>
          </a:lstStyle>
          <a:p>
            <a:pPr>
              <a:defRPr/>
            </a:pPr>
            <a:fld id="{1281793A-7E1D-4610-B43B-06EF8ED83872}" type="slidenum">
              <a:rPr lang="en-US"/>
              <a:pPr>
                <a:defRPr/>
              </a:pPr>
              <a:t>‹#›</a:t>
            </a:fld>
            <a:endParaRPr lang="en-US" dirty="0"/>
          </a:p>
        </p:txBody>
      </p:sp>
      <p:sp>
        <p:nvSpPr>
          <p:cNvPr id="10" name="Footer Placeholder 13"/>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6" descr="longhorns"/>
          <p:cNvPicPr>
            <a:picLocks noChangeAspect="1" noChangeArrowheads="1"/>
          </p:cNvPicPr>
          <p:nvPr userDrawn="1"/>
        </p:nvPicPr>
        <p:blipFill>
          <a:blip r:embed="rId2" cstate="print">
            <a:clrChange>
              <a:clrFrom>
                <a:srgbClr val="FFFFFF"/>
              </a:clrFrom>
              <a:clrTo>
                <a:srgbClr val="FFFFFF">
                  <a:alpha val="0"/>
                </a:srgbClr>
              </a:clrTo>
            </a:clrChange>
            <a:lum bright="70000" contrast="-70000"/>
          </a:blip>
          <a:srcRect/>
          <a:stretch>
            <a:fillRect/>
          </a:stretch>
        </p:blipFill>
        <p:spPr bwMode="auto">
          <a:xfrm>
            <a:off x="101600" y="1303338"/>
            <a:ext cx="330200" cy="1825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6B29A846-88BE-4A0C-8E3F-12871BBB2B48}" type="datetime1">
              <a:rPr lang="en-US"/>
              <a:pPr>
                <a:defRPr/>
              </a:pPr>
              <a:t>11/29/2010</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solidFill>
                  <a:srgbClr val="FFFFFF"/>
                </a:solidFill>
              </a:defRPr>
            </a:lvl1pPr>
          </a:lstStyle>
          <a:p>
            <a:pPr>
              <a:defRPr/>
            </a:pPr>
            <a:fld id="{D302551F-9A8A-4F98-9BD9-0BD6404FDC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53E6AB8-77C9-4CD3-BAEF-93FC5FF007A7}" type="datetime1">
              <a:rPr lang="en-US"/>
              <a:pPr>
                <a:defRPr/>
              </a:pPr>
              <a:t>11/29/2010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18395CB-A6FB-46FD-86C2-70531C8B666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D720D42-20C0-4A4E-8A4E-E0D71D938961}" type="datetime1">
              <a:rPr lang="en-US"/>
              <a:pPr>
                <a:defRPr/>
              </a:pPr>
              <a:t>11/29/2010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996FFE57-8232-4CA4-8E20-B97763CCC33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1C8DDAD5-4A67-4F79-AB0C-163C500A9624}" type="datetime1">
              <a:rPr lang="en-US"/>
              <a:pPr>
                <a:defRPr/>
              </a:pPr>
              <a:t>11/29/2010</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3836C3B6-257C-4239-8973-3C817E246ED7}"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33E93966-41FA-4538-903C-B50739F205B1}" type="datetime1">
              <a:rPr lang="en-US"/>
              <a:pPr>
                <a:defRPr/>
              </a:pPr>
              <a:t>11/29/2010</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152400" y="132080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6A2D4B5B-C432-4483-A47C-AB847D9B28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799" r:id="rId8"/>
    <p:sldLayoutId id="2147483808" r:id="rId9"/>
    <p:sldLayoutId id="2147483800" r:id="rId10"/>
    <p:sldLayoutId id="2147483809" r:id="rId11"/>
  </p:sldLayoutIdLst>
  <p:hf hdr="0" ftr="0" dt="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accent2"/>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rgbClr val="558BB8"/>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accent2"/>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129.116.104.176/ArcGIS/rest/services/capcogaustin/capcog/MapServ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2.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notesSlide" Target="../notesSlides/notesSlide2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60.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emf"/><Relationship Id="rId10" Type="http://schemas.openxmlformats.org/officeDocument/2006/relationships/image" Target="../media/image25.png"/><Relationship Id="rId4" Type="http://schemas.openxmlformats.org/officeDocument/2006/relationships/slide" Target="slide10.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38600"/>
            <a:ext cx="7924800" cy="1828800"/>
          </a:xfrm>
        </p:spPr>
        <p:txBody>
          <a:bodyPr>
            <a:normAutofit/>
          </a:bodyPr>
          <a:lstStyle/>
          <a:p>
            <a:pPr algn="r" fontAlgn="auto">
              <a:spcAft>
                <a:spcPts val="0"/>
              </a:spcAft>
              <a:defRPr/>
            </a:pPr>
            <a:r>
              <a:rPr lang="en-US" cap="small" dirty="0" smtClean="0"/>
              <a:t>Geospatial Data Layers </a:t>
            </a:r>
            <a:br>
              <a:rPr lang="en-US" cap="small" dirty="0" smtClean="0"/>
            </a:br>
            <a:r>
              <a:rPr lang="en-US" cap="small" dirty="0" smtClean="0"/>
              <a:t>for Arc Hydro River</a:t>
            </a:r>
            <a:endParaRPr lang="en-US" cap="small" dirty="0"/>
          </a:p>
        </p:txBody>
      </p:sp>
      <p:sp>
        <p:nvSpPr>
          <p:cNvPr id="3" name="Subtitle 2"/>
          <p:cNvSpPr>
            <a:spLocks noGrp="1"/>
          </p:cNvSpPr>
          <p:nvPr>
            <p:ph type="subTitle" idx="1"/>
          </p:nvPr>
        </p:nvSpPr>
        <p:spPr>
          <a:xfrm>
            <a:off x="2362200" y="6049963"/>
            <a:ext cx="6477000" cy="685800"/>
          </a:xfrm>
        </p:spPr>
        <p:txBody>
          <a:bodyPr>
            <a:normAutofit fontScale="92500" lnSpcReduction="10000"/>
          </a:bodyPr>
          <a:lstStyle/>
          <a:p>
            <a:pPr algn="r" fontAlgn="auto">
              <a:spcAft>
                <a:spcPts val="0"/>
              </a:spcAft>
              <a:buFont typeface="Wingdings"/>
              <a:buNone/>
              <a:defRPr/>
            </a:pPr>
            <a:r>
              <a:rPr lang="en-US" sz="1800" dirty="0" smtClean="0"/>
              <a:t>Arc Hydro River Meeting</a:t>
            </a:r>
          </a:p>
          <a:p>
            <a:pPr algn="r" fontAlgn="auto">
              <a:spcAft>
                <a:spcPts val="0"/>
              </a:spcAft>
              <a:buFont typeface="Wingdings"/>
              <a:buNone/>
              <a:defRPr/>
            </a:pPr>
            <a:r>
              <a:rPr lang="en-US" sz="1800" b="1" dirty="0" smtClean="0"/>
              <a:t>Clark </a:t>
            </a:r>
            <a:r>
              <a:rPr lang="en-US" sz="1800" b="1" dirty="0" smtClean="0"/>
              <a:t>Siler</a:t>
            </a:r>
          </a:p>
        </p:txBody>
      </p:sp>
      <p:sp>
        <p:nvSpPr>
          <p:cNvPr id="24" name="Rectangle 23"/>
          <p:cNvSpPr/>
          <p:nvPr/>
        </p:nvSpPr>
        <p:spPr>
          <a:xfrm>
            <a:off x="-68036" y="6067888"/>
            <a:ext cx="2362200" cy="689420"/>
          </a:xfrm>
          <a:prstGeom prst="rect">
            <a:avLst/>
          </a:prstGeom>
        </p:spPr>
        <p:txBody>
          <a:bodyPr>
            <a:spAutoFit/>
          </a:bodyPr>
          <a:lstStyle/>
          <a:p>
            <a:pPr algn="ctr" fontAlgn="auto">
              <a:spcBef>
                <a:spcPct val="20000"/>
              </a:spcBef>
              <a:spcAft>
                <a:spcPts val="0"/>
              </a:spcAft>
              <a:defRPr/>
            </a:pPr>
            <a:r>
              <a:rPr lang="en-US" sz="1000" dirty="0" smtClean="0">
                <a:solidFill>
                  <a:schemeClr val="accent4">
                    <a:lumMod val="40000"/>
                    <a:lumOff val="60000"/>
                  </a:schemeClr>
                </a:solidFill>
                <a:latin typeface="+mn-lt"/>
              </a:rPr>
              <a:t>Center for Research in Water Resources</a:t>
            </a:r>
            <a:endParaRPr lang="en-US" sz="1000" dirty="0">
              <a:solidFill>
                <a:schemeClr val="accent4">
                  <a:lumMod val="40000"/>
                  <a:lumOff val="60000"/>
                </a:schemeClr>
              </a:solidFill>
              <a:latin typeface="+mn-lt"/>
            </a:endParaRPr>
          </a:p>
          <a:p>
            <a:pPr algn="ctr" fontAlgn="auto">
              <a:spcBef>
                <a:spcPct val="20000"/>
              </a:spcBef>
              <a:spcAft>
                <a:spcPts val="0"/>
              </a:spcAft>
              <a:defRPr/>
            </a:pPr>
            <a:r>
              <a:rPr lang="en-US" sz="1400" b="1" dirty="0">
                <a:solidFill>
                  <a:schemeClr val="accent4">
                    <a:lumMod val="40000"/>
                    <a:lumOff val="60000"/>
                  </a:schemeClr>
                </a:solidFill>
                <a:latin typeface="+mn-lt"/>
              </a:rPr>
              <a:t>University of Texas at </a:t>
            </a:r>
            <a:r>
              <a:rPr lang="en-US" sz="1400" b="1" dirty="0" smtClean="0">
                <a:solidFill>
                  <a:schemeClr val="accent4">
                    <a:lumMod val="40000"/>
                    <a:lumOff val="60000"/>
                  </a:schemeClr>
                </a:solidFill>
                <a:latin typeface="+mn-lt"/>
              </a:rPr>
              <a:t>Austin</a:t>
            </a:r>
          </a:p>
          <a:p>
            <a:pPr algn="ctr" fontAlgn="auto">
              <a:spcBef>
                <a:spcPct val="20000"/>
              </a:spcBef>
              <a:spcAft>
                <a:spcPts val="0"/>
              </a:spcAft>
              <a:defRPr/>
            </a:pPr>
            <a:r>
              <a:rPr lang="en-US" sz="1000" dirty="0" smtClean="0">
                <a:solidFill>
                  <a:schemeClr val="accent4">
                    <a:lumMod val="40000"/>
                    <a:lumOff val="60000"/>
                  </a:schemeClr>
                </a:solidFill>
                <a:latin typeface="+mn-lt"/>
              </a:rPr>
              <a:t>01 Dec</a:t>
            </a:r>
            <a:r>
              <a:rPr lang="en-US" sz="1000" dirty="0" smtClean="0">
                <a:solidFill>
                  <a:schemeClr val="accent4">
                    <a:lumMod val="40000"/>
                    <a:lumOff val="60000"/>
                  </a:schemeClr>
                </a:solidFill>
                <a:latin typeface="+mn-lt"/>
              </a:rPr>
              <a:t> </a:t>
            </a:r>
            <a:r>
              <a:rPr lang="en-US" sz="1000" dirty="0" smtClean="0">
                <a:solidFill>
                  <a:schemeClr val="accent4">
                    <a:lumMod val="40000"/>
                    <a:lumOff val="60000"/>
                  </a:schemeClr>
                </a:solidFill>
                <a:latin typeface="+mn-lt"/>
              </a:rPr>
              <a:t>2010</a:t>
            </a:r>
            <a:endParaRPr lang="en-US" sz="1000" dirty="0">
              <a:solidFill>
                <a:schemeClr val="accent4">
                  <a:lumMod val="40000"/>
                  <a:lumOff val="60000"/>
                </a:schemeClr>
              </a:solidFill>
              <a:latin typeface="+mn-lt"/>
            </a:endParaRPr>
          </a:p>
        </p:txBody>
      </p:sp>
      <p:pic>
        <p:nvPicPr>
          <p:cNvPr id="5" name="Picture 8"/>
          <p:cNvPicPr>
            <a:picLocks noChangeAspect="1" noChangeArrowheads="1"/>
          </p:cNvPicPr>
          <p:nvPr/>
        </p:nvPicPr>
        <p:blipFill>
          <a:blip r:embed="rId3" cstate="print"/>
          <a:srcRect/>
          <a:stretch>
            <a:fillRect/>
          </a:stretch>
        </p:blipFill>
        <p:spPr bwMode="auto">
          <a:xfrm>
            <a:off x="2594202" y="2428875"/>
            <a:ext cx="3955596" cy="1457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austin\disk\engr\research\crwr\Students\cds847\Documents\DissertationProposal\Images\WorldDEM_Small.jpg"/>
          <p:cNvPicPr>
            <a:picLocks noChangeAspect="1" noChangeArrowheads="1"/>
          </p:cNvPicPr>
          <p:nvPr/>
        </p:nvPicPr>
        <p:blipFill>
          <a:blip r:embed="rId3" cstate="print">
            <a:lum bright="70000" contrast="-70000"/>
          </a:blip>
          <a:srcRect/>
          <a:stretch>
            <a:fillRect/>
          </a:stretch>
        </p:blipFill>
        <p:spPr bwMode="auto">
          <a:xfrm>
            <a:off x="838200" y="2362200"/>
            <a:ext cx="7467601" cy="3733800"/>
          </a:xfrm>
          <a:prstGeom prst="rect">
            <a:avLst/>
          </a:prstGeom>
          <a:noFill/>
          <a:ln>
            <a:solidFill>
              <a:schemeClr val="accent1"/>
            </a:solidFill>
          </a:ln>
        </p:spPr>
      </p:pic>
      <p:sp>
        <p:nvSpPr>
          <p:cNvPr id="2" name="Title 1"/>
          <p:cNvSpPr>
            <a:spLocks noGrp="1"/>
          </p:cNvSpPr>
          <p:nvPr>
            <p:ph type="title"/>
          </p:nvPr>
        </p:nvSpPr>
        <p:spPr/>
        <p:txBody>
          <a:bodyPr/>
          <a:lstStyle/>
          <a:p>
            <a:r>
              <a:rPr lang="en-US" dirty="0" smtClean="0"/>
              <a:t>Review – DEMs &amp; Catchments</a:t>
            </a:r>
            <a:endParaRPr lang="en-US" dirty="0"/>
          </a:p>
        </p:txBody>
      </p:sp>
      <p:sp>
        <p:nvSpPr>
          <p:cNvPr id="3" name="Content Placeholder 2"/>
          <p:cNvSpPr>
            <a:spLocks noGrp="1"/>
          </p:cNvSpPr>
          <p:nvPr>
            <p:ph sz="quarter" idx="1"/>
          </p:nvPr>
        </p:nvSpPr>
        <p:spPr/>
        <p:txBody>
          <a:bodyPr/>
          <a:lstStyle/>
          <a:p>
            <a:r>
              <a:rPr lang="en-US" dirty="0" smtClean="0"/>
              <a:t>Much of hydrologic analysis stems from raster data: </a:t>
            </a:r>
            <a:r>
              <a:rPr lang="en-US" dirty="0" smtClean="0">
                <a:solidFill>
                  <a:srgbClr val="4275A0"/>
                </a:solidFill>
              </a:rPr>
              <a:t>DEMs</a:t>
            </a:r>
          </a:p>
          <a:p>
            <a:r>
              <a:rPr lang="en-US" dirty="0" smtClean="0"/>
              <a:t>Cell-based systems have been supplemented by </a:t>
            </a:r>
            <a:r>
              <a:rPr lang="en-US" dirty="0" smtClean="0">
                <a:solidFill>
                  <a:srgbClr val="4275A0"/>
                </a:solidFill>
              </a:rPr>
              <a:t>vector data</a:t>
            </a:r>
            <a:r>
              <a:rPr lang="en-US" dirty="0" smtClean="0"/>
              <a:t>: Points, Lines, Polygons</a:t>
            </a:r>
          </a:p>
          <a:p>
            <a:r>
              <a:rPr lang="en-US" dirty="0" smtClean="0"/>
              <a:t>The fundamental unit in hydro analyses can be seen as the </a:t>
            </a:r>
            <a:r>
              <a:rPr lang="en-US" dirty="0" smtClean="0">
                <a:solidFill>
                  <a:srgbClr val="4275A0"/>
                </a:solidFill>
              </a:rPr>
              <a:t>catchment</a:t>
            </a:r>
            <a:r>
              <a:rPr lang="en-US" dirty="0" smtClean="0"/>
              <a:t>, a vector unit</a:t>
            </a:r>
          </a:p>
          <a:p>
            <a:r>
              <a:rPr lang="en-US" dirty="0" smtClean="0"/>
              <a:t>Catchments piece together much like traditional cell-based units</a:t>
            </a:r>
          </a:p>
          <a:p>
            <a:r>
              <a:rPr lang="en-US" dirty="0" smtClean="0"/>
              <a:t>Fundamental flaw in information model: </a:t>
            </a:r>
            <a:r>
              <a:rPr lang="en-US" dirty="0" smtClean="0">
                <a:solidFill>
                  <a:srgbClr val="4275A0"/>
                </a:solidFill>
              </a:rPr>
              <a:t>Loops</a:t>
            </a:r>
            <a:endParaRPr lang="en-US" dirty="0">
              <a:solidFill>
                <a:srgbClr val="4275A0"/>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 Display Layer</a:t>
            </a:r>
            <a:endParaRPr lang="en-US" dirty="0"/>
          </a:p>
        </p:txBody>
      </p:sp>
      <p:sp>
        <p:nvSpPr>
          <p:cNvPr id="3" name="Content Placeholder 2"/>
          <p:cNvSpPr>
            <a:spLocks noGrp="1"/>
          </p:cNvSpPr>
          <p:nvPr>
            <p:ph sz="quarter" idx="1"/>
          </p:nvPr>
        </p:nvSpPr>
        <p:spPr/>
        <p:txBody>
          <a:bodyPr/>
          <a:lstStyle/>
          <a:p>
            <a:r>
              <a:rPr lang="en-US" dirty="0" smtClean="0"/>
              <a:t>Display Layer – Hydro Base Map Example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11</a:t>
            </a:fld>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81000" y="2286000"/>
            <a:ext cx="5286797" cy="3047434"/>
          </a:xfrm>
          <a:prstGeom prst="rect">
            <a:avLst/>
          </a:prstGeom>
          <a:noFill/>
          <a:ln w="9525">
            <a:noFill/>
            <a:miter lim="800000"/>
            <a:headEnd/>
            <a:tailEnd/>
          </a:ln>
        </p:spPr>
      </p:pic>
      <p:sp>
        <p:nvSpPr>
          <p:cNvPr id="7" name="Text Placeholder 13"/>
          <p:cNvSpPr txBox="1">
            <a:spLocks/>
          </p:cNvSpPr>
          <p:nvPr/>
        </p:nvSpPr>
        <p:spPr>
          <a:xfrm>
            <a:off x="914400" y="2133600"/>
            <a:ext cx="7315200" cy="342900"/>
          </a:xfrm>
          <a:prstGeom prst="rect">
            <a:avLst/>
          </a:prstGeom>
        </p:spPr>
        <p:txBody>
          <a:bodyPr vert="horz"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4275A0"/>
                </a:solidFill>
                <a:effectLst/>
                <a:uLnTx/>
                <a:uFillTx/>
                <a:latin typeface="+mn-lt"/>
                <a:ea typeface="+mn-ea"/>
                <a:cs typeface="+mn-cs"/>
              </a:rPr>
              <a:t>The Hydrography or “blue line” component of a topographic map</a:t>
            </a:r>
            <a:endParaRPr kumimoji="0" lang="en-US" sz="1400" b="1" i="0" u="none" strike="noStrike" kern="1200" cap="none" spc="0" normalizeH="0" baseline="0" noProof="0" dirty="0">
              <a:ln>
                <a:noFill/>
              </a:ln>
              <a:solidFill>
                <a:srgbClr val="4275A0"/>
              </a:solidFill>
              <a:effectLst/>
              <a:uLnTx/>
              <a:uFillTx/>
              <a:latin typeface="+mn-lt"/>
              <a:ea typeface="+mn-ea"/>
              <a:cs typeface="+mn-cs"/>
            </a:endParaRPr>
          </a:p>
        </p:txBody>
      </p:sp>
      <p:sp>
        <p:nvSpPr>
          <p:cNvPr id="8" name="Rectangle 7"/>
          <p:cNvSpPr/>
          <p:nvPr/>
        </p:nvSpPr>
        <p:spPr>
          <a:xfrm>
            <a:off x="3886200" y="3657600"/>
            <a:ext cx="2286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886200" y="2819400"/>
            <a:ext cx="1905000" cy="838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3505200" y="4343400"/>
            <a:ext cx="2667000" cy="190500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4" cstate="print"/>
          <a:srcRect/>
          <a:stretch>
            <a:fillRect/>
          </a:stretch>
        </p:blipFill>
        <p:spPr bwMode="auto">
          <a:xfrm>
            <a:off x="5791200" y="2819400"/>
            <a:ext cx="2913380" cy="3800061"/>
          </a:xfrm>
          <a:prstGeom prst="rect">
            <a:avLst/>
          </a:prstGeom>
          <a:noFill/>
          <a:ln w="9525">
            <a:solidFill>
              <a:schemeClr val="accent1"/>
            </a:solid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152400" y="3886200"/>
            <a:ext cx="1464667" cy="1594859"/>
          </a:xfrm>
          <a:prstGeom prst="rect">
            <a:avLst/>
          </a:prstGeom>
          <a:noFill/>
          <a:ln w="9525">
            <a:solidFill>
              <a:schemeClr val="accent1"/>
            </a:solidFill>
            <a:miter lim="800000"/>
            <a:headEnd/>
            <a:tailEnd/>
          </a:ln>
        </p:spPr>
      </p:pic>
      <p:sp>
        <p:nvSpPr>
          <p:cNvPr id="13" name="TextBox 12"/>
          <p:cNvSpPr txBox="1"/>
          <p:nvPr/>
        </p:nvSpPr>
        <p:spPr>
          <a:xfrm>
            <a:off x="0" y="5562600"/>
            <a:ext cx="2028119" cy="276999"/>
          </a:xfrm>
          <a:prstGeom prst="rect">
            <a:avLst/>
          </a:prstGeom>
          <a:noFill/>
        </p:spPr>
        <p:txBody>
          <a:bodyPr wrap="none" rtlCol="0">
            <a:spAutoFit/>
          </a:bodyPr>
          <a:lstStyle/>
          <a:p>
            <a:r>
              <a:rPr lang="en-US" sz="1200" dirty="0" smtClean="0">
                <a:solidFill>
                  <a:srgbClr val="4275A0"/>
                </a:solidFill>
              </a:rPr>
              <a:t>Arc Hydro Feature Classes</a:t>
            </a:r>
            <a:endParaRPr lang="en-US" sz="1200" dirty="0">
              <a:solidFill>
                <a:srgbClr val="4275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 Analysis Layer</a:t>
            </a:r>
            <a:endParaRPr lang="en-US" dirty="0"/>
          </a:p>
        </p:txBody>
      </p:sp>
      <p:sp>
        <p:nvSpPr>
          <p:cNvPr id="3" name="Content Placeholder 2"/>
          <p:cNvSpPr>
            <a:spLocks noGrp="1"/>
          </p:cNvSpPr>
          <p:nvPr>
            <p:ph sz="quarter" idx="1"/>
          </p:nvPr>
        </p:nvSpPr>
        <p:spPr/>
        <p:txBody>
          <a:bodyPr/>
          <a:lstStyle/>
          <a:p>
            <a:r>
              <a:rPr lang="en-US" dirty="0" smtClean="0"/>
              <a:t>Analysis Layer – Hydro Base Map Example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12</a:t>
            </a:fld>
            <a:endParaRPr lang="en-US" dirty="0"/>
          </a:p>
        </p:txBody>
      </p:sp>
      <p:pic>
        <p:nvPicPr>
          <p:cNvPr id="6" name="Picture 11"/>
          <p:cNvPicPr>
            <a:picLocks noChangeAspect="1" noChangeArrowheads="1"/>
          </p:cNvPicPr>
          <p:nvPr/>
        </p:nvPicPr>
        <p:blipFill>
          <a:blip r:embed="rId3" cstate="print"/>
          <a:srcRect/>
          <a:stretch>
            <a:fillRect/>
          </a:stretch>
        </p:blipFill>
        <p:spPr bwMode="auto">
          <a:xfrm>
            <a:off x="153483" y="2224608"/>
            <a:ext cx="4368584" cy="2652192"/>
          </a:xfrm>
          <a:prstGeom prst="rect">
            <a:avLst/>
          </a:prstGeom>
          <a:noFill/>
          <a:ln w="9525">
            <a:noFill/>
            <a:miter lim="800000"/>
            <a:headEnd/>
            <a:tailEnd/>
          </a:ln>
        </p:spPr>
      </p:pic>
      <p:sp>
        <p:nvSpPr>
          <p:cNvPr id="7" name="Text Placeholder 12"/>
          <p:cNvSpPr txBox="1">
            <a:spLocks/>
          </p:cNvSpPr>
          <p:nvPr/>
        </p:nvSpPr>
        <p:spPr>
          <a:xfrm>
            <a:off x="-381000" y="2057400"/>
            <a:ext cx="7315200" cy="685800"/>
          </a:xfrm>
          <a:prstGeom prst="rect">
            <a:avLst/>
          </a:prstGeom>
        </p:spPr>
        <p:txBody>
          <a:bodyPr vert="horz"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4275A0"/>
                </a:solidFill>
                <a:effectLst/>
                <a:uLnTx/>
                <a:uFillTx/>
                <a:latin typeface="+mn-lt"/>
                <a:ea typeface="+mn-ea"/>
                <a:cs typeface="+mn-cs"/>
              </a:rPr>
              <a:t>A geometric network with a </a:t>
            </a:r>
            <a:br>
              <a:rPr kumimoji="0" lang="en-US" sz="1400" b="1" i="0" u="none" strike="noStrike" kern="1200" cap="none" spc="0" normalizeH="0" baseline="0" noProof="0" dirty="0" smtClean="0">
                <a:ln>
                  <a:noFill/>
                </a:ln>
                <a:solidFill>
                  <a:srgbClr val="4275A0"/>
                </a:solidFill>
                <a:effectLst/>
                <a:uLnTx/>
                <a:uFillTx/>
                <a:latin typeface="+mn-lt"/>
                <a:ea typeface="+mn-ea"/>
                <a:cs typeface="+mn-cs"/>
              </a:rPr>
            </a:br>
            <a:r>
              <a:rPr kumimoji="0" lang="en-US" sz="1400" b="1" i="0" u="none" strike="noStrike" kern="1200" cap="none" spc="0" normalizeH="0" baseline="0" noProof="0" dirty="0" smtClean="0">
                <a:ln>
                  <a:noFill/>
                </a:ln>
                <a:solidFill>
                  <a:srgbClr val="4275A0"/>
                </a:solidFill>
                <a:effectLst/>
                <a:uLnTx/>
                <a:uFillTx/>
                <a:latin typeface="+mn-lt"/>
                <a:ea typeface="+mn-ea"/>
                <a:cs typeface="+mn-cs"/>
              </a:rPr>
              <a:t>local catchment for each network edge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4275A0"/>
              </a:solidFill>
              <a:effectLst/>
              <a:uLnTx/>
              <a:uFillTx/>
              <a:latin typeface="+mn-lt"/>
              <a:ea typeface="+mn-ea"/>
              <a:cs typeface="+mn-cs"/>
            </a:endParaRPr>
          </a:p>
        </p:txBody>
      </p:sp>
      <p:pic>
        <p:nvPicPr>
          <p:cNvPr id="8" name="Picture 6"/>
          <p:cNvPicPr>
            <a:picLocks noChangeAspect="1" noChangeArrowheads="1"/>
          </p:cNvPicPr>
          <p:nvPr/>
        </p:nvPicPr>
        <p:blipFill>
          <a:blip r:embed="rId4" cstate="print"/>
          <a:srcRect/>
          <a:stretch>
            <a:fillRect/>
          </a:stretch>
        </p:blipFill>
        <p:spPr bwMode="auto">
          <a:xfrm>
            <a:off x="5181600" y="2047875"/>
            <a:ext cx="3597135" cy="4233171"/>
          </a:xfrm>
          <a:prstGeom prst="rect">
            <a:avLst/>
          </a:prstGeom>
          <a:noFill/>
          <a:ln w="9525">
            <a:solidFill>
              <a:schemeClr val="accent1"/>
            </a:solidFill>
            <a:miter lim="800000"/>
            <a:headEnd/>
            <a:tailEnd/>
          </a:ln>
        </p:spPr>
      </p:pic>
      <p:sp>
        <p:nvSpPr>
          <p:cNvPr id="9" name="Rectangle 8"/>
          <p:cNvSpPr/>
          <p:nvPr/>
        </p:nvSpPr>
        <p:spPr>
          <a:xfrm>
            <a:off x="6096000" y="3876675"/>
            <a:ext cx="20574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p:cNvPicPr>
            <a:picLocks noChangeAspect="1" noChangeArrowheads="1"/>
          </p:cNvPicPr>
          <p:nvPr/>
        </p:nvPicPr>
        <p:blipFill>
          <a:blip r:embed="rId5" cstate="print"/>
          <a:srcRect/>
          <a:stretch>
            <a:fillRect/>
          </a:stretch>
        </p:blipFill>
        <p:spPr bwMode="auto">
          <a:xfrm>
            <a:off x="1143000" y="5324475"/>
            <a:ext cx="3955596" cy="1457325"/>
          </a:xfrm>
          <a:prstGeom prst="rect">
            <a:avLst/>
          </a:prstGeom>
          <a:noFill/>
          <a:ln w="9525">
            <a:solidFill>
              <a:schemeClr val="accent1"/>
            </a:solidFill>
            <a:miter lim="800000"/>
            <a:headEnd/>
            <a:tailEnd/>
          </a:ln>
        </p:spPr>
      </p:pic>
      <p:cxnSp>
        <p:nvCxnSpPr>
          <p:cNvPr id="11" name="Straight Connector 10"/>
          <p:cNvCxnSpPr/>
          <p:nvPr/>
        </p:nvCxnSpPr>
        <p:spPr>
          <a:xfrm rot="10800000" flipV="1">
            <a:off x="1143000" y="3876675"/>
            <a:ext cx="4953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5105400" y="4638675"/>
            <a:ext cx="3048000" cy="21336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0"/>
          <p:cNvPicPr>
            <a:picLocks noChangeAspect="1" noChangeArrowheads="1"/>
          </p:cNvPicPr>
          <p:nvPr/>
        </p:nvPicPr>
        <p:blipFill>
          <a:blip r:embed="rId6" cstate="print"/>
          <a:srcRect/>
          <a:stretch>
            <a:fillRect/>
          </a:stretch>
        </p:blipFill>
        <p:spPr bwMode="auto">
          <a:xfrm>
            <a:off x="152400" y="3533383"/>
            <a:ext cx="988511" cy="1251280"/>
          </a:xfrm>
          <a:prstGeom prst="rect">
            <a:avLst/>
          </a:prstGeom>
          <a:solidFill>
            <a:schemeClr val="accent1">
              <a:lumMod val="20000"/>
              <a:lumOff val="80000"/>
            </a:schemeClr>
          </a:solidFill>
          <a:ln w="9525">
            <a:solidFill>
              <a:schemeClr val="accent1"/>
            </a:solidFill>
            <a:miter lim="800000"/>
            <a:headEnd/>
            <a:tailEnd/>
          </a:ln>
        </p:spPr>
      </p:pic>
      <p:sp>
        <p:nvSpPr>
          <p:cNvPr id="14" name="TextBox 13"/>
          <p:cNvSpPr txBox="1"/>
          <p:nvPr/>
        </p:nvSpPr>
        <p:spPr>
          <a:xfrm>
            <a:off x="0" y="4812268"/>
            <a:ext cx="2028119" cy="276999"/>
          </a:xfrm>
          <a:prstGeom prst="rect">
            <a:avLst/>
          </a:prstGeom>
          <a:noFill/>
        </p:spPr>
        <p:txBody>
          <a:bodyPr wrap="none" rtlCol="0">
            <a:spAutoFit/>
          </a:bodyPr>
          <a:lstStyle/>
          <a:p>
            <a:r>
              <a:rPr lang="en-US" sz="1200" dirty="0" smtClean="0">
                <a:solidFill>
                  <a:srgbClr val="4275A0"/>
                </a:solidFill>
              </a:rPr>
              <a:t>Arc Hydro Feature Classes</a:t>
            </a:r>
            <a:endParaRPr lang="en-US" sz="1200" dirty="0">
              <a:solidFill>
                <a:srgbClr val="4275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t>
            </a:r>
            <a:endParaRPr lang="en-US" dirty="0"/>
          </a:p>
        </p:txBody>
      </p:sp>
      <p:sp>
        <p:nvSpPr>
          <p:cNvPr id="3" name="Content Placeholder 2"/>
          <p:cNvSpPr>
            <a:spLocks noGrp="1"/>
          </p:cNvSpPr>
          <p:nvPr>
            <p:ph sz="quarter" idx="1"/>
          </p:nvPr>
        </p:nvSpPr>
        <p:spPr/>
        <p:txBody>
          <a:bodyPr/>
          <a:lstStyle/>
          <a:p>
            <a:r>
              <a:rPr lang="en-US" dirty="0" smtClean="0"/>
              <a:t>We want a general analysis layer: TCEQ Example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13</a:t>
            </a:fld>
            <a:endParaRPr lang="en-US" dirty="0"/>
          </a:p>
        </p:txBody>
      </p:sp>
      <p:pic>
        <p:nvPicPr>
          <p:cNvPr id="10" name="Picture 3"/>
          <p:cNvPicPr>
            <a:picLocks noChangeAspect="1" noChangeArrowheads="1"/>
          </p:cNvPicPr>
          <p:nvPr/>
        </p:nvPicPr>
        <p:blipFill>
          <a:blip r:embed="rId2" cstate="print"/>
          <a:srcRect l="39993" t="24512" r="6034" b="20854"/>
          <a:stretch>
            <a:fillRect/>
          </a:stretch>
        </p:blipFill>
        <p:spPr bwMode="auto">
          <a:xfrm>
            <a:off x="4724400" y="2114974"/>
            <a:ext cx="3581400" cy="2228426"/>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4724400" y="3962400"/>
            <a:ext cx="2035557" cy="369332"/>
          </a:xfrm>
          <a:prstGeom prst="rect">
            <a:avLst/>
          </a:prstGeom>
          <a:noFill/>
        </p:spPr>
        <p:txBody>
          <a:bodyPr wrap="none" rtlCol="0">
            <a:spAutoFit/>
          </a:bodyPr>
          <a:lstStyle/>
          <a:p>
            <a:r>
              <a:rPr lang="en-US" dirty="0" smtClean="0">
                <a:solidFill>
                  <a:schemeClr val="tx2"/>
                </a:solidFill>
              </a:rPr>
              <a:t>WAM Event Layer</a:t>
            </a:r>
            <a:endParaRPr lang="en-US" dirty="0">
              <a:solidFill>
                <a:schemeClr val="tx2"/>
              </a:solidFill>
            </a:endParaRPr>
          </a:p>
        </p:txBody>
      </p:sp>
      <p:grpSp>
        <p:nvGrpSpPr>
          <p:cNvPr id="23" name="Group 22"/>
          <p:cNvGrpSpPr/>
          <p:nvPr/>
        </p:nvGrpSpPr>
        <p:grpSpPr>
          <a:xfrm>
            <a:off x="4724400" y="4477174"/>
            <a:ext cx="3581400" cy="2228426"/>
            <a:chOff x="5181600" y="4477174"/>
            <a:chExt cx="3581400" cy="2228426"/>
          </a:xfrm>
        </p:grpSpPr>
        <p:pic>
          <p:nvPicPr>
            <p:cNvPr id="9" name="Picture 2"/>
            <p:cNvPicPr>
              <a:picLocks noChangeAspect="1" noChangeArrowheads="1"/>
            </p:cNvPicPr>
            <p:nvPr/>
          </p:nvPicPr>
          <p:blipFill>
            <a:blip r:embed="rId3" cstate="print"/>
            <a:srcRect l="39993" t="24512" r="6034" b="20854"/>
            <a:stretch>
              <a:fillRect/>
            </a:stretch>
          </p:blipFill>
          <p:spPr bwMode="auto">
            <a:xfrm>
              <a:off x="5181600" y="4477174"/>
              <a:ext cx="3581400" cy="2228426"/>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5181600" y="6324600"/>
              <a:ext cx="2099677" cy="369332"/>
            </a:xfrm>
            <a:prstGeom prst="rect">
              <a:avLst/>
            </a:prstGeom>
            <a:noFill/>
          </p:spPr>
          <p:txBody>
            <a:bodyPr wrap="none" rtlCol="0">
              <a:spAutoFit/>
            </a:bodyPr>
            <a:lstStyle/>
            <a:p>
              <a:r>
                <a:rPr lang="en-US" dirty="0" smtClean="0">
                  <a:solidFill>
                    <a:schemeClr val="tx2"/>
                  </a:solidFill>
                </a:rPr>
                <a:t>TMDL Event Layer</a:t>
              </a:r>
              <a:endParaRPr lang="en-US" dirty="0">
                <a:solidFill>
                  <a:schemeClr val="tx2"/>
                </a:solidFill>
              </a:endParaRPr>
            </a:p>
          </p:txBody>
        </p:sp>
      </p:grpSp>
      <p:grpSp>
        <p:nvGrpSpPr>
          <p:cNvPr id="24" name="Group 23"/>
          <p:cNvGrpSpPr/>
          <p:nvPr/>
        </p:nvGrpSpPr>
        <p:grpSpPr>
          <a:xfrm>
            <a:off x="762000" y="3296074"/>
            <a:ext cx="3581400" cy="2254858"/>
            <a:chOff x="1219200" y="3296074"/>
            <a:chExt cx="3581400" cy="2254858"/>
          </a:xfrm>
        </p:grpSpPr>
        <p:pic>
          <p:nvPicPr>
            <p:cNvPr id="11" name="Picture 4"/>
            <p:cNvPicPr>
              <a:picLocks noChangeAspect="1" noChangeArrowheads="1"/>
            </p:cNvPicPr>
            <p:nvPr/>
          </p:nvPicPr>
          <p:blipFill>
            <a:blip r:embed="rId4" cstate="print"/>
            <a:srcRect l="39993" t="24512" r="6034" b="20854"/>
            <a:stretch>
              <a:fillRect/>
            </a:stretch>
          </p:blipFill>
          <p:spPr bwMode="auto">
            <a:xfrm>
              <a:off x="1219200" y="3296074"/>
              <a:ext cx="3581400" cy="222842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219200" y="5181600"/>
              <a:ext cx="1031051" cy="369332"/>
            </a:xfrm>
            <a:prstGeom prst="rect">
              <a:avLst/>
            </a:prstGeom>
            <a:noFill/>
          </p:spPr>
          <p:txBody>
            <a:bodyPr wrap="none" rtlCol="0">
              <a:spAutoFit/>
            </a:bodyPr>
            <a:lstStyle/>
            <a:p>
              <a:r>
                <a:rPr lang="en-US" dirty="0" smtClean="0">
                  <a:solidFill>
                    <a:schemeClr val="tx2"/>
                  </a:solidFill>
                </a:rPr>
                <a:t>Network</a:t>
              </a:r>
              <a:endParaRPr lang="en-US" dirty="0">
                <a:solidFill>
                  <a:schemeClr val="tx2"/>
                </a:solidFill>
              </a:endParaRPr>
            </a:p>
          </p:txBody>
        </p:sp>
      </p:grpSp>
      <p:sp>
        <p:nvSpPr>
          <p:cNvPr id="20" name="Bent Arrow 19"/>
          <p:cNvSpPr/>
          <p:nvPr/>
        </p:nvSpPr>
        <p:spPr>
          <a:xfrm rot="16200000" flipH="1">
            <a:off x="3733800" y="2590800"/>
            <a:ext cx="685800" cy="990600"/>
          </a:xfrm>
          <a:prstGeom prst="ben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1" name="Bent Arrow 20"/>
          <p:cNvSpPr/>
          <p:nvPr/>
        </p:nvSpPr>
        <p:spPr>
          <a:xfrm rot="5400000" flipH="1" flipV="1">
            <a:off x="3733800" y="5257800"/>
            <a:ext cx="685800" cy="990600"/>
          </a:xfrm>
          <a:prstGeom prst="ben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18" name="Group 17"/>
          <p:cNvGrpSpPr/>
          <p:nvPr/>
        </p:nvGrpSpPr>
        <p:grpSpPr>
          <a:xfrm>
            <a:off x="1295400" y="2209800"/>
            <a:ext cx="6553200" cy="4343400"/>
            <a:chOff x="1295400" y="2209800"/>
            <a:chExt cx="6553200" cy="4343400"/>
          </a:xfrm>
        </p:grpSpPr>
        <p:pic>
          <p:nvPicPr>
            <p:cNvPr id="88065" name="Picture 1"/>
            <p:cNvPicPr>
              <a:picLocks noChangeAspect="1" noChangeArrowheads="1"/>
            </p:cNvPicPr>
            <p:nvPr/>
          </p:nvPicPr>
          <p:blipFill>
            <a:blip r:embed="rId5" cstate="print"/>
            <a:srcRect l="43334" t="31333" r="20833" b="30667"/>
            <a:stretch>
              <a:fillRect/>
            </a:stretch>
          </p:blipFill>
          <p:spPr bwMode="auto">
            <a:xfrm>
              <a:off x="1295400" y="2209800"/>
              <a:ext cx="6553200" cy="4343400"/>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1371600" y="6096000"/>
              <a:ext cx="3672800" cy="369332"/>
            </a:xfrm>
            <a:prstGeom prst="rect">
              <a:avLst/>
            </a:prstGeom>
            <a:noFill/>
          </p:spPr>
          <p:txBody>
            <a:bodyPr wrap="none" rtlCol="0">
              <a:spAutoFit/>
            </a:bodyPr>
            <a:lstStyle/>
            <a:p>
              <a:r>
                <a:rPr lang="en-US" dirty="0" smtClean="0">
                  <a:solidFill>
                    <a:schemeClr val="tx2"/>
                  </a:solidFill>
                </a:rPr>
                <a:t>Underlying Network, Event Layers</a:t>
              </a:r>
              <a:endParaRPr lang="en-US" dirty="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Vision </a:t>
            </a:r>
            <a:endParaRPr lang="en-US" dirty="0"/>
          </a:p>
        </p:txBody>
      </p:sp>
      <p:sp>
        <p:nvSpPr>
          <p:cNvPr id="3" name="Content Placeholder 2"/>
          <p:cNvSpPr>
            <a:spLocks noGrp="1"/>
          </p:cNvSpPr>
          <p:nvPr>
            <p:ph sz="quarter" idx="1"/>
          </p:nvPr>
        </p:nvSpPr>
        <p:spPr/>
        <p:txBody>
          <a:bodyPr/>
          <a:lstStyle/>
          <a:p>
            <a:r>
              <a:rPr lang="en-US" dirty="0" smtClean="0"/>
              <a:t>Observation Data is Becoming Available Online</a:t>
            </a:r>
          </a:p>
          <a:p>
            <a:r>
              <a:rPr lang="en-US" dirty="0" smtClean="0"/>
              <a:t>Mapping Services Can Connect Space and Time</a:t>
            </a:r>
          </a:p>
          <a:p>
            <a:pPr lvl="1"/>
            <a:r>
              <a:rPr lang="en-US" dirty="0" smtClean="0"/>
              <a:t>Example: </a:t>
            </a:r>
            <a:r>
              <a:rPr lang="en-US" dirty="0" err="1" smtClean="0"/>
              <a:t>Nexrad</a:t>
            </a:r>
            <a:r>
              <a:rPr lang="en-US" dirty="0" smtClean="0"/>
              <a:t> Rainfall and USGS Gages</a:t>
            </a:r>
            <a:br>
              <a:rPr lang="en-US" dirty="0" smtClean="0"/>
            </a:br>
            <a:r>
              <a:rPr lang="en-US" sz="1500" u="sng" dirty="0" smtClean="0">
                <a:solidFill>
                  <a:srgbClr val="4275A0"/>
                </a:solidFill>
                <a:hlinkClick r:id="rId2"/>
              </a:rPr>
              <a:t>http://129.116.104.176/ArcGIS/rest/services/capcogaustin/capcog/MapServer</a:t>
            </a:r>
            <a:endParaRPr lang="en-US" sz="1500" u="sng" dirty="0" smtClean="0">
              <a:solidFill>
                <a:srgbClr val="4275A0"/>
              </a:solidFill>
            </a:endParaRPr>
          </a:p>
          <a:p>
            <a:r>
              <a:rPr lang="en-US" dirty="0" smtClean="0"/>
              <a:t>Can this be done</a:t>
            </a:r>
            <a:br>
              <a:rPr lang="en-US" dirty="0" smtClean="0"/>
            </a:br>
            <a:r>
              <a:rPr lang="en-US" dirty="0" smtClean="0"/>
              <a:t>for anywhere in the</a:t>
            </a:r>
            <a:br>
              <a:rPr lang="en-US" dirty="0" smtClean="0"/>
            </a:br>
            <a:r>
              <a:rPr lang="en-US" dirty="0" smtClean="0"/>
              <a:t>world?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14</a:t>
            </a:fld>
            <a:endParaRPr lang="en-US" dirty="0"/>
          </a:p>
        </p:txBody>
      </p:sp>
      <p:pic>
        <p:nvPicPr>
          <p:cNvPr id="5" name="Picture 2">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39656" y="3581400"/>
            <a:ext cx="4266144" cy="306099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sz="quarter" idx="1"/>
          </p:nvPr>
        </p:nvSpPr>
        <p:spPr/>
        <p:txBody>
          <a:bodyPr/>
          <a:lstStyle/>
          <a:p>
            <a:r>
              <a:rPr lang="en-US" dirty="0" smtClean="0"/>
              <a:t>Q1: </a:t>
            </a:r>
            <a:r>
              <a:rPr lang="en-US" i="1" dirty="0" smtClean="0"/>
              <a:t>What has been learned from the various hydrologic </a:t>
            </a:r>
            <a:r>
              <a:rPr lang="en-US" i="1" dirty="0" smtClean="0"/>
              <a:t>geospatial data models in </a:t>
            </a:r>
            <a:r>
              <a:rPr lang="en-US" i="1" dirty="0" smtClean="0"/>
              <a:t>the past ten years and how can this knowledge best be applied in future hydrologic applications?</a:t>
            </a:r>
            <a:r>
              <a:rPr lang="en-US" dirty="0" smtClean="0"/>
              <a:t> </a:t>
            </a:r>
          </a:p>
          <a:p>
            <a:endParaRPr lang="en-US" dirty="0" smtClean="0"/>
          </a:p>
          <a:p>
            <a:r>
              <a:rPr lang="en-US" dirty="0" smtClean="0"/>
              <a:t>Q2: </a:t>
            </a:r>
            <a:r>
              <a:rPr lang="en-US" i="1" dirty="0" smtClean="0"/>
              <a:t>What geospatial model can best handle the predicted future of hydrologic data?</a:t>
            </a:r>
          </a:p>
          <a:p>
            <a:endParaRPr lang="en-US" dirty="0" smtClean="0"/>
          </a:p>
          <a:p>
            <a:r>
              <a:rPr lang="en-US" i="1" dirty="0" smtClean="0"/>
              <a:t>Q3:How can estimated flow values and flow regimes be represented on geometric networks?</a:t>
            </a: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sz="quarter" idx="1"/>
          </p:nvPr>
        </p:nvSpPr>
        <p:spPr/>
        <p:txBody>
          <a:bodyPr/>
          <a:lstStyle/>
          <a:p>
            <a:r>
              <a:rPr lang="en-US" dirty="0" smtClean="0"/>
              <a:t>Q1: </a:t>
            </a:r>
            <a:r>
              <a:rPr lang="en-US" i="1" dirty="0" smtClean="0"/>
              <a:t>What has been learned from the various hydrologic </a:t>
            </a:r>
            <a:r>
              <a:rPr lang="en-US" i="1" dirty="0" smtClean="0"/>
              <a:t>geospatial data models in </a:t>
            </a:r>
            <a:r>
              <a:rPr lang="en-US" i="1" dirty="0" smtClean="0"/>
              <a:t>the past ten years and how can this knowledge best be applied in future hydrologic applications?</a:t>
            </a:r>
            <a:r>
              <a:rPr lang="en-US" dirty="0" smtClean="0"/>
              <a:t> </a:t>
            </a:r>
          </a:p>
          <a:p>
            <a:endParaRPr lang="en-US" dirty="0" smtClean="0"/>
          </a:p>
          <a:p>
            <a:r>
              <a:rPr lang="en-US" dirty="0" smtClean="0"/>
              <a:t>Q2: </a:t>
            </a:r>
            <a:r>
              <a:rPr lang="en-US" i="1" dirty="0" smtClean="0"/>
              <a:t>What geospatial model can best handle the predicted future of hydrologic data?</a:t>
            </a:r>
          </a:p>
          <a:p>
            <a:endParaRPr lang="en-US" dirty="0" smtClean="0"/>
          </a:p>
          <a:p>
            <a:r>
              <a:rPr lang="en-US" i="1" dirty="0" smtClean="0"/>
              <a:t>Q3:How can estimated flow values and flow regimes be represented on geometric networks?</a:t>
            </a: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16</a:t>
            </a:fld>
            <a:endParaRPr lang="en-US" dirty="0"/>
          </a:p>
        </p:txBody>
      </p:sp>
      <p:sp>
        <p:nvSpPr>
          <p:cNvPr id="5" name="Rectangle 4"/>
          <p:cNvSpPr/>
          <p:nvPr/>
        </p:nvSpPr>
        <p:spPr>
          <a:xfrm>
            <a:off x="0" y="3657600"/>
            <a:ext cx="9144000" cy="3200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History</a:t>
            </a:r>
            <a:endParaRPr lang="en-US" dirty="0"/>
          </a:p>
        </p:txBody>
      </p:sp>
      <p:sp>
        <p:nvSpPr>
          <p:cNvPr id="3" name="Content Placeholder 2"/>
          <p:cNvSpPr>
            <a:spLocks noGrp="1"/>
          </p:cNvSpPr>
          <p:nvPr>
            <p:ph sz="quarter" idx="1"/>
          </p:nvPr>
        </p:nvSpPr>
        <p:spPr/>
        <p:txBody>
          <a:bodyPr/>
          <a:lstStyle/>
          <a:p>
            <a:r>
              <a:rPr lang="en-US" dirty="0" smtClean="0"/>
              <a:t>Hydrologic </a:t>
            </a:r>
            <a:r>
              <a:rPr lang="en-US" dirty="0" smtClean="0"/>
              <a:t>G</a:t>
            </a:r>
            <a:r>
              <a:rPr lang="en-US" dirty="0" smtClean="0"/>
              <a:t>eospatial Data Models Review</a:t>
            </a:r>
            <a:endParaRPr lang="en-US" dirty="0" smtClean="0"/>
          </a:p>
          <a:p>
            <a:pPr marL="881063" lvl="1" indent="-514350">
              <a:buSzPct val="85000"/>
              <a:buFont typeface="+mj-lt"/>
              <a:buAutoNum type="arabicPeriod"/>
            </a:pPr>
            <a:r>
              <a:rPr lang="en-US" dirty="0" smtClean="0"/>
              <a:t>Arc Hydro</a:t>
            </a:r>
          </a:p>
          <a:p>
            <a:pPr marL="881063" lvl="1" indent="-514350">
              <a:buSzPct val="85000"/>
              <a:buFont typeface="+mj-lt"/>
              <a:buAutoNum type="arabicPeriod"/>
            </a:pPr>
            <a:r>
              <a:rPr lang="en-US" dirty="0" smtClean="0"/>
              <a:t>WRAP Hydro</a:t>
            </a:r>
          </a:p>
          <a:p>
            <a:pPr marL="881063" lvl="1" indent="-514350">
              <a:buSzPct val="85000"/>
              <a:buFont typeface="+mj-lt"/>
              <a:buAutoNum type="arabicPeriod"/>
            </a:pPr>
            <a:r>
              <a:rPr lang="en-US" dirty="0" smtClean="0"/>
              <a:t>NED and NHD</a:t>
            </a:r>
          </a:p>
          <a:p>
            <a:pPr marL="881063" lvl="1" indent="-514350">
              <a:buSzPct val="85000"/>
              <a:buFont typeface="+mj-lt"/>
              <a:buAutoNum type="arabicPeriod"/>
            </a:pPr>
            <a:r>
              <a:rPr lang="en-US" dirty="0" smtClean="0"/>
              <a:t>CUAHSI</a:t>
            </a:r>
          </a:p>
          <a:p>
            <a:pPr marL="881063" lvl="1" indent="-514350">
              <a:buSzPct val="85000"/>
              <a:buFont typeface="+mj-lt"/>
              <a:buAutoNum type="arabicPeriod"/>
            </a:pPr>
            <a:r>
              <a:rPr lang="en-US" dirty="0" smtClean="0"/>
              <a:t>Australian Geofabric</a:t>
            </a:r>
          </a:p>
          <a:p>
            <a:pPr marL="881063" lvl="1" indent="-514350">
              <a:buSzPct val="85000"/>
              <a:buFont typeface="+mj-lt"/>
              <a:buAutoNum type="arabicPeriod"/>
            </a:pPr>
            <a:r>
              <a:rPr lang="en-US" dirty="0" smtClean="0"/>
              <a:t>Base Maps</a:t>
            </a:r>
          </a:p>
          <a:p>
            <a:pPr marL="881063" lvl="1" indent="-514350">
              <a:buSzPct val="85000"/>
              <a:buFont typeface="+mj-lt"/>
              <a:buAutoNum type="arabicPeriod"/>
            </a:pPr>
            <a:r>
              <a:rPr lang="en-US" dirty="0" smtClean="0"/>
              <a:t>USGS Water Census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lum bright="70000" contrast="-70000"/>
          </a:blip>
          <a:srcRect/>
          <a:stretch>
            <a:fillRect/>
          </a:stretch>
        </p:blipFill>
        <p:spPr bwMode="auto">
          <a:xfrm>
            <a:off x="2736056" y="2133600"/>
            <a:ext cx="3671888" cy="4382786"/>
          </a:xfrm>
          <a:prstGeom prst="rect">
            <a:avLst/>
          </a:prstGeom>
          <a:noFill/>
          <a:ln w="9525">
            <a:noFill/>
            <a:miter lim="800000"/>
            <a:headEnd/>
            <a:tailEnd/>
          </a:ln>
        </p:spPr>
      </p:pic>
      <p:sp>
        <p:nvSpPr>
          <p:cNvPr id="2" name="Title 1"/>
          <p:cNvSpPr>
            <a:spLocks noGrp="1"/>
          </p:cNvSpPr>
          <p:nvPr>
            <p:ph type="title"/>
          </p:nvPr>
        </p:nvSpPr>
        <p:spPr/>
        <p:txBody>
          <a:bodyPr/>
          <a:lstStyle/>
          <a:p>
            <a:r>
              <a:rPr lang="en-US" sz="2400" dirty="0" smtClean="0"/>
              <a:t>Geospatial Model Review: </a:t>
            </a:r>
            <a:r>
              <a:rPr lang="en-US" dirty="0" smtClean="0"/>
              <a:t>Arc Hydro</a:t>
            </a:r>
            <a:endParaRPr lang="en-US" dirty="0"/>
          </a:p>
        </p:txBody>
      </p:sp>
      <p:sp>
        <p:nvSpPr>
          <p:cNvPr id="3" name="Content Placeholder 2"/>
          <p:cNvSpPr>
            <a:spLocks noGrp="1"/>
          </p:cNvSpPr>
          <p:nvPr>
            <p:ph sz="quarter" idx="1"/>
          </p:nvPr>
        </p:nvSpPr>
        <p:spPr/>
        <p:txBody>
          <a:bodyPr/>
          <a:lstStyle/>
          <a:p>
            <a:r>
              <a:rPr lang="en-US" dirty="0" smtClean="0"/>
              <a:t>Geospatial and temporal ArcGIS </a:t>
            </a:r>
            <a:r>
              <a:rPr lang="en-US" dirty="0" smtClean="0">
                <a:solidFill>
                  <a:srgbClr val="4275A0"/>
                </a:solidFill>
              </a:rPr>
              <a:t>data model</a:t>
            </a:r>
          </a:p>
          <a:p>
            <a:r>
              <a:rPr lang="en-US" dirty="0" smtClean="0"/>
              <a:t>Employs </a:t>
            </a:r>
            <a:r>
              <a:rPr lang="en-US" dirty="0" smtClean="0">
                <a:solidFill>
                  <a:srgbClr val="4275A0"/>
                </a:solidFill>
              </a:rPr>
              <a:t>geodatabase</a:t>
            </a:r>
            <a:r>
              <a:rPr lang="en-US" dirty="0" smtClean="0"/>
              <a:t> schema</a:t>
            </a:r>
          </a:p>
          <a:p>
            <a:r>
              <a:rPr lang="en-US" dirty="0" smtClean="0"/>
              <a:t>Over 100 GIS </a:t>
            </a:r>
            <a:r>
              <a:rPr lang="en-US" dirty="0" smtClean="0">
                <a:solidFill>
                  <a:srgbClr val="4275A0"/>
                </a:solidFill>
              </a:rPr>
              <a:t>tools</a:t>
            </a:r>
          </a:p>
          <a:p>
            <a:r>
              <a:rPr lang="en-US" dirty="0" smtClean="0"/>
              <a:t>Framework for </a:t>
            </a:r>
            <a:r>
              <a:rPr lang="en-US" dirty="0" smtClean="0">
                <a:solidFill>
                  <a:srgbClr val="4275A0"/>
                </a:solidFill>
              </a:rPr>
              <a:t>hydrologic simulation </a:t>
            </a:r>
            <a:r>
              <a:rPr lang="en-US" dirty="0" smtClean="0"/>
              <a:t>models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18</a:t>
            </a:fld>
            <a:endParaRPr lang="en-US" dirty="0"/>
          </a:p>
        </p:txBody>
      </p:sp>
      <p:sp>
        <p:nvSpPr>
          <p:cNvPr id="5" name="TextBox 4"/>
          <p:cNvSpPr txBox="1"/>
          <p:nvPr/>
        </p:nvSpPr>
        <p:spPr>
          <a:xfrm>
            <a:off x="8766974" y="0"/>
            <a:ext cx="377026" cy="369332"/>
          </a:xfrm>
          <a:prstGeom prst="rect">
            <a:avLst/>
          </a:prstGeom>
          <a:noFill/>
          <a:ln>
            <a:solidFill>
              <a:srgbClr val="3333CC"/>
            </a:solidFill>
          </a:ln>
        </p:spPr>
        <p:txBody>
          <a:bodyPr wrap="none" rtlCol="0">
            <a:spAutoFit/>
          </a:bodyPr>
          <a:lstStyle/>
          <a:p>
            <a:r>
              <a:rPr lang="en-US" dirty="0" smtClean="0">
                <a:solidFill>
                  <a:srgbClr val="3333CC"/>
                </a:solidFill>
              </a:rPr>
              <a:t>1.</a:t>
            </a:r>
            <a:endParaRPr lang="en-US" dirty="0">
              <a:solidFill>
                <a:srgbClr val="3333CC"/>
              </a:solidFill>
            </a:endParaRPr>
          </a:p>
        </p:txBody>
      </p:sp>
      <p:pic>
        <p:nvPicPr>
          <p:cNvPr id="8" name="Picture 7" descr="database_blu.png"/>
          <p:cNvPicPr>
            <a:picLocks noChangeAspect="1"/>
          </p:cNvPicPr>
          <p:nvPr/>
        </p:nvPicPr>
        <p:blipFill>
          <a:blip r:embed="rId4" cstate="print"/>
          <a:stretch>
            <a:fillRect/>
          </a:stretch>
        </p:blipFill>
        <p:spPr>
          <a:xfrm>
            <a:off x="1600200" y="4267200"/>
            <a:ext cx="1981200" cy="1899622"/>
          </a:xfrm>
          <a:prstGeom prst="rect">
            <a:avLst/>
          </a:prstGeom>
        </p:spPr>
      </p:pic>
      <p:pic>
        <p:nvPicPr>
          <p:cNvPr id="7" name="Picture 6" descr="map_layers.png"/>
          <p:cNvPicPr>
            <a:picLocks noChangeAspect="1"/>
          </p:cNvPicPr>
          <p:nvPr/>
        </p:nvPicPr>
        <p:blipFill>
          <a:blip r:embed="rId5" cstate="print"/>
          <a:stretch>
            <a:fillRect/>
          </a:stretch>
        </p:blipFill>
        <p:spPr>
          <a:xfrm>
            <a:off x="3200400" y="4191000"/>
            <a:ext cx="1973136" cy="2083368"/>
          </a:xfrm>
          <a:prstGeom prst="rect">
            <a:avLst/>
          </a:prstGeom>
        </p:spPr>
      </p:pic>
      <p:grpSp>
        <p:nvGrpSpPr>
          <p:cNvPr id="9" name="Group 8"/>
          <p:cNvGrpSpPr/>
          <p:nvPr/>
        </p:nvGrpSpPr>
        <p:grpSpPr>
          <a:xfrm>
            <a:off x="5029200" y="4343400"/>
            <a:ext cx="2264757" cy="1568450"/>
            <a:chOff x="5715000" y="3276600"/>
            <a:chExt cx="2044700" cy="1416049"/>
          </a:xfrm>
        </p:grpSpPr>
        <p:pic>
          <p:nvPicPr>
            <p:cNvPr id="10" name="Picture 2"/>
            <p:cNvPicPr>
              <a:picLocks noChangeAspect="1" noChangeArrowheads="1"/>
            </p:cNvPicPr>
            <p:nvPr/>
          </p:nvPicPr>
          <p:blipFill>
            <a:blip r:embed="rId6" cstate="print"/>
            <a:srcRect/>
            <a:stretch>
              <a:fillRect/>
            </a:stretch>
          </p:blipFill>
          <p:spPr bwMode="auto">
            <a:xfrm>
              <a:off x="5715000" y="3486498"/>
              <a:ext cx="1962150" cy="1206151"/>
            </a:xfrm>
            <a:prstGeom prst="rect">
              <a:avLst/>
            </a:prstGeom>
            <a:effectLst>
              <a:outerShdw blurRad="190500" dist="63500" dir="2700000">
                <a:srgbClr val="000000">
                  <a:alpha val="50000"/>
                </a:srgbClr>
              </a:outerShdw>
            </a:effectLst>
          </p:spPr>
        </p:pic>
        <p:grpSp>
          <p:nvGrpSpPr>
            <p:cNvPr id="11" name="Group 36"/>
            <p:cNvGrpSpPr>
              <a:grpSpLocks/>
            </p:cNvGrpSpPr>
            <p:nvPr/>
          </p:nvGrpSpPr>
          <p:grpSpPr bwMode="auto">
            <a:xfrm>
              <a:off x="7315200" y="3276599"/>
              <a:ext cx="444500" cy="493161"/>
              <a:chOff x="7092566" y="1522743"/>
              <a:chExt cx="1295400" cy="1435100"/>
            </a:xfrm>
          </p:grpSpPr>
          <p:pic>
            <p:nvPicPr>
              <p:cNvPr id="12" name="Picture 65" descr="calendar.png"/>
              <p:cNvPicPr>
                <a:picLocks noChangeAspect="1"/>
              </p:cNvPicPr>
              <p:nvPr/>
            </p:nvPicPr>
            <p:blipFill>
              <a:blip r:embed="rId7" cstate="print"/>
              <a:srcRect/>
              <a:stretch>
                <a:fillRect/>
              </a:stretch>
            </p:blipFill>
            <p:spPr bwMode="auto">
              <a:xfrm>
                <a:off x="7587866" y="2137106"/>
                <a:ext cx="800100" cy="820737"/>
              </a:xfrm>
              <a:prstGeom prst="rect">
                <a:avLst/>
              </a:prstGeom>
              <a:noFill/>
              <a:ln w="9525">
                <a:noFill/>
                <a:miter lim="800000"/>
                <a:headEnd/>
                <a:tailEnd/>
              </a:ln>
            </p:spPr>
          </p:pic>
          <p:pic>
            <p:nvPicPr>
              <p:cNvPr id="13" name="Picture 66" descr="clock.png"/>
              <p:cNvPicPr>
                <a:picLocks noChangeAspect="1"/>
              </p:cNvPicPr>
              <p:nvPr/>
            </p:nvPicPr>
            <p:blipFill>
              <a:blip r:embed="rId8" cstate="print"/>
              <a:srcRect/>
              <a:stretch>
                <a:fillRect/>
              </a:stretch>
            </p:blipFill>
            <p:spPr bwMode="auto">
              <a:xfrm>
                <a:off x="7092566" y="1522743"/>
                <a:ext cx="908050" cy="930275"/>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lum bright="70000" contrast="-70000"/>
          </a:blip>
          <a:srcRect/>
          <a:stretch>
            <a:fillRect/>
          </a:stretch>
        </p:blipFill>
        <p:spPr bwMode="auto">
          <a:xfrm>
            <a:off x="2343150" y="2438400"/>
            <a:ext cx="4457700" cy="3400425"/>
          </a:xfrm>
          <a:prstGeom prst="rect">
            <a:avLst/>
          </a:prstGeom>
          <a:noFill/>
          <a:ln w="9525">
            <a:noFill/>
            <a:miter lim="800000"/>
            <a:headEnd/>
            <a:tailEnd/>
          </a:ln>
        </p:spPr>
      </p:pic>
      <p:sp>
        <p:nvSpPr>
          <p:cNvPr id="2" name="Title 1"/>
          <p:cNvSpPr>
            <a:spLocks noGrp="1"/>
          </p:cNvSpPr>
          <p:nvPr>
            <p:ph type="title"/>
          </p:nvPr>
        </p:nvSpPr>
        <p:spPr/>
        <p:txBody>
          <a:bodyPr/>
          <a:lstStyle/>
          <a:p>
            <a:r>
              <a:rPr lang="en-US" sz="2400" dirty="0" smtClean="0"/>
              <a:t>Geospatial Model Review: </a:t>
            </a:r>
            <a:r>
              <a:rPr lang="en-US" dirty="0" smtClean="0"/>
              <a:t>WRAP Hydro</a:t>
            </a:r>
            <a:endParaRPr lang="en-US" dirty="0"/>
          </a:p>
        </p:txBody>
      </p:sp>
      <p:sp>
        <p:nvSpPr>
          <p:cNvPr id="3" name="Content Placeholder 2"/>
          <p:cNvSpPr>
            <a:spLocks noGrp="1"/>
          </p:cNvSpPr>
          <p:nvPr>
            <p:ph sz="quarter" idx="1"/>
          </p:nvPr>
        </p:nvSpPr>
        <p:spPr/>
        <p:txBody>
          <a:bodyPr/>
          <a:lstStyle/>
          <a:p>
            <a:pPr hangingPunct="0"/>
            <a:r>
              <a:rPr lang="en-US" dirty="0" smtClean="0"/>
              <a:t>Arc Hydro for WRAP</a:t>
            </a:r>
          </a:p>
          <a:p>
            <a:pPr hangingPunct="0"/>
            <a:r>
              <a:rPr lang="en-US" dirty="0" smtClean="0"/>
              <a:t>Data model and tools for Texas’ WAM</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19</a:t>
            </a:fld>
            <a:endParaRPr lang="en-US" dirty="0"/>
          </a:p>
        </p:txBody>
      </p:sp>
      <p:sp>
        <p:nvSpPr>
          <p:cNvPr id="5" name="TextBox 4"/>
          <p:cNvSpPr txBox="1"/>
          <p:nvPr/>
        </p:nvSpPr>
        <p:spPr>
          <a:xfrm>
            <a:off x="8766974" y="0"/>
            <a:ext cx="377026" cy="369332"/>
          </a:xfrm>
          <a:prstGeom prst="rect">
            <a:avLst/>
          </a:prstGeom>
          <a:noFill/>
          <a:ln>
            <a:solidFill>
              <a:srgbClr val="3333CC"/>
            </a:solidFill>
          </a:ln>
        </p:spPr>
        <p:txBody>
          <a:bodyPr wrap="none" rtlCol="0">
            <a:spAutoFit/>
          </a:bodyPr>
          <a:lstStyle/>
          <a:p>
            <a:r>
              <a:rPr lang="en-US" dirty="0" smtClean="0">
                <a:solidFill>
                  <a:srgbClr val="3333CC"/>
                </a:solidFill>
              </a:rPr>
              <a:t>2.</a:t>
            </a:r>
            <a:endParaRPr lang="en-US" dirty="0">
              <a:solidFill>
                <a:srgbClr val="3333CC"/>
              </a:solidFill>
            </a:endParaRPr>
          </a:p>
        </p:txBody>
      </p:sp>
      <p:pic>
        <p:nvPicPr>
          <p:cNvPr id="14" name="Picture 13" descr="database_blu.png"/>
          <p:cNvPicPr>
            <a:picLocks noChangeAspect="1"/>
          </p:cNvPicPr>
          <p:nvPr/>
        </p:nvPicPr>
        <p:blipFill>
          <a:blip r:embed="rId4" cstate="print"/>
          <a:stretch>
            <a:fillRect/>
          </a:stretch>
        </p:blipFill>
        <p:spPr>
          <a:xfrm>
            <a:off x="1600200" y="4267200"/>
            <a:ext cx="1981200" cy="1899622"/>
          </a:xfrm>
          <a:prstGeom prst="rect">
            <a:avLst/>
          </a:prstGeom>
        </p:spPr>
      </p:pic>
      <p:pic>
        <p:nvPicPr>
          <p:cNvPr id="15" name="Picture 14" descr="map_layers.png"/>
          <p:cNvPicPr>
            <a:picLocks noChangeAspect="1"/>
          </p:cNvPicPr>
          <p:nvPr/>
        </p:nvPicPr>
        <p:blipFill>
          <a:blip r:embed="rId5" cstate="print"/>
          <a:stretch>
            <a:fillRect/>
          </a:stretch>
        </p:blipFill>
        <p:spPr>
          <a:xfrm>
            <a:off x="3200400" y="4191000"/>
            <a:ext cx="1973136" cy="2083368"/>
          </a:xfrm>
          <a:prstGeom prst="rect">
            <a:avLst/>
          </a:prstGeom>
        </p:spPr>
      </p:pic>
      <p:grpSp>
        <p:nvGrpSpPr>
          <p:cNvPr id="16" name="Group 15"/>
          <p:cNvGrpSpPr/>
          <p:nvPr/>
        </p:nvGrpSpPr>
        <p:grpSpPr>
          <a:xfrm>
            <a:off x="5029200" y="4343400"/>
            <a:ext cx="2264757" cy="1568450"/>
            <a:chOff x="5715000" y="3276600"/>
            <a:chExt cx="2044700" cy="1416049"/>
          </a:xfrm>
        </p:grpSpPr>
        <p:pic>
          <p:nvPicPr>
            <p:cNvPr id="17" name="Picture 2"/>
            <p:cNvPicPr>
              <a:picLocks noChangeAspect="1" noChangeArrowheads="1"/>
            </p:cNvPicPr>
            <p:nvPr/>
          </p:nvPicPr>
          <p:blipFill>
            <a:blip r:embed="rId6" cstate="print"/>
            <a:srcRect/>
            <a:stretch>
              <a:fillRect/>
            </a:stretch>
          </p:blipFill>
          <p:spPr bwMode="auto">
            <a:xfrm>
              <a:off x="5715000" y="3486498"/>
              <a:ext cx="1962150" cy="1206151"/>
            </a:xfrm>
            <a:prstGeom prst="rect">
              <a:avLst/>
            </a:prstGeom>
            <a:effectLst>
              <a:outerShdw blurRad="190500" dist="63500" dir="2700000">
                <a:srgbClr val="000000">
                  <a:alpha val="50000"/>
                </a:srgbClr>
              </a:outerShdw>
            </a:effectLst>
          </p:spPr>
        </p:pic>
        <p:grpSp>
          <p:nvGrpSpPr>
            <p:cNvPr id="18" name="Group 36"/>
            <p:cNvGrpSpPr>
              <a:grpSpLocks/>
            </p:cNvGrpSpPr>
            <p:nvPr/>
          </p:nvGrpSpPr>
          <p:grpSpPr bwMode="auto">
            <a:xfrm>
              <a:off x="7315200" y="3276599"/>
              <a:ext cx="444500" cy="493161"/>
              <a:chOff x="7092566" y="1522743"/>
              <a:chExt cx="1295400" cy="1435100"/>
            </a:xfrm>
          </p:grpSpPr>
          <p:pic>
            <p:nvPicPr>
              <p:cNvPr id="19" name="Picture 65" descr="calendar.png"/>
              <p:cNvPicPr>
                <a:picLocks noChangeAspect="1"/>
              </p:cNvPicPr>
              <p:nvPr/>
            </p:nvPicPr>
            <p:blipFill>
              <a:blip r:embed="rId7" cstate="print"/>
              <a:srcRect/>
              <a:stretch>
                <a:fillRect/>
              </a:stretch>
            </p:blipFill>
            <p:spPr bwMode="auto">
              <a:xfrm>
                <a:off x="7587866" y="2137106"/>
                <a:ext cx="800100" cy="820737"/>
              </a:xfrm>
              <a:prstGeom prst="rect">
                <a:avLst/>
              </a:prstGeom>
              <a:noFill/>
              <a:ln w="9525">
                <a:noFill/>
                <a:miter lim="800000"/>
                <a:headEnd/>
                <a:tailEnd/>
              </a:ln>
            </p:spPr>
          </p:pic>
          <p:pic>
            <p:nvPicPr>
              <p:cNvPr id="20" name="Picture 66" descr="clock.png"/>
              <p:cNvPicPr>
                <a:picLocks noChangeAspect="1"/>
              </p:cNvPicPr>
              <p:nvPr/>
            </p:nvPicPr>
            <p:blipFill>
              <a:blip r:embed="rId8" cstate="print"/>
              <a:srcRect/>
              <a:stretch>
                <a:fillRect/>
              </a:stretch>
            </p:blipFill>
            <p:spPr bwMode="auto">
              <a:xfrm>
                <a:off x="7092566" y="1522743"/>
                <a:ext cx="908050" cy="930275"/>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lum bright="70000" contrast="-70000"/>
          </a:blip>
          <a:srcRect/>
          <a:stretch>
            <a:fillRect/>
          </a:stretch>
        </p:blipFill>
        <p:spPr bwMode="auto">
          <a:xfrm>
            <a:off x="27546" y="1782508"/>
            <a:ext cx="9116454" cy="484689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Review</a:t>
            </a:r>
          </a:p>
          <a:p>
            <a:r>
              <a:rPr lang="en-US" dirty="0" smtClean="0"/>
              <a:t>Vision</a:t>
            </a:r>
          </a:p>
          <a:p>
            <a:r>
              <a:rPr lang="en-US" dirty="0" smtClean="0"/>
              <a:t>Research Questions</a:t>
            </a:r>
          </a:p>
          <a:p>
            <a:pPr lvl="1"/>
            <a:r>
              <a:rPr lang="en-US" dirty="0" smtClean="0"/>
              <a:t>Q1: History</a:t>
            </a:r>
          </a:p>
          <a:p>
            <a:pPr lvl="1"/>
            <a:r>
              <a:rPr lang="en-US" dirty="0" smtClean="0"/>
              <a:t>Q2: Future</a:t>
            </a:r>
          </a:p>
          <a:p>
            <a:pPr lvl="1"/>
            <a:r>
              <a:rPr lang="en-US" dirty="0" smtClean="0"/>
              <a:t>Q3: Network Applications</a:t>
            </a:r>
          </a:p>
          <a:p>
            <a:pPr lvl="1"/>
            <a:r>
              <a:rPr lang="en-US" dirty="0" smtClean="0"/>
              <a:t>Summary</a:t>
            </a:r>
          </a:p>
          <a:p>
            <a:r>
              <a:rPr lang="en-US" dirty="0" smtClean="0"/>
              <a:t>Indicators of Completion</a:t>
            </a:r>
          </a:p>
          <a:p>
            <a:endParaRPr lang="en-US" i="1"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a:t>
            </a:fld>
            <a:endParaRPr lang="en-US" dirty="0"/>
          </a:p>
        </p:txBody>
      </p:sp>
      <p:sp>
        <p:nvSpPr>
          <p:cNvPr id="6" name="Rectangle 5"/>
          <p:cNvSpPr/>
          <p:nvPr/>
        </p:nvSpPr>
        <p:spPr>
          <a:xfrm>
            <a:off x="6019800" y="0"/>
            <a:ext cx="312420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lum bright="70000" contrast="-70000"/>
          </a:blip>
          <a:srcRect/>
          <a:stretch>
            <a:fillRect/>
          </a:stretch>
        </p:blipFill>
        <p:spPr bwMode="auto">
          <a:xfrm>
            <a:off x="1952371" y="2133600"/>
            <a:ext cx="5239259" cy="3581400"/>
          </a:xfrm>
          <a:prstGeom prst="rect">
            <a:avLst/>
          </a:prstGeom>
          <a:noFill/>
          <a:ln w="9525">
            <a:noFill/>
            <a:miter lim="800000"/>
            <a:headEnd/>
            <a:tailEnd/>
          </a:ln>
        </p:spPr>
      </p:pic>
      <p:sp>
        <p:nvSpPr>
          <p:cNvPr id="2" name="Title 1"/>
          <p:cNvSpPr>
            <a:spLocks noGrp="1"/>
          </p:cNvSpPr>
          <p:nvPr>
            <p:ph type="title"/>
          </p:nvPr>
        </p:nvSpPr>
        <p:spPr/>
        <p:txBody>
          <a:bodyPr/>
          <a:lstStyle/>
          <a:p>
            <a:r>
              <a:rPr lang="en-US" sz="2400" dirty="0" smtClean="0"/>
              <a:t>Geospatial Model Review: </a:t>
            </a:r>
            <a:r>
              <a:rPr lang="en-US" dirty="0" smtClean="0"/>
              <a:t>NED &amp; NHD </a:t>
            </a:r>
            <a:r>
              <a:rPr lang="en-US" sz="2400" dirty="0" smtClean="0"/>
              <a:t>(USGS &amp; EPA)</a:t>
            </a:r>
            <a:endParaRPr lang="en-US" dirty="0"/>
          </a:p>
        </p:txBody>
      </p:sp>
      <p:sp>
        <p:nvSpPr>
          <p:cNvPr id="3" name="Content Placeholder 2"/>
          <p:cNvSpPr>
            <a:spLocks noGrp="1"/>
          </p:cNvSpPr>
          <p:nvPr>
            <p:ph sz="quarter" idx="1"/>
          </p:nvPr>
        </p:nvSpPr>
        <p:spPr/>
        <p:txBody>
          <a:bodyPr/>
          <a:lstStyle/>
          <a:p>
            <a:r>
              <a:rPr lang="en-US" dirty="0" smtClean="0">
                <a:solidFill>
                  <a:srgbClr val="4275A0"/>
                </a:solidFill>
              </a:rPr>
              <a:t>National Elevation Dataset </a:t>
            </a:r>
            <a:r>
              <a:rPr lang="en-US" dirty="0" smtClean="0"/>
              <a:t>(USGS) – seamless raster elevation data (30 m)</a:t>
            </a:r>
          </a:p>
          <a:p>
            <a:r>
              <a:rPr lang="en-US" dirty="0" smtClean="0">
                <a:solidFill>
                  <a:srgbClr val="4275A0"/>
                </a:solidFill>
              </a:rPr>
              <a:t>National Hydrography Dataset </a:t>
            </a:r>
            <a:r>
              <a:rPr lang="en-US" dirty="0" smtClean="0"/>
              <a:t>– feature-based representations of common surface water features</a:t>
            </a:r>
          </a:p>
          <a:p>
            <a:r>
              <a:rPr lang="en-US" dirty="0" smtClean="0">
                <a:solidFill>
                  <a:srgbClr val="4275A0"/>
                </a:solidFill>
              </a:rPr>
              <a:t>NHD</a:t>
            </a:r>
            <a:r>
              <a:rPr lang="en-US" i="1" dirty="0" smtClean="0">
                <a:solidFill>
                  <a:srgbClr val="4275A0"/>
                </a:solidFill>
              </a:rPr>
              <a:t>Plus</a:t>
            </a:r>
            <a:r>
              <a:rPr lang="en-US" dirty="0" smtClean="0"/>
              <a:t> – combines benefits of NED, NHD, WBD, and NLCD (30 m); includes geometric network</a:t>
            </a:r>
          </a:p>
          <a:p>
            <a:r>
              <a:rPr lang="en-US" dirty="0" smtClean="0">
                <a:solidFill>
                  <a:srgbClr val="4275A0"/>
                </a:solidFill>
              </a:rPr>
              <a:t>NHD 24K </a:t>
            </a:r>
            <a:r>
              <a:rPr lang="en-US" dirty="0" smtClean="0"/>
              <a:t>– higher-resolution</a:t>
            </a:r>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20</a:t>
            </a:fld>
            <a:endParaRPr lang="en-US" dirty="0"/>
          </a:p>
        </p:txBody>
      </p:sp>
      <p:sp>
        <p:nvSpPr>
          <p:cNvPr id="5" name="TextBox 4"/>
          <p:cNvSpPr txBox="1"/>
          <p:nvPr/>
        </p:nvSpPr>
        <p:spPr>
          <a:xfrm>
            <a:off x="8766974" y="0"/>
            <a:ext cx="377026" cy="369332"/>
          </a:xfrm>
          <a:prstGeom prst="rect">
            <a:avLst/>
          </a:prstGeom>
          <a:noFill/>
          <a:ln>
            <a:solidFill>
              <a:srgbClr val="3333CC"/>
            </a:solidFill>
          </a:ln>
        </p:spPr>
        <p:txBody>
          <a:bodyPr wrap="none" rtlCol="0">
            <a:spAutoFit/>
          </a:bodyPr>
          <a:lstStyle/>
          <a:p>
            <a:r>
              <a:rPr lang="en-US" dirty="0" smtClean="0">
                <a:solidFill>
                  <a:srgbClr val="3333CC"/>
                </a:solidFill>
              </a:rPr>
              <a:t>3.</a:t>
            </a:r>
            <a:endParaRPr lang="en-US" dirty="0">
              <a:solidFill>
                <a:srgbClr val="3333CC"/>
              </a:solidFill>
            </a:endParaRPr>
          </a:p>
        </p:txBody>
      </p:sp>
      <p:sp>
        <p:nvSpPr>
          <p:cNvPr id="7" name="Rectangle 6"/>
          <p:cNvSpPr/>
          <p:nvPr/>
        </p:nvSpPr>
        <p:spPr>
          <a:xfrm>
            <a:off x="1752600" y="5538108"/>
            <a:ext cx="381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1"/>
            <a:endParaRPr lang="en-US" dirty="0"/>
          </a:p>
        </p:txBody>
      </p:sp>
      <p:pic>
        <p:nvPicPr>
          <p:cNvPr id="8" name="Picture 3"/>
          <p:cNvPicPr>
            <a:picLocks noChangeAspect="1" noChangeArrowheads="1"/>
          </p:cNvPicPr>
          <p:nvPr/>
        </p:nvPicPr>
        <p:blipFill>
          <a:blip r:embed="rId3" cstate="print"/>
          <a:srcRect/>
          <a:stretch>
            <a:fillRect/>
          </a:stretch>
        </p:blipFill>
        <p:spPr bwMode="auto">
          <a:xfrm>
            <a:off x="828675" y="1534235"/>
            <a:ext cx="7486650" cy="5307437"/>
          </a:xfrm>
          <a:prstGeom prst="rect">
            <a:avLst/>
          </a:prstGeom>
          <a:noFill/>
          <a:ln w="9525">
            <a:noFill/>
            <a:miter lim="800000"/>
            <a:headEnd/>
            <a:tailEnd/>
          </a:ln>
        </p:spPr>
      </p:pic>
      <p:pic>
        <p:nvPicPr>
          <p:cNvPr id="25602" name="Picture 2"/>
          <p:cNvPicPr>
            <a:picLocks noChangeAspect="1" noChangeArrowheads="1"/>
          </p:cNvPicPr>
          <p:nvPr/>
        </p:nvPicPr>
        <p:blipFill>
          <a:blip r:embed="rId4" cstate="print">
            <a:clrChange>
              <a:clrFrom>
                <a:srgbClr val="000000"/>
              </a:clrFrom>
              <a:clrTo>
                <a:srgbClr val="000000">
                  <a:alpha val="0"/>
                </a:srgbClr>
              </a:clrTo>
            </a:clrChange>
            <a:lum bright="10000" contrast="-10000"/>
          </a:blip>
          <a:srcRect r="55556"/>
          <a:stretch>
            <a:fillRect/>
          </a:stretch>
        </p:blipFill>
        <p:spPr bwMode="auto">
          <a:xfrm>
            <a:off x="8077200" y="1676400"/>
            <a:ext cx="969229" cy="904875"/>
          </a:xfrm>
          <a:prstGeom prst="rect">
            <a:avLst/>
          </a:prstGeom>
          <a:noFill/>
          <a:ln w="9525">
            <a:noFill/>
            <a:miter lim="800000"/>
            <a:headEnd/>
            <a:tailEnd/>
          </a:ln>
        </p:spPr>
      </p:pic>
      <p:sp>
        <p:nvSpPr>
          <p:cNvPr id="2" name="Title 1"/>
          <p:cNvSpPr>
            <a:spLocks noGrp="1"/>
          </p:cNvSpPr>
          <p:nvPr>
            <p:ph type="title"/>
          </p:nvPr>
        </p:nvSpPr>
        <p:spPr/>
        <p:txBody>
          <a:bodyPr/>
          <a:lstStyle/>
          <a:p>
            <a:r>
              <a:rPr lang="en-US" sz="2400" dirty="0" smtClean="0"/>
              <a:t>Geospatial Model Review: </a:t>
            </a:r>
            <a:r>
              <a:rPr lang="en-US" dirty="0" smtClean="0"/>
              <a:t>CUAHSI</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21</a:t>
            </a:fld>
            <a:endParaRPr lang="en-US" dirty="0"/>
          </a:p>
        </p:txBody>
      </p:sp>
      <p:sp>
        <p:nvSpPr>
          <p:cNvPr id="5" name="TextBox 4"/>
          <p:cNvSpPr txBox="1"/>
          <p:nvPr/>
        </p:nvSpPr>
        <p:spPr>
          <a:xfrm>
            <a:off x="8766974" y="0"/>
            <a:ext cx="377026" cy="369332"/>
          </a:xfrm>
          <a:prstGeom prst="rect">
            <a:avLst/>
          </a:prstGeom>
          <a:noFill/>
          <a:ln>
            <a:solidFill>
              <a:srgbClr val="3333CC"/>
            </a:solidFill>
          </a:ln>
        </p:spPr>
        <p:txBody>
          <a:bodyPr wrap="none" rtlCol="0">
            <a:spAutoFit/>
          </a:bodyPr>
          <a:lstStyle/>
          <a:p>
            <a:r>
              <a:rPr lang="en-US" dirty="0" smtClean="0">
                <a:solidFill>
                  <a:srgbClr val="3333CC"/>
                </a:solidFill>
              </a:rPr>
              <a:t>4.</a:t>
            </a:r>
            <a:endParaRPr lang="en-US" dirty="0">
              <a:solidFill>
                <a:srgbClr val="3333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4348 BOM Geofabric-01"/>
          <p:cNvPicPr>
            <a:picLocks noChangeAspect="1" noChangeArrowheads="1"/>
          </p:cNvPicPr>
          <p:nvPr/>
        </p:nvPicPr>
        <p:blipFill>
          <a:blip r:embed="rId3" cstate="print"/>
          <a:srcRect/>
          <a:stretch>
            <a:fillRect/>
          </a:stretch>
        </p:blipFill>
        <p:spPr bwMode="auto">
          <a:xfrm>
            <a:off x="1614487" y="1828800"/>
            <a:ext cx="7148513" cy="4758940"/>
          </a:xfrm>
          <a:prstGeom prst="rect">
            <a:avLst/>
          </a:prstGeom>
          <a:solidFill>
            <a:schemeClr val="bg1"/>
          </a:solidFill>
          <a:ln w="9525">
            <a:solidFill>
              <a:schemeClr val="tx1"/>
            </a:solidFill>
            <a:miter lim="800000"/>
            <a:headEnd/>
            <a:tailEnd/>
          </a:ln>
        </p:spPr>
      </p:pic>
      <p:sp>
        <p:nvSpPr>
          <p:cNvPr id="2" name="Title 1"/>
          <p:cNvSpPr>
            <a:spLocks noGrp="1"/>
          </p:cNvSpPr>
          <p:nvPr>
            <p:ph type="title"/>
          </p:nvPr>
        </p:nvSpPr>
        <p:spPr>
          <a:xfrm>
            <a:off x="612648" y="228600"/>
            <a:ext cx="8531352" cy="990600"/>
          </a:xfrm>
        </p:spPr>
        <p:txBody>
          <a:bodyPr/>
          <a:lstStyle/>
          <a:p>
            <a:r>
              <a:rPr lang="en-US" sz="2400" dirty="0" smtClean="0"/>
              <a:t>Geospatial Model Review: </a:t>
            </a:r>
            <a:r>
              <a:rPr lang="en-US" dirty="0" smtClean="0"/>
              <a:t>Australian Geofabric</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22</a:t>
            </a:fld>
            <a:endParaRPr lang="en-US" dirty="0"/>
          </a:p>
        </p:txBody>
      </p:sp>
      <p:sp>
        <p:nvSpPr>
          <p:cNvPr id="5" name="TextBox 4"/>
          <p:cNvSpPr txBox="1"/>
          <p:nvPr/>
        </p:nvSpPr>
        <p:spPr>
          <a:xfrm>
            <a:off x="8766974" y="0"/>
            <a:ext cx="377026" cy="369332"/>
          </a:xfrm>
          <a:prstGeom prst="rect">
            <a:avLst/>
          </a:prstGeom>
          <a:noFill/>
          <a:ln>
            <a:solidFill>
              <a:srgbClr val="3333CC"/>
            </a:solidFill>
          </a:ln>
        </p:spPr>
        <p:txBody>
          <a:bodyPr wrap="none" rtlCol="0">
            <a:spAutoFit/>
          </a:bodyPr>
          <a:lstStyle/>
          <a:p>
            <a:r>
              <a:rPr lang="en-US" dirty="0" smtClean="0">
                <a:solidFill>
                  <a:srgbClr val="3333CC"/>
                </a:solidFill>
              </a:rPr>
              <a:t>5.</a:t>
            </a:r>
            <a:endParaRPr lang="en-US" dirty="0">
              <a:solidFill>
                <a:srgbClr val="3333CC"/>
              </a:solidFill>
            </a:endParaRPr>
          </a:p>
        </p:txBody>
      </p:sp>
      <p:pic>
        <p:nvPicPr>
          <p:cNvPr id="24577" name="Picture 1"/>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152400" y="1828800"/>
            <a:ext cx="1343025" cy="940118"/>
          </a:xfrm>
          <a:prstGeom prst="rect">
            <a:avLst/>
          </a:prstGeom>
          <a:noFill/>
          <a:ln w="9525">
            <a:noFill/>
            <a:miter lim="800000"/>
            <a:headEnd/>
            <a:tailEnd/>
          </a:ln>
        </p:spPr>
      </p:pic>
      <p:sp>
        <p:nvSpPr>
          <p:cNvPr id="7" name="Rectangle 6"/>
          <p:cNvSpPr/>
          <p:nvPr/>
        </p:nvSpPr>
        <p:spPr>
          <a:xfrm>
            <a:off x="278602" y="2895600"/>
            <a:ext cx="1090620" cy="400110"/>
          </a:xfrm>
          <a:prstGeom prst="rect">
            <a:avLst/>
          </a:prstGeom>
          <a:noFill/>
        </p:spPr>
        <p:txBody>
          <a:bodyPr wrap="none" lIns="91440" tIns="45720" rIns="91440" bIns="45720">
            <a:spAutoFit/>
          </a:bodyPr>
          <a:lstStyle/>
          <a:p>
            <a:pPr algn="ctr"/>
            <a:r>
              <a:rPr lang="en-US" sz="2000" b="1" i="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AWRIS</a:t>
            </a:r>
            <a:endParaRPr lang="en-US" sz="2000" b="1" i="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Geospatial Model Review: </a:t>
            </a:r>
            <a:r>
              <a:rPr lang="en-US" dirty="0" smtClean="0"/>
              <a:t>Base Maps</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23</a:t>
            </a:fld>
            <a:endParaRPr lang="en-US" dirty="0"/>
          </a:p>
        </p:txBody>
      </p:sp>
      <p:sp>
        <p:nvSpPr>
          <p:cNvPr id="5" name="TextBox 4"/>
          <p:cNvSpPr txBox="1"/>
          <p:nvPr/>
        </p:nvSpPr>
        <p:spPr>
          <a:xfrm>
            <a:off x="8766974" y="0"/>
            <a:ext cx="377026" cy="369332"/>
          </a:xfrm>
          <a:prstGeom prst="rect">
            <a:avLst/>
          </a:prstGeom>
          <a:noFill/>
          <a:ln>
            <a:solidFill>
              <a:srgbClr val="3333CC"/>
            </a:solidFill>
          </a:ln>
        </p:spPr>
        <p:txBody>
          <a:bodyPr wrap="none" rtlCol="0">
            <a:spAutoFit/>
          </a:bodyPr>
          <a:lstStyle/>
          <a:p>
            <a:r>
              <a:rPr lang="en-US" dirty="0" smtClean="0">
                <a:solidFill>
                  <a:srgbClr val="3333CC"/>
                </a:solidFill>
              </a:rPr>
              <a:t>6.</a:t>
            </a:r>
            <a:endParaRPr lang="en-US" dirty="0">
              <a:solidFill>
                <a:srgbClr val="3333CC"/>
              </a:solidFill>
            </a:endParaRPr>
          </a:p>
        </p:txBody>
      </p:sp>
      <p:pic>
        <p:nvPicPr>
          <p:cNvPr id="23554" name="Picture 2"/>
          <p:cNvPicPr>
            <a:picLocks noChangeAspect="1" noChangeArrowheads="1"/>
          </p:cNvPicPr>
          <p:nvPr/>
        </p:nvPicPr>
        <p:blipFill>
          <a:blip r:embed="rId3" cstate="print"/>
          <a:srcRect/>
          <a:stretch>
            <a:fillRect/>
          </a:stretch>
        </p:blipFill>
        <p:spPr bwMode="auto">
          <a:xfrm>
            <a:off x="3124200" y="2514600"/>
            <a:ext cx="5867400" cy="4193226"/>
          </a:xfrm>
          <a:prstGeom prst="rect">
            <a:avLst/>
          </a:prstGeom>
          <a:ln>
            <a:noFill/>
          </a:ln>
          <a:effectLst>
            <a:outerShdw blurRad="292100" dist="139700" dir="2700000" algn="tl" rotWithShape="0">
              <a:srgbClr val="333333">
                <a:alpha val="65000"/>
              </a:srgbClr>
            </a:outerShdw>
          </a:effectLst>
        </p:spPr>
      </p:pic>
      <p:pic>
        <p:nvPicPr>
          <p:cNvPr id="23553" name="Picture 1"/>
          <p:cNvPicPr>
            <a:picLocks noChangeAspect="1" noChangeArrowheads="1"/>
          </p:cNvPicPr>
          <p:nvPr/>
        </p:nvPicPr>
        <p:blipFill>
          <a:blip r:embed="rId4" cstate="print"/>
          <a:srcRect/>
          <a:stretch>
            <a:fillRect/>
          </a:stretch>
        </p:blipFill>
        <p:spPr bwMode="auto">
          <a:xfrm>
            <a:off x="457200" y="1600200"/>
            <a:ext cx="2705100" cy="1803400"/>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1066800" y="3657600"/>
            <a:ext cx="1399742" cy="1908787"/>
            <a:chOff x="1114858" y="4113990"/>
            <a:chExt cx="1399742" cy="1908787"/>
          </a:xfrm>
        </p:grpSpPr>
        <p:pic>
          <p:nvPicPr>
            <p:cNvPr id="23555" name="Picture 3"/>
            <p:cNvPicPr>
              <a:picLocks noChangeAspect="1" noChangeArrowheads="1"/>
            </p:cNvPicPr>
            <p:nvPr/>
          </p:nvPicPr>
          <p:blipFill>
            <a:blip r:embed="rId5" cstate="print">
              <a:clrChange>
                <a:clrFrom>
                  <a:srgbClr val="EEF2FB"/>
                </a:clrFrom>
                <a:clrTo>
                  <a:srgbClr val="EEF2FB">
                    <a:alpha val="0"/>
                  </a:srgbClr>
                </a:clrTo>
              </a:clrChange>
            </a:blip>
            <a:srcRect/>
            <a:stretch>
              <a:fillRect/>
            </a:stretch>
          </p:blipFill>
          <p:spPr bwMode="auto">
            <a:xfrm>
              <a:off x="1181317" y="4113990"/>
              <a:ext cx="1266825" cy="1601010"/>
            </a:xfrm>
            <a:prstGeom prst="rect">
              <a:avLst/>
            </a:prstGeom>
            <a:noFill/>
            <a:ln w="9525">
              <a:noFill/>
              <a:miter lim="800000"/>
              <a:headEnd/>
              <a:tailEnd/>
            </a:ln>
          </p:spPr>
        </p:pic>
        <p:sp>
          <p:nvSpPr>
            <p:cNvPr id="11" name="TextBox 10"/>
            <p:cNvSpPr txBox="1"/>
            <p:nvPr/>
          </p:nvSpPr>
          <p:spPr>
            <a:xfrm>
              <a:off x="1114858" y="5715000"/>
              <a:ext cx="1399742" cy="307777"/>
            </a:xfrm>
            <a:prstGeom prst="rect">
              <a:avLst/>
            </a:prstGeom>
            <a:noFill/>
          </p:spPr>
          <p:txBody>
            <a:bodyPr wrap="none" rtlCol="0">
              <a:spAutoFit/>
            </a:bodyPr>
            <a:lstStyle/>
            <a:p>
              <a:r>
                <a:rPr lang="en-US" sz="1400" b="1" dirty="0" smtClean="0"/>
                <a:t>ArcGIS Online</a:t>
              </a:r>
              <a:endParaRPr lang="en-US" sz="1400" b="1" dirty="0"/>
            </a:p>
          </p:txBody>
        </p:sp>
      </p:grpSp>
      <p:sp>
        <p:nvSpPr>
          <p:cNvPr id="13" name="TextBox 12"/>
          <p:cNvSpPr txBox="1"/>
          <p:nvPr/>
        </p:nvSpPr>
        <p:spPr>
          <a:xfrm>
            <a:off x="4914900" y="2133600"/>
            <a:ext cx="2286000" cy="400110"/>
          </a:xfrm>
          <a:prstGeom prst="rect">
            <a:avLst/>
          </a:prstGeom>
          <a:noFill/>
        </p:spPr>
        <p:txBody>
          <a:bodyPr wrap="square" rtlCol="0">
            <a:spAutoFit/>
          </a:bodyPr>
          <a:lstStyle/>
          <a:p>
            <a:pPr algn="ctr"/>
            <a:r>
              <a:rPr lang="en-US" sz="2000" b="1" dirty="0" smtClean="0">
                <a:solidFill>
                  <a:srgbClr val="4275A0"/>
                </a:solidFill>
              </a:rPr>
              <a:t>Hydro Base Map</a:t>
            </a:r>
            <a:endParaRPr lang="en-US" sz="2000" b="1" dirty="0">
              <a:solidFill>
                <a:srgbClr val="4275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Geospatial Model Review: </a:t>
            </a:r>
            <a:r>
              <a:rPr lang="en-US" dirty="0" smtClean="0"/>
              <a:t>USGS Water Census</a:t>
            </a:r>
            <a:endParaRPr lang="en-US" dirty="0"/>
          </a:p>
        </p:txBody>
      </p:sp>
      <p:sp>
        <p:nvSpPr>
          <p:cNvPr id="3" name="Content Placeholder 2"/>
          <p:cNvSpPr>
            <a:spLocks noGrp="1"/>
          </p:cNvSpPr>
          <p:nvPr>
            <p:ph sz="quarter" idx="1"/>
          </p:nvPr>
        </p:nvSpPr>
        <p:spPr/>
        <p:txBody>
          <a:bodyPr/>
          <a:lstStyle/>
          <a:p>
            <a:pPr hangingPunct="0"/>
            <a:r>
              <a:rPr lang="en-US" dirty="0" smtClean="0"/>
              <a:t>Seamless Water Data </a:t>
            </a:r>
          </a:p>
          <a:p>
            <a:pPr lvl="1" hangingPunct="0"/>
            <a:r>
              <a:rPr lang="en-US" dirty="0" smtClean="0"/>
              <a:t>Spans jurisdictional and political boundaries</a:t>
            </a:r>
          </a:p>
          <a:p>
            <a:pPr lvl="1" hangingPunct="0"/>
            <a:r>
              <a:rPr lang="en-US" dirty="0" smtClean="0"/>
              <a:t>Water availability and water use trend data</a:t>
            </a:r>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24</a:t>
            </a:fld>
            <a:endParaRPr lang="en-US" dirty="0"/>
          </a:p>
        </p:txBody>
      </p:sp>
      <p:sp>
        <p:nvSpPr>
          <p:cNvPr id="5" name="TextBox 4"/>
          <p:cNvSpPr txBox="1"/>
          <p:nvPr/>
        </p:nvSpPr>
        <p:spPr>
          <a:xfrm>
            <a:off x="8766974" y="0"/>
            <a:ext cx="377026" cy="369332"/>
          </a:xfrm>
          <a:prstGeom prst="rect">
            <a:avLst/>
          </a:prstGeom>
          <a:noFill/>
          <a:ln>
            <a:solidFill>
              <a:srgbClr val="3333CC"/>
            </a:solidFill>
          </a:ln>
        </p:spPr>
        <p:txBody>
          <a:bodyPr wrap="none" rtlCol="0">
            <a:spAutoFit/>
          </a:bodyPr>
          <a:lstStyle/>
          <a:p>
            <a:r>
              <a:rPr lang="en-US" dirty="0" smtClean="0">
                <a:solidFill>
                  <a:srgbClr val="3333CC"/>
                </a:solidFill>
              </a:rPr>
              <a:t>7.</a:t>
            </a:r>
            <a:endParaRPr lang="en-US" dirty="0">
              <a:solidFill>
                <a:srgbClr val="3333CC"/>
              </a:solidFill>
            </a:endParaRPr>
          </a:p>
        </p:txBody>
      </p:sp>
      <p:pic>
        <p:nvPicPr>
          <p:cNvPr id="22530" name="Picture 2"/>
          <p:cNvPicPr>
            <a:picLocks noChangeAspect="1" noChangeArrowheads="1"/>
          </p:cNvPicPr>
          <p:nvPr/>
        </p:nvPicPr>
        <p:blipFill>
          <a:blip r:embed="rId3" cstate="print"/>
          <a:srcRect/>
          <a:stretch>
            <a:fillRect/>
          </a:stretch>
        </p:blipFill>
        <p:spPr bwMode="auto">
          <a:xfrm>
            <a:off x="3484196" y="3276600"/>
            <a:ext cx="2175609"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sz="quarter" idx="1"/>
          </p:nvPr>
        </p:nvSpPr>
        <p:spPr/>
        <p:txBody>
          <a:bodyPr/>
          <a:lstStyle/>
          <a:p>
            <a:r>
              <a:rPr lang="en-US" dirty="0" smtClean="0"/>
              <a:t>Q1: </a:t>
            </a:r>
            <a:r>
              <a:rPr lang="en-US" i="1" dirty="0" smtClean="0"/>
              <a:t>What has been learned from the various hydrologic </a:t>
            </a:r>
            <a:r>
              <a:rPr lang="en-US" i="1" dirty="0" smtClean="0"/>
              <a:t>geospatial data models in </a:t>
            </a:r>
            <a:r>
              <a:rPr lang="en-US" i="1" dirty="0" smtClean="0"/>
              <a:t>the past ten years and how can this knowledge best be applied in future hydrologic applications?</a:t>
            </a:r>
            <a:r>
              <a:rPr lang="en-US" dirty="0" smtClean="0"/>
              <a:t> </a:t>
            </a:r>
          </a:p>
          <a:p>
            <a:endParaRPr lang="en-US" dirty="0" smtClean="0"/>
          </a:p>
          <a:p>
            <a:r>
              <a:rPr lang="en-US" dirty="0" smtClean="0"/>
              <a:t>Q2: </a:t>
            </a:r>
            <a:r>
              <a:rPr lang="en-US" i="1" dirty="0" smtClean="0"/>
              <a:t>What geospatial model can best handle the predicted future of hydrologic data?</a:t>
            </a:r>
          </a:p>
          <a:p>
            <a:endParaRPr lang="en-US" dirty="0" smtClean="0"/>
          </a:p>
          <a:p>
            <a:r>
              <a:rPr lang="en-US" i="1" dirty="0" smtClean="0"/>
              <a:t>Q3:How can estimated flow values and flow regimes be represented on geometric networks?</a:t>
            </a: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25</a:t>
            </a:fld>
            <a:endParaRPr lang="en-US" dirty="0"/>
          </a:p>
        </p:txBody>
      </p:sp>
      <p:sp>
        <p:nvSpPr>
          <p:cNvPr id="5" name="Rectangle 4"/>
          <p:cNvSpPr/>
          <p:nvPr/>
        </p:nvSpPr>
        <p:spPr>
          <a:xfrm>
            <a:off x="0" y="4953000"/>
            <a:ext cx="9144000" cy="1905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600200"/>
            <a:ext cx="9144000" cy="1905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 Future</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26</a:t>
            </a:fld>
            <a:endParaRPr lang="en-US" dirty="0"/>
          </a:p>
        </p:txBody>
      </p:sp>
      <p:pic>
        <p:nvPicPr>
          <p:cNvPr id="62466" name="Picture 2"/>
          <p:cNvPicPr>
            <a:picLocks noChangeAspect="1" noChangeArrowheads="1"/>
          </p:cNvPicPr>
          <p:nvPr/>
        </p:nvPicPr>
        <p:blipFill>
          <a:blip r:embed="rId3" cstate="print"/>
          <a:srcRect l="9600" r="8800"/>
          <a:stretch>
            <a:fillRect/>
          </a:stretch>
        </p:blipFill>
        <p:spPr bwMode="auto">
          <a:xfrm>
            <a:off x="3429000" y="2438400"/>
            <a:ext cx="2611527"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2467" name="Picture 3"/>
          <p:cNvPicPr>
            <a:picLocks noChangeAspect="1" noChangeArrowheads="1"/>
          </p:cNvPicPr>
          <p:nvPr/>
        </p:nvPicPr>
        <p:blipFill>
          <a:blip r:embed="rId4" cstate="print"/>
          <a:srcRect/>
          <a:stretch>
            <a:fillRect/>
          </a:stretch>
        </p:blipFill>
        <p:spPr bwMode="auto">
          <a:xfrm>
            <a:off x="685800" y="2438400"/>
            <a:ext cx="2681287"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2469" name="Picture 5"/>
          <p:cNvPicPr>
            <a:picLocks noChangeAspect="1" noChangeArrowheads="1"/>
          </p:cNvPicPr>
          <p:nvPr/>
        </p:nvPicPr>
        <p:blipFill>
          <a:blip r:embed="rId5" cstate="print"/>
          <a:srcRect l="8280" t="4813"/>
          <a:stretch>
            <a:fillRect/>
          </a:stretch>
        </p:blipFill>
        <p:spPr bwMode="auto">
          <a:xfrm>
            <a:off x="6172200" y="3352800"/>
            <a:ext cx="2555875" cy="13959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 name="TextBox 18"/>
          <p:cNvSpPr txBox="1"/>
          <p:nvPr/>
        </p:nvSpPr>
        <p:spPr>
          <a:xfrm>
            <a:off x="990600" y="5867400"/>
            <a:ext cx="1918923" cy="461665"/>
          </a:xfrm>
          <a:prstGeom prst="rect">
            <a:avLst/>
          </a:prstGeom>
          <a:noFill/>
        </p:spPr>
        <p:txBody>
          <a:bodyPr wrap="none" rtlCol="0">
            <a:spAutoFit/>
          </a:bodyPr>
          <a:lstStyle/>
          <a:p>
            <a:r>
              <a:rPr lang="en-US" sz="2400" b="1" dirty="0" smtClean="0">
                <a:solidFill>
                  <a:srgbClr val="4275A0"/>
                </a:solidFill>
              </a:rPr>
              <a:t>Watersheds</a:t>
            </a:r>
            <a:endParaRPr lang="en-US" sz="2400" b="1" dirty="0">
              <a:solidFill>
                <a:srgbClr val="4275A0"/>
              </a:solidFill>
            </a:endParaRPr>
          </a:p>
        </p:txBody>
      </p:sp>
      <p:sp>
        <p:nvSpPr>
          <p:cNvPr id="20" name="TextBox 19"/>
          <p:cNvSpPr txBox="1"/>
          <p:nvPr/>
        </p:nvSpPr>
        <p:spPr>
          <a:xfrm>
            <a:off x="3657600" y="5867400"/>
            <a:ext cx="2098651" cy="461665"/>
          </a:xfrm>
          <a:prstGeom prst="rect">
            <a:avLst/>
          </a:prstGeom>
          <a:noFill/>
        </p:spPr>
        <p:txBody>
          <a:bodyPr wrap="none" rtlCol="0">
            <a:spAutoFit/>
          </a:bodyPr>
          <a:lstStyle/>
          <a:p>
            <a:r>
              <a:rPr lang="en-US" sz="2400" b="1" dirty="0" smtClean="0">
                <a:solidFill>
                  <a:srgbClr val="4275A0"/>
                </a:solidFill>
              </a:rPr>
              <a:t>Groundwater</a:t>
            </a:r>
            <a:endParaRPr lang="en-US" sz="2400" b="1" dirty="0">
              <a:solidFill>
                <a:srgbClr val="4275A0"/>
              </a:solidFill>
            </a:endParaRPr>
          </a:p>
        </p:txBody>
      </p:sp>
      <p:sp>
        <p:nvSpPr>
          <p:cNvPr id="21" name="TextBox 20"/>
          <p:cNvSpPr txBox="1"/>
          <p:nvPr/>
        </p:nvSpPr>
        <p:spPr>
          <a:xfrm>
            <a:off x="1567899" y="6248400"/>
            <a:ext cx="3431324" cy="523220"/>
          </a:xfrm>
          <a:prstGeom prst="rect">
            <a:avLst/>
          </a:prstGeom>
          <a:noFill/>
        </p:spPr>
        <p:txBody>
          <a:bodyPr wrap="none" rtlCol="0">
            <a:spAutoFit/>
          </a:bodyPr>
          <a:lstStyle/>
          <a:p>
            <a:r>
              <a:rPr lang="en-US" sz="2800" b="1" i="1" dirty="0" smtClean="0">
                <a:solidFill>
                  <a:schemeClr val="tx2">
                    <a:lumMod val="75000"/>
                    <a:lumOff val="25000"/>
                  </a:schemeClr>
                </a:solidFill>
              </a:rPr>
              <a:t>Two Global Models</a:t>
            </a:r>
            <a:endParaRPr lang="en-US" sz="2800" b="1" i="1" dirty="0">
              <a:solidFill>
                <a:schemeClr val="tx2">
                  <a:lumMod val="75000"/>
                  <a:lumOff val="25000"/>
                </a:schemeClr>
              </a:solidFill>
            </a:endParaRPr>
          </a:p>
        </p:txBody>
      </p:sp>
      <p:sp>
        <p:nvSpPr>
          <p:cNvPr id="22" name="TextBox 21"/>
          <p:cNvSpPr txBox="1"/>
          <p:nvPr/>
        </p:nvSpPr>
        <p:spPr>
          <a:xfrm>
            <a:off x="6627764" y="5867400"/>
            <a:ext cx="1449436" cy="461665"/>
          </a:xfrm>
          <a:prstGeom prst="rect">
            <a:avLst/>
          </a:prstGeom>
          <a:noFill/>
        </p:spPr>
        <p:txBody>
          <a:bodyPr wrap="none" rtlCol="0">
            <a:spAutoFit/>
          </a:bodyPr>
          <a:lstStyle/>
          <a:p>
            <a:r>
              <a:rPr lang="en-US" sz="2400" b="1" i="1" dirty="0" smtClean="0">
                <a:solidFill>
                  <a:schemeClr val="tx2">
                    <a:lumMod val="25000"/>
                    <a:lumOff val="75000"/>
                  </a:schemeClr>
                </a:solidFill>
              </a:rPr>
              <a:t>Future…</a:t>
            </a:r>
            <a:endParaRPr lang="en-US" sz="2400" b="1" i="1" dirty="0">
              <a:solidFill>
                <a:schemeClr val="tx2">
                  <a:lumMod val="25000"/>
                  <a:lumOff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4" name="Picture 6"/>
          <p:cNvPicPr>
            <a:picLocks noChangeAspect="1" noChangeArrowheads="1"/>
          </p:cNvPicPr>
          <p:nvPr/>
        </p:nvPicPr>
        <p:blipFill>
          <a:blip r:embed="rId4" cstate="print"/>
          <a:srcRect/>
          <a:stretch>
            <a:fillRect/>
          </a:stretch>
        </p:blipFill>
        <p:spPr bwMode="auto">
          <a:xfrm>
            <a:off x="6659872" y="2743200"/>
            <a:ext cx="2081213" cy="1654175"/>
          </a:xfrm>
          <a:prstGeom prst="rect">
            <a:avLst/>
          </a:prstGeom>
          <a:ln>
            <a:noFill/>
          </a:ln>
          <a:effectLst>
            <a:outerShdw blurRad="292100" dist="139700" dir="2700000" algn="tl" rotWithShape="0">
              <a:srgbClr val="333333">
                <a:alpha val="65000"/>
              </a:srgbClr>
            </a:outerShdw>
          </a:effectLst>
        </p:spPr>
      </p:pic>
      <p:sp>
        <p:nvSpPr>
          <p:cNvPr id="18" name="Rounded Rectangle 17"/>
          <p:cNvSpPr/>
          <p:nvPr/>
        </p:nvSpPr>
        <p:spPr>
          <a:xfrm>
            <a:off x="244928" y="2133600"/>
            <a:ext cx="2438400" cy="2286000"/>
          </a:xfrm>
          <a:prstGeom prst="roundRect">
            <a:avLst/>
          </a:prstGeom>
          <a:solidFill>
            <a:schemeClr val="bg1"/>
          </a:solidFill>
          <a:ln>
            <a:solidFill>
              <a:schemeClr val="tx2">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Q2: Arc Hydro River</a:t>
            </a:r>
            <a:endParaRPr lang="en-US" dirty="0"/>
          </a:p>
        </p:txBody>
      </p:sp>
      <p:sp>
        <p:nvSpPr>
          <p:cNvPr id="3" name="Content Placeholder 2"/>
          <p:cNvSpPr>
            <a:spLocks noGrp="1"/>
          </p:cNvSpPr>
          <p:nvPr>
            <p:ph sz="quarter" idx="1"/>
          </p:nvPr>
        </p:nvSpPr>
        <p:spPr/>
        <p:txBody>
          <a:bodyPr/>
          <a:lstStyle/>
          <a:p>
            <a:r>
              <a:rPr lang="en-US" dirty="0" smtClean="0"/>
              <a:t>GIS for River Modeling and Morphology</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27</a:t>
            </a:fld>
            <a:endParaRPr lang="en-US" dirty="0"/>
          </a:p>
        </p:txBody>
      </p:sp>
      <p:pic>
        <p:nvPicPr>
          <p:cNvPr id="5" name="Picture 4" descr="ColoradoCutt.jpg"/>
          <p:cNvPicPr>
            <a:picLocks noChangeAspect="1"/>
          </p:cNvPicPr>
          <p:nvPr/>
        </p:nvPicPr>
        <p:blipFill>
          <a:blip r:embed="rId5" cstate="print"/>
          <a:stretch>
            <a:fillRect/>
          </a:stretch>
        </p:blipFill>
        <p:spPr>
          <a:xfrm>
            <a:off x="279181" y="5211110"/>
            <a:ext cx="2464020" cy="1283675"/>
          </a:xfrm>
          <a:prstGeom prst="rect">
            <a:avLst/>
          </a:prstGeom>
          <a:ln>
            <a:noFill/>
          </a:ln>
          <a:effectLst>
            <a:outerShdw blurRad="292100" dist="139700" dir="2700000" algn="tl" rotWithShape="0">
              <a:srgbClr val="333333">
                <a:alpha val="65000"/>
              </a:srgbClr>
            </a:outerShdw>
          </a:effectLst>
        </p:spPr>
      </p:pic>
      <p:pic>
        <p:nvPicPr>
          <p:cNvPr id="9" name="Picture 8" descr="river.bmp"/>
          <p:cNvPicPr>
            <a:picLocks noChangeAspect="1"/>
          </p:cNvPicPr>
          <p:nvPr/>
        </p:nvPicPr>
        <p:blipFill>
          <a:blip r:embed="rId6" cstate="print"/>
          <a:stretch>
            <a:fillRect/>
          </a:stretch>
        </p:blipFill>
        <p:spPr>
          <a:xfrm>
            <a:off x="2981381" y="3177731"/>
            <a:ext cx="3307362" cy="2232469"/>
          </a:xfrm>
          <a:prstGeom prst="rect">
            <a:avLst/>
          </a:prstGeom>
          <a:ln>
            <a:noFill/>
          </a:ln>
          <a:effectLst>
            <a:outerShdw blurRad="292100" dist="139700" dir="2700000" algn="tl" rotWithShape="0">
              <a:srgbClr val="333333">
                <a:alpha val="65000"/>
              </a:srgbClr>
            </a:outerShdw>
          </a:effectLst>
        </p:spPr>
      </p:pic>
      <p:graphicFrame>
        <p:nvGraphicFramePr>
          <p:cNvPr id="10" name="Object 3"/>
          <p:cNvGraphicFramePr>
            <a:graphicFrameLocks noChangeAspect="1"/>
          </p:cNvGraphicFramePr>
          <p:nvPr/>
        </p:nvGraphicFramePr>
        <p:xfrm>
          <a:off x="406853" y="2633663"/>
          <a:ext cx="2114550" cy="1633537"/>
        </p:xfrm>
        <a:graphic>
          <a:graphicData uri="http://schemas.openxmlformats.org/presentationml/2006/ole">
            <p:oleObj spid="_x0000_s63491" name="VISIO" r:id="rId7" imgW="2986200" imgH="2390040" progId="">
              <p:embed/>
            </p:oleObj>
          </a:graphicData>
        </a:graphic>
      </p:graphicFrame>
      <p:sp>
        <p:nvSpPr>
          <p:cNvPr id="11" name="TextBox 10"/>
          <p:cNvSpPr txBox="1"/>
          <p:nvPr/>
        </p:nvSpPr>
        <p:spPr>
          <a:xfrm>
            <a:off x="730529" y="4761186"/>
            <a:ext cx="1561325" cy="246221"/>
          </a:xfrm>
          <a:prstGeom prst="rect">
            <a:avLst/>
          </a:prstGeom>
          <a:noFill/>
        </p:spPr>
        <p:txBody>
          <a:bodyPr wrap="none" lIns="0" tIns="0" rIns="0" bIns="0" rtlCol="0">
            <a:spAutoFit/>
          </a:bodyPr>
          <a:lstStyle/>
          <a:p>
            <a:r>
              <a:rPr lang="en-US" sz="1600" dirty="0" smtClean="0">
                <a:latin typeface="Arial" charset="0"/>
                <a:ea typeface="ＭＳ Ｐゴシック" pitchFamily="34" charset="-128"/>
                <a:cs typeface="Arial" pitchFamily="34" charset="0"/>
                <a:sym typeface="Arial" pitchFamily="26" charset="0"/>
              </a:rPr>
              <a:t>Aquatic Biology</a:t>
            </a:r>
            <a:endParaRPr lang="en-US" sz="1600" dirty="0">
              <a:latin typeface="Arial" charset="0"/>
              <a:ea typeface="ＭＳ Ｐゴシック" pitchFamily="34" charset="-128"/>
              <a:cs typeface="Arial" pitchFamily="34" charset="0"/>
              <a:sym typeface="Arial" pitchFamily="26" charset="0"/>
            </a:endParaRPr>
          </a:p>
        </p:txBody>
      </p:sp>
      <p:sp>
        <p:nvSpPr>
          <p:cNvPr id="12" name="TextBox 11"/>
          <p:cNvSpPr txBox="1"/>
          <p:nvPr/>
        </p:nvSpPr>
        <p:spPr>
          <a:xfrm>
            <a:off x="774035" y="2295169"/>
            <a:ext cx="1380186" cy="246221"/>
          </a:xfrm>
          <a:prstGeom prst="rect">
            <a:avLst/>
          </a:prstGeom>
          <a:noFill/>
        </p:spPr>
        <p:txBody>
          <a:bodyPr wrap="none" lIns="0" tIns="0" rIns="0" bIns="0" rtlCol="0">
            <a:spAutoFit/>
          </a:bodyPr>
          <a:lstStyle/>
          <a:p>
            <a:r>
              <a:rPr lang="en-US" sz="1600" dirty="0" smtClean="0">
                <a:latin typeface="Arial" charset="0"/>
                <a:ea typeface="ＭＳ Ｐゴシック" pitchFamily="34" charset="-128"/>
                <a:cs typeface="Arial" pitchFamily="34" charset="0"/>
                <a:sym typeface="Arial" pitchFamily="26" charset="0"/>
              </a:rPr>
              <a:t>River Network</a:t>
            </a:r>
            <a:endParaRPr lang="en-US" sz="1600" dirty="0">
              <a:latin typeface="Arial" charset="0"/>
              <a:ea typeface="ＭＳ Ｐゴシック" pitchFamily="34" charset="-128"/>
              <a:cs typeface="Arial" pitchFamily="34" charset="0"/>
              <a:sym typeface="Arial" pitchFamily="26" charset="0"/>
            </a:endParaRPr>
          </a:p>
        </p:txBody>
      </p:sp>
      <p:sp>
        <p:nvSpPr>
          <p:cNvPr id="13" name="TextBox 12"/>
          <p:cNvSpPr txBox="1"/>
          <p:nvPr/>
        </p:nvSpPr>
        <p:spPr>
          <a:xfrm>
            <a:off x="6931838" y="2362200"/>
            <a:ext cx="1537280" cy="246221"/>
          </a:xfrm>
          <a:prstGeom prst="rect">
            <a:avLst/>
          </a:prstGeom>
          <a:noFill/>
        </p:spPr>
        <p:txBody>
          <a:bodyPr wrap="none" lIns="0" tIns="0" rIns="0" bIns="0" rtlCol="0">
            <a:spAutoFit/>
          </a:bodyPr>
          <a:lstStyle/>
          <a:p>
            <a:r>
              <a:rPr lang="en-US" sz="1600" dirty="0" smtClean="0">
                <a:latin typeface="Arial" charset="0"/>
                <a:ea typeface="ＭＳ Ｐゴシック" pitchFamily="34" charset="-128"/>
                <a:cs typeface="Arial" pitchFamily="34" charset="0"/>
                <a:sym typeface="Arial" pitchFamily="26" charset="0"/>
              </a:rPr>
              <a:t> Channel Shape</a:t>
            </a:r>
            <a:endParaRPr lang="en-US" sz="1600" dirty="0">
              <a:latin typeface="Arial" charset="0"/>
              <a:ea typeface="ＭＳ Ｐゴシック" pitchFamily="34" charset="-128"/>
              <a:cs typeface="Arial" pitchFamily="34" charset="0"/>
              <a:sym typeface="Arial" pitchFamily="26" charset="0"/>
            </a:endParaRPr>
          </a:p>
        </p:txBody>
      </p:sp>
      <p:sp>
        <p:nvSpPr>
          <p:cNvPr id="14" name="TextBox 13"/>
          <p:cNvSpPr txBox="1"/>
          <p:nvPr/>
        </p:nvSpPr>
        <p:spPr>
          <a:xfrm>
            <a:off x="7282648" y="4686300"/>
            <a:ext cx="865622" cy="246221"/>
          </a:xfrm>
          <a:prstGeom prst="rect">
            <a:avLst/>
          </a:prstGeom>
          <a:noFill/>
        </p:spPr>
        <p:txBody>
          <a:bodyPr wrap="none" lIns="0" tIns="0" rIns="0" bIns="0" rtlCol="0">
            <a:spAutoFit/>
          </a:bodyPr>
          <a:lstStyle/>
          <a:p>
            <a:r>
              <a:rPr lang="en-US" sz="1600" dirty="0" smtClean="0">
                <a:latin typeface="Arial" charset="0"/>
                <a:ea typeface="ＭＳ Ｐゴシック" pitchFamily="34" charset="-128"/>
                <a:cs typeface="Arial" pitchFamily="34" charset="0"/>
                <a:sym typeface="Arial" pitchFamily="26" charset="0"/>
              </a:rPr>
              <a:t>Flooding</a:t>
            </a:r>
            <a:endParaRPr lang="en-US" sz="1600" dirty="0">
              <a:latin typeface="Arial" charset="0"/>
              <a:ea typeface="ＭＳ Ｐゴシック" pitchFamily="34" charset="-128"/>
              <a:cs typeface="Arial" pitchFamily="34" charset="0"/>
              <a:sym typeface="Arial" pitchFamily="26" charset="0"/>
            </a:endParaRPr>
          </a:p>
        </p:txBody>
      </p:sp>
      <p:pic>
        <p:nvPicPr>
          <p:cNvPr id="15" name="Picture 14" descr="flood1.jpg"/>
          <p:cNvPicPr>
            <a:picLocks noChangeAspect="1"/>
          </p:cNvPicPr>
          <p:nvPr/>
        </p:nvPicPr>
        <p:blipFill>
          <a:blip r:embed="rId8" cstate="print"/>
          <a:stretch>
            <a:fillRect/>
          </a:stretch>
        </p:blipFill>
        <p:spPr>
          <a:xfrm>
            <a:off x="6591719" y="5037081"/>
            <a:ext cx="2247481" cy="1631732"/>
          </a:xfrm>
          <a:prstGeom prst="rect">
            <a:avLst/>
          </a:prstGeom>
          <a:ln>
            <a:noFill/>
          </a:ln>
          <a:effectLst>
            <a:outerShdw blurRad="292100" dist="139700" dir="2700000" algn="tl" rotWithShape="0">
              <a:srgbClr val="333333">
                <a:alpha val="65000"/>
              </a:srgbClr>
            </a:outerShdw>
          </a:effectLst>
        </p:spPr>
      </p:pic>
      <p:sp>
        <p:nvSpPr>
          <p:cNvPr id="16" name="Text Placeholder 2"/>
          <p:cNvSpPr txBox="1">
            <a:spLocks/>
          </p:cNvSpPr>
          <p:nvPr/>
        </p:nvSpPr>
        <p:spPr>
          <a:xfrm>
            <a:off x="2803635" y="2718152"/>
            <a:ext cx="3662854" cy="253648"/>
          </a:xfrm>
          <a:prstGeom prst="rect">
            <a:avLst/>
          </a:prstGeom>
        </p:spPr>
        <p:txBody>
          <a:bodyPr vert="horz"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chemeClr val="tx2"/>
                </a:solidFill>
                <a:effectLst/>
                <a:uLnTx/>
                <a:uFillTx/>
                <a:latin typeface="+mn-lt"/>
                <a:ea typeface="+mn-ea"/>
                <a:cs typeface="+mn-cs"/>
              </a:rPr>
              <a:t>Geography</a:t>
            </a:r>
            <a:endParaRPr kumimoji="0" lang="en-US" b="1" i="0" u="none" strike="noStrike" kern="1200" cap="none" spc="0" normalizeH="0" baseline="0" noProof="0" dirty="0">
              <a:ln>
                <a:noFill/>
              </a:ln>
              <a:solidFill>
                <a:schemeClr val="tx2"/>
              </a:solidFill>
              <a:effectLst/>
              <a:uLnTx/>
              <a:uFillTx/>
              <a:latin typeface="+mn-lt"/>
              <a:ea typeface="+mn-ea"/>
              <a:cs typeface="+mn-cs"/>
            </a:endParaRPr>
          </a:p>
        </p:txBody>
      </p:sp>
      <p:sp>
        <p:nvSpPr>
          <p:cNvPr id="17" name="Text Placeholder 2"/>
          <p:cNvSpPr txBox="1">
            <a:spLocks/>
          </p:cNvSpPr>
          <p:nvPr/>
        </p:nvSpPr>
        <p:spPr>
          <a:xfrm>
            <a:off x="2803635" y="5638800"/>
            <a:ext cx="3662854" cy="253648"/>
          </a:xfrm>
          <a:prstGeom prst="rect">
            <a:avLst/>
          </a:prstGeom>
        </p:spPr>
        <p:txBody>
          <a:bodyPr vert="horz"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chemeClr val="tx2"/>
                </a:solidFill>
                <a:effectLst/>
                <a:uLnTx/>
                <a:uFillTx/>
                <a:latin typeface="+mn-lt"/>
                <a:ea typeface="+mn-ea"/>
                <a:cs typeface="+mn-cs"/>
              </a:rPr>
              <a:t>Applications</a:t>
            </a:r>
            <a:endParaRPr kumimoji="0" lang="en-US"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sz="quarter" idx="1"/>
          </p:nvPr>
        </p:nvSpPr>
        <p:spPr/>
        <p:txBody>
          <a:bodyPr/>
          <a:lstStyle/>
          <a:p>
            <a:r>
              <a:rPr lang="en-US" dirty="0" smtClean="0"/>
              <a:t>Q1: </a:t>
            </a:r>
            <a:r>
              <a:rPr lang="en-US" i="1" dirty="0" smtClean="0"/>
              <a:t>What has been learned from the various hydrologic </a:t>
            </a:r>
            <a:r>
              <a:rPr lang="en-US" i="1" dirty="0" smtClean="0"/>
              <a:t>geospatial data models in </a:t>
            </a:r>
            <a:r>
              <a:rPr lang="en-US" i="1" dirty="0" smtClean="0"/>
              <a:t>the past ten years and how can this knowledge best be applied in future hydrologic applications?</a:t>
            </a:r>
            <a:r>
              <a:rPr lang="en-US" dirty="0" smtClean="0"/>
              <a:t> </a:t>
            </a:r>
          </a:p>
          <a:p>
            <a:endParaRPr lang="en-US" dirty="0" smtClean="0"/>
          </a:p>
          <a:p>
            <a:r>
              <a:rPr lang="en-US" dirty="0" smtClean="0"/>
              <a:t>Q2: </a:t>
            </a:r>
            <a:r>
              <a:rPr lang="en-US" i="1" dirty="0" smtClean="0"/>
              <a:t>What geospatial model can best handle the predicted future of hydrologic data?</a:t>
            </a:r>
          </a:p>
          <a:p>
            <a:endParaRPr lang="en-US" dirty="0" smtClean="0"/>
          </a:p>
          <a:p>
            <a:r>
              <a:rPr lang="en-US" i="1" dirty="0" smtClean="0"/>
              <a:t>Q3:How can estimated flow values and flow regimes be represented on geometric networks?</a:t>
            </a: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28</a:t>
            </a:fld>
            <a:endParaRPr lang="en-US" dirty="0"/>
          </a:p>
        </p:txBody>
      </p:sp>
      <p:sp>
        <p:nvSpPr>
          <p:cNvPr id="5" name="Rectangle 4"/>
          <p:cNvSpPr/>
          <p:nvPr/>
        </p:nvSpPr>
        <p:spPr>
          <a:xfrm>
            <a:off x="0" y="1676400"/>
            <a:ext cx="9144000" cy="3352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Network Applications</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29</a:t>
            </a:fld>
            <a:endParaRPr lang="en-US" dirty="0"/>
          </a:p>
        </p:txBody>
      </p:sp>
      <p:grpSp>
        <p:nvGrpSpPr>
          <p:cNvPr id="56" name="Group 55"/>
          <p:cNvGrpSpPr/>
          <p:nvPr/>
        </p:nvGrpSpPr>
        <p:grpSpPr>
          <a:xfrm>
            <a:off x="1638300" y="1790700"/>
            <a:ext cx="6591300" cy="4610100"/>
            <a:chOff x="1638300" y="1790700"/>
            <a:chExt cx="6591300" cy="4610100"/>
          </a:xfrm>
        </p:grpSpPr>
        <p:pic>
          <p:nvPicPr>
            <p:cNvPr id="64514" name="Picture 2"/>
            <p:cNvPicPr>
              <a:picLocks noChangeAspect="1" noChangeArrowheads="1"/>
            </p:cNvPicPr>
            <p:nvPr/>
          </p:nvPicPr>
          <p:blipFill>
            <a:blip r:embed="rId3" cstate="print"/>
            <a:srcRect l="38750" t="24000" r="20417" b="24667"/>
            <a:stretch>
              <a:fillRect/>
            </a:stretch>
          </p:blipFill>
          <p:spPr bwMode="auto">
            <a:xfrm>
              <a:off x="1638300" y="1790700"/>
              <a:ext cx="5867400" cy="4610100"/>
            </a:xfrm>
            <a:prstGeom prst="rect">
              <a:avLst/>
            </a:prstGeom>
            <a:ln>
              <a:noFill/>
            </a:ln>
            <a:effectLst>
              <a:outerShdw blurRad="292100" dist="139700" dir="2700000" algn="tl" rotWithShape="0">
                <a:srgbClr val="333333">
                  <a:alpha val="65000"/>
                </a:srgbClr>
              </a:outerShdw>
            </a:effectLst>
          </p:spPr>
        </p:pic>
        <p:grpSp>
          <p:nvGrpSpPr>
            <p:cNvPr id="21" name="Group 20"/>
            <p:cNvGrpSpPr/>
            <p:nvPr/>
          </p:nvGrpSpPr>
          <p:grpSpPr>
            <a:xfrm>
              <a:off x="1752600" y="1790700"/>
              <a:ext cx="914400" cy="476887"/>
              <a:chOff x="1828800" y="2101531"/>
              <a:chExt cx="914400" cy="476887"/>
            </a:xfrm>
          </p:grpSpPr>
          <p:pic>
            <p:nvPicPr>
              <p:cNvPr id="7"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20"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22" name="Group 21"/>
            <p:cNvGrpSpPr/>
            <p:nvPr/>
          </p:nvGrpSpPr>
          <p:grpSpPr>
            <a:xfrm>
              <a:off x="2438400" y="2781300"/>
              <a:ext cx="914400" cy="476887"/>
              <a:chOff x="1828800" y="2101531"/>
              <a:chExt cx="914400" cy="476887"/>
            </a:xfrm>
          </p:grpSpPr>
          <p:pic>
            <p:nvPicPr>
              <p:cNvPr id="23"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2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25" name="Group 24"/>
            <p:cNvGrpSpPr/>
            <p:nvPr/>
          </p:nvGrpSpPr>
          <p:grpSpPr>
            <a:xfrm>
              <a:off x="3657600" y="2552700"/>
              <a:ext cx="914400" cy="476887"/>
              <a:chOff x="1828800" y="2101531"/>
              <a:chExt cx="914400" cy="476887"/>
            </a:xfrm>
          </p:grpSpPr>
          <p:pic>
            <p:nvPicPr>
              <p:cNvPr id="26"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2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28" name="Group 27"/>
            <p:cNvGrpSpPr/>
            <p:nvPr/>
          </p:nvGrpSpPr>
          <p:grpSpPr>
            <a:xfrm>
              <a:off x="3657600" y="3771900"/>
              <a:ext cx="914400" cy="476887"/>
              <a:chOff x="1828800" y="2101531"/>
              <a:chExt cx="914400" cy="476887"/>
            </a:xfrm>
          </p:grpSpPr>
          <p:pic>
            <p:nvPicPr>
              <p:cNvPr id="29"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30"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31" name="Group 30"/>
            <p:cNvGrpSpPr/>
            <p:nvPr/>
          </p:nvGrpSpPr>
          <p:grpSpPr>
            <a:xfrm>
              <a:off x="5410200" y="3390900"/>
              <a:ext cx="914400" cy="476887"/>
              <a:chOff x="1828800" y="2101531"/>
              <a:chExt cx="914400" cy="476887"/>
            </a:xfrm>
          </p:grpSpPr>
          <p:pic>
            <p:nvPicPr>
              <p:cNvPr id="32"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33"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34" name="Group 33"/>
            <p:cNvGrpSpPr/>
            <p:nvPr/>
          </p:nvGrpSpPr>
          <p:grpSpPr>
            <a:xfrm>
              <a:off x="6324600" y="2476500"/>
              <a:ext cx="914400" cy="476887"/>
              <a:chOff x="1828800" y="2101531"/>
              <a:chExt cx="914400" cy="476887"/>
            </a:xfrm>
          </p:grpSpPr>
          <p:pic>
            <p:nvPicPr>
              <p:cNvPr id="35"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3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37" name="Group 36"/>
            <p:cNvGrpSpPr/>
            <p:nvPr/>
          </p:nvGrpSpPr>
          <p:grpSpPr>
            <a:xfrm>
              <a:off x="4114800" y="4533900"/>
              <a:ext cx="914400" cy="476887"/>
              <a:chOff x="1828800" y="2101531"/>
              <a:chExt cx="914400" cy="476887"/>
            </a:xfrm>
          </p:grpSpPr>
          <p:pic>
            <p:nvPicPr>
              <p:cNvPr id="38"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3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40" name="Group 39"/>
            <p:cNvGrpSpPr/>
            <p:nvPr/>
          </p:nvGrpSpPr>
          <p:grpSpPr>
            <a:xfrm>
              <a:off x="4953000" y="5219700"/>
              <a:ext cx="914400" cy="476887"/>
              <a:chOff x="1828800" y="2101531"/>
              <a:chExt cx="914400" cy="476887"/>
            </a:xfrm>
          </p:grpSpPr>
          <p:pic>
            <p:nvPicPr>
              <p:cNvPr id="41"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4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43" name="Group 42"/>
            <p:cNvGrpSpPr/>
            <p:nvPr/>
          </p:nvGrpSpPr>
          <p:grpSpPr>
            <a:xfrm>
              <a:off x="6858000" y="3543300"/>
              <a:ext cx="914400" cy="476887"/>
              <a:chOff x="1828800" y="2101531"/>
              <a:chExt cx="914400" cy="476887"/>
            </a:xfrm>
          </p:grpSpPr>
          <p:pic>
            <p:nvPicPr>
              <p:cNvPr id="44"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45"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46" name="Group 45"/>
            <p:cNvGrpSpPr/>
            <p:nvPr/>
          </p:nvGrpSpPr>
          <p:grpSpPr>
            <a:xfrm>
              <a:off x="7315200" y="5143500"/>
              <a:ext cx="914400" cy="476887"/>
              <a:chOff x="1828800" y="2101531"/>
              <a:chExt cx="914400" cy="476887"/>
            </a:xfrm>
          </p:grpSpPr>
          <p:pic>
            <p:nvPicPr>
              <p:cNvPr id="47"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48"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49" name="Group 48"/>
            <p:cNvGrpSpPr/>
            <p:nvPr/>
          </p:nvGrpSpPr>
          <p:grpSpPr>
            <a:xfrm>
              <a:off x="5791200" y="4076700"/>
              <a:ext cx="914400" cy="476887"/>
              <a:chOff x="1828800" y="2101531"/>
              <a:chExt cx="914400" cy="476887"/>
            </a:xfrm>
          </p:grpSpPr>
          <p:pic>
            <p:nvPicPr>
              <p:cNvPr id="50"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5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nvGrpSpPr>
            <p:cNvPr id="53" name="Group 52"/>
            <p:cNvGrpSpPr/>
            <p:nvPr/>
          </p:nvGrpSpPr>
          <p:grpSpPr>
            <a:xfrm>
              <a:off x="4876800" y="2743200"/>
              <a:ext cx="914400" cy="476887"/>
              <a:chOff x="1828800" y="2101531"/>
              <a:chExt cx="914400" cy="476887"/>
            </a:xfrm>
          </p:grpSpPr>
          <p:pic>
            <p:nvPicPr>
              <p:cNvPr id="54" name="Picture 2"/>
              <p:cNvPicPr>
                <a:picLocks noChangeAspect="1" noChangeArrowheads="1"/>
              </p:cNvPicPr>
              <p:nvPr/>
            </p:nvPicPr>
            <p:blipFill>
              <a:blip r:embed="rId4" cstate="print"/>
              <a:srcRect l="9727" t="16335" r="3806" b="8059"/>
              <a:stretch>
                <a:fillRect/>
              </a:stretch>
            </p:blipFill>
            <p:spPr bwMode="auto">
              <a:xfrm>
                <a:off x="1828800" y="2209800"/>
                <a:ext cx="685800" cy="368618"/>
              </a:xfrm>
              <a:prstGeom prst="rect">
                <a:avLst/>
              </a:prstGeom>
              <a:effectLst>
                <a:outerShdw blurRad="190500" dist="63500" dir="2700000">
                  <a:srgbClr val="000000">
                    <a:alpha val="50000"/>
                  </a:srgbClr>
                </a:outerShdw>
              </a:effectLst>
            </p:spPr>
          </p:pic>
          <p:pic>
            <p:nvPicPr>
              <p:cNvPr id="55"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2101531"/>
                <a:ext cx="533400" cy="291345"/>
              </a:xfrm>
              <a:prstGeom prst="rect">
                <a:avLst/>
              </a:prstGeom>
              <a:noFill/>
              <a:ln w="9525">
                <a:noFill/>
                <a:miter lim="800000"/>
                <a:headEnd/>
                <a:tailEnd/>
              </a:ln>
            </p:spPr>
          </p:pic>
        </p:grpSp>
      </p:grpSp>
      <p:pic>
        <p:nvPicPr>
          <p:cNvPr id="52" name="Picture 2">
            <a:hlinkClick r:id="rId6" action="ppaction://hlinksldjump"/>
          </p:cNvPr>
          <p:cNvPicPr>
            <a:picLocks noChangeAspect="1" noChangeArrowheads="1"/>
          </p:cNvPicPr>
          <p:nvPr/>
        </p:nvPicPr>
        <p:blipFill>
          <a:blip r:embed="rId7" cstate="print"/>
          <a:srcRect/>
          <a:stretch>
            <a:fillRect/>
          </a:stretch>
        </p:blipFill>
        <p:spPr bwMode="auto">
          <a:xfrm>
            <a:off x="9296400" y="2895600"/>
            <a:ext cx="3429000" cy="1907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clrChange>
              <a:clrFrom>
                <a:srgbClr val="BEE8FA"/>
              </a:clrFrom>
              <a:clrTo>
                <a:srgbClr val="BEE8FA">
                  <a:alpha val="0"/>
                </a:srgbClr>
              </a:clrTo>
            </a:clrChange>
            <a:lum bright="50000" contrast="-50000"/>
          </a:blip>
          <a:srcRect l="29375" t="14063" r="6250" b="9375"/>
          <a:stretch>
            <a:fillRect/>
          </a:stretch>
        </p:blipFill>
        <p:spPr bwMode="auto">
          <a:xfrm>
            <a:off x="2001044" y="1600200"/>
            <a:ext cx="5141912" cy="4892374"/>
          </a:xfrm>
          <a:prstGeom prst="rect">
            <a:avLst/>
          </a:prstGeom>
          <a:noFill/>
          <a:ln w="9525">
            <a:noFill/>
            <a:miter lim="800000"/>
            <a:headEnd/>
            <a:tailEnd/>
          </a:ln>
        </p:spPr>
      </p:pic>
      <p:sp>
        <p:nvSpPr>
          <p:cNvPr id="2" name="Title 1"/>
          <p:cNvSpPr>
            <a:spLocks noGrp="1"/>
          </p:cNvSpPr>
          <p:nvPr>
            <p:ph type="title"/>
          </p:nvPr>
        </p:nvSpPr>
        <p:spPr>
          <a:xfrm>
            <a:off x="612648" y="228600"/>
            <a:ext cx="8302752" cy="990600"/>
          </a:xfrm>
        </p:spPr>
        <p:txBody>
          <a:bodyPr/>
          <a:lstStyle/>
          <a:p>
            <a:r>
              <a:rPr lang="en-US" dirty="0" smtClean="0"/>
              <a:t>Review – Texas’ Senate Bills</a:t>
            </a:r>
            <a:endParaRPr lang="en-US" dirty="0"/>
          </a:p>
        </p:txBody>
      </p:sp>
      <p:sp>
        <p:nvSpPr>
          <p:cNvPr id="3" name="Content Placeholder 2"/>
          <p:cNvSpPr>
            <a:spLocks noGrp="1"/>
          </p:cNvSpPr>
          <p:nvPr>
            <p:ph sz="quarter" idx="1"/>
          </p:nvPr>
        </p:nvSpPr>
        <p:spPr/>
        <p:txBody>
          <a:bodyPr/>
          <a:lstStyle/>
          <a:p>
            <a:r>
              <a:rPr lang="en-US" dirty="0" smtClean="0"/>
              <a:t>Senate Bill 1 </a:t>
            </a:r>
            <a:r>
              <a:rPr lang="en-US" sz="2000" dirty="0" smtClean="0"/>
              <a:t>(1997)</a:t>
            </a:r>
          </a:p>
          <a:p>
            <a:pPr lvl="1"/>
            <a:r>
              <a:rPr lang="en-US" dirty="0" smtClean="0"/>
              <a:t>Established Texas’ official WAM</a:t>
            </a:r>
          </a:p>
          <a:p>
            <a:r>
              <a:rPr lang="en-US" dirty="0" smtClean="0"/>
              <a:t>Senate Bill 2 </a:t>
            </a:r>
            <a:r>
              <a:rPr lang="en-US" sz="2000" dirty="0" smtClean="0"/>
              <a:t>(2001)</a:t>
            </a:r>
            <a:endParaRPr lang="en-US" dirty="0" smtClean="0"/>
          </a:p>
          <a:p>
            <a:pPr lvl="1"/>
            <a:r>
              <a:rPr lang="en-US" dirty="0" smtClean="0"/>
              <a:t>Instream flows</a:t>
            </a:r>
          </a:p>
          <a:p>
            <a:pPr lvl="1">
              <a:buNone/>
            </a:pPr>
            <a:r>
              <a:rPr lang="en-US" sz="1500" dirty="0" smtClean="0"/>
              <a:t>“…establish and continuously maintain an instream flow data collection and evaluation program….”</a:t>
            </a:r>
          </a:p>
          <a:p>
            <a:r>
              <a:rPr lang="en-US" dirty="0" smtClean="0"/>
              <a:t>Senate Bill 3 </a:t>
            </a:r>
            <a:r>
              <a:rPr lang="en-US" sz="2000" dirty="0" smtClean="0"/>
              <a:t>(2007)</a:t>
            </a:r>
            <a:endParaRPr lang="en-US" dirty="0" smtClean="0"/>
          </a:p>
          <a:p>
            <a:pPr lvl="1"/>
            <a:r>
              <a:rPr lang="en-US" dirty="0" smtClean="0"/>
              <a:t>Environmental Flows Allocation </a:t>
            </a:r>
            <a:r>
              <a:rPr lang="en-US" dirty="0" smtClean="0"/>
              <a:t>Process</a:t>
            </a:r>
            <a:endParaRPr lang="en-US" dirty="0" smtClean="0"/>
          </a:p>
          <a:p>
            <a:pPr lvl="1">
              <a:buNone/>
            </a:pPr>
            <a:r>
              <a:rPr lang="en-US" sz="2000" dirty="0" smtClean="0"/>
              <a:t>How much water do rivers and bays need to stay healthy?</a:t>
            </a:r>
            <a:endParaRPr lang="en-US" sz="20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sz="quarter" idx="1"/>
          </p:nvPr>
        </p:nvSpPr>
        <p:spPr/>
        <p:txBody>
          <a:bodyPr/>
          <a:lstStyle/>
          <a:p>
            <a:r>
              <a:rPr lang="en-US" dirty="0" smtClean="0"/>
              <a:t>Q1: </a:t>
            </a:r>
            <a:r>
              <a:rPr lang="en-US" i="1" dirty="0" smtClean="0"/>
              <a:t>What has been learned from the various hydrologic </a:t>
            </a:r>
            <a:r>
              <a:rPr lang="en-US" i="1" dirty="0" smtClean="0"/>
              <a:t>geospatial data models in </a:t>
            </a:r>
            <a:r>
              <a:rPr lang="en-US" i="1" dirty="0" smtClean="0"/>
              <a:t>the past ten years and how can this knowledge best be applied in future hydrologic applications?</a:t>
            </a:r>
            <a:r>
              <a:rPr lang="en-US" dirty="0" smtClean="0"/>
              <a:t> </a:t>
            </a:r>
          </a:p>
          <a:p>
            <a:endParaRPr lang="en-US" dirty="0" smtClean="0"/>
          </a:p>
          <a:p>
            <a:r>
              <a:rPr lang="en-US" dirty="0" smtClean="0"/>
              <a:t>Q2: </a:t>
            </a:r>
            <a:r>
              <a:rPr lang="en-US" i="1" dirty="0" smtClean="0"/>
              <a:t>What geospatial model can best handle the predicted future of hydrologic data?</a:t>
            </a:r>
          </a:p>
          <a:p>
            <a:endParaRPr lang="en-US" dirty="0" smtClean="0"/>
          </a:p>
          <a:p>
            <a:r>
              <a:rPr lang="en-US" i="1" dirty="0" smtClean="0"/>
              <a:t>Q3:How can estimated flow values and flow regimes be represented on geometric networks?</a:t>
            </a: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
          <p:cNvPicPr>
            <a:picLocks noChangeAspect="1" noChangeArrowheads="1"/>
          </p:cNvPicPr>
          <p:nvPr/>
        </p:nvPicPr>
        <p:blipFill>
          <a:blip r:embed="rId2" cstate="print">
            <a:lum bright="25000" contrast="-25000"/>
          </a:blip>
          <a:srcRect/>
          <a:stretch>
            <a:fillRect/>
          </a:stretch>
        </p:blipFill>
        <p:spPr bwMode="auto">
          <a:xfrm>
            <a:off x="7315200" y="3505200"/>
            <a:ext cx="1517196" cy="558967"/>
          </a:xfrm>
          <a:prstGeom prst="rect">
            <a:avLst/>
          </a:prstGeom>
          <a:noFill/>
          <a:ln w="9525">
            <a:solidFill>
              <a:schemeClr val="accent1"/>
            </a:solidFill>
            <a:miter lim="800000"/>
            <a:headEnd/>
            <a:tailEnd/>
          </a:ln>
        </p:spPr>
      </p:pic>
      <p:pic>
        <p:nvPicPr>
          <p:cNvPr id="116739" name="Picture 3"/>
          <p:cNvPicPr>
            <a:picLocks noChangeAspect="1" noChangeArrowheads="1"/>
          </p:cNvPicPr>
          <p:nvPr/>
        </p:nvPicPr>
        <p:blipFill>
          <a:blip r:embed="rId3" cstate="print">
            <a:lum bright="15000" contrast="-15000"/>
          </a:blip>
          <a:srcRect/>
          <a:stretch>
            <a:fillRect/>
          </a:stretch>
        </p:blipFill>
        <p:spPr bwMode="auto">
          <a:xfrm>
            <a:off x="6861382" y="5105400"/>
            <a:ext cx="2130218" cy="14954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lstStyle/>
          <a:p>
            <a:r>
              <a:rPr lang="en-US" dirty="0" smtClean="0"/>
              <a:t>We need a </a:t>
            </a:r>
            <a:r>
              <a:rPr lang="en-US" dirty="0" smtClean="0">
                <a:solidFill>
                  <a:srgbClr val="4275A0"/>
                </a:solidFill>
              </a:rPr>
              <a:t>simpler</a:t>
            </a:r>
            <a:r>
              <a:rPr lang="en-US" dirty="0" smtClean="0"/>
              <a:t>, more </a:t>
            </a:r>
            <a:r>
              <a:rPr lang="en-US" dirty="0" smtClean="0">
                <a:solidFill>
                  <a:srgbClr val="4275A0"/>
                </a:solidFill>
              </a:rPr>
              <a:t>sustainable</a:t>
            </a:r>
            <a:r>
              <a:rPr lang="en-US" dirty="0" smtClean="0"/>
              <a:t> hydrologic conceptual model</a:t>
            </a:r>
          </a:p>
          <a:p>
            <a:pPr lvl="1"/>
            <a:r>
              <a:rPr lang="en-US" dirty="0" smtClean="0"/>
              <a:t>Allow analysis layer to “live” under display layers</a:t>
            </a:r>
          </a:p>
          <a:p>
            <a:pPr lvl="1"/>
            <a:r>
              <a:rPr lang="en-US" dirty="0" smtClean="0"/>
              <a:t>Synthesize with wealth of online observations data</a:t>
            </a:r>
          </a:p>
          <a:p>
            <a:pPr lvl="1"/>
            <a:r>
              <a:rPr lang="en-US" dirty="0" smtClean="0"/>
              <a:t>Intellectual backbone of Arc Hydro River</a:t>
            </a:r>
          </a:p>
          <a:p>
            <a:r>
              <a:rPr lang="en-US" dirty="0" smtClean="0"/>
              <a:t>Model should accommodate</a:t>
            </a:r>
            <a:r>
              <a:rPr lang="en-US" dirty="0" smtClean="0">
                <a:solidFill>
                  <a:srgbClr val="4275A0"/>
                </a:solidFill>
              </a:rPr>
              <a:t>  time series </a:t>
            </a:r>
            <a:r>
              <a:rPr lang="en-US" dirty="0" smtClean="0"/>
              <a:t>and </a:t>
            </a:r>
            <a:r>
              <a:rPr lang="en-US" dirty="0" smtClean="0">
                <a:solidFill>
                  <a:srgbClr val="4275A0"/>
                </a:solidFill>
              </a:rPr>
              <a:t>information products</a:t>
            </a:r>
            <a:r>
              <a:rPr lang="en-US" dirty="0" smtClean="0"/>
              <a:t> for individual catchments in a network</a:t>
            </a:r>
          </a:p>
          <a:p>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of Completion</a:t>
            </a:r>
            <a:endParaRPr lang="en-US" dirty="0"/>
          </a:p>
        </p:txBody>
      </p:sp>
      <p:sp>
        <p:nvSpPr>
          <p:cNvPr id="3" name="Content Placeholder 2"/>
          <p:cNvSpPr>
            <a:spLocks noGrp="1"/>
          </p:cNvSpPr>
          <p:nvPr>
            <p:ph sz="quarter" idx="1"/>
          </p:nvPr>
        </p:nvSpPr>
        <p:spPr/>
        <p:txBody>
          <a:bodyPr/>
          <a:lstStyle/>
          <a:p>
            <a:pPr>
              <a:buNone/>
            </a:pPr>
            <a:r>
              <a:rPr lang="en-US" dirty="0" smtClean="0"/>
              <a:t>	“How can we tell when it’s done?” </a:t>
            </a:r>
          </a:p>
          <a:p>
            <a:pPr lvl="1">
              <a:buNone/>
            </a:pPr>
            <a:r>
              <a:rPr lang="en-US" dirty="0" smtClean="0"/>
              <a:t>	When a time series exists on a network that represents flow values and/or flow regimes, being based on a geospatial model that incorporates best principles and practices from the past.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33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WRAP &amp; WAM</a:t>
            </a:r>
            <a:endParaRPr lang="en-US" dirty="0"/>
          </a:p>
        </p:txBody>
      </p:sp>
      <p:sp>
        <p:nvSpPr>
          <p:cNvPr id="3" name="Content Placeholder 2"/>
          <p:cNvSpPr>
            <a:spLocks noGrp="1"/>
          </p:cNvSpPr>
          <p:nvPr>
            <p:ph sz="quarter" idx="1"/>
          </p:nvPr>
        </p:nvSpPr>
        <p:spPr/>
        <p:txBody>
          <a:bodyPr/>
          <a:lstStyle/>
          <a:p>
            <a:pPr>
              <a:lnSpc>
                <a:spcPct val="90000"/>
              </a:lnSpc>
            </a:pPr>
            <a:r>
              <a:rPr lang="en-US" dirty="0" smtClean="0"/>
              <a:t>WRAP – </a:t>
            </a:r>
            <a:r>
              <a:rPr lang="en-US" dirty="0" smtClean="0">
                <a:solidFill>
                  <a:srgbClr val="4275A0"/>
                </a:solidFill>
              </a:rPr>
              <a:t>Water Rights Analysis Package</a:t>
            </a:r>
          </a:p>
          <a:p>
            <a:pPr lvl="1">
              <a:lnSpc>
                <a:spcPct val="90000"/>
              </a:lnSpc>
            </a:pPr>
            <a:r>
              <a:rPr lang="en-US" dirty="0" smtClean="0"/>
              <a:t>Suite of programs to digitally manage water rights in Texas</a:t>
            </a:r>
          </a:p>
          <a:p>
            <a:pPr lvl="1">
              <a:lnSpc>
                <a:spcPct val="90000"/>
              </a:lnSpc>
            </a:pPr>
            <a:r>
              <a:rPr lang="en-US" dirty="0" smtClean="0"/>
              <a:t>Developed by Dr. Ralph Wurbs of the Texas Water Resources Institute at </a:t>
            </a:r>
            <a:r>
              <a:rPr lang="en-US" dirty="0" smtClean="0">
                <a:solidFill>
                  <a:srgbClr val="990000"/>
                </a:solidFill>
              </a:rPr>
              <a:t>Texas A&amp;M</a:t>
            </a:r>
            <a:endParaRPr lang="en-US" dirty="0" smtClean="0"/>
          </a:p>
          <a:p>
            <a:pPr lvl="1">
              <a:lnSpc>
                <a:spcPct val="90000"/>
              </a:lnSpc>
            </a:pPr>
            <a:r>
              <a:rPr lang="en-US" dirty="0" smtClean="0"/>
              <a:t>23 basins, 10,000 locations, 50 years</a:t>
            </a:r>
          </a:p>
          <a:p>
            <a:pPr>
              <a:lnSpc>
                <a:spcPct val="90000"/>
              </a:lnSpc>
            </a:pPr>
            <a:r>
              <a:rPr lang="en-US" dirty="0" smtClean="0"/>
              <a:t>Texas’ official </a:t>
            </a:r>
            <a:r>
              <a:rPr lang="en-US" dirty="0" smtClean="0">
                <a:solidFill>
                  <a:srgbClr val="4275A0"/>
                </a:solidFill>
              </a:rPr>
              <a:t>Water Availability Model</a:t>
            </a:r>
          </a:p>
          <a:p>
            <a:pPr lvl="1">
              <a:lnSpc>
                <a:spcPct val="90000"/>
              </a:lnSpc>
            </a:pPr>
            <a:r>
              <a:rPr lang="en-US" dirty="0" smtClean="0"/>
              <a:t>Response to drought of 1996 (SB1)</a:t>
            </a:r>
          </a:p>
          <a:p>
            <a:pPr lvl="1">
              <a:lnSpc>
                <a:spcPct val="90000"/>
              </a:lnSpc>
            </a:pPr>
            <a:r>
              <a:rPr lang="en-US" dirty="0" smtClean="0"/>
              <a:t>Includes WRAP model &amp; input datasets</a:t>
            </a:r>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4</a:t>
            </a:fld>
            <a:endParaRPr lang="en-US" dirty="0"/>
          </a:p>
        </p:txBody>
      </p:sp>
      <p:pic>
        <p:nvPicPr>
          <p:cNvPr id="10" name="Picture 2"/>
          <p:cNvPicPr>
            <a:picLocks noChangeAspect="1" noChangeArrowheads="1"/>
          </p:cNvPicPr>
          <p:nvPr/>
        </p:nvPicPr>
        <p:blipFill>
          <a:blip r:embed="rId3" cstate="print">
            <a:clrChange>
              <a:clrFrom>
                <a:srgbClr val="BEE8FA"/>
              </a:clrFrom>
              <a:clrTo>
                <a:srgbClr val="BEE8FA">
                  <a:alpha val="0"/>
                </a:srgbClr>
              </a:clrTo>
            </a:clrChange>
          </a:blip>
          <a:srcRect l="29375" t="14063" r="6250" b="9375"/>
          <a:stretch>
            <a:fillRect/>
          </a:stretch>
        </p:blipFill>
        <p:spPr bwMode="auto">
          <a:xfrm>
            <a:off x="6592888" y="4419600"/>
            <a:ext cx="2322512" cy="2209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WRAP as a </a:t>
            </a:r>
            <a:r>
              <a:rPr lang="en-US" dirty="0" smtClean="0">
                <a:solidFill>
                  <a:srgbClr val="4275A0"/>
                </a:solidFill>
              </a:rPr>
              <a:t>Hydrologic Geospatial Model</a:t>
            </a:r>
          </a:p>
          <a:p>
            <a:endParaRPr lang="en-US" dirty="0" smtClean="0"/>
          </a:p>
          <a:p>
            <a:endParaRPr lang="en-US" dirty="0"/>
          </a:p>
        </p:txBody>
      </p:sp>
      <p:sp>
        <p:nvSpPr>
          <p:cNvPr id="19" name="Right Arrow 18"/>
          <p:cNvSpPr/>
          <p:nvPr/>
        </p:nvSpPr>
        <p:spPr>
          <a:xfrm>
            <a:off x="3237328" y="2415246"/>
            <a:ext cx="632753" cy="304800"/>
          </a:xfrm>
          <a:prstGeom prst="rightArrow">
            <a:avLst>
              <a:gd name="adj1" fmla="val 36608"/>
              <a:gd name="adj2" fmla="val 50000"/>
            </a:avLst>
          </a:prstGeom>
          <a:gradFill flip="none" rotWithShape="1">
            <a:gsLst>
              <a:gs pos="0">
                <a:schemeClr val="tx2">
                  <a:lumMod val="25000"/>
                  <a:lumOff val="75000"/>
                  <a:shade val="30000"/>
                  <a:satMod val="115000"/>
                </a:schemeClr>
              </a:gs>
              <a:gs pos="50000">
                <a:schemeClr val="tx2">
                  <a:lumMod val="25000"/>
                  <a:lumOff val="75000"/>
                  <a:shade val="67500"/>
                  <a:satMod val="115000"/>
                </a:schemeClr>
              </a:gs>
              <a:gs pos="100000">
                <a:schemeClr val="tx2">
                  <a:lumMod val="25000"/>
                  <a:lumOff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title"/>
          </p:nvPr>
        </p:nvSpPr>
        <p:spPr/>
        <p:txBody>
          <a:bodyPr/>
          <a:lstStyle/>
          <a:p>
            <a:r>
              <a:rPr lang="en-US" dirty="0" smtClean="0"/>
              <a:t>Review – WRAP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5</a:t>
            </a:fld>
            <a:endParaRPr lang="en-US" dirty="0"/>
          </a:p>
        </p:txBody>
      </p:sp>
      <p:sp>
        <p:nvSpPr>
          <p:cNvPr id="14" name="Rectangle 13"/>
          <p:cNvSpPr/>
          <p:nvPr/>
        </p:nvSpPr>
        <p:spPr>
          <a:xfrm>
            <a:off x="3793881" y="2110446"/>
            <a:ext cx="2454519" cy="923330"/>
          </a:xfrm>
          <a:prstGeom prst="rect">
            <a:avLst/>
          </a:prstGeom>
          <a:noFill/>
        </p:spPr>
        <p:txBody>
          <a:bodyPr wrap="none" lIns="91440" tIns="45720" rIns="91440" bIns="45720">
            <a:spAutoFit/>
          </a:bodyPr>
          <a:lstStyle/>
          <a:p>
            <a:pPr algn="ctr"/>
            <a:r>
              <a:rPr lang="en-US" sz="5400" b="1" i="1" spc="300" dirty="0" smtClean="0">
                <a:ln w="11430" cmpd="sng">
                  <a:solidFill>
                    <a:srgbClr val="3333CC"/>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WRAP</a:t>
            </a:r>
            <a:endParaRPr lang="en-US" sz="5400" b="1" i="1" spc="300" dirty="0">
              <a:ln w="11430" cmpd="sng">
                <a:solidFill>
                  <a:srgbClr val="3333CC"/>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5" name="Picture 14" descr="file_lines_blu.png"/>
          <p:cNvPicPr>
            <a:picLocks noChangeAspect="1"/>
          </p:cNvPicPr>
          <p:nvPr/>
        </p:nvPicPr>
        <p:blipFill>
          <a:blip r:embed="rId3" cstate="print"/>
          <a:stretch>
            <a:fillRect/>
          </a:stretch>
        </p:blipFill>
        <p:spPr>
          <a:xfrm rot="513145">
            <a:off x="2618366" y="2220941"/>
            <a:ext cx="508000" cy="625475"/>
          </a:xfrm>
          <a:prstGeom prst="rect">
            <a:avLst/>
          </a:prstGeom>
        </p:spPr>
      </p:pic>
      <p:pic>
        <p:nvPicPr>
          <p:cNvPr id="16" name="Picture 15" descr="folder_photos_yel.png"/>
          <p:cNvPicPr>
            <a:picLocks noChangeAspect="1"/>
          </p:cNvPicPr>
          <p:nvPr/>
        </p:nvPicPr>
        <p:blipFill>
          <a:blip r:embed="rId4" cstate="print"/>
          <a:stretch>
            <a:fillRect/>
          </a:stretch>
        </p:blipFill>
        <p:spPr>
          <a:xfrm rot="20898376">
            <a:off x="2237366" y="2449541"/>
            <a:ext cx="625064" cy="445251"/>
          </a:xfrm>
          <a:prstGeom prst="rect">
            <a:avLst/>
          </a:prstGeom>
        </p:spPr>
      </p:pic>
      <p:sp>
        <p:nvSpPr>
          <p:cNvPr id="17" name="TextBox 16"/>
          <p:cNvSpPr txBox="1"/>
          <p:nvPr/>
        </p:nvSpPr>
        <p:spPr>
          <a:xfrm>
            <a:off x="2117481" y="2960314"/>
            <a:ext cx="1249060" cy="369332"/>
          </a:xfrm>
          <a:prstGeom prst="rect">
            <a:avLst/>
          </a:prstGeom>
          <a:noFill/>
          <a:ln>
            <a:solidFill>
              <a:schemeClr val="accent1"/>
            </a:solidFill>
          </a:ln>
        </p:spPr>
        <p:txBody>
          <a:bodyPr wrap="none" rtlCol="0">
            <a:spAutoFit/>
          </a:bodyPr>
          <a:lstStyle/>
          <a:p>
            <a:r>
              <a:rPr lang="en-US" dirty="0" smtClean="0">
                <a:solidFill>
                  <a:srgbClr val="4275A0"/>
                </a:solidFill>
              </a:rPr>
              <a:t>Input Files</a:t>
            </a:r>
            <a:endParaRPr lang="en-US" dirty="0">
              <a:solidFill>
                <a:srgbClr val="4275A0"/>
              </a:solidFill>
            </a:endParaRPr>
          </a:p>
        </p:txBody>
      </p:sp>
      <p:sp>
        <p:nvSpPr>
          <p:cNvPr id="21" name="TextBox 20"/>
          <p:cNvSpPr txBox="1"/>
          <p:nvPr/>
        </p:nvSpPr>
        <p:spPr>
          <a:xfrm>
            <a:off x="3962400" y="2960314"/>
            <a:ext cx="813043" cy="369332"/>
          </a:xfrm>
          <a:prstGeom prst="rect">
            <a:avLst/>
          </a:prstGeom>
          <a:noFill/>
          <a:ln>
            <a:solidFill>
              <a:schemeClr val="accent1"/>
            </a:solidFill>
          </a:ln>
        </p:spPr>
        <p:txBody>
          <a:bodyPr wrap="none" rtlCol="0">
            <a:spAutoFit/>
          </a:bodyPr>
          <a:lstStyle/>
          <a:p>
            <a:r>
              <a:rPr lang="en-US" dirty="0" smtClean="0">
                <a:solidFill>
                  <a:srgbClr val="4275A0"/>
                </a:solidFill>
              </a:rPr>
              <a:t>Model</a:t>
            </a:r>
            <a:endParaRPr lang="en-US" dirty="0">
              <a:solidFill>
                <a:srgbClr val="4275A0"/>
              </a:solidFill>
            </a:endParaRPr>
          </a:p>
        </p:txBody>
      </p:sp>
      <p:pic>
        <p:nvPicPr>
          <p:cNvPr id="60418" name="Picture 2"/>
          <p:cNvPicPr>
            <a:picLocks noChangeAspect="1" noChangeArrowheads="1"/>
          </p:cNvPicPr>
          <p:nvPr/>
        </p:nvPicPr>
        <p:blipFill>
          <a:blip r:embed="rId5" cstate="print"/>
          <a:srcRect/>
          <a:stretch>
            <a:fillRect/>
          </a:stretch>
        </p:blipFill>
        <p:spPr bwMode="auto">
          <a:xfrm>
            <a:off x="1295400" y="3657600"/>
            <a:ext cx="6229568" cy="2819400"/>
          </a:xfrm>
          <a:prstGeom prst="rect">
            <a:avLst/>
          </a:prstGeom>
          <a:noFill/>
          <a:ln w="9525">
            <a:noFill/>
            <a:miter lim="800000"/>
            <a:headEnd/>
            <a:tailEnd/>
          </a:ln>
        </p:spPr>
      </p:pic>
      <p:sp>
        <p:nvSpPr>
          <p:cNvPr id="23" name="TextBox 22"/>
          <p:cNvSpPr txBox="1"/>
          <p:nvPr/>
        </p:nvSpPr>
        <p:spPr>
          <a:xfrm>
            <a:off x="6553200" y="3886200"/>
            <a:ext cx="877163" cy="369332"/>
          </a:xfrm>
          <a:prstGeom prst="rect">
            <a:avLst/>
          </a:prstGeom>
          <a:noFill/>
          <a:ln>
            <a:solidFill>
              <a:schemeClr val="accent1"/>
            </a:solidFill>
          </a:ln>
        </p:spPr>
        <p:txBody>
          <a:bodyPr wrap="none" rtlCol="0">
            <a:spAutoFit/>
          </a:bodyPr>
          <a:lstStyle/>
          <a:p>
            <a:r>
              <a:rPr lang="en-US" dirty="0" smtClean="0">
                <a:solidFill>
                  <a:srgbClr val="4275A0"/>
                </a:solidFill>
              </a:rPr>
              <a:t>Output</a:t>
            </a:r>
            <a:endParaRPr lang="en-US" dirty="0">
              <a:solidFill>
                <a:srgbClr val="4275A0"/>
              </a:solidFill>
            </a:endParaRPr>
          </a:p>
        </p:txBody>
      </p:sp>
      <p:sp>
        <p:nvSpPr>
          <p:cNvPr id="26" name="Right Arrow 25"/>
          <p:cNvSpPr/>
          <p:nvPr/>
        </p:nvSpPr>
        <p:spPr>
          <a:xfrm rot="5400000">
            <a:off x="5306304" y="3112623"/>
            <a:ext cx="632753" cy="304800"/>
          </a:xfrm>
          <a:prstGeom prst="rightArrow">
            <a:avLst>
              <a:gd name="adj1" fmla="val 36608"/>
              <a:gd name="adj2" fmla="val 50000"/>
            </a:avLst>
          </a:prstGeom>
          <a:gradFill flip="none" rotWithShape="1">
            <a:gsLst>
              <a:gs pos="0">
                <a:schemeClr val="tx2">
                  <a:lumMod val="25000"/>
                  <a:lumOff val="75000"/>
                  <a:shade val="30000"/>
                  <a:satMod val="115000"/>
                </a:schemeClr>
              </a:gs>
              <a:gs pos="50000">
                <a:schemeClr val="tx2">
                  <a:lumMod val="25000"/>
                  <a:lumOff val="75000"/>
                  <a:shade val="67500"/>
                  <a:satMod val="115000"/>
                </a:schemeClr>
              </a:gs>
              <a:gs pos="100000">
                <a:schemeClr val="tx2">
                  <a:lumMod val="25000"/>
                  <a:lumOff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38" name="TextBox 37"/>
          <p:cNvSpPr txBox="1"/>
          <p:nvPr/>
        </p:nvSpPr>
        <p:spPr>
          <a:xfrm>
            <a:off x="6477000" y="6248400"/>
            <a:ext cx="2249334" cy="369332"/>
          </a:xfrm>
          <a:prstGeom prst="rect">
            <a:avLst/>
          </a:prstGeom>
          <a:solidFill>
            <a:schemeClr val="bg1">
              <a:alpha val="75000"/>
            </a:schemeClr>
          </a:solidFill>
          <a:ln>
            <a:solidFill>
              <a:srgbClr val="FF0000"/>
            </a:solidFill>
          </a:ln>
        </p:spPr>
        <p:txBody>
          <a:bodyPr wrap="none" rtlCol="0">
            <a:spAutoFit/>
          </a:bodyPr>
          <a:lstStyle/>
          <a:p>
            <a:r>
              <a:rPr lang="en-US" i="1" dirty="0" smtClean="0">
                <a:ln>
                  <a:solidFill>
                    <a:srgbClr val="FF0000"/>
                  </a:solidFill>
                </a:ln>
                <a:solidFill>
                  <a:srgbClr val="FF0000"/>
                </a:solidFill>
              </a:rPr>
              <a:t>Sensitive to Change</a:t>
            </a:r>
            <a:endParaRPr lang="en-US" i="1" dirty="0">
              <a:ln>
                <a:solidFill>
                  <a:srgbClr val="FF0000"/>
                </a:solidFill>
              </a:ln>
              <a:solidFill>
                <a:srgbClr val="FF0000"/>
              </a:solidFill>
            </a:endParaRPr>
          </a:p>
        </p:txBody>
      </p:sp>
      <p:pic>
        <p:nvPicPr>
          <p:cNvPr id="18" name="Picture 43"/>
          <p:cNvPicPr>
            <a:picLocks noChangeAspect="1" noChangeArrowheads="1"/>
          </p:cNvPicPr>
          <p:nvPr/>
        </p:nvPicPr>
        <p:blipFill>
          <a:blip r:embed="rId6" cstate="print"/>
          <a:srcRect/>
          <a:stretch>
            <a:fillRect/>
          </a:stretch>
        </p:blipFill>
        <p:spPr bwMode="auto">
          <a:xfrm>
            <a:off x="131403" y="2097985"/>
            <a:ext cx="1925997" cy="1407215"/>
          </a:xfrm>
          <a:prstGeom prst="rect">
            <a:avLst/>
          </a:prstGeom>
          <a:noFill/>
          <a:ln w="9525">
            <a:noFill/>
            <a:miter lim="800000"/>
            <a:headEnd/>
            <a:tailEnd/>
          </a:ln>
        </p:spPr>
      </p:pic>
      <p:pic>
        <p:nvPicPr>
          <p:cNvPr id="22" name="Picture 2"/>
          <p:cNvPicPr>
            <a:picLocks noChangeAspect="1" noChangeArrowheads="1"/>
          </p:cNvPicPr>
          <p:nvPr/>
        </p:nvPicPr>
        <p:blipFill>
          <a:blip r:embed="rId7" cstate="print">
            <a:clrChange>
              <a:clrFrom>
                <a:srgbClr val="BEE8FA"/>
              </a:clrFrom>
              <a:clrTo>
                <a:srgbClr val="BEE8FA">
                  <a:alpha val="0"/>
                </a:srgbClr>
              </a:clrTo>
            </a:clrChange>
            <a:lum bright="25000" contrast="-25000"/>
          </a:blip>
          <a:srcRect l="29375" t="14063" r="6250" b="9375"/>
          <a:stretch>
            <a:fillRect/>
          </a:stretch>
        </p:blipFill>
        <p:spPr bwMode="auto">
          <a:xfrm>
            <a:off x="7375854" y="1780726"/>
            <a:ext cx="1652258" cy="1572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srcRect/>
          <a:stretch>
            <a:fillRect/>
          </a:stretch>
        </p:blipFill>
        <p:spPr bwMode="auto">
          <a:xfrm>
            <a:off x="455613" y="2619375"/>
            <a:ext cx="8147050" cy="1835150"/>
          </a:xfrm>
          <a:prstGeom prst="rect">
            <a:avLst/>
          </a:prstGeom>
          <a:noFill/>
          <a:ln w="9525">
            <a:noFill/>
            <a:miter lim="800000"/>
            <a:headEnd/>
            <a:tailEnd/>
          </a:ln>
        </p:spPr>
      </p:pic>
      <p:sp>
        <p:nvSpPr>
          <p:cNvPr id="6" name="Line 13"/>
          <p:cNvSpPr>
            <a:spLocks noChangeShapeType="1"/>
          </p:cNvSpPr>
          <p:nvPr/>
        </p:nvSpPr>
        <p:spPr bwMode="auto">
          <a:xfrm flipH="1" flipV="1">
            <a:off x="3103563" y="6024563"/>
            <a:ext cx="1316037" cy="147637"/>
          </a:xfrm>
          <a:prstGeom prst="line">
            <a:avLst/>
          </a:prstGeom>
          <a:noFill/>
          <a:ln w="12700" cap="rnd">
            <a:solidFill>
              <a:srgbClr val="3333CC"/>
            </a:solidFill>
            <a:prstDash val="sysDot"/>
            <a:round/>
            <a:headEnd/>
            <a:tailEnd/>
          </a:ln>
        </p:spPr>
        <p:txBody>
          <a:bodyPr wrap="none" anchor="ctr"/>
          <a:lstStyle/>
          <a:p>
            <a:endParaRPr lang="en-US"/>
          </a:p>
        </p:txBody>
      </p:sp>
      <p:pic>
        <p:nvPicPr>
          <p:cNvPr id="7" name="Picture 30"/>
          <p:cNvPicPr>
            <a:picLocks noChangeAspect="1" noChangeArrowheads="1"/>
          </p:cNvPicPr>
          <p:nvPr/>
        </p:nvPicPr>
        <p:blipFill>
          <a:blip r:embed="rId4" cstate="print">
            <a:clrChange>
              <a:clrFrom>
                <a:srgbClr val="FEFFFF"/>
              </a:clrFrom>
              <a:clrTo>
                <a:srgbClr val="FEFFFF">
                  <a:alpha val="0"/>
                </a:srgbClr>
              </a:clrTo>
            </a:clrChange>
          </a:blip>
          <a:srcRect/>
          <a:stretch>
            <a:fillRect/>
          </a:stretch>
        </p:blipFill>
        <p:spPr bwMode="auto">
          <a:xfrm rot="-2554907">
            <a:off x="6173788" y="4198938"/>
            <a:ext cx="2098675" cy="2830512"/>
          </a:xfrm>
          <a:prstGeom prst="rect">
            <a:avLst/>
          </a:prstGeom>
          <a:noFill/>
          <a:ln w="9525">
            <a:noFill/>
            <a:miter lim="800000"/>
            <a:headEnd/>
            <a:tailEnd/>
          </a:ln>
        </p:spPr>
      </p:pic>
      <p:pic>
        <p:nvPicPr>
          <p:cNvPr id="8" name="Picture 35"/>
          <p:cNvPicPr>
            <a:picLocks noChangeAspect="1" noChangeArrowheads="1"/>
          </p:cNvPicPr>
          <p:nvPr/>
        </p:nvPicPr>
        <p:blipFill>
          <a:blip r:embed="rId5" cstate="print"/>
          <a:srcRect/>
          <a:stretch>
            <a:fillRect/>
          </a:stretch>
        </p:blipFill>
        <p:spPr bwMode="auto">
          <a:xfrm>
            <a:off x="474663" y="5170488"/>
            <a:ext cx="2857500" cy="1438275"/>
          </a:xfrm>
          <a:prstGeom prst="rect">
            <a:avLst/>
          </a:prstGeom>
          <a:noFill/>
          <a:ln w="9525">
            <a:noFill/>
            <a:miter lim="800000"/>
            <a:headEnd/>
            <a:tailEnd/>
          </a:ln>
        </p:spPr>
      </p:pic>
      <p:sp>
        <p:nvSpPr>
          <p:cNvPr id="9" name="Rectangle 11"/>
          <p:cNvSpPr>
            <a:spLocks noChangeArrowheads="1"/>
          </p:cNvSpPr>
          <p:nvPr/>
        </p:nvSpPr>
        <p:spPr bwMode="auto">
          <a:xfrm>
            <a:off x="1362075" y="3335338"/>
            <a:ext cx="7002463" cy="142875"/>
          </a:xfrm>
          <a:prstGeom prst="rect">
            <a:avLst/>
          </a:prstGeom>
          <a:noFill/>
          <a:ln w="28575">
            <a:solidFill>
              <a:schemeClr val="accent2"/>
            </a:solidFill>
            <a:miter lim="800000"/>
            <a:headEnd/>
            <a:tailEnd/>
          </a:ln>
        </p:spPr>
        <p:txBody>
          <a:bodyPr wrap="none" anchor="ctr"/>
          <a:lstStyle/>
          <a:p>
            <a:endParaRPr lang="en-US">
              <a:latin typeface="Tw Cen MT" pitchFamily="34" charset="0"/>
            </a:endParaRPr>
          </a:p>
        </p:txBody>
      </p:sp>
      <p:sp>
        <p:nvSpPr>
          <p:cNvPr id="10" name="Text Box 12"/>
          <p:cNvSpPr txBox="1">
            <a:spLocks noChangeArrowheads="1"/>
          </p:cNvSpPr>
          <p:nvPr/>
        </p:nvSpPr>
        <p:spPr bwMode="auto">
          <a:xfrm>
            <a:off x="1276350" y="1543050"/>
            <a:ext cx="3589338" cy="581025"/>
          </a:xfrm>
          <a:prstGeom prst="rect">
            <a:avLst/>
          </a:prstGeom>
          <a:noFill/>
          <a:ln w="3175">
            <a:noFill/>
            <a:miter lim="800000"/>
            <a:headEnd/>
            <a:tailEnd/>
          </a:ln>
          <a:effectLst/>
        </p:spPr>
        <p:txBody>
          <a:bodyPr wrap="none" lIns="91430" tIns="45715" rIns="91430" bIns="45715">
            <a:spAutoFit/>
          </a:bodyPr>
          <a:lstStyle/>
          <a:p>
            <a:pPr defTabSz="457200" eaLnBrk="0" fontAlgn="auto" hangingPunct="0">
              <a:spcBef>
                <a:spcPts val="0"/>
              </a:spcBef>
              <a:spcAft>
                <a:spcPts val="0"/>
              </a:spcAft>
              <a:defRPr/>
            </a:pPr>
            <a:r>
              <a:rPr lang="en-US" sz="1600" b="1" dirty="0">
                <a:solidFill>
                  <a:schemeClr val="accent2">
                    <a:lumMod val="75000"/>
                  </a:schemeClr>
                </a:solidFill>
                <a:effectLst>
                  <a:outerShdw blurRad="38100" dist="38100" dir="2700000" algn="tl">
                    <a:srgbClr val="C0C0C0"/>
                  </a:outerShdw>
                </a:effectLst>
                <a:latin typeface="+mn-lt"/>
                <a:ea typeface="ＭＳ Ｐゴシック" charset="-128"/>
                <a:cs typeface="Arial Unicode MS" pitchFamily="34" charset="-128"/>
              </a:rPr>
              <a:t>Each space-time point is unique </a:t>
            </a:r>
          </a:p>
          <a:p>
            <a:pPr defTabSz="457200" eaLnBrk="0" fontAlgn="auto" hangingPunct="0">
              <a:spcBef>
                <a:spcPts val="0"/>
              </a:spcBef>
              <a:spcAft>
                <a:spcPts val="0"/>
              </a:spcAft>
              <a:defRPr/>
            </a:pPr>
            <a:r>
              <a:rPr lang="en-US" sz="1600" b="1" dirty="0">
                <a:solidFill>
                  <a:schemeClr val="accent2">
                    <a:lumMod val="75000"/>
                  </a:schemeClr>
                </a:solidFill>
                <a:effectLst>
                  <a:outerShdw blurRad="38100" dist="38100" dir="2700000" algn="tl">
                    <a:srgbClr val="C0C0C0"/>
                  </a:outerShdw>
                </a:effectLst>
                <a:latin typeface="+mn-lt"/>
                <a:ea typeface="ＭＳ Ｐゴシック" charset="-128"/>
                <a:cs typeface="Arial Unicode MS" pitchFamily="34" charset="-128"/>
              </a:rPr>
              <a:t>and is associated with a set of variables</a:t>
            </a:r>
          </a:p>
        </p:txBody>
      </p:sp>
      <p:sp>
        <p:nvSpPr>
          <p:cNvPr id="11" name="Line 14"/>
          <p:cNvSpPr>
            <a:spLocks noChangeShapeType="1"/>
          </p:cNvSpPr>
          <p:nvPr/>
        </p:nvSpPr>
        <p:spPr bwMode="auto">
          <a:xfrm>
            <a:off x="3784600" y="5232400"/>
            <a:ext cx="1438275" cy="0"/>
          </a:xfrm>
          <a:prstGeom prst="line">
            <a:avLst/>
          </a:prstGeom>
          <a:noFill/>
          <a:ln w="28575">
            <a:solidFill>
              <a:srgbClr val="FF6600"/>
            </a:solidFill>
            <a:round/>
            <a:headEnd/>
            <a:tailEnd/>
          </a:ln>
        </p:spPr>
        <p:txBody>
          <a:bodyPr wrap="none" anchor="ctr"/>
          <a:lstStyle/>
          <a:p>
            <a:endParaRPr lang="en-US"/>
          </a:p>
        </p:txBody>
      </p:sp>
      <p:sp>
        <p:nvSpPr>
          <p:cNvPr id="12" name="Rectangle 15"/>
          <p:cNvSpPr>
            <a:spLocks noChangeArrowheads="1"/>
          </p:cNvSpPr>
          <p:nvPr/>
        </p:nvSpPr>
        <p:spPr bwMode="auto">
          <a:xfrm>
            <a:off x="3784600" y="5529263"/>
            <a:ext cx="1414463" cy="219075"/>
          </a:xfrm>
          <a:prstGeom prst="rect">
            <a:avLst/>
          </a:prstGeom>
          <a:solidFill>
            <a:srgbClr val="FF6600"/>
          </a:solidFill>
          <a:ln w="3175">
            <a:solidFill>
              <a:srgbClr val="FF6600"/>
            </a:solidFill>
            <a:miter lim="800000"/>
            <a:headEnd/>
            <a:tailEnd/>
          </a:ln>
        </p:spPr>
        <p:txBody>
          <a:bodyPr wrap="none" anchor="ctr"/>
          <a:lstStyle/>
          <a:p>
            <a:endParaRPr lang="en-US">
              <a:latin typeface="Tw Cen MT" pitchFamily="34" charset="0"/>
            </a:endParaRPr>
          </a:p>
        </p:txBody>
      </p:sp>
      <p:sp>
        <p:nvSpPr>
          <p:cNvPr id="13" name="Text Box 20"/>
          <p:cNvSpPr txBox="1">
            <a:spLocks noChangeArrowheads="1"/>
          </p:cNvSpPr>
          <p:nvPr/>
        </p:nvSpPr>
        <p:spPr bwMode="auto">
          <a:xfrm>
            <a:off x="4086225" y="6324600"/>
            <a:ext cx="798513" cy="396875"/>
          </a:xfrm>
          <a:prstGeom prst="rect">
            <a:avLst/>
          </a:prstGeom>
          <a:noFill/>
          <a:ln w="3175">
            <a:noFill/>
            <a:miter lim="800000"/>
            <a:headEnd/>
            <a:tailEnd/>
          </a:ln>
          <a:effectLst/>
        </p:spPr>
        <p:txBody>
          <a:bodyPr wrap="none" lIns="91430" tIns="45715" rIns="91430" bIns="45715">
            <a:spAutoFit/>
          </a:bodyPr>
          <a:lstStyle/>
          <a:p>
            <a:pPr algn="ctr" defTabSz="457200" eaLnBrk="0" fontAlgn="auto" hangingPunct="0">
              <a:spcBef>
                <a:spcPts val="0"/>
              </a:spcBef>
              <a:spcAft>
                <a:spcPts val="0"/>
              </a:spcAft>
              <a:defRPr/>
            </a:pPr>
            <a:r>
              <a:rPr lang="en-US" sz="2000" b="1" dirty="0">
                <a:solidFill>
                  <a:srgbClr val="FF3300"/>
                </a:solidFill>
                <a:effectLst>
                  <a:outerShdw blurRad="38100" dist="38100" dir="2700000" algn="tl">
                    <a:srgbClr val="C0C0C0"/>
                  </a:outerShdw>
                </a:effectLst>
                <a:latin typeface="+mn-lt"/>
                <a:ea typeface="ＭＳ Ｐゴシック" charset="-128"/>
                <a:cs typeface="Arial Unicode MS" pitchFamily="34" charset="-128"/>
              </a:rPr>
              <a:t>Space</a:t>
            </a:r>
          </a:p>
        </p:txBody>
      </p:sp>
      <p:sp>
        <p:nvSpPr>
          <p:cNvPr id="14" name="Text Box 21"/>
          <p:cNvSpPr txBox="1">
            <a:spLocks noChangeArrowheads="1"/>
          </p:cNvSpPr>
          <p:nvPr/>
        </p:nvSpPr>
        <p:spPr bwMode="auto">
          <a:xfrm rot="16200000">
            <a:off x="3202781" y="5445919"/>
            <a:ext cx="696913" cy="396875"/>
          </a:xfrm>
          <a:prstGeom prst="rect">
            <a:avLst/>
          </a:prstGeom>
          <a:noFill/>
          <a:ln w="3175">
            <a:noFill/>
            <a:miter lim="800000"/>
            <a:headEnd/>
            <a:tailEnd/>
          </a:ln>
          <a:effectLst/>
        </p:spPr>
        <p:txBody>
          <a:bodyPr wrap="none" lIns="91430" tIns="45715" rIns="91430" bIns="45715">
            <a:spAutoFit/>
          </a:bodyPr>
          <a:lstStyle/>
          <a:p>
            <a:pPr algn="ctr" defTabSz="457200" eaLnBrk="0" fontAlgn="auto" hangingPunct="0">
              <a:spcBef>
                <a:spcPts val="0"/>
              </a:spcBef>
              <a:spcAft>
                <a:spcPts val="0"/>
              </a:spcAft>
              <a:defRPr/>
            </a:pPr>
            <a:r>
              <a:rPr lang="en-US" sz="2000" b="1" dirty="0">
                <a:solidFill>
                  <a:srgbClr val="FF3300"/>
                </a:solidFill>
                <a:effectLst>
                  <a:outerShdw blurRad="38100" dist="38100" dir="2700000" algn="tl">
                    <a:srgbClr val="C0C0C0"/>
                  </a:outerShdw>
                </a:effectLst>
                <a:latin typeface="+mn-lt"/>
                <a:ea typeface="ＭＳ Ｐゴシック" charset="-128"/>
                <a:cs typeface="Arial Unicode MS" pitchFamily="34" charset="-128"/>
              </a:rPr>
              <a:t>Time</a:t>
            </a:r>
          </a:p>
        </p:txBody>
      </p:sp>
      <p:sp>
        <p:nvSpPr>
          <p:cNvPr id="15" name="Line 22"/>
          <p:cNvSpPr>
            <a:spLocks noChangeShapeType="1"/>
          </p:cNvSpPr>
          <p:nvPr/>
        </p:nvSpPr>
        <p:spPr bwMode="auto">
          <a:xfrm flipV="1">
            <a:off x="4186238" y="4970463"/>
            <a:ext cx="0" cy="1354137"/>
          </a:xfrm>
          <a:prstGeom prst="line">
            <a:avLst/>
          </a:prstGeom>
          <a:noFill/>
          <a:ln w="28575">
            <a:solidFill>
              <a:srgbClr val="3333CC"/>
            </a:solidFill>
            <a:round/>
            <a:headEnd/>
            <a:tailEnd/>
          </a:ln>
        </p:spPr>
        <p:txBody>
          <a:bodyPr wrap="none" anchor="ctr"/>
          <a:lstStyle/>
          <a:p>
            <a:endParaRPr lang="en-US"/>
          </a:p>
        </p:txBody>
      </p:sp>
      <p:sp>
        <p:nvSpPr>
          <p:cNvPr id="16" name="Line 23"/>
          <p:cNvSpPr>
            <a:spLocks noChangeShapeType="1"/>
          </p:cNvSpPr>
          <p:nvPr/>
        </p:nvSpPr>
        <p:spPr bwMode="auto">
          <a:xfrm>
            <a:off x="5205413" y="5233988"/>
            <a:ext cx="730250" cy="158750"/>
          </a:xfrm>
          <a:prstGeom prst="line">
            <a:avLst/>
          </a:prstGeom>
          <a:noFill/>
          <a:ln w="12700" cap="rnd">
            <a:solidFill>
              <a:srgbClr val="FF6600"/>
            </a:solidFill>
            <a:prstDash val="sysDot"/>
            <a:round/>
            <a:headEnd/>
            <a:tailEnd/>
          </a:ln>
        </p:spPr>
        <p:txBody>
          <a:bodyPr wrap="none" anchor="ctr"/>
          <a:lstStyle/>
          <a:p>
            <a:endParaRPr lang="en-US"/>
          </a:p>
        </p:txBody>
      </p:sp>
      <p:sp>
        <p:nvSpPr>
          <p:cNvPr id="17" name="Line 24"/>
          <p:cNvSpPr>
            <a:spLocks noChangeShapeType="1"/>
          </p:cNvSpPr>
          <p:nvPr/>
        </p:nvSpPr>
        <p:spPr bwMode="auto">
          <a:xfrm flipH="1">
            <a:off x="5207000" y="5392738"/>
            <a:ext cx="728663" cy="246062"/>
          </a:xfrm>
          <a:prstGeom prst="line">
            <a:avLst/>
          </a:prstGeom>
          <a:noFill/>
          <a:ln w="12700" cap="rnd">
            <a:solidFill>
              <a:srgbClr val="FF6600"/>
            </a:solidFill>
            <a:prstDash val="sysDot"/>
            <a:round/>
            <a:headEnd/>
            <a:tailEnd/>
          </a:ln>
        </p:spPr>
        <p:txBody>
          <a:bodyPr wrap="none" anchor="ctr"/>
          <a:lstStyle/>
          <a:p>
            <a:endParaRPr lang="en-US"/>
          </a:p>
        </p:txBody>
      </p:sp>
      <p:sp>
        <p:nvSpPr>
          <p:cNvPr id="18" name="Text Box 25"/>
          <p:cNvSpPr txBox="1">
            <a:spLocks noChangeArrowheads="1"/>
          </p:cNvSpPr>
          <p:nvPr/>
        </p:nvSpPr>
        <p:spPr bwMode="auto">
          <a:xfrm>
            <a:off x="490538" y="4719638"/>
            <a:ext cx="1103312" cy="457200"/>
          </a:xfrm>
          <a:prstGeom prst="rect">
            <a:avLst/>
          </a:prstGeom>
          <a:noFill/>
          <a:ln w="3175">
            <a:noFill/>
            <a:miter lim="800000"/>
            <a:headEnd/>
            <a:tailEnd/>
          </a:ln>
          <a:effectLst/>
        </p:spPr>
        <p:txBody>
          <a:bodyPr wrap="none" lIns="91430" tIns="45715" rIns="91430" bIns="45715">
            <a:spAutoFit/>
          </a:bodyPr>
          <a:lstStyle/>
          <a:p>
            <a:pPr algn="ctr" defTabSz="457200" eaLnBrk="0" fontAlgn="auto" hangingPunct="0">
              <a:spcBef>
                <a:spcPts val="0"/>
              </a:spcBef>
              <a:spcAft>
                <a:spcPts val="0"/>
              </a:spcAft>
              <a:defRPr/>
            </a:pPr>
            <a:r>
              <a:rPr lang="en-US" sz="2400" b="1" dirty="0">
                <a:solidFill>
                  <a:srgbClr val="3333CC"/>
                </a:solidFill>
                <a:effectLst>
                  <a:outerShdw blurRad="38100" dist="38100" dir="2700000" algn="tl">
                    <a:srgbClr val="C0C0C0"/>
                  </a:outerShdw>
                </a:effectLst>
                <a:latin typeface="+mn-lt"/>
                <a:ea typeface="ＭＳ Ｐゴシック" charset="-128"/>
                <a:cs typeface="Arial Unicode MS" pitchFamily="34" charset="-128"/>
              </a:rPr>
              <a:t>Graphs</a:t>
            </a:r>
            <a:endParaRPr lang="en-US" sz="2000" b="1" dirty="0">
              <a:solidFill>
                <a:srgbClr val="3333CC"/>
              </a:solidFill>
              <a:effectLst>
                <a:outerShdw blurRad="38100" dist="38100" dir="2700000" algn="tl">
                  <a:srgbClr val="C0C0C0"/>
                </a:outerShdw>
              </a:effectLst>
              <a:latin typeface="+mn-lt"/>
              <a:ea typeface="ＭＳ Ｐゴシック" charset="-128"/>
              <a:cs typeface="Arial Unicode MS" pitchFamily="34" charset="-128"/>
            </a:endParaRPr>
          </a:p>
        </p:txBody>
      </p:sp>
      <p:sp>
        <p:nvSpPr>
          <p:cNvPr id="19" name="Text Box 26"/>
          <p:cNvSpPr txBox="1">
            <a:spLocks noChangeArrowheads="1"/>
          </p:cNvSpPr>
          <p:nvPr/>
        </p:nvSpPr>
        <p:spPr bwMode="auto">
          <a:xfrm>
            <a:off x="5718175" y="6019800"/>
            <a:ext cx="877888" cy="457200"/>
          </a:xfrm>
          <a:prstGeom prst="rect">
            <a:avLst/>
          </a:prstGeom>
          <a:noFill/>
          <a:ln w="3175">
            <a:noFill/>
            <a:miter lim="800000"/>
            <a:headEnd/>
            <a:tailEnd/>
          </a:ln>
          <a:effectLst/>
        </p:spPr>
        <p:txBody>
          <a:bodyPr wrap="none" lIns="91430" tIns="45715" rIns="91430" bIns="45715">
            <a:spAutoFit/>
          </a:bodyPr>
          <a:lstStyle/>
          <a:p>
            <a:pPr algn="ctr" defTabSz="457200" eaLnBrk="0" fontAlgn="auto" hangingPunct="0">
              <a:spcBef>
                <a:spcPts val="0"/>
              </a:spcBef>
              <a:spcAft>
                <a:spcPts val="0"/>
              </a:spcAft>
              <a:defRPr/>
            </a:pPr>
            <a:r>
              <a:rPr lang="en-US" sz="2400" b="1" dirty="0">
                <a:solidFill>
                  <a:srgbClr val="3333CC"/>
                </a:solidFill>
                <a:effectLst>
                  <a:outerShdw blurRad="38100" dist="38100" dir="2700000" algn="tl">
                    <a:srgbClr val="C0C0C0"/>
                  </a:outerShdw>
                </a:effectLst>
                <a:latin typeface="+mn-lt"/>
                <a:ea typeface="ＭＳ Ｐゴシック" charset="-128"/>
                <a:cs typeface="Arial Unicode MS" pitchFamily="34" charset="-128"/>
              </a:rPr>
              <a:t>Maps</a:t>
            </a:r>
            <a:endParaRPr lang="en-US" sz="2000" b="1" dirty="0">
              <a:solidFill>
                <a:srgbClr val="3333CC"/>
              </a:solidFill>
              <a:effectLst>
                <a:outerShdw blurRad="38100" dist="38100" dir="2700000" algn="tl">
                  <a:srgbClr val="C0C0C0"/>
                </a:outerShdw>
              </a:effectLst>
              <a:latin typeface="+mn-lt"/>
              <a:ea typeface="ＭＳ Ｐゴシック" charset="-128"/>
              <a:cs typeface="Arial Unicode MS" pitchFamily="34" charset="-128"/>
            </a:endParaRPr>
          </a:p>
        </p:txBody>
      </p:sp>
      <p:sp>
        <p:nvSpPr>
          <p:cNvPr id="20" name="Line 27"/>
          <p:cNvSpPr>
            <a:spLocks noChangeShapeType="1"/>
          </p:cNvSpPr>
          <p:nvPr/>
        </p:nvSpPr>
        <p:spPr bwMode="auto">
          <a:xfrm>
            <a:off x="1704975" y="2530475"/>
            <a:ext cx="0" cy="414338"/>
          </a:xfrm>
          <a:prstGeom prst="line">
            <a:avLst/>
          </a:prstGeom>
          <a:noFill/>
          <a:ln w="57150">
            <a:solidFill>
              <a:schemeClr val="accent2"/>
            </a:solidFill>
            <a:round/>
            <a:headEnd/>
            <a:tailEnd type="triangle" w="med" len="med"/>
          </a:ln>
        </p:spPr>
        <p:txBody>
          <a:bodyPr/>
          <a:lstStyle/>
          <a:p>
            <a:endParaRPr lang="en-US"/>
          </a:p>
        </p:txBody>
      </p:sp>
      <p:sp>
        <p:nvSpPr>
          <p:cNvPr id="21" name="Line 28"/>
          <p:cNvSpPr>
            <a:spLocks noChangeShapeType="1"/>
          </p:cNvSpPr>
          <p:nvPr/>
        </p:nvSpPr>
        <p:spPr bwMode="auto">
          <a:xfrm>
            <a:off x="2557463" y="2530475"/>
            <a:ext cx="0" cy="414338"/>
          </a:xfrm>
          <a:prstGeom prst="line">
            <a:avLst/>
          </a:prstGeom>
          <a:noFill/>
          <a:ln w="57150">
            <a:solidFill>
              <a:schemeClr val="accent2"/>
            </a:solidFill>
            <a:round/>
            <a:headEnd/>
            <a:tailEnd type="triangle" w="med" len="med"/>
          </a:ln>
        </p:spPr>
        <p:txBody>
          <a:bodyPr/>
          <a:lstStyle/>
          <a:p>
            <a:endParaRPr lang="en-US"/>
          </a:p>
        </p:txBody>
      </p:sp>
      <p:sp>
        <p:nvSpPr>
          <p:cNvPr id="22" name="AutoShape 29"/>
          <p:cNvSpPr>
            <a:spLocks/>
          </p:cNvSpPr>
          <p:nvPr/>
        </p:nvSpPr>
        <p:spPr bwMode="auto">
          <a:xfrm rot="-5400000">
            <a:off x="5457032" y="27781"/>
            <a:ext cx="317500" cy="5427663"/>
          </a:xfrm>
          <a:prstGeom prst="rightBrace">
            <a:avLst>
              <a:gd name="adj1" fmla="val 142458"/>
              <a:gd name="adj2" fmla="val 30356"/>
            </a:avLst>
          </a:prstGeom>
          <a:noFill/>
          <a:ln w="25400">
            <a:solidFill>
              <a:schemeClr val="accent2"/>
            </a:solidFill>
            <a:round/>
            <a:headEnd/>
            <a:tailEnd/>
          </a:ln>
        </p:spPr>
        <p:txBody>
          <a:bodyPr wrap="none" anchor="ctr"/>
          <a:lstStyle/>
          <a:p>
            <a:endParaRPr lang="en-US">
              <a:latin typeface="Tw Cen MT" pitchFamily="34" charset="0"/>
            </a:endParaRPr>
          </a:p>
        </p:txBody>
      </p:sp>
      <p:sp>
        <p:nvSpPr>
          <p:cNvPr id="23" name="Line 36"/>
          <p:cNvSpPr>
            <a:spLocks noChangeShapeType="1"/>
          </p:cNvSpPr>
          <p:nvPr/>
        </p:nvSpPr>
        <p:spPr bwMode="auto">
          <a:xfrm flipV="1">
            <a:off x="4506913" y="4970463"/>
            <a:ext cx="0" cy="1354137"/>
          </a:xfrm>
          <a:prstGeom prst="line">
            <a:avLst/>
          </a:prstGeom>
          <a:noFill/>
          <a:ln w="190500">
            <a:solidFill>
              <a:srgbClr val="3333CC"/>
            </a:solidFill>
            <a:round/>
            <a:headEnd/>
            <a:tailEnd/>
          </a:ln>
        </p:spPr>
        <p:txBody>
          <a:bodyPr wrap="none" anchor="ctr"/>
          <a:lstStyle/>
          <a:p>
            <a:endParaRPr lang="en-US"/>
          </a:p>
        </p:txBody>
      </p:sp>
      <p:pic>
        <p:nvPicPr>
          <p:cNvPr id="24" name="Picture 47"/>
          <p:cNvPicPr>
            <a:picLocks noChangeAspect="1" noChangeArrowheads="1"/>
          </p:cNvPicPr>
          <p:nvPr/>
        </p:nvPicPr>
        <p:blipFill>
          <a:blip r:embed="rId6" cstate="print"/>
          <a:srcRect/>
          <a:stretch>
            <a:fillRect/>
          </a:stretch>
        </p:blipFill>
        <p:spPr bwMode="auto">
          <a:xfrm>
            <a:off x="7212013" y="633413"/>
            <a:ext cx="1931987" cy="1681162"/>
          </a:xfrm>
          <a:prstGeom prst="rect">
            <a:avLst/>
          </a:prstGeom>
          <a:noFill/>
          <a:ln w="9525">
            <a:noFill/>
            <a:miter lim="800000"/>
            <a:headEnd/>
            <a:tailEnd/>
          </a:ln>
        </p:spPr>
      </p:pic>
      <p:grpSp>
        <p:nvGrpSpPr>
          <p:cNvPr id="25" name="Group 51"/>
          <p:cNvGrpSpPr>
            <a:grpSpLocks/>
          </p:cNvGrpSpPr>
          <p:nvPr/>
        </p:nvGrpSpPr>
        <p:grpSpPr bwMode="auto">
          <a:xfrm>
            <a:off x="3776663" y="4892675"/>
            <a:ext cx="1425575" cy="1447800"/>
            <a:chOff x="2379" y="3082"/>
            <a:chExt cx="898" cy="912"/>
          </a:xfrm>
        </p:grpSpPr>
        <p:sp>
          <p:nvSpPr>
            <p:cNvPr id="26" name="Line 18"/>
            <p:cNvSpPr>
              <a:spLocks noChangeShapeType="1"/>
            </p:cNvSpPr>
            <p:nvPr/>
          </p:nvSpPr>
          <p:spPr bwMode="auto">
            <a:xfrm>
              <a:off x="2384" y="3082"/>
              <a:ext cx="0" cy="912"/>
            </a:xfrm>
            <a:prstGeom prst="line">
              <a:avLst/>
            </a:prstGeom>
            <a:noFill/>
            <a:ln w="28575">
              <a:solidFill>
                <a:schemeClr val="tx2"/>
              </a:solidFill>
              <a:round/>
              <a:headEnd type="triangle" w="med" len="med"/>
              <a:tailEnd/>
            </a:ln>
          </p:spPr>
          <p:txBody>
            <a:bodyPr wrap="none" anchor="ctr"/>
            <a:lstStyle/>
            <a:p>
              <a:endParaRPr lang="en-US"/>
            </a:p>
          </p:txBody>
        </p:sp>
        <p:sp>
          <p:nvSpPr>
            <p:cNvPr id="27" name="Line 19"/>
            <p:cNvSpPr>
              <a:spLocks noChangeShapeType="1"/>
            </p:cNvSpPr>
            <p:nvPr/>
          </p:nvSpPr>
          <p:spPr bwMode="auto">
            <a:xfrm rot="5400000">
              <a:off x="2828" y="3540"/>
              <a:ext cx="0" cy="898"/>
            </a:xfrm>
            <a:prstGeom prst="line">
              <a:avLst/>
            </a:prstGeom>
            <a:noFill/>
            <a:ln w="28575">
              <a:solidFill>
                <a:schemeClr val="tx2"/>
              </a:solidFill>
              <a:round/>
              <a:headEnd type="triangle" w="med" len="med"/>
              <a:tailEnd/>
            </a:ln>
          </p:spPr>
          <p:txBody>
            <a:bodyPr wrap="none" anchor="ctr"/>
            <a:lstStyle/>
            <a:p>
              <a:endParaRPr lang="en-US"/>
            </a:p>
          </p:txBody>
        </p:sp>
      </p:grpSp>
      <p:sp>
        <p:nvSpPr>
          <p:cNvPr id="28" name="Rectangle 49" descr="Dark upward diagonal"/>
          <p:cNvSpPr>
            <a:spLocks noChangeArrowheads="1"/>
          </p:cNvSpPr>
          <p:nvPr/>
        </p:nvSpPr>
        <p:spPr bwMode="auto">
          <a:xfrm>
            <a:off x="7439025" y="1179513"/>
            <a:ext cx="887413" cy="887412"/>
          </a:xfrm>
          <a:prstGeom prst="rect">
            <a:avLst/>
          </a:prstGeom>
          <a:pattFill prst="dkUpDiag">
            <a:fgClr>
              <a:srgbClr val="FF6600"/>
            </a:fgClr>
            <a:bgClr>
              <a:schemeClr val="bg1"/>
            </a:bgClr>
          </a:pattFill>
          <a:ln w="9525">
            <a:solidFill>
              <a:schemeClr val="tx1"/>
            </a:solidFill>
            <a:miter lim="800000"/>
            <a:headEnd/>
            <a:tailEnd/>
          </a:ln>
        </p:spPr>
        <p:txBody>
          <a:bodyPr wrap="none" anchor="ctr"/>
          <a:lstStyle/>
          <a:p>
            <a:endParaRPr lang="en-US">
              <a:latin typeface="Tw Cen MT" pitchFamily="34" charset="0"/>
            </a:endParaRPr>
          </a:p>
        </p:txBody>
      </p:sp>
      <p:sp>
        <p:nvSpPr>
          <p:cNvPr id="29" name="Slide Number Placeholder 33"/>
          <p:cNvSpPr>
            <a:spLocks noGrp="1"/>
          </p:cNvSpPr>
          <p:nvPr>
            <p:ph type="sldNum" sz="quarter" idx="12"/>
          </p:nvPr>
        </p:nvSpPr>
        <p:spPr>
          <a:xfrm>
            <a:off x="152400" y="1320800"/>
            <a:ext cx="533400" cy="244475"/>
          </a:xfrm>
        </p:spPr>
        <p:txBody>
          <a:bodyPr>
            <a:normAutofit fontScale="85000" lnSpcReduction="20000"/>
          </a:bodyPr>
          <a:lstStyle/>
          <a:p>
            <a:pPr>
              <a:defRPr/>
            </a:pPr>
            <a:fld id="{0BE2D51D-1EB6-44A7-9B10-CC8B6C856191}" type="slidenum">
              <a:rPr lang="en-US"/>
              <a:pPr>
                <a:defRPr/>
              </a:pPr>
              <a:t>6</a:t>
            </a:fld>
            <a:endParaRPr lang="en-US"/>
          </a:p>
        </p:txBody>
      </p:sp>
      <p:sp>
        <p:nvSpPr>
          <p:cNvPr id="30" name="Rounded Rectangle 29"/>
          <p:cNvSpPr/>
          <p:nvPr/>
        </p:nvSpPr>
        <p:spPr>
          <a:xfrm>
            <a:off x="3436938" y="2133600"/>
            <a:ext cx="22098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dirty="0"/>
              <a:t>A set of variables…</a:t>
            </a:r>
          </a:p>
        </p:txBody>
      </p:sp>
      <p:sp>
        <p:nvSpPr>
          <p:cNvPr id="31" name="Rounded Rectangle 30"/>
          <p:cNvSpPr/>
          <p:nvPr/>
        </p:nvSpPr>
        <p:spPr>
          <a:xfrm>
            <a:off x="1285875" y="2133600"/>
            <a:ext cx="8382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dirty="0"/>
              <a:t>Space</a:t>
            </a:r>
          </a:p>
        </p:txBody>
      </p:sp>
      <p:sp>
        <p:nvSpPr>
          <p:cNvPr id="32" name="Rounded Rectangle 31"/>
          <p:cNvSpPr/>
          <p:nvPr/>
        </p:nvSpPr>
        <p:spPr>
          <a:xfrm>
            <a:off x="2209800" y="2133600"/>
            <a:ext cx="6858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dirty="0"/>
              <a:t>Time</a:t>
            </a:r>
          </a:p>
        </p:txBody>
      </p:sp>
      <p:sp>
        <p:nvSpPr>
          <p:cNvPr id="33" name="Title 31"/>
          <p:cNvSpPr>
            <a:spLocks noGrp="1"/>
          </p:cNvSpPr>
          <p:nvPr>
            <p:ph type="title"/>
          </p:nvPr>
        </p:nvSpPr>
        <p:spPr>
          <a:xfrm>
            <a:off x="609600" y="228600"/>
            <a:ext cx="8153400" cy="990600"/>
          </a:xfrm>
        </p:spPr>
        <p:txBody>
          <a:bodyPr/>
          <a:lstStyle/>
          <a:p>
            <a:r>
              <a:rPr lang="en-US" dirty="0" smtClean="0"/>
              <a:t>Review – WRAP Display </a:t>
            </a:r>
            <a:endParaRPr lang="en-US" dirty="0"/>
          </a:p>
        </p:txBody>
      </p:sp>
      <p:sp>
        <p:nvSpPr>
          <p:cNvPr id="34" name="TextBox 33"/>
          <p:cNvSpPr txBox="1"/>
          <p:nvPr/>
        </p:nvSpPr>
        <p:spPr>
          <a:xfrm>
            <a:off x="7543800" y="6248400"/>
            <a:ext cx="1390124" cy="369332"/>
          </a:xfrm>
          <a:prstGeom prst="rect">
            <a:avLst/>
          </a:prstGeom>
          <a:solidFill>
            <a:schemeClr val="bg1">
              <a:alpha val="50000"/>
            </a:schemeClr>
          </a:solidFill>
          <a:ln>
            <a:solidFill>
              <a:srgbClr val="FF0000"/>
            </a:solidFill>
          </a:ln>
        </p:spPr>
        <p:txBody>
          <a:bodyPr wrap="none" rtlCol="0">
            <a:spAutoFit/>
          </a:bodyPr>
          <a:lstStyle/>
          <a:p>
            <a:r>
              <a:rPr lang="en-US" i="1" dirty="0" smtClean="0">
                <a:ln>
                  <a:solidFill>
                    <a:srgbClr val="FF0000"/>
                  </a:solidFill>
                </a:ln>
                <a:solidFill>
                  <a:srgbClr val="FF0000"/>
                </a:solidFill>
              </a:rPr>
              <a:t>Hard-coded</a:t>
            </a:r>
            <a:endParaRPr lang="en-US" i="1" dirty="0">
              <a:ln>
                <a:solidFill>
                  <a:srgbClr val="FF0000"/>
                </a:solidFill>
              </a:ln>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WRAP Network Tools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7</a:t>
            </a:fld>
            <a:endParaRPr lang="en-US" dirty="0"/>
          </a:p>
        </p:txBody>
      </p:sp>
      <p:pic>
        <p:nvPicPr>
          <p:cNvPr id="13" name="Picture 3"/>
          <p:cNvPicPr>
            <a:picLocks noChangeAspect="1" noChangeArrowheads="1"/>
          </p:cNvPicPr>
          <p:nvPr/>
        </p:nvPicPr>
        <p:blipFill>
          <a:blip r:embed="rId3" cstate="print"/>
          <a:srcRect/>
          <a:stretch>
            <a:fillRect/>
          </a:stretch>
        </p:blipFill>
        <p:spPr bwMode="auto">
          <a:xfrm>
            <a:off x="5612606" y="3962400"/>
            <a:ext cx="3328988" cy="1328738"/>
          </a:xfrm>
          <a:prstGeom prst="rect">
            <a:avLst/>
          </a:prstGeom>
          <a:noFill/>
          <a:ln w="9525">
            <a:noFill/>
            <a:miter lim="800000"/>
            <a:headEnd/>
            <a:tailEnd/>
          </a:ln>
          <a:effectLst/>
        </p:spPr>
      </p:pic>
      <p:pic>
        <p:nvPicPr>
          <p:cNvPr id="14" name="Picture 7"/>
          <p:cNvPicPr>
            <a:picLocks noChangeAspect="1" noChangeArrowheads="1"/>
          </p:cNvPicPr>
          <p:nvPr/>
        </p:nvPicPr>
        <p:blipFill>
          <a:blip r:embed="rId4" cstate="print"/>
          <a:srcRect/>
          <a:stretch>
            <a:fillRect/>
          </a:stretch>
        </p:blipFill>
        <p:spPr bwMode="auto">
          <a:xfrm>
            <a:off x="5487591" y="2109787"/>
            <a:ext cx="3579019" cy="1700213"/>
          </a:xfrm>
          <a:prstGeom prst="rect">
            <a:avLst/>
          </a:prstGeom>
          <a:noFill/>
          <a:ln w="9525">
            <a:noFill/>
            <a:miter lim="800000"/>
            <a:headEnd/>
            <a:tailEnd/>
          </a:ln>
          <a:effectLst/>
        </p:spPr>
      </p:pic>
      <p:grpSp>
        <p:nvGrpSpPr>
          <p:cNvPr id="15" name="Group 14"/>
          <p:cNvGrpSpPr/>
          <p:nvPr/>
        </p:nvGrpSpPr>
        <p:grpSpPr>
          <a:xfrm>
            <a:off x="762000" y="1676400"/>
            <a:ext cx="4495800" cy="4201156"/>
            <a:chOff x="2971800" y="1328422"/>
            <a:chExt cx="4495800" cy="4201156"/>
          </a:xfrm>
        </p:grpSpPr>
        <p:grpSp>
          <p:nvGrpSpPr>
            <p:cNvPr id="16" name="Group 6"/>
            <p:cNvGrpSpPr/>
            <p:nvPr/>
          </p:nvGrpSpPr>
          <p:grpSpPr>
            <a:xfrm>
              <a:off x="2971800" y="1328422"/>
              <a:ext cx="3200400" cy="4201156"/>
              <a:chOff x="2971800" y="1328422"/>
              <a:chExt cx="3200400" cy="4201156"/>
            </a:xfrm>
          </p:grpSpPr>
          <p:pic>
            <p:nvPicPr>
              <p:cNvPr id="22" name="Picture 21"/>
              <p:cNvPicPr/>
              <p:nvPr/>
            </p:nvPicPr>
            <p:blipFill>
              <a:blip r:embed="rId5" cstate="print"/>
              <a:srcRect/>
              <a:stretch>
                <a:fillRect/>
              </a:stretch>
            </p:blipFill>
            <p:spPr bwMode="auto">
              <a:xfrm>
                <a:off x="2971800" y="1328422"/>
                <a:ext cx="3200400" cy="4201156"/>
              </a:xfrm>
              <a:prstGeom prst="rect">
                <a:avLst/>
              </a:prstGeom>
              <a:noFill/>
              <a:ln w="9525">
                <a:solidFill>
                  <a:schemeClr val="tx1"/>
                </a:solidFill>
                <a:miter lim="800000"/>
                <a:headEnd/>
                <a:tailEnd/>
              </a:ln>
            </p:spPr>
          </p:pic>
          <p:sp>
            <p:nvSpPr>
              <p:cNvPr id="23" name="Rectangle 22"/>
              <p:cNvSpPr/>
              <p:nvPr/>
            </p:nvSpPr>
            <p:spPr>
              <a:xfrm>
                <a:off x="4381500" y="3419474"/>
                <a:ext cx="190500" cy="27432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rot="5400000" flipH="1" flipV="1">
              <a:off x="4251325" y="1882775"/>
              <a:ext cx="1670050" cy="14097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81500" y="3691731"/>
              <a:ext cx="1409700" cy="9588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568825" y="1752600"/>
              <a:ext cx="2898775" cy="16700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3692525"/>
              <a:ext cx="2895600" cy="95567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p:nvPr/>
          </p:nvPicPr>
          <p:blipFill>
            <a:blip r:embed="rId6" cstate="print"/>
            <a:srcRect/>
            <a:stretch>
              <a:fillRect/>
            </a:stretch>
          </p:blipFill>
          <p:spPr bwMode="auto">
            <a:xfrm>
              <a:off x="5791200" y="1752600"/>
              <a:ext cx="1673225" cy="2898775"/>
            </a:xfrm>
            <a:prstGeom prst="rect">
              <a:avLst/>
            </a:prstGeom>
            <a:noFill/>
            <a:ln w="3175">
              <a:solidFill>
                <a:schemeClr val="tx1"/>
              </a:solidFill>
              <a:miter lim="800000"/>
              <a:headEnd/>
              <a:tailEnd/>
            </a:ln>
          </p:spPr>
        </p:pic>
      </p:grpSp>
      <p:sp>
        <p:nvSpPr>
          <p:cNvPr id="24" name="TextBox 23"/>
          <p:cNvSpPr txBox="1"/>
          <p:nvPr/>
        </p:nvSpPr>
        <p:spPr>
          <a:xfrm>
            <a:off x="533400" y="5955268"/>
            <a:ext cx="3698448" cy="369332"/>
          </a:xfrm>
          <a:prstGeom prst="rect">
            <a:avLst/>
          </a:prstGeom>
          <a:noFill/>
          <a:ln>
            <a:solidFill>
              <a:schemeClr val="accent1"/>
            </a:solidFill>
          </a:ln>
        </p:spPr>
        <p:txBody>
          <a:bodyPr wrap="none" rtlCol="0">
            <a:spAutoFit/>
          </a:bodyPr>
          <a:lstStyle/>
          <a:p>
            <a:r>
              <a:rPr lang="en-US" dirty="0" smtClean="0">
                <a:solidFill>
                  <a:srgbClr val="4275A0"/>
                </a:solidFill>
              </a:rPr>
              <a:t>Spatially-aware tools on a network</a:t>
            </a:r>
            <a:endParaRPr lang="en-US" dirty="0">
              <a:solidFill>
                <a:srgbClr val="4275A0"/>
              </a:solidFill>
            </a:endParaRPr>
          </a:p>
        </p:txBody>
      </p:sp>
      <p:sp>
        <p:nvSpPr>
          <p:cNvPr id="25" name="TextBox 24"/>
          <p:cNvSpPr txBox="1"/>
          <p:nvPr/>
        </p:nvSpPr>
        <p:spPr>
          <a:xfrm>
            <a:off x="5761301" y="5830669"/>
            <a:ext cx="3031599" cy="646331"/>
          </a:xfrm>
          <a:prstGeom prst="rect">
            <a:avLst/>
          </a:prstGeom>
          <a:noFill/>
          <a:ln>
            <a:solidFill>
              <a:srgbClr val="FF0000"/>
            </a:solidFill>
          </a:ln>
        </p:spPr>
        <p:txBody>
          <a:bodyPr wrap="none" rtlCol="0">
            <a:spAutoFit/>
          </a:bodyPr>
          <a:lstStyle/>
          <a:p>
            <a:r>
              <a:rPr lang="en-US" i="1" dirty="0" smtClean="0">
                <a:solidFill>
                  <a:srgbClr val="FF0000"/>
                </a:solidFill>
              </a:rPr>
              <a:t>Layers related, but network </a:t>
            </a:r>
          </a:p>
          <a:p>
            <a:pPr algn="ctr"/>
            <a:r>
              <a:rPr lang="en-US" i="1" dirty="0" smtClean="0">
                <a:solidFill>
                  <a:srgbClr val="FF0000"/>
                </a:solidFill>
              </a:rPr>
              <a:t>was modified manually</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ud_jack-fav_01.png"/>
          <p:cNvPicPr>
            <a:picLocks noChangeAspect="1"/>
          </p:cNvPicPr>
          <p:nvPr/>
        </p:nvPicPr>
        <p:blipFill>
          <a:blip r:embed="rId3" cstate="print"/>
          <a:stretch>
            <a:fillRect/>
          </a:stretch>
        </p:blipFill>
        <p:spPr>
          <a:xfrm>
            <a:off x="152400" y="1905000"/>
            <a:ext cx="1941180" cy="1391318"/>
          </a:xfrm>
          <a:prstGeom prst="rect">
            <a:avLst/>
          </a:prstGeom>
        </p:spPr>
      </p:pic>
      <p:sp>
        <p:nvSpPr>
          <p:cNvPr id="2" name="Title 1"/>
          <p:cNvSpPr>
            <a:spLocks noGrp="1"/>
          </p:cNvSpPr>
          <p:nvPr>
            <p:ph type="title"/>
          </p:nvPr>
        </p:nvSpPr>
        <p:spPr/>
        <p:txBody>
          <a:bodyPr/>
          <a:lstStyle/>
          <a:p>
            <a:r>
              <a:rPr lang="en-US" dirty="0" smtClean="0"/>
              <a:t>Review – Flow Regimes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8</a:t>
            </a:fld>
            <a:endParaRPr lang="en-US" dirty="0"/>
          </a:p>
        </p:txBody>
      </p:sp>
      <p:pic>
        <p:nvPicPr>
          <p:cNvPr id="8" name="Picture 2">
            <a:hlinkClick r:id="rId4" action="ppaction://hlinksldjump"/>
          </p:cNvPr>
          <p:cNvPicPr>
            <a:picLocks noChangeAspect="1" noChangeArrowheads="1"/>
          </p:cNvPicPr>
          <p:nvPr/>
        </p:nvPicPr>
        <p:blipFill>
          <a:blip r:embed="rId5" cstate="print"/>
          <a:srcRect/>
          <a:stretch>
            <a:fillRect/>
          </a:stretch>
        </p:blipFill>
        <p:spPr bwMode="auto">
          <a:xfrm>
            <a:off x="5638800" y="2097662"/>
            <a:ext cx="3429000" cy="1907601"/>
          </a:xfrm>
          <a:prstGeom prst="rect">
            <a:avLst/>
          </a:prstGeom>
          <a:noFill/>
          <a:ln w="9525">
            <a:noFill/>
            <a:miter lim="800000"/>
            <a:headEnd/>
            <a:tailEnd/>
          </a:ln>
          <a:effectLst/>
        </p:spPr>
      </p:pic>
      <p:sp>
        <p:nvSpPr>
          <p:cNvPr id="19" name="Right Arrow 18"/>
          <p:cNvSpPr/>
          <p:nvPr/>
        </p:nvSpPr>
        <p:spPr>
          <a:xfrm rot="2546294">
            <a:off x="1115362" y="4101925"/>
            <a:ext cx="3126822" cy="304800"/>
          </a:xfrm>
          <a:prstGeom prst="rightArrow">
            <a:avLst>
              <a:gd name="adj1" fmla="val 36608"/>
              <a:gd name="adj2" fmla="val 99745"/>
            </a:avLst>
          </a:prstGeom>
          <a:gradFill flip="none" rotWithShape="1">
            <a:gsLst>
              <a:gs pos="0">
                <a:schemeClr val="tx2">
                  <a:lumMod val="25000"/>
                  <a:lumOff val="75000"/>
                  <a:shade val="30000"/>
                  <a:satMod val="115000"/>
                </a:schemeClr>
              </a:gs>
              <a:gs pos="50000">
                <a:schemeClr val="tx2">
                  <a:lumMod val="25000"/>
                  <a:lumOff val="75000"/>
                  <a:shade val="67500"/>
                  <a:satMod val="115000"/>
                </a:schemeClr>
              </a:gs>
              <a:gs pos="100000">
                <a:schemeClr val="tx2">
                  <a:lumMod val="25000"/>
                  <a:lumOff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grpSp>
        <p:nvGrpSpPr>
          <p:cNvPr id="16" name="Group 15"/>
          <p:cNvGrpSpPr/>
          <p:nvPr/>
        </p:nvGrpSpPr>
        <p:grpSpPr>
          <a:xfrm>
            <a:off x="1371600" y="3232151"/>
            <a:ext cx="2044700" cy="1416049"/>
            <a:chOff x="5715000" y="3276600"/>
            <a:chExt cx="2044700" cy="1416049"/>
          </a:xfrm>
        </p:grpSpPr>
        <p:pic>
          <p:nvPicPr>
            <p:cNvPr id="12" name="Picture 2"/>
            <p:cNvPicPr>
              <a:picLocks noChangeAspect="1" noChangeArrowheads="1"/>
            </p:cNvPicPr>
            <p:nvPr/>
          </p:nvPicPr>
          <p:blipFill>
            <a:blip r:embed="rId6" cstate="print"/>
            <a:srcRect/>
            <a:stretch>
              <a:fillRect/>
            </a:stretch>
          </p:blipFill>
          <p:spPr bwMode="auto">
            <a:xfrm>
              <a:off x="5715000" y="3486498"/>
              <a:ext cx="1962150" cy="1206151"/>
            </a:xfrm>
            <a:prstGeom prst="rect">
              <a:avLst/>
            </a:prstGeom>
            <a:effectLst>
              <a:outerShdw blurRad="190500" dist="63500" dir="2700000">
                <a:srgbClr val="000000">
                  <a:alpha val="50000"/>
                </a:srgbClr>
              </a:outerShdw>
            </a:effectLst>
          </p:spPr>
        </p:pic>
        <p:grpSp>
          <p:nvGrpSpPr>
            <p:cNvPr id="13" name="Group 36"/>
            <p:cNvGrpSpPr>
              <a:grpSpLocks/>
            </p:cNvGrpSpPr>
            <p:nvPr/>
          </p:nvGrpSpPr>
          <p:grpSpPr bwMode="auto">
            <a:xfrm>
              <a:off x="7315200" y="3276600"/>
              <a:ext cx="444500" cy="493162"/>
              <a:chOff x="7092566" y="1522743"/>
              <a:chExt cx="1295400" cy="1435100"/>
            </a:xfrm>
          </p:grpSpPr>
          <p:pic>
            <p:nvPicPr>
              <p:cNvPr id="14" name="Picture 65" descr="calendar.png"/>
              <p:cNvPicPr>
                <a:picLocks noChangeAspect="1"/>
              </p:cNvPicPr>
              <p:nvPr/>
            </p:nvPicPr>
            <p:blipFill>
              <a:blip r:embed="rId7" cstate="print"/>
              <a:srcRect/>
              <a:stretch>
                <a:fillRect/>
              </a:stretch>
            </p:blipFill>
            <p:spPr bwMode="auto">
              <a:xfrm>
                <a:off x="7587866" y="2137106"/>
                <a:ext cx="800100" cy="820737"/>
              </a:xfrm>
              <a:prstGeom prst="rect">
                <a:avLst/>
              </a:prstGeom>
              <a:noFill/>
              <a:ln w="9525">
                <a:noFill/>
                <a:miter lim="800000"/>
                <a:headEnd/>
                <a:tailEnd/>
              </a:ln>
            </p:spPr>
          </p:pic>
          <p:pic>
            <p:nvPicPr>
              <p:cNvPr id="15" name="Picture 66" descr="clock.png"/>
              <p:cNvPicPr>
                <a:picLocks noChangeAspect="1"/>
              </p:cNvPicPr>
              <p:nvPr/>
            </p:nvPicPr>
            <p:blipFill>
              <a:blip r:embed="rId8" cstate="print"/>
              <a:srcRect/>
              <a:stretch>
                <a:fillRect/>
              </a:stretch>
            </p:blipFill>
            <p:spPr bwMode="auto">
              <a:xfrm>
                <a:off x="7092566" y="1522743"/>
                <a:ext cx="908050" cy="930275"/>
              </a:xfrm>
              <a:prstGeom prst="rect">
                <a:avLst/>
              </a:prstGeom>
              <a:noFill/>
              <a:ln w="9525">
                <a:noFill/>
                <a:miter lim="800000"/>
                <a:headEnd/>
                <a:tailEnd/>
              </a:ln>
            </p:spPr>
          </p:pic>
        </p:grpSp>
      </p:grpSp>
      <p:grpSp>
        <p:nvGrpSpPr>
          <p:cNvPr id="18" name="Group 17"/>
          <p:cNvGrpSpPr/>
          <p:nvPr/>
        </p:nvGrpSpPr>
        <p:grpSpPr>
          <a:xfrm>
            <a:off x="2895600" y="4876800"/>
            <a:ext cx="1657350" cy="1467939"/>
            <a:chOff x="3810000" y="4724400"/>
            <a:chExt cx="1657350" cy="1467939"/>
          </a:xfrm>
        </p:grpSpPr>
        <p:pic>
          <p:nvPicPr>
            <p:cNvPr id="17" name="Picture 16" descr="user_maplaptop_grn.png"/>
            <p:cNvPicPr>
              <a:picLocks noChangeAspect="1"/>
            </p:cNvPicPr>
            <p:nvPr/>
          </p:nvPicPr>
          <p:blipFill>
            <a:blip r:embed="rId9" cstate="print"/>
            <a:stretch>
              <a:fillRect/>
            </a:stretch>
          </p:blipFill>
          <p:spPr>
            <a:xfrm>
              <a:off x="3810000" y="4724400"/>
              <a:ext cx="1657350" cy="1467939"/>
            </a:xfrm>
            <a:prstGeom prst="rect">
              <a:avLst/>
            </a:prstGeom>
          </p:spPr>
        </p:pic>
        <p:pic>
          <p:nvPicPr>
            <p:cNvPr id="7" name="Picture 3"/>
            <p:cNvPicPr>
              <a:picLocks noChangeAspect="1" noChangeArrowheads="1"/>
            </p:cNvPicPr>
            <p:nvPr/>
          </p:nvPicPr>
          <p:blipFill>
            <a:blip r:embed="rId10" cstate="print">
              <a:clrChange>
                <a:clrFrom>
                  <a:srgbClr val="FCFCFC"/>
                </a:clrFrom>
                <a:clrTo>
                  <a:srgbClr val="FCFCFC">
                    <a:alpha val="0"/>
                  </a:srgbClr>
                </a:clrTo>
              </a:clrChange>
            </a:blip>
            <a:srcRect/>
            <a:stretch>
              <a:fillRect/>
            </a:stretch>
          </p:blipFill>
          <p:spPr bwMode="auto">
            <a:xfrm rot="475167">
              <a:off x="4868487" y="5325687"/>
              <a:ext cx="436487" cy="429667"/>
            </a:xfrm>
            <a:prstGeom prst="rect">
              <a:avLst/>
            </a:prstGeom>
            <a:noFill/>
            <a:ln w="9525">
              <a:noFill/>
              <a:miter lim="800000"/>
              <a:headEnd/>
              <a:tailEnd/>
            </a:ln>
          </p:spPr>
        </p:pic>
      </p:grpSp>
      <p:sp>
        <p:nvSpPr>
          <p:cNvPr id="26" name="Right Arrow 25"/>
          <p:cNvSpPr/>
          <p:nvPr/>
        </p:nvSpPr>
        <p:spPr>
          <a:xfrm rot="19241481">
            <a:off x="4137293" y="4211055"/>
            <a:ext cx="2900871" cy="304800"/>
          </a:xfrm>
          <a:prstGeom prst="rightArrow">
            <a:avLst>
              <a:gd name="adj1" fmla="val 36608"/>
              <a:gd name="adj2" fmla="val 99745"/>
            </a:avLst>
          </a:prstGeom>
          <a:gradFill flip="none" rotWithShape="1">
            <a:gsLst>
              <a:gs pos="0">
                <a:schemeClr val="tx2">
                  <a:lumMod val="25000"/>
                  <a:lumOff val="75000"/>
                  <a:shade val="30000"/>
                  <a:satMod val="115000"/>
                </a:schemeClr>
              </a:gs>
              <a:gs pos="50000">
                <a:schemeClr val="tx2">
                  <a:lumMod val="25000"/>
                  <a:lumOff val="75000"/>
                  <a:shade val="67500"/>
                  <a:satMod val="115000"/>
                </a:schemeClr>
              </a:gs>
              <a:gs pos="100000">
                <a:schemeClr val="tx2">
                  <a:lumMod val="25000"/>
                  <a:lumOff val="75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grpSp>
        <p:nvGrpSpPr>
          <p:cNvPr id="25" name="Group 24"/>
          <p:cNvGrpSpPr/>
          <p:nvPr/>
        </p:nvGrpSpPr>
        <p:grpSpPr>
          <a:xfrm>
            <a:off x="4800600" y="4191000"/>
            <a:ext cx="1828800" cy="2133600"/>
            <a:chOff x="4648200" y="4495800"/>
            <a:chExt cx="1828800" cy="2133600"/>
          </a:xfrm>
        </p:grpSpPr>
        <p:sp>
          <p:nvSpPr>
            <p:cNvPr id="24" name="Rounded Rectangle 23"/>
            <p:cNvSpPr/>
            <p:nvPr/>
          </p:nvSpPr>
          <p:spPr>
            <a:xfrm>
              <a:off x="4648200" y="4495800"/>
              <a:ext cx="1828800" cy="21336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772025" y="4625072"/>
              <a:ext cx="1581150" cy="1875056"/>
              <a:chOff x="5486400" y="2325469"/>
              <a:chExt cx="1581150" cy="1875056"/>
            </a:xfrm>
          </p:grpSpPr>
          <p:pic>
            <p:nvPicPr>
              <p:cNvPr id="61443" name="Picture 3"/>
              <p:cNvPicPr>
                <a:picLocks noChangeAspect="1" noChangeArrowheads="1"/>
              </p:cNvPicPr>
              <p:nvPr/>
            </p:nvPicPr>
            <p:blipFill>
              <a:blip r:embed="rId11" cstate="print"/>
              <a:srcRect/>
              <a:stretch>
                <a:fillRect/>
              </a:stretch>
            </p:blipFill>
            <p:spPr bwMode="auto">
              <a:xfrm>
                <a:off x="5486400" y="3763022"/>
                <a:ext cx="1581150" cy="437503"/>
              </a:xfrm>
              <a:prstGeom prst="rect">
                <a:avLst/>
              </a:prstGeom>
              <a:noFill/>
              <a:ln w="9525">
                <a:solidFill>
                  <a:schemeClr val="tx1"/>
                </a:solidFill>
                <a:miter lim="800000"/>
                <a:headEnd/>
                <a:tailEnd/>
              </a:ln>
            </p:spPr>
          </p:pic>
          <p:sp>
            <p:nvSpPr>
              <p:cNvPr id="20" name="Rectangle 19"/>
              <p:cNvSpPr/>
              <p:nvPr/>
            </p:nvSpPr>
            <p:spPr>
              <a:xfrm>
                <a:off x="5558669" y="3075024"/>
                <a:ext cx="1436612" cy="584775"/>
              </a:xfrm>
              <a:prstGeom prst="rect">
                <a:avLst/>
              </a:prstGeom>
              <a:solidFill>
                <a:schemeClr val="bg1"/>
              </a:solidFill>
              <a:ln>
                <a:solidFill>
                  <a:schemeClr val="accent2"/>
                </a:solidFill>
              </a:ln>
            </p:spPr>
            <p:txBody>
              <a:bodyPr wrap="none" lIns="91440" tIns="45720" rIns="91440" bIns="45720">
                <a:spAutoFit/>
              </a:bodyPr>
              <a:lstStyle/>
              <a:p>
                <a:pPr algn="ctr"/>
                <a:r>
                  <a:rPr lang="en-US"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MBFIT</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2" name="Rectangle 21"/>
              <p:cNvSpPr/>
              <p:nvPr/>
            </p:nvSpPr>
            <p:spPr>
              <a:xfrm>
                <a:off x="5790304" y="2325469"/>
                <a:ext cx="973343" cy="646331"/>
              </a:xfrm>
              <a:prstGeom prst="rect">
                <a:avLst/>
              </a:prstGeom>
              <a:solidFill>
                <a:schemeClr val="bg1"/>
              </a:solidFill>
              <a:ln>
                <a:solidFill>
                  <a:srgbClr val="003300"/>
                </a:solidFill>
              </a:ln>
            </p:spPr>
            <p:txBody>
              <a:bodyPr wrap="none" lIns="91440" tIns="45720" rIns="91440" bIns="45720">
                <a:spAutoFit/>
              </a:bodyPr>
              <a:lstStyle/>
              <a:p>
                <a:pPr algn="ctr"/>
                <a:r>
                  <a:rPr lang="en-US" sz="3600" b="1" cap="none" spc="0" dirty="0" smtClean="0">
                    <a:ln w="12700">
                      <a:solidFill>
                        <a:srgbClr val="32483E"/>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aur" pitchFamily="18" charset="0"/>
                  </a:rPr>
                  <a:t>IHA</a:t>
                </a:r>
                <a:endParaRPr lang="en-US" sz="4400" b="1" cap="none" spc="0" dirty="0">
                  <a:ln w="12700">
                    <a:solidFill>
                      <a:srgbClr val="32483E"/>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aur" pitchFamily="18" charset="0"/>
                </a:endParaRPr>
              </a:p>
            </p:txBody>
          </p:sp>
        </p:grpSp>
      </p:grpSp>
      <p:sp>
        <p:nvSpPr>
          <p:cNvPr id="27" name="TextBox 26"/>
          <p:cNvSpPr txBox="1"/>
          <p:nvPr/>
        </p:nvSpPr>
        <p:spPr>
          <a:xfrm>
            <a:off x="6781800" y="4800600"/>
            <a:ext cx="2249334" cy="923330"/>
          </a:xfrm>
          <a:prstGeom prst="rect">
            <a:avLst/>
          </a:prstGeom>
          <a:noFill/>
          <a:ln>
            <a:solidFill>
              <a:schemeClr val="accent1"/>
            </a:solidFill>
          </a:ln>
        </p:spPr>
        <p:txBody>
          <a:bodyPr wrap="none" rtlCol="0">
            <a:spAutoFit/>
          </a:bodyPr>
          <a:lstStyle/>
          <a:p>
            <a:pPr algn="ctr"/>
            <a:r>
              <a:rPr lang="en-US" dirty="0" smtClean="0">
                <a:solidFill>
                  <a:srgbClr val="4275A0"/>
                </a:solidFill>
              </a:rPr>
              <a:t>Data and analyses </a:t>
            </a:r>
          </a:p>
          <a:p>
            <a:pPr algn="ctr"/>
            <a:r>
              <a:rPr lang="en-US" dirty="0" smtClean="0">
                <a:solidFill>
                  <a:srgbClr val="4275A0"/>
                </a:solidFill>
              </a:rPr>
              <a:t>singly-contained for </a:t>
            </a:r>
          </a:p>
          <a:p>
            <a:pPr algn="ctr"/>
            <a:r>
              <a:rPr lang="en-US" dirty="0" smtClean="0">
                <a:solidFill>
                  <a:srgbClr val="4275A0"/>
                </a:solidFill>
              </a:rPr>
              <a:t>easy sharing</a:t>
            </a:r>
            <a:endParaRPr lang="en-US" dirty="0">
              <a:solidFill>
                <a:srgbClr val="4275A0"/>
              </a:solidFill>
            </a:endParaRPr>
          </a:p>
        </p:txBody>
      </p:sp>
      <p:sp>
        <p:nvSpPr>
          <p:cNvPr id="29" name="TextBox 28"/>
          <p:cNvSpPr txBox="1"/>
          <p:nvPr/>
        </p:nvSpPr>
        <p:spPr>
          <a:xfrm>
            <a:off x="6553200" y="6248400"/>
            <a:ext cx="2390398" cy="369332"/>
          </a:xfrm>
          <a:prstGeom prst="rect">
            <a:avLst/>
          </a:prstGeom>
          <a:noFill/>
          <a:ln>
            <a:solidFill>
              <a:srgbClr val="FF0000"/>
            </a:solidFill>
          </a:ln>
        </p:spPr>
        <p:txBody>
          <a:bodyPr wrap="none" rtlCol="0">
            <a:spAutoFit/>
          </a:bodyPr>
          <a:lstStyle/>
          <a:p>
            <a:r>
              <a:rPr lang="en-US" i="1" dirty="0" smtClean="0">
                <a:solidFill>
                  <a:srgbClr val="FF0000"/>
                </a:solidFill>
              </a:rPr>
              <a:t>Not connected to GIS</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Barriers &amp; Goal</a:t>
            </a:r>
            <a:endParaRPr lang="en-US" dirty="0"/>
          </a:p>
        </p:txBody>
      </p:sp>
      <p:sp>
        <p:nvSpPr>
          <p:cNvPr id="3" name="Content Placeholder 2"/>
          <p:cNvSpPr>
            <a:spLocks noGrp="1"/>
          </p:cNvSpPr>
          <p:nvPr>
            <p:ph sz="quarter" idx="1"/>
          </p:nvPr>
        </p:nvSpPr>
        <p:spPr/>
        <p:txBody>
          <a:bodyPr/>
          <a:lstStyle/>
          <a:p>
            <a:r>
              <a:rPr lang="en-US" dirty="0" smtClean="0"/>
              <a:t>Three Barriers Encountered</a:t>
            </a:r>
          </a:p>
          <a:p>
            <a:pPr marL="881063" lvl="1" indent="-514350">
              <a:buFont typeface="+mj-lt"/>
              <a:buAutoNum type="arabicPeriod"/>
            </a:pPr>
            <a:r>
              <a:rPr lang="en-US" dirty="0" smtClean="0"/>
              <a:t>Adaptable geospatial model </a:t>
            </a:r>
          </a:p>
          <a:p>
            <a:pPr marL="1155700" lvl="2" indent="-514350"/>
            <a:r>
              <a:rPr lang="en-US" dirty="0" smtClean="0"/>
              <a:t>WRAP Display</a:t>
            </a:r>
          </a:p>
          <a:p>
            <a:pPr marL="881063" lvl="1" indent="-514350">
              <a:buFont typeface="+mj-lt"/>
              <a:buAutoNum type="arabicPeriod"/>
            </a:pPr>
            <a:r>
              <a:rPr lang="en-US" dirty="0" smtClean="0"/>
              <a:t>Underlying network for analyses</a:t>
            </a:r>
          </a:p>
          <a:p>
            <a:pPr marL="1155700" lvl="2" indent="-514350"/>
            <a:r>
              <a:rPr lang="en-US" dirty="0" smtClean="0"/>
              <a:t>WRAP Network Tools</a:t>
            </a:r>
          </a:p>
          <a:p>
            <a:pPr marL="881063" lvl="1" indent="-514350">
              <a:buFont typeface="+mj-lt"/>
              <a:buAutoNum type="arabicPeriod"/>
            </a:pPr>
            <a:r>
              <a:rPr lang="en-US" dirty="0" smtClean="0"/>
              <a:t>Web inclusion and sharing of analyses</a:t>
            </a:r>
          </a:p>
          <a:p>
            <a:pPr marL="1155700" lvl="2" indent="-514350"/>
            <a:r>
              <a:rPr lang="en-US" dirty="0" smtClean="0"/>
              <a:t>Flow Regimes Work</a:t>
            </a:r>
          </a:p>
          <a:p>
            <a:pPr marL="560388" indent="-514350"/>
            <a:endParaRPr lang="en-US" dirty="0" smtClean="0"/>
          </a:p>
          <a:p>
            <a:pPr marL="560388" indent="-514350"/>
            <a:r>
              <a:rPr lang="en-US" dirty="0" smtClean="0"/>
              <a:t>Goal: Build a </a:t>
            </a:r>
            <a:r>
              <a:rPr lang="en-US" dirty="0" smtClean="0">
                <a:solidFill>
                  <a:srgbClr val="4275A0"/>
                </a:solidFill>
              </a:rPr>
              <a:t>simpler</a:t>
            </a:r>
            <a:r>
              <a:rPr lang="en-US" dirty="0" smtClean="0"/>
              <a:t>, more </a:t>
            </a:r>
            <a:r>
              <a:rPr lang="en-US" dirty="0" smtClean="0">
                <a:solidFill>
                  <a:srgbClr val="4275A0"/>
                </a:solidFill>
              </a:rPr>
              <a:t>sustainable</a:t>
            </a:r>
            <a:r>
              <a:rPr lang="en-US" dirty="0" smtClean="0"/>
              <a:t> system</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A1B5A4-AA02-4233-A0D8-B279CD76F1F8}" type="slidenum">
              <a:rPr lang="en-US" smtClean="0"/>
              <a:pPr>
                <a:defRPr/>
              </a:pPr>
              <a:t>9</a:t>
            </a:fld>
            <a:endParaRPr lang="en-US" dirty="0"/>
          </a:p>
        </p:txBody>
      </p:sp>
      <p:pic>
        <p:nvPicPr>
          <p:cNvPr id="5" name="Picture 2"/>
          <p:cNvPicPr>
            <a:picLocks noChangeAspect="1" noChangeArrowheads="1"/>
          </p:cNvPicPr>
          <p:nvPr/>
        </p:nvPicPr>
        <p:blipFill>
          <a:blip r:embed="rId2" cstate="print">
            <a:clrChange>
              <a:clrFrom>
                <a:srgbClr val="BEE8FA"/>
              </a:clrFrom>
              <a:clrTo>
                <a:srgbClr val="BEE8FA">
                  <a:alpha val="0"/>
                </a:srgbClr>
              </a:clrTo>
            </a:clrChange>
          </a:blip>
          <a:srcRect l="29375" t="14063" r="6250" b="9375"/>
          <a:stretch>
            <a:fillRect/>
          </a:stretch>
        </p:blipFill>
        <p:spPr bwMode="auto">
          <a:xfrm>
            <a:off x="6629400" y="1752600"/>
            <a:ext cx="2322512" cy="22098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UT">
  <a:themeElements>
    <a:clrScheme name="Custom 2">
      <a:dk1>
        <a:sysClr val="windowText" lastClr="000000"/>
      </a:dk1>
      <a:lt1>
        <a:sysClr val="window" lastClr="FFFFFF"/>
      </a:lt1>
      <a:dk2>
        <a:srgbClr val="002060"/>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raClrScheme>
      <a:clrScheme name="Median 1">
        <a:dk1>
          <a:srgbClr val="000000"/>
        </a:dk1>
        <a:lt1>
          <a:srgbClr val="FFFFFF"/>
        </a:lt1>
        <a:dk2>
          <a:srgbClr val="002060"/>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
      <a:clrScheme name="Median 2">
        <a:dk1>
          <a:srgbClr val="000000"/>
        </a:dk1>
        <a:lt1>
          <a:srgbClr val="FFFFFF"/>
        </a:lt1>
        <a:dk2>
          <a:srgbClr val="002060"/>
        </a:dk2>
        <a:lt2>
          <a:srgbClr val="EBDDC3"/>
        </a:lt2>
        <a:accent1>
          <a:srgbClr val="94B6D2"/>
        </a:accent1>
        <a:accent2>
          <a:srgbClr val="DD8047"/>
        </a:accent2>
        <a:accent3>
          <a:srgbClr val="FFFFFF"/>
        </a:accent3>
        <a:accent4>
          <a:srgbClr val="000000"/>
        </a:accent4>
        <a:accent5>
          <a:srgbClr val="C8D7E5"/>
        </a:accent5>
        <a:accent6>
          <a:srgbClr val="C8733F"/>
        </a:accent6>
        <a:hlink>
          <a:srgbClr val="CC6600"/>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02060"/>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2_Median 2">
    <a:dk1>
      <a:srgbClr val="000000"/>
    </a:dk1>
    <a:lt1>
      <a:srgbClr val="FFFFFF"/>
    </a:lt1>
    <a:dk2>
      <a:srgbClr val="002060"/>
    </a:dk2>
    <a:lt2>
      <a:srgbClr val="EBDDC3"/>
    </a:lt2>
    <a:accent1>
      <a:srgbClr val="94B6D2"/>
    </a:accent1>
    <a:accent2>
      <a:srgbClr val="DD8047"/>
    </a:accent2>
    <a:accent3>
      <a:srgbClr val="FFFFFF"/>
    </a:accent3>
    <a:accent4>
      <a:srgbClr val="000000"/>
    </a:accent4>
    <a:accent5>
      <a:srgbClr val="C8D7E5"/>
    </a:accent5>
    <a:accent6>
      <a:srgbClr val="C8733F"/>
    </a:accent6>
    <a:hlink>
      <a:srgbClr val="CC6600"/>
    </a:hlink>
    <a:folHlink>
      <a:srgbClr val="CC6600"/>
    </a:folHlink>
  </a:clrScheme>
</a:themeOverride>
</file>

<file path=docProps/app.xml><?xml version="1.0" encoding="utf-8"?>
<Properties xmlns="http://schemas.openxmlformats.org/officeDocument/2006/extended-properties" xmlns:vt="http://schemas.openxmlformats.org/officeDocument/2006/docPropsVTypes">
  <Template>UT</Template>
  <TotalTime>6359</TotalTime>
  <Words>2311</Words>
  <Application>Microsoft Office PowerPoint</Application>
  <PresentationFormat>On-screen Show (4:3)</PresentationFormat>
  <Paragraphs>308</Paragraphs>
  <Slides>33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UT</vt:lpstr>
      <vt:lpstr>VISIO</vt:lpstr>
      <vt:lpstr>Geospatial Data Layers  for Arc Hydro River</vt:lpstr>
      <vt:lpstr>Outline</vt:lpstr>
      <vt:lpstr>Review – Texas’ Senate Bills</vt:lpstr>
      <vt:lpstr>Review – WRAP &amp; WAM</vt:lpstr>
      <vt:lpstr>Review – WRAP </vt:lpstr>
      <vt:lpstr>Review – WRAP Display </vt:lpstr>
      <vt:lpstr>Review – WRAP Network Tools</vt:lpstr>
      <vt:lpstr>Review – Flow Regimes</vt:lpstr>
      <vt:lpstr>Review – Barriers &amp; Goal</vt:lpstr>
      <vt:lpstr>Review – DEMs &amp; Catchments</vt:lpstr>
      <vt:lpstr>Vision – Display Layer</vt:lpstr>
      <vt:lpstr>Vision – Analysis Layer</vt:lpstr>
      <vt:lpstr>Vision </vt:lpstr>
      <vt:lpstr>Review – Vision </vt:lpstr>
      <vt:lpstr>Research Questions</vt:lpstr>
      <vt:lpstr>Research Questions</vt:lpstr>
      <vt:lpstr>Q1: History</vt:lpstr>
      <vt:lpstr>Geospatial Model Review: Arc Hydro</vt:lpstr>
      <vt:lpstr>Geospatial Model Review: WRAP Hydro</vt:lpstr>
      <vt:lpstr>Geospatial Model Review: NED &amp; NHD (USGS &amp; EPA)</vt:lpstr>
      <vt:lpstr>Geospatial Model Review: CUAHSI</vt:lpstr>
      <vt:lpstr>Geospatial Model Review: Australian Geofabric</vt:lpstr>
      <vt:lpstr>Geospatial Model Review: Base Maps</vt:lpstr>
      <vt:lpstr>Geospatial Model Review: USGS Water Census</vt:lpstr>
      <vt:lpstr>Research Questions</vt:lpstr>
      <vt:lpstr>Q2: Future</vt:lpstr>
      <vt:lpstr>Q2: Arc Hydro River</vt:lpstr>
      <vt:lpstr>Research Questions</vt:lpstr>
      <vt:lpstr>Q3: Network Applications</vt:lpstr>
      <vt:lpstr>Research Questions</vt:lpstr>
      <vt:lpstr>Summary</vt:lpstr>
      <vt:lpstr>Indicators of Completion</vt:lpstr>
      <vt:lpstr>Slide 33</vt:lpstr>
    </vt:vector>
  </TitlesOfParts>
  <Company>Univeristy of Texas at Austin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Clark Siler</dc:creator>
  <cp:lastModifiedBy>cds847</cp:lastModifiedBy>
  <cp:revision>259</cp:revision>
  <dcterms:created xsi:type="dcterms:W3CDTF">2010-06-10T09:36:43Z</dcterms:created>
  <dcterms:modified xsi:type="dcterms:W3CDTF">2010-11-30T20:17:16Z</dcterms:modified>
</cp:coreProperties>
</file>