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0"/>
  </p:notesMasterIdLst>
  <p:sldIdLst>
    <p:sldId id="256" r:id="rId2"/>
    <p:sldId id="275" r:id="rId3"/>
    <p:sldId id="260" r:id="rId4"/>
    <p:sldId id="271" r:id="rId5"/>
    <p:sldId id="272" r:id="rId6"/>
    <p:sldId id="273" r:id="rId7"/>
    <p:sldId id="274" r:id="rId8"/>
    <p:sldId id="277" r:id="rId9"/>
    <p:sldId id="259" r:id="rId10"/>
    <p:sldId id="261" r:id="rId11"/>
    <p:sldId id="262" r:id="rId12"/>
    <p:sldId id="266" r:id="rId13"/>
    <p:sldId id="267" r:id="rId14"/>
    <p:sldId id="268" r:id="rId15"/>
    <p:sldId id="269" r:id="rId16"/>
    <p:sldId id="270" r:id="rId17"/>
    <p:sldId id="278"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0" d="100"/>
          <a:sy n="100" d="100"/>
        </p:scale>
        <p:origin x="-21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E:\GIS\Presentation\Precipitation%20Comparison.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smtClean="0"/>
              <a:t>Data From </a:t>
            </a:r>
            <a:r>
              <a:rPr lang="en-US" dirty="0" err="1" smtClean="0"/>
              <a:t>CellID</a:t>
            </a:r>
            <a:r>
              <a:rPr lang="en-US" baseline="0" dirty="0" smtClean="0"/>
              <a:t> 48047</a:t>
            </a:r>
            <a:endParaRPr lang="en-US" dirty="0"/>
          </a:p>
        </c:rich>
      </c:tx>
      <c:layout>
        <c:manualLayout>
          <c:xMode val="edge"/>
          <c:yMode val="edge"/>
          <c:x val="0.15916920601643067"/>
          <c:y val="5.2631578947368425E-2"/>
        </c:manualLayout>
      </c:layout>
      <c:overlay val="1"/>
    </c:title>
    <c:plotArea>
      <c:layout/>
      <c:barChart>
        <c:barDir val="col"/>
        <c:grouping val="clustered"/>
        <c:ser>
          <c:idx val="0"/>
          <c:order val="0"/>
          <c:tx>
            <c:strRef>
              <c:f>Sheet1!$B$2</c:f>
              <c:strCache>
                <c:ptCount val="1"/>
                <c:pt idx="0">
                  <c:v>1980</c:v>
                </c:pt>
              </c:strCache>
            </c:strRef>
          </c:tx>
          <c:spPr>
            <a:solidFill>
              <a:schemeClr val="tx1">
                <a:lumMod val="65000"/>
              </a:schemeClr>
            </a:solidFill>
          </c:spPr>
          <c:cat>
            <c:strRef>
              <c:f>Sheet1!$C$1:$N$1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Sheet1!$C$2:$N$2</c:f>
              <c:numCache>
                <c:formatCode>General</c:formatCode>
                <c:ptCount val="12"/>
                <c:pt idx="0">
                  <c:v>0</c:v>
                </c:pt>
                <c:pt idx="1">
                  <c:v>0</c:v>
                </c:pt>
                <c:pt idx="2">
                  <c:v>2</c:v>
                </c:pt>
                <c:pt idx="3">
                  <c:v>56</c:v>
                </c:pt>
                <c:pt idx="4">
                  <c:v>88</c:v>
                </c:pt>
                <c:pt idx="5">
                  <c:v>95</c:v>
                </c:pt>
                <c:pt idx="6">
                  <c:v>148</c:v>
                </c:pt>
                <c:pt idx="7">
                  <c:v>305</c:v>
                </c:pt>
                <c:pt idx="8">
                  <c:v>147</c:v>
                </c:pt>
                <c:pt idx="9">
                  <c:v>76</c:v>
                </c:pt>
                <c:pt idx="10">
                  <c:v>2</c:v>
                </c:pt>
                <c:pt idx="11">
                  <c:v>0</c:v>
                </c:pt>
              </c:numCache>
            </c:numRef>
          </c:val>
        </c:ser>
        <c:ser>
          <c:idx val="3"/>
          <c:order val="1"/>
          <c:tx>
            <c:strRef>
              <c:f>Sheet1!$B$5</c:f>
              <c:strCache>
                <c:ptCount val="1"/>
                <c:pt idx="0">
                  <c:v>1983</c:v>
                </c:pt>
              </c:strCache>
            </c:strRef>
          </c:tx>
          <c:spPr>
            <a:solidFill>
              <a:schemeClr val="accent2">
                <a:lumMod val="60000"/>
                <a:lumOff val="40000"/>
              </a:schemeClr>
            </a:solidFill>
          </c:spPr>
          <c:cat>
            <c:strRef>
              <c:f>Sheet1!$C$1:$N$1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Sheet1!$C$5:$N$5</c:f>
              <c:numCache>
                <c:formatCode>General</c:formatCode>
                <c:ptCount val="12"/>
                <c:pt idx="0">
                  <c:v>0</c:v>
                </c:pt>
                <c:pt idx="1">
                  <c:v>6</c:v>
                </c:pt>
                <c:pt idx="2">
                  <c:v>12</c:v>
                </c:pt>
                <c:pt idx="3">
                  <c:v>20</c:v>
                </c:pt>
                <c:pt idx="4">
                  <c:v>98</c:v>
                </c:pt>
                <c:pt idx="5">
                  <c:v>127</c:v>
                </c:pt>
                <c:pt idx="6">
                  <c:v>160</c:v>
                </c:pt>
                <c:pt idx="7">
                  <c:v>182</c:v>
                </c:pt>
                <c:pt idx="8">
                  <c:v>138</c:v>
                </c:pt>
                <c:pt idx="9">
                  <c:v>4</c:v>
                </c:pt>
                <c:pt idx="10">
                  <c:v>0</c:v>
                </c:pt>
                <c:pt idx="11">
                  <c:v>1</c:v>
                </c:pt>
              </c:numCache>
            </c:numRef>
          </c:val>
        </c:ser>
        <c:ser>
          <c:idx val="6"/>
          <c:order val="2"/>
          <c:tx>
            <c:strRef>
              <c:f>Sheet1!$B$8</c:f>
              <c:strCache>
                <c:ptCount val="1"/>
                <c:pt idx="0">
                  <c:v>1999</c:v>
                </c:pt>
              </c:strCache>
            </c:strRef>
          </c:tx>
          <c:spPr>
            <a:solidFill>
              <a:schemeClr val="accent1">
                <a:lumMod val="75000"/>
              </a:schemeClr>
            </a:solidFill>
          </c:spPr>
          <c:cat>
            <c:strRef>
              <c:f>Sheet1!$C$1:$N$1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Sheet1!$C$8:$N$8</c:f>
              <c:numCache>
                <c:formatCode>General</c:formatCode>
                <c:ptCount val="12"/>
                <c:pt idx="0">
                  <c:v>1</c:v>
                </c:pt>
                <c:pt idx="1">
                  <c:v>6</c:v>
                </c:pt>
                <c:pt idx="2">
                  <c:v>6</c:v>
                </c:pt>
                <c:pt idx="3">
                  <c:v>60</c:v>
                </c:pt>
                <c:pt idx="4">
                  <c:v>111</c:v>
                </c:pt>
                <c:pt idx="5">
                  <c:v>116</c:v>
                </c:pt>
                <c:pt idx="6">
                  <c:v>276</c:v>
                </c:pt>
                <c:pt idx="7">
                  <c:v>328</c:v>
                </c:pt>
                <c:pt idx="8">
                  <c:v>249</c:v>
                </c:pt>
                <c:pt idx="9">
                  <c:v>92</c:v>
                </c:pt>
                <c:pt idx="10">
                  <c:v>1</c:v>
                </c:pt>
                <c:pt idx="11">
                  <c:v>0</c:v>
                </c:pt>
              </c:numCache>
            </c:numRef>
          </c:val>
        </c:ser>
        <c:axId val="62202240"/>
        <c:axId val="62203776"/>
      </c:barChart>
      <c:catAx>
        <c:axId val="62202240"/>
        <c:scaling>
          <c:orientation val="minMax"/>
        </c:scaling>
        <c:axPos val="b"/>
        <c:numFmt formatCode="General" sourceLinked="1"/>
        <c:tickLblPos val="nextTo"/>
        <c:spPr>
          <a:ln>
            <a:solidFill>
              <a:srgbClr val="775F55"/>
            </a:solidFill>
          </a:ln>
        </c:spPr>
        <c:crossAx val="62203776"/>
        <c:crosses val="autoZero"/>
        <c:auto val="1"/>
        <c:lblAlgn val="ctr"/>
        <c:lblOffset val="100"/>
      </c:catAx>
      <c:valAx>
        <c:axId val="62203776"/>
        <c:scaling>
          <c:orientation val="minMax"/>
        </c:scaling>
        <c:axPos val="l"/>
        <c:majorGridlines>
          <c:spPr>
            <a:ln>
              <a:solidFill>
                <a:schemeClr val="bg2">
                  <a:lumMod val="40000"/>
                  <a:lumOff val="60000"/>
                </a:schemeClr>
              </a:solidFill>
            </a:ln>
          </c:spPr>
        </c:majorGridlines>
        <c:title>
          <c:tx>
            <c:rich>
              <a:bodyPr rot="-5400000" vert="horz"/>
              <a:lstStyle/>
              <a:p>
                <a:pPr>
                  <a:defRPr/>
                </a:pPr>
                <a:r>
                  <a:rPr lang="en-US"/>
                  <a:t>Rainfall in mm</a:t>
                </a:r>
              </a:p>
            </c:rich>
          </c:tx>
          <c:layout/>
        </c:title>
        <c:numFmt formatCode="General" sourceLinked="1"/>
        <c:minorTickMark val="out"/>
        <c:tickLblPos val="nextTo"/>
        <c:spPr>
          <a:ln>
            <a:solidFill>
              <a:srgbClr val="775F55"/>
            </a:solidFill>
          </a:ln>
        </c:spPr>
        <c:crossAx val="62202240"/>
        <c:crosses val="autoZero"/>
        <c:crossBetween val="between"/>
      </c:valAx>
      <c:spPr>
        <a:noFill/>
        <a:ln>
          <a:solidFill>
            <a:schemeClr val="bg2"/>
          </a:solidFill>
        </a:ln>
      </c:spPr>
    </c:plotArea>
    <c:legend>
      <c:legendPos val="r"/>
      <c:layout/>
    </c:legend>
    <c:plotVisOnly val="1"/>
    <c:dispBlanksAs val="gap"/>
  </c:chart>
  <c:txPr>
    <a:bodyPr/>
    <a:lstStyle/>
    <a:p>
      <a:pPr>
        <a:defRPr sz="1600">
          <a:solidFill>
            <a:schemeClr val="bg2"/>
          </a:solidFill>
        </a:defRPr>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B240FB-8B8A-4EE4-9A0C-3C141508A4F3}" type="datetimeFigureOut">
              <a:rPr lang="en-US" smtClean="0"/>
              <a:pPr/>
              <a:t>11/26/2007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20F080-5741-41AB-8AF0-8BEA3B60F7A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Rainy Season: April-Oct</a:t>
            </a:r>
          </a:p>
          <a:p>
            <a:r>
              <a:rPr lang="en-US" dirty="0" smtClean="0"/>
              <a:t>Farming communities</a:t>
            </a:r>
            <a:r>
              <a:rPr lang="en-US" baseline="0" dirty="0" smtClean="0"/>
              <a:t> in North: Depend on consistent rain patterns</a:t>
            </a:r>
          </a:p>
          <a:p>
            <a:r>
              <a:rPr lang="en-US" baseline="0" dirty="0" smtClean="0"/>
              <a:t>Floods: 1999 and 2007</a:t>
            </a:r>
          </a:p>
          <a:p>
            <a:r>
              <a:rPr lang="en-US" baseline="0" dirty="0" smtClean="0"/>
              <a:t>Drought 1982-1983, 2004</a:t>
            </a:r>
          </a:p>
          <a:p>
            <a:r>
              <a:rPr lang="en-US" baseline="0" dirty="0" err="1" smtClean="0"/>
              <a:t>Diebougou</a:t>
            </a:r>
            <a:r>
              <a:rPr lang="en-US" baseline="0" dirty="0" smtClean="0"/>
              <a:t> Dam in Burkina Faso: Releases water and floods north…occurred in both 1999 and 2007</a:t>
            </a:r>
            <a:endParaRPr lang="en-US" dirty="0"/>
          </a:p>
        </p:txBody>
      </p:sp>
      <p:sp>
        <p:nvSpPr>
          <p:cNvPr id="4" name="Slide Number Placeholder 3"/>
          <p:cNvSpPr>
            <a:spLocks noGrp="1"/>
          </p:cNvSpPr>
          <p:nvPr>
            <p:ph type="sldNum" sz="quarter" idx="10"/>
          </p:nvPr>
        </p:nvSpPr>
        <p:spPr/>
        <p:txBody>
          <a:bodyPr/>
          <a:lstStyle/>
          <a:p>
            <a:fld id="{9720F080-5741-41AB-8AF0-8BEA3B60F7A3}"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 stayed in Bongo, Ghana in 2005 for almost 3 months---learned about fluoride contamination problem…current graduate work</a:t>
            </a:r>
          </a:p>
          <a:p>
            <a:r>
              <a:rPr lang="en-US" baseline="0" dirty="0" smtClean="0"/>
              <a:t>Interested in how GIS could help this region both with water quality (another project) and for this project, if it could help prevent the flooding of the northern region.  Weather mapping and topography to help farmers and the Volta River Basin that spans at least Burkina Faso, Ghana and Togo, to better manage water daily and especially in times of flooding and drought.</a:t>
            </a:r>
            <a:endParaRPr lang="en-US" dirty="0"/>
          </a:p>
        </p:txBody>
      </p:sp>
      <p:sp>
        <p:nvSpPr>
          <p:cNvPr id="4" name="Slide Number Placeholder 3"/>
          <p:cNvSpPr>
            <a:spLocks noGrp="1"/>
          </p:cNvSpPr>
          <p:nvPr>
            <p:ph type="sldNum" sz="quarter" idx="10"/>
          </p:nvPr>
        </p:nvSpPr>
        <p:spPr/>
        <p:txBody>
          <a:bodyPr/>
          <a:lstStyle/>
          <a:p>
            <a:fld id="{9720F080-5741-41AB-8AF0-8BEA3B60F7A3}"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Finding data</a:t>
            </a:r>
            <a:r>
              <a:rPr lang="en-US" baseline="0" dirty="0" smtClean="0"/>
              <a:t> is HARD!</a:t>
            </a:r>
          </a:p>
          <a:p>
            <a:r>
              <a:rPr lang="en-US" baseline="0" dirty="0" smtClean="0"/>
              <a:t>The political boundaries I was able to download from a Berkeley site</a:t>
            </a:r>
          </a:p>
          <a:p>
            <a:r>
              <a:rPr lang="en-US" baseline="0" dirty="0" smtClean="0"/>
              <a:t>Bongo borders Burkina Faso.  Interesting here, when look at both images: </a:t>
            </a:r>
          </a:p>
          <a:p>
            <a:r>
              <a:rPr lang="en-US" baseline="0" dirty="0" smtClean="0"/>
              <a:t>Poverty is in North….especially north of the lake.  Notice how the streams are vacant around the lake, had to create a new network of streams that connected all the tributaries to a centerline through the lake.</a:t>
            </a:r>
            <a:endParaRPr lang="en-US" dirty="0"/>
          </a:p>
        </p:txBody>
      </p:sp>
      <p:sp>
        <p:nvSpPr>
          <p:cNvPr id="4" name="Slide Number Placeholder 3"/>
          <p:cNvSpPr>
            <a:spLocks noGrp="1"/>
          </p:cNvSpPr>
          <p:nvPr>
            <p:ph type="sldNum" sz="quarter" idx="10"/>
          </p:nvPr>
        </p:nvSpPr>
        <p:spPr/>
        <p:txBody>
          <a:bodyPr/>
          <a:lstStyle/>
          <a:p>
            <a:fld id="{9720F080-5741-41AB-8AF0-8BEA3B60F7A3}"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 DEM I downloaded</a:t>
            </a:r>
            <a:r>
              <a:rPr lang="en-US" baseline="0" dirty="0" smtClean="0"/>
              <a:t> it from the GTOPO site managed by USGS.  Unfortunately, my grid of data appeared corrupt, but with some tweaking of the header files, I was able to get a working DEM, clip it down, and then burn my streams in.</a:t>
            </a:r>
            <a:endParaRPr lang="en-US" dirty="0"/>
          </a:p>
        </p:txBody>
      </p:sp>
      <p:sp>
        <p:nvSpPr>
          <p:cNvPr id="4" name="Slide Number Placeholder 3"/>
          <p:cNvSpPr>
            <a:spLocks noGrp="1"/>
          </p:cNvSpPr>
          <p:nvPr>
            <p:ph type="sldNum" sz="quarter" idx="10"/>
          </p:nvPr>
        </p:nvSpPr>
        <p:spPr/>
        <p:txBody>
          <a:bodyPr/>
          <a:lstStyle/>
          <a:p>
            <a:fld id="{9720F080-5741-41AB-8AF0-8BEA3B60F7A3}"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Precipitation data was available</a:t>
            </a:r>
            <a:r>
              <a:rPr lang="en-US" baseline="0" dirty="0" smtClean="0"/>
              <a:t> that covers the entire earth in ½ degree grids.  </a:t>
            </a:r>
            <a:endParaRPr lang="en-US" dirty="0"/>
          </a:p>
        </p:txBody>
      </p:sp>
      <p:sp>
        <p:nvSpPr>
          <p:cNvPr id="4" name="Slide Number Placeholder 3"/>
          <p:cNvSpPr>
            <a:spLocks noGrp="1"/>
          </p:cNvSpPr>
          <p:nvPr>
            <p:ph type="sldNum" sz="quarter" idx="10"/>
          </p:nvPr>
        </p:nvSpPr>
        <p:spPr/>
        <p:txBody>
          <a:bodyPr/>
          <a:lstStyle/>
          <a:p>
            <a:fld id="{9720F080-5741-41AB-8AF0-8BEA3B60F7A3}"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Looking</a:t>
            </a:r>
            <a:r>
              <a:rPr lang="en-US" baseline="0" dirty="0" smtClean="0"/>
              <a:t> at the precipitation data, I wanted to see, on an annual basis, what constituted a normal, drought and flood year.</a:t>
            </a:r>
            <a:endParaRPr lang="en-US" dirty="0"/>
          </a:p>
        </p:txBody>
      </p:sp>
      <p:sp>
        <p:nvSpPr>
          <p:cNvPr id="4" name="Slide Number Placeholder 3"/>
          <p:cNvSpPr>
            <a:spLocks noGrp="1"/>
          </p:cNvSpPr>
          <p:nvPr>
            <p:ph type="sldNum" sz="quarter" idx="10"/>
          </p:nvPr>
        </p:nvSpPr>
        <p:spPr/>
        <p:txBody>
          <a:bodyPr/>
          <a:lstStyle/>
          <a:p>
            <a:fld id="{9720F080-5741-41AB-8AF0-8BEA3B60F7A3}"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20F080-5741-41AB-8AF0-8BEA3B60F7A3}"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20F080-5741-41AB-8AF0-8BEA3B60F7A3}"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C520D216-3B0C-4B78-B743-0F733758EDA9}" type="datetimeFigureOut">
              <a:rPr lang="en-US" smtClean="0"/>
              <a:pPr/>
              <a:t>11/26/2007</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1C448AA-89A2-426D-83E8-373900158DD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20D216-3B0C-4B78-B743-0F733758EDA9}" type="datetimeFigureOut">
              <a:rPr lang="en-US" smtClean="0"/>
              <a:pPr/>
              <a:t>11/26/2007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448AA-89A2-426D-83E8-373900158DD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C520D216-3B0C-4B78-B743-0F733758EDA9}" type="datetimeFigureOut">
              <a:rPr lang="en-US" smtClean="0"/>
              <a:pPr/>
              <a:t>11/26/2007</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C1C448AA-89A2-426D-83E8-373900158DD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520D216-3B0C-4B78-B743-0F733758EDA9}" type="datetimeFigureOut">
              <a:rPr lang="en-US" smtClean="0"/>
              <a:pPr/>
              <a:t>11/26/2007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1C448AA-89A2-426D-83E8-373900158DDF}"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C520D216-3B0C-4B78-B743-0F733758EDA9}" type="datetimeFigureOut">
              <a:rPr lang="en-US" smtClean="0"/>
              <a:pPr/>
              <a:t>11/26/2007</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1C448AA-89A2-426D-83E8-373900158DDF}"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C520D216-3B0C-4B78-B743-0F733758EDA9}" type="datetimeFigureOut">
              <a:rPr lang="en-US" smtClean="0"/>
              <a:pPr/>
              <a:t>11/26/2007</a:t>
            </a:fld>
            <a:endParaRPr lang="en-US"/>
          </a:p>
        </p:txBody>
      </p:sp>
      <p:sp>
        <p:nvSpPr>
          <p:cNvPr id="10" name="Slide Number Placeholder 9"/>
          <p:cNvSpPr>
            <a:spLocks noGrp="1"/>
          </p:cNvSpPr>
          <p:nvPr>
            <p:ph type="sldNum" sz="quarter" idx="16"/>
          </p:nvPr>
        </p:nvSpPr>
        <p:spPr/>
        <p:txBody>
          <a:bodyPr rtlCol="0"/>
          <a:lstStyle/>
          <a:p>
            <a:fld id="{C1C448AA-89A2-426D-83E8-373900158DDF}"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C520D216-3B0C-4B78-B743-0F733758EDA9}" type="datetimeFigureOut">
              <a:rPr lang="en-US" smtClean="0"/>
              <a:pPr/>
              <a:t>11/26/2007</a:t>
            </a:fld>
            <a:endParaRPr lang="en-US"/>
          </a:p>
        </p:txBody>
      </p:sp>
      <p:sp>
        <p:nvSpPr>
          <p:cNvPr id="12" name="Slide Number Placeholder 11"/>
          <p:cNvSpPr>
            <a:spLocks noGrp="1"/>
          </p:cNvSpPr>
          <p:nvPr>
            <p:ph type="sldNum" sz="quarter" idx="16"/>
          </p:nvPr>
        </p:nvSpPr>
        <p:spPr/>
        <p:txBody>
          <a:bodyPr rtlCol="0"/>
          <a:lstStyle/>
          <a:p>
            <a:fld id="{C1C448AA-89A2-426D-83E8-373900158DDF}"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520D216-3B0C-4B78-B743-0F733758EDA9}" type="datetimeFigureOut">
              <a:rPr lang="en-US" smtClean="0"/>
              <a:pPr/>
              <a:t>11/26/2007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1C448AA-89A2-426D-83E8-373900158DD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20D216-3B0C-4B78-B743-0F733758EDA9}" type="datetimeFigureOut">
              <a:rPr lang="en-US" smtClean="0"/>
              <a:pPr/>
              <a:t>11/26/2007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1C448AA-89A2-426D-83E8-373900158D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520D216-3B0C-4B78-B743-0F733758EDA9}" type="datetimeFigureOut">
              <a:rPr lang="en-US" smtClean="0"/>
              <a:pPr/>
              <a:t>11/26/2007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1C448AA-89A2-426D-83E8-373900158DDF}"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C520D216-3B0C-4B78-B743-0F733758EDA9}" type="datetimeFigureOut">
              <a:rPr lang="en-US" smtClean="0"/>
              <a:pPr/>
              <a:t>11/26/2007</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1C448AA-89A2-426D-83E8-373900158DDF}"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520D216-3B0C-4B78-B743-0F733758EDA9}" type="datetimeFigureOut">
              <a:rPr lang="en-US" smtClean="0"/>
              <a:pPr/>
              <a:t>11/26/2007</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1C448AA-89A2-426D-83E8-373900158D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Layout" Target="../slideLayouts/slideLayout1.xml"/><Relationship Id="rId1" Type="http://schemas.openxmlformats.org/officeDocument/2006/relationships/video" Target="file:///\\civil.lrc.ce.utexas.edu\stu\k\kaa543\My%20Documents\GIS2007\GlobalWeather\1983PrecipAnimation.avi" TargetMode="Externa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video" Target="file:///\\civil.lrc.ce.utexas.edu\stu\k\kaa543\My%20Documents\GIS2007\GlobalWeather\1999PrecipAnimation.avi" TargetMode="External"/><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5.xml"/><Relationship Id="rId5" Type="http://schemas.openxmlformats.org/officeDocument/2006/relationships/image" Target="../media/image41.emf"/><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8.emf"/><Relationship Id="rId1" Type="http://schemas.openxmlformats.org/officeDocument/2006/relationships/slideLayout" Target="../slideLayouts/slideLayout5.xml"/><Relationship Id="rId5" Type="http://schemas.openxmlformats.org/officeDocument/2006/relationships/image" Target="../media/image44.emf"/><Relationship Id="rId4" Type="http://schemas.openxmlformats.org/officeDocument/2006/relationships/image" Target="../media/image43.emf"/></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8.emf"/><Relationship Id="rId1" Type="http://schemas.openxmlformats.org/officeDocument/2006/relationships/slideLayout" Target="../slideLayouts/slideLayout5.xml"/><Relationship Id="rId5" Type="http://schemas.openxmlformats.org/officeDocument/2006/relationships/image" Target="../media/image47.emf"/><Relationship Id="rId4" Type="http://schemas.openxmlformats.org/officeDocument/2006/relationships/image" Target="../media/image46.emf"/></Relationships>
</file>

<file path=ppt/slides/_rels/slide1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8.emf"/><Relationship Id="rId1" Type="http://schemas.openxmlformats.org/officeDocument/2006/relationships/slideLayout" Target="../slideLayouts/slideLayout5.xml"/><Relationship Id="rId5" Type="http://schemas.openxmlformats.org/officeDocument/2006/relationships/image" Target="../media/image50.emf"/><Relationship Id="rId4" Type="http://schemas.openxmlformats.org/officeDocument/2006/relationships/image" Target="../media/image49.emf"/></Relationships>
</file>

<file path=ppt/slides/_rels/slide1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38.emf"/><Relationship Id="rId1" Type="http://schemas.openxmlformats.org/officeDocument/2006/relationships/slideLayout" Target="../slideLayouts/slideLayout5.xml"/><Relationship Id="rId5" Type="http://schemas.openxmlformats.org/officeDocument/2006/relationships/image" Target="../media/image53.emf"/><Relationship Id="rId4" Type="http://schemas.openxmlformats.org/officeDocument/2006/relationships/image" Target="../media/image52.emf"/></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1.tiff"/><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tiff"/><Relationship Id="rId4" Type="http://schemas.openxmlformats.org/officeDocument/2006/relationships/image" Target="../media/image12.tiff"/><Relationship Id="rId9" Type="http://schemas.openxmlformats.org/officeDocument/2006/relationships/image" Target="../media/image17.tiff"/></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file:///\\civil.lrc.ce.utexas.edu\stu\k\kaa543\My%20Documents\GIS2007\GlobalWeather\1980PrecipAnimation.avi" TargetMode="External"/><Relationship Id="rId5" Type="http://schemas.openxmlformats.org/officeDocument/2006/relationships/image" Target="../media/image35.emf"/><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143000"/>
          </a:xfrm>
        </p:spPr>
        <p:txBody>
          <a:bodyPr/>
          <a:lstStyle/>
          <a:p>
            <a:pPr algn="ctr"/>
            <a:r>
              <a:rPr lang="en-US" dirty="0" smtClean="0"/>
              <a:t>Ghana Precipitation Patterns</a:t>
            </a:r>
            <a:endParaRPr lang="en-US" dirty="0"/>
          </a:p>
        </p:txBody>
      </p:sp>
      <p:sp>
        <p:nvSpPr>
          <p:cNvPr id="3" name="Subtitle 2"/>
          <p:cNvSpPr>
            <a:spLocks noGrp="1"/>
          </p:cNvSpPr>
          <p:nvPr>
            <p:ph type="subTitle" idx="1"/>
          </p:nvPr>
        </p:nvSpPr>
        <p:spPr/>
        <p:txBody>
          <a:bodyPr/>
          <a:lstStyle/>
          <a:p>
            <a:r>
              <a:rPr lang="en-US" smtClean="0"/>
              <a:t>Katherine Alfredo</a:t>
            </a:r>
            <a:endParaRPr lang="en-US" dirty="0"/>
          </a:p>
        </p:txBody>
      </p:sp>
      <p:pic>
        <p:nvPicPr>
          <p:cNvPr id="33793" name="Picture 1"/>
          <p:cNvPicPr>
            <a:picLocks noChangeAspect="1" noChangeArrowheads="1"/>
          </p:cNvPicPr>
          <p:nvPr/>
        </p:nvPicPr>
        <p:blipFill>
          <a:blip r:embed="rId2" cstate="print"/>
          <a:srcRect t="11808"/>
          <a:stretch>
            <a:fillRect/>
          </a:stretch>
        </p:blipFill>
        <p:spPr bwMode="auto">
          <a:xfrm>
            <a:off x="304800" y="1828800"/>
            <a:ext cx="3905867" cy="3333750"/>
          </a:xfrm>
          <a:prstGeom prst="rect">
            <a:avLst/>
          </a:prstGeom>
          <a:noFill/>
          <a:ln w="9525">
            <a:solidFill>
              <a:schemeClr val="accent1"/>
            </a:solidFill>
            <a:miter lim="800000"/>
            <a:headEnd/>
            <a:tailEnd/>
          </a:ln>
          <a:effectLst/>
        </p:spPr>
      </p:pic>
      <p:sp>
        <p:nvSpPr>
          <p:cNvPr id="10" name="TextBox 9"/>
          <p:cNvSpPr txBox="1"/>
          <p:nvPr/>
        </p:nvSpPr>
        <p:spPr>
          <a:xfrm>
            <a:off x="0" y="5715000"/>
            <a:ext cx="5029200" cy="338554"/>
          </a:xfrm>
          <a:prstGeom prst="rect">
            <a:avLst/>
          </a:prstGeom>
          <a:noFill/>
        </p:spPr>
        <p:txBody>
          <a:bodyPr wrap="square" rtlCol="0">
            <a:spAutoFit/>
          </a:bodyPr>
          <a:lstStyle/>
          <a:p>
            <a:r>
              <a:rPr lang="en-US" sz="1600" dirty="0" smtClean="0"/>
              <a:t>http://www.dartmouth.edu/~</a:t>
            </a:r>
            <a:r>
              <a:rPr lang="en-US" sz="1200" dirty="0" smtClean="0"/>
              <a:t>floods/2007159.html</a:t>
            </a:r>
            <a:endParaRPr lang="en-US" sz="1200" dirty="0"/>
          </a:p>
        </p:txBody>
      </p:sp>
      <p:pic>
        <p:nvPicPr>
          <p:cNvPr id="1026" name="Picture 2"/>
          <p:cNvPicPr>
            <a:picLocks noChangeAspect="1" noChangeArrowheads="1"/>
          </p:cNvPicPr>
          <p:nvPr/>
        </p:nvPicPr>
        <p:blipFill>
          <a:blip r:embed="rId3"/>
          <a:srcRect/>
          <a:stretch>
            <a:fillRect/>
          </a:stretch>
        </p:blipFill>
        <p:spPr bwMode="auto">
          <a:xfrm>
            <a:off x="14554200" y="685800"/>
            <a:ext cx="1095375" cy="14287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t="9111" b="3333"/>
          <a:stretch>
            <a:fillRect/>
          </a:stretch>
        </p:blipFill>
        <p:spPr bwMode="auto">
          <a:xfrm>
            <a:off x="4572000" y="1676400"/>
            <a:ext cx="4343400" cy="3802889"/>
          </a:xfrm>
          <a:prstGeom prst="rect">
            <a:avLst/>
          </a:prstGeom>
          <a:noFill/>
          <a:ln w="9525">
            <a:solidFill>
              <a:schemeClr val="accent1"/>
            </a:solidFill>
            <a:miter lim="800000"/>
            <a:headEnd/>
            <a:tailEnd/>
          </a:ln>
          <a:effectLst/>
        </p:spPr>
      </p:pic>
      <p:sp>
        <p:nvSpPr>
          <p:cNvPr id="8" name="TextBox 7"/>
          <p:cNvSpPr txBox="1"/>
          <p:nvPr/>
        </p:nvSpPr>
        <p:spPr>
          <a:xfrm>
            <a:off x="4572000" y="5742801"/>
            <a:ext cx="3733800" cy="276999"/>
          </a:xfrm>
          <a:prstGeom prst="rect">
            <a:avLst/>
          </a:prstGeom>
          <a:noFill/>
        </p:spPr>
        <p:txBody>
          <a:bodyPr wrap="square" rtlCol="0">
            <a:spAutoFit/>
          </a:bodyPr>
          <a:lstStyle/>
          <a:p>
            <a:r>
              <a:rPr lang="en-US" sz="1200" dirty="0" smtClean="0"/>
              <a:t>http://modis-atmos.gsfc.nasa.gov/IMAGES/index.html</a:t>
            </a:r>
            <a:endParaRPr lang="en-US"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r>
              <a:rPr lang="en-US" dirty="0" smtClean="0"/>
              <a:t>1983: Drought Year</a:t>
            </a:r>
            <a:endParaRPr lang="en-US" dirty="0"/>
          </a:p>
        </p:txBody>
      </p:sp>
      <p:sp>
        <p:nvSpPr>
          <p:cNvPr id="4" name="Rectangle 3"/>
          <p:cNvSpPr/>
          <p:nvPr/>
        </p:nvSpPr>
        <p:spPr>
          <a:xfrm>
            <a:off x="0" y="0"/>
            <a:ext cx="9144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noChangeArrowheads="1"/>
          </p:cNvPicPr>
          <p:nvPr/>
        </p:nvPicPr>
        <p:blipFill>
          <a:blip r:embed="rId3"/>
          <a:srcRect t="16533"/>
          <a:stretch>
            <a:fillRect/>
          </a:stretch>
        </p:blipFill>
        <p:spPr bwMode="auto">
          <a:xfrm>
            <a:off x="457200" y="685800"/>
            <a:ext cx="1554990" cy="4879757"/>
          </a:xfrm>
          <a:prstGeom prst="rect">
            <a:avLst/>
          </a:prstGeom>
          <a:noFill/>
          <a:ln w="9525">
            <a:noFill/>
            <a:miter lim="800000"/>
            <a:headEnd/>
            <a:tailEnd/>
          </a:ln>
          <a:effectLst/>
        </p:spPr>
      </p:pic>
      <p:pic>
        <p:nvPicPr>
          <p:cNvPr id="7" name="1983PrecipAnimation.avi">
            <a:hlinkClick r:id="" action="ppaction://media"/>
          </p:cNvPr>
          <p:cNvPicPr>
            <a:picLocks noRot="1" noChangeAspect="1"/>
          </p:cNvPicPr>
          <p:nvPr>
            <a:videoFile r:link="rId1"/>
          </p:nvPr>
        </p:nvPicPr>
        <p:blipFill>
          <a:blip r:embed="rId4"/>
          <a:stretch>
            <a:fillRect/>
          </a:stretch>
        </p:blipFill>
        <p:spPr>
          <a:xfrm>
            <a:off x="2615809" y="64586"/>
            <a:ext cx="6223391" cy="5879014"/>
          </a:xfrm>
          <a:prstGeom prst="rect">
            <a:avLst/>
          </a:prstGeom>
          <a:ln>
            <a:solidFill>
              <a:schemeClr val="bg1">
                <a:lumMod val="65000"/>
              </a:schemeClr>
            </a:solidFill>
          </a:ln>
        </p:spPr>
      </p:pic>
      <p:sp>
        <p:nvSpPr>
          <p:cNvPr id="8" name="TextBox 7"/>
          <p:cNvSpPr txBox="1"/>
          <p:nvPr/>
        </p:nvSpPr>
        <p:spPr>
          <a:xfrm>
            <a:off x="0" y="6248400"/>
            <a:ext cx="2133600" cy="369332"/>
          </a:xfrm>
          <a:prstGeom prst="rect">
            <a:avLst/>
          </a:prstGeom>
          <a:noFill/>
        </p:spPr>
        <p:txBody>
          <a:bodyPr wrap="square" rtlCol="0">
            <a:spAutoFit/>
          </a:bodyPr>
          <a:lstStyle/>
          <a:p>
            <a:pPr algn="ctr"/>
            <a:r>
              <a:rPr lang="en-US" dirty="0" smtClean="0"/>
              <a:t>VIDEO</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1999PrecipAnimation.avi">
            <a:hlinkClick r:id="" action="ppaction://media"/>
          </p:cNvPr>
          <p:cNvPicPr>
            <a:picLocks noRot="1" noChangeAspect="1"/>
          </p:cNvPicPr>
          <p:nvPr>
            <a:videoFile r:link="rId1"/>
          </p:nvPr>
        </p:nvPicPr>
        <p:blipFill>
          <a:blip r:embed="rId3"/>
          <a:stretch>
            <a:fillRect/>
          </a:stretch>
        </p:blipFill>
        <p:spPr>
          <a:xfrm>
            <a:off x="2590800" y="40961"/>
            <a:ext cx="6248400" cy="5902639"/>
          </a:xfrm>
          <a:prstGeom prst="rect">
            <a:avLst/>
          </a:prstGeom>
          <a:ln>
            <a:solidFill>
              <a:schemeClr val="bg1">
                <a:lumMod val="65000"/>
              </a:schemeClr>
            </a:solidFill>
          </a:ln>
        </p:spPr>
      </p:pic>
      <p:sp>
        <p:nvSpPr>
          <p:cNvPr id="3" name="Subtitle 2"/>
          <p:cNvSpPr>
            <a:spLocks noGrp="1"/>
          </p:cNvSpPr>
          <p:nvPr>
            <p:ph type="subTitle" idx="1"/>
          </p:nvPr>
        </p:nvSpPr>
        <p:spPr/>
        <p:txBody>
          <a:bodyPr/>
          <a:lstStyle/>
          <a:p>
            <a:r>
              <a:rPr lang="en-US" dirty="0" smtClean="0"/>
              <a:t>1999: Flood Year</a:t>
            </a:r>
            <a:endParaRPr lang="en-US" dirty="0"/>
          </a:p>
        </p:txBody>
      </p:sp>
      <p:pic>
        <p:nvPicPr>
          <p:cNvPr id="6" name="Picture 5"/>
          <p:cNvPicPr>
            <a:picLocks noChangeAspect="1" noChangeArrowheads="1"/>
          </p:cNvPicPr>
          <p:nvPr/>
        </p:nvPicPr>
        <p:blipFill>
          <a:blip r:embed="rId4"/>
          <a:srcRect t="16533"/>
          <a:stretch>
            <a:fillRect/>
          </a:stretch>
        </p:blipFill>
        <p:spPr bwMode="auto">
          <a:xfrm>
            <a:off x="457200" y="685800"/>
            <a:ext cx="1554990" cy="4879757"/>
          </a:xfrm>
          <a:prstGeom prst="rect">
            <a:avLst/>
          </a:prstGeom>
          <a:noFill/>
          <a:ln w="9525">
            <a:noFill/>
            <a:miter lim="800000"/>
            <a:headEnd/>
            <a:tailEnd/>
          </a:ln>
          <a:effectLst/>
        </p:spPr>
      </p:pic>
      <p:sp>
        <p:nvSpPr>
          <p:cNvPr id="7" name="TextBox 6"/>
          <p:cNvSpPr txBox="1"/>
          <p:nvPr/>
        </p:nvSpPr>
        <p:spPr>
          <a:xfrm>
            <a:off x="0" y="6248400"/>
            <a:ext cx="2133600" cy="369332"/>
          </a:xfrm>
          <a:prstGeom prst="rect">
            <a:avLst/>
          </a:prstGeom>
          <a:noFill/>
        </p:spPr>
        <p:txBody>
          <a:bodyPr wrap="square" rtlCol="0">
            <a:spAutoFit/>
          </a:bodyPr>
          <a:lstStyle/>
          <a:p>
            <a:pPr algn="ctr"/>
            <a:r>
              <a:rPr lang="en-US" dirty="0" smtClean="0"/>
              <a:t>VIDEO</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869950"/>
          </a:xfrm>
        </p:spPr>
        <p:txBody>
          <a:bodyPr/>
          <a:lstStyle/>
          <a:p>
            <a:r>
              <a:rPr lang="en-US" dirty="0" smtClean="0"/>
              <a:t>Precipitation in June</a:t>
            </a:r>
            <a:endParaRPr lang="en-US" dirty="0"/>
          </a:p>
        </p:txBody>
      </p:sp>
      <p:sp>
        <p:nvSpPr>
          <p:cNvPr id="5" name="Text Placeholder 4"/>
          <p:cNvSpPr>
            <a:spLocks noGrp="1"/>
          </p:cNvSpPr>
          <p:nvPr>
            <p:ph type="body" sz="quarter" idx="1"/>
          </p:nvPr>
        </p:nvSpPr>
        <p:spPr>
          <a:xfrm>
            <a:off x="381000" y="883920"/>
            <a:ext cx="2362200" cy="640080"/>
          </a:xfrm>
        </p:spPr>
        <p:txBody>
          <a:bodyPr/>
          <a:lstStyle/>
          <a:p>
            <a:r>
              <a:rPr lang="en-US" dirty="0" smtClean="0"/>
              <a:t>1983: Drought Year</a:t>
            </a:r>
            <a:endParaRPr lang="en-US" dirty="0"/>
          </a:p>
        </p:txBody>
      </p:sp>
      <p:sp>
        <p:nvSpPr>
          <p:cNvPr id="6" name="Text Placeholder 5"/>
          <p:cNvSpPr>
            <a:spLocks noGrp="1"/>
          </p:cNvSpPr>
          <p:nvPr>
            <p:ph type="body" sz="quarter" idx="3"/>
          </p:nvPr>
        </p:nvSpPr>
        <p:spPr>
          <a:xfrm>
            <a:off x="6324600" y="883920"/>
            <a:ext cx="2362200" cy="640080"/>
          </a:xfrm>
        </p:spPr>
        <p:txBody>
          <a:bodyPr/>
          <a:lstStyle/>
          <a:p>
            <a:r>
              <a:rPr lang="en-US" dirty="0" smtClean="0"/>
              <a:t>1999: Flood Year</a:t>
            </a:r>
            <a:endParaRPr lang="en-US" dirty="0"/>
          </a:p>
        </p:txBody>
      </p:sp>
      <p:sp>
        <p:nvSpPr>
          <p:cNvPr id="9" name="Text Placeholder 5"/>
          <p:cNvSpPr txBox="1">
            <a:spLocks/>
          </p:cNvSpPr>
          <p:nvPr/>
        </p:nvSpPr>
        <p:spPr>
          <a:xfrm>
            <a:off x="3352800" y="883920"/>
            <a:ext cx="2362200" cy="640080"/>
          </a:xfrm>
          <a:prstGeom prst="rect">
            <a:avLst/>
          </a:prstGeom>
          <a:solidFill>
            <a:schemeClr val="accent1"/>
          </a:solidFill>
        </p:spPr>
        <p:txBody>
          <a:bodyPr vert="horz" rtlCol="0" anchor="ctr">
            <a:normAutofit/>
          </a:bodyPr>
          <a:lstStyle/>
          <a:p>
            <a:pPr marL="0" marR="0" lvl="0" indent="0" algn="l" defTabSz="914400" rtl="0" eaLnBrk="1" fontAlgn="auto" latinLnBrk="0" hangingPunct="1">
              <a:lnSpc>
                <a:spcPct val="100000"/>
              </a:lnSpc>
              <a:spcBef>
                <a:spcPts val="700"/>
              </a:spcBef>
              <a:spcAft>
                <a:spcPts val="0"/>
              </a:spcAft>
              <a:buClr>
                <a:schemeClr val="accent2"/>
              </a:buClr>
              <a:buSzPct val="60000"/>
              <a:buFontTx/>
              <a:buNone/>
              <a:tabLst/>
              <a:defRPr/>
            </a:pPr>
            <a:r>
              <a:rPr kumimoji="0" lang="en-US" sz="2000" b="1" i="0" u="none" strike="noStrike" kern="1200" cap="none" spc="0" normalizeH="0" baseline="0" noProof="0" dirty="0" smtClean="0">
                <a:ln>
                  <a:noFill/>
                </a:ln>
                <a:solidFill>
                  <a:srgbClr val="FFFFFF"/>
                </a:solidFill>
                <a:effectLst/>
                <a:uLnTx/>
                <a:uFillTx/>
                <a:latin typeface="+mn-lt"/>
                <a:ea typeface="+mn-ea"/>
                <a:cs typeface="+mn-cs"/>
              </a:rPr>
              <a:t>1980: Average Year</a:t>
            </a:r>
            <a:endParaRPr kumimoji="0" lang="en-US" sz="2000" b="1" i="0" u="none" strike="noStrike" kern="1200" cap="none" spc="0" normalizeH="0" baseline="0" noProof="0" dirty="0">
              <a:ln>
                <a:noFill/>
              </a:ln>
              <a:solidFill>
                <a:srgbClr val="FFFFFF"/>
              </a:solidFill>
              <a:effectLst/>
              <a:uLnTx/>
              <a:uFillTx/>
              <a:latin typeface="+mn-lt"/>
              <a:ea typeface="+mn-ea"/>
              <a:cs typeface="+mn-cs"/>
            </a:endParaRPr>
          </a:p>
        </p:txBody>
      </p:sp>
      <p:pic>
        <p:nvPicPr>
          <p:cNvPr id="2057" name="Picture 9"/>
          <p:cNvPicPr>
            <a:picLocks noChangeAspect="1" noChangeArrowheads="1"/>
          </p:cNvPicPr>
          <p:nvPr/>
        </p:nvPicPr>
        <p:blipFill>
          <a:blip r:embed="rId2"/>
          <a:srcRect l="18228"/>
          <a:stretch>
            <a:fillRect/>
          </a:stretch>
        </p:blipFill>
        <p:spPr bwMode="auto">
          <a:xfrm>
            <a:off x="762000" y="5715000"/>
            <a:ext cx="6858000" cy="880712"/>
          </a:xfrm>
          <a:prstGeom prst="rect">
            <a:avLst/>
          </a:prstGeom>
          <a:noFill/>
          <a:ln w="9525">
            <a:solidFill>
              <a:schemeClr val="accent6"/>
            </a:solidFill>
            <a:miter lim="800000"/>
            <a:headEnd/>
            <a:tailEnd/>
          </a:ln>
          <a:effectLst/>
        </p:spPr>
      </p:pic>
      <p:pic>
        <p:nvPicPr>
          <p:cNvPr id="3074" name="Picture 2"/>
          <p:cNvPicPr>
            <a:picLocks noChangeAspect="1" noChangeArrowheads="1"/>
          </p:cNvPicPr>
          <p:nvPr/>
        </p:nvPicPr>
        <p:blipFill>
          <a:blip r:embed="rId3"/>
          <a:srcRect/>
          <a:stretch>
            <a:fillRect/>
          </a:stretch>
        </p:blipFill>
        <p:spPr bwMode="auto">
          <a:xfrm>
            <a:off x="231775" y="1844675"/>
            <a:ext cx="2511425" cy="3167063"/>
          </a:xfrm>
          <a:prstGeom prst="rect">
            <a:avLst/>
          </a:prstGeom>
          <a:noFill/>
          <a:ln w="9525">
            <a:solidFill>
              <a:schemeClr val="accent6"/>
            </a:solid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3316288" y="1852613"/>
            <a:ext cx="2511425" cy="3152775"/>
          </a:xfrm>
          <a:prstGeom prst="rect">
            <a:avLst/>
          </a:prstGeom>
          <a:noFill/>
          <a:ln w="9525">
            <a:solidFill>
              <a:schemeClr val="accent6"/>
            </a:solidFill>
            <a:miter lim="800000"/>
            <a:headEnd/>
            <a:tailEnd/>
          </a:ln>
          <a:effectLst/>
        </p:spPr>
      </p:pic>
      <p:pic>
        <p:nvPicPr>
          <p:cNvPr id="3076" name="Picture 4"/>
          <p:cNvPicPr>
            <a:picLocks noChangeAspect="1" noChangeArrowheads="1"/>
          </p:cNvPicPr>
          <p:nvPr/>
        </p:nvPicPr>
        <p:blipFill>
          <a:blip r:embed="rId5"/>
          <a:srcRect/>
          <a:stretch>
            <a:fillRect/>
          </a:stretch>
        </p:blipFill>
        <p:spPr bwMode="auto">
          <a:xfrm>
            <a:off x="6313487" y="1844675"/>
            <a:ext cx="2525713" cy="3167063"/>
          </a:xfrm>
          <a:prstGeom prst="rect">
            <a:avLst/>
          </a:prstGeom>
          <a:noFill/>
          <a:ln w="9525">
            <a:solidFill>
              <a:schemeClr val="accent6"/>
            </a:solid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869950"/>
          </a:xfrm>
        </p:spPr>
        <p:txBody>
          <a:bodyPr/>
          <a:lstStyle/>
          <a:p>
            <a:r>
              <a:rPr lang="en-US" dirty="0" smtClean="0"/>
              <a:t>Precipitation in July</a:t>
            </a:r>
            <a:endParaRPr lang="en-US" dirty="0"/>
          </a:p>
        </p:txBody>
      </p:sp>
      <p:sp>
        <p:nvSpPr>
          <p:cNvPr id="5" name="Text Placeholder 4"/>
          <p:cNvSpPr>
            <a:spLocks noGrp="1"/>
          </p:cNvSpPr>
          <p:nvPr>
            <p:ph type="body" sz="quarter" idx="1"/>
          </p:nvPr>
        </p:nvSpPr>
        <p:spPr>
          <a:xfrm>
            <a:off x="381000" y="883920"/>
            <a:ext cx="2362200" cy="640080"/>
          </a:xfrm>
        </p:spPr>
        <p:txBody>
          <a:bodyPr/>
          <a:lstStyle/>
          <a:p>
            <a:r>
              <a:rPr lang="en-US" dirty="0" smtClean="0"/>
              <a:t>1983: Drought Year</a:t>
            </a:r>
            <a:endParaRPr lang="en-US" dirty="0"/>
          </a:p>
        </p:txBody>
      </p:sp>
      <p:sp>
        <p:nvSpPr>
          <p:cNvPr id="6" name="Text Placeholder 5"/>
          <p:cNvSpPr>
            <a:spLocks noGrp="1"/>
          </p:cNvSpPr>
          <p:nvPr>
            <p:ph type="body" sz="quarter" idx="3"/>
          </p:nvPr>
        </p:nvSpPr>
        <p:spPr>
          <a:xfrm>
            <a:off x="6324600" y="883920"/>
            <a:ext cx="2362200" cy="640080"/>
          </a:xfrm>
        </p:spPr>
        <p:txBody>
          <a:bodyPr/>
          <a:lstStyle/>
          <a:p>
            <a:r>
              <a:rPr lang="en-US" dirty="0" smtClean="0"/>
              <a:t>1999: Flood Year</a:t>
            </a:r>
            <a:endParaRPr lang="en-US" dirty="0"/>
          </a:p>
        </p:txBody>
      </p:sp>
      <p:sp>
        <p:nvSpPr>
          <p:cNvPr id="9" name="Text Placeholder 5"/>
          <p:cNvSpPr txBox="1">
            <a:spLocks/>
          </p:cNvSpPr>
          <p:nvPr/>
        </p:nvSpPr>
        <p:spPr>
          <a:xfrm>
            <a:off x="3352800" y="883920"/>
            <a:ext cx="2362200" cy="640080"/>
          </a:xfrm>
          <a:prstGeom prst="rect">
            <a:avLst/>
          </a:prstGeom>
          <a:solidFill>
            <a:schemeClr val="accent1"/>
          </a:solidFill>
        </p:spPr>
        <p:txBody>
          <a:bodyPr vert="horz" rtlCol="0" anchor="ctr">
            <a:normAutofit/>
          </a:bodyPr>
          <a:lstStyle/>
          <a:p>
            <a:pPr marL="0" marR="0" lvl="0" indent="0" algn="l" defTabSz="914400" rtl="0" eaLnBrk="1" fontAlgn="auto" latinLnBrk="0" hangingPunct="1">
              <a:lnSpc>
                <a:spcPct val="100000"/>
              </a:lnSpc>
              <a:spcBef>
                <a:spcPts val="700"/>
              </a:spcBef>
              <a:spcAft>
                <a:spcPts val="0"/>
              </a:spcAft>
              <a:buClr>
                <a:schemeClr val="accent2"/>
              </a:buClr>
              <a:buSzPct val="60000"/>
              <a:buFontTx/>
              <a:buNone/>
              <a:tabLst/>
              <a:defRPr/>
            </a:pPr>
            <a:r>
              <a:rPr kumimoji="0" lang="en-US" sz="2000" b="1" i="0" u="none" strike="noStrike" kern="1200" cap="none" spc="0" normalizeH="0" baseline="0" noProof="0" dirty="0" smtClean="0">
                <a:ln>
                  <a:noFill/>
                </a:ln>
                <a:solidFill>
                  <a:srgbClr val="FFFFFF"/>
                </a:solidFill>
                <a:effectLst/>
                <a:uLnTx/>
                <a:uFillTx/>
                <a:latin typeface="+mn-lt"/>
                <a:ea typeface="+mn-ea"/>
                <a:cs typeface="+mn-cs"/>
              </a:rPr>
              <a:t>1980: Average Year</a:t>
            </a:r>
            <a:endParaRPr kumimoji="0" lang="en-US" sz="2000" b="1" i="0" u="none" strike="noStrike" kern="1200" cap="none" spc="0" normalizeH="0" baseline="0" noProof="0" dirty="0">
              <a:ln>
                <a:noFill/>
              </a:ln>
              <a:solidFill>
                <a:srgbClr val="FFFFFF"/>
              </a:solidFill>
              <a:effectLst/>
              <a:uLnTx/>
              <a:uFillTx/>
              <a:latin typeface="+mn-lt"/>
              <a:ea typeface="+mn-ea"/>
              <a:cs typeface="+mn-cs"/>
            </a:endParaRPr>
          </a:p>
        </p:txBody>
      </p:sp>
      <p:pic>
        <p:nvPicPr>
          <p:cNvPr id="2057" name="Picture 9"/>
          <p:cNvPicPr>
            <a:picLocks noChangeAspect="1" noChangeArrowheads="1"/>
          </p:cNvPicPr>
          <p:nvPr/>
        </p:nvPicPr>
        <p:blipFill>
          <a:blip r:embed="rId2"/>
          <a:srcRect l="18228"/>
          <a:stretch>
            <a:fillRect/>
          </a:stretch>
        </p:blipFill>
        <p:spPr bwMode="auto">
          <a:xfrm>
            <a:off x="762000" y="5715000"/>
            <a:ext cx="6858000" cy="880712"/>
          </a:xfrm>
          <a:prstGeom prst="rect">
            <a:avLst/>
          </a:prstGeom>
          <a:noFill/>
          <a:ln w="9525">
            <a:solidFill>
              <a:schemeClr val="accent6"/>
            </a:solid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231775" y="1844675"/>
            <a:ext cx="2511425" cy="3167063"/>
          </a:xfrm>
          <a:prstGeom prst="rect">
            <a:avLst/>
          </a:prstGeom>
          <a:noFill/>
          <a:ln w="9525">
            <a:solidFill>
              <a:schemeClr val="accent6"/>
            </a:solid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3316288" y="1852613"/>
            <a:ext cx="2511425" cy="3152775"/>
          </a:xfrm>
          <a:prstGeom prst="rect">
            <a:avLst/>
          </a:prstGeom>
          <a:noFill/>
          <a:ln w="9525">
            <a:solidFill>
              <a:schemeClr val="accent6"/>
            </a:solidFill>
            <a:miter lim="800000"/>
            <a:headEnd/>
            <a:tailEnd/>
          </a:ln>
          <a:effectLst/>
        </p:spPr>
      </p:pic>
      <p:pic>
        <p:nvPicPr>
          <p:cNvPr id="4100" name="Picture 4"/>
          <p:cNvPicPr>
            <a:picLocks noChangeAspect="1" noChangeArrowheads="1"/>
          </p:cNvPicPr>
          <p:nvPr/>
        </p:nvPicPr>
        <p:blipFill>
          <a:blip r:embed="rId5"/>
          <a:srcRect/>
          <a:stretch>
            <a:fillRect/>
          </a:stretch>
        </p:blipFill>
        <p:spPr bwMode="auto">
          <a:xfrm>
            <a:off x="6248400" y="1844675"/>
            <a:ext cx="2525713" cy="3167063"/>
          </a:xfrm>
          <a:prstGeom prst="rect">
            <a:avLst/>
          </a:prstGeom>
          <a:noFill/>
          <a:ln w="9525">
            <a:solidFill>
              <a:schemeClr val="accent6"/>
            </a:solid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869950"/>
          </a:xfrm>
        </p:spPr>
        <p:txBody>
          <a:bodyPr/>
          <a:lstStyle/>
          <a:p>
            <a:r>
              <a:rPr lang="en-US" dirty="0" smtClean="0"/>
              <a:t>Precipitation in August</a:t>
            </a:r>
            <a:endParaRPr lang="en-US" dirty="0"/>
          </a:p>
        </p:txBody>
      </p:sp>
      <p:sp>
        <p:nvSpPr>
          <p:cNvPr id="5" name="Text Placeholder 4"/>
          <p:cNvSpPr>
            <a:spLocks noGrp="1"/>
          </p:cNvSpPr>
          <p:nvPr>
            <p:ph type="body" sz="quarter" idx="1"/>
          </p:nvPr>
        </p:nvSpPr>
        <p:spPr>
          <a:xfrm>
            <a:off x="381000" y="883920"/>
            <a:ext cx="2362200" cy="640080"/>
          </a:xfrm>
        </p:spPr>
        <p:txBody>
          <a:bodyPr/>
          <a:lstStyle/>
          <a:p>
            <a:r>
              <a:rPr lang="en-US" dirty="0" smtClean="0"/>
              <a:t>1983: Drought Year</a:t>
            </a:r>
            <a:endParaRPr lang="en-US" dirty="0"/>
          </a:p>
        </p:txBody>
      </p:sp>
      <p:sp>
        <p:nvSpPr>
          <p:cNvPr id="6" name="Text Placeholder 5"/>
          <p:cNvSpPr>
            <a:spLocks noGrp="1"/>
          </p:cNvSpPr>
          <p:nvPr>
            <p:ph type="body" sz="quarter" idx="3"/>
          </p:nvPr>
        </p:nvSpPr>
        <p:spPr>
          <a:xfrm>
            <a:off x="6324600" y="883920"/>
            <a:ext cx="2362200" cy="640080"/>
          </a:xfrm>
        </p:spPr>
        <p:txBody>
          <a:bodyPr/>
          <a:lstStyle/>
          <a:p>
            <a:r>
              <a:rPr lang="en-US" dirty="0" smtClean="0"/>
              <a:t>1999: Flood Year</a:t>
            </a:r>
            <a:endParaRPr lang="en-US" dirty="0"/>
          </a:p>
        </p:txBody>
      </p:sp>
      <p:sp>
        <p:nvSpPr>
          <p:cNvPr id="9" name="Text Placeholder 5"/>
          <p:cNvSpPr txBox="1">
            <a:spLocks/>
          </p:cNvSpPr>
          <p:nvPr/>
        </p:nvSpPr>
        <p:spPr>
          <a:xfrm>
            <a:off x="3352800" y="883920"/>
            <a:ext cx="2362200" cy="640080"/>
          </a:xfrm>
          <a:prstGeom prst="rect">
            <a:avLst/>
          </a:prstGeom>
          <a:solidFill>
            <a:schemeClr val="accent1"/>
          </a:solidFill>
        </p:spPr>
        <p:txBody>
          <a:bodyPr vert="horz" rtlCol="0" anchor="ctr">
            <a:normAutofit/>
          </a:bodyPr>
          <a:lstStyle/>
          <a:p>
            <a:pPr marL="0" marR="0" lvl="0" indent="0" algn="l" defTabSz="914400" rtl="0" eaLnBrk="1" fontAlgn="auto" latinLnBrk="0" hangingPunct="1">
              <a:lnSpc>
                <a:spcPct val="100000"/>
              </a:lnSpc>
              <a:spcBef>
                <a:spcPts val="700"/>
              </a:spcBef>
              <a:spcAft>
                <a:spcPts val="0"/>
              </a:spcAft>
              <a:buClr>
                <a:schemeClr val="accent2"/>
              </a:buClr>
              <a:buSzPct val="60000"/>
              <a:buFontTx/>
              <a:buNone/>
              <a:tabLst/>
              <a:defRPr/>
            </a:pPr>
            <a:r>
              <a:rPr kumimoji="0" lang="en-US" sz="2000" b="1" i="0" u="none" strike="noStrike" kern="1200" cap="none" spc="0" normalizeH="0" baseline="0" noProof="0" dirty="0" smtClean="0">
                <a:ln>
                  <a:noFill/>
                </a:ln>
                <a:solidFill>
                  <a:srgbClr val="FFFFFF"/>
                </a:solidFill>
                <a:effectLst/>
                <a:uLnTx/>
                <a:uFillTx/>
                <a:latin typeface="+mn-lt"/>
                <a:ea typeface="+mn-ea"/>
                <a:cs typeface="+mn-cs"/>
              </a:rPr>
              <a:t>1980: Average Year</a:t>
            </a:r>
            <a:endParaRPr kumimoji="0" lang="en-US" sz="2000" b="1" i="0" u="none" strike="noStrike" kern="1200" cap="none" spc="0" normalizeH="0" baseline="0" noProof="0" dirty="0">
              <a:ln>
                <a:noFill/>
              </a:ln>
              <a:solidFill>
                <a:srgbClr val="FFFFFF"/>
              </a:solidFill>
              <a:effectLst/>
              <a:uLnTx/>
              <a:uFillTx/>
              <a:latin typeface="+mn-lt"/>
              <a:ea typeface="+mn-ea"/>
              <a:cs typeface="+mn-cs"/>
            </a:endParaRPr>
          </a:p>
        </p:txBody>
      </p:sp>
      <p:pic>
        <p:nvPicPr>
          <p:cNvPr id="2057" name="Picture 9"/>
          <p:cNvPicPr>
            <a:picLocks noChangeAspect="1" noChangeArrowheads="1"/>
          </p:cNvPicPr>
          <p:nvPr/>
        </p:nvPicPr>
        <p:blipFill>
          <a:blip r:embed="rId2"/>
          <a:srcRect l="18228"/>
          <a:stretch>
            <a:fillRect/>
          </a:stretch>
        </p:blipFill>
        <p:spPr bwMode="auto">
          <a:xfrm>
            <a:off x="762000" y="5715000"/>
            <a:ext cx="6858000" cy="880712"/>
          </a:xfrm>
          <a:prstGeom prst="rect">
            <a:avLst/>
          </a:prstGeom>
          <a:noFill/>
          <a:ln w="9525">
            <a:solidFill>
              <a:schemeClr val="accent6"/>
            </a:solidFill>
            <a:miter lim="800000"/>
            <a:headEnd/>
            <a:tailEnd/>
          </a:ln>
          <a:effectLst/>
        </p:spPr>
      </p:pic>
      <p:pic>
        <p:nvPicPr>
          <p:cNvPr id="5122" name="Picture 2"/>
          <p:cNvPicPr>
            <a:picLocks noChangeAspect="1" noChangeArrowheads="1"/>
          </p:cNvPicPr>
          <p:nvPr/>
        </p:nvPicPr>
        <p:blipFill>
          <a:blip r:embed="rId3"/>
          <a:srcRect/>
          <a:stretch>
            <a:fillRect/>
          </a:stretch>
        </p:blipFill>
        <p:spPr bwMode="auto">
          <a:xfrm>
            <a:off x="307975" y="1844675"/>
            <a:ext cx="2511425" cy="3167063"/>
          </a:xfrm>
          <a:prstGeom prst="rect">
            <a:avLst/>
          </a:prstGeom>
          <a:noFill/>
          <a:ln w="9525">
            <a:solidFill>
              <a:schemeClr val="accent6"/>
            </a:solidFill>
            <a:miter lim="800000"/>
            <a:headEnd/>
            <a:tailEnd/>
          </a:ln>
          <a:effectLst/>
        </p:spPr>
      </p:pic>
      <p:pic>
        <p:nvPicPr>
          <p:cNvPr id="5123" name="Picture 3"/>
          <p:cNvPicPr>
            <a:picLocks noChangeAspect="1" noChangeArrowheads="1"/>
          </p:cNvPicPr>
          <p:nvPr/>
        </p:nvPicPr>
        <p:blipFill>
          <a:blip r:embed="rId4"/>
          <a:srcRect/>
          <a:stretch>
            <a:fillRect/>
          </a:stretch>
        </p:blipFill>
        <p:spPr bwMode="auto">
          <a:xfrm>
            <a:off x="3316288" y="1852613"/>
            <a:ext cx="2511425" cy="3152775"/>
          </a:xfrm>
          <a:prstGeom prst="rect">
            <a:avLst/>
          </a:prstGeom>
          <a:noFill/>
          <a:ln w="9525">
            <a:solidFill>
              <a:schemeClr val="accent6"/>
            </a:solidFill>
            <a:miter lim="800000"/>
            <a:headEnd/>
            <a:tailEnd/>
          </a:ln>
          <a:effectLst/>
        </p:spPr>
      </p:pic>
      <p:pic>
        <p:nvPicPr>
          <p:cNvPr id="5124" name="Picture 4"/>
          <p:cNvPicPr>
            <a:picLocks noChangeAspect="1" noChangeArrowheads="1"/>
          </p:cNvPicPr>
          <p:nvPr/>
        </p:nvPicPr>
        <p:blipFill>
          <a:blip r:embed="rId5"/>
          <a:srcRect/>
          <a:stretch>
            <a:fillRect/>
          </a:stretch>
        </p:blipFill>
        <p:spPr bwMode="auto">
          <a:xfrm>
            <a:off x="6324600" y="1844675"/>
            <a:ext cx="2525713" cy="3167063"/>
          </a:xfrm>
          <a:prstGeom prst="rect">
            <a:avLst/>
          </a:prstGeom>
          <a:noFill/>
          <a:ln w="9525">
            <a:solidFill>
              <a:schemeClr val="accent6"/>
            </a:solid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869950"/>
          </a:xfrm>
        </p:spPr>
        <p:txBody>
          <a:bodyPr/>
          <a:lstStyle/>
          <a:p>
            <a:r>
              <a:rPr lang="en-US" dirty="0" smtClean="0"/>
              <a:t>Precipitation in September</a:t>
            </a:r>
            <a:endParaRPr lang="en-US" dirty="0"/>
          </a:p>
        </p:txBody>
      </p:sp>
      <p:sp>
        <p:nvSpPr>
          <p:cNvPr id="5" name="Text Placeholder 4"/>
          <p:cNvSpPr>
            <a:spLocks noGrp="1"/>
          </p:cNvSpPr>
          <p:nvPr>
            <p:ph type="body" sz="quarter" idx="1"/>
          </p:nvPr>
        </p:nvSpPr>
        <p:spPr>
          <a:xfrm>
            <a:off x="381000" y="883920"/>
            <a:ext cx="2362200" cy="640080"/>
          </a:xfrm>
        </p:spPr>
        <p:txBody>
          <a:bodyPr/>
          <a:lstStyle/>
          <a:p>
            <a:r>
              <a:rPr lang="en-US" dirty="0" smtClean="0"/>
              <a:t>1983: Drought Year</a:t>
            </a:r>
            <a:endParaRPr lang="en-US" dirty="0"/>
          </a:p>
        </p:txBody>
      </p:sp>
      <p:sp>
        <p:nvSpPr>
          <p:cNvPr id="6" name="Text Placeholder 5"/>
          <p:cNvSpPr>
            <a:spLocks noGrp="1"/>
          </p:cNvSpPr>
          <p:nvPr>
            <p:ph type="body" sz="quarter" idx="3"/>
          </p:nvPr>
        </p:nvSpPr>
        <p:spPr>
          <a:xfrm>
            <a:off x="6324600" y="883920"/>
            <a:ext cx="2362200" cy="640080"/>
          </a:xfrm>
        </p:spPr>
        <p:txBody>
          <a:bodyPr/>
          <a:lstStyle/>
          <a:p>
            <a:r>
              <a:rPr lang="en-US" dirty="0" smtClean="0"/>
              <a:t>1999: Flood Year</a:t>
            </a:r>
            <a:endParaRPr lang="en-US" dirty="0"/>
          </a:p>
        </p:txBody>
      </p:sp>
      <p:sp>
        <p:nvSpPr>
          <p:cNvPr id="9" name="Text Placeholder 5"/>
          <p:cNvSpPr txBox="1">
            <a:spLocks/>
          </p:cNvSpPr>
          <p:nvPr/>
        </p:nvSpPr>
        <p:spPr>
          <a:xfrm>
            <a:off x="3352800" y="883920"/>
            <a:ext cx="2362200" cy="640080"/>
          </a:xfrm>
          <a:prstGeom prst="rect">
            <a:avLst/>
          </a:prstGeom>
          <a:solidFill>
            <a:schemeClr val="accent1"/>
          </a:solidFill>
        </p:spPr>
        <p:txBody>
          <a:bodyPr vert="horz" rtlCol="0" anchor="ctr">
            <a:normAutofit/>
          </a:bodyPr>
          <a:lstStyle/>
          <a:p>
            <a:pPr marL="0" marR="0" lvl="0" indent="0" algn="l" defTabSz="914400" rtl="0" eaLnBrk="1" fontAlgn="auto" latinLnBrk="0" hangingPunct="1">
              <a:lnSpc>
                <a:spcPct val="100000"/>
              </a:lnSpc>
              <a:spcBef>
                <a:spcPts val="700"/>
              </a:spcBef>
              <a:spcAft>
                <a:spcPts val="0"/>
              </a:spcAft>
              <a:buClr>
                <a:schemeClr val="accent2"/>
              </a:buClr>
              <a:buSzPct val="60000"/>
              <a:buFontTx/>
              <a:buNone/>
              <a:tabLst/>
              <a:defRPr/>
            </a:pPr>
            <a:r>
              <a:rPr kumimoji="0" lang="en-US" sz="2000" b="1" i="0" u="none" strike="noStrike" kern="1200" cap="none" spc="0" normalizeH="0" baseline="0" noProof="0" dirty="0" smtClean="0">
                <a:ln>
                  <a:noFill/>
                </a:ln>
                <a:solidFill>
                  <a:srgbClr val="FFFFFF"/>
                </a:solidFill>
                <a:effectLst/>
                <a:uLnTx/>
                <a:uFillTx/>
                <a:latin typeface="+mn-lt"/>
                <a:ea typeface="+mn-ea"/>
                <a:cs typeface="+mn-cs"/>
              </a:rPr>
              <a:t>1980: Average Year</a:t>
            </a:r>
            <a:endParaRPr kumimoji="0" lang="en-US" sz="2000" b="1" i="0" u="none" strike="noStrike" kern="1200" cap="none" spc="0" normalizeH="0" baseline="0" noProof="0" dirty="0">
              <a:ln>
                <a:noFill/>
              </a:ln>
              <a:solidFill>
                <a:srgbClr val="FFFFFF"/>
              </a:solidFill>
              <a:effectLst/>
              <a:uLnTx/>
              <a:uFillTx/>
              <a:latin typeface="+mn-lt"/>
              <a:ea typeface="+mn-ea"/>
              <a:cs typeface="+mn-cs"/>
            </a:endParaRPr>
          </a:p>
        </p:txBody>
      </p:sp>
      <p:pic>
        <p:nvPicPr>
          <p:cNvPr id="2057" name="Picture 9"/>
          <p:cNvPicPr>
            <a:picLocks noChangeAspect="1" noChangeArrowheads="1"/>
          </p:cNvPicPr>
          <p:nvPr/>
        </p:nvPicPr>
        <p:blipFill>
          <a:blip r:embed="rId2"/>
          <a:srcRect l="18228"/>
          <a:stretch>
            <a:fillRect/>
          </a:stretch>
        </p:blipFill>
        <p:spPr bwMode="auto">
          <a:xfrm>
            <a:off x="762000" y="5715000"/>
            <a:ext cx="6858000" cy="880712"/>
          </a:xfrm>
          <a:prstGeom prst="rect">
            <a:avLst/>
          </a:prstGeom>
          <a:noFill/>
          <a:ln w="9525">
            <a:solidFill>
              <a:schemeClr val="accent6"/>
            </a:solidFill>
            <a:miter lim="800000"/>
            <a:headEnd/>
            <a:tailEnd/>
          </a:ln>
          <a:effectLst/>
        </p:spPr>
      </p:pic>
      <p:pic>
        <p:nvPicPr>
          <p:cNvPr id="6146" name="Picture 2"/>
          <p:cNvPicPr>
            <a:picLocks noChangeAspect="1" noChangeArrowheads="1"/>
          </p:cNvPicPr>
          <p:nvPr/>
        </p:nvPicPr>
        <p:blipFill>
          <a:blip r:embed="rId3"/>
          <a:srcRect/>
          <a:stretch>
            <a:fillRect/>
          </a:stretch>
        </p:blipFill>
        <p:spPr bwMode="auto">
          <a:xfrm>
            <a:off x="296863" y="1852613"/>
            <a:ext cx="2522537" cy="3152775"/>
          </a:xfrm>
          <a:prstGeom prst="rect">
            <a:avLst/>
          </a:prstGeom>
          <a:noFill/>
          <a:ln w="9525">
            <a:solidFill>
              <a:schemeClr val="accent6"/>
            </a:solidFill>
            <a:miter lim="800000"/>
            <a:headEnd/>
            <a:tailEnd/>
          </a:ln>
          <a:effectLst/>
        </p:spPr>
      </p:pic>
      <p:pic>
        <p:nvPicPr>
          <p:cNvPr id="6147" name="Picture 3"/>
          <p:cNvPicPr>
            <a:picLocks noChangeAspect="1" noChangeArrowheads="1"/>
          </p:cNvPicPr>
          <p:nvPr/>
        </p:nvPicPr>
        <p:blipFill>
          <a:blip r:embed="rId4"/>
          <a:srcRect/>
          <a:stretch>
            <a:fillRect/>
          </a:stretch>
        </p:blipFill>
        <p:spPr bwMode="auto">
          <a:xfrm>
            <a:off x="3316288" y="1846263"/>
            <a:ext cx="2509837" cy="3165475"/>
          </a:xfrm>
          <a:prstGeom prst="rect">
            <a:avLst/>
          </a:prstGeom>
          <a:noFill/>
          <a:ln w="9525">
            <a:solidFill>
              <a:schemeClr val="accent6"/>
            </a:solidFill>
            <a:miter lim="800000"/>
            <a:headEnd/>
            <a:tailEnd/>
          </a:ln>
          <a:effectLst/>
        </p:spPr>
      </p:pic>
      <p:pic>
        <p:nvPicPr>
          <p:cNvPr id="6148" name="Picture 4"/>
          <p:cNvPicPr>
            <a:picLocks noChangeAspect="1" noChangeArrowheads="1"/>
          </p:cNvPicPr>
          <p:nvPr/>
        </p:nvPicPr>
        <p:blipFill>
          <a:blip r:embed="rId5"/>
          <a:srcRect/>
          <a:stretch>
            <a:fillRect/>
          </a:stretch>
        </p:blipFill>
        <p:spPr bwMode="auto">
          <a:xfrm>
            <a:off x="6248400" y="1846263"/>
            <a:ext cx="2522537" cy="3165475"/>
          </a:xfrm>
          <a:prstGeom prst="rect">
            <a:avLst/>
          </a:prstGeom>
          <a:noFill/>
          <a:ln w="9525">
            <a:solidFill>
              <a:schemeClr val="accent6"/>
            </a:solid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869950"/>
          </a:xfrm>
        </p:spPr>
        <p:txBody>
          <a:bodyPr/>
          <a:lstStyle/>
          <a:p>
            <a:r>
              <a:rPr lang="en-US" dirty="0" smtClean="0"/>
              <a:t>Precipitation in October</a:t>
            </a:r>
            <a:endParaRPr lang="en-US" dirty="0"/>
          </a:p>
        </p:txBody>
      </p:sp>
      <p:sp>
        <p:nvSpPr>
          <p:cNvPr id="5" name="Text Placeholder 4"/>
          <p:cNvSpPr>
            <a:spLocks noGrp="1"/>
          </p:cNvSpPr>
          <p:nvPr>
            <p:ph type="body" sz="quarter" idx="1"/>
          </p:nvPr>
        </p:nvSpPr>
        <p:spPr>
          <a:xfrm>
            <a:off x="381000" y="883920"/>
            <a:ext cx="2362200" cy="640080"/>
          </a:xfrm>
        </p:spPr>
        <p:txBody>
          <a:bodyPr/>
          <a:lstStyle/>
          <a:p>
            <a:r>
              <a:rPr lang="en-US" dirty="0" smtClean="0"/>
              <a:t>1983: Drought Year</a:t>
            </a:r>
            <a:endParaRPr lang="en-US" dirty="0"/>
          </a:p>
        </p:txBody>
      </p:sp>
      <p:sp>
        <p:nvSpPr>
          <p:cNvPr id="6" name="Text Placeholder 5"/>
          <p:cNvSpPr>
            <a:spLocks noGrp="1"/>
          </p:cNvSpPr>
          <p:nvPr>
            <p:ph type="body" sz="quarter" idx="3"/>
          </p:nvPr>
        </p:nvSpPr>
        <p:spPr>
          <a:xfrm>
            <a:off x="6324600" y="883920"/>
            <a:ext cx="2362200" cy="640080"/>
          </a:xfrm>
        </p:spPr>
        <p:txBody>
          <a:bodyPr/>
          <a:lstStyle/>
          <a:p>
            <a:r>
              <a:rPr lang="en-US" dirty="0" smtClean="0"/>
              <a:t>1999: Flood Year</a:t>
            </a:r>
            <a:endParaRPr lang="en-US" dirty="0"/>
          </a:p>
        </p:txBody>
      </p:sp>
      <p:sp>
        <p:nvSpPr>
          <p:cNvPr id="9" name="Text Placeholder 5"/>
          <p:cNvSpPr txBox="1">
            <a:spLocks/>
          </p:cNvSpPr>
          <p:nvPr/>
        </p:nvSpPr>
        <p:spPr>
          <a:xfrm>
            <a:off x="3352800" y="883920"/>
            <a:ext cx="2362200" cy="640080"/>
          </a:xfrm>
          <a:prstGeom prst="rect">
            <a:avLst/>
          </a:prstGeom>
          <a:solidFill>
            <a:schemeClr val="accent1"/>
          </a:solidFill>
        </p:spPr>
        <p:txBody>
          <a:bodyPr vert="horz" rtlCol="0" anchor="ctr">
            <a:normAutofit/>
          </a:bodyPr>
          <a:lstStyle/>
          <a:p>
            <a:pPr marL="0" marR="0" lvl="0" indent="0" algn="l" defTabSz="914400" rtl="0" eaLnBrk="1" fontAlgn="auto" latinLnBrk="0" hangingPunct="1">
              <a:lnSpc>
                <a:spcPct val="100000"/>
              </a:lnSpc>
              <a:spcBef>
                <a:spcPts val="700"/>
              </a:spcBef>
              <a:spcAft>
                <a:spcPts val="0"/>
              </a:spcAft>
              <a:buClr>
                <a:schemeClr val="accent2"/>
              </a:buClr>
              <a:buSzPct val="60000"/>
              <a:buFontTx/>
              <a:buNone/>
              <a:tabLst/>
              <a:defRPr/>
            </a:pPr>
            <a:r>
              <a:rPr kumimoji="0" lang="en-US" sz="2000" b="1" i="0" u="none" strike="noStrike" kern="1200" cap="none" spc="0" normalizeH="0" baseline="0" noProof="0" dirty="0" smtClean="0">
                <a:ln>
                  <a:noFill/>
                </a:ln>
                <a:solidFill>
                  <a:srgbClr val="FFFFFF"/>
                </a:solidFill>
                <a:effectLst/>
                <a:uLnTx/>
                <a:uFillTx/>
                <a:latin typeface="+mn-lt"/>
                <a:ea typeface="+mn-ea"/>
                <a:cs typeface="+mn-cs"/>
              </a:rPr>
              <a:t>1980: Average Year</a:t>
            </a:r>
            <a:endParaRPr kumimoji="0" lang="en-US" sz="2000" b="1" i="0" u="none" strike="noStrike" kern="1200" cap="none" spc="0" normalizeH="0" baseline="0" noProof="0" dirty="0">
              <a:ln>
                <a:noFill/>
              </a:ln>
              <a:solidFill>
                <a:srgbClr val="FFFFFF"/>
              </a:solidFill>
              <a:effectLst/>
              <a:uLnTx/>
              <a:uFillTx/>
              <a:latin typeface="+mn-lt"/>
              <a:ea typeface="+mn-ea"/>
              <a:cs typeface="+mn-cs"/>
            </a:endParaRPr>
          </a:p>
        </p:txBody>
      </p:sp>
      <p:pic>
        <p:nvPicPr>
          <p:cNvPr id="2057" name="Picture 9"/>
          <p:cNvPicPr>
            <a:picLocks noChangeAspect="1" noChangeArrowheads="1"/>
          </p:cNvPicPr>
          <p:nvPr/>
        </p:nvPicPr>
        <p:blipFill>
          <a:blip r:embed="rId2"/>
          <a:srcRect l="18228"/>
          <a:stretch>
            <a:fillRect/>
          </a:stretch>
        </p:blipFill>
        <p:spPr bwMode="auto">
          <a:xfrm>
            <a:off x="762000" y="5715000"/>
            <a:ext cx="6858000" cy="880712"/>
          </a:xfrm>
          <a:prstGeom prst="rect">
            <a:avLst/>
          </a:prstGeom>
          <a:noFill/>
          <a:ln w="9525">
            <a:solidFill>
              <a:schemeClr val="accent6"/>
            </a:solidFill>
            <a:miter lim="800000"/>
            <a:headEnd/>
            <a:tailEnd/>
          </a:ln>
          <a:effectLst/>
        </p:spPr>
      </p:pic>
      <p:pic>
        <p:nvPicPr>
          <p:cNvPr id="7170" name="Picture 2"/>
          <p:cNvPicPr>
            <a:picLocks noChangeAspect="1" noChangeArrowheads="1"/>
          </p:cNvPicPr>
          <p:nvPr/>
        </p:nvPicPr>
        <p:blipFill>
          <a:blip r:embed="rId3"/>
          <a:srcRect/>
          <a:stretch>
            <a:fillRect/>
          </a:stretch>
        </p:blipFill>
        <p:spPr bwMode="auto">
          <a:xfrm>
            <a:off x="220663" y="1852613"/>
            <a:ext cx="2522537" cy="3152775"/>
          </a:xfrm>
          <a:prstGeom prst="rect">
            <a:avLst/>
          </a:prstGeom>
          <a:noFill/>
          <a:ln w="9525">
            <a:solidFill>
              <a:schemeClr val="accent6"/>
            </a:solidFill>
            <a:miter lim="800000"/>
            <a:headEnd/>
            <a:tailEnd/>
          </a:ln>
          <a:effectLst/>
        </p:spPr>
      </p:pic>
      <p:pic>
        <p:nvPicPr>
          <p:cNvPr id="7171" name="Picture 3"/>
          <p:cNvPicPr>
            <a:picLocks noChangeAspect="1" noChangeArrowheads="1"/>
          </p:cNvPicPr>
          <p:nvPr/>
        </p:nvPicPr>
        <p:blipFill>
          <a:blip r:embed="rId4"/>
          <a:srcRect/>
          <a:stretch>
            <a:fillRect/>
          </a:stretch>
        </p:blipFill>
        <p:spPr bwMode="auto">
          <a:xfrm>
            <a:off x="3316288" y="1846263"/>
            <a:ext cx="2509837" cy="3165475"/>
          </a:xfrm>
          <a:prstGeom prst="rect">
            <a:avLst/>
          </a:prstGeom>
          <a:noFill/>
          <a:ln w="9525">
            <a:solidFill>
              <a:schemeClr val="accent6"/>
            </a:solidFill>
            <a:miter lim="800000"/>
            <a:headEnd/>
            <a:tailEnd/>
          </a:ln>
          <a:effectLst/>
        </p:spPr>
      </p:pic>
      <p:pic>
        <p:nvPicPr>
          <p:cNvPr id="7172" name="Picture 4"/>
          <p:cNvPicPr>
            <a:picLocks noChangeAspect="1" noChangeArrowheads="1"/>
          </p:cNvPicPr>
          <p:nvPr/>
        </p:nvPicPr>
        <p:blipFill>
          <a:blip r:embed="rId5"/>
          <a:srcRect/>
          <a:stretch>
            <a:fillRect/>
          </a:stretch>
        </p:blipFill>
        <p:spPr bwMode="auto">
          <a:xfrm>
            <a:off x="6248400" y="1846263"/>
            <a:ext cx="2522537" cy="3165475"/>
          </a:xfrm>
          <a:prstGeom prst="rect">
            <a:avLst/>
          </a:prstGeom>
          <a:noFill/>
          <a:ln w="9525">
            <a:solidFill>
              <a:schemeClr val="accent6"/>
            </a:solid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Hope for the Future</a:t>
            </a:r>
            <a:endParaRPr lang="en-US" dirty="0"/>
          </a:p>
        </p:txBody>
      </p:sp>
      <p:sp>
        <p:nvSpPr>
          <p:cNvPr id="3" name="Content Placeholder 2"/>
          <p:cNvSpPr>
            <a:spLocks noGrp="1"/>
          </p:cNvSpPr>
          <p:nvPr>
            <p:ph sz="quarter" idx="1"/>
          </p:nvPr>
        </p:nvSpPr>
        <p:spPr/>
        <p:txBody>
          <a:bodyPr/>
          <a:lstStyle/>
          <a:p>
            <a:pPr>
              <a:buNone/>
            </a:pPr>
            <a:endParaRPr lang="en-US" dirty="0" smtClean="0">
              <a:solidFill>
                <a:schemeClr val="tx2"/>
              </a:solidFill>
            </a:endParaRPr>
          </a:p>
          <a:p>
            <a:r>
              <a:rPr lang="en-US" dirty="0" smtClean="0">
                <a:solidFill>
                  <a:schemeClr val="tx2"/>
                </a:solidFill>
              </a:rPr>
              <a:t>Finding Data is hard!  </a:t>
            </a:r>
            <a:r>
              <a:rPr lang="en-US" dirty="0" err="1" smtClean="0">
                <a:solidFill>
                  <a:schemeClr val="tx2"/>
                </a:solidFill>
              </a:rPr>
              <a:t>Hydroseek</a:t>
            </a:r>
            <a:r>
              <a:rPr lang="en-US" dirty="0" smtClean="0">
                <a:solidFill>
                  <a:schemeClr val="tx2"/>
                </a:solidFill>
              </a:rPr>
              <a:t> for Africa(?)</a:t>
            </a:r>
          </a:p>
          <a:p>
            <a:r>
              <a:rPr lang="en-US" dirty="0" smtClean="0">
                <a:solidFill>
                  <a:schemeClr val="tx2"/>
                </a:solidFill>
              </a:rPr>
              <a:t>Daily Precipitation Data.</a:t>
            </a:r>
          </a:p>
          <a:p>
            <a:r>
              <a:rPr lang="en-US" dirty="0" smtClean="0">
                <a:solidFill>
                  <a:schemeClr val="tx2"/>
                </a:solidFill>
              </a:rPr>
              <a:t>Need to study the Volta River Basin.</a:t>
            </a:r>
          </a:p>
          <a:p>
            <a:r>
              <a:rPr lang="en-US" dirty="0" smtClean="0">
                <a:solidFill>
                  <a:schemeClr val="tx2"/>
                </a:solidFill>
              </a:rPr>
              <a:t>Flooding and Water Quality.</a:t>
            </a:r>
          </a:p>
          <a:p>
            <a:r>
              <a:rPr lang="en-US" dirty="0" smtClean="0">
                <a:solidFill>
                  <a:schemeClr val="tx2"/>
                </a:solidFill>
              </a:rPr>
              <a:t>Volta River Authority and GIS.</a:t>
            </a:r>
          </a:p>
          <a:p>
            <a:r>
              <a:rPr lang="en-US" dirty="0" smtClean="0">
                <a:solidFill>
                  <a:schemeClr val="tx2"/>
                </a:solidFill>
              </a:rPr>
              <a:t>Aide Relief and GIS.</a:t>
            </a:r>
          </a:p>
          <a:p>
            <a:endParaRPr lang="en-US" dirty="0" smtClean="0">
              <a:solidFill>
                <a:schemeClr val="tx2"/>
              </a:solidFill>
            </a:endParaRPr>
          </a:p>
          <a:p>
            <a:endParaRPr lang="en-US" dirty="0" smtClean="0">
              <a:solidFill>
                <a:schemeClr val="tx2"/>
              </a:solidFill>
            </a:endParaRPr>
          </a:p>
          <a:p>
            <a:endParaRPr lang="en-US" dirty="0">
              <a:solidFill>
                <a:schemeClr val="tx2"/>
              </a:solidFill>
            </a:endParaRPr>
          </a:p>
        </p:txBody>
      </p:sp>
      <p:pic>
        <p:nvPicPr>
          <p:cNvPr id="3074" name="Picture 2"/>
          <p:cNvPicPr>
            <a:picLocks noChangeAspect="1" noChangeArrowheads="1"/>
          </p:cNvPicPr>
          <p:nvPr/>
        </p:nvPicPr>
        <p:blipFill>
          <a:blip r:embed="rId2"/>
          <a:srcRect/>
          <a:stretch>
            <a:fillRect/>
          </a:stretch>
        </p:blipFill>
        <p:spPr bwMode="auto">
          <a:xfrm>
            <a:off x="6858000" y="0"/>
            <a:ext cx="1600200" cy="11913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0"/>
            <a:ext cx="9144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katie7-R1-18A_1.jpg"/>
          <p:cNvPicPr>
            <a:picLocks noChangeAspect="1"/>
          </p:cNvPicPr>
          <p:nvPr/>
        </p:nvPicPr>
        <p:blipFill>
          <a:blip r:embed="rId2"/>
          <a:srcRect t="3723"/>
          <a:stretch>
            <a:fillRect/>
          </a:stretch>
        </p:blipFill>
        <p:spPr>
          <a:xfrm>
            <a:off x="0" y="0"/>
            <a:ext cx="9144000" cy="5943600"/>
          </a:xfrm>
          <a:prstGeom prst="rect">
            <a:avLst/>
          </a:prstGeom>
        </p:spPr>
      </p:pic>
      <p:sp>
        <p:nvSpPr>
          <p:cNvPr id="6" name="TextBox 5"/>
          <p:cNvSpPr txBox="1"/>
          <p:nvPr/>
        </p:nvSpPr>
        <p:spPr>
          <a:xfrm>
            <a:off x="838200" y="685800"/>
            <a:ext cx="7543800" cy="1015663"/>
          </a:xfrm>
          <a:prstGeom prst="rect">
            <a:avLst/>
          </a:prstGeom>
          <a:noFill/>
        </p:spPr>
        <p:txBody>
          <a:bodyPr wrap="square" rtlCol="0">
            <a:spAutoFit/>
          </a:bodyPr>
          <a:lstStyle/>
          <a:p>
            <a:pPr algn="ctr"/>
            <a:r>
              <a:rPr lang="en-US" sz="6000" b="1" dirty="0" smtClean="0">
                <a:solidFill>
                  <a:schemeClr val="bg2"/>
                </a:solidFill>
              </a:rPr>
              <a:t>Any Questions?</a:t>
            </a:r>
            <a:endParaRPr lang="en-US" sz="6000" b="1" dirty="0">
              <a:solidFill>
                <a:schemeClr val="bg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r>
              <a:rPr lang="en-US" dirty="0" smtClean="0"/>
              <a:t>Overview </a:t>
            </a:r>
            <a:endParaRPr lang="en-US" dirty="0"/>
          </a:p>
        </p:txBody>
      </p:sp>
      <p:sp>
        <p:nvSpPr>
          <p:cNvPr id="4" name="Rectangle 3"/>
          <p:cNvSpPr/>
          <p:nvPr/>
        </p:nvSpPr>
        <p:spPr>
          <a:xfrm>
            <a:off x="0" y="0"/>
            <a:ext cx="9144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0" y="5715000"/>
            <a:ext cx="5029200" cy="338554"/>
          </a:xfrm>
          <a:prstGeom prst="rect">
            <a:avLst/>
          </a:prstGeom>
          <a:noFill/>
        </p:spPr>
        <p:txBody>
          <a:bodyPr wrap="square" rtlCol="0">
            <a:spAutoFit/>
          </a:bodyPr>
          <a:lstStyle/>
          <a:p>
            <a:r>
              <a:rPr lang="en-US" sz="1600" dirty="0" smtClean="0">
                <a:solidFill>
                  <a:schemeClr val="bg2"/>
                </a:solidFill>
              </a:rPr>
              <a:t>http://news.bbc.co.uk</a:t>
            </a:r>
            <a:endParaRPr lang="en-US" sz="1600" dirty="0">
              <a:solidFill>
                <a:schemeClr val="bg2"/>
              </a:solidFill>
            </a:endParaRPr>
          </a:p>
        </p:txBody>
      </p:sp>
      <p:sp>
        <p:nvSpPr>
          <p:cNvPr id="14" name="TextBox 13"/>
          <p:cNvSpPr txBox="1"/>
          <p:nvPr/>
        </p:nvSpPr>
        <p:spPr>
          <a:xfrm>
            <a:off x="0" y="76200"/>
            <a:ext cx="7620000" cy="2554545"/>
          </a:xfrm>
          <a:prstGeom prst="rect">
            <a:avLst/>
          </a:prstGeom>
          <a:noFill/>
        </p:spPr>
        <p:txBody>
          <a:bodyPr wrap="square" rtlCol="0">
            <a:spAutoFit/>
          </a:bodyPr>
          <a:lstStyle/>
          <a:p>
            <a:pPr>
              <a:buFont typeface="Arial" pitchFamily="34" charset="0"/>
              <a:buChar char="•"/>
            </a:pPr>
            <a:r>
              <a:rPr lang="en-US" sz="2000" dirty="0" smtClean="0">
                <a:solidFill>
                  <a:schemeClr val="bg2"/>
                </a:solidFill>
              </a:rPr>
              <a:t>Northern Ghana has only one rainy season: </a:t>
            </a:r>
          </a:p>
          <a:p>
            <a:pPr lvl="1">
              <a:buFont typeface="Arial" pitchFamily="34" charset="0"/>
              <a:buChar char="•"/>
            </a:pPr>
            <a:r>
              <a:rPr lang="en-US" sz="2000" dirty="0" smtClean="0">
                <a:solidFill>
                  <a:schemeClr val="bg2"/>
                </a:solidFill>
              </a:rPr>
              <a:t>April through October</a:t>
            </a:r>
          </a:p>
          <a:p>
            <a:pPr>
              <a:buFont typeface="Arial" pitchFamily="34" charset="0"/>
              <a:buChar char="•"/>
            </a:pPr>
            <a:r>
              <a:rPr lang="en-US" sz="2000" dirty="0" smtClean="0">
                <a:solidFill>
                  <a:schemeClr val="bg2"/>
                </a:solidFill>
              </a:rPr>
              <a:t>Farming communities</a:t>
            </a:r>
          </a:p>
          <a:p>
            <a:pPr>
              <a:buFont typeface="Arial" pitchFamily="34" charset="0"/>
              <a:buChar char="•"/>
            </a:pPr>
            <a:r>
              <a:rPr lang="en-US" sz="2000" dirty="0" smtClean="0">
                <a:solidFill>
                  <a:schemeClr val="bg2"/>
                </a:solidFill>
              </a:rPr>
              <a:t>Disasters: Both Floods and Drought</a:t>
            </a:r>
          </a:p>
          <a:p>
            <a:pPr lvl="1">
              <a:buFont typeface="Arial" pitchFamily="34" charset="0"/>
              <a:buChar char="•"/>
            </a:pPr>
            <a:r>
              <a:rPr lang="en-US" sz="2000" dirty="0" smtClean="0">
                <a:solidFill>
                  <a:schemeClr val="bg2"/>
                </a:solidFill>
              </a:rPr>
              <a:t>Floods: 1999 and 2007</a:t>
            </a:r>
          </a:p>
          <a:p>
            <a:pPr lvl="1">
              <a:buFont typeface="Arial" pitchFamily="34" charset="0"/>
              <a:buChar char="•"/>
            </a:pPr>
            <a:r>
              <a:rPr lang="en-US" sz="2000" dirty="0" smtClean="0">
                <a:solidFill>
                  <a:schemeClr val="bg2"/>
                </a:solidFill>
              </a:rPr>
              <a:t>Droughts: 1982-1983, 2004</a:t>
            </a:r>
          </a:p>
          <a:p>
            <a:pPr>
              <a:buFont typeface="Arial" pitchFamily="34" charset="0"/>
              <a:buChar char="•"/>
            </a:pPr>
            <a:r>
              <a:rPr lang="en-US" sz="2000" dirty="0" smtClean="0">
                <a:solidFill>
                  <a:schemeClr val="bg2"/>
                </a:solidFill>
              </a:rPr>
              <a:t>Aide Relief rarely reaches Northern regions of Ghana</a:t>
            </a:r>
          </a:p>
          <a:p>
            <a:pPr>
              <a:buFont typeface="Arial" pitchFamily="34" charset="0"/>
              <a:buChar char="•"/>
            </a:pPr>
            <a:r>
              <a:rPr lang="en-US" sz="2000" dirty="0" smtClean="0">
                <a:solidFill>
                  <a:schemeClr val="bg2"/>
                </a:solidFill>
              </a:rPr>
              <a:t>Floods exacerbated by </a:t>
            </a:r>
            <a:r>
              <a:rPr lang="en-US" sz="2000" dirty="0" err="1" smtClean="0">
                <a:solidFill>
                  <a:schemeClr val="bg2"/>
                </a:solidFill>
              </a:rPr>
              <a:t>Diebougou</a:t>
            </a:r>
            <a:r>
              <a:rPr lang="en-US" sz="2000" dirty="0" smtClean="0">
                <a:solidFill>
                  <a:schemeClr val="bg2"/>
                </a:solidFill>
              </a:rPr>
              <a:t> Dam in Burkina Faso</a:t>
            </a:r>
          </a:p>
        </p:txBody>
      </p:sp>
      <p:pic>
        <p:nvPicPr>
          <p:cNvPr id="16" name="Picture 8"/>
          <p:cNvPicPr>
            <a:picLocks noChangeAspect="1" noChangeArrowheads="1"/>
          </p:cNvPicPr>
          <p:nvPr/>
        </p:nvPicPr>
        <p:blipFill>
          <a:blip r:embed="rId3"/>
          <a:srcRect/>
          <a:stretch>
            <a:fillRect/>
          </a:stretch>
        </p:blipFill>
        <p:spPr bwMode="auto">
          <a:xfrm>
            <a:off x="0" y="2688209"/>
            <a:ext cx="3962400" cy="2095500"/>
          </a:xfrm>
          <a:prstGeom prst="rect">
            <a:avLst/>
          </a:prstGeom>
          <a:noFill/>
          <a:ln w="9525">
            <a:solidFill>
              <a:schemeClr val="bg2"/>
            </a:solidFill>
            <a:miter lim="800000"/>
            <a:headEnd/>
            <a:tailEnd/>
          </a:ln>
          <a:effectLst/>
        </p:spPr>
      </p:pic>
      <p:pic>
        <p:nvPicPr>
          <p:cNvPr id="15" name="Picture 2"/>
          <p:cNvPicPr>
            <a:picLocks noChangeAspect="1" noChangeArrowheads="1"/>
          </p:cNvPicPr>
          <p:nvPr/>
        </p:nvPicPr>
        <p:blipFill>
          <a:blip r:embed="rId4"/>
          <a:srcRect/>
          <a:stretch>
            <a:fillRect/>
          </a:stretch>
        </p:blipFill>
        <p:spPr bwMode="auto">
          <a:xfrm>
            <a:off x="1676400" y="3755009"/>
            <a:ext cx="2719387" cy="2036191"/>
          </a:xfrm>
          <a:prstGeom prst="rect">
            <a:avLst/>
          </a:prstGeom>
          <a:noFill/>
          <a:ln w="9525">
            <a:solidFill>
              <a:schemeClr val="bg2"/>
            </a:solidFill>
            <a:miter lim="800000"/>
            <a:headEnd/>
            <a:tailEnd/>
          </a:ln>
          <a:effectLst/>
        </p:spPr>
      </p:pic>
      <p:graphicFrame>
        <p:nvGraphicFramePr>
          <p:cNvPr id="18" name="Table 17"/>
          <p:cNvGraphicFramePr>
            <a:graphicFrameLocks noGrp="1"/>
          </p:cNvGraphicFramePr>
          <p:nvPr/>
        </p:nvGraphicFramePr>
        <p:xfrm>
          <a:off x="4495800" y="5029200"/>
          <a:ext cx="4495800" cy="883920"/>
        </p:xfrm>
        <a:graphic>
          <a:graphicData uri="http://schemas.openxmlformats.org/drawingml/2006/table">
            <a:tbl>
              <a:tblPr/>
              <a:tblGrid>
                <a:gridCol w="4495800"/>
              </a:tblGrid>
              <a:tr h="0">
                <a:tc>
                  <a:txBody>
                    <a:bodyPr/>
                    <a:lstStyle/>
                    <a:p>
                      <a:pPr marL="111125" indent="-111125"/>
                      <a:r>
                        <a:rPr lang="en-US" sz="1600" b="1" dirty="0" smtClean="0">
                          <a:solidFill>
                            <a:schemeClr val="accent1">
                              <a:lumMod val="50000"/>
                            </a:schemeClr>
                          </a:solidFill>
                        </a:rPr>
                        <a:t>“Some </a:t>
                      </a:r>
                      <a:r>
                        <a:rPr lang="en-US" sz="1600" b="1" dirty="0">
                          <a:solidFill>
                            <a:schemeClr val="accent1">
                              <a:lumMod val="50000"/>
                            </a:schemeClr>
                          </a:solidFill>
                        </a:rPr>
                        <a:t>villages and communities have now been totally wiped off the map of </a:t>
                      </a:r>
                      <a:r>
                        <a:rPr lang="en-US" sz="1600" b="1" dirty="0" smtClean="0">
                          <a:solidFill>
                            <a:schemeClr val="accent1">
                              <a:lumMod val="50000"/>
                            </a:schemeClr>
                          </a:solidFill>
                        </a:rPr>
                        <a:t>Ghana”</a:t>
                      </a:r>
                      <a:r>
                        <a:rPr lang="en-US" sz="1600" dirty="0" smtClean="0">
                          <a:solidFill>
                            <a:schemeClr val="accent1">
                              <a:lumMod val="50000"/>
                            </a:schemeClr>
                          </a:solidFill>
                        </a:rPr>
                        <a:t> </a:t>
                      </a:r>
                      <a:r>
                        <a:rPr lang="en-US" sz="1600" dirty="0">
                          <a:solidFill>
                            <a:schemeClr val="accent1">
                              <a:lumMod val="50000"/>
                            </a:schemeClr>
                          </a:solidFill>
                        </a:rPr>
                        <a:t/>
                      </a:r>
                      <a:br>
                        <a:rPr lang="en-US" sz="1600" dirty="0">
                          <a:solidFill>
                            <a:schemeClr val="accent1">
                              <a:lumMod val="50000"/>
                            </a:schemeClr>
                          </a:solidFill>
                        </a:rPr>
                      </a:br>
                      <a:r>
                        <a:rPr lang="en-US" sz="1000" dirty="0" smtClean="0">
                          <a:solidFill>
                            <a:schemeClr val="accent1">
                              <a:lumMod val="50000"/>
                            </a:schemeClr>
                          </a:solidFill>
                        </a:rPr>
                        <a:t>George </a:t>
                      </a:r>
                      <a:r>
                        <a:rPr lang="en-US" sz="1000" dirty="0" err="1">
                          <a:solidFill>
                            <a:schemeClr val="accent1">
                              <a:lumMod val="50000"/>
                            </a:schemeClr>
                          </a:solidFill>
                        </a:rPr>
                        <a:t>Azi</a:t>
                      </a:r>
                      <a:r>
                        <a:rPr lang="en-US" sz="1000" dirty="0">
                          <a:solidFill>
                            <a:schemeClr val="accent1">
                              <a:lumMod val="50000"/>
                            </a:schemeClr>
                          </a:solidFill>
                        </a:rPr>
                        <a:t> </a:t>
                      </a:r>
                      <a:r>
                        <a:rPr lang="en-US" sz="1000" dirty="0" err="1" smtClean="0">
                          <a:solidFill>
                            <a:schemeClr val="accent1">
                              <a:lumMod val="50000"/>
                            </a:schemeClr>
                          </a:solidFill>
                        </a:rPr>
                        <a:t>Amoo,Ghana's</a:t>
                      </a:r>
                      <a:r>
                        <a:rPr lang="en-US" sz="1000" dirty="0" smtClean="0">
                          <a:solidFill>
                            <a:schemeClr val="accent1">
                              <a:lumMod val="50000"/>
                            </a:schemeClr>
                          </a:solidFill>
                        </a:rPr>
                        <a:t> </a:t>
                      </a:r>
                      <a:r>
                        <a:rPr lang="en-US" sz="1000" dirty="0">
                          <a:solidFill>
                            <a:schemeClr val="accent1">
                              <a:lumMod val="50000"/>
                            </a:schemeClr>
                          </a:solidFill>
                        </a:rPr>
                        <a:t>national disaster management </a:t>
                      </a:r>
                      <a:r>
                        <a:rPr lang="en-US" sz="1000" dirty="0" smtClean="0">
                          <a:solidFill>
                            <a:schemeClr val="accent1">
                              <a:lumMod val="50000"/>
                            </a:schemeClr>
                          </a:solidFill>
                        </a:rPr>
                        <a:t>co-</a:t>
                      </a:r>
                      <a:r>
                        <a:rPr lang="en-US" sz="1000" dirty="0" err="1" smtClean="0">
                          <a:solidFill>
                            <a:schemeClr val="accent1">
                              <a:lumMod val="50000"/>
                            </a:schemeClr>
                          </a:solidFill>
                        </a:rPr>
                        <a:t>ordinator</a:t>
                      </a:r>
                      <a:r>
                        <a:rPr lang="en-US" sz="1000" dirty="0" smtClean="0">
                          <a:solidFill>
                            <a:schemeClr val="accent1">
                              <a:lumMod val="50000"/>
                            </a:schemeClr>
                          </a:solidFill>
                        </a:rPr>
                        <a:t>.  BBC world news Sept2007</a:t>
                      </a:r>
                      <a:endParaRPr lang="en-US" sz="1000" dirty="0">
                        <a:solidFill>
                          <a:schemeClr val="accent1">
                            <a:lumMod val="50000"/>
                          </a:schemeClr>
                        </a:solidFill>
                      </a:endParaRPr>
                    </a:p>
                  </a:txBody>
                  <a:tcPr anchor="ctr">
                    <a:lnL>
                      <a:noFill/>
                    </a:lnL>
                    <a:lnR>
                      <a:noFill/>
                    </a:lnR>
                    <a:lnT>
                      <a:noFill/>
                    </a:lnT>
                    <a:lnB>
                      <a:noFill/>
                    </a:lnB>
                  </a:tcPr>
                </a:tc>
              </a:tr>
            </a:tbl>
          </a:graphicData>
        </a:graphic>
      </p:graphicFrame>
      <p:pic>
        <p:nvPicPr>
          <p:cNvPr id="19" name="Picture 6"/>
          <p:cNvPicPr>
            <a:picLocks noChangeAspect="1" noChangeArrowheads="1"/>
          </p:cNvPicPr>
          <p:nvPr/>
        </p:nvPicPr>
        <p:blipFill>
          <a:blip r:embed="rId5"/>
          <a:srcRect l="15639"/>
          <a:stretch>
            <a:fillRect/>
          </a:stretch>
        </p:blipFill>
        <p:spPr bwMode="auto">
          <a:xfrm>
            <a:off x="4648200" y="2667000"/>
            <a:ext cx="2362200" cy="2019300"/>
          </a:xfrm>
          <a:prstGeom prst="rect">
            <a:avLst/>
          </a:prstGeom>
          <a:noFill/>
          <a:ln w="9525">
            <a:solidFill>
              <a:schemeClr val="bg2"/>
            </a:solidFill>
            <a:miter lim="800000"/>
            <a:headEnd/>
            <a:tailEnd/>
          </a:ln>
          <a:effectLst/>
        </p:spPr>
      </p:pic>
      <p:pic>
        <p:nvPicPr>
          <p:cNvPr id="20" name="Picture 7"/>
          <p:cNvPicPr>
            <a:picLocks noChangeAspect="1" noChangeArrowheads="1"/>
          </p:cNvPicPr>
          <p:nvPr/>
        </p:nvPicPr>
        <p:blipFill>
          <a:blip r:embed="rId6"/>
          <a:srcRect/>
          <a:stretch>
            <a:fillRect/>
          </a:stretch>
        </p:blipFill>
        <p:spPr bwMode="auto">
          <a:xfrm>
            <a:off x="7210425" y="3352800"/>
            <a:ext cx="1933575" cy="1447800"/>
          </a:xfrm>
          <a:prstGeom prst="rect">
            <a:avLst/>
          </a:prstGeom>
          <a:noFill/>
          <a:ln w="9525">
            <a:solidFill>
              <a:schemeClr val="bg2"/>
            </a:solidFill>
            <a:miter lim="800000"/>
            <a:headEnd/>
            <a:tailEnd/>
          </a:ln>
          <a:effectLst/>
        </p:spPr>
      </p:pic>
      <p:pic>
        <p:nvPicPr>
          <p:cNvPr id="21" name="Picture 11"/>
          <p:cNvPicPr>
            <a:picLocks noChangeAspect="1" noChangeArrowheads="1"/>
          </p:cNvPicPr>
          <p:nvPr/>
        </p:nvPicPr>
        <p:blipFill>
          <a:blip r:embed="rId7"/>
          <a:srcRect/>
          <a:stretch>
            <a:fillRect/>
          </a:stretch>
        </p:blipFill>
        <p:spPr bwMode="auto">
          <a:xfrm>
            <a:off x="6172200" y="381000"/>
            <a:ext cx="2971800" cy="2228850"/>
          </a:xfrm>
          <a:prstGeom prst="rect">
            <a:avLst/>
          </a:prstGeom>
          <a:noFill/>
          <a:ln w="9525">
            <a:solidFill>
              <a:schemeClr val="bg2"/>
            </a:solid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r>
              <a:rPr lang="en-US" dirty="0" smtClean="0"/>
              <a:t>My Personal Interest</a:t>
            </a:r>
            <a:endParaRPr lang="en-US" dirty="0"/>
          </a:p>
        </p:txBody>
      </p:sp>
      <p:sp>
        <p:nvSpPr>
          <p:cNvPr id="4" name="Rectangle 3"/>
          <p:cNvSpPr/>
          <p:nvPr/>
        </p:nvSpPr>
        <p:spPr>
          <a:xfrm>
            <a:off x="0" y="0"/>
            <a:ext cx="9144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farming pic.tif"/>
          <p:cNvPicPr>
            <a:picLocks noChangeAspect="1"/>
          </p:cNvPicPr>
          <p:nvPr/>
        </p:nvPicPr>
        <p:blipFill>
          <a:blip r:embed="rId3" cstate="print"/>
          <a:srcRect l="8966" b="18307"/>
          <a:stretch>
            <a:fillRect/>
          </a:stretch>
        </p:blipFill>
        <p:spPr>
          <a:xfrm>
            <a:off x="0" y="1524000"/>
            <a:ext cx="4302240" cy="2895600"/>
          </a:xfrm>
          <a:prstGeom prst="rect">
            <a:avLst/>
          </a:prstGeom>
          <a:ln>
            <a:solidFill>
              <a:srgbClr val="775F55">
                <a:lumMod val="40000"/>
                <a:lumOff val="60000"/>
              </a:srgbClr>
            </a:solidFill>
          </a:ln>
        </p:spPr>
      </p:pic>
      <p:pic>
        <p:nvPicPr>
          <p:cNvPr id="19" name="Picture 18" descr="me and rocks.tif"/>
          <p:cNvPicPr>
            <a:picLocks noChangeAspect="1"/>
          </p:cNvPicPr>
          <p:nvPr/>
        </p:nvPicPr>
        <p:blipFill>
          <a:blip r:embed="rId4" cstate="print"/>
          <a:stretch>
            <a:fillRect/>
          </a:stretch>
        </p:blipFill>
        <p:spPr>
          <a:xfrm>
            <a:off x="6254710" y="0"/>
            <a:ext cx="2889290" cy="2166968"/>
          </a:xfrm>
          <a:prstGeom prst="rect">
            <a:avLst/>
          </a:prstGeom>
          <a:ln>
            <a:solidFill>
              <a:srgbClr val="775F55">
                <a:lumMod val="40000"/>
                <a:lumOff val="60000"/>
              </a:srgbClr>
            </a:solidFill>
          </a:ln>
        </p:spPr>
      </p:pic>
      <p:pic>
        <p:nvPicPr>
          <p:cNvPr id="21" name="Picture 20" descr="borehole.tif"/>
          <p:cNvPicPr>
            <a:picLocks noChangeAspect="1"/>
          </p:cNvPicPr>
          <p:nvPr/>
        </p:nvPicPr>
        <p:blipFill>
          <a:blip r:embed="rId5" cstate="print"/>
          <a:stretch>
            <a:fillRect/>
          </a:stretch>
        </p:blipFill>
        <p:spPr>
          <a:xfrm>
            <a:off x="228600" y="4114800"/>
            <a:ext cx="2203491" cy="1652618"/>
          </a:xfrm>
          <a:prstGeom prst="rect">
            <a:avLst/>
          </a:prstGeom>
          <a:ln>
            <a:solidFill>
              <a:srgbClr val="775F55">
                <a:lumMod val="40000"/>
                <a:lumOff val="60000"/>
              </a:srgbClr>
            </a:solidFill>
          </a:ln>
        </p:spPr>
      </p:pic>
      <p:sp>
        <p:nvSpPr>
          <p:cNvPr id="17" name="TextBox 16"/>
          <p:cNvSpPr txBox="1"/>
          <p:nvPr/>
        </p:nvSpPr>
        <p:spPr>
          <a:xfrm>
            <a:off x="0" y="0"/>
            <a:ext cx="6477000" cy="1631216"/>
          </a:xfrm>
          <a:prstGeom prst="rect">
            <a:avLst/>
          </a:prstGeom>
          <a:noFill/>
        </p:spPr>
        <p:txBody>
          <a:bodyPr wrap="square" rtlCol="0">
            <a:spAutoFit/>
          </a:bodyPr>
          <a:lstStyle/>
          <a:p>
            <a:pPr>
              <a:buFont typeface="Arial" pitchFamily="34" charset="0"/>
              <a:buChar char="•"/>
            </a:pPr>
            <a:r>
              <a:rPr lang="en-US" sz="2000" dirty="0" smtClean="0">
                <a:solidFill>
                  <a:schemeClr val="bg2"/>
                </a:solidFill>
              </a:rPr>
              <a:t>Stayed in Bongo Ghana the summer of 2005</a:t>
            </a:r>
          </a:p>
          <a:p>
            <a:pPr marL="114300" indent="-114300">
              <a:buFont typeface="Arial" pitchFamily="34" charset="0"/>
              <a:buChar char="•"/>
            </a:pPr>
            <a:r>
              <a:rPr lang="en-US" sz="2000" dirty="0" smtClean="0">
                <a:solidFill>
                  <a:schemeClr val="bg2"/>
                </a:solidFill>
              </a:rPr>
              <a:t>Interested in </a:t>
            </a:r>
            <a:r>
              <a:rPr lang="en-US" sz="2000" dirty="0" smtClean="0">
                <a:solidFill>
                  <a:schemeClr val="bg2"/>
                </a:solidFill>
              </a:rPr>
              <a:t>how GIS could help manage water along the Volta River</a:t>
            </a:r>
            <a:endParaRPr lang="en-US" sz="2000" dirty="0" smtClean="0">
              <a:solidFill>
                <a:schemeClr val="bg2"/>
              </a:solidFill>
            </a:endParaRPr>
          </a:p>
          <a:p>
            <a:pPr marL="114300" indent="-114300">
              <a:buFont typeface="Arial" pitchFamily="34" charset="0"/>
              <a:buChar char="•"/>
            </a:pPr>
            <a:r>
              <a:rPr lang="en-US" sz="2000" dirty="0" smtClean="0">
                <a:solidFill>
                  <a:schemeClr val="bg2"/>
                </a:solidFill>
              </a:rPr>
              <a:t>My Graduate Research based on water quality issues in Northern Ghana</a:t>
            </a:r>
          </a:p>
        </p:txBody>
      </p:sp>
      <p:pic>
        <p:nvPicPr>
          <p:cNvPr id="22" name="Picture 21" descr="katie7-R1-10A_1.jpg"/>
          <p:cNvPicPr>
            <a:picLocks noChangeAspect="1"/>
          </p:cNvPicPr>
          <p:nvPr/>
        </p:nvPicPr>
        <p:blipFill>
          <a:blip r:embed="rId6"/>
          <a:srcRect l="25807" t="16634" r="40026"/>
          <a:stretch>
            <a:fillRect/>
          </a:stretch>
        </p:blipFill>
        <p:spPr>
          <a:xfrm>
            <a:off x="6400800" y="2286000"/>
            <a:ext cx="2291565" cy="3774895"/>
          </a:xfrm>
          <a:prstGeom prst="rect">
            <a:avLst/>
          </a:prstGeom>
          <a:ln>
            <a:solidFill>
              <a:srgbClr val="775F55">
                <a:lumMod val="40000"/>
                <a:lumOff val="60000"/>
              </a:srgbClr>
            </a:solidFill>
          </a:ln>
        </p:spPr>
      </p:pic>
      <p:pic>
        <p:nvPicPr>
          <p:cNvPr id="23" name="Picture 22" descr="katie7-R1-10A.jpg"/>
          <p:cNvPicPr>
            <a:picLocks noChangeAspect="1"/>
          </p:cNvPicPr>
          <p:nvPr/>
        </p:nvPicPr>
        <p:blipFill>
          <a:blip r:embed="rId7" cstate="print"/>
          <a:srcRect l="12500" r="16667"/>
          <a:stretch>
            <a:fillRect/>
          </a:stretch>
        </p:blipFill>
        <p:spPr>
          <a:xfrm>
            <a:off x="3429000" y="3276600"/>
            <a:ext cx="2879361" cy="2744391"/>
          </a:xfrm>
          <a:prstGeom prst="rect">
            <a:avLst/>
          </a:prstGeom>
          <a:ln>
            <a:solidFill>
              <a:srgbClr val="775F55">
                <a:lumMod val="40000"/>
                <a:lumOff val="60000"/>
              </a:srgbClr>
            </a:solidFill>
          </a:ln>
        </p:spPr>
      </p:pic>
      <p:pic>
        <p:nvPicPr>
          <p:cNvPr id="20" name="Picture 19" descr="under tree.tif"/>
          <p:cNvPicPr>
            <a:picLocks noChangeAspect="1"/>
          </p:cNvPicPr>
          <p:nvPr/>
        </p:nvPicPr>
        <p:blipFill>
          <a:blip r:embed="rId8" cstate="print"/>
          <a:stretch>
            <a:fillRect/>
          </a:stretch>
        </p:blipFill>
        <p:spPr>
          <a:xfrm>
            <a:off x="6737309" y="5052982"/>
            <a:ext cx="2406691" cy="1805018"/>
          </a:xfrm>
          <a:prstGeom prst="rect">
            <a:avLst/>
          </a:prstGeom>
          <a:ln>
            <a:solidFill>
              <a:srgbClr val="775F55">
                <a:lumMod val="40000"/>
                <a:lumOff val="60000"/>
              </a:srgbClr>
            </a:solidFill>
          </a:ln>
        </p:spPr>
      </p:pic>
      <p:pic>
        <p:nvPicPr>
          <p:cNvPr id="24" name="Picture 23" descr="teeth.tif"/>
          <p:cNvPicPr>
            <a:picLocks noChangeAspect="1"/>
          </p:cNvPicPr>
          <p:nvPr/>
        </p:nvPicPr>
        <p:blipFill>
          <a:blip r:embed="rId9" cstate="print"/>
          <a:srcRect l="6283"/>
          <a:stretch>
            <a:fillRect/>
          </a:stretch>
        </p:blipFill>
        <p:spPr>
          <a:xfrm>
            <a:off x="4343400" y="1355852"/>
            <a:ext cx="1828800" cy="1463548"/>
          </a:xfrm>
          <a:prstGeom prst="rect">
            <a:avLst/>
          </a:prstGeom>
          <a:ln>
            <a:solidFill>
              <a:schemeClr val="bg2"/>
            </a:solid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4" name="Rectangle 3"/>
          <p:cNvSpPr/>
          <p:nvPr/>
        </p:nvSpPr>
        <p:spPr>
          <a:xfrm>
            <a:off x="0" y="0"/>
            <a:ext cx="9144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p:txBody>
          <a:bodyPr/>
          <a:lstStyle/>
          <a:p>
            <a:r>
              <a:rPr lang="en-US" dirty="0" smtClean="0"/>
              <a:t>Data Search</a:t>
            </a:r>
            <a:endParaRPr lang="en-US" dirty="0"/>
          </a:p>
        </p:txBody>
      </p:sp>
      <p:grpSp>
        <p:nvGrpSpPr>
          <p:cNvPr id="21" name="Group 20"/>
          <p:cNvGrpSpPr/>
          <p:nvPr/>
        </p:nvGrpSpPr>
        <p:grpSpPr>
          <a:xfrm>
            <a:off x="-457200" y="152400"/>
            <a:ext cx="6423647" cy="5911850"/>
            <a:chOff x="1066800" y="304800"/>
            <a:chExt cx="6423647" cy="5911850"/>
          </a:xfrm>
        </p:grpSpPr>
        <p:pic>
          <p:nvPicPr>
            <p:cNvPr id="8198" name="Picture 6"/>
            <p:cNvPicPr>
              <a:picLocks noChangeAspect="1" noChangeArrowheads="1"/>
            </p:cNvPicPr>
            <p:nvPr/>
          </p:nvPicPr>
          <p:blipFill>
            <a:blip r:embed="rId3"/>
            <a:srcRect/>
            <a:stretch>
              <a:fillRect/>
            </a:stretch>
          </p:blipFill>
          <p:spPr bwMode="auto">
            <a:xfrm>
              <a:off x="1066800" y="304800"/>
              <a:ext cx="3614737" cy="3966460"/>
            </a:xfrm>
            <a:prstGeom prst="rect">
              <a:avLst/>
            </a:prstGeom>
            <a:noFill/>
            <a:ln w="9525">
              <a:noFill/>
              <a:miter lim="800000"/>
              <a:headEnd/>
              <a:tailEnd/>
            </a:ln>
            <a:effectLst/>
          </p:spPr>
        </p:pic>
        <p:pic>
          <p:nvPicPr>
            <p:cNvPr id="8197" name="Picture 5"/>
            <p:cNvPicPr>
              <a:picLocks noChangeAspect="1" noChangeArrowheads="1"/>
            </p:cNvPicPr>
            <p:nvPr/>
          </p:nvPicPr>
          <p:blipFill>
            <a:blip r:embed="rId4"/>
            <a:srcRect/>
            <a:stretch>
              <a:fillRect/>
            </a:stretch>
          </p:blipFill>
          <p:spPr bwMode="auto">
            <a:xfrm>
              <a:off x="1752600" y="838200"/>
              <a:ext cx="3859875" cy="4235450"/>
            </a:xfrm>
            <a:prstGeom prst="rect">
              <a:avLst/>
            </a:prstGeom>
            <a:noFill/>
            <a:ln w="9525">
              <a:noFill/>
              <a:miter lim="800000"/>
              <a:headEnd/>
              <a:tailEnd/>
            </a:ln>
            <a:effectLst/>
          </p:spPr>
        </p:pic>
        <p:grpSp>
          <p:nvGrpSpPr>
            <p:cNvPr id="20" name="Group 19"/>
            <p:cNvGrpSpPr/>
            <p:nvPr/>
          </p:nvGrpSpPr>
          <p:grpSpPr>
            <a:xfrm>
              <a:off x="3352800" y="990600"/>
              <a:ext cx="4137647" cy="5226050"/>
              <a:chOff x="3352800" y="990600"/>
              <a:chExt cx="4137647" cy="5226050"/>
            </a:xfrm>
          </p:grpSpPr>
          <p:pic>
            <p:nvPicPr>
              <p:cNvPr id="8199" name="Picture 7"/>
              <p:cNvPicPr>
                <a:picLocks noChangeAspect="1" noChangeArrowheads="1"/>
              </p:cNvPicPr>
              <p:nvPr/>
            </p:nvPicPr>
            <p:blipFill>
              <a:blip r:embed="rId5"/>
              <a:srcRect/>
              <a:stretch>
                <a:fillRect/>
              </a:stretch>
            </p:blipFill>
            <p:spPr bwMode="auto">
              <a:xfrm>
                <a:off x="3352800" y="1676400"/>
                <a:ext cx="4137647" cy="4540250"/>
              </a:xfrm>
              <a:prstGeom prst="rect">
                <a:avLst/>
              </a:prstGeom>
              <a:noFill/>
              <a:ln w="9525">
                <a:noFill/>
                <a:miter lim="800000"/>
                <a:headEnd/>
                <a:tailEnd/>
              </a:ln>
              <a:effectLst/>
            </p:spPr>
          </p:pic>
          <p:cxnSp>
            <p:nvCxnSpPr>
              <p:cNvPr id="17" name="Straight Arrow Connector 16"/>
              <p:cNvCxnSpPr/>
              <p:nvPr/>
            </p:nvCxnSpPr>
            <p:spPr>
              <a:xfrm rot="5400000">
                <a:off x="5562600" y="1371600"/>
                <a:ext cx="533400" cy="381000"/>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867400" y="990600"/>
                <a:ext cx="1219200" cy="369332"/>
              </a:xfrm>
              <a:prstGeom prst="rect">
                <a:avLst/>
              </a:prstGeom>
              <a:noFill/>
            </p:spPr>
            <p:txBody>
              <a:bodyPr wrap="square" rtlCol="0">
                <a:spAutoFit/>
              </a:bodyPr>
              <a:lstStyle/>
              <a:p>
                <a:r>
                  <a:rPr lang="en-US" dirty="0" smtClean="0">
                    <a:solidFill>
                      <a:schemeClr val="bg2"/>
                    </a:solidFill>
                  </a:rPr>
                  <a:t>Bongo </a:t>
                </a:r>
                <a:endParaRPr lang="en-US" dirty="0">
                  <a:solidFill>
                    <a:schemeClr val="bg2"/>
                  </a:solidFill>
                </a:endParaRPr>
              </a:p>
            </p:txBody>
          </p:sp>
        </p:grpSp>
      </p:grpSp>
      <p:sp>
        <p:nvSpPr>
          <p:cNvPr id="9" name="TextBox 8"/>
          <p:cNvSpPr txBox="1"/>
          <p:nvPr/>
        </p:nvSpPr>
        <p:spPr>
          <a:xfrm>
            <a:off x="152400" y="0"/>
            <a:ext cx="4267200" cy="369332"/>
          </a:xfrm>
          <a:prstGeom prst="rect">
            <a:avLst/>
          </a:prstGeom>
          <a:noFill/>
        </p:spPr>
        <p:txBody>
          <a:bodyPr wrap="square" rtlCol="0">
            <a:spAutoFit/>
          </a:bodyPr>
          <a:lstStyle/>
          <a:p>
            <a:pPr>
              <a:buFont typeface="Arial" pitchFamily="34" charset="0"/>
              <a:buChar char="•"/>
            </a:pPr>
            <a:r>
              <a:rPr lang="en-US" dirty="0">
                <a:solidFill>
                  <a:schemeClr val="bg2"/>
                </a:solidFill>
              </a:rPr>
              <a:t> </a:t>
            </a:r>
            <a:r>
              <a:rPr lang="en-US" dirty="0" smtClean="0">
                <a:solidFill>
                  <a:schemeClr val="bg2"/>
                </a:solidFill>
              </a:rPr>
              <a:t>Streams and Political Boundaries: </a:t>
            </a:r>
            <a:endParaRPr lang="en-US" dirty="0">
              <a:solidFill>
                <a:schemeClr val="bg2"/>
              </a:solidFill>
            </a:endParaRPr>
          </a:p>
        </p:txBody>
      </p:sp>
      <p:sp>
        <p:nvSpPr>
          <p:cNvPr id="22" name="TextBox 21"/>
          <p:cNvSpPr txBox="1"/>
          <p:nvPr/>
        </p:nvSpPr>
        <p:spPr>
          <a:xfrm>
            <a:off x="0" y="5715000"/>
            <a:ext cx="5029200" cy="338554"/>
          </a:xfrm>
          <a:prstGeom prst="rect">
            <a:avLst/>
          </a:prstGeom>
          <a:noFill/>
        </p:spPr>
        <p:txBody>
          <a:bodyPr wrap="square" rtlCol="0">
            <a:spAutoFit/>
          </a:bodyPr>
          <a:lstStyle/>
          <a:p>
            <a:r>
              <a:rPr lang="en-US" sz="1600" dirty="0" smtClean="0">
                <a:solidFill>
                  <a:schemeClr val="bg2"/>
                </a:solidFill>
              </a:rPr>
              <a:t>http://biogeo.berkeley.edu/bgm/gdata.php</a:t>
            </a:r>
            <a:endParaRPr lang="en-US" sz="1600" dirty="0">
              <a:solidFill>
                <a:schemeClr val="bg2"/>
              </a:solidFill>
            </a:endParaRPr>
          </a:p>
        </p:txBody>
      </p:sp>
      <p:sp>
        <p:nvSpPr>
          <p:cNvPr id="23" name="TextBox 22"/>
          <p:cNvSpPr txBox="1"/>
          <p:nvPr/>
        </p:nvSpPr>
        <p:spPr>
          <a:xfrm>
            <a:off x="6781800" y="5715000"/>
            <a:ext cx="1676400" cy="338554"/>
          </a:xfrm>
          <a:prstGeom prst="rect">
            <a:avLst/>
          </a:prstGeom>
          <a:noFill/>
        </p:spPr>
        <p:txBody>
          <a:bodyPr wrap="square" rtlCol="0">
            <a:spAutoFit/>
          </a:bodyPr>
          <a:lstStyle/>
          <a:p>
            <a:r>
              <a:rPr lang="en-US" sz="1600" dirty="0" smtClean="0">
                <a:solidFill>
                  <a:schemeClr val="bg2"/>
                </a:solidFill>
              </a:rPr>
              <a:t>http://iscm.org</a:t>
            </a:r>
            <a:endParaRPr lang="en-US" sz="1600" dirty="0">
              <a:solidFill>
                <a:schemeClr val="bg2"/>
              </a:solidFill>
            </a:endParaRPr>
          </a:p>
        </p:txBody>
      </p:sp>
      <p:grpSp>
        <p:nvGrpSpPr>
          <p:cNvPr id="30" name="Group 29"/>
          <p:cNvGrpSpPr/>
          <p:nvPr/>
        </p:nvGrpSpPr>
        <p:grpSpPr>
          <a:xfrm>
            <a:off x="4800600" y="0"/>
            <a:ext cx="4599731" cy="5302250"/>
            <a:chOff x="4800600" y="0"/>
            <a:chExt cx="4599731" cy="5302250"/>
          </a:xfrm>
        </p:grpSpPr>
        <p:pic>
          <p:nvPicPr>
            <p:cNvPr id="8204" name="Picture 12"/>
            <p:cNvPicPr>
              <a:picLocks noChangeAspect="1" noChangeArrowheads="1"/>
            </p:cNvPicPr>
            <p:nvPr/>
          </p:nvPicPr>
          <p:blipFill>
            <a:blip r:embed="rId6"/>
            <a:srcRect/>
            <a:stretch>
              <a:fillRect/>
            </a:stretch>
          </p:blipFill>
          <p:spPr bwMode="auto">
            <a:xfrm>
              <a:off x="4800600" y="0"/>
              <a:ext cx="3651546" cy="4006850"/>
            </a:xfrm>
            <a:prstGeom prst="rect">
              <a:avLst/>
            </a:prstGeom>
            <a:noFill/>
            <a:ln w="9525">
              <a:noFill/>
              <a:miter lim="800000"/>
              <a:headEnd/>
              <a:tailEnd/>
            </a:ln>
            <a:effectLst/>
          </p:spPr>
        </p:pic>
        <p:pic>
          <p:nvPicPr>
            <p:cNvPr id="8205" name="Picture 13"/>
            <p:cNvPicPr>
              <a:picLocks noChangeAspect="1" noChangeArrowheads="1"/>
            </p:cNvPicPr>
            <p:nvPr/>
          </p:nvPicPr>
          <p:blipFill>
            <a:blip r:embed="rId7"/>
            <a:srcRect/>
            <a:stretch>
              <a:fillRect/>
            </a:stretch>
          </p:blipFill>
          <p:spPr bwMode="auto">
            <a:xfrm>
              <a:off x="6096000" y="1676400"/>
              <a:ext cx="3304331" cy="362585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4" name="Rectangle 3"/>
          <p:cNvSpPr/>
          <p:nvPr/>
        </p:nvSpPr>
        <p:spPr>
          <a:xfrm>
            <a:off x="0" y="0"/>
            <a:ext cx="9144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p:txBody>
          <a:bodyPr/>
          <a:lstStyle/>
          <a:p>
            <a:r>
              <a:rPr lang="en-US" dirty="0" smtClean="0"/>
              <a:t>Data Search</a:t>
            </a:r>
            <a:endParaRPr lang="en-US" dirty="0"/>
          </a:p>
        </p:txBody>
      </p:sp>
      <p:sp>
        <p:nvSpPr>
          <p:cNvPr id="9" name="TextBox 8"/>
          <p:cNvSpPr txBox="1"/>
          <p:nvPr/>
        </p:nvSpPr>
        <p:spPr>
          <a:xfrm>
            <a:off x="152400" y="0"/>
            <a:ext cx="4267200" cy="369332"/>
          </a:xfrm>
          <a:prstGeom prst="rect">
            <a:avLst/>
          </a:prstGeom>
          <a:noFill/>
        </p:spPr>
        <p:txBody>
          <a:bodyPr wrap="square" rtlCol="0">
            <a:spAutoFit/>
          </a:bodyPr>
          <a:lstStyle/>
          <a:p>
            <a:pPr>
              <a:buFont typeface="Arial" pitchFamily="34" charset="0"/>
              <a:buChar char="•"/>
            </a:pPr>
            <a:r>
              <a:rPr lang="en-US" dirty="0" smtClean="0">
                <a:solidFill>
                  <a:schemeClr val="bg2"/>
                </a:solidFill>
              </a:rPr>
              <a:t>Digital Elevation Map</a:t>
            </a:r>
            <a:endParaRPr lang="en-US" dirty="0">
              <a:solidFill>
                <a:schemeClr val="bg2"/>
              </a:solidFill>
            </a:endParaRPr>
          </a:p>
        </p:txBody>
      </p:sp>
      <p:sp>
        <p:nvSpPr>
          <p:cNvPr id="22" name="TextBox 21"/>
          <p:cNvSpPr txBox="1"/>
          <p:nvPr/>
        </p:nvSpPr>
        <p:spPr>
          <a:xfrm>
            <a:off x="0" y="5638800"/>
            <a:ext cx="6781800" cy="338554"/>
          </a:xfrm>
          <a:prstGeom prst="rect">
            <a:avLst/>
          </a:prstGeom>
          <a:noFill/>
        </p:spPr>
        <p:txBody>
          <a:bodyPr wrap="square" rtlCol="0">
            <a:spAutoFit/>
          </a:bodyPr>
          <a:lstStyle/>
          <a:p>
            <a:r>
              <a:rPr lang="en-US" sz="1600" dirty="0" smtClean="0">
                <a:solidFill>
                  <a:schemeClr val="bg2"/>
                </a:solidFill>
              </a:rPr>
              <a:t>GTOPO 30: http://edc.usgs.gov/products/elevation/gtopo30/gtopo30.html</a:t>
            </a:r>
            <a:endParaRPr lang="en-US" sz="1600" dirty="0">
              <a:solidFill>
                <a:schemeClr val="bg2"/>
              </a:solidFill>
            </a:endParaRPr>
          </a:p>
        </p:txBody>
      </p:sp>
      <p:pic>
        <p:nvPicPr>
          <p:cNvPr id="9218" name="Picture 2"/>
          <p:cNvPicPr>
            <a:picLocks noChangeAspect="1" noChangeArrowheads="1"/>
          </p:cNvPicPr>
          <p:nvPr/>
        </p:nvPicPr>
        <p:blipFill>
          <a:blip r:embed="rId3"/>
          <a:srcRect/>
          <a:stretch>
            <a:fillRect/>
          </a:stretch>
        </p:blipFill>
        <p:spPr bwMode="auto">
          <a:xfrm>
            <a:off x="0" y="914400"/>
            <a:ext cx="3219450" cy="3581400"/>
          </a:xfrm>
          <a:prstGeom prst="rect">
            <a:avLst/>
          </a:prstGeom>
          <a:noFill/>
          <a:ln w="9525">
            <a:noFill/>
            <a:miter lim="800000"/>
            <a:headEnd/>
            <a:tailEnd/>
          </a:ln>
          <a:effectLst/>
        </p:spPr>
      </p:pic>
      <p:sp>
        <p:nvSpPr>
          <p:cNvPr id="19" name="TextBox 18"/>
          <p:cNvSpPr txBox="1"/>
          <p:nvPr/>
        </p:nvSpPr>
        <p:spPr>
          <a:xfrm>
            <a:off x="533400" y="4495800"/>
            <a:ext cx="2057400" cy="381000"/>
          </a:xfrm>
          <a:prstGeom prst="rect">
            <a:avLst/>
          </a:prstGeom>
          <a:noFill/>
        </p:spPr>
        <p:txBody>
          <a:bodyPr wrap="square" rtlCol="0">
            <a:spAutoFit/>
          </a:bodyPr>
          <a:lstStyle/>
          <a:p>
            <a:r>
              <a:rPr lang="en-US" dirty="0" smtClean="0">
                <a:solidFill>
                  <a:schemeClr val="bg2"/>
                </a:solidFill>
              </a:rPr>
              <a:t>Not Correct…</a:t>
            </a:r>
            <a:endParaRPr lang="en-US" dirty="0">
              <a:solidFill>
                <a:schemeClr val="bg2"/>
              </a:solidFill>
            </a:endParaRPr>
          </a:p>
        </p:txBody>
      </p:sp>
      <p:pic>
        <p:nvPicPr>
          <p:cNvPr id="9219" name="Picture 3"/>
          <p:cNvPicPr>
            <a:picLocks noChangeAspect="1" noChangeArrowheads="1"/>
          </p:cNvPicPr>
          <p:nvPr/>
        </p:nvPicPr>
        <p:blipFill>
          <a:blip r:embed="rId4"/>
          <a:srcRect/>
          <a:stretch>
            <a:fillRect/>
          </a:stretch>
        </p:blipFill>
        <p:spPr bwMode="auto">
          <a:xfrm>
            <a:off x="4343400" y="0"/>
            <a:ext cx="3219450" cy="3581400"/>
          </a:xfrm>
          <a:prstGeom prst="rect">
            <a:avLst/>
          </a:prstGeom>
          <a:noFill/>
          <a:ln w="9525">
            <a:noFill/>
            <a:miter lim="800000"/>
            <a:headEnd/>
            <a:tailEnd/>
          </a:ln>
          <a:effectLst/>
        </p:spPr>
      </p:pic>
      <p:sp>
        <p:nvSpPr>
          <p:cNvPr id="20" name="Right Arrow 19"/>
          <p:cNvSpPr/>
          <p:nvPr/>
        </p:nvSpPr>
        <p:spPr>
          <a:xfrm>
            <a:off x="3505200" y="2514600"/>
            <a:ext cx="16764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p:cNvPicPr>
            <a:picLocks noChangeAspect="1" noChangeArrowheads="1"/>
          </p:cNvPicPr>
          <p:nvPr/>
        </p:nvPicPr>
        <p:blipFill>
          <a:blip r:embed="rId5"/>
          <a:srcRect/>
          <a:stretch>
            <a:fillRect/>
          </a:stretch>
        </p:blipFill>
        <p:spPr bwMode="auto">
          <a:xfrm>
            <a:off x="5791200" y="2895600"/>
            <a:ext cx="3281273" cy="2765425"/>
          </a:xfrm>
          <a:prstGeom prst="rect">
            <a:avLst/>
          </a:prstGeom>
          <a:noFill/>
          <a:ln w="19050">
            <a:solidFill>
              <a:schemeClr val="accent4"/>
            </a:solidFill>
            <a:miter lim="800000"/>
            <a:headEnd/>
            <a:tailEnd/>
          </a:ln>
          <a:effectLst/>
        </p:spPr>
      </p:pic>
      <p:sp>
        <p:nvSpPr>
          <p:cNvPr id="24" name="Rectangle 23"/>
          <p:cNvSpPr/>
          <p:nvPr/>
        </p:nvSpPr>
        <p:spPr>
          <a:xfrm>
            <a:off x="5562600" y="2057400"/>
            <a:ext cx="381000" cy="533400"/>
          </a:xfrm>
          <a:prstGeom prst="rect">
            <a:avLst/>
          </a:pr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4" name="Rectangle 3"/>
          <p:cNvSpPr/>
          <p:nvPr/>
        </p:nvSpPr>
        <p:spPr>
          <a:xfrm>
            <a:off x="0" y="0"/>
            <a:ext cx="9144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p:txBody>
          <a:bodyPr/>
          <a:lstStyle/>
          <a:p>
            <a:r>
              <a:rPr lang="en-US" dirty="0" smtClean="0"/>
              <a:t>Data Search</a:t>
            </a:r>
            <a:endParaRPr lang="en-US" dirty="0"/>
          </a:p>
        </p:txBody>
      </p:sp>
      <p:sp>
        <p:nvSpPr>
          <p:cNvPr id="9" name="TextBox 8"/>
          <p:cNvSpPr txBox="1"/>
          <p:nvPr/>
        </p:nvSpPr>
        <p:spPr>
          <a:xfrm>
            <a:off x="152400" y="0"/>
            <a:ext cx="4267200" cy="369332"/>
          </a:xfrm>
          <a:prstGeom prst="rect">
            <a:avLst/>
          </a:prstGeom>
          <a:noFill/>
        </p:spPr>
        <p:txBody>
          <a:bodyPr wrap="square" rtlCol="0">
            <a:spAutoFit/>
          </a:bodyPr>
          <a:lstStyle/>
          <a:p>
            <a:pPr>
              <a:buFont typeface="Arial" pitchFamily="34" charset="0"/>
              <a:buChar char="•"/>
            </a:pPr>
            <a:r>
              <a:rPr lang="en-US" dirty="0" smtClean="0">
                <a:solidFill>
                  <a:schemeClr val="bg2"/>
                </a:solidFill>
              </a:rPr>
              <a:t>Precipitation Data</a:t>
            </a:r>
            <a:endParaRPr lang="en-US" dirty="0">
              <a:solidFill>
                <a:schemeClr val="bg2"/>
              </a:solidFill>
            </a:endParaRPr>
          </a:p>
        </p:txBody>
      </p:sp>
      <p:sp>
        <p:nvSpPr>
          <p:cNvPr id="22" name="TextBox 21"/>
          <p:cNvSpPr txBox="1"/>
          <p:nvPr/>
        </p:nvSpPr>
        <p:spPr>
          <a:xfrm>
            <a:off x="0" y="5638800"/>
            <a:ext cx="6781800" cy="338554"/>
          </a:xfrm>
          <a:prstGeom prst="rect">
            <a:avLst/>
          </a:prstGeom>
          <a:noFill/>
        </p:spPr>
        <p:txBody>
          <a:bodyPr wrap="square" rtlCol="0">
            <a:spAutoFit/>
          </a:bodyPr>
          <a:lstStyle/>
          <a:p>
            <a:r>
              <a:rPr lang="en-US" sz="1600" dirty="0" smtClean="0">
                <a:solidFill>
                  <a:schemeClr val="bg2"/>
                </a:solidFill>
              </a:rPr>
              <a:t>Global Precipitation Climatology Center: http://www.dwd.de/</a:t>
            </a:r>
            <a:endParaRPr lang="en-US" sz="1600" dirty="0">
              <a:solidFill>
                <a:schemeClr val="bg2"/>
              </a:solidFill>
            </a:endParaRPr>
          </a:p>
        </p:txBody>
      </p:sp>
      <p:pic>
        <p:nvPicPr>
          <p:cNvPr id="10242" name="Picture 2"/>
          <p:cNvPicPr>
            <a:picLocks noChangeAspect="1" noChangeArrowheads="1"/>
          </p:cNvPicPr>
          <p:nvPr/>
        </p:nvPicPr>
        <p:blipFill>
          <a:blip r:embed="rId3"/>
          <a:srcRect l="12817" r="10280" b="8752"/>
          <a:stretch>
            <a:fillRect/>
          </a:stretch>
        </p:blipFill>
        <p:spPr bwMode="auto">
          <a:xfrm>
            <a:off x="0" y="914400"/>
            <a:ext cx="3657600" cy="3657600"/>
          </a:xfrm>
          <a:prstGeom prst="rect">
            <a:avLst/>
          </a:prstGeom>
          <a:noFill/>
          <a:ln w="9525">
            <a:solidFill>
              <a:schemeClr val="accent6"/>
            </a:solidFill>
            <a:miter lim="800000"/>
            <a:headEnd/>
            <a:tailEnd/>
          </a:ln>
          <a:effectLst/>
        </p:spPr>
      </p:pic>
      <p:pic>
        <p:nvPicPr>
          <p:cNvPr id="10244" name="Picture 4"/>
          <p:cNvPicPr>
            <a:picLocks noChangeAspect="1" noChangeArrowheads="1"/>
          </p:cNvPicPr>
          <p:nvPr/>
        </p:nvPicPr>
        <p:blipFill>
          <a:blip r:embed="rId4"/>
          <a:srcRect/>
          <a:stretch>
            <a:fillRect/>
          </a:stretch>
        </p:blipFill>
        <p:spPr bwMode="auto">
          <a:xfrm>
            <a:off x="4908550" y="792163"/>
            <a:ext cx="4235450" cy="4008437"/>
          </a:xfrm>
          <a:prstGeom prst="rect">
            <a:avLst/>
          </a:prstGeom>
          <a:noFill/>
          <a:ln w="9525">
            <a:noFill/>
            <a:miter lim="800000"/>
            <a:headEnd/>
            <a:tailEnd/>
          </a:ln>
          <a:effectLst/>
        </p:spPr>
      </p:pic>
      <p:sp>
        <p:nvSpPr>
          <p:cNvPr id="14" name="Right Arrow 13"/>
          <p:cNvSpPr/>
          <p:nvPr/>
        </p:nvSpPr>
        <p:spPr>
          <a:xfrm>
            <a:off x="3505200" y="2209800"/>
            <a:ext cx="16764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4" name="Rectangle 3"/>
          <p:cNvSpPr/>
          <p:nvPr/>
        </p:nvSpPr>
        <p:spPr>
          <a:xfrm>
            <a:off x="0" y="0"/>
            <a:ext cx="9144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p:txBody>
          <a:bodyPr/>
          <a:lstStyle/>
          <a:p>
            <a:r>
              <a:rPr lang="en-US" dirty="0" smtClean="0"/>
              <a:t>Understanding the Precipitation</a:t>
            </a:r>
            <a:endParaRPr lang="en-US" dirty="0"/>
          </a:p>
        </p:txBody>
      </p:sp>
      <p:sp>
        <p:nvSpPr>
          <p:cNvPr id="15" name="TextBox 14"/>
          <p:cNvSpPr txBox="1"/>
          <p:nvPr/>
        </p:nvSpPr>
        <p:spPr>
          <a:xfrm>
            <a:off x="0" y="533400"/>
            <a:ext cx="4800600" cy="923330"/>
          </a:xfrm>
          <a:prstGeom prst="rect">
            <a:avLst/>
          </a:prstGeom>
          <a:noFill/>
        </p:spPr>
        <p:txBody>
          <a:bodyPr wrap="square" rtlCol="0">
            <a:spAutoFit/>
          </a:bodyPr>
          <a:lstStyle/>
          <a:p>
            <a:pPr>
              <a:buFont typeface="Arial" pitchFamily="34" charset="0"/>
              <a:buChar char="•"/>
            </a:pPr>
            <a:r>
              <a:rPr lang="en-US" dirty="0" smtClean="0">
                <a:solidFill>
                  <a:schemeClr val="bg2"/>
                </a:solidFill>
              </a:rPr>
              <a:t>In Northern Ghana:</a:t>
            </a:r>
          </a:p>
          <a:p>
            <a:pPr lvl="1">
              <a:buFont typeface="Arial" pitchFamily="34" charset="0"/>
              <a:buChar char="•"/>
            </a:pPr>
            <a:r>
              <a:rPr lang="en-US" dirty="0" smtClean="0">
                <a:solidFill>
                  <a:schemeClr val="bg2"/>
                </a:solidFill>
              </a:rPr>
              <a:t>One rainy season: April to October</a:t>
            </a:r>
          </a:p>
          <a:p>
            <a:pPr lvl="1">
              <a:buFont typeface="Arial" pitchFamily="34" charset="0"/>
              <a:buChar char="•"/>
            </a:pPr>
            <a:r>
              <a:rPr lang="en-US" dirty="0" smtClean="0">
                <a:solidFill>
                  <a:schemeClr val="bg2"/>
                </a:solidFill>
              </a:rPr>
              <a:t>Average annual rainfall in North: 1000mm</a:t>
            </a:r>
            <a:endParaRPr lang="en-US" dirty="0">
              <a:solidFill>
                <a:schemeClr val="bg2"/>
              </a:solidFill>
            </a:endParaRPr>
          </a:p>
        </p:txBody>
      </p:sp>
      <p:graphicFrame>
        <p:nvGraphicFramePr>
          <p:cNvPr id="16" name="Chart 15"/>
          <p:cNvGraphicFramePr>
            <a:graphicFrameLocks/>
          </p:cNvGraphicFramePr>
          <p:nvPr/>
        </p:nvGraphicFramePr>
        <p:xfrm>
          <a:off x="0" y="1524000"/>
          <a:ext cx="6153150" cy="4343400"/>
        </p:xfrm>
        <a:graphic>
          <a:graphicData uri="http://schemas.openxmlformats.org/drawingml/2006/chart">
            <c:chart xmlns:c="http://schemas.openxmlformats.org/drawingml/2006/chart" xmlns:r="http://schemas.openxmlformats.org/officeDocument/2006/relationships" r:id="rId3"/>
          </a:graphicData>
        </a:graphic>
      </p:graphicFrame>
      <p:pic>
        <p:nvPicPr>
          <p:cNvPr id="17" name="Picture 4"/>
          <p:cNvPicPr>
            <a:picLocks noChangeAspect="1" noChangeArrowheads="1"/>
          </p:cNvPicPr>
          <p:nvPr/>
        </p:nvPicPr>
        <p:blipFill>
          <a:blip r:embed="rId4"/>
          <a:srcRect l="33433" t="20911" r="14393"/>
          <a:stretch>
            <a:fillRect/>
          </a:stretch>
        </p:blipFill>
        <p:spPr bwMode="auto">
          <a:xfrm>
            <a:off x="6324600" y="838200"/>
            <a:ext cx="2209800" cy="3170237"/>
          </a:xfrm>
          <a:prstGeom prst="rect">
            <a:avLst/>
          </a:prstGeom>
          <a:noFill/>
          <a:ln w="9525">
            <a:noFill/>
            <a:miter lim="800000"/>
            <a:headEnd/>
            <a:tailEnd/>
          </a:ln>
          <a:effectLst/>
        </p:spPr>
      </p:pic>
      <p:cxnSp>
        <p:nvCxnSpPr>
          <p:cNvPr id="18" name="Straight Arrow Connector 17"/>
          <p:cNvCxnSpPr/>
          <p:nvPr/>
        </p:nvCxnSpPr>
        <p:spPr>
          <a:xfrm rot="5400000">
            <a:off x="7429103" y="648097"/>
            <a:ext cx="686594" cy="304800"/>
          </a:xfrm>
          <a:prstGeom prst="straightConnector1">
            <a:avLst/>
          </a:prstGeom>
          <a:ln w="15875">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58000" y="152400"/>
            <a:ext cx="2286000" cy="369332"/>
          </a:xfrm>
          <a:prstGeom prst="rect">
            <a:avLst/>
          </a:prstGeom>
          <a:noFill/>
        </p:spPr>
        <p:txBody>
          <a:bodyPr wrap="square" rtlCol="0">
            <a:spAutoFit/>
          </a:bodyPr>
          <a:lstStyle/>
          <a:p>
            <a:r>
              <a:rPr lang="en-US" dirty="0" err="1" smtClean="0">
                <a:solidFill>
                  <a:schemeClr val="bg2"/>
                </a:solidFill>
              </a:rPr>
              <a:t>CellID</a:t>
            </a:r>
            <a:r>
              <a:rPr lang="en-US" dirty="0" smtClean="0">
                <a:solidFill>
                  <a:schemeClr val="bg2"/>
                </a:solidFill>
              </a:rPr>
              <a:t>: 48047</a:t>
            </a:r>
            <a:endParaRPr lang="en-US" dirty="0">
              <a:solidFill>
                <a:schemeClr val="bg2"/>
              </a:solidFill>
            </a:endParaRPr>
          </a:p>
        </p:txBody>
      </p:sp>
      <p:sp>
        <p:nvSpPr>
          <p:cNvPr id="11" name="TextBox 10"/>
          <p:cNvSpPr txBox="1"/>
          <p:nvPr/>
        </p:nvSpPr>
        <p:spPr>
          <a:xfrm>
            <a:off x="6477000" y="4267200"/>
            <a:ext cx="1981200" cy="1200329"/>
          </a:xfrm>
          <a:prstGeom prst="rect">
            <a:avLst/>
          </a:prstGeom>
          <a:noFill/>
        </p:spPr>
        <p:txBody>
          <a:bodyPr wrap="square" rtlCol="0">
            <a:spAutoFit/>
          </a:bodyPr>
          <a:lstStyle/>
          <a:p>
            <a:r>
              <a:rPr lang="en-US" dirty="0" smtClean="0">
                <a:solidFill>
                  <a:schemeClr val="bg2"/>
                </a:solidFill>
              </a:rPr>
              <a:t>Annual Rainfalls</a:t>
            </a:r>
          </a:p>
          <a:p>
            <a:pPr>
              <a:buFont typeface="Arial" pitchFamily="34" charset="0"/>
              <a:buChar char="•"/>
            </a:pPr>
            <a:r>
              <a:rPr lang="en-US" dirty="0" smtClean="0">
                <a:solidFill>
                  <a:schemeClr val="bg2"/>
                </a:solidFill>
              </a:rPr>
              <a:t>1980: 919mm</a:t>
            </a:r>
          </a:p>
          <a:p>
            <a:pPr>
              <a:buFont typeface="Arial" pitchFamily="34" charset="0"/>
              <a:buChar char="•"/>
            </a:pPr>
            <a:r>
              <a:rPr lang="en-US" dirty="0" smtClean="0">
                <a:solidFill>
                  <a:schemeClr val="bg2"/>
                </a:solidFill>
              </a:rPr>
              <a:t>1983: 748mm</a:t>
            </a:r>
          </a:p>
          <a:p>
            <a:pPr>
              <a:buFont typeface="Arial" pitchFamily="34" charset="0"/>
              <a:buChar char="•"/>
            </a:pPr>
            <a:r>
              <a:rPr lang="en-US" dirty="0" smtClean="0">
                <a:solidFill>
                  <a:schemeClr val="bg2"/>
                </a:solidFill>
              </a:rPr>
              <a:t>1999: 1246mm</a:t>
            </a:r>
            <a:endParaRPr lang="en-US" dirty="0">
              <a:solidFill>
                <a:schemeClr val="bg2"/>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4" name="Rectangle 3"/>
          <p:cNvSpPr/>
          <p:nvPr/>
        </p:nvSpPr>
        <p:spPr>
          <a:xfrm>
            <a:off x="0" y="0"/>
            <a:ext cx="9144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p:txBody>
          <a:bodyPr/>
          <a:lstStyle/>
          <a:p>
            <a:r>
              <a:rPr lang="en-US" dirty="0" smtClean="0"/>
              <a:t>Creating Animations</a:t>
            </a:r>
            <a:endParaRPr lang="en-US" dirty="0"/>
          </a:p>
        </p:txBody>
      </p:sp>
      <p:pic>
        <p:nvPicPr>
          <p:cNvPr id="2050" name="Picture 2"/>
          <p:cNvPicPr>
            <a:picLocks noChangeAspect="1" noChangeArrowheads="1"/>
          </p:cNvPicPr>
          <p:nvPr/>
        </p:nvPicPr>
        <p:blipFill>
          <a:blip r:embed="rId3"/>
          <a:srcRect/>
          <a:stretch>
            <a:fillRect/>
          </a:stretch>
        </p:blipFill>
        <p:spPr bwMode="auto">
          <a:xfrm>
            <a:off x="0" y="0"/>
            <a:ext cx="2667000" cy="2524053"/>
          </a:xfrm>
          <a:prstGeom prst="rect">
            <a:avLst/>
          </a:prstGeom>
          <a:noFill/>
          <a:ln w="9525">
            <a:noFill/>
            <a:miter lim="800000"/>
            <a:headEnd/>
            <a:tailEnd/>
          </a:ln>
          <a:effectLst/>
        </p:spPr>
      </p:pic>
      <p:sp>
        <p:nvSpPr>
          <p:cNvPr id="12" name="Right Arrow 11"/>
          <p:cNvSpPr/>
          <p:nvPr/>
        </p:nvSpPr>
        <p:spPr>
          <a:xfrm>
            <a:off x="2819400" y="533400"/>
            <a:ext cx="16764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667000" y="1524000"/>
            <a:ext cx="2438400" cy="584775"/>
          </a:xfrm>
          <a:prstGeom prst="rect">
            <a:avLst/>
          </a:prstGeom>
          <a:noFill/>
        </p:spPr>
        <p:txBody>
          <a:bodyPr wrap="square" rtlCol="0">
            <a:spAutoFit/>
          </a:bodyPr>
          <a:lstStyle/>
          <a:p>
            <a:r>
              <a:rPr lang="en-US" sz="1600" dirty="0" smtClean="0">
                <a:solidFill>
                  <a:schemeClr val="bg2"/>
                </a:solidFill>
              </a:rPr>
              <a:t>Interpolate to Raster</a:t>
            </a:r>
          </a:p>
          <a:p>
            <a:r>
              <a:rPr lang="en-US" sz="1600" dirty="0" smtClean="0">
                <a:solidFill>
                  <a:schemeClr val="bg2"/>
                </a:solidFill>
              </a:rPr>
              <a:t>Inverse Distance Weighted</a:t>
            </a:r>
            <a:endParaRPr lang="en-US" sz="1600" dirty="0">
              <a:solidFill>
                <a:schemeClr val="bg2"/>
              </a:solidFill>
            </a:endParaRPr>
          </a:p>
        </p:txBody>
      </p:sp>
      <p:pic>
        <p:nvPicPr>
          <p:cNvPr id="2051" name="Picture 3"/>
          <p:cNvPicPr>
            <a:picLocks noChangeAspect="1" noChangeArrowheads="1"/>
          </p:cNvPicPr>
          <p:nvPr/>
        </p:nvPicPr>
        <p:blipFill>
          <a:blip r:embed="rId4"/>
          <a:srcRect/>
          <a:stretch>
            <a:fillRect/>
          </a:stretch>
        </p:blipFill>
        <p:spPr bwMode="auto">
          <a:xfrm>
            <a:off x="5562600" y="152400"/>
            <a:ext cx="2651125" cy="2509029"/>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l="4664" t="4929" r="2056" b="6365"/>
          <a:stretch>
            <a:fillRect/>
          </a:stretch>
        </p:blipFill>
        <p:spPr bwMode="auto">
          <a:xfrm>
            <a:off x="228600" y="2743200"/>
            <a:ext cx="1524000" cy="1371600"/>
          </a:xfrm>
          <a:prstGeom prst="rect">
            <a:avLst/>
          </a:prstGeom>
          <a:noFill/>
          <a:ln w="9525">
            <a:solidFill>
              <a:schemeClr val="accent6"/>
            </a:solidFill>
            <a:miter lim="800000"/>
            <a:headEnd/>
            <a:tailEnd/>
          </a:ln>
          <a:effectLst/>
        </p:spPr>
      </p:pic>
      <p:pic>
        <p:nvPicPr>
          <p:cNvPr id="2053" name="Picture 5"/>
          <p:cNvPicPr>
            <a:picLocks noChangeAspect="1" noChangeArrowheads="1"/>
          </p:cNvPicPr>
          <p:nvPr/>
        </p:nvPicPr>
        <p:blipFill>
          <a:blip r:embed="rId6"/>
          <a:srcRect l="4456" t="11044" r="6417" b="4199"/>
          <a:stretch>
            <a:fillRect/>
          </a:stretch>
        </p:blipFill>
        <p:spPr bwMode="auto">
          <a:xfrm>
            <a:off x="685800" y="3657600"/>
            <a:ext cx="1524000" cy="1371600"/>
          </a:xfrm>
          <a:prstGeom prst="rect">
            <a:avLst/>
          </a:prstGeom>
          <a:noFill/>
          <a:ln w="9525">
            <a:solidFill>
              <a:schemeClr val="accent6"/>
            </a:solidFill>
            <a:miter lim="800000"/>
            <a:headEnd/>
            <a:tailEnd/>
          </a:ln>
          <a:effectLst/>
        </p:spPr>
      </p:pic>
      <p:pic>
        <p:nvPicPr>
          <p:cNvPr id="2054" name="Picture 6"/>
          <p:cNvPicPr>
            <a:picLocks noChangeAspect="1" noChangeArrowheads="1"/>
          </p:cNvPicPr>
          <p:nvPr/>
        </p:nvPicPr>
        <p:blipFill>
          <a:blip r:embed="rId7"/>
          <a:srcRect l="4246" t="4486" r="6598" b="5794"/>
          <a:stretch>
            <a:fillRect/>
          </a:stretch>
        </p:blipFill>
        <p:spPr bwMode="auto">
          <a:xfrm>
            <a:off x="1371600" y="4267200"/>
            <a:ext cx="1600200" cy="1524000"/>
          </a:xfrm>
          <a:prstGeom prst="rect">
            <a:avLst/>
          </a:prstGeom>
          <a:noFill/>
          <a:ln w="9525">
            <a:solidFill>
              <a:schemeClr val="accent6"/>
            </a:solidFill>
            <a:miter lim="800000"/>
            <a:headEnd/>
            <a:tailEnd/>
          </a:ln>
          <a:effectLst/>
        </p:spPr>
      </p:pic>
      <p:pic>
        <p:nvPicPr>
          <p:cNvPr id="21" name="Picture 20"/>
          <p:cNvPicPr>
            <a:picLocks noChangeAspect="1" noChangeArrowheads="1"/>
          </p:cNvPicPr>
          <p:nvPr/>
        </p:nvPicPr>
        <p:blipFill>
          <a:blip r:embed="rId8"/>
          <a:srcRect l="44062" t="36816" r="28047" b="20606"/>
          <a:stretch>
            <a:fillRect/>
          </a:stretch>
        </p:blipFill>
        <p:spPr bwMode="auto">
          <a:xfrm>
            <a:off x="5562600" y="2743200"/>
            <a:ext cx="2651707" cy="3238499"/>
          </a:xfrm>
          <a:prstGeom prst="rect">
            <a:avLst/>
          </a:prstGeom>
          <a:noFill/>
          <a:ln w="1">
            <a:noFill/>
            <a:miter lim="800000"/>
            <a:headEnd/>
            <a:tailEnd type="none" w="med" len="med"/>
          </a:ln>
          <a:effectLst/>
        </p:spPr>
      </p:pic>
      <p:sp>
        <p:nvSpPr>
          <p:cNvPr id="22" name="TextBox 21"/>
          <p:cNvSpPr txBox="1"/>
          <p:nvPr/>
        </p:nvSpPr>
        <p:spPr>
          <a:xfrm>
            <a:off x="1828800" y="2971800"/>
            <a:ext cx="2438400" cy="584775"/>
          </a:xfrm>
          <a:prstGeom prst="rect">
            <a:avLst/>
          </a:prstGeom>
          <a:noFill/>
        </p:spPr>
        <p:txBody>
          <a:bodyPr wrap="square" rtlCol="0">
            <a:spAutoFit/>
          </a:bodyPr>
          <a:lstStyle/>
          <a:p>
            <a:r>
              <a:rPr lang="en-US" sz="1600" dirty="0" smtClean="0">
                <a:solidFill>
                  <a:schemeClr val="bg2"/>
                </a:solidFill>
              </a:rPr>
              <a:t>Create a Raster for each month</a:t>
            </a:r>
            <a:endParaRPr lang="en-US" sz="1600" dirty="0">
              <a:solidFill>
                <a:schemeClr val="bg2"/>
              </a:solidFill>
            </a:endParaRPr>
          </a:p>
        </p:txBody>
      </p:sp>
      <p:sp>
        <p:nvSpPr>
          <p:cNvPr id="23" name="Right Arrow 22"/>
          <p:cNvSpPr/>
          <p:nvPr/>
        </p:nvSpPr>
        <p:spPr>
          <a:xfrm>
            <a:off x="3505200" y="3581400"/>
            <a:ext cx="16764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r>
              <a:rPr lang="en-US" dirty="0" smtClean="0"/>
              <a:t>1980: Normal Precipitation Year</a:t>
            </a:r>
            <a:endParaRPr lang="en-US" dirty="0"/>
          </a:p>
        </p:txBody>
      </p:sp>
      <p:sp>
        <p:nvSpPr>
          <p:cNvPr id="4" name="Rectangle 3"/>
          <p:cNvSpPr/>
          <p:nvPr/>
        </p:nvSpPr>
        <p:spPr>
          <a:xfrm>
            <a:off x="0" y="0"/>
            <a:ext cx="9144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1980PrecipAnimation.avi">
            <a:hlinkClick r:id="" action="ppaction://media"/>
          </p:cNvPr>
          <p:cNvPicPr>
            <a:picLocks noRot="1" noChangeAspect="1"/>
          </p:cNvPicPr>
          <p:nvPr>
            <a:videoFile r:link="rId1"/>
          </p:nvPr>
        </p:nvPicPr>
        <p:blipFill>
          <a:blip r:embed="rId4"/>
          <a:stretch>
            <a:fillRect/>
          </a:stretch>
        </p:blipFill>
        <p:spPr>
          <a:xfrm>
            <a:off x="2628103" y="76200"/>
            <a:ext cx="6211097" cy="5867400"/>
          </a:xfrm>
          <a:prstGeom prst="rect">
            <a:avLst/>
          </a:prstGeom>
          <a:ln w="15875" cmpd="sng">
            <a:solidFill>
              <a:schemeClr val="tx1">
                <a:lumMod val="65000"/>
              </a:schemeClr>
            </a:solidFill>
          </a:ln>
        </p:spPr>
      </p:pic>
      <p:pic>
        <p:nvPicPr>
          <p:cNvPr id="6" name="Picture 5"/>
          <p:cNvPicPr>
            <a:picLocks noChangeAspect="1" noChangeArrowheads="1"/>
          </p:cNvPicPr>
          <p:nvPr/>
        </p:nvPicPr>
        <p:blipFill>
          <a:blip r:embed="rId5"/>
          <a:srcRect t="16533"/>
          <a:stretch>
            <a:fillRect/>
          </a:stretch>
        </p:blipFill>
        <p:spPr bwMode="auto">
          <a:xfrm>
            <a:off x="457200" y="685800"/>
            <a:ext cx="1554990" cy="4879757"/>
          </a:xfrm>
          <a:prstGeom prst="rect">
            <a:avLst/>
          </a:prstGeom>
          <a:noFill/>
          <a:ln w="9525">
            <a:noFill/>
            <a:miter lim="800000"/>
            <a:headEnd/>
            <a:tailEnd/>
          </a:ln>
          <a:effectLst/>
        </p:spPr>
      </p:pic>
      <p:sp>
        <p:nvSpPr>
          <p:cNvPr id="7" name="TextBox 6"/>
          <p:cNvSpPr txBox="1"/>
          <p:nvPr/>
        </p:nvSpPr>
        <p:spPr>
          <a:xfrm>
            <a:off x="0" y="6248400"/>
            <a:ext cx="2133600" cy="369332"/>
          </a:xfrm>
          <a:prstGeom prst="rect">
            <a:avLst/>
          </a:prstGeom>
          <a:noFill/>
        </p:spPr>
        <p:txBody>
          <a:bodyPr wrap="square" rtlCol="0">
            <a:spAutoFit/>
          </a:bodyPr>
          <a:lstStyle/>
          <a:p>
            <a:pPr algn="ctr"/>
            <a:r>
              <a:rPr lang="en-US" dirty="0" smtClean="0"/>
              <a:t>VIDEO</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345</TotalTime>
  <Words>646</Words>
  <Application>Microsoft Office PowerPoint</Application>
  <PresentationFormat>On-screen Show (4:3)</PresentationFormat>
  <Paragraphs>104</Paragraphs>
  <Slides>18</Slides>
  <Notes>8</Notes>
  <HiddenSlides>0</HiddenSlides>
  <MMClips>3</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Median</vt:lpstr>
      <vt:lpstr>Ghana Precipitation Patterns</vt:lpstr>
      <vt:lpstr>Slide 2</vt:lpstr>
      <vt:lpstr>Slide 3</vt:lpstr>
      <vt:lpstr>Slide 4</vt:lpstr>
      <vt:lpstr>Slide 5</vt:lpstr>
      <vt:lpstr>Slide 6</vt:lpstr>
      <vt:lpstr>Slide 7</vt:lpstr>
      <vt:lpstr>Slide 8</vt:lpstr>
      <vt:lpstr>Slide 9</vt:lpstr>
      <vt:lpstr>Slide 10</vt:lpstr>
      <vt:lpstr>Slide 11</vt:lpstr>
      <vt:lpstr>Precipitation in June</vt:lpstr>
      <vt:lpstr>Precipitation in July</vt:lpstr>
      <vt:lpstr>Precipitation in August</vt:lpstr>
      <vt:lpstr>Precipitation in September</vt:lpstr>
      <vt:lpstr>Precipitation in October</vt:lpstr>
      <vt:lpstr>Hope for the Future</vt:lpstr>
      <vt:lpstr>Slide 18</vt:lpstr>
    </vt:vector>
  </TitlesOfParts>
  <Company>CAEE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Ghana Precipitation Patterns</dc:title>
  <dc:creator>kaa543</dc:creator>
  <cp:lastModifiedBy>kaa543</cp:lastModifiedBy>
  <cp:revision>36</cp:revision>
  <dcterms:created xsi:type="dcterms:W3CDTF">2007-11-26T17:09:21Z</dcterms:created>
  <dcterms:modified xsi:type="dcterms:W3CDTF">2007-11-27T00:05:33Z</dcterms:modified>
</cp:coreProperties>
</file>