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9"/>
  </p:notesMasterIdLst>
  <p:sldIdLst>
    <p:sldId id="274" r:id="rId2"/>
    <p:sldId id="335" r:id="rId3"/>
    <p:sldId id="338" r:id="rId4"/>
    <p:sldId id="339" r:id="rId5"/>
    <p:sldId id="258" r:id="rId6"/>
    <p:sldId id="382" r:id="rId7"/>
    <p:sldId id="373" r:id="rId8"/>
    <p:sldId id="374" r:id="rId9"/>
    <p:sldId id="389" r:id="rId10"/>
    <p:sldId id="367" r:id="rId11"/>
    <p:sldId id="377" r:id="rId12"/>
    <p:sldId id="381" r:id="rId13"/>
    <p:sldId id="379" r:id="rId14"/>
    <p:sldId id="346" r:id="rId15"/>
    <p:sldId id="384" r:id="rId16"/>
    <p:sldId id="385" r:id="rId17"/>
    <p:sldId id="386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3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3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3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3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3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3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3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3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3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E8B2"/>
    <a:srgbClr val="FF0F21"/>
    <a:srgbClr val="CEF0FF"/>
    <a:srgbClr val="00E8E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6192" autoAdjust="0"/>
    <p:restoredTop sz="90929"/>
  </p:normalViewPr>
  <p:slideViewPr>
    <p:cSldViewPr>
      <p:cViewPr>
        <p:scale>
          <a:sx n="90" d="100"/>
          <a:sy n="90" d="100"/>
        </p:scale>
        <p:origin x="-2082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8"/>
  <c:chart>
    <c:plotArea>
      <c:layout>
        <c:manualLayout>
          <c:layoutTarget val="inner"/>
          <c:xMode val="edge"/>
          <c:yMode val="edge"/>
          <c:x val="0.25586060933559801"/>
          <c:y val="5.3549382716049365E-2"/>
          <c:w val="0.54509263547938913"/>
          <c:h val="0.71531884903275933"/>
        </c:manualLayout>
      </c:layout>
      <c:scatterChart>
        <c:scatterStyle val="lineMarker"/>
        <c:ser>
          <c:idx val="0"/>
          <c:order val="0"/>
          <c:tx>
            <c:strRef>
              <c:f>Sheet1!$B$1</c:f>
              <c:strCache>
                <c:ptCount val="1"/>
                <c:pt idx="0">
                  <c:v>Stream</c:v>
                </c:pt>
              </c:strCache>
            </c:strRef>
          </c:tx>
          <c:spPr>
            <a:ln w="66675">
              <a:noFill/>
            </a:ln>
          </c:spPr>
          <c:marker>
            <c:symbol val="circle"/>
            <c:size val="13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801</c:v>
                </c:pt>
                <c:pt idx="1">
                  <c:v>1170</c:v>
                </c:pt>
                <c:pt idx="2">
                  <c:v>480</c:v>
                </c:pt>
                <c:pt idx="3">
                  <c:v>480</c:v>
                </c:pt>
                <c:pt idx="4">
                  <c:v>599</c:v>
                </c:pt>
                <c:pt idx="5">
                  <c:v>998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0.708256</c:v>
                </c:pt>
              </c:numCache>
            </c:numRef>
          </c:y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Well 4</c:v>
                </c:pt>
              </c:strCache>
            </c:strRef>
          </c:tx>
          <c:spPr>
            <a:ln w="66675">
              <a:noFill/>
            </a:ln>
          </c:spPr>
          <c:xVal>
            <c:numRef>
              <c:f>Sheet1!$A$2:$A$7</c:f>
              <c:numCache>
                <c:formatCode>General</c:formatCode>
                <c:ptCount val="6"/>
                <c:pt idx="0">
                  <c:v>801</c:v>
                </c:pt>
                <c:pt idx="1">
                  <c:v>1170</c:v>
                </c:pt>
                <c:pt idx="2">
                  <c:v>480</c:v>
                </c:pt>
                <c:pt idx="3">
                  <c:v>480</c:v>
                </c:pt>
                <c:pt idx="4">
                  <c:v>599</c:v>
                </c:pt>
                <c:pt idx="5">
                  <c:v>998</c:v>
                </c:pt>
              </c:numCache>
            </c:numRef>
          </c:xVal>
          <c:yVal>
            <c:numRef>
              <c:f>Sheet1!$C$2:$C$7</c:f>
              <c:numCache>
                <c:formatCode>General</c:formatCode>
                <c:ptCount val="6"/>
                <c:pt idx="1">
                  <c:v>0.70977600000000052</c:v>
                </c:pt>
              </c:numCache>
            </c:numRef>
          </c:y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Well 5</c:v>
                </c:pt>
              </c:strCache>
            </c:strRef>
          </c:tx>
          <c:spPr>
            <a:ln w="66675">
              <a:noFill/>
            </a:ln>
          </c:spPr>
          <c:marker>
            <c:symbol val="diamond"/>
            <c:size val="13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801</c:v>
                </c:pt>
                <c:pt idx="1">
                  <c:v>1170</c:v>
                </c:pt>
                <c:pt idx="2">
                  <c:v>480</c:v>
                </c:pt>
                <c:pt idx="3">
                  <c:v>480</c:v>
                </c:pt>
                <c:pt idx="4">
                  <c:v>599</c:v>
                </c:pt>
                <c:pt idx="5">
                  <c:v>998</c:v>
                </c:pt>
              </c:numCache>
            </c:numRef>
          </c:xVal>
          <c:yVal>
            <c:numRef>
              <c:f>Sheet1!$D$2:$D$7</c:f>
              <c:numCache>
                <c:formatCode>General</c:formatCode>
                <c:ptCount val="6"/>
                <c:pt idx="2">
                  <c:v>0.70611999999999997</c:v>
                </c:pt>
              </c:numCache>
            </c:numRef>
          </c:y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Well 6</c:v>
                </c:pt>
              </c:strCache>
            </c:strRef>
          </c:tx>
          <c:spPr>
            <a:ln w="66675">
              <a:noFill/>
            </a:ln>
          </c:spPr>
          <c:marker>
            <c:symbol val="triangle"/>
            <c:size val="13"/>
            <c:spPr>
              <a:solidFill>
                <a:srgbClr val="BBE0E3"/>
              </a:solidFill>
            </c:spPr>
          </c:marker>
          <c:xVal>
            <c:numRef>
              <c:f>Sheet1!$A$2:$A$7</c:f>
              <c:numCache>
                <c:formatCode>General</c:formatCode>
                <c:ptCount val="6"/>
                <c:pt idx="0">
                  <c:v>801</c:v>
                </c:pt>
                <c:pt idx="1">
                  <c:v>1170</c:v>
                </c:pt>
                <c:pt idx="2">
                  <c:v>480</c:v>
                </c:pt>
                <c:pt idx="3">
                  <c:v>480</c:v>
                </c:pt>
                <c:pt idx="4">
                  <c:v>599</c:v>
                </c:pt>
                <c:pt idx="5">
                  <c:v>998</c:v>
                </c:pt>
              </c:numCache>
            </c:numRef>
          </c:xVal>
          <c:yVal>
            <c:numRef>
              <c:f>Sheet1!$E$2:$E$7</c:f>
              <c:numCache>
                <c:formatCode>General</c:formatCode>
                <c:ptCount val="6"/>
                <c:pt idx="3">
                  <c:v>0.70619200000000004</c:v>
                </c:pt>
              </c:numCache>
            </c:numRef>
          </c:y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Well 7</c:v>
                </c:pt>
              </c:strCache>
            </c:strRef>
          </c:tx>
          <c:spPr>
            <a:ln w="66675">
              <a:noFill/>
            </a:ln>
          </c:spPr>
          <c:marker>
            <c:symbol val="diamond"/>
            <c:size val="13"/>
          </c:marker>
          <c:dPt>
            <c:idx val="4"/>
            <c:marker>
              <c:spPr>
                <a:solidFill>
                  <a:schemeClr val="accent1"/>
                </a:solidFill>
              </c:spPr>
            </c:marker>
          </c:dPt>
          <c:xVal>
            <c:numRef>
              <c:f>Sheet1!$A$2:$A$7</c:f>
              <c:numCache>
                <c:formatCode>General</c:formatCode>
                <c:ptCount val="6"/>
                <c:pt idx="0">
                  <c:v>801</c:v>
                </c:pt>
                <c:pt idx="1">
                  <c:v>1170</c:v>
                </c:pt>
                <c:pt idx="2">
                  <c:v>480</c:v>
                </c:pt>
                <c:pt idx="3">
                  <c:v>480</c:v>
                </c:pt>
                <c:pt idx="4">
                  <c:v>599</c:v>
                </c:pt>
                <c:pt idx="5">
                  <c:v>998</c:v>
                </c:pt>
              </c:numCache>
            </c:numRef>
          </c:xVal>
          <c:yVal>
            <c:numRef>
              <c:f>Sheet1!$F$2:$F$7</c:f>
              <c:numCache>
                <c:formatCode>General</c:formatCode>
                <c:ptCount val="6"/>
                <c:pt idx="4">
                  <c:v>0.70802200000000004</c:v>
                </c:pt>
              </c:numCache>
            </c:numRef>
          </c:y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Well 10</c:v>
                </c:pt>
              </c:strCache>
            </c:strRef>
          </c:tx>
          <c:spPr>
            <a:ln w="66675">
              <a:noFill/>
            </a:ln>
          </c:spPr>
          <c:xVal>
            <c:numRef>
              <c:f>Sheet1!$A$2:$A$7</c:f>
              <c:numCache>
                <c:formatCode>General</c:formatCode>
                <c:ptCount val="6"/>
                <c:pt idx="0">
                  <c:v>801</c:v>
                </c:pt>
                <c:pt idx="1">
                  <c:v>1170</c:v>
                </c:pt>
                <c:pt idx="2">
                  <c:v>480</c:v>
                </c:pt>
                <c:pt idx="3">
                  <c:v>480</c:v>
                </c:pt>
                <c:pt idx="4">
                  <c:v>599</c:v>
                </c:pt>
                <c:pt idx="5">
                  <c:v>998</c:v>
                </c:pt>
              </c:numCache>
            </c:numRef>
          </c:xVal>
          <c:yVal>
            <c:numRef>
              <c:f>Sheet1!$G$2:$G$7</c:f>
              <c:numCache>
                <c:formatCode>General</c:formatCode>
                <c:ptCount val="6"/>
                <c:pt idx="5">
                  <c:v>0.70956900000000001</c:v>
                </c:pt>
              </c:numCache>
            </c:numRef>
          </c:yVal>
        </c:ser>
        <c:axId val="53663616"/>
        <c:axId val="53686272"/>
      </c:scatterChart>
      <c:valAx>
        <c:axId val="5366361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Wetness Index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53686272"/>
        <c:crosses val="autoZero"/>
        <c:crossBetween val="midCat"/>
      </c:valAx>
      <c:valAx>
        <c:axId val="53686272"/>
        <c:scaling>
          <c:orientation val="minMax"/>
        </c:scaling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sz="1800" baseline="30000" dirty="0" smtClean="0"/>
                  <a:t>87/86</a:t>
                </a:r>
                <a:r>
                  <a:rPr lang="en-US" sz="1800" dirty="0" smtClean="0"/>
                  <a:t>Sr</a:t>
                </a:r>
                <a:endParaRPr lang="en-US" sz="1800" dirty="0"/>
              </a:p>
            </c:rich>
          </c:tx>
          <c:layout/>
        </c:title>
        <c:numFmt formatCode="#,##0.0000" sourceLinked="0"/>
        <c:tickLblPos val="nextTo"/>
        <c:crossAx val="53663616"/>
        <c:crosses val="autoZero"/>
        <c:crossBetween val="midCat"/>
      </c:valAx>
      <c:spPr>
        <a:noFill/>
        <a:ln w="28575" cmpd="sng">
          <a:solidFill>
            <a:schemeClr val="tx1"/>
          </a:solidFill>
        </a:ln>
        <a:effectLst>
          <a:outerShdw blurRad="50800" dist="38100" dir="2700000" algn="tl" rotWithShape="0">
            <a:prstClr val="black"/>
          </a:outerShdw>
        </a:effectLst>
      </c:spPr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8"/>
  <c:chart>
    <c:plotArea>
      <c:layout>
        <c:manualLayout>
          <c:layoutTarget val="inner"/>
          <c:xMode val="edge"/>
          <c:yMode val="edge"/>
          <c:x val="0.25586060933559812"/>
          <c:y val="5.3549382716049365E-2"/>
          <c:w val="0.54509263547938935"/>
          <c:h val="0.71531884903275911"/>
        </c:manualLayout>
      </c:layout>
      <c:scatterChart>
        <c:scatterStyle val="lineMarker"/>
        <c:ser>
          <c:idx val="0"/>
          <c:order val="0"/>
          <c:tx>
            <c:strRef>
              <c:f>Sheet1!$B$1</c:f>
              <c:strCache>
                <c:ptCount val="1"/>
                <c:pt idx="0">
                  <c:v>Lake 1</c:v>
                </c:pt>
              </c:strCache>
            </c:strRef>
          </c:tx>
          <c:spPr>
            <a:ln w="66675">
              <a:noFill/>
            </a:ln>
          </c:spPr>
          <c:marker>
            <c:symbol val="circle"/>
            <c:size val="13"/>
          </c:marker>
          <c:xVal>
            <c:numRef>
              <c:f>Sheet1!$A$2:$A$6</c:f>
              <c:numCache>
                <c:formatCode>General</c:formatCode>
                <c:ptCount val="5"/>
                <c:pt idx="0">
                  <c:v>1082</c:v>
                </c:pt>
                <c:pt idx="1">
                  <c:v>1016</c:v>
                </c:pt>
                <c:pt idx="2">
                  <c:v>1177</c:v>
                </c:pt>
                <c:pt idx="3">
                  <c:v>1118</c:v>
                </c:pt>
                <c:pt idx="4">
                  <c:v>876</c:v>
                </c:pt>
              </c:numCache>
            </c:num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0.70870200000000005</c:v>
                </c:pt>
              </c:numCache>
            </c:numRef>
          </c:y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Lake 3</c:v>
                </c:pt>
              </c:strCache>
            </c:strRef>
          </c:tx>
          <c:spPr>
            <a:ln w="66675">
              <a:noFill/>
            </a:ln>
          </c:spPr>
          <c:xVal>
            <c:numRef>
              <c:f>Sheet1!$A$2:$A$6</c:f>
              <c:numCache>
                <c:formatCode>General</c:formatCode>
                <c:ptCount val="5"/>
                <c:pt idx="0">
                  <c:v>1082</c:v>
                </c:pt>
                <c:pt idx="1">
                  <c:v>1016</c:v>
                </c:pt>
                <c:pt idx="2">
                  <c:v>1177</c:v>
                </c:pt>
                <c:pt idx="3">
                  <c:v>1118</c:v>
                </c:pt>
                <c:pt idx="4">
                  <c:v>876</c:v>
                </c:pt>
              </c:numCache>
            </c:numRef>
          </c:xVal>
          <c:yVal>
            <c:numRef>
              <c:f>Sheet1!$C$2:$C$6</c:f>
              <c:numCache>
                <c:formatCode>General</c:formatCode>
                <c:ptCount val="5"/>
                <c:pt idx="1">
                  <c:v>0.70943199999999951</c:v>
                </c:pt>
              </c:numCache>
            </c:numRef>
          </c:y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Lake 8</c:v>
                </c:pt>
              </c:strCache>
            </c:strRef>
          </c:tx>
          <c:spPr>
            <a:ln w="66675">
              <a:noFill/>
            </a:ln>
          </c:spPr>
          <c:marker>
            <c:symbol val="diamond"/>
            <c:size val="13"/>
          </c:marker>
          <c:xVal>
            <c:numRef>
              <c:f>Sheet1!$A$2:$A$6</c:f>
              <c:numCache>
                <c:formatCode>General</c:formatCode>
                <c:ptCount val="5"/>
                <c:pt idx="0">
                  <c:v>1082</c:v>
                </c:pt>
                <c:pt idx="1">
                  <c:v>1016</c:v>
                </c:pt>
                <c:pt idx="2">
                  <c:v>1177</c:v>
                </c:pt>
                <c:pt idx="3">
                  <c:v>1118</c:v>
                </c:pt>
                <c:pt idx="4">
                  <c:v>876</c:v>
                </c:pt>
              </c:numCache>
            </c:numRef>
          </c:xVal>
          <c:yVal>
            <c:numRef>
              <c:f>Sheet1!$D$2:$D$6</c:f>
              <c:numCache>
                <c:formatCode>General</c:formatCode>
                <c:ptCount val="5"/>
                <c:pt idx="2">
                  <c:v>0.7087329999999995</c:v>
                </c:pt>
              </c:numCache>
            </c:numRef>
          </c:y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Lake 11</c:v>
                </c:pt>
              </c:strCache>
            </c:strRef>
          </c:tx>
          <c:spPr>
            <a:ln w="66675">
              <a:noFill/>
            </a:ln>
          </c:spPr>
          <c:marker>
            <c:symbol val="triangle"/>
            <c:size val="13"/>
            <c:spPr>
              <a:solidFill>
                <a:srgbClr val="BBE0E3"/>
              </a:solidFill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1082</c:v>
                </c:pt>
                <c:pt idx="1">
                  <c:v>1016</c:v>
                </c:pt>
                <c:pt idx="2">
                  <c:v>1177</c:v>
                </c:pt>
                <c:pt idx="3">
                  <c:v>1118</c:v>
                </c:pt>
                <c:pt idx="4">
                  <c:v>876</c:v>
                </c:pt>
              </c:numCache>
            </c:numRef>
          </c:xVal>
          <c:yVal>
            <c:numRef>
              <c:f>Sheet1!$E$2:$E$6</c:f>
              <c:numCache>
                <c:formatCode>General</c:formatCode>
                <c:ptCount val="5"/>
                <c:pt idx="3">
                  <c:v>0.70884700000000045</c:v>
                </c:pt>
              </c:numCache>
            </c:numRef>
          </c:y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Lake 13</c:v>
                </c:pt>
              </c:strCache>
            </c:strRef>
          </c:tx>
          <c:spPr>
            <a:ln w="66675">
              <a:noFill/>
            </a:ln>
          </c:spPr>
          <c:marker>
            <c:symbol val="circle"/>
            <c:size val="13"/>
          </c:marker>
          <c:dPt>
            <c:idx val="4"/>
            <c:marker>
              <c:spPr>
                <a:solidFill>
                  <a:schemeClr val="accent1"/>
                </a:solidFill>
              </c:spPr>
            </c:marker>
          </c:dPt>
          <c:xVal>
            <c:numRef>
              <c:f>Sheet1!$A$2:$A$6</c:f>
              <c:numCache>
                <c:formatCode>General</c:formatCode>
                <c:ptCount val="5"/>
                <c:pt idx="0">
                  <c:v>1082</c:v>
                </c:pt>
                <c:pt idx="1">
                  <c:v>1016</c:v>
                </c:pt>
                <c:pt idx="2">
                  <c:v>1177</c:v>
                </c:pt>
                <c:pt idx="3">
                  <c:v>1118</c:v>
                </c:pt>
                <c:pt idx="4">
                  <c:v>876</c:v>
                </c:pt>
              </c:numCache>
            </c:numRef>
          </c:xVal>
          <c:yVal>
            <c:numRef>
              <c:f>Sheet1!$F$2:$F$6</c:f>
              <c:numCache>
                <c:formatCode>General</c:formatCode>
                <c:ptCount val="5"/>
                <c:pt idx="4">
                  <c:v>0.70935499999999996</c:v>
                </c:pt>
              </c:numCache>
            </c:numRef>
          </c:yVal>
        </c:ser>
        <c:axId val="53821440"/>
        <c:axId val="53823360"/>
      </c:scatterChart>
      <c:valAx>
        <c:axId val="53821440"/>
        <c:scaling>
          <c:orientation val="minMax"/>
          <c:max val="1250"/>
          <c:min val="75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Wetness Index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53823360"/>
        <c:crosses val="autoZero"/>
        <c:crossBetween val="midCat"/>
      </c:valAx>
      <c:valAx>
        <c:axId val="53823360"/>
        <c:scaling>
          <c:orientation val="minMax"/>
          <c:max val="0.71000000000000052"/>
          <c:min val="0.70550000000000002"/>
        </c:scaling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sz="1800" baseline="30000" dirty="0" smtClean="0"/>
                  <a:t>87/86</a:t>
                </a:r>
                <a:r>
                  <a:rPr lang="en-US" sz="1800" dirty="0" smtClean="0"/>
                  <a:t>Sr</a:t>
                </a:r>
                <a:endParaRPr lang="en-US" sz="1800" dirty="0"/>
              </a:p>
            </c:rich>
          </c:tx>
          <c:layout/>
        </c:title>
        <c:numFmt formatCode="#,##0.0000" sourceLinked="0"/>
        <c:tickLblPos val="nextTo"/>
        <c:crossAx val="53821440"/>
        <c:crosses val="autoZero"/>
        <c:crossBetween val="midCat"/>
      </c:valAx>
      <c:spPr>
        <a:noFill/>
        <a:ln w="28575" cmpd="sng">
          <a:solidFill>
            <a:schemeClr val="tx1"/>
          </a:solidFill>
        </a:ln>
        <a:effectLst>
          <a:outerShdw blurRad="50800" dist="38100" dir="2700000" algn="tl" rotWithShape="0">
            <a:prstClr val="black"/>
          </a:outerShdw>
        </a:effectLst>
      </c:spPr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8"/>
  <c:chart>
    <c:plotArea>
      <c:layout>
        <c:manualLayout>
          <c:layoutTarget val="inner"/>
          <c:xMode val="edge"/>
          <c:yMode val="edge"/>
          <c:x val="0.25586060933559823"/>
          <c:y val="5.3549382716049365E-2"/>
          <c:w val="0.54509263547938969"/>
          <c:h val="0.71531884903275889"/>
        </c:manualLayout>
      </c:layout>
      <c:scatterChart>
        <c:scatterStyle val="lineMarker"/>
        <c:ser>
          <c:idx val="0"/>
          <c:order val="0"/>
          <c:tx>
            <c:strRef>
              <c:f>Sheet1!$B$1</c:f>
              <c:strCache>
                <c:ptCount val="1"/>
                <c:pt idx="0">
                  <c:v>Lake 1</c:v>
                </c:pt>
              </c:strCache>
            </c:strRef>
          </c:tx>
          <c:spPr>
            <a:ln w="66675">
              <a:noFill/>
            </a:ln>
          </c:spPr>
          <c:marker>
            <c:symbol val="circle"/>
            <c:size val="13"/>
          </c:marker>
          <c:xVal>
            <c:numRef>
              <c:f>Sheet1!$A$2:$A$6</c:f>
              <c:numCache>
                <c:formatCode>General</c:formatCode>
                <c:ptCount val="5"/>
                <c:pt idx="0">
                  <c:v>1082</c:v>
                </c:pt>
                <c:pt idx="1">
                  <c:v>1016</c:v>
                </c:pt>
                <c:pt idx="2">
                  <c:v>1177</c:v>
                </c:pt>
                <c:pt idx="3">
                  <c:v>1118</c:v>
                </c:pt>
                <c:pt idx="4">
                  <c:v>876</c:v>
                </c:pt>
              </c:numCache>
            </c:num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3642.5</c:v>
                </c:pt>
              </c:numCache>
            </c:numRef>
          </c:y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Lake 3</c:v>
                </c:pt>
              </c:strCache>
            </c:strRef>
          </c:tx>
          <c:spPr>
            <a:ln w="66675">
              <a:noFill/>
            </a:ln>
          </c:spPr>
          <c:xVal>
            <c:numRef>
              <c:f>Sheet1!$A$2:$A$6</c:f>
              <c:numCache>
                <c:formatCode>General</c:formatCode>
                <c:ptCount val="5"/>
                <c:pt idx="0">
                  <c:v>1082</c:v>
                </c:pt>
                <c:pt idx="1">
                  <c:v>1016</c:v>
                </c:pt>
                <c:pt idx="2">
                  <c:v>1177</c:v>
                </c:pt>
                <c:pt idx="3">
                  <c:v>1118</c:v>
                </c:pt>
                <c:pt idx="4">
                  <c:v>876</c:v>
                </c:pt>
              </c:numCache>
            </c:numRef>
          </c:xVal>
          <c:yVal>
            <c:numRef>
              <c:f>Sheet1!$C$2:$C$6</c:f>
              <c:numCache>
                <c:formatCode>General</c:formatCode>
                <c:ptCount val="5"/>
                <c:pt idx="1">
                  <c:v>50821.2</c:v>
                </c:pt>
              </c:numCache>
            </c:numRef>
          </c:y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Lake 8</c:v>
                </c:pt>
              </c:strCache>
            </c:strRef>
          </c:tx>
          <c:spPr>
            <a:ln w="66675">
              <a:noFill/>
            </a:ln>
          </c:spPr>
          <c:marker>
            <c:symbol val="diamond"/>
            <c:size val="13"/>
          </c:marker>
          <c:xVal>
            <c:numRef>
              <c:f>Sheet1!$A$2:$A$6</c:f>
              <c:numCache>
                <c:formatCode>General</c:formatCode>
                <c:ptCount val="5"/>
                <c:pt idx="0">
                  <c:v>1082</c:v>
                </c:pt>
                <c:pt idx="1">
                  <c:v>1016</c:v>
                </c:pt>
                <c:pt idx="2">
                  <c:v>1177</c:v>
                </c:pt>
                <c:pt idx="3">
                  <c:v>1118</c:v>
                </c:pt>
                <c:pt idx="4">
                  <c:v>876</c:v>
                </c:pt>
              </c:numCache>
            </c:numRef>
          </c:xVal>
          <c:yVal>
            <c:numRef>
              <c:f>Sheet1!$D$2:$D$6</c:f>
              <c:numCache>
                <c:formatCode>General</c:formatCode>
                <c:ptCount val="5"/>
                <c:pt idx="2">
                  <c:v>1776.6</c:v>
                </c:pt>
              </c:numCache>
            </c:numRef>
          </c:y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Lake 11</c:v>
                </c:pt>
              </c:strCache>
            </c:strRef>
          </c:tx>
          <c:spPr>
            <a:ln w="66675">
              <a:noFill/>
            </a:ln>
          </c:spPr>
          <c:marker>
            <c:symbol val="triangle"/>
            <c:size val="13"/>
            <c:spPr>
              <a:solidFill>
                <a:srgbClr val="BBE0E3"/>
              </a:solidFill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1082</c:v>
                </c:pt>
                <c:pt idx="1">
                  <c:v>1016</c:v>
                </c:pt>
                <c:pt idx="2">
                  <c:v>1177</c:v>
                </c:pt>
                <c:pt idx="3">
                  <c:v>1118</c:v>
                </c:pt>
                <c:pt idx="4">
                  <c:v>876</c:v>
                </c:pt>
              </c:numCache>
            </c:numRef>
          </c:xVal>
          <c:yVal>
            <c:numRef>
              <c:f>Sheet1!$E$2:$E$6</c:f>
              <c:numCache>
                <c:formatCode>General</c:formatCode>
                <c:ptCount val="5"/>
                <c:pt idx="3">
                  <c:v>1389.9</c:v>
                </c:pt>
              </c:numCache>
            </c:numRef>
          </c:y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Lake 13</c:v>
                </c:pt>
              </c:strCache>
            </c:strRef>
          </c:tx>
          <c:spPr>
            <a:ln w="66675">
              <a:noFill/>
            </a:ln>
          </c:spPr>
          <c:marker>
            <c:symbol val="circle"/>
            <c:size val="13"/>
          </c:marker>
          <c:dPt>
            <c:idx val="4"/>
            <c:marker>
              <c:spPr>
                <a:solidFill>
                  <a:schemeClr val="accent1"/>
                </a:solidFill>
              </c:spPr>
            </c:marker>
          </c:dPt>
          <c:xVal>
            <c:numRef>
              <c:f>Sheet1!$A$2:$A$6</c:f>
              <c:numCache>
                <c:formatCode>General</c:formatCode>
                <c:ptCount val="5"/>
                <c:pt idx="0">
                  <c:v>1082</c:v>
                </c:pt>
                <c:pt idx="1">
                  <c:v>1016</c:v>
                </c:pt>
                <c:pt idx="2">
                  <c:v>1177</c:v>
                </c:pt>
                <c:pt idx="3">
                  <c:v>1118</c:v>
                </c:pt>
                <c:pt idx="4">
                  <c:v>876</c:v>
                </c:pt>
              </c:numCache>
            </c:numRef>
          </c:xVal>
          <c:yVal>
            <c:numRef>
              <c:f>Sheet1!$F$2:$F$6</c:f>
              <c:numCache>
                <c:formatCode>General</c:formatCode>
                <c:ptCount val="5"/>
                <c:pt idx="4">
                  <c:v>43039.4</c:v>
                </c:pt>
              </c:numCache>
            </c:numRef>
          </c:yVal>
        </c:ser>
        <c:axId val="53963008"/>
        <c:axId val="53973376"/>
      </c:scatterChart>
      <c:valAx>
        <c:axId val="53963008"/>
        <c:scaling>
          <c:orientation val="minMax"/>
          <c:max val="1250"/>
          <c:min val="75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Wetness Index</a:t>
                </a:r>
                <a:endParaRPr lang="en-US" dirty="0"/>
              </a:p>
            </c:rich>
          </c:tx>
          <c:layout/>
        </c:title>
        <c:numFmt formatCode="General" sourceLinked="1"/>
        <c:tickLblPos val="nextTo"/>
        <c:crossAx val="53973376"/>
        <c:crosses val="autoZero"/>
        <c:crossBetween val="midCat"/>
      </c:valAx>
      <c:valAx>
        <c:axId val="53973376"/>
        <c:scaling>
          <c:orientation val="minMax"/>
          <c:max val="60000"/>
          <c:min val="0"/>
        </c:scaling>
        <c:axPos val="l"/>
        <c:majorGridlines/>
        <c:title>
          <c:tx>
            <c:rich>
              <a:bodyPr rot="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 smtClean="0"/>
                  <a:t>HCO</a:t>
                </a:r>
                <a:r>
                  <a:rPr lang="en-US" sz="1800" baseline="-25000" dirty="0" smtClean="0"/>
                  <a:t>3</a:t>
                </a:r>
                <a:endParaRPr lang="en-US" sz="1800" dirty="0" smtClean="0"/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 </a:t>
                </a:r>
                <a:r>
                  <a:rPr lang="en-US" dirty="0"/>
                  <a:t>(</a:t>
                </a:r>
                <a:r>
                  <a:rPr lang="en-US" dirty="0" err="1"/>
                  <a:t>ppm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3.6363636363636362E-2"/>
              <c:y val="0.37154831340526895"/>
            </c:manualLayout>
          </c:layout>
        </c:title>
        <c:numFmt formatCode="#,##0" sourceLinked="0"/>
        <c:tickLblPos val="nextTo"/>
        <c:crossAx val="53963008"/>
        <c:crosses val="autoZero"/>
        <c:crossBetween val="midCat"/>
      </c:valAx>
      <c:spPr>
        <a:noFill/>
        <a:ln w="28575" cmpd="sng">
          <a:solidFill>
            <a:schemeClr val="tx1"/>
          </a:solidFill>
        </a:ln>
        <a:effectLst>
          <a:outerShdw blurRad="50800" dist="38100" dir="2700000" algn="tl" rotWithShape="0">
            <a:prstClr val="black"/>
          </a:outerShdw>
        </a:effectLst>
      </c:spPr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8"/>
  <c:chart>
    <c:plotArea>
      <c:layout>
        <c:manualLayout>
          <c:layoutTarget val="inner"/>
          <c:xMode val="edge"/>
          <c:yMode val="edge"/>
          <c:x val="0.25586060933559823"/>
          <c:y val="5.3549382716049365E-2"/>
          <c:w val="0.54509263547938969"/>
          <c:h val="0.71531884903275889"/>
        </c:manualLayout>
      </c:layout>
      <c:scatterChart>
        <c:scatterStyle val="lineMarker"/>
        <c:ser>
          <c:idx val="0"/>
          <c:order val="0"/>
          <c:tx>
            <c:strRef>
              <c:f>Sheet1!$B$1</c:f>
              <c:strCache>
                <c:ptCount val="1"/>
                <c:pt idx="0">
                  <c:v>Lake 1</c:v>
                </c:pt>
              </c:strCache>
            </c:strRef>
          </c:tx>
          <c:spPr>
            <a:ln w="66675">
              <a:noFill/>
            </a:ln>
          </c:spPr>
          <c:marker>
            <c:symbol val="circle"/>
            <c:size val="13"/>
          </c:marker>
          <c:xVal>
            <c:numRef>
              <c:f>Sheet1!$A$2:$A$6</c:f>
              <c:numCache>
                <c:formatCode>General</c:formatCode>
                <c:ptCount val="5"/>
                <c:pt idx="0">
                  <c:v>3642.5</c:v>
                </c:pt>
                <c:pt idx="1">
                  <c:v>50821.2</c:v>
                </c:pt>
                <c:pt idx="2">
                  <c:v>1776.6</c:v>
                </c:pt>
                <c:pt idx="3">
                  <c:v>1389.9</c:v>
                </c:pt>
                <c:pt idx="4">
                  <c:v>43039.4</c:v>
                </c:pt>
              </c:numCache>
            </c:num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0.70870200000000005</c:v>
                </c:pt>
              </c:numCache>
            </c:numRef>
          </c:y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Lake 3</c:v>
                </c:pt>
              </c:strCache>
            </c:strRef>
          </c:tx>
          <c:spPr>
            <a:ln w="66675">
              <a:noFill/>
            </a:ln>
          </c:spPr>
          <c:xVal>
            <c:numRef>
              <c:f>Sheet1!$A$2:$A$6</c:f>
              <c:numCache>
                <c:formatCode>General</c:formatCode>
                <c:ptCount val="5"/>
                <c:pt idx="0">
                  <c:v>3642.5</c:v>
                </c:pt>
                <c:pt idx="1">
                  <c:v>50821.2</c:v>
                </c:pt>
                <c:pt idx="2">
                  <c:v>1776.6</c:v>
                </c:pt>
                <c:pt idx="3">
                  <c:v>1389.9</c:v>
                </c:pt>
                <c:pt idx="4">
                  <c:v>43039.4</c:v>
                </c:pt>
              </c:numCache>
            </c:numRef>
          </c:xVal>
          <c:yVal>
            <c:numRef>
              <c:f>Sheet1!$C$2:$C$6</c:f>
              <c:numCache>
                <c:formatCode>General</c:formatCode>
                <c:ptCount val="5"/>
                <c:pt idx="1">
                  <c:v>0.70943199999999962</c:v>
                </c:pt>
              </c:numCache>
            </c:numRef>
          </c:y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Lake 8</c:v>
                </c:pt>
              </c:strCache>
            </c:strRef>
          </c:tx>
          <c:spPr>
            <a:ln w="66675">
              <a:noFill/>
            </a:ln>
          </c:spPr>
          <c:marker>
            <c:symbol val="diamond"/>
            <c:size val="13"/>
          </c:marker>
          <c:xVal>
            <c:numRef>
              <c:f>Sheet1!$A$2:$A$6</c:f>
              <c:numCache>
                <c:formatCode>General</c:formatCode>
                <c:ptCount val="5"/>
                <c:pt idx="0">
                  <c:v>3642.5</c:v>
                </c:pt>
                <c:pt idx="1">
                  <c:v>50821.2</c:v>
                </c:pt>
                <c:pt idx="2">
                  <c:v>1776.6</c:v>
                </c:pt>
                <c:pt idx="3">
                  <c:v>1389.9</c:v>
                </c:pt>
                <c:pt idx="4">
                  <c:v>43039.4</c:v>
                </c:pt>
              </c:numCache>
            </c:numRef>
          </c:xVal>
          <c:yVal>
            <c:numRef>
              <c:f>Sheet1!$D$2:$D$6</c:f>
              <c:numCache>
                <c:formatCode>General</c:formatCode>
                <c:ptCount val="5"/>
                <c:pt idx="2">
                  <c:v>0.70873299999999961</c:v>
                </c:pt>
              </c:numCache>
            </c:numRef>
          </c:y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Lake 11</c:v>
                </c:pt>
              </c:strCache>
            </c:strRef>
          </c:tx>
          <c:spPr>
            <a:ln w="66675">
              <a:noFill/>
            </a:ln>
          </c:spPr>
          <c:marker>
            <c:symbol val="triangle"/>
            <c:size val="13"/>
            <c:spPr>
              <a:solidFill>
                <a:srgbClr val="BBE0E3"/>
              </a:solidFill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3642.5</c:v>
                </c:pt>
                <c:pt idx="1">
                  <c:v>50821.2</c:v>
                </c:pt>
                <c:pt idx="2">
                  <c:v>1776.6</c:v>
                </c:pt>
                <c:pt idx="3">
                  <c:v>1389.9</c:v>
                </c:pt>
                <c:pt idx="4">
                  <c:v>43039.4</c:v>
                </c:pt>
              </c:numCache>
            </c:numRef>
          </c:xVal>
          <c:yVal>
            <c:numRef>
              <c:f>Sheet1!$E$2:$E$6</c:f>
              <c:numCache>
                <c:formatCode>General</c:formatCode>
                <c:ptCount val="5"/>
                <c:pt idx="3">
                  <c:v>0.70884700000000034</c:v>
                </c:pt>
              </c:numCache>
            </c:numRef>
          </c:y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Lake 13</c:v>
                </c:pt>
              </c:strCache>
            </c:strRef>
          </c:tx>
          <c:spPr>
            <a:ln w="66675">
              <a:noFill/>
            </a:ln>
          </c:spPr>
          <c:marker>
            <c:symbol val="circle"/>
            <c:size val="13"/>
          </c:marker>
          <c:dPt>
            <c:idx val="4"/>
            <c:marker>
              <c:spPr>
                <a:solidFill>
                  <a:schemeClr val="accent1"/>
                </a:solidFill>
              </c:spPr>
            </c:marker>
          </c:dPt>
          <c:xVal>
            <c:numRef>
              <c:f>Sheet1!$A$2:$A$6</c:f>
              <c:numCache>
                <c:formatCode>General</c:formatCode>
                <c:ptCount val="5"/>
                <c:pt idx="0">
                  <c:v>3642.5</c:v>
                </c:pt>
                <c:pt idx="1">
                  <c:v>50821.2</c:v>
                </c:pt>
                <c:pt idx="2">
                  <c:v>1776.6</c:v>
                </c:pt>
                <c:pt idx="3">
                  <c:v>1389.9</c:v>
                </c:pt>
                <c:pt idx="4">
                  <c:v>43039.4</c:v>
                </c:pt>
              </c:numCache>
            </c:numRef>
          </c:xVal>
          <c:yVal>
            <c:numRef>
              <c:f>Sheet1!$F$2:$F$6</c:f>
              <c:numCache>
                <c:formatCode>General</c:formatCode>
                <c:ptCount val="5"/>
                <c:pt idx="4">
                  <c:v>0.70935499999999996</c:v>
                </c:pt>
              </c:numCache>
            </c:numRef>
          </c:yVal>
        </c:ser>
        <c:axId val="54138752"/>
        <c:axId val="54161408"/>
      </c:scatterChart>
      <c:valAx>
        <c:axId val="54138752"/>
        <c:scaling>
          <c:logBase val="10"/>
          <c:orientation val="minMax"/>
          <c:max val="100000"/>
          <c:min val="10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800" dirty="0" smtClean="0"/>
                  <a:t>HCO</a:t>
                </a:r>
                <a:r>
                  <a:rPr lang="en-US" sz="1800" baseline="-25000" dirty="0" smtClean="0"/>
                  <a:t>3</a:t>
                </a:r>
                <a:r>
                  <a:rPr lang="en-US" sz="1800" dirty="0" smtClean="0"/>
                  <a:t> (</a:t>
                </a:r>
                <a:r>
                  <a:rPr lang="en-US" sz="1800" dirty="0" err="1" smtClean="0"/>
                  <a:t>ppm</a:t>
                </a:r>
                <a:r>
                  <a:rPr lang="en-US" sz="1800" dirty="0" smtClean="0"/>
                  <a:t>)</a:t>
                </a:r>
                <a:endParaRPr lang="en-US" sz="1800" dirty="0"/>
              </a:p>
            </c:rich>
          </c:tx>
          <c:layout/>
        </c:title>
        <c:numFmt formatCode="General" sourceLinked="1"/>
        <c:tickLblPos val="nextTo"/>
        <c:crossAx val="54161408"/>
        <c:crosses val="autoZero"/>
        <c:crossBetween val="midCat"/>
      </c:valAx>
      <c:valAx>
        <c:axId val="54161408"/>
        <c:scaling>
          <c:orientation val="minMax"/>
          <c:max val="0.71000000000000063"/>
          <c:min val="0.70550000000000002"/>
        </c:scaling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sz="1800" baseline="30000" dirty="0" smtClean="0"/>
                  <a:t>87/86</a:t>
                </a:r>
                <a:r>
                  <a:rPr lang="en-US" sz="1800" dirty="0" smtClean="0"/>
                  <a:t>Sr</a:t>
                </a:r>
                <a:endParaRPr lang="en-US" sz="1800" dirty="0"/>
              </a:p>
            </c:rich>
          </c:tx>
          <c:layout/>
        </c:title>
        <c:numFmt formatCode="#,##0.0000" sourceLinked="0"/>
        <c:tickLblPos val="nextTo"/>
        <c:crossAx val="54138752"/>
        <c:crosses val="autoZero"/>
        <c:crossBetween val="midCat"/>
      </c:valAx>
      <c:spPr>
        <a:noFill/>
        <a:ln w="28575" cmpd="sng">
          <a:solidFill>
            <a:schemeClr val="tx1"/>
          </a:solidFill>
        </a:ln>
        <a:effectLst>
          <a:outerShdw blurRad="50800" dist="38100" dir="2700000" algn="tl" rotWithShape="0">
            <a:prstClr val="black"/>
          </a:outerShdw>
        </a:effectLst>
      </c:spPr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A4892A8-D70C-4A7A-ABB2-8411ED6A5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3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3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3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3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3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E83D21-1C08-470C-A3C2-448C00AB14E1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Hi, my name is Ben </a:t>
            </a:r>
            <a:r>
              <a:rPr lang="en-US" dirty="0" err="1" smtClean="0"/>
              <a:t>Linhoff</a:t>
            </a:r>
            <a:r>
              <a:rPr lang="en-US" dirty="0" smtClean="0"/>
              <a:t>.  My </a:t>
            </a:r>
            <a:r>
              <a:rPr lang="en-US" dirty="0" smtClean="0"/>
              <a:t>talk today </a:t>
            </a:r>
            <a:r>
              <a:rPr lang="en-US" dirty="0" smtClean="0"/>
              <a:t>is on </a:t>
            </a:r>
            <a:r>
              <a:rPr lang="en-US" dirty="0" smtClean="0"/>
              <a:t>the hydrogeology</a:t>
            </a:r>
            <a:r>
              <a:rPr lang="en-US" baseline="0" dirty="0" smtClean="0"/>
              <a:t> of </a:t>
            </a:r>
            <a:r>
              <a:rPr lang="en-US" dirty="0" smtClean="0"/>
              <a:t>soda </a:t>
            </a:r>
            <a:r>
              <a:rPr lang="en-US" dirty="0" smtClean="0"/>
              <a:t>lakes in eastern Mongolia.  For my masters research, I’ve worked to answer a variety of questions related to the hydrology and biogeochemistry of these </a:t>
            </a:r>
            <a:r>
              <a:rPr lang="en-US" dirty="0" smtClean="0"/>
              <a:t>lakes.</a:t>
            </a:r>
            <a:r>
              <a:rPr lang="en-US" baseline="0" dirty="0" smtClean="0"/>
              <a:t>  </a:t>
            </a:r>
            <a:r>
              <a:rPr lang="en-US" dirty="0" smtClean="0"/>
              <a:t>Today</a:t>
            </a:r>
            <a:r>
              <a:rPr lang="en-US" dirty="0" smtClean="0"/>
              <a:t>, I’d like to </a:t>
            </a:r>
            <a:r>
              <a:rPr lang="en-US" dirty="0" smtClean="0"/>
              <a:t>tell you about </a:t>
            </a:r>
            <a:r>
              <a:rPr lang="en-US" baseline="0" dirty="0" smtClean="0"/>
              <a:t>how I was able to use GIS to interpret a critical piece of my data set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Smaller</a:t>
            </a:r>
            <a:r>
              <a:rPr lang="en-US" baseline="0" dirty="0" smtClean="0"/>
              <a:t> lakes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892A8-D70C-4A7A-ABB2-8411ED6A5DE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Smaller</a:t>
            </a:r>
            <a:r>
              <a:rPr lang="en-US" baseline="0" dirty="0" smtClean="0"/>
              <a:t> lakes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892A8-D70C-4A7A-ABB2-8411ED6A5DE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892A8-D70C-4A7A-ABB2-8411ED6A5DE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892A8-D70C-4A7A-ABB2-8411ED6A5DE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892A8-D70C-4A7A-ABB2-8411ED6A5DE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892A8-D70C-4A7A-ABB2-8411ED6A5DE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For a</a:t>
            </a:r>
            <a:r>
              <a:rPr lang="en-US" baseline="0" dirty="0" smtClean="0"/>
              <a:t>bout a year of my masters degree I was living in Mongolia as a Fulbright Fellow</a:t>
            </a:r>
            <a:endParaRPr lang="en-US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D5DAA-E35E-42E6-B4BD-756D00E38329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Closed basin lakes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Note the proximatey of the wells to the lakes which is important because you are looking at the </a:t>
            </a:r>
            <a:r>
              <a:rPr lang="en-US" b="1" smtClean="0"/>
              <a:t>relationship</a:t>
            </a:r>
            <a:r>
              <a:rPr lang="en-US" smtClean="0"/>
              <a:t> b/t lakes and wells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7230BE-8394-4112-A905-43ECF1FC522A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892A8-D70C-4A7A-ABB2-8411ED6A5DE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892A8-D70C-4A7A-ABB2-8411ED6A5DE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much water is likely to pass through each cell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892A8-D70C-4A7A-ABB2-8411ED6A5DE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892A8-D70C-4A7A-ABB2-8411ED6A5DE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6F956-F994-42FB-8874-341D9F972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A7C52-0FAA-4DF7-A800-BDB597E9F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D66A3-4A3E-44B7-8F4F-1B27EE219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E5ABB-00BF-49D8-8FB0-41498603D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797CD-881D-40F8-9B7C-71F20E35C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E1CDB-9C97-46A3-BC3D-275C58ED4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CCBE9-3153-47DE-87BB-E06D0A1A1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62E02-B7C0-4B02-8E00-AF5622879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1BE68-EB9E-4F82-8120-011072E41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C00C4-B2FE-44DF-B684-7E97D8F3E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096AA-0D42-481B-81C5-FFC838088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92AF0-46C0-4AD0-A4AC-C552CF289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6042B-1773-4039-938E-298F88C72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436AA-E76B-4F9F-BB4A-C1EF39B4B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1A8A6-71D7-4DCF-8C80-264D1E8EE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C07A381-E5CD-4B9A-A5B6-7A18D2A90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3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3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3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3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3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3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3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3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Times New Roman" pitchFamily="36" charset="0"/>
              </a:rPr>
              <a:t>Hydrogeology of Mongolian Soda Lakes</a:t>
            </a:r>
          </a:p>
        </p:txBody>
      </p:sp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3505200" y="2362200"/>
            <a:ext cx="172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Ben Linhoff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Placeholder 3"/>
          <p:cNvGraphicFramePr>
            <a:graphicFrameLocks noGrp="1"/>
          </p:cNvGraphicFramePr>
          <p:nvPr>
            <p:ph type="chart" idx="1"/>
          </p:nvPr>
        </p:nvGraphicFramePr>
        <p:xfrm>
          <a:off x="533400" y="533400"/>
          <a:ext cx="7772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38600" y="0"/>
            <a:ext cx="1304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33400"/>
            <a:ext cx="1468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Loess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Placeholder 3"/>
          <p:cNvGraphicFramePr>
            <a:graphicFrameLocks noGrp="1"/>
          </p:cNvGraphicFramePr>
          <p:nvPr>
            <p:ph type="chart" idx="1"/>
          </p:nvPr>
        </p:nvGraphicFramePr>
        <p:xfrm>
          <a:off x="0" y="2438400"/>
          <a:ext cx="7772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86200" y="457200"/>
            <a:ext cx="16914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Placeholder 3"/>
          <p:cNvGraphicFramePr>
            <a:graphicFrameLocks noGrp="1"/>
          </p:cNvGraphicFramePr>
          <p:nvPr>
            <p:ph type="chart" idx="1"/>
          </p:nvPr>
        </p:nvGraphicFramePr>
        <p:xfrm>
          <a:off x="0" y="1752600"/>
          <a:ext cx="8382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48000" y="457200"/>
            <a:ext cx="3167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Soda Lakes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5780782"/>
            <a:ext cx="39388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HCO</a:t>
            </a:r>
            <a:r>
              <a:rPr lang="en-US" sz="4800" baseline="-25000" dirty="0" smtClean="0"/>
              <a:t>3</a:t>
            </a:r>
            <a:r>
              <a:rPr lang="en-US" sz="4800" dirty="0" smtClean="0"/>
              <a:t> </a:t>
            </a:r>
            <a:r>
              <a:rPr lang="en-US" sz="4800" dirty="0" smtClean="0"/>
              <a:t>      pH </a:t>
            </a:r>
            <a:endParaRPr lang="en-US" sz="4800" dirty="0" smtClean="0"/>
          </a:p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rot="5400000" flipH="1" flipV="1">
            <a:off x="4495800" y="6248400"/>
            <a:ext cx="6096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rot="5400000" flipH="1" flipV="1">
            <a:off x="6630194" y="6203305"/>
            <a:ext cx="6096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Placeholder 3"/>
          <p:cNvGraphicFramePr>
            <a:graphicFrameLocks noGrp="1"/>
          </p:cNvGraphicFramePr>
          <p:nvPr>
            <p:ph type="chart" idx="1"/>
          </p:nvPr>
        </p:nvGraphicFramePr>
        <p:xfrm>
          <a:off x="457200" y="2286000"/>
          <a:ext cx="7772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38600" y="457200"/>
            <a:ext cx="16914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4495800" y="2895600"/>
            <a:ext cx="1371600" cy="3048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 rot="20784048">
            <a:off x="4221906" y="2575821"/>
            <a:ext cx="169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weathering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smtClean="0"/>
              <a:t>Lakes </a:t>
            </a:r>
            <a:r>
              <a:rPr lang="en-US" baseline="30000" dirty="0" smtClean="0"/>
              <a:t>87/86</a:t>
            </a:r>
            <a:r>
              <a:rPr lang="en-US" dirty="0" smtClean="0"/>
              <a:t>Sr Variation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743200"/>
            <a:ext cx="8534400" cy="2971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87/86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 controlled by water rock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interactions</a:t>
            </a:r>
          </a:p>
          <a:p>
            <a:pPr>
              <a:lnSpc>
                <a:spcPct val="90000"/>
              </a:lnSpc>
            </a:pPr>
            <a:r>
              <a:rPr lang="en-US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87/86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 in lakes a function of weathering and 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average </a:t>
            </a:r>
            <a:r>
              <a:rPr lang="en-US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87/86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 groundwater input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Implications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Wetness Index is a great tool to predict extent of groundwater/rock interactions.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Wetness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Index and flow accumulation layers are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function of the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catchment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closed basin lake.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Conclusions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Chemistry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well and lake water is controlled by loess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Wetness Index predicts 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87/86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 variation at my field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</a:t>
            </a:r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76300"/>
            <a:ext cx="91440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" descr="http://graphicmaps.com/webimage/countrys/asia/ciamaps/m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581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AutoShape 6"/>
          <p:cNvSpPr>
            <a:spLocks noChangeArrowheads="1"/>
          </p:cNvSpPr>
          <p:nvPr/>
        </p:nvSpPr>
        <p:spPr bwMode="auto">
          <a:xfrm>
            <a:off x="2667000" y="457200"/>
            <a:ext cx="352425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76300"/>
            <a:ext cx="91440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334000" y="3962400"/>
            <a:ext cx="10588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 flipV="1">
            <a:off x="5715000" y="3505200"/>
            <a:ext cx="76200" cy="533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 flipV="1">
            <a:off x="5715000" y="3581400"/>
            <a:ext cx="304800" cy="457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 flipV="1">
            <a:off x="5715000" y="2971800"/>
            <a:ext cx="2438400" cy="1066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 flipH="1">
            <a:off x="5029200" y="4419600"/>
            <a:ext cx="609600" cy="1219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 flipH="1">
            <a:off x="5181600" y="4419600"/>
            <a:ext cx="457200" cy="304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76300"/>
            <a:ext cx="91440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403725" y="3621088"/>
            <a:ext cx="979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 flipV="1">
            <a:off x="5029200" y="2209800"/>
            <a:ext cx="838200" cy="15240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5029200" y="3733800"/>
            <a:ext cx="762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V="1">
            <a:off x="5029200" y="2743200"/>
            <a:ext cx="2514600" cy="990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4953000" y="4114800"/>
            <a:ext cx="152400" cy="3810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H="1">
            <a:off x="4876800" y="4114800"/>
            <a:ext cx="76200" cy="1219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H="1">
            <a:off x="4343400" y="4114800"/>
            <a:ext cx="609600" cy="1447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11"/>
          <p:cNvSpPr>
            <a:spLocks noChangeArrowheads="1"/>
          </p:cNvSpPr>
          <p:nvPr/>
        </p:nvSpPr>
        <p:spPr bwMode="auto">
          <a:xfrm>
            <a:off x="4308475" y="5548313"/>
            <a:ext cx="76200" cy="762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Oval 12"/>
          <p:cNvSpPr>
            <a:spLocks noChangeArrowheads="1"/>
          </p:cNvSpPr>
          <p:nvPr/>
        </p:nvSpPr>
        <p:spPr bwMode="auto">
          <a:xfrm>
            <a:off x="5826125" y="2174875"/>
            <a:ext cx="76200" cy="762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4" name="Oval 13"/>
          <p:cNvSpPr>
            <a:spLocks noChangeArrowheads="1"/>
          </p:cNvSpPr>
          <p:nvPr/>
        </p:nvSpPr>
        <p:spPr bwMode="auto">
          <a:xfrm>
            <a:off x="5791200" y="3686175"/>
            <a:ext cx="76200" cy="762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5" name="Oval 14"/>
          <p:cNvSpPr>
            <a:spLocks noChangeArrowheads="1"/>
          </p:cNvSpPr>
          <p:nvPr/>
        </p:nvSpPr>
        <p:spPr bwMode="auto">
          <a:xfrm>
            <a:off x="7542213" y="2673350"/>
            <a:ext cx="76200" cy="762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Oval 15"/>
          <p:cNvSpPr>
            <a:spLocks noChangeArrowheads="1"/>
          </p:cNvSpPr>
          <p:nvPr/>
        </p:nvSpPr>
        <p:spPr bwMode="auto">
          <a:xfrm>
            <a:off x="5078413" y="4489450"/>
            <a:ext cx="76200" cy="762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Oval 16"/>
          <p:cNvSpPr>
            <a:spLocks noChangeArrowheads="1"/>
          </p:cNvSpPr>
          <p:nvPr/>
        </p:nvSpPr>
        <p:spPr bwMode="auto">
          <a:xfrm>
            <a:off x="4849813" y="5334000"/>
            <a:ext cx="76200" cy="762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Observation and Questions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667000"/>
            <a:ext cx="7772400" cy="3124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Strontium isotopes vary substantially between sampling locations.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What is the cause of the variation?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What are the implications of the variation?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Strontium isotope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87/86</a:t>
            </a:r>
            <a:r>
              <a:rPr lang="en-US" dirty="0" smtClean="0"/>
              <a:t>Sr in water typically varies as a function of water/rock interactions.</a:t>
            </a:r>
          </a:p>
          <a:p>
            <a:r>
              <a:rPr lang="en-US" baseline="30000" dirty="0" smtClean="0"/>
              <a:t>87/86</a:t>
            </a:r>
            <a:r>
              <a:rPr lang="en-US" dirty="0" smtClean="0"/>
              <a:t>Sr </a:t>
            </a:r>
            <a:r>
              <a:rPr lang="en-US" dirty="0" smtClean="0"/>
              <a:t>obtain the signature of the rock controlling water chemistry.</a:t>
            </a:r>
            <a:endParaRPr lang="en-US" dirty="0" smtClean="0"/>
          </a:p>
          <a:p>
            <a:r>
              <a:rPr lang="en-US" baseline="30000" dirty="0" smtClean="0"/>
              <a:t>87/86</a:t>
            </a:r>
            <a:r>
              <a:rPr lang="en-US" dirty="0" smtClean="0"/>
              <a:t>Sr can vary substantially in rain water (I have no rain water samples</a:t>
            </a:r>
            <a:r>
              <a:rPr lang="en-US" dirty="0" smtClean="0"/>
              <a:t>…).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 l="20000" t="16406" r="5000" b="13281"/>
          <a:stretch>
            <a:fillRect/>
          </a:stretch>
        </p:blipFill>
        <p:spPr bwMode="auto">
          <a:xfrm>
            <a:off x="-25400" y="-19050"/>
            <a:ext cx="91694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228600"/>
            <a:ext cx="47243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7DE8B2"/>
                </a:solidFill>
              </a:rPr>
              <a:t>Flow accumulation layer</a:t>
            </a:r>
          </a:p>
          <a:p>
            <a:r>
              <a:rPr lang="en-US" dirty="0" smtClean="0">
                <a:solidFill>
                  <a:srgbClr val="7DE8B2"/>
                </a:solidFill>
              </a:rPr>
              <a:t>Defines number of cells which </a:t>
            </a:r>
          </a:p>
          <a:p>
            <a:r>
              <a:rPr lang="en-US" dirty="0" smtClean="0">
                <a:solidFill>
                  <a:srgbClr val="7DE8B2"/>
                </a:solidFill>
              </a:rPr>
              <a:t>flow into each downstream cell.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400800" y="4098860"/>
            <a:ext cx="2743200" cy="2759140"/>
            <a:chOff x="5105400" y="3110029"/>
            <a:chExt cx="2743200" cy="2759140"/>
          </a:xfrm>
        </p:grpSpPr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6934200" y="4954769"/>
              <a:ext cx="914400" cy="914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6018692" y="4953000"/>
              <a:ext cx="914400" cy="914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5105400" y="4953000"/>
              <a:ext cx="914400" cy="914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5105400" y="4024429"/>
              <a:ext cx="914400" cy="914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>
              <a:off x="6029325" y="4024429"/>
              <a:ext cx="914400" cy="914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7"/>
            <p:cNvSpPr>
              <a:spLocks noChangeArrowheads="1"/>
            </p:cNvSpPr>
            <p:nvPr/>
          </p:nvSpPr>
          <p:spPr bwMode="auto">
            <a:xfrm>
              <a:off x="6934200" y="4024429"/>
              <a:ext cx="914400" cy="914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8"/>
            <p:cNvSpPr>
              <a:spLocks noChangeArrowheads="1"/>
            </p:cNvSpPr>
            <p:nvPr/>
          </p:nvSpPr>
          <p:spPr bwMode="auto">
            <a:xfrm>
              <a:off x="5105400" y="3110029"/>
              <a:ext cx="914400" cy="914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none" anchor="ctr"/>
            <a:lstStyle/>
            <a:p>
              <a:r>
                <a:rPr lang="en-US" dirty="0" smtClean="0"/>
                <a:t>   8</a:t>
              </a:r>
              <a:endParaRPr lang="en-US" dirty="0"/>
            </a:p>
          </p:txBody>
        </p:sp>
        <p:sp>
          <p:nvSpPr>
            <p:cNvPr id="13" name="Rectangle 19"/>
            <p:cNvSpPr>
              <a:spLocks noChangeArrowheads="1"/>
            </p:cNvSpPr>
            <p:nvPr/>
          </p:nvSpPr>
          <p:spPr bwMode="auto">
            <a:xfrm>
              <a:off x="6029325" y="3110029"/>
              <a:ext cx="914400" cy="914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20"/>
            <p:cNvSpPr>
              <a:spLocks noChangeArrowheads="1"/>
            </p:cNvSpPr>
            <p:nvPr/>
          </p:nvSpPr>
          <p:spPr bwMode="auto">
            <a:xfrm>
              <a:off x="6934200" y="3110029"/>
              <a:ext cx="914400" cy="914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rot="10800000">
              <a:off x="7086600" y="35814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rot="10800000">
              <a:off x="6248400" y="35814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rot="10800000">
              <a:off x="6303334" y="44958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rot="5400000" flipH="1" flipV="1">
              <a:off x="7200106" y="4361028"/>
              <a:ext cx="382588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rot="10800000">
              <a:off x="7162800" y="5410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rot="10800000">
              <a:off x="6292701" y="5410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rot="5400000" flipH="1" flipV="1">
              <a:off x="5409406" y="5258594"/>
              <a:ext cx="306388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rot="5400000" flipH="1" flipV="1">
              <a:off x="5371306" y="4403560"/>
              <a:ext cx="382588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/>
          <a:srcRect l="19375" t="20313" r="5625" b="9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45849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Slope Layer</a:t>
            </a:r>
          </a:p>
          <a:p>
            <a:r>
              <a:rPr lang="en-US" sz="2800" dirty="0" smtClean="0">
                <a:solidFill>
                  <a:srgbClr val="7030A0"/>
                </a:solidFill>
              </a:rPr>
              <a:t>Maximum change between </a:t>
            </a:r>
          </a:p>
          <a:p>
            <a:r>
              <a:rPr lang="en-US" sz="2800" dirty="0" smtClean="0">
                <a:solidFill>
                  <a:srgbClr val="7030A0"/>
                </a:solidFill>
              </a:rPr>
              <a:t>cell and its 8 neighbors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/>
          <a:srcRect t="22691" b="226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447800"/>
            <a:ext cx="2405133" cy="39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895600" y="1"/>
            <a:ext cx="3657600" cy="189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Wetness Index</a:t>
            </a:r>
          </a:p>
          <a:p>
            <a:r>
              <a:rPr lang="en-US" sz="32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sz="3200" b="1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ln</a:t>
            </a:r>
            <a:r>
              <a:rPr lang="en-US" sz="32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FA / tan (slope) )</a:t>
            </a:r>
            <a:br>
              <a:rPr lang="en-US" sz="32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3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3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19915</TotalTime>
  <Words>347</Words>
  <Application>Microsoft PowerPoint</Application>
  <PresentationFormat>On-screen Show (4:3)</PresentationFormat>
  <Paragraphs>72</Paragraphs>
  <Slides>17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Blank Presentation</vt:lpstr>
      <vt:lpstr>Hydrogeology of Mongolian Soda Lakes</vt:lpstr>
      <vt:lpstr>Slide 2</vt:lpstr>
      <vt:lpstr>Slide 3</vt:lpstr>
      <vt:lpstr>Slide 4</vt:lpstr>
      <vt:lpstr>Observation and Questions</vt:lpstr>
      <vt:lpstr>Strontium isotope basics</vt:lpstr>
      <vt:lpstr>Slide 7</vt:lpstr>
      <vt:lpstr>Slide 8</vt:lpstr>
      <vt:lpstr>Slide 9</vt:lpstr>
      <vt:lpstr>Slide 10</vt:lpstr>
      <vt:lpstr>Slide 11</vt:lpstr>
      <vt:lpstr>Slide 12</vt:lpstr>
      <vt:lpstr>Slide 13</vt:lpstr>
      <vt:lpstr>Lakes 87/86Sr Variation</vt:lpstr>
      <vt:lpstr>Implications</vt:lpstr>
      <vt:lpstr>Conclusions</vt:lpstr>
      <vt:lpstr>Questions?</vt:lpstr>
    </vt:vector>
  </TitlesOfParts>
  <Company>Benjamin Linhoff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Benjamin Linhoff</dc:creator>
  <cp:lastModifiedBy>LabGroupUser</cp:lastModifiedBy>
  <cp:revision>211</cp:revision>
  <dcterms:created xsi:type="dcterms:W3CDTF">2007-10-23T22:34:53Z</dcterms:created>
  <dcterms:modified xsi:type="dcterms:W3CDTF">2007-11-27T08:47:47Z</dcterms:modified>
</cp:coreProperties>
</file>