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70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k\kam2897\UT\CE%20394K\Term%20Project\Results\po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k\kam2897\UT\CE%20394K\Term%20Project\Results\temperat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1"/>
          <c:order val="0"/>
          <c:tx>
            <c:strRef>
              <c:f>Sheet1!$C$1</c:f>
              <c:strCache>
                <c:ptCount val="1"/>
                <c:pt idx="0">
                  <c:v>Metro Population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2006</c:v>
                </c:pt>
              </c:numCache>
            </c:numRef>
          </c:xVal>
          <c:yVal>
            <c:numRef>
              <c:f>Sheet1!$C$2:$C$12</c:f>
              <c:numCache>
                <c:formatCode>#,##0</c:formatCode>
                <c:ptCount val="11"/>
                <c:pt idx="0">
                  <c:v>522442</c:v>
                </c:pt>
                <c:pt idx="1">
                  <c:v>622283</c:v>
                </c:pt>
                <c:pt idx="2">
                  <c:v>715391</c:v>
                </c:pt>
                <c:pt idx="3">
                  <c:v>820579</c:v>
                </c:pt>
                <c:pt idx="4">
                  <c:v>997666</c:v>
                </c:pt>
                <c:pt idx="5">
                  <c:v>1312474</c:v>
                </c:pt>
                <c:pt idx="6">
                  <c:v>1763626</c:v>
                </c:pt>
                <c:pt idx="7">
                  <c:v>2233324</c:v>
                </c:pt>
                <c:pt idx="8">
                  <c:v>2959950</c:v>
                </c:pt>
                <c:pt idx="9">
                  <c:v>4112198</c:v>
                </c:pt>
                <c:pt idx="10">
                  <c:v>5138223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City Population</c:v>
                </c:pt>
              </c:strCache>
            </c:strRef>
          </c:tx>
          <c:marker>
            <c:spPr>
              <a:solidFill>
                <a:schemeClr val="accent1">
                  <a:lumMod val="75000"/>
                </a:schemeClr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2006</c:v>
                </c:pt>
              </c:numCache>
            </c:numRef>
          </c:xVal>
          <c:yVal>
            <c:numRef>
              <c:f>Sheet1!$B$2:$B$12</c:f>
              <c:numCache>
                <c:formatCode>#,##0</c:formatCode>
                <c:ptCount val="11"/>
                <c:pt idx="0">
                  <c:v>154839</c:v>
                </c:pt>
                <c:pt idx="1">
                  <c:v>200616</c:v>
                </c:pt>
                <c:pt idx="2">
                  <c:v>270366</c:v>
                </c:pt>
                <c:pt idx="3">
                  <c:v>302288</c:v>
                </c:pt>
                <c:pt idx="4">
                  <c:v>331314</c:v>
                </c:pt>
                <c:pt idx="5">
                  <c:v>487455</c:v>
                </c:pt>
                <c:pt idx="6">
                  <c:v>496973</c:v>
                </c:pt>
                <c:pt idx="7">
                  <c:v>425022</c:v>
                </c:pt>
                <c:pt idx="8">
                  <c:v>394017</c:v>
                </c:pt>
                <c:pt idx="9">
                  <c:v>416474</c:v>
                </c:pt>
                <c:pt idx="10">
                  <c:v>486411</c:v>
                </c:pt>
              </c:numCache>
            </c:numRef>
          </c:yVal>
          <c:smooth val="1"/>
        </c:ser>
        <c:axId val="50721920"/>
        <c:axId val="51258496"/>
      </c:scatterChart>
      <c:valAx>
        <c:axId val="5072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51258496"/>
        <c:crosses val="autoZero"/>
        <c:crossBetween val="midCat"/>
      </c:valAx>
      <c:valAx>
        <c:axId val="51258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Population</a:t>
                </a:r>
              </a:p>
            </c:rich>
          </c:tx>
          <c:layout/>
        </c:title>
        <c:numFmt formatCode="#,##0" sourceLinked="1"/>
        <c:tickLblPos val="nextTo"/>
        <c:crossAx val="50721920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66215269143988587"/>
          <c:y val="0.52541265675123927"/>
          <c:w val="0.31822466270663541"/>
          <c:h val="0.11553076698745994"/>
        </c:manualLayout>
      </c:layout>
      <c:overlay val="1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Chattahoochee River Temperature</a:t>
            </a:r>
            <a:r>
              <a:rPr lang="en-US" baseline="0"/>
              <a:t> Profile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Average Temp</c:v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Sheet6!$E$1:$E$13</c:f>
              <c:numCache>
                <c:formatCode>General</c:formatCode>
                <c:ptCount val="13"/>
                <c:pt idx="0">
                  <c:v>84.901100000000014</c:v>
                </c:pt>
                <c:pt idx="1">
                  <c:v>84.863299999999995</c:v>
                </c:pt>
                <c:pt idx="2">
                  <c:v>84.451099999999997</c:v>
                </c:pt>
                <c:pt idx="3">
                  <c:v>84.430300000000003</c:v>
                </c:pt>
                <c:pt idx="4">
                  <c:v>84.38669999999999</c:v>
                </c:pt>
                <c:pt idx="5">
                  <c:v>84.808599999999998</c:v>
                </c:pt>
                <c:pt idx="6">
                  <c:v>84.683599999999998</c:v>
                </c:pt>
                <c:pt idx="7">
                  <c:v>84.630299999999991</c:v>
                </c:pt>
                <c:pt idx="8">
                  <c:v>84.641400000000004</c:v>
                </c:pt>
                <c:pt idx="9">
                  <c:v>84.563100000000006</c:v>
                </c:pt>
                <c:pt idx="10">
                  <c:v>84.486900000000006</c:v>
                </c:pt>
                <c:pt idx="11">
                  <c:v>84.219700000000003</c:v>
                </c:pt>
                <c:pt idx="12">
                  <c:v>84.264700000000005</c:v>
                </c:pt>
              </c:numCache>
            </c:numRef>
          </c:xVal>
          <c:yVal>
            <c:numRef>
              <c:f>Sheet6!$F$1:$F$13</c:f>
              <c:numCache>
                <c:formatCode>0.00</c:formatCode>
                <c:ptCount val="13"/>
                <c:pt idx="0">
                  <c:v>19.412727272727263</c:v>
                </c:pt>
                <c:pt idx="1">
                  <c:v>17.293023255813949</c:v>
                </c:pt>
                <c:pt idx="2">
                  <c:v>15.208333333333329</c:v>
                </c:pt>
                <c:pt idx="3">
                  <c:v>14.828571428571424</c:v>
                </c:pt>
                <c:pt idx="4">
                  <c:v>14.236363636363635</c:v>
                </c:pt>
                <c:pt idx="5">
                  <c:v>18.989999999999991</c:v>
                </c:pt>
                <c:pt idx="6">
                  <c:v>15.08</c:v>
                </c:pt>
                <c:pt idx="7">
                  <c:v>18.684999999999999</c:v>
                </c:pt>
                <c:pt idx="8">
                  <c:v>9.5</c:v>
                </c:pt>
                <c:pt idx="9">
                  <c:v>14.565000000000001</c:v>
                </c:pt>
                <c:pt idx="10">
                  <c:v>16.704999999999995</c:v>
                </c:pt>
                <c:pt idx="11">
                  <c:v>16.635000000000005</c:v>
                </c:pt>
                <c:pt idx="12">
                  <c:v>18.421428571428567</c:v>
                </c:pt>
              </c:numCache>
            </c:numRef>
          </c:yVal>
        </c:ser>
        <c:ser>
          <c:idx val="1"/>
          <c:order val="1"/>
          <c:tx>
            <c:v>Max Temp</c:v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Sheet6!$E$1:$E$13</c:f>
              <c:numCache>
                <c:formatCode>General</c:formatCode>
                <c:ptCount val="13"/>
                <c:pt idx="0">
                  <c:v>84.901100000000014</c:v>
                </c:pt>
                <c:pt idx="1">
                  <c:v>84.863299999999995</c:v>
                </c:pt>
                <c:pt idx="2">
                  <c:v>84.451099999999997</c:v>
                </c:pt>
                <c:pt idx="3">
                  <c:v>84.430300000000003</c:v>
                </c:pt>
                <c:pt idx="4">
                  <c:v>84.38669999999999</c:v>
                </c:pt>
                <c:pt idx="5">
                  <c:v>84.808599999999998</c:v>
                </c:pt>
                <c:pt idx="6">
                  <c:v>84.683599999999998</c:v>
                </c:pt>
                <c:pt idx="7">
                  <c:v>84.630299999999991</c:v>
                </c:pt>
                <c:pt idx="8">
                  <c:v>84.641400000000004</c:v>
                </c:pt>
                <c:pt idx="9">
                  <c:v>84.563100000000006</c:v>
                </c:pt>
                <c:pt idx="10">
                  <c:v>84.486900000000006</c:v>
                </c:pt>
                <c:pt idx="11">
                  <c:v>84.219700000000003</c:v>
                </c:pt>
                <c:pt idx="12">
                  <c:v>84.264700000000005</c:v>
                </c:pt>
              </c:numCache>
            </c:numRef>
          </c:xVal>
          <c:yVal>
            <c:numRef>
              <c:f>Sheet6!$G$1:$G$13</c:f>
              <c:numCache>
                <c:formatCode>0.00</c:formatCode>
                <c:ptCount val="13"/>
                <c:pt idx="0">
                  <c:v>29.9</c:v>
                </c:pt>
                <c:pt idx="1">
                  <c:v>31</c:v>
                </c:pt>
                <c:pt idx="2">
                  <c:v>24.9</c:v>
                </c:pt>
                <c:pt idx="3">
                  <c:v>25.4</c:v>
                </c:pt>
                <c:pt idx="4">
                  <c:v>25.3</c:v>
                </c:pt>
                <c:pt idx="5">
                  <c:v>27.7</c:v>
                </c:pt>
                <c:pt idx="6">
                  <c:v>25.8</c:v>
                </c:pt>
                <c:pt idx="7">
                  <c:v>26.5</c:v>
                </c:pt>
                <c:pt idx="8">
                  <c:v>25.1</c:v>
                </c:pt>
                <c:pt idx="9">
                  <c:v>24.9</c:v>
                </c:pt>
                <c:pt idx="10">
                  <c:v>24.9</c:v>
                </c:pt>
                <c:pt idx="11">
                  <c:v>25.1</c:v>
                </c:pt>
                <c:pt idx="12">
                  <c:v>27</c:v>
                </c:pt>
              </c:numCache>
            </c:numRef>
          </c:yVal>
        </c:ser>
        <c:axId val="51324416"/>
        <c:axId val="51325952"/>
      </c:scatterChart>
      <c:valAx>
        <c:axId val="5132441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1325952"/>
        <c:crosses val="autoZero"/>
        <c:crossBetween val="midCat"/>
      </c:valAx>
      <c:valAx>
        <c:axId val="513259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51324416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FC5788-EC3C-460B-B92B-C8547AF9907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45F24-E746-4D7B-BC6E-3264C41079C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EBF5D-CF42-4D87-ADBA-E65F2F98F4C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5413-C249-4954-A508-5D00A0243A7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48C5E-96F6-4A35-BEAE-4509F13836A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Atlanta metro area gained over 1 million people between 2000 and </a:t>
            </a:r>
            <a:r>
              <a:rPr lang="en-US" dirty="0" smtClean="0"/>
              <a:t>2006</a:t>
            </a:r>
            <a:endParaRPr lang="en-US" baseline="0" dirty="0" smtClean="0"/>
          </a:p>
          <a:p>
            <a:r>
              <a:rPr lang="en-US" baseline="0" dirty="0" smtClean="0"/>
              <a:t>Known by many as the “poster child for sprawl”</a:t>
            </a:r>
          </a:p>
          <a:p>
            <a:r>
              <a:rPr lang="en-US" baseline="0" dirty="0" smtClean="0"/>
              <a:t>Chose </a:t>
            </a:r>
            <a:r>
              <a:rPr lang="en-US" baseline="0" dirty="0" smtClean="0"/>
              <a:t>this assuming population increase correlates with development </a:t>
            </a:r>
            <a:r>
              <a:rPr lang="en-US" baseline="0" dirty="0" smtClean="0"/>
              <a:t>and </a:t>
            </a:r>
            <a:r>
              <a:rPr lang="en-US" baseline="0" dirty="0" smtClean="0"/>
              <a:t>an increase in impervious surface coverage.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72D2-C701-4069-954F-F6F0569B65E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9B0F8-31DC-4387-894D-C21749065B2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F6B7D-0800-44E7-AD43-F7574E32D4F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data</a:t>
            </a:r>
            <a:r>
              <a:rPr lang="en-US" baseline="0" dirty="0" smtClean="0"/>
              <a:t> points affected by regulation or channelization to a lesser, but apparent degree, or saw greater variation in peak flows.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0F76F-9E86-4EFA-BF4F-AF4E5D72EAC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BBA3F-472E-45AB-82DD-4165BA903B4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451C4-FD58-4450-8FA1-9A9E752CF42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8BFA32-CE3D-4AEE-A690-2EA794FA82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B1F9-3A85-4331-969A-9683FDFD7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917AA4-B1AC-4D5E-BBA8-6EA4618CC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392899-FC19-4C19-881D-EA39933A7E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6EA83E-CFC4-428B-9025-4FF4C319D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1A03AB-E8E1-44AF-84AA-8217B239DC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AEE78-EEA1-41CA-AFB4-383EB4E7EB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D1B750-AA82-4228-A337-72BA09F833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7DBBBB-52A4-42FE-B332-FC17BE60B3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2F9374-70E7-49D9-B219-730E6FED52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B1184B-CCEB-4BC9-ABFF-963BE73A99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8E3AAA-59E6-42FE-A167-2E18E17E9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Effects of Urbanization on the Water Resources of Atlanta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Kate Marney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Contaminant Levels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Nitrogen, Phosphorus, </a:t>
            </a:r>
            <a:r>
              <a:rPr lang="en-US" dirty="0" smtClean="0"/>
              <a:t>Bacteria</a:t>
            </a:r>
          </a:p>
          <a:p>
            <a:r>
              <a:rPr lang="en-US" dirty="0" smtClean="0"/>
              <a:t>Data not readily available for long time periods</a:t>
            </a:r>
            <a:endParaRPr lang="en-US" dirty="0"/>
          </a:p>
          <a:p>
            <a:r>
              <a:rPr lang="en-US" dirty="0" smtClean="0"/>
              <a:t>Data Sources: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 t="13828" r="3966" b="25050"/>
          <a:stretch>
            <a:fillRect/>
          </a:stretch>
        </p:blipFill>
        <p:spPr bwMode="auto">
          <a:xfrm>
            <a:off x="762000" y="3276600"/>
            <a:ext cx="570801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pdate_web_update_3.GIF"/>
          <p:cNvPicPr/>
          <p:nvPr/>
        </p:nvPicPr>
        <p:blipFill>
          <a:blip r:embed="rId4"/>
          <a:stretch>
            <a:fillRect/>
          </a:stretch>
        </p:blipFill>
        <p:spPr>
          <a:xfrm>
            <a:off x="4114800" y="3733800"/>
            <a:ext cx="47244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Contaminant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0040" t="17234" r="2845" b="9786"/>
          <a:stretch>
            <a:fillRect/>
          </a:stretch>
        </p:blipFill>
        <p:spPr bwMode="auto">
          <a:xfrm>
            <a:off x="1720394" y="1600200"/>
            <a:ext cx="66426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724400"/>
            <a:ext cx="3809776" cy="190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95800"/>
            <a:ext cx="4227512" cy="189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600200"/>
            <a:ext cx="4130675" cy="17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flipV="1">
            <a:off x="4038600" y="4267200"/>
            <a:ext cx="685800" cy="2286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724400" y="3352800"/>
            <a:ext cx="838200" cy="3048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486400" y="4191000"/>
            <a:ext cx="6858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Urbanization has a marked, detrimental effect on water resources</a:t>
            </a:r>
          </a:p>
          <a:p>
            <a:r>
              <a:rPr lang="en-US" dirty="0" smtClean="0"/>
              <a:t>Streamflow, temperature, and contaminant levels are likely to increase as urbanization occurs</a:t>
            </a:r>
          </a:p>
          <a:p>
            <a:r>
              <a:rPr lang="en-US" dirty="0" smtClean="0"/>
              <a:t>Understanding the effects and their magnitudes can aid in mitigation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Atlanta</a:t>
            </a:r>
          </a:p>
          <a:p>
            <a:pPr lvl="1"/>
            <a:r>
              <a:rPr lang="en-US" sz="2400" dirty="0" smtClean="0"/>
              <a:t>Capital </a:t>
            </a:r>
            <a:r>
              <a:rPr lang="en-US" sz="2400" dirty="0"/>
              <a:t>of Georgia</a:t>
            </a:r>
          </a:p>
          <a:p>
            <a:pPr lvl="1"/>
            <a:r>
              <a:rPr lang="en-US" sz="2400" dirty="0" smtClean="0"/>
              <a:t>“Poster Child </a:t>
            </a:r>
            <a:r>
              <a:rPr lang="en-US" sz="2400" dirty="0"/>
              <a:t>for </a:t>
            </a:r>
            <a:r>
              <a:rPr lang="en-US" sz="2400" dirty="0" smtClean="0"/>
              <a:t>Sprawl”</a:t>
            </a:r>
          </a:p>
          <a:p>
            <a:pPr lvl="1"/>
            <a:r>
              <a:rPr lang="en-US" sz="2400" dirty="0" smtClean="0"/>
              <a:t>25% growth since 2006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04800" y="37338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648200" y="2057400"/>
            <a:ext cx="4224999" cy="4152900"/>
            <a:chOff x="4648200" y="2057400"/>
            <a:chExt cx="4224999" cy="4152900"/>
          </a:xfrm>
        </p:grpSpPr>
        <p:pic>
          <p:nvPicPr>
            <p:cNvPr id="13" name="Picture 12"/>
            <p:cNvPicPr/>
            <p:nvPr/>
          </p:nvPicPr>
          <p:blipFill>
            <a:blip r:embed="rId4"/>
            <a:srcRect l="42308" t="16154" r="10737" b="10000"/>
            <a:stretch>
              <a:fillRect/>
            </a:stretch>
          </p:blipFill>
          <p:spPr bwMode="auto">
            <a:xfrm>
              <a:off x="4648200" y="2057400"/>
              <a:ext cx="4224999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019800" y="37338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Georgia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2819400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Atlanta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8197" name="Picture 5" descr="C:\Documents and Settings\kam2897\Local Settings\Temporary Internet Files\Content.IE5\244D43G2\MCj0425958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800" y="3962400"/>
              <a:ext cx="1073150" cy="791911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4648200" y="2057400"/>
            <a:ext cx="4267200" cy="4187608"/>
            <a:chOff x="1143000" y="2819400"/>
            <a:chExt cx="4267200" cy="41876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 l="28699" t="16232" r="12780" b="11986"/>
            <a:stretch>
              <a:fillRect/>
            </a:stretch>
          </p:blipFill>
          <p:spPr bwMode="auto">
            <a:xfrm>
              <a:off x="1143000" y="2819400"/>
              <a:ext cx="4267200" cy="418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590800" y="45720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Georgia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3657600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Atlanta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15" name="Picture 5" descr="C:\Documents and Settings\kam2897\Local Settings\Temporary Internet Files\Content.IE5\244D43G2\MCj0425958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0800" y="4800600"/>
              <a:ext cx="1073150" cy="7919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Understand some of the effects of urban sprawl</a:t>
            </a:r>
          </a:p>
          <a:p>
            <a:r>
              <a:rPr lang="en-US" dirty="0"/>
              <a:t>Correlate urbanization with:</a:t>
            </a:r>
          </a:p>
          <a:p>
            <a:pPr lvl="1"/>
            <a:r>
              <a:rPr lang="en-US" dirty="0"/>
              <a:t>Streamflow</a:t>
            </a:r>
          </a:p>
          <a:p>
            <a:pPr lvl="1"/>
            <a:r>
              <a:rPr lang="en-US" dirty="0"/>
              <a:t>Water temperature</a:t>
            </a:r>
          </a:p>
          <a:p>
            <a:pPr lvl="1"/>
            <a:r>
              <a:rPr lang="en-US" dirty="0"/>
              <a:t>Contaminant levels</a:t>
            </a:r>
          </a:p>
        </p:txBody>
      </p:sp>
      <p:pic>
        <p:nvPicPr>
          <p:cNvPr id="7" name="Picture 6" descr="atlanta_chattahoochee_river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48200"/>
            <a:ext cx="5836478" cy="1917700"/>
          </a:xfrm>
          <a:prstGeom prst="rect">
            <a:avLst/>
          </a:prstGeom>
        </p:spPr>
      </p:pic>
      <p:pic>
        <p:nvPicPr>
          <p:cNvPr id="6" name="Picture 5" descr="Atlanta_Skylineon_the_W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67000"/>
            <a:ext cx="4069537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5334000"/>
            <a:ext cx="2076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Photo: Atlanta Skyline, Wikipedia.org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6553200"/>
            <a:ext cx="44743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Photo: Chattahoochee River in </a:t>
            </a:r>
            <a:r>
              <a:rPr lang="en-US" sz="900" dirty="0" smtClean="0"/>
              <a:t>Atlanta (</a:t>
            </a:r>
            <a:r>
              <a:rPr lang="en-US" sz="900" i="1" dirty="0" smtClean="0"/>
              <a:t>alternate title: </a:t>
            </a:r>
            <a:r>
              <a:rPr lang="en-US" sz="900" i="1" dirty="0" err="1" smtClean="0"/>
              <a:t>Chattaewwchee</a:t>
            </a:r>
            <a:r>
              <a:rPr lang="en-US" sz="900" dirty="0" smtClean="0"/>
              <a:t>), </a:t>
            </a:r>
            <a:r>
              <a:rPr lang="en-US" sz="900" dirty="0" smtClean="0"/>
              <a:t>Georgia.org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rcRect l="29006" t="21282" r="30609" b="21026"/>
          <a:stretch>
            <a:fillRect/>
          </a:stretch>
        </p:blipFill>
        <p:spPr bwMode="auto">
          <a:xfrm>
            <a:off x="2133600" y="1981200"/>
            <a:ext cx="44672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ArcMap Data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rcRect l="19391" t="14872" r="16987" b="10513"/>
          <a:stretch>
            <a:fillRect/>
          </a:stretch>
        </p:blipFill>
        <p:spPr bwMode="auto">
          <a:xfrm>
            <a:off x="1066800" y="1524000"/>
            <a:ext cx="70675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 l="21314" t="15128" r="15224" b="10256"/>
          <a:stretch>
            <a:fillRect/>
          </a:stretch>
        </p:blipFill>
        <p:spPr bwMode="auto">
          <a:xfrm>
            <a:off x="1295400" y="1524000"/>
            <a:ext cx="7038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/>
          <a:srcRect l="21795" t="14872" r="10897" b="11026"/>
          <a:stretch>
            <a:fillRect/>
          </a:stretch>
        </p:blipFill>
        <p:spPr bwMode="auto">
          <a:xfrm>
            <a:off x="1295400" y="1524000"/>
            <a:ext cx="75723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/>
          <a:srcRect l="22276" t="14872" r="10096" b="10256"/>
          <a:stretch>
            <a:fillRect/>
          </a:stretch>
        </p:blipFill>
        <p:spPr bwMode="auto">
          <a:xfrm>
            <a:off x="1295400" y="1543050"/>
            <a:ext cx="76866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/>
          <a:srcRect l="22757" t="14872" r="10256" b="10000"/>
          <a:stretch>
            <a:fillRect/>
          </a:stretch>
        </p:blipFill>
        <p:spPr bwMode="auto">
          <a:xfrm>
            <a:off x="1371600" y="1552575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Peak flow data from USGS</a:t>
            </a:r>
          </a:p>
          <a:p>
            <a:r>
              <a:rPr lang="en-US" dirty="0"/>
              <a:t>Graph </a:t>
            </a:r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/>
              <a:t>5 sites out of </a:t>
            </a:r>
            <a:r>
              <a:rPr lang="en-US" dirty="0" smtClean="0"/>
              <a:t>20 increasing</a:t>
            </a:r>
            <a:endParaRPr lang="en-US" dirty="0"/>
          </a:p>
          <a:p>
            <a:pPr lvl="1"/>
            <a:r>
              <a:rPr lang="en-US" dirty="0" smtClean="0"/>
              <a:t>5 </a:t>
            </a:r>
            <a:r>
              <a:rPr lang="en-US" dirty="0"/>
              <a:t>show evidence of channelization </a:t>
            </a:r>
            <a:r>
              <a:rPr lang="en-US" dirty="0" smtClean="0"/>
              <a:t>or regulation</a:t>
            </a:r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2"/>
          </p:nvPr>
        </p:nvPicPr>
        <p:blipFill>
          <a:blip r:embed="rId3"/>
          <a:srcRect t="13846" r="59936" b="15641"/>
          <a:stretch>
            <a:fillRect/>
          </a:stretch>
        </p:blipFill>
        <p:spPr bwMode="auto">
          <a:xfrm>
            <a:off x="4845050" y="1737667"/>
            <a:ext cx="3886200" cy="42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435" t="15254" r="4633" b="10170"/>
          <a:stretch>
            <a:fillRect/>
          </a:stretch>
        </p:blipFill>
        <p:spPr bwMode="auto">
          <a:xfrm>
            <a:off x="1905000" y="1524000"/>
            <a:ext cx="678872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rcRect l="20521" t="15631" r="4127" b="10786"/>
          <a:stretch>
            <a:fillRect/>
          </a:stretch>
        </p:blipFill>
        <p:spPr bwMode="auto">
          <a:xfrm>
            <a:off x="1981200" y="1524000"/>
            <a:ext cx="673019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0"/>
            <a:ext cx="3657600" cy="13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Streamflow 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19743" t="41870" r="61900" b="29877"/>
          <a:stretch>
            <a:fillRect/>
          </a:stretch>
        </p:blipFill>
        <p:spPr bwMode="auto">
          <a:xfrm>
            <a:off x="152400" y="4419600"/>
            <a:ext cx="1828800" cy="22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>
            <a:off x="3962400" y="2667000"/>
            <a:ext cx="1676400" cy="381000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771900" y="2552700"/>
            <a:ext cx="304800" cy="2286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390900" y="3238500"/>
            <a:ext cx="1981200" cy="8382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rcRect l="20673" t="15631" r="3966" b="11222"/>
          <a:stretch>
            <a:fillRect/>
          </a:stretch>
        </p:blipFill>
        <p:spPr bwMode="auto">
          <a:xfrm>
            <a:off x="1981200" y="1524000"/>
            <a:ext cx="677554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4267200" y="3276600"/>
            <a:ext cx="609600" cy="3048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95800" y="2590800"/>
            <a:ext cx="914400" cy="6858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752600"/>
            <a:ext cx="3559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752600"/>
            <a:ext cx="37661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752600"/>
            <a:ext cx="419399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752600"/>
            <a:ext cx="4311009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 EPS </a:t>
            </a:r>
            <a:r>
              <a:rPr lang="en-US" dirty="0" smtClean="0"/>
              <a:t>STORET Data</a:t>
            </a:r>
          </a:p>
          <a:p>
            <a:r>
              <a:rPr lang="en-US" dirty="0" smtClean="0"/>
              <a:t>89 Locations in Metro Area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590800"/>
          <a:ext cx="7239003" cy="35907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3413"/>
                <a:gridCol w="492654"/>
                <a:gridCol w="482600"/>
                <a:gridCol w="563034"/>
                <a:gridCol w="402167"/>
                <a:gridCol w="447629"/>
                <a:gridCol w="503583"/>
                <a:gridCol w="503583"/>
                <a:gridCol w="870778"/>
                <a:gridCol w="503583"/>
                <a:gridCol w="828813"/>
                <a:gridCol w="503583"/>
                <a:gridCol w="503583"/>
              </a:tblGrid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Name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Station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State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HUC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Generated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HUC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Station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Station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Station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Horizontal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Visit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Zone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Activity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13012001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CARROLL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3150108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33.4892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-85.3043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2/7/2001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8:10:00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6.2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13014101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CARROLL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3150108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33.5488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-85.0948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9/18/2001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8:30:00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13014101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CARROLL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3150108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33.5488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-85.0948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1/10/2001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10:35:00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2.6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4112151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ROCKDALE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33.5797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-84.0642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9/7/1999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9:55:00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4181001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GWINNETT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33.9139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-84.0986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5/6/1999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10:10:00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18.5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4181001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GWINNETT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33.9139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-84.0986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2/12/1999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13:10:00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14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4112401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HENRY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33.5694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-84.2331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12/8/1999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8:20:00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4310001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NEWTON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33.4494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-83.8283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2/11/2003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7:20:00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7.1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3036401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WALTON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33.8067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-83.6636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1/5/1999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11:10:00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Field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C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4140001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HENRY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33.4532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-83.9286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8/3/1999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8:20:00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27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4207501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GWINNETT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33.7781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-84.0381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11/3/1999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12:45:00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12.6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13012001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CARROLL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3150108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33.4892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-85.3043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8/7/2001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7:20:00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23.9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4140001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HENRY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33.4532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-83.9286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9/7/1999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8:30:00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24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4112151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ROCKDALE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33.5797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-84.0642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6/8/1999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9:40:00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21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4207501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GWINNETT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33.7781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-84.0381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4/6/1999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12:00:00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17.3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Environmental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Protection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4112201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HENRY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3070103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33.525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-84.0447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10/5/1999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9:35:00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Water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/>
                        <a:t>19.5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/>
                        <a:t>deg</a:t>
                      </a:r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722471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0352" t="15230" r="3966" b="11223"/>
          <a:stretch>
            <a:fillRect/>
          </a:stretch>
        </p:blipFill>
        <p:spPr bwMode="auto">
          <a:xfrm>
            <a:off x="1752600" y="1524000"/>
            <a:ext cx="6705600" cy="521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21314" t="15230" r="3325" b="11423"/>
          <a:stretch>
            <a:fillRect/>
          </a:stretch>
        </p:blipFill>
        <p:spPr bwMode="auto">
          <a:xfrm>
            <a:off x="1828800" y="1524000"/>
            <a:ext cx="665774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9600" y="35052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57800" y="2971800"/>
            <a:ext cx="304800" cy="228600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3800" y="4191000"/>
            <a:ext cx="304800" cy="228600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1905000"/>
            <a:ext cx="2689775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Lowest Average (9.49)</a:t>
            </a:r>
          </a:p>
          <a:p>
            <a:r>
              <a:rPr lang="en-US" dirty="0" smtClean="0"/>
              <a:t>Lowest Max Temp (11.8)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48200" y="2590800"/>
            <a:ext cx="609600" cy="3810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124200"/>
            <a:ext cx="2668423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Highest Average (19.41)</a:t>
            </a:r>
          </a:p>
          <a:p>
            <a:r>
              <a:rPr lang="en-US" dirty="0" smtClean="0"/>
              <a:t>Highest Max Temp (31)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3810000"/>
            <a:ext cx="609600" cy="38100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4"/>
          <a:srcRect l="21954" t="33267" r="60697" b="37475"/>
          <a:stretch>
            <a:fillRect/>
          </a:stretch>
        </p:blipFill>
        <p:spPr bwMode="auto">
          <a:xfrm>
            <a:off x="152400" y="40386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731</TotalTime>
  <Words>514</Words>
  <Application>Microsoft PowerPoint</Application>
  <PresentationFormat>On-screen Show (4:3)</PresentationFormat>
  <Paragraphs>290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Effects of Urbanization on the Water Resources of Atlanta</vt:lpstr>
      <vt:lpstr>Outline</vt:lpstr>
      <vt:lpstr>Background</vt:lpstr>
      <vt:lpstr>Objective</vt:lpstr>
      <vt:lpstr>ArcMap Data</vt:lpstr>
      <vt:lpstr>Streamflow Analysis</vt:lpstr>
      <vt:lpstr>Streamflow Results</vt:lpstr>
      <vt:lpstr>Temperature Analysis</vt:lpstr>
      <vt:lpstr>Temperature Results</vt:lpstr>
      <vt:lpstr>Temperature Results</vt:lpstr>
      <vt:lpstr>Contaminant Levels</vt:lpstr>
      <vt:lpstr>Contaminant Results</vt:lpstr>
      <vt:lpstr>Conclusions</vt:lpstr>
      <vt:lpstr>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Urbanization on the Water Resources of Atlanta</dc:title>
  <dc:creator> Kate Marney</dc:creator>
  <cp:lastModifiedBy>kam2897</cp:lastModifiedBy>
  <cp:revision>64</cp:revision>
  <dcterms:created xsi:type="dcterms:W3CDTF">2007-11-28T05:44:46Z</dcterms:created>
  <dcterms:modified xsi:type="dcterms:W3CDTF">2007-11-29T16:51:55Z</dcterms:modified>
</cp:coreProperties>
</file>