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58" r:id="rId4"/>
    <p:sldId id="267" r:id="rId5"/>
    <p:sldId id="269" r:id="rId6"/>
    <p:sldId id="268" r:id="rId7"/>
    <p:sldId id="259" r:id="rId8"/>
    <p:sldId id="270" r:id="rId9"/>
    <p:sldId id="260" r:id="rId10"/>
    <p:sldId id="271" r:id="rId11"/>
    <p:sldId id="272" r:id="rId12"/>
    <p:sldId id="273" r:id="rId13"/>
    <p:sldId id="274" r:id="rId14"/>
    <p:sldId id="282" r:id="rId15"/>
    <p:sldId id="266" r:id="rId16"/>
    <p:sldId id="275" r:id="rId17"/>
    <p:sldId id="276" r:id="rId18"/>
    <p:sldId id="284" r:id="rId19"/>
    <p:sldId id="285" r:id="rId20"/>
    <p:sldId id="286" r:id="rId21"/>
    <p:sldId id="283" r:id="rId22"/>
    <p:sldId id="262" r:id="rId23"/>
    <p:sldId id="261" r:id="rId24"/>
    <p:sldId id="263" r:id="rId25"/>
    <p:sldId id="264" r:id="rId26"/>
    <p:sldId id="265" r:id="rId27"/>
    <p:sldId id="278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imac%20Analy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ER_1PTO2X_61TO90_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ER_1PTO2X_61TO90_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ER_1PTO2X_61TO90_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ER_1PTO2X_61TO90_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imac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imac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imac%20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imac%20Analy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imac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 err="1"/>
              <a:t>Casapalca</a:t>
            </a:r>
            <a:r>
              <a:rPr lang="en-US" sz="2400" dirty="0"/>
              <a:t> </a:t>
            </a:r>
            <a:r>
              <a:rPr lang="en-US" sz="2400" dirty="0" err="1"/>
              <a:t>vs</a:t>
            </a:r>
            <a:r>
              <a:rPr lang="en-US" sz="2400" dirty="0"/>
              <a:t> San Jose</a:t>
            </a:r>
            <a:r>
              <a:rPr lang="en-US" sz="2400" baseline="0" dirty="0"/>
              <a:t> de </a:t>
            </a:r>
            <a:r>
              <a:rPr lang="en-US" sz="2400" baseline="0" dirty="0" err="1"/>
              <a:t>Parac</a:t>
            </a:r>
            <a:endParaRPr lang="en-US" sz="24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Wet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2681904345290191"/>
                  <c:y val="5.490950556369197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 dirty="0"/>
                      <a:t>y = 0.915x + 25.31
R² = 0.695</a:t>
                    </a:r>
                    <a:endParaRPr lang="en-US" sz="2400" dirty="0"/>
                  </a:p>
                </c:rich>
              </c:tx>
              <c:numFmt formatCode="General" sourceLinked="0"/>
            </c:trendlineLbl>
          </c:trendline>
          <c:xVal>
            <c:numRef>
              <c:f>('San Jose De Parac'!$AA$21:$AB$21,'San Jose De Parac'!$AD$21:$AP$21)</c:f>
              <c:numCache>
                <c:formatCode>0.00</c:formatCode>
                <c:ptCount val="15"/>
                <c:pt idx="0">
                  <c:v>624.70000000000005</c:v>
                </c:pt>
                <c:pt idx="1">
                  <c:v>238.1</c:v>
                </c:pt>
                <c:pt idx="2">
                  <c:v>160.10000000000002</c:v>
                </c:pt>
                <c:pt idx="3">
                  <c:v>413.7</c:v>
                </c:pt>
                <c:pt idx="4">
                  <c:v>640.9</c:v>
                </c:pt>
                <c:pt idx="5">
                  <c:v>372.1</c:v>
                </c:pt>
                <c:pt idx="6">
                  <c:v>556.69999999999993</c:v>
                </c:pt>
                <c:pt idx="7">
                  <c:v>355.7000000000001</c:v>
                </c:pt>
                <c:pt idx="8">
                  <c:v>531.9</c:v>
                </c:pt>
                <c:pt idx="9">
                  <c:v>595.49999999999989</c:v>
                </c:pt>
                <c:pt idx="10">
                  <c:v>616.79999999999995</c:v>
                </c:pt>
                <c:pt idx="11">
                  <c:v>612.80000000000007</c:v>
                </c:pt>
                <c:pt idx="12">
                  <c:v>425.7</c:v>
                </c:pt>
                <c:pt idx="13">
                  <c:v>481.79999999999984</c:v>
                </c:pt>
                <c:pt idx="14">
                  <c:v>457.29999999999984</c:v>
                </c:pt>
              </c:numCache>
            </c:numRef>
          </c:xVal>
          <c:yVal>
            <c:numRef>
              <c:f>(Casapalca!$AA$21:$AB$21,Casapalca!$AD$21:$AP$21)</c:f>
              <c:numCache>
                <c:formatCode>0.00</c:formatCode>
                <c:ptCount val="15"/>
                <c:pt idx="0">
                  <c:v>523</c:v>
                </c:pt>
                <c:pt idx="1">
                  <c:v>205.59999999999997</c:v>
                </c:pt>
                <c:pt idx="2">
                  <c:v>104.39999999999999</c:v>
                </c:pt>
                <c:pt idx="3">
                  <c:v>517.29999999999995</c:v>
                </c:pt>
                <c:pt idx="4">
                  <c:v>673.19999999999993</c:v>
                </c:pt>
                <c:pt idx="5">
                  <c:v>357.7</c:v>
                </c:pt>
                <c:pt idx="6">
                  <c:v>509.3</c:v>
                </c:pt>
                <c:pt idx="7">
                  <c:v>398.20000000000005</c:v>
                </c:pt>
                <c:pt idx="8">
                  <c:v>420.90000000000003</c:v>
                </c:pt>
                <c:pt idx="9">
                  <c:v>506.1</c:v>
                </c:pt>
                <c:pt idx="10">
                  <c:v>457.49999999999983</c:v>
                </c:pt>
                <c:pt idx="11">
                  <c:v>704.4</c:v>
                </c:pt>
                <c:pt idx="12">
                  <c:v>458.5</c:v>
                </c:pt>
                <c:pt idx="13">
                  <c:v>639.70000000000005</c:v>
                </c:pt>
                <c:pt idx="14">
                  <c:v>387.70000000000005</c:v>
                </c:pt>
              </c:numCache>
            </c:numRef>
          </c:yVal>
        </c:ser>
        <c:axId val="54108160"/>
        <c:axId val="54110080"/>
      </c:scatterChart>
      <c:valAx>
        <c:axId val="54108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/>
                  <a:t>San Jose de </a:t>
                </a:r>
                <a:r>
                  <a:rPr lang="en-US" sz="2000" dirty="0" err="1" smtClean="0"/>
                  <a:t>Parac</a:t>
                </a:r>
                <a:endParaRPr lang="en-US" sz="2000" dirty="0"/>
              </a:p>
            </c:rich>
          </c:tx>
          <c:layout/>
        </c:title>
        <c:numFmt formatCode="0.00" sourceLinked="1"/>
        <c:majorTickMark val="none"/>
        <c:tickLblPos val="nextTo"/>
        <c:crossAx val="54110080"/>
        <c:crosses val="autoZero"/>
        <c:crossBetween val="midCat"/>
      </c:valAx>
      <c:valAx>
        <c:axId val="541100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err="1" smtClean="0"/>
                  <a:t>Casapalca</a:t>
                </a:r>
                <a:endParaRPr lang="en-US" sz="2000" dirty="0"/>
              </a:p>
            </c:rich>
          </c:tx>
          <c:layout/>
        </c:title>
        <c:numFmt formatCode="0.00" sourceLinked="1"/>
        <c:majorTickMark val="none"/>
        <c:tickLblPos val="nextTo"/>
        <c:crossAx val="5410816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Future</a:t>
            </a:r>
            <a:r>
              <a:rPr lang="en-US" sz="2400" baseline="0" dirty="0"/>
              <a:t> Flow Prediction</a:t>
            </a:r>
            <a:endParaRPr lang="en-US" sz="2400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Annual</c:v>
          </c:tx>
          <c:spPr>
            <a:ln w="38100"/>
          </c:spPr>
          <c:marker>
            <c:symbol val="none"/>
          </c:marker>
          <c:xVal>
            <c:numRef>
              <c:f>'31-60'!$H$24:$J$24</c:f>
              <c:numCache>
                <c:formatCode>General</c:formatCode>
                <c:ptCount val="3"/>
                <c:pt idx="0">
                  <c:v>1990</c:v>
                </c:pt>
                <c:pt idx="1">
                  <c:v>2016</c:v>
                </c:pt>
                <c:pt idx="2">
                  <c:v>2046</c:v>
                </c:pt>
              </c:numCache>
            </c:numRef>
          </c:xVal>
          <c:yVal>
            <c:numRef>
              <c:f>'31-60'!$K$25:$M$25</c:f>
              <c:numCache>
                <c:formatCode>General</c:formatCode>
                <c:ptCount val="3"/>
                <c:pt idx="0">
                  <c:v>28.200924999999991</c:v>
                </c:pt>
                <c:pt idx="1">
                  <c:v>35.614691131199997</c:v>
                </c:pt>
                <c:pt idx="2">
                  <c:v>30.862513643999996</c:v>
                </c:pt>
              </c:numCache>
            </c:numRef>
          </c:yVal>
          <c:smooth val="1"/>
        </c:ser>
        <c:ser>
          <c:idx val="1"/>
          <c:order val="1"/>
          <c:tx>
            <c:v>Wet Period</c:v>
          </c:tx>
          <c:spPr>
            <a:ln w="38100"/>
          </c:spPr>
          <c:marker>
            <c:symbol val="none"/>
          </c:marker>
          <c:xVal>
            <c:numRef>
              <c:f>'31-60'!$H$24:$J$24</c:f>
              <c:numCache>
                <c:formatCode>General</c:formatCode>
                <c:ptCount val="3"/>
                <c:pt idx="0">
                  <c:v>1990</c:v>
                </c:pt>
                <c:pt idx="1">
                  <c:v>2016</c:v>
                </c:pt>
                <c:pt idx="2">
                  <c:v>2046</c:v>
                </c:pt>
              </c:numCache>
            </c:numRef>
          </c:xVal>
          <c:yVal>
            <c:numRef>
              <c:f>'31-60'!$K$26:$M$26</c:f>
              <c:numCache>
                <c:formatCode>General</c:formatCode>
                <c:ptCount val="3"/>
                <c:pt idx="0">
                  <c:v>37.997035800000013</c:v>
                </c:pt>
                <c:pt idx="1">
                  <c:v>37.164535131840012</c:v>
                </c:pt>
                <c:pt idx="2">
                  <c:v>30.725545781759987</c:v>
                </c:pt>
              </c:numCache>
            </c:numRef>
          </c:yVal>
          <c:smooth val="1"/>
        </c:ser>
        <c:ser>
          <c:idx val="2"/>
          <c:order val="2"/>
          <c:tx>
            <c:v>Dry Period</c:v>
          </c:tx>
          <c:spPr>
            <a:ln w="38100"/>
          </c:spPr>
          <c:marker>
            <c:symbol val="none"/>
          </c:marker>
          <c:xVal>
            <c:numRef>
              <c:f>'31-60'!$H$24:$J$24</c:f>
              <c:numCache>
                <c:formatCode>General</c:formatCode>
                <c:ptCount val="3"/>
                <c:pt idx="0">
                  <c:v>1990</c:v>
                </c:pt>
                <c:pt idx="1">
                  <c:v>2016</c:v>
                </c:pt>
                <c:pt idx="2">
                  <c:v>2046</c:v>
                </c:pt>
              </c:numCache>
            </c:numRef>
          </c:xVal>
          <c:yVal>
            <c:numRef>
              <c:f>'31-60'!$K$27:$M$27</c:f>
              <c:numCache>
                <c:formatCode>General</c:formatCode>
                <c:ptCount val="3"/>
                <c:pt idx="0">
                  <c:v>20.114159542199999</c:v>
                </c:pt>
                <c:pt idx="1">
                  <c:v>31.33926880512</c:v>
                </c:pt>
                <c:pt idx="2">
                  <c:v>30.044262517440004</c:v>
                </c:pt>
              </c:numCache>
            </c:numRef>
          </c:yVal>
          <c:smooth val="1"/>
        </c:ser>
        <c:axId val="46105728"/>
        <c:axId val="46107648"/>
      </c:scatterChart>
      <c:valAx>
        <c:axId val="46105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6107648"/>
        <c:crosses val="autoZero"/>
        <c:crossBetween val="midCat"/>
      </c:valAx>
      <c:valAx>
        <c:axId val="46107648"/>
        <c:scaling>
          <c:orientation val="minMax"/>
          <c:max val="4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Discharge m</a:t>
                </a:r>
                <a:r>
                  <a:rPr lang="en-US" sz="2000" b="1" i="0" u="none" strike="noStrike" baseline="30000" dirty="0"/>
                  <a:t>3</a:t>
                </a:r>
                <a:r>
                  <a:rPr lang="en-US" sz="2000" dirty="0"/>
                  <a:t>/s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610572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30 Year </a:t>
            </a:r>
            <a:r>
              <a:rPr lang="en-US" sz="2400" dirty="0" err="1"/>
              <a:t>Climatologies</a:t>
            </a:r>
            <a:endParaRPr lang="en-US" sz="2400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Annual</c:v>
          </c:tx>
          <c:spPr>
            <a:ln w="38100"/>
          </c:spPr>
          <c:marker>
            <c:symbol val="none"/>
          </c:marker>
          <c:xVal>
            <c:numRef>
              <c:f>'31-60'!$H$24:$J$24</c:f>
              <c:numCache>
                <c:formatCode>General</c:formatCode>
                <c:ptCount val="3"/>
                <c:pt idx="0">
                  <c:v>1990</c:v>
                </c:pt>
                <c:pt idx="1">
                  <c:v>2016</c:v>
                </c:pt>
                <c:pt idx="2">
                  <c:v>2046</c:v>
                </c:pt>
              </c:numCache>
            </c:numRef>
          </c:xVal>
          <c:yVal>
            <c:numRef>
              <c:f>'31-60'!$H$25:$J$25</c:f>
              <c:numCache>
                <c:formatCode>General</c:formatCode>
                <c:ptCount val="3"/>
                <c:pt idx="0">
                  <c:v>268.75</c:v>
                </c:pt>
                <c:pt idx="1">
                  <c:v>372.43903679999977</c:v>
                </c:pt>
                <c:pt idx="2">
                  <c:v>305.97501599999987</c:v>
                </c:pt>
              </c:numCache>
            </c:numRef>
          </c:yVal>
          <c:smooth val="1"/>
        </c:ser>
        <c:ser>
          <c:idx val="1"/>
          <c:order val="1"/>
          <c:tx>
            <c:v>Wet Period</c:v>
          </c:tx>
          <c:spPr>
            <a:ln w="38100"/>
          </c:spPr>
          <c:marker>
            <c:symbol val="none"/>
          </c:marker>
          <c:xVal>
            <c:numRef>
              <c:f>'31-60'!$H$24:$J$24</c:f>
              <c:numCache>
                <c:formatCode>General</c:formatCode>
                <c:ptCount val="3"/>
                <c:pt idx="0">
                  <c:v>1990</c:v>
                </c:pt>
                <c:pt idx="1">
                  <c:v>2016</c:v>
                </c:pt>
                <c:pt idx="2">
                  <c:v>2046</c:v>
                </c:pt>
              </c:numCache>
            </c:numRef>
          </c:xVal>
          <c:yVal>
            <c:numRef>
              <c:f>'31-60'!$H$26:$J$26</c:f>
              <c:numCache>
                <c:formatCode>General</c:formatCode>
                <c:ptCount val="3"/>
                <c:pt idx="0">
                  <c:v>218.81399999999999</c:v>
                </c:pt>
                <c:pt idx="1">
                  <c:v>211.85910720000001</c:v>
                </c:pt>
                <c:pt idx="2">
                  <c:v>158.06638080000008</c:v>
                </c:pt>
              </c:numCache>
            </c:numRef>
          </c:yVal>
          <c:smooth val="1"/>
        </c:ser>
        <c:ser>
          <c:idx val="2"/>
          <c:order val="2"/>
          <c:tx>
            <c:v>Dry Period</c:v>
          </c:tx>
          <c:spPr>
            <a:ln w="38100"/>
          </c:spPr>
          <c:marker>
            <c:symbol val="none"/>
          </c:marker>
          <c:xVal>
            <c:numRef>
              <c:f>'31-60'!$H$24:$J$24</c:f>
              <c:numCache>
                <c:formatCode>General</c:formatCode>
                <c:ptCount val="3"/>
                <c:pt idx="0">
                  <c:v>1990</c:v>
                </c:pt>
                <c:pt idx="1">
                  <c:v>2016</c:v>
                </c:pt>
                <c:pt idx="2">
                  <c:v>2046</c:v>
                </c:pt>
              </c:numCache>
            </c:numRef>
          </c:xVal>
          <c:yVal>
            <c:numRef>
              <c:f>'31-60'!$H$27:$J$27</c:f>
              <c:numCache>
                <c:formatCode>General</c:formatCode>
                <c:ptCount val="3"/>
                <c:pt idx="0">
                  <c:v>50.745201000000002</c:v>
                </c:pt>
                <c:pt idx="1">
                  <c:v>160.57992959999999</c:v>
                </c:pt>
                <c:pt idx="2">
                  <c:v>147.90863520000002</c:v>
                </c:pt>
              </c:numCache>
            </c:numRef>
          </c:yVal>
          <c:smooth val="1"/>
        </c:ser>
        <c:axId val="64074496"/>
        <c:axId val="65212416"/>
      </c:scatterChart>
      <c:valAx>
        <c:axId val="64074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5212416"/>
        <c:crosses val="autoZero"/>
        <c:crossBetween val="midCat"/>
      </c:valAx>
      <c:valAx>
        <c:axId val="652124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Total Precipitation (mm)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407449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 err="1"/>
              <a:t>Matucana</a:t>
            </a:r>
            <a:r>
              <a:rPr lang="en-US" sz="2400" dirty="0"/>
              <a:t> Total</a:t>
            </a:r>
            <a:r>
              <a:rPr lang="en-US" sz="2400" baseline="0" dirty="0"/>
              <a:t> Precipitation (mm)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1990 Average</c:v>
          </c:tx>
          <c:cat>
            <c:strRef>
              <c:f>'31-60'!$A$2:$A$13</c:f>
              <c:strCache>
                <c:ptCount val="12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</c:strCache>
            </c:strRef>
          </c:cat>
          <c:val>
            <c:numRef>
              <c:f>'31-60'!$M$2:$M$13</c:f>
              <c:numCache>
                <c:formatCode>General</c:formatCode>
                <c:ptCount val="12"/>
                <c:pt idx="0">
                  <c:v>0.70333333333333325</c:v>
                </c:pt>
                <c:pt idx="1">
                  <c:v>6.4482758620689662</c:v>
                </c:pt>
                <c:pt idx="2">
                  <c:v>13.560714285714289</c:v>
                </c:pt>
                <c:pt idx="3">
                  <c:v>37.05862068965515</c:v>
                </c:pt>
                <c:pt idx="4">
                  <c:v>53.94666666666663</c:v>
                </c:pt>
                <c:pt idx="5">
                  <c:v>68.423333333333318</c:v>
                </c:pt>
                <c:pt idx="6">
                  <c:v>68.765517241379342</c:v>
                </c:pt>
                <c:pt idx="7">
                  <c:v>16.69655172413793</c:v>
                </c:pt>
                <c:pt idx="8">
                  <c:v>2.027586206896554</c:v>
                </c:pt>
                <c:pt idx="9">
                  <c:v>0.22758620689655171</c:v>
                </c:pt>
                <c:pt idx="10">
                  <c:v>0</c:v>
                </c:pt>
                <c:pt idx="11">
                  <c:v>0.35714285714285737</c:v>
                </c:pt>
              </c:numCache>
            </c:numRef>
          </c:val>
        </c:ser>
        <c:axId val="65353600"/>
        <c:axId val="65998848"/>
      </c:barChart>
      <c:catAx>
        <c:axId val="65353600"/>
        <c:scaling>
          <c:orientation val="minMax"/>
        </c:scaling>
        <c:axPos val="b"/>
        <c:majorTickMark val="none"/>
        <c:tickLblPos val="nextTo"/>
        <c:crossAx val="65998848"/>
        <c:crosses val="autoZero"/>
        <c:auto val="1"/>
        <c:lblAlgn val="ctr"/>
        <c:lblOffset val="100"/>
      </c:catAx>
      <c:valAx>
        <c:axId val="65998848"/>
        <c:scaling>
          <c:orientation val="minMax"/>
        </c:scaling>
        <c:axPos val="l"/>
        <c:majorGridlines/>
        <c:numFmt formatCode="0" sourceLinked="0"/>
        <c:majorTickMark val="none"/>
        <c:tickLblPos val="nextTo"/>
        <c:crossAx val="65353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Monthly</a:t>
            </a:r>
            <a:r>
              <a:rPr lang="en-US" sz="2400" baseline="0" dirty="0"/>
              <a:t> Precipitation (mm)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2016 Average</c:v>
          </c:tx>
          <c:cat>
            <c:strRef>
              <c:f>'31-60'!$A$2:$A$13</c:f>
              <c:strCache>
                <c:ptCount val="12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</c:strCache>
            </c:strRef>
          </c:cat>
          <c:val>
            <c:numRef>
              <c:f>'31-60'!$F$2:$F$13</c:f>
              <c:numCache>
                <c:formatCode>0.0000</c:formatCode>
                <c:ptCount val="12"/>
                <c:pt idx="0">
                  <c:v>200.52437760000001</c:v>
                </c:pt>
                <c:pt idx="1">
                  <c:v>223.98223680000009</c:v>
                </c:pt>
                <c:pt idx="2">
                  <c:v>204.63814079999997</c:v>
                </c:pt>
                <c:pt idx="3">
                  <c:v>231.22635839999998</c:v>
                </c:pt>
                <c:pt idx="4">
                  <c:v>222.96280320000002</c:v>
                </c:pt>
                <c:pt idx="5">
                  <c:v>241.57025280000002</c:v>
                </c:pt>
                <c:pt idx="6">
                  <c:v>219.85447680000004</c:v>
                </c:pt>
                <c:pt idx="7">
                  <c:v>193.80435840000001</c:v>
                </c:pt>
                <c:pt idx="8">
                  <c:v>161.73639359999999</c:v>
                </c:pt>
                <c:pt idx="9">
                  <c:v>97.736803199999983</c:v>
                </c:pt>
                <c:pt idx="10">
                  <c:v>79.529299199999983</c:v>
                </c:pt>
                <c:pt idx="11">
                  <c:v>157.06872000000001</c:v>
                </c:pt>
              </c:numCache>
            </c:numRef>
          </c:val>
        </c:ser>
        <c:ser>
          <c:idx val="1"/>
          <c:order val="1"/>
          <c:tx>
            <c:v>2046 Average</c:v>
          </c:tx>
          <c:val>
            <c:numRef>
              <c:f>'61-90'!$F$2:$F$13</c:f>
              <c:numCache>
                <c:formatCode>0.0000</c:formatCode>
                <c:ptCount val="12"/>
                <c:pt idx="0">
                  <c:v>201.06506880000001</c:v>
                </c:pt>
                <c:pt idx="1">
                  <c:v>211.97220480000001</c:v>
                </c:pt>
                <c:pt idx="2">
                  <c:v>208.94319359999994</c:v>
                </c:pt>
                <c:pt idx="3">
                  <c:v>184.12505279999993</c:v>
                </c:pt>
                <c:pt idx="4">
                  <c:v>184.4832672</c:v>
                </c:pt>
                <c:pt idx="5">
                  <c:v>167.27471999999997</c:v>
                </c:pt>
                <c:pt idx="6">
                  <c:v>142.70385599999992</c:v>
                </c:pt>
                <c:pt idx="7">
                  <c:v>139.64218559999998</c:v>
                </c:pt>
                <c:pt idx="8">
                  <c:v>130.16920319999997</c:v>
                </c:pt>
                <c:pt idx="9">
                  <c:v>81.48651839999998</c:v>
                </c:pt>
                <c:pt idx="10">
                  <c:v>65.954735999999983</c:v>
                </c:pt>
                <c:pt idx="11">
                  <c:v>118.03008960000003</c:v>
                </c:pt>
              </c:numCache>
            </c:numRef>
          </c:val>
        </c:ser>
        <c:axId val="10802304"/>
        <c:axId val="10803840"/>
      </c:barChart>
      <c:catAx>
        <c:axId val="10802304"/>
        <c:scaling>
          <c:orientation val="minMax"/>
        </c:scaling>
        <c:axPos val="b"/>
        <c:majorTickMark val="none"/>
        <c:tickLblPos val="nextTo"/>
        <c:crossAx val="10803840"/>
        <c:crosses val="autoZero"/>
        <c:auto val="1"/>
        <c:lblAlgn val="ctr"/>
        <c:lblOffset val="100"/>
      </c:catAx>
      <c:valAx>
        <c:axId val="10803840"/>
        <c:scaling>
          <c:orientation val="minMax"/>
        </c:scaling>
        <c:axPos val="l"/>
        <c:majorGridlines/>
        <c:numFmt formatCode="0" sourceLinked="0"/>
        <c:majorTickMark val="none"/>
        <c:tickLblPos val="nextTo"/>
        <c:crossAx val="1080230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/>
              <a:t>Rimac Basin Precipitation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Annual</c:v>
          </c:tx>
          <c:spPr>
            <a:ln w="38100"/>
          </c:spPr>
          <c:marker>
            <c:symbol val="none"/>
          </c:marker>
          <c:xVal>
            <c:strRef>
              <c:f>Summary!$I$72:$AQ$72</c:f>
              <c:strCache>
                <c:ptCount val="35"/>
                <c:pt idx="0">
                  <c:v>70/71</c:v>
                </c:pt>
                <c:pt idx="1">
                  <c:v>71/72</c:v>
                </c:pt>
                <c:pt idx="2">
                  <c:v>72/73</c:v>
                </c:pt>
                <c:pt idx="3">
                  <c:v>73/74</c:v>
                </c:pt>
                <c:pt idx="4">
                  <c:v>74/75</c:v>
                </c:pt>
                <c:pt idx="5">
                  <c:v>75/76</c:v>
                </c:pt>
                <c:pt idx="6">
                  <c:v>76/77</c:v>
                </c:pt>
                <c:pt idx="7">
                  <c:v>77/78</c:v>
                </c:pt>
                <c:pt idx="8">
                  <c:v>78/79</c:v>
                </c:pt>
                <c:pt idx="9">
                  <c:v>79/80</c:v>
                </c:pt>
                <c:pt idx="10">
                  <c:v>80/81</c:v>
                </c:pt>
                <c:pt idx="11">
                  <c:v>81/82</c:v>
                </c:pt>
                <c:pt idx="12">
                  <c:v>82/83</c:v>
                </c:pt>
                <c:pt idx="13">
                  <c:v>83/84</c:v>
                </c:pt>
                <c:pt idx="14">
                  <c:v>84/85</c:v>
                </c:pt>
                <c:pt idx="15">
                  <c:v>85/86</c:v>
                </c:pt>
                <c:pt idx="16">
                  <c:v>86/87</c:v>
                </c:pt>
                <c:pt idx="17">
                  <c:v>87/88</c:v>
                </c:pt>
                <c:pt idx="18">
                  <c:v>88/89</c:v>
                </c:pt>
                <c:pt idx="19">
                  <c:v>89/90</c:v>
                </c:pt>
                <c:pt idx="20">
                  <c:v>90/91</c:v>
                </c:pt>
                <c:pt idx="21">
                  <c:v>91/92</c:v>
                </c:pt>
                <c:pt idx="22">
                  <c:v>92/93</c:v>
                </c:pt>
                <c:pt idx="23">
                  <c:v>93/94</c:v>
                </c:pt>
                <c:pt idx="24">
                  <c:v>94/95</c:v>
                </c:pt>
                <c:pt idx="25">
                  <c:v>95/96</c:v>
                </c:pt>
                <c:pt idx="26">
                  <c:v>96/97</c:v>
                </c:pt>
                <c:pt idx="27">
                  <c:v>97/98</c:v>
                </c:pt>
                <c:pt idx="28">
                  <c:v>98/99</c:v>
                </c:pt>
                <c:pt idx="29">
                  <c:v>99/2000</c:v>
                </c:pt>
                <c:pt idx="30">
                  <c:v>2000/01</c:v>
                </c:pt>
                <c:pt idx="31">
                  <c:v>2001/02</c:v>
                </c:pt>
                <c:pt idx="32">
                  <c:v>2002/03</c:v>
                </c:pt>
                <c:pt idx="33">
                  <c:v>2003/04</c:v>
                </c:pt>
                <c:pt idx="34">
                  <c:v>2004/05</c:v>
                </c:pt>
              </c:strCache>
            </c:strRef>
          </c:xVal>
          <c:yVal>
            <c:numRef>
              <c:f>Summary!$I$73:$AQ$73</c:f>
              <c:numCache>
                <c:formatCode>General</c:formatCode>
                <c:ptCount val="35"/>
                <c:pt idx="0">
                  <c:v>412.507092</c:v>
                </c:pt>
                <c:pt idx="1">
                  <c:v>442.81809799999979</c:v>
                </c:pt>
                <c:pt idx="2">
                  <c:v>515.034085</c:v>
                </c:pt>
                <c:pt idx="3">
                  <c:v>425.69491900000003</c:v>
                </c:pt>
                <c:pt idx="4">
                  <c:v>226.78525000000002</c:v>
                </c:pt>
                <c:pt idx="5">
                  <c:v>299.54081454631995</c:v>
                </c:pt>
                <c:pt idx="6">
                  <c:v>277.73837868860772</c:v>
                </c:pt>
                <c:pt idx="7">
                  <c:v>284.84215840511985</c:v>
                </c:pt>
                <c:pt idx="8">
                  <c:v>274.87350263288397</c:v>
                </c:pt>
                <c:pt idx="9">
                  <c:v>142.08200000000008</c:v>
                </c:pt>
                <c:pt idx="10">
                  <c:v>393.74053859999987</c:v>
                </c:pt>
                <c:pt idx="11">
                  <c:v>348.25086058000011</c:v>
                </c:pt>
                <c:pt idx="12">
                  <c:v>285.09979480000004</c:v>
                </c:pt>
                <c:pt idx="13">
                  <c:v>468.72754397999995</c:v>
                </c:pt>
                <c:pt idx="14">
                  <c:v>298.50456099999997</c:v>
                </c:pt>
                <c:pt idx="15">
                  <c:v>332.28013999999985</c:v>
                </c:pt>
                <c:pt idx="16">
                  <c:v>280.94982999999996</c:v>
                </c:pt>
                <c:pt idx="17">
                  <c:v>317.77591999999987</c:v>
                </c:pt>
                <c:pt idx="18">
                  <c:v>372.072</c:v>
                </c:pt>
                <c:pt idx="19">
                  <c:v>161.60599999999999</c:v>
                </c:pt>
                <c:pt idx="20">
                  <c:v>247.35800000000006</c:v>
                </c:pt>
                <c:pt idx="21">
                  <c:v>153.54199999999997</c:v>
                </c:pt>
                <c:pt idx="22">
                  <c:v>380.44399999999985</c:v>
                </c:pt>
                <c:pt idx="23">
                  <c:v>443.8660000000001</c:v>
                </c:pt>
                <c:pt idx="24">
                  <c:v>349.40200000000004</c:v>
                </c:pt>
                <c:pt idx="25">
                  <c:v>300.12</c:v>
                </c:pt>
                <c:pt idx="26">
                  <c:v>232.30100000000004</c:v>
                </c:pt>
                <c:pt idx="27">
                  <c:v>436.52200000000005</c:v>
                </c:pt>
                <c:pt idx="28">
                  <c:v>418.10700000000008</c:v>
                </c:pt>
                <c:pt idx="29">
                  <c:v>465.92599999999999</c:v>
                </c:pt>
                <c:pt idx="30">
                  <c:v>534.05500000000006</c:v>
                </c:pt>
                <c:pt idx="31">
                  <c:v>359.18600000000004</c:v>
                </c:pt>
                <c:pt idx="32">
                  <c:v>395.43899999999974</c:v>
                </c:pt>
                <c:pt idx="33">
                  <c:v>289.42400000000004</c:v>
                </c:pt>
                <c:pt idx="34">
                  <c:v>293.47399999999976</c:v>
                </c:pt>
              </c:numCache>
            </c:numRef>
          </c:yVal>
          <c:smooth val="1"/>
        </c:ser>
        <c:ser>
          <c:idx val="1"/>
          <c:order val="1"/>
          <c:tx>
            <c:v>Wet Period</c:v>
          </c:tx>
          <c:spPr>
            <a:ln w="38100"/>
          </c:spPr>
          <c:marker>
            <c:symbol val="none"/>
          </c:marker>
          <c:xVal>
            <c:strRef>
              <c:f>Summary!$I$72:$AQ$72</c:f>
              <c:strCache>
                <c:ptCount val="35"/>
                <c:pt idx="0">
                  <c:v>70/71</c:v>
                </c:pt>
                <c:pt idx="1">
                  <c:v>71/72</c:v>
                </c:pt>
                <c:pt idx="2">
                  <c:v>72/73</c:v>
                </c:pt>
                <c:pt idx="3">
                  <c:v>73/74</c:v>
                </c:pt>
                <c:pt idx="4">
                  <c:v>74/75</c:v>
                </c:pt>
                <c:pt idx="5">
                  <c:v>75/76</c:v>
                </c:pt>
                <c:pt idx="6">
                  <c:v>76/77</c:v>
                </c:pt>
                <c:pt idx="7">
                  <c:v>77/78</c:v>
                </c:pt>
                <c:pt idx="8">
                  <c:v>78/79</c:v>
                </c:pt>
                <c:pt idx="9">
                  <c:v>79/80</c:v>
                </c:pt>
                <c:pt idx="10">
                  <c:v>80/81</c:v>
                </c:pt>
                <c:pt idx="11">
                  <c:v>81/82</c:v>
                </c:pt>
                <c:pt idx="12">
                  <c:v>82/83</c:v>
                </c:pt>
                <c:pt idx="13">
                  <c:v>83/84</c:v>
                </c:pt>
                <c:pt idx="14">
                  <c:v>84/85</c:v>
                </c:pt>
                <c:pt idx="15">
                  <c:v>85/86</c:v>
                </c:pt>
                <c:pt idx="16">
                  <c:v>86/87</c:v>
                </c:pt>
                <c:pt idx="17">
                  <c:v>87/88</c:v>
                </c:pt>
                <c:pt idx="18">
                  <c:v>88/89</c:v>
                </c:pt>
                <c:pt idx="19">
                  <c:v>89/90</c:v>
                </c:pt>
                <c:pt idx="20">
                  <c:v>90/91</c:v>
                </c:pt>
                <c:pt idx="21">
                  <c:v>91/92</c:v>
                </c:pt>
                <c:pt idx="22">
                  <c:v>92/93</c:v>
                </c:pt>
                <c:pt idx="23">
                  <c:v>93/94</c:v>
                </c:pt>
                <c:pt idx="24">
                  <c:v>94/95</c:v>
                </c:pt>
                <c:pt idx="25">
                  <c:v>95/96</c:v>
                </c:pt>
                <c:pt idx="26">
                  <c:v>96/97</c:v>
                </c:pt>
                <c:pt idx="27">
                  <c:v>97/98</c:v>
                </c:pt>
                <c:pt idx="28">
                  <c:v>98/99</c:v>
                </c:pt>
                <c:pt idx="29">
                  <c:v>99/2000</c:v>
                </c:pt>
                <c:pt idx="30">
                  <c:v>2000/01</c:v>
                </c:pt>
                <c:pt idx="31">
                  <c:v>2001/02</c:v>
                </c:pt>
                <c:pt idx="32">
                  <c:v>2002/03</c:v>
                </c:pt>
                <c:pt idx="33">
                  <c:v>2003/04</c:v>
                </c:pt>
                <c:pt idx="34">
                  <c:v>2004/05</c:v>
                </c:pt>
              </c:strCache>
            </c:strRef>
          </c:xVal>
          <c:yVal>
            <c:numRef>
              <c:f>Summary!$I$74:$AQ$74</c:f>
              <c:numCache>
                <c:formatCode>General</c:formatCode>
                <c:ptCount val="35"/>
                <c:pt idx="0">
                  <c:v>336.36738600000001</c:v>
                </c:pt>
                <c:pt idx="1">
                  <c:v>398.30954999999994</c:v>
                </c:pt>
                <c:pt idx="2">
                  <c:v>430.80040700000001</c:v>
                </c:pt>
                <c:pt idx="3">
                  <c:v>345.87847999999985</c:v>
                </c:pt>
                <c:pt idx="4">
                  <c:v>173.71632</c:v>
                </c:pt>
                <c:pt idx="5">
                  <c:v>267.36080140800004</c:v>
                </c:pt>
                <c:pt idx="6">
                  <c:v>255.18396491519997</c:v>
                </c:pt>
                <c:pt idx="7">
                  <c:v>167.00763763200001</c:v>
                </c:pt>
                <c:pt idx="8">
                  <c:v>247.48497430400002</c:v>
                </c:pt>
                <c:pt idx="9">
                  <c:v>134.20395519999988</c:v>
                </c:pt>
                <c:pt idx="10">
                  <c:v>317.06356960000005</c:v>
                </c:pt>
                <c:pt idx="11">
                  <c:v>286.39015959999989</c:v>
                </c:pt>
                <c:pt idx="12">
                  <c:v>226.09239800000003</c:v>
                </c:pt>
                <c:pt idx="13">
                  <c:v>422.75004999999999</c:v>
                </c:pt>
                <c:pt idx="14">
                  <c:v>238.83296100000001</c:v>
                </c:pt>
                <c:pt idx="15">
                  <c:v>284.86228000000011</c:v>
                </c:pt>
                <c:pt idx="16">
                  <c:v>237.28261000000003</c:v>
                </c:pt>
                <c:pt idx="17">
                  <c:v>260.05501999999979</c:v>
                </c:pt>
                <c:pt idx="18">
                  <c:v>326.221</c:v>
                </c:pt>
                <c:pt idx="19">
                  <c:v>117.40299999999999</c:v>
                </c:pt>
                <c:pt idx="20">
                  <c:v>176.71499999999995</c:v>
                </c:pt>
                <c:pt idx="21">
                  <c:v>108.46599999999999</c:v>
                </c:pt>
                <c:pt idx="22">
                  <c:v>327.47999999999985</c:v>
                </c:pt>
                <c:pt idx="23">
                  <c:v>345.79400000000004</c:v>
                </c:pt>
                <c:pt idx="24">
                  <c:v>277.05599999999993</c:v>
                </c:pt>
                <c:pt idx="25">
                  <c:v>240.38400000000001</c:v>
                </c:pt>
                <c:pt idx="26">
                  <c:v>190.87500000000003</c:v>
                </c:pt>
                <c:pt idx="27">
                  <c:v>358.68600000000004</c:v>
                </c:pt>
                <c:pt idx="28">
                  <c:v>355.82599999999985</c:v>
                </c:pt>
                <c:pt idx="29">
                  <c:v>382.6</c:v>
                </c:pt>
                <c:pt idx="30">
                  <c:v>471.81099999999975</c:v>
                </c:pt>
                <c:pt idx="31">
                  <c:v>264.94400000000002</c:v>
                </c:pt>
                <c:pt idx="32">
                  <c:v>304.19299999999993</c:v>
                </c:pt>
                <c:pt idx="33">
                  <c:v>245.79800000000006</c:v>
                </c:pt>
                <c:pt idx="34">
                  <c:v>205.76099999999997</c:v>
                </c:pt>
              </c:numCache>
            </c:numRef>
          </c:yVal>
          <c:smooth val="1"/>
        </c:ser>
        <c:ser>
          <c:idx val="2"/>
          <c:order val="2"/>
          <c:tx>
            <c:v>Dry Period</c:v>
          </c:tx>
          <c:spPr>
            <a:ln w="38100"/>
          </c:spPr>
          <c:marker>
            <c:symbol val="none"/>
          </c:marker>
          <c:xVal>
            <c:strRef>
              <c:f>Summary!$I$72:$AQ$72</c:f>
              <c:strCache>
                <c:ptCount val="35"/>
                <c:pt idx="0">
                  <c:v>70/71</c:v>
                </c:pt>
                <c:pt idx="1">
                  <c:v>71/72</c:v>
                </c:pt>
                <c:pt idx="2">
                  <c:v>72/73</c:v>
                </c:pt>
                <c:pt idx="3">
                  <c:v>73/74</c:v>
                </c:pt>
                <c:pt idx="4">
                  <c:v>74/75</c:v>
                </c:pt>
                <c:pt idx="5">
                  <c:v>75/76</c:v>
                </c:pt>
                <c:pt idx="6">
                  <c:v>76/77</c:v>
                </c:pt>
                <c:pt idx="7">
                  <c:v>77/78</c:v>
                </c:pt>
                <c:pt idx="8">
                  <c:v>78/79</c:v>
                </c:pt>
                <c:pt idx="9">
                  <c:v>79/80</c:v>
                </c:pt>
                <c:pt idx="10">
                  <c:v>80/81</c:v>
                </c:pt>
                <c:pt idx="11">
                  <c:v>81/82</c:v>
                </c:pt>
                <c:pt idx="12">
                  <c:v>82/83</c:v>
                </c:pt>
                <c:pt idx="13">
                  <c:v>83/84</c:v>
                </c:pt>
                <c:pt idx="14">
                  <c:v>84/85</c:v>
                </c:pt>
                <c:pt idx="15">
                  <c:v>85/86</c:v>
                </c:pt>
                <c:pt idx="16">
                  <c:v>86/87</c:v>
                </c:pt>
                <c:pt idx="17">
                  <c:v>87/88</c:v>
                </c:pt>
                <c:pt idx="18">
                  <c:v>88/89</c:v>
                </c:pt>
                <c:pt idx="19">
                  <c:v>89/90</c:v>
                </c:pt>
                <c:pt idx="20">
                  <c:v>90/91</c:v>
                </c:pt>
                <c:pt idx="21">
                  <c:v>91/92</c:v>
                </c:pt>
                <c:pt idx="22">
                  <c:v>92/93</c:v>
                </c:pt>
                <c:pt idx="23">
                  <c:v>93/94</c:v>
                </c:pt>
                <c:pt idx="24">
                  <c:v>94/95</c:v>
                </c:pt>
                <c:pt idx="25">
                  <c:v>95/96</c:v>
                </c:pt>
                <c:pt idx="26">
                  <c:v>96/97</c:v>
                </c:pt>
                <c:pt idx="27">
                  <c:v>97/98</c:v>
                </c:pt>
                <c:pt idx="28">
                  <c:v>98/99</c:v>
                </c:pt>
                <c:pt idx="29">
                  <c:v>99/2000</c:v>
                </c:pt>
                <c:pt idx="30">
                  <c:v>2000/01</c:v>
                </c:pt>
                <c:pt idx="31">
                  <c:v>2001/02</c:v>
                </c:pt>
                <c:pt idx="32">
                  <c:v>2002/03</c:v>
                </c:pt>
                <c:pt idx="33">
                  <c:v>2003/04</c:v>
                </c:pt>
                <c:pt idx="34">
                  <c:v>2004/05</c:v>
                </c:pt>
              </c:strCache>
            </c:strRef>
          </c:xVal>
          <c:yVal>
            <c:numRef>
              <c:f>Summary!$I$75:$AQ$75</c:f>
              <c:numCache>
                <c:formatCode>General</c:formatCode>
                <c:ptCount val="35"/>
                <c:pt idx="0">
                  <c:v>76.139705999999961</c:v>
                </c:pt>
                <c:pt idx="1">
                  <c:v>44.508548000000012</c:v>
                </c:pt>
                <c:pt idx="2">
                  <c:v>84.233678000000012</c:v>
                </c:pt>
                <c:pt idx="3">
                  <c:v>79.816438999999988</c:v>
                </c:pt>
                <c:pt idx="4">
                  <c:v>53.068929999999995</c:v>
                </c:pt>
                <c:pt idx="5">
                  <c:v>32.180013138319993</c:v>
                </c:pt>
                <c:pt idx="6">
                  <c:v>22.55441377340799</c:v>
                </c:pt>
                <c:pt idx="7">
                  <c:v>117.83452077312002</c:v>
                </c:pt>
                <c:pt idx="8">
                  <c:v>27.388528328883972</c:v>
                </c:pt>
                <c:pt idx="9">
                  <c:v>7.8779900000000067</c:v>
                </c:pt>
                <c:pt idx="10">
                  <c:v>76.676968999999957</c:v>
                </c:pt>
                <c:pt idx="11">
                  <c:v>61.860700979999983</c:v>
                </c:pt>
                <c:pt idx="12">
                  <c:v>59.007396799999981</c:v>
                </c:pt>
                <c:pt idx="13">
                  <c:v>45.977493979999991</c:v>
                </c:pt>
                <c:pt idx="14">
                  <c:v>59.671600000000005</c:v>
                </c:pt>
                <c:pt idx="15">
                  <c:v>47.417859999999997</c:v>
                </c:pt>
                <c:pt idx="16">
                  <c:v>43.66722</c:v>
                </c:pt>
                <c:pt idx="17">
                  <c:v>57.720900000000022</c:v>
                </c:pt>
                <c:pt idx="18">
                  <c:v>45.850999999999999</c:v>
                </c:pt>
                <c:pt idx="19">
                  <c:v>44.20300000000001</c:v>
                </c:pt>
                <c:pt idx="20">
                  <c:v>70.643000000000001</c:v>
                </c:pt>
                <c:pt idx="21">
                  <c:v>45.076000000000001</c:v>
                </c:pt>
                <c:pt idx="22">
                  <c:v>52.964000000000006</c:v>
                </c:pt>
                <c:pt idx="23">
                  <c:v>98.072000000000003</c:v>
                </c:pt>
                <c:pt idx="24">
                  <c:v>72.346000000000032</c:v>
                </c:pt>
                <c:pt idx="25">
                  <c:v>59.736000000000011</c:v>
                </c:pt>
                <c:pt idx="26">
                  <c:v>41.426000000000002</c:v>
                </c:pt>
                <c:pt idx="27">
                  <c:v>77.836000000000013</c:v>
                </c:pt>
                <c:pt idx="28">
                  <c:v>62.281000000000006</c:v>
                </c:pt>
                <c:pt idx="29">
                  <c:v>83.325999999999979</c:v>
                </c:pt>
                <c:pt idx="30">
                  <c:v>62.244000000000007</c:v>
                </c:pt>
                <c:pt idx="31">
                  <c:v>94.242000000000004</c:v>
                </c:pt>
                <c:pt idx="32">
                  <c:v>91.245999999999995</c:v>
                </c:pt>
                <c:pt idx="33">
                  <c:v>43.626000000000012</c:v>
                </c:pt>
                <c:pt idx="34">
                  <c:v>87.712999999999994</c:v>
                </c:pt>
              </c:numCache>
            </c:numRef>
          </c:yVal>
          <c:smooth val="1"/>
        </c:ser>
        <c:axId val="45298816"/>
        <c:axId val="45300736"/>
      </c:scatterChart>
      <c:valAx>
        <c:axId val="45298816"/>
        <c:scaling>
          <c:orientation val="minMax"/>
          <c:max val="3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Year (Index)</a:t>
                </a:r>
              </a:p>
            </c:rich>
          </c:tx>
          <c:layout/>
        </c:title>
        <c:majorTickMark val="none"/>
        <c:tickLblPos val="nextTo"/>
        <c:crossAx val="45300736"/>
        <c:crosses val="autoZero"/>
        <c:crossBetween val="midCat"/>
      </c:valAx>
      <c:valAx>
        <c:axId val="45300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Total</a:t>
                </a:r>
                <a:r>
                  <a:rPr lang="en-US" sz="2000" baseline="0"/>
                  <a:t> </a:t>
                </a:r>
                <a:r>
                  <a:rPr lang="en-US" sz="2000"/>
                  <a:t>Precipitation (mm)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529881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/>
              <a:t>Rimac River Discharge at Chosica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Annual Flow</c:v>
          </c:tx>
          <c:spPr>
            <a:ln w="38100"/>
          </c:spPr>
          <c:marker>
            <c:symbol val="none"/>
          </c:marker>
          <c:xVal>
            <c:strRef>
              <c:f>'Flow Analysis'!$C$5:$CK$5</c:f>
              <c:strCache>
                <c:ptCount val="87"/>
                <c:pt idx="0">
                  <c:v>20/21</c:v>
                </c:pt>
                <c:pt idx="1">
                  <c:v>21/22</c:v>
                </c:pt>
                <c:pt idx="2">
                  <c:v>22/23</c:v>
                </c:pt>
                <c:pt idx="3">
                  <c:v>23/24</c:v>
                </c:pt>
                <c:pt idx="4">
                  <c:v>24/25</c:v>
                </c:pt>
                <c:pt idx="5">
                  <c:v>25/26</c:v>
                </c:pt>
                <c:pt idx="6">
                  <c:v>26/27</c:v>
                </c:pt>
                <c:pt idx="7">
                  <c:v>27/28</c:v>
                </c:pt>
                <c:pt idx="8">
                  <c:v>28/29</c:v>
                </c:pt>
                <c:pt idx="9">
                  <c:v>29/30</c:v>
                </c:pt>
                <c:pt idx="10">
                  <c:v>30/31</c:v>
                </c:pt>
                <c:pt idx="11">
                  <c:v>31/32</c:v>
                </c:pt>
                <c:pt idx="12">
                  <c:v>32/33</c:v>
                </c:pt>
                <c:pt idx="13">
                  <c:v>33/34</c:v>
                </c:pt>
                <c:pt idx="14">
                  <c:v>34/35</c:v>
                </c:pt>
                <c:pt idx="15">
                  <c:v>35/36</c:v>
                </c:pt>
                <c:pt idx="16">
                  <c:v>36/37</c:v>
                </c:pt>
                <c:pt idx="17">
                  <c:v>37/38</c:v>
                </c:pt>
                <c:pt idx="18">
                  <c:v>38/39</c:v>
                </c:pt>
                <c:pt idx="19">
                  <c:v>39/40</c:v>
                </c:pt>
                <c:pt idx="20">
                  <c:v>40/41</c:v>
                </c:pt>
                <c:pt idx="21">
                  <c:v>41/42</c:v>
                </c:pt>
                <c:pt idx="22">
                  <c:v>42/43</c:v>
                </c:pt>
                <c:pt idx="23">
                  <c:v>43/44</c:v>
                </c:pt>
                <c:pt idx="24">
                  <c:v>44/45</c:v>
                </c:pt>
                <c:pt idx="25">
                  <c:v>45/46</c:v>
                </c:pt>
                <c:pt idx="26">
                  <c:v>46/47</c:v>
                </c:pt>
                <c:pt idx="27">
                  <c:v>47/48</c:v>
                </c:pt>
                <c:pt idx="28">
                  <c:v>48/49</c:v>
                </c:pt>
                <c:pt idx="29">
                  <c:v>49/50</c:v>
                </c:pt>
                <c:pt idx="30">
                  <c:v>50/51</c:v>
                </c:pt>
                <c:pt idx="31">
                  <c:v>51/52</c:v>
                </c:pt>
                <c:pt idx="32">
                  <c:v>52/53</c:v>
                </c:pt>
                <c:pt idx="33">
                  <c:v>53/54</c:v>
                </c:pt>
                <c:pt idx="34">
                  <c:v>54/55</c:v>
                </c:pt>
                <c:pt idx="35">
                  <c:v>55/56</c:v>
                </c:pt>
                <c:pt idx="36">
                  <c:v>56/57</c:v>
                </c:pt>
                <c:pt idx="37">
                  <c:v>57/58</c:v>
                </c:pt>
                <c:pt idx="38">
                  <c:v>58/59</c:v>
                </c:pt>
                <c:pt idx="39">
                  <c:v>59/60</c:v>
                </c:pt>
                <c:pt idx="40">
                  <c:v>60/61</c:v>
                </c:pt>
                <c:pt idx="41">
                  <c:v>61/62</c:v>
                </c:pt>
                <c:pt idx="42">
                  <c:v>62/63</c:v>
                </c:pt>
                <c:pt idx="43">
                  <c:v>63/64</c:v>
                </c:pt>
                <c:pt idx="44">
                  <c:v>64/65</c:v>
                </c:pt>
                <c:pt idx="45">
                  <c:v>65/66</c:v>
                </c:pt>
                <c:pt idx="46">
                  <c:v>66/67</c:v>
                </c:pt>
                <c:pt idx="47">
                  <c:v>67/68</c:v>
                </c:pt>
                <c:pt idx="48">
                  <c:v>68/69</c:v>
                </c:pt>
                <c:pt idx="49">
                  <c:v>69/70</c:v>
                </c:pt>
                <c:pt idx="50">
                  <c:v>70/71</c:v>
                </c:pt>
                <c:pt idx="51">
                  <c:v>71/72</c:v>
                </c:pt>
                <c:pt idx="52">
                  <c:v>72/73</c:v>
                </c:pt>
                <c:pt idx="53">
                  <c:v>73/74</c:v>
                </c:pt>
                <c:pt idx="54">
                  <c:v>74/75</c:v>
                </c:pt>
                <c:pt idx="55">
                  <c:v>75/76</c:v>
                </c:pt>
                <c:pt idx="56">
                  <c:v>76/77</c:v>
                </c:pt>
                <c:pt idx="57">
                  <c:v>77/78</c:v>
                </c:pt>
                <c:pt idx="58">
                  <c:v>78/79</c:v>
                </c:pt>
                <c:pt idx="59">
                  <c:v>79/80</c:v>
                </c:pt>
                <c:pt idx="60">
                  <c:v>80/81</c:v>
                </c:pt>
                <c:pt idx="61">
                  <c:v>81/82</c:v>
                </c:pt>
                <c:pt idx="62">
                  <c:v>82/83</c:v>
                </c:pt>
                <c:pt idx="63">
                  <c:v>83/84</c:v>
                </c:pt>
                <c:pt idx="64">
                  <c:v>84/85</c:v>
                </c:pt>
                <c:pt idx="65">
                  <c:v>85/86</c:v>
                </c:pt>
                <c:pt idx="66">
                  <c:v>86/87</c:v>
                </c:pt>
                <c:pt idx="67">
                  <c:v>87/88</c:v>
                </c:pt>
                <c:pt idx="68">
                  <c:v>88/89</c:v>
                </c:pt>
                <c:pt idx="69">
                  <c:v>89/90</c:v>
                </c:pt>
                <c:pt idx="70">
                  <c:v>90/91</c:v>
                </c:pt>
                <c:pt idx="71">
                  <c:v>91/92</c:v>
                </c:pt>
                <c:pt idx="72">
                  <c:v>92/93</c:v>
                </c:pt>
                <c:pt idx="73">
                  <c:v>93/94</c:v>
                </c:pt>
                <c:pt idx="74">
                  <c:v>94/95</c:v>
                </c:pt>
                <c:pt idx="75">
                  <c:v>95/96</c:v>
                </c:pt>
                <c:pt idx="76">
                  <c:v>96/97</c:v>
                </c:pt>
                <c:pt idx="77">
                  <c:v>97/98</c:v>
                </c:pt>
                <c:pt idx="78">
                  <c:v>98/99</c:v>
                </c:pt>
                <c:pt idx="79">
                  <c:v>99/2000</c:v>
                </c:pt>
                <c:pt idx="80">
                  <c:v>2000/01</c:v>
                </c:pt>
                <c:pt idx="81">
                  <c:v>2001/02</c:v>
                </c:pt>
                <c:pt idx="82">
                  <c:v>2002/03</c:v>
                </c:pt>
                <c:pt idx="83">
                  <c:v>2003/04</c:v>
                </c:pt>
                <c:pt idx="84">
                  <c:v>2004/05</c:v>
                </c:pt>
                <c:pt idx="85">
                  <c:v>2005/06</c:v>
                </c:pt>
                <c:pt idx="86">
                  <c:v>2006/07</c:v>
                </c:pt>
              </c:strCache>
            </c:strRef>
          </c:xVal>
          <c:yVal>
            <c:numRef>
              <c:f>'Flow Analysis'!$C$18:$CK$18</c:f>
              <c:numCache>
                <c:formatCode>0.00</c:formatCode>
                <c:ptCount val="87"/>
                <c:pt idx="0">
                  <c:v>29.098263517665121</c:v>
                </c:pt>
                <c:pt idx="1">
                  <c:v>25.216174667178713</c:v>
                </c:pt>
                <c:pt idx="2">
                  <c:v>28.43940540194572</c:v>
                </c:pt>
                <c:pt idx="3">
                  <c:v>27.286699756784429</c:v>
                </c:pt>
                <c:pt idx="4">
                  <c:v>24.352209109888005</c:v>
                </c:pt>
                <c:pt idx="5">
                  <c:v>33.872438812083992</c:v>
                </c:pt>
                <c:pt idx="6">
                  <c:v>32.082062596006146</c:v>
                </c:pt>
                <c:pt idx="7">
                  <c:v>32.021739759344584</c:v>
                </c:pt>
                <c:pt idx="8">
                  <c:v>32.451179979518677</c:v>
                </c:pt>
                <c:pt idx="9">
                  <c:v>34.061886200716842</c:v>
                </c:pt>
                <c:pt idx="10">
                  <c:v>20.355958589349715</c:v>
                </c:pt>
                <c:pt idx="11">
                  <c:v>36.206712493599589</c:v>
                </c:pt>
                <c:pt idx="12">
                  <c:v>32.384605862775203</c:v>
                </c:pt>
                <c:pt idx="13">
                  <c:v>37.388242767537115</c:v>
                </c:pt>
                <c:pt idx="14">
                  <c:v>35.723325140809045</c:v>
                </c:pt>
                <c:pt idx="15">
                  <c:v>25.442565924219153</c:v>
                </c:pt>
                <c:pt idx="16">
                  <c:v>20.92526945724526</c:v>
                </c:pt>
                <c:pt idx="17">
                  <c:v>30.121111367127501</c:v>
                </c:pt>
                <c:pt idx="18">
                  <c:v>31.299441436251922</c:v>
                </c:pt>
                <c:pt idx="19">
                  <c:v>25.152103878648226</c:v>
                </c:pt>
                <c:pt idx="20">
                  <c:v>28.331988671274967</c:v>
                </c:pt>
                <c:pt idx="21">
                  <c:v>29.461869431643624</c:v>
                </c:pt>
                <c:pt idx="22">
                  <c:v>32.135494815668196</c:v>
                </c:pt>
                <c:pt idx="23">
                  <c:v>27.322784690220168</c:v>
                </c:pt>
                <c:pt idx="24">
                  <c:v>23.42827732974909</c:v>
                </c:pt>
                <c:pt idx="25">
                  <c:v>36.605970558115736</c:v>
                </c:pt>
                <c:pt idx="26">
                  <c:v>26.174534690220174</c:v>
                </c:pt>
                <c:pt idx="27">
                  <c:v>27.34636085509473</c:v>
                </c:pt>
                <c:pt idx="28">
                  <c:v>23.868187403993851</c:v>
                </c:pt>
                <c:pt idx="29">
                  <c:v>23.960465309779821</c:v>
                </c:pt>
                <c:pt idx="30">
                  <c:v>35.391040706605203</c:v>
                </c:pt>
                <c:pt idx="31">
                  <c:v>37.310961341525861</c:v>
                </c:pt>
                <c:pt idx="32">
                  <c:v>34.356697388632853</c:v>
                </c:pt>
                <c:pt idx="33">
                  <c:v>35.334428443420364</c:v>
                </c:pt>
                <c:pt idx="34">
                  <c:v>33.962662570404504</c:v>
                </c:pt>
                <c:pt idx="35">
                  <c:v>25.375965821812613</c:v>
                </c:pt>
                <c:pt idx="36">
                  <c:v>19.320413274449557</c:v>
                </c:pt>
                <c:pt idx="37">
                  <c:v>18.22655401945725</c:v>
                </c:pt>
                <c:pt idx="38">
                  <c:v>26.142845494111629</c:v>
                </c:pt>
                <c:pt idx="39">
                  <c:v>20.950765360983091</c:v>
                </c:pt>
                <c:pt idx="40">
                  <c:v>22.861468381976447</c:v>
                </c:pt>
                <c:pt idx="41">
                  <c:v>26.370107910906292</c:v>
                </c:pt>
                <c:pt idx="42">
                  <c:v>26.436876088069639</c:v>
                </c:pt>
                <c:pt idx="43">
                  <c:v>25.645735535074227</c:v>
                </c:pt>
                <c:pt idx="44">
                  <c:v>20.231718189964152</c:v>
                </c:pt>
                <c:pt idx="45">
                  <c:v>19.991563620071684</c:v>
                </c:pt>
                <c:pt idx="46">
                  <c:v>28.755664746543783</c:v>
                </c:pt>
                <c:pt idx="47">
                  <c:v>20.309469022017417</c:v>
                </c:pt>
                <c:pt idx="48">
                  <c:v>23.665942140296988</c:v>
                </c:pt>
                <c:pt idx="49">
                  <c:v>31.588581669226826</c:v>
                </c:pt>
                <c:pt idx="50">
                  <c:v>30.768563748079874</c:v>
                </c:pt>
                <c:pt idx="51">
                  <c:v>39.172566564260094</c:v>
                </c:pt>
                <c:pt idx="52">
                  <c:v>31.694379288274451</c:v>
                </c:pt>
                <c:pt idx="53">
                  <c:v>23.115631208397325</c:v>
                </c:pt>
                <c:pt idx="54">
                  <c:v>27.351196748591907</c:v>
                </c:pt>
                <c:pt idx="55">
                  <c:v>31.622672171018937</c:v>
                </c:pt>
                <c:pt idx="56">
                  <c:v>28.01327636968767</c:v>
                </c:pt>
                <c:pt idx="57">
                  <c:v>30.193725678443425</c:v>
                </c:pt>
                <c:pt idx="58">
                  <c:v>30.695562339989753</c:v>
                </c:pt>
                <c:pt idx="59">
                  <c:v>22.372314964157709</c:v>
                </c:pt>
                <c:pt idx="60">
                  <c:v>33.391935739887352</c:v>
                </c:pt>
                <c:pt idx="61">
                  <c:v>32.211496031746002</c:v>
                </c:pt>
                <c:pt idx="62">
                  <c:v>32.500245775729645</c:v>
                </c:pt>
                <c:pt idx="63">
                  <c:v>33.629890424987202</c:v>
                </c:pt>
                <c:pt idx="64">
                  <c:v>37.895482718894009</c:v>
                </c:pt>
                <c:pt idx="65">
                  <c:v>49.855642409114154</c:v>
                </c:pt>
                <c:pt idx="66">
                  <c:v>36.554432795698908</c:v>
                </c:pt>
                <c:pt idx="67">
                  <c:v>26.521868279569887</c:v>
                </c:pt>
                <c:pt idx="68">
                  <c:v>24.463142101894519</c:v>
                </c:pt>
                <c:pt idx="69">
                  <c:v>14.701604390681004</c:v>
                </c:pt>
                <c:pt idx="70">
                  <c:v>21.803339921231924</c:v>
                </c:pt>
                <c:pt idx="71">
                  <c:v>16.273545577316934</c:v>
                </c:pt>
                <c:pt idx="72">
                  <c:v>25.06136601382488</c:v>
                </c:pt>
                <c:pt idx="73">
                  <c:v>41.472490597798242</c:v>
                </c:pt>
                <c:pt idx="74">
                  <c:v>23.990767927547356</c:v>
                </c:pt>
                <c:pt idx="75">
                  <c:v>34.291707021249344</c:v>
                </c:pt>
                <c:pt idx="76">
                  <c:v>22.858528205346129</c:v>
                </c:pt>
                <c:pt idx="77">
                  <c:v>35.853196133298908</c:v>
                </c:pt>
                <c:pt idx="78">
                  <c:v>37.699075237348531</c:v>
                </c:pt>
                <c:pt idx="79">
                  <c:v>62.868344706541222</c:v>
                </c:pt>
                <c:pt idx="80">
                  <c:v>46.982642216037476</c:v>
                </c:pt>
                <c:pt idx="81">
                  <c:v>36.524918087157573</c:v>
                </c:pt>
                <c:pt idx="82">
                  <c:v>38.759542697678086</c:v>
                </c:pt>
                <c:pt idx="83">
                  <c:v>29.055344129404613</c:v>
                </c:pt>
                <c:pt idx="84">
                  <c:v>31.219185899394208</c:v>
                </c:pt>
                <c:pt idx="85">
                  <c:v>32.295924898771204</c:v>
                </c:pt>
                <c:pt idx="86">
                  <c:v>32.426040962611658</c:v>
                </c:pt>
              </c:numCache>
            </c:numRef>
          </c:yVal>
          <c:smooth val="1"/>
        </c:ser>
        <c:ser>
          <c:idx val="1"/>
          <c:order val="1"/>
          <c:tx>
            <c:v>Wet Period Flow</c:v>
          </c:tx>
          <c:spPr>
            <a:ln w="38100"/>
          </c:spPr>
          <c:marker>
            <c:symbol val="none"/>
          </c:marker>
          <c:xVal>
            <c:strRef>
              <c:f>'Flow Analysis'!$C$5:$CK$5</c:f>
              <c:strCache>
                <c:ptCount val="87"/>
                <c:pt idx="0">
                  <c:v>20/21</c:v>
                </c:pt>
                <c:pt idx="1">
                  <c:v>21/22</c:v>
                </c:pt>
                <c:pt idx="2">
                  <c:v>22/23</c:v>
                </c:pt>
                <c:pt idx="3">
                  <c:v>23/24</c:v>
                </c:pt>
                <c:pt idx="4">
                  <c:v>24/25</c:v>
                </c:pt>
                <c:pt idx="5">
                  <c:v>25/26</c:v>
                </c:pt>
                <c:pt idx="6">
                  <c:v>26/27</c:v>
                </c:pt>
                <c:pt idx="7">
                  <c:v>27/28</c:v>
                </c:pt>
                <c:pt idx="8">
                  <c:v>28/29</c:v>
                </c:pt>
                <c:pt idx="9">
                  <c:v>29/30</c:v>
                </c:pt>
                <c:pt idx="10">
                  <c:v>30/31</c:v>
                </c:pt>
                <c:pt idx="11">
                  <c:v>31/32</c:v>
                </c:pt>
                <c:pt idx="12">
                  <c:v>32/33</c:v>
                </c:pt>
                <c:pt idx="13">
                  <c:v>33/34</c:v>
                </c:pt>
                <c:pt idx="14">
                  <c:v>34/35</c:v>
                </c:pt>
                <c:pt idx="15">
                  <c:v>35/36</c:v>
                </c:pt>
                <c:pt idx="16">
                  <c:v>36/37</c:v>
                </c:pt>
                <c:pt idx="17">
                  <c:v>37/38</c:v>
                </c:pt>
                <c:pt idx="18">
                  <c:v>38/39</c:v>
                </c:pt>
                <c:pt idx="19">
                  <c:v>39/40</c:v>
                </c:pt>
                <c:pt idx="20">
                  <c:v>40/41</c:v>
                </c:pt>
                <c:pt idx="21">
                  <c:v>41/42</c:v>
                </c:pt>
                <c:pt idx="22">
                  <c:v>42/43</c:v>
                </c:pt>
                <c:pt idx="23">
                  <c:v>43/44</c:v>
                </c:pt>
                <c:pt idx="24">
                  <c:v>44/45</c:v>
                </c:pt>
                <c:pt idx="25">
                  <c:v>45/46</c:v>
                </c:pt>
                <c:pt idx="26">
                  <c:v>46/47</c:v>
                </c:pt>
                <c:pt idx="27">
                  <c:v>47/48</c:v>
                </c:pt>
                <c:pt idx="28">
                  <c:v>48/49</c:v>
                </c:pt>
                <c:pt idx="29">
                  <c:v>49/50</c:v>
                </c:pt>
                <c:pt idx="30">
                  <c:v>50/51</c:v>
                </c:pt>
                <c:pt idx="31">
                  <c:v>51/52</c:v>
                </c:pt>
                <c:pt idx="32">
                  <c:v>52/53</c:v>
                </c:pt>
                <c:pt idx="33">
                  <c:v>53/54</c:v>
                </c:pt>
                <c:pt idx="34">
                  <c:v>54/55</c:v>
                </c:pt>
                <c:pt idx="35">
                  <c:v>55/56</c:v>
                </c:pt>
                <c:pt idx="36">
                  <c:v>56/57</c:v>
                </c:pt>
                <c:pt idx="37">
                  <c:v>57/58</c:v>
                </c:pt>
                <c:pt idx="38">
                  <c:v>58/59</c:v>
                </c:pt>
                <c:pt idx="39">
                  <c:v>59/60</c:v>
                </c:pt>
                <c:pt idx="40">
                  <c:v>60/61</c:v>
                </c:pt>
                <c:pt idx="41">
                  <c:v>61/62</c:v>
                </c:pt>
                <c:pt idx="42">
                  <c:v>62/63</c:v>
                </c:pt>
                <c:pt idx="43">
                  <c:v>63/64</c:v>
                </c:pt>
                <c:pt idx="44">
                  <c:v>64/65</c:v>
                </c:pt>
                <c:pt idx="45">
                  <c:v>65/66</c:v>
                </c:pt>
                <c:pt idx="46">
                  <c:v>66/67</c:v>
                </c:pt>
                <c:pt idx="47">
                  <c:v>67/68</c:v>
                </c:pt>
                <c:pt idx="48">
                  <c:v>68/69</c:v>
                </c:pt>
                <c:pt idx="49">
                  <c:v>69/70</c:v>
                </c:pt>
                <c:pt idx="50">
                  <c:v>70/71</c:v>
                </c:pt>
                <c:pt idx="51">
                  <c:v>71/72</c:v>
                </c:pt>
                <c:pt idx="52">
                  <c:v>72/73</c:v>
                </c:pt>
                <c:pt idx="53">
                  <c:v>73/74</c:v>
                </c:pt>
                <c:pt idx="54">
                  <c:v>74/75</c:v>
                </c:pt>
                <c:pt idx="55">
                  <c:v>75/76</c:v>
                </c:pt>
                <c:pt idx="56">
                  <c:v>76/77</c:v>
                </c:pt>
                <c:pt idx="57">
                  <c:v>77/78</c:v>
                </c:pt>
                <c:pt idx="58">
                  <c:v>78/79</c:v>
                </c:pt>
                <c:pt idx="59">
                  <c:v>79/80</c:v>
                </c:pt>
                <c:pt idx="60">
                  <c:v>80/81</c:v>
                </c:pt>
                <c:pt idx="61">
                  <c:v>81/82</c:v>
                </c:pt>
                <c:pt idx="62">
                  <c:v>82/83</c:v>
                </c:pt>
                <c:pt idx="63">
                  <c:v>83/84</c:v>
                </c:pt>
                <c:pt idx="64">
                  <c:v>84/85</c:v>
                </c:pt>
                <c:pt idx="65">
                  <c:v>85/86</c:v>
                </c:pt>
                <c:pt idx="66">
                  <c:v>86/87</c:v>
                </c:pt>
                <c:pt idx="67">
                  <c:v>87/88</c:v>
                </c:pt>
                <c:pt idx="68">
                  <c:v>88/89</c:v>
                </c:pt>
                <c:pt idx="69">
                  <c:v>89/90</c:v>
                </c:pt>
                <c:pt idx="70">
                  <c:v>90/91</c:v>
                </c:pt>
                <c:pt idx="71">
                  <c:v>91/92</c:v>
                </c:pt>
                <c:pt idx="72">
                  <c:v>92/93</c:v>
                </c:pt>
                <c:pt idx="73">
                  <c:v>93/94</c:v>
                </c:pt>
                <c:pt idx="74">
                  <c:v>94/95</c:v>
                </c:pt>
                <c:pt idx="75">
                  <c:v>95/96</c:v>
                </c:pt>
                <c:pt idx="76">
                  <c:v>96/97</c:v>
                </c:pt>
                <c:pt idx="77">
                  <c:v>97/98</c:v>
                </c:pt>
                <c:pt idx="78">
                  <c:v>98/99</c:v>
                </c:pt>
                <c:pt idx="79">
                  <c:v>99/2000</c:v>
                </c:pt>
                <c:pt idx="80">
                  <c:v>2000/01</c:v>
                </c:pt>
                <c:pt idx="81">
                  <c:v>2001/02</c:v>
                </c:pt>
                <c:pt idx="82">
                  <c:v>2002/03</c:v>
                </c:pt>
                <c:pt idx="83">
                  <c:v>2003/04</c:v>
                </c:pt>
                <c:pt idx="84">
                  <c:v>2004/05</c:v>
                </c:pt>
                <c:pt idx="85">
                  <c:v>2005/06</c:v>
                </c:pt>
                <c:pt idx="86">
                  <c:v>2006/07</c:v>
                </c:pt>
              </c:strCache>
            </c:strRef>
          </c:xVal>
          <c:yVal>
            <c:numRef>
              <c:f>'Flow Analysis'!$C$19:$CK$19</c:f>
              <c:numCache>
                <c:formatCode>0.00</c:formatCode>
                <c:ptCount val="87"/>
                <c:pt idx="0">
                  <c:v>45.685390296979044</c:v>
                </c:pt>
                <c:pt idx="1">
                  <c:v>39.680476574500766</c:v>
                </c:pt>
                <c:pt idx="2">
                  <c:v>44.878936251920123</c:v>
                </c:pt>
                <c:pt idx="3">
                  <c:v>41.175413850486429</c:v>
                </c:pt>
                <c:pt idx="4">
                  <c:v>37.369538291460607</c:v>
                </c:pt>
                <c:pt idx="5">
                  <c:v>56.184271889400925</c:v>
                </c:pt>
                <c:pt idx="6">
                  <c:v>52.231438812083994</c:v>
                </c:pt>
                <c:pt idx="7">
                  <c:v>52.495244751664075</c:v>
                </c:pt>
                <c:pt idx="8">
                  <c:v>54.436842037890422</c:v>
                </c:pt>
                <c:pt idx="9">
                  <c:v>53.36583333333332</c:v>
                </c:pt>
                <c:pt idx="10">
                  <c:v>28.800272017409114</c:v>
                </c:pt>
                <c:pt idx="11">
                  <c:v>58.879905273937524</c:v>
                </c:pt>
                <c:pt idx="12">
                  <c:v>50.746733230926814</c:v>
                </c:pt>
                <c:pt idx="13">
                  <c:v>60.141494495647692</c:v>
                </c:pt>
                <c:pt idx="14">
                  <c:v>58.699342037890432</c:v>
                </c:pt>
                <c:pt idx="15">
                  <c:v>37.891497439836122</c:v>
                </c:pt>
                <c:pt idx="16">
                  <c:v>29.233345366103432</c:v>
                </c:pt>
                <c:pt idx="17">
                  <c:v>46.904676139272901</c:v>
                </c:pt>
                <c:pt idx="18">
                  <c:v>49.904861367127474</c:v>
                </c:pt>
                <c:pt idx="19">
                  <c:v>37.445607398873534</c:v>
                </c:pt>
                <c:pt idx="20">
                  <c:v>44.063808883768544</c:v>
                </c:pt>
                <c:pt idx="21">
                  <c:v>44.690045314900175</c:v>
                </c:pt>
                <c:pt idx="22">
                  <c:v>51.368693932411681</c:v>
                </c:pt>
                <c:pt idx="23">
                  <c:v>41.211228878648221</c:v>
                </c:pt>
                <c:pt idx="24">
                  <c:v>33.790542114695349</c:v>
                </c:pt>
                <c:pt idx="25">
                  <c:v>59.17404505888377</c:v>
                </c:pt>
                <c:pt idx="26">
                  <c:v>38.748451100870462</c:v>
                </c:pt>
                <c:pt idx="27">
                  <c:v>39.664400921658988</c:v>
                </c:pt>
                <c:pt idx="28">
                  <c:v>31.123632872503823</c:v>
                </c:pt>
                <c:pt idx="29">
                  <c:v>34.004461085509448</c:v>
                </c:pt>
                <c:pt idx="30">
                  <c:v>56.834402201740893</c:v>
                </c:pt>
                <c:pt idx="31">
                  <c:v>57.639772145417311</c:v>
                </c:pt>
                <c:pt idx="32">
                  <c:v>53.406925243215554</c:v>
                </c:pt>
                <c:pt idx="33">
                  <c:v>53.704806707629295</c:v>
                </c:pt>
                <c:pt idx="34">
                  <c:v>51.815092165898591</c:v>
                </c:pt>
                <c:pt idx="35">
                  <c:v>38.75603558627752</c:v>
                </c:pt>
                <c:pt idx="36">
                  <c:v>27.484512928827439</c:v>
                </c:pt>
                <c:pt idx="37">
                  <c:v>25.401011264720928</c:v>
                </c:pt>
                <c:pt idx="38">
                  <c:v>40.198196364567345</c:v>
                </c:pt>
                <c:pt idx="39">
                  <c:v>28.623193804403481</c:v>
                </c:pt>
                <c:pt idx="40">
                  <c:v>32.603325652841782</c:v>
                </c:pt>
                <c:pt idx="41">
                  <c:v>38.168074244751679</c:v>
                </c:pt>
                <c:pt idx="42">
                  <c:v>38.710574756784425</c:v>
                </c:pt>
                <c:pt idx="43">
                  <c:v>35.557343830005117</c:v>
                </c:pt>
                <c:pt idx="44">
                  <c:v>27.262622759856626</c:v>
                </c:pt>
                <c:pt idx="45">
                  <c:v>26.408636200716835</c:v>
                </c:pt>
                <c:pt idx="46">
                  <c:v>39.441358166922676</c:v>
                </c:pt>
                <c:pt idx="47">
                  <c:v>22.694617255504344</c:v>
                </c:pt>
                <c:pt idx="48">
                  <c:v>30.646346646185346</c:v>
                </c:pt>
                <c:pt idx="49">
                  <c:v>45.579976958525357</c:v>
                </c:pt>
                <c:pt idx="50">
                  <c:v>42.122360471070152</c:v>
                </c:pt>
                <c:pt idx="51">
                  <c:v>61.309219150025598</c:v>
                </c:pt>
                <c:pt idx="52">
                  <c:v>50.053090117767518</c:v>
                </c:pt>
                <c:pt idx="53">
                  <c:v>35.109321556579623</c:v>
                </c:pt>
                <c:pt idx="54">
                  <c:v>36.171520737327192</c:v>
                </c:pt>
                <c:pt idx="55">
                  <c:v>43.806401689708125</c:v>
                </c:pt>
                <c:pt idx="56">
                  <c:v>37.543040194572455</c:v>
                </c:pt>
                <c:pt idx="57">
                  <c:v>40.180175371223761</c:v>
                </c:pt>
                <c:pt idx="58">
                  <c:v>44.149979518689186</c:v>
                </c:pt>
                <c:pt idx="59">
                  <c:v>27.59086469534051</c:v>
                </c:pt>
                <c:pt idx="60">
                  <c:v>47.426697644649245</c:v>
                </c:pt>
                <c:pt idx="61">
                  <c:v>40.124147977470564</c:v>
                </c:pt>
                <c:pt idx="62">
                  <c:v>40.825240655401949</c:v>
                </c:pt>
                <c:pt idx="63">
                  <c:v>41.425825652841787</c:v>
                </c:pt>
                <c:pt idx="64">
                  <c:v>46.730986943164361</c:v>
                </c:pt>
                <c:pt idx="65">
                  <c:v>74.833533922171014</c:v>
                </c:pt>
                <c:pt idx="66">
                  <c:v>52.449899641577055</c:v>
                </c:pt>
                <c:pt idx="67">
                  <c:v>32.459087813620044</c:v>
                </c:pt>
                <c:pt idx="68">
                  <c:v>34.043610727086524</c:v>
                </c:pt>
                <c:pt idx="69">
                  <c:v>16.269176907322059</c:v>
                </c:pt>
                <c:pt idx="70">
                  <c:v>28.356063956647191</c:v>
                </c:pt>
                <c:pt idx="71">
                  <c:v>17.091862660010246</c:v>
                </c:pt>
                <c:pt idx="72">
                  <c:v>36.013847260624651</c:v>
                </c:pt>
                <c:pt idx="73">
                  <c:v>61.044899654377865</c:v>
                </c:pt>
                <c:pt idx="74">
                  <c:v>27.111695890937018</c:v>
                </c:pt>
                <c:pt idx="75">
                  <c:v>45.754345404505905</c:v>
                </c:pt>
                <c:pt idx="76">
                  <c:v>26.655569269115187</c:v>
                </c:pt>
                <c:pt idx="77">
                  <c:v>50.000222392045892</c:v>
                </c:pt>
                <c:pt idx="78">
                  <c:v>50.630557823860741</c:v>
                </c:pt>
                <c:pt idx="79">
                  <c:v>99.335222085573477</c:v>
                </c:pt>
                <c:pt idx="80">
                  <c:v>63.805907921146947</c:v>
                </c:pt>
                <c:pt idx="81">
                  <c:v>43.603410877869514</c:v>
                </c:pt>
                <c:pt idx="82">
                  <c:v>49.40484690410586</c:v>
                </c:pt>
                <c:pt idx="83">
                  <c:v>32.980476713898874</c:v>
                </c:pt>
                <c:pt idx="84">
                  <c:v>38.391713245650642</c:v>
                </c:pt>
                <c:pt idx="85">
                  <c:v>42.445712151505212</c:v>
                </c:pt>
                <c:pt idx="86">
                  <c:v>44.836066549479078</c:v>
                </c:pt>
              </c:numCache>
            </c:numRef>
          </c:yVal>
          <c:smooth val="1"/>
        </c:ser>
        <c:ser>
          <c:idx val="2"/>
          <c:order val="2"/>
          <c:tx>
            <c:v>Dry Period Flow</c:v>
          </c:tx>
          <c:spPr>
            <a:ln w="38100"/>
          </c:spPr>
          <c:marker>
            <c:symbol val="none"/>
          </c:marker>
          <c:xVal>
            <c:strRef>
              <c:f>'Flow Analysis'!$C$5:$CK$5</c:f>
              <c:strCache>
                <c:ptCount val="87"/>
                <c:pt idx="0">
                  <c:v>20/21</c:v>
                </c:pt>
                <c:pt idx="1">
                  <c:v>21/22</c:v>
                </c:pt>
                <c:pt idx="2">
                  <c:v>22/23</c:v>
                </c:pt>
                <c:pt idx="3">
                  <c:v>23/24</c:v>
                </c:pt>
                <c:pt idx="4">
                  <c:v>24/25</c:v>
                </c:pt>
                <c:pt idx="5">
                  <c:v>25/26</c:v>
                </c:pt>
                <c:pt idx="6">
                  <c:v>26/27</c:v>
                </c:pt>
                <c:pt idx="7">
                  <c:v>27/28</c:v>
                </c:pt>
                <c:pt idx="8">
                  <c:v>28/29</c:v>
                </c:pt>
                <c:pt idx="9">
                  <c:v>29/30</c:v>
                </c:pt>
                <c:pt idx="10">
                  <c:v>30/31</c:v>
                </c:pt>
                <c:pt idx="11">
                  <c:v>31/32</c:v>
                </c:pt>
                <c:pt idx="12">
                  <c:v>32/33</c:v>
                </c:pt>
                <c:pt idx="13">
                  <c:v>33/34</c:v>
                </c:pt>
                <c:pt idx="14">
                  <c:v>34/35</c:v>
                </c:pt>
                <c:pt idx="15">
                  <c:v>35/36</c:v>
                </c:pt>
                <c:pt idx="16">
                  <c:v>36/37</c:v>
                </c:pt>
                <c:pt idx="17">
                  <c:v>37/38</c:v>
                </c:pt>
                <c:pt idx="18">
                  <c:v>38/39</c:v>
                </c:pt>
                <c:pt idx="19">
                  <c:v>39/40</c:v>
                </c:pt>
                <c:pt idx="20">
                  <c:v>40/41</c:v>
                </c:pt>
                <c:pt idx="21">
                  <c:v>41/42</c:v>
                </c:pt>
                <c:pt idx="22">
                  <c:v>42/43</c:v>
                </c:pt>
                <c:pt idx="23">
                  <c:v>43/44</c:v>
                </c:pt>
                <c:pt idx="24">
                  <c:v>44/45</c:v>
                </c:pt>
                <c:pt idx="25">
                  <c:v>45/46</c:v>
                </c:pt>
                <c:pt idx="26">
                  <c:v>46/47</c:v>
                </c:pt>
                <c:pt idx="27">
                  <c:v>47/48</c:v>
                </c:pt>
                <c:pt idx="28">
                  <c:v>48/49</c:v>
                </c:pt>
                <c:pt idx="29">
                  <c:v>49/50</c:v>
                </c:pt>
                <c:pt idx="30">
                  <c:v>50/51</c:v>
                </c:pt>
                <c:pt idx="31">
                  <c:v>51/52</c:v>
                </c:pt>
                <c:pt idx="32">
                  <c:v>52/53</c:v>
                </c:pt>
                <c:pt idx="33">
                  <c:v>53/54</c:v>
                </c:pt>
                <c:pt idx="34">
                  <c:v>54/55</c:v>
                </c:pt>
                <c:pt idx="35">
                  <c:v>55/56</c:v>
                </c:pt>
                <c:pt idx="36">
                  <c:v>56/57</c:v>
                </c:pt>
                <c:pt idx="37">
                  <c:v>57/58</c:v>
                </c:pt>
                <c:pt idx="38">
                  <c:v>58/59</c:v>
                </c:pt>
                <c:pt idx="39">
                  <c:v>59/60</c:v>
                </c:pt>
                <c:pt idx="40">
                  <c:v>60/61</c:v>
                </c:pt>
                <c:pt idx="41">
                  <c:v>61/62</c:v>
                </c:pt>
                <c:pt idx="42">
                  <c:v>62/63</c:v>
                </c:pt>
                <c:pt idx="43">
                  <c:v>63/64</c:v>
                </c:pt>
                <c:pt idx="44">
                  <c:v>64/65</c:v>
                </c:pt>
                <c:pt idx="45">
                  <c:v>65/66</c:v>
                </c:pt>
                <c:pt idx="46">
                  <c:v>66/67</c:v>
                </c:pt>
                <c:pt idx="47">
                  <c:v>67/68</c:v>
                </c:pt>
                <c:pt idx="48">
                  <c:v>68/69</c:v>
                </c:pt>
                <c:pt idx="49">
                  <c:v>69/70</c:v>
                </c:pt>
                <c:pt idx="50">
                  <c:v>70/71</c:v>
                </c:pt>
                <c:pt idx="51">
                  <c:v>71/72</c:v>
                </c:pt>
                <c:pt idx="52">
                  <c:v>72/73</c:v>
                </c:pt>
                <c:pt idx="53">
                  <c:v>73/74</c:v>
                </c:pt>
                <c:pt idx="54">
                  <c:v>74/75</c:v>
                </c:pt>
                <c:pt idx="55">
                  <c:v>75/76</c:v>
                </c:pt>
                <c:pt idx="56">
                  <c:v>76/77</c:v>
                </c:pt>
                <c:pt idx="57">
                  <c:v>77/78</c:v>
                </c:pt>
                <c:pt idx="58">
                  <c:v>78/79</c:v>
                </c:pt>
                <c:pt idx="59">
                  <c:v>79/80</c:v>
                </c:pt>
                <c:pt idx="60">
                  <c:v>80/81</c:v>
                </c:pt>
                <c:pt idx="61">
                  <c:v>81/82</c:v>
                </c:pt>
                <c:pt idx="62">
                  <c:v>82/83</c:v>
                </c:pt>
                <c:pt idx="63">
                  <c:v>83/84</c:v>
                </c:pt>
                <c:pt idx="64">
                  <c:v>84/85</c:v>
                </c:pt>
                <c:pt idx="65">
                  <c:v>85/86</c:v>
                </c:pt>
                <c:pt idx="66">
                  <c:v>86/87</c:v>
                </c:pt>
                <c:pt idx="67">
                  <c:v>87/88</c:v>
                </c:pt>
                <c:pt idx="68">
                  <c:v>88/89</c:v>
                </c:pt>
                <c:pt idx="69">
                  <c:v>89/90</c:v>
                </c:pt>
                <c:pt idx="70">
                  <c:v>90/91</c:v>
                </c:pt>
                <c:pt idx="71">
                  <c:v>91/92</c:v>
                </c:pt>
                <c:pt idx="72">
                  <c:v>92/93</c:v>
                </c:pt>
                <c:pt idx="73">
                  <c:v>93/94</c:v>
                </c:pt>
                <c:pt idx="74">
                  <c:v>94/95</c:v>
                </c:pt>
                <c:pt idx="75">
                  <c:v>95/96</c:v>
                </c:pt>
                <c:pt idx="76">
                  <c:v>96/97</c:v>
                </c:pt>
                <c:pt idx="77">
                  <c:v>97/98</c:v>
                </c:pt>
                <c:pt idx="78">
                  <c:v>98/99</c:v>
                </c:pt>
                <c:pt idx="79">
                  <c:v>99/2000</c:v>
                </c:pt>
                <c:pt idx="80">
                  <c:v>2000/01</c:v>
                </c:pt>
                <c:pt idx="81">
                  <c:v>2001/02</c:v>
                </c:pt>
                <c:pt idx="82">
                  <c:v>2002/03</c:v>
                </c:pt>
                <c:pt idx="83">
                  <c:v>2003/04</c:v>
                </c:pt>
                <c:pt idx="84">
                  <c:v>2004/05</c:v>
                </c:pt>
                <c:pt idx="85">
                  <c:v>2005/06</c:v>
                </c:pt>
                <c:pt idx="86">
                  <c:v>2006/07</c:v>
                </c:pt>
              </c:strCache>
            </c:strRef>
          </c:xVal>
          <c:yVal>
            <c:numRef>
              <c:f>'Flow Analysis'!$C$20:$CK$20</c:f>
              <c:numCache>
                <c:formatCode>0.00</c:formatCode>
                <c:ptCount val="87"/>
                <c:pt idx="0">
                  <c:v>12.511136738351254</c:v>
                </c:pt>
                <c:pt idx="1">
                  <c:v>10.751872759856631</c:v>
                </c:pt>
                <c:pt idx="2">
                  <c:v>11.999874551971326</c:v>
                </c:pt>
                <c:pt idx="3">
                  <c:v>13.397985663082437</c:v>
                </c:pt>
                <c:pt idx="4">
                  <c:v>11.334879928315415</c:v>
                </c:pt>
                <c:pt idx="5">
                  <c:v>11.560605734767028</c:v>
                </c:pt>
                <c:pt idx="6">
                  <c:v>11.932686379928324</c:v>
                </c:pt>
                <c:pt idx="7">
                  <c:v>11.548234767025093</c:v>
                </c:pt>
                <c:pt idx="8">
                  <c:v>10.465517921146958</c:v>
                </c:pt>
                <c:pt idx="9">
                  <c:v>14.757939068100359</c:v>
                </c:pt>
                <c:pt idx="10">
                  <c:v>11.911645161290318</c:v>
                </c:pt>
                <c:pt idx="11">
                  <c:v>13.533519713261652</c:v>
                </c:pt>
                <c:pt idx="12">
                  <c:v>14.022478494623657</c:v>
                </c:pt>
                <c:pt idx="13">
                  <c:v>14.63499103942652</c:v>
                </c:pt>
                <c:pt idx="14">
                  <c:v>12.747308243727598</c:v>
                </c:pt>
                <c:pt idx="15">
                  <c:v>12.993634408602153</c:v>
                </c:pt>
                <c:pt idx="16">
                  <c:v>12.617193548387101</c:v>
                </c:pt>
                <c:pt idx="17">
                  <c:v>13.337546594982092</c:v>
                </c:pt>
                <c:pt idx="18">
                  <c:v>12.694021505376348</c:v>
                </c:pt>
                <c:pt idx="19">
                  <c:v>12.858600358422949</c:v>
                </c:pt>
                <c:pt idx="20">
                  <c:v>12.600168458781361</c:v>
                </c:pt>
                <c:pt idx="21">
                  <c:v>14.2336935483871</c:v>
                </c:pt>
                <c:pt idx="22">
                  <c:v>12.902295698924737</c:v>
                </c:pt>
                <c:pt idx="23">
                  <c:v>13.434340501792112</c:v>
                </c:pt>
                <c:pt idx="24">
                  <c:v>13.066012544802868</c:v>
                </c:pt>
                <c:pt idx="25">
                  <c:v>14.037896057347675</c:v>
                </c:pt>
                <c:pt idx="26">
                  <c:v>13.600618279569895</c:v>
                </c:pt>
                <c:pt idx="27">
                  <c:v>15.028320788530458</c:v>
                </c:pt>
                <c:pt idx="28">
                  <c:v>16.612741935483864</c:v>
                </c:pt>
                <c:pt idx="29">
                  <c:v>13.916469534050185</c:v>
                </c:pt>
                <c:pt idx="30">
                  <c:v>13.947679211469532</c:v>
                </c:pt>
                <c:pt idx="31">
                  <c:v>16.9821505376344</c:v>
                </c:pt>
                <c:pt idx="32">
                  <c:v>15.306469534050184</c:v>
                </c:pt>
                <c:pt idx="33">
                  <c:v>16.964050179211476</c:v>
                </c:pt>
                <c:pt idx="34">
                  <c:v>16.110232974910389</c:v>
                </c:pt>
                <c:pt idx="35">
                  <c:v>11.995896057347679</c:v>
                </c:pt>
                <c:pt idx="36">
                  <c:v>11.156313620071682</c:v>
                </c:pt>
                <c:pt idx="37">
                  <c:v>11.052096774193553</c:v>
                </c:pt>
                <c:pt idx="38">
                  <c:v>12.087494623655918</c:v>
                </c:pt>
                <c:pt idx="39">
                  <c:v>13.27833691756272</c:v>
                </c:pt>
                <c:pt idx="40">
                  <c:v>13.119611111111109</c:v>
                </c:pt>
                <c:pt idx="41">
                  <c:v>14.572141577060936</c:v>
                </c:pt>
                <c:pt idx="42">
                  <c:v>14.163177419354838</c:v>
                </c:pt>
                <c:pt idx="43">
                  <c:v>15.734127240143364</c:v>
                </c:pt>
                <c:pt idx="44">
                  <c:v>13.200813620071683</c:v>
                </c:pt>
                <c:pt idx="45">
                  <c:v>13.574491039426524</c:v>
                </c:pt>
                <c:pt idx="46">
                  <c:v>18.069971326164875</c:v>
                </c:pt>
                <c:pt idx="47">
                  <c:v>17.924320788530466</c:v>
                </c:pt>
                <c:pt idx="48">
                  <c:v>16.6855376344086</c:v>
                </c:pt>
                <c:pt idx="49">
                  <c:v>17.597186379928306</c:v>
                </c:pt>
                <c:pt idx="50">
                  <c:v>19.414767025089613</c:v>
                </c:pt>
                <c:pt idx="51">
                  <c:v>17.03591397849463</c:v>
                </c:pt>
                <c:pt idx="52">
                  <c:v>13.335668458781365</c:v>
                </c:pt>
                <c:pt idx="53">
                  <c:v>11.12194086021505</c:v>
                </c:pt>
                <c:pt idx="54">
                  <c:v>18.530872759856639</c:v>
                </c:pt>
                <c:pt idx="55">
                  <c:v>19.438942652329736</c:v>
                </c:pt>
                <c:pt idx="56">
                  <c:v>18.483512544802849</c:v>
                </c:pt>
                <c:pt idx="57">
                  <c:v>20.207275985663077</c:v>
                </c:pt>
                <c:pt idx="58">
                  <c:v>17.24114516129033</c:v>
                </c:pt>
                <c:pt idx="59">
                  <c:v>17.153765232974909</c:v>
                </c:pt>
                <c:pt idx="60">
                  <c:v>19.357173835125437</c:v>
                </c:pt>
                <c:pt idx="61">
                  <c:v>24.2988440860215</c:v>
                </c:pt>
                <c:pt idx="62">
                  <c:v>24.175250896057349</c:v>
                </c:pt>
                <c:pt idx="63">
                  <c:v>25.833955197132635</c:v>
                </c:pt>
                <c:pt idx="64">
                  <c:v>29.059978494623657</c:v>
                </c:pt>
                <c:pt idx="65">
                  <c:v>24.877750896057346</c:v>
                </c:pt>
                <c:pt idx="66">
                  <c:v>20.658965949820796</c:v>
                </c:pt>
                <c:pt idx="67">
                  <c:v>20.584648745519708</c:v>
                </c:pt>
                <c:pt idx="68">
                  <c:v>14.882673476702509</c:v>
                </c:pt>
                <c:pt idx="69">
                  <c:v>13.134031874039936</c:v>
                </c:pt>
                <c:pt idx="70">
                  <c:v>15.250615885816694</c:v>
                </c:pt>
                <c:pt idx="71">
                  <c:v>15.455228494623654</c:v>
                </c:pt>
                <c:pt idx="72">
                  <c:v>14.10888476702509</c:v>
                </c:pt>
                <c:pt idx="73">
                  <c:v>21.90008154121864</c:v>
                </c:pt>
                <c:pt idx="74">
                  <c:v>20.869839964157709</c:v>
                </c:pt>
                <c:pt idx="75">
                  <c:v>22.829068637992833</c:v>
                </c:pt>
                <c:pt idx="76">
                  <c:v>19.061487141577054</c:v>
                </c:pt>
                <c:pt idx="77">
                  <c:v>21.706169874551957</c:v>
                </c:pt>
                <c:pt idx="78">
                  <c:v>24.767592650836313</c:v>
                </c:pt>
                <c:pt idx="79">
                  <c:v>26.401467327508957</c:v>
                </c:pt>
                <c:pt idx="80">
                  <c:v>30.159376510927988</c:v>
                </c:pt>
                <c:pt idx="81">
                  <c:v>29.446425296445629</c:v>
                </c:pt>
                <c:pt idx="82">
                  <c:v>28.114238491250308</c:v>
                </c:pt>
                <c:pt idx="83">
                  <c:v>25.130211544910328</c:v>
                </c:pt>
                <c:pt idx="84">
                  <c:v>24.046658553137789</c:v>
                </c:pt>
                <c:pt idx="85">
                  <c:v>22.14613764603715</c:v>
                </c:pt>
                <c:pt idx="86">
                  <c:v>20.016015375744267</c:v>
                </c:pt>
              </c:numCache>
            </c:numRef>
          </c:yVal>
          <c:smooth val="1"/>
        </c:ser>
        <c:axId val="45449984"/>
        <c:axId val="45451904"/>
      </c:scatterChart>
      <c:valAx>
        <c:axId val="45449984"/>
        <c:scaling>
          <c:orientation val="minMax"/>
          <c:max val="85"/>
          <c:min val="5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Year (Index)</a:t>
                </a:r>
              </a:p>
            </c:rich>
          </c:tx>
          <c:layout/>
        </c:title>
        <c:majorTickMark val="none"/>
        <c:tickLblPos val="nextTo"/>
        <c:crossAx val="45451904"/>
        <c:crosses val="autoZero"/>
        <c:crossBetween val="midCat"/>
      </c:valAx>
      <c:valAx>
        <c:axId val="45451904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Discharge </a:t>
                </a:r>
                <a:r>
                  <a:rPr lang="en-US" sz="2000" dirty="0" smtClean="0"/>
                  <a:t>(m</a:t>
                </a:r>
                <a:r>
                  <a:rPr lang="en-US" sz="2000" b="1" i="0" u="none" strike="noStrike" baseline="30000" dirty="0" smtClean="0"/>
                  <a:t>3</a:t>
                </a:r>
                <a:r>
                  <a:rPr lang="en-US" sz="2000" dirty="0" smtClean="0"/>
                  <a:t>/s)</a:t>
                </a:r>
                <a:endParaRPr lang="en-US" sz="2000" dirty="0"/>
              </a:p>
            </c:rich>
          </c:tx>
          <c:layout/>
        </c:title>
        <c:numFmt formatCode="0.00" sourceLinked="1"/>
        <c:majorTickMark val="none"/>
        <c:tickLblPos val="nextTo"/>
        <c:crossAx val="45449984"/>
        <c:crosses val="autoZero"/>
        <c:crossBetween val="midCat"/>
      </c:valAx>
    </c:plotArea>
    <c:legend>
      <c:legendPos val="r"/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Discharge</a:t>
            </a:r>
            <a:r>
              <a:rPr lang="en-US" sz="2400" baseline="0" dirty="0"/>
              <a:t> vs. Annual Precipitation</a:t>
            </a:r>
            <a:endParaRPr lang="en-US" sz="24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9626093613298347"/>
                  <c:y val="-6.93017147736423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/>
                      <a:t>y = 0.058x + 12.34
R² = 0.370</a:t>
                    </a:r>
                    <a:endParaRPr lang="en-US" sz="2400"/>
                  </a:p>
                </c:rich>
              </c:tx>
              <c:numFmt formatCode="General" sourceLinked="0"/>
            </c:trendlineLbl>
          </c:trendline>
          <c:xVal>
            <c:numRef>
              <c:f>Summary!$I$73:$AQ$73</c:f>
              <c:numCache>
                <c:formatCode>General</c:formatCode>
                <c:ptCount val="35"/>
                <c:pt idx="0">
                  <c:v>412.507092</c:v>
                </c:pt>
                <c:pt idx="1">
                  <c:v>442.81809799999979</c:v>
                </c:pt>
                <c:pt idx="2">
                  <c:v>515.034085</c:v>
                </c:pt>
                <c:pt idx="3">
                  <c:v>425.69491900000003</c:v>
                </c:pt>
                <c:pt idx="4">
                  <c:v>226.78525000000002</c:v>
                </c:pt>
                <c:pt idx="5">
                  <c:v>299.54081454631995</c:v>
                </c:pt>
                <c:pt idx="6">
                  <c:v>277.73837868860772</c:v>
                </c:pt>
                <c:pt idx="7">
                  <c:v>284.84215840511985</c:v>
                </c:pt>
                <c:pt idx="8">
                  <c:v>274.87350263288397</c:v>
                </c:pt>
                <c:pt idx="9">
                  <c:v>142.08200000000008</c:v>
                </c:pt>
                <c:pt idx="10">
                  <c:v>393.74053859999987</c:v>
                </c:pt>
                <c:pt idx="11">
                  <c:v>348.25086058000011</c:v>
                </c:pt>
                <c:pt idx="12">
                  <c:v>285.09979480000004</c:v>
                </c:pt>
                <c:pt idx="13">
                  <c:v>468.72754397999995</c:v>
                </c:pt>
                <c:pt idx="14">
                  <c:v>298.50456099999997</c:v>
                </c:pt>
                <c:pt idx="15">
                  <c:v>332.28013999999985</c:v>
                </c:pt>
                <c:pt idx="16">
                  <c:v>280.94982999999996</c:v>
                </c:pt>
                <c:pt idx="17">
                  <c:v>317.77591999999987</c:v>
                </c:pt>
                <c:pt idx="18">
                  <c:v>372.072</c:v>
                </c:pt>
                <c:pt idx="19">
                  <c:v>161.60599999999999</c:v>
                </c:pt>
                <c:pt idx="20">
                  <c:v>247.35800000000006</c:v>
                </c:pt>
                <c:pt idx="21">
                  <c:v>153.54199999999997</c:v>
                </c:pt>
                <c:pt idx="22">
                  <c:v>380.44399999999985</c:v>
                </c:pt>
                <c:pt idx="23">
                  <c:v>443.8660000000001</c:v>
                </c:pt>
                <c:pt idx="24">
                  <c:v>349.40200000000004</c:v>
                </c:pt>
                <c:pt idx="25">
                  <c:v>300.12</c:v>
                </c:pt>
                <c:pt idx="26">
                  <c:v>232.30100000000004</c:v>
                </c:pt>
                <c:pt idx="27">
                  <c:v>436.52200000000005</c:v>
                </c:pt>
                <c:pt idx="28">
                  <c:v>418.10700000000008</c:v>
                </c:pt>
                <c:pt idx="29">
                  <c:v>465.92599999999999</c:v>
                </c:pt>
                <c:pt idx="30">
                  <c:v>534.05500000000006</c:v>
                </c:pt>
                <c:pt idx="31">
                  <c:v>359.18600000000004</c:v>
                </c:pt>
                <c:pt idx="32">
                  <c:v>395.43899999999974</c:v>
                </c:pt>
                <c:pt idx="33">
                  <c:v>289.42400000000004</c:v>
                </c:pt>
                <c:pt idx="34">
                  <c:v>293.47399999999976</c:v>
                </c:pt>
              </c:numCache>
            </c:numRef>
          </c:xVal>
          <c:yVal>
            <c:numRef>
              <c:f>'Flow Analysis'!$BA$18:$CI$18</c:f>
              <c:numCache>
                <c:formatCode>0.00</c:formatCode>
                <c:ptCount val="35"/>
                <c:pt idx="0">
                  <c:v>30.768563748079874</c:v>
                </c:pt>
                <c:pt idx="1">
                  <c:v>39.172566564260094</c:v>
                </c:pt>
                <c:pt idx="2">
                  <c:v>31.694379288274451</c:v>
                </c:pt>
                <c:pt idx="3">
                  <c:v>23.115631208397325</c:v>
                </c:pt>
                <c:pt idx="4">
                  <c:v>27.351196748591907</c:v>
                </c:pt>
                <c:pt idx="5">
                  <c:v>31.622672171018937</c:v>
                </c:pt>
                <c:pt idx="6">
                  <c:v>28.01327636968767</c:v>
                </c:pt>
                <c:pt idx="7">
                  <c:v>30.193725678443425</c:v>
                </c:pt>
                <c:pt idx="8">
                  <c:v>30.695562339989753</c:v>
                </c:pt>
                <c:pt idx="9">
                  <c:v>22.372314964157709</c:v>
                </c:pt>
                <c:pt idx="10">
                  <c:v>33.391935739887352</c:v>
                </c:pt>
                <c:pt idx="11">
                  <c:v>32.211496031746002</c:v>
                </c:pt>
                <c:pt idx="12">
                  <c:v>32.500245775729645</c:v>
                </c:pt>
                <c:pt idx="13">
                  <c:v>33.629890424987202</c:v>
                </c:pt>
                <c:pt idx="14">
                  <c:v>37.895482718894009</c:v>
                </c:pt>
                <c:pt idx="15">
                  <c:v>49.855642409114154</c:v>
                </c:pt>
                <c:pt idx="16">
                  <c:v>36.554432795698908</c:v>
                </c:pt>
                <c:pt idx="17">
                  <c:v>26.521868279569887</c:v>
                </c:pt>
                <c:pt idx="18">
                  <c:v>24.463142101894519</c:v>
                </c:pt>
                <c:pt idx="19">
                  <c:v>14.701604390681004</c:v>
                </c:pt>
                <c:pt idx="20">
                  <c:v>21.803339921231924</c:v>
                </c:pt>
                <c:pt idx="21">
                  <c:v>16.273545577316934</c:v>
                </c:pt>
                <c:pt idx="22">
                  <c:v>25.06136601382488</c:v>
                </c:pt>
                <c:pt idx="23">
                  <c:v>41.472490597798242</c:v>
                </c:pt>
                <c:pt idx="24">
                  <c:v>23.990767927547356</c:v>
                </c:pt>
                <c:pt idx="25">
                  <c:v>34.291707021249344</c:v>
                </c:pt>
                <c:pt idx="26">
                  <c:v>22.858528205346129</c:v>
                </c:pt>
                <c:pt idx="27">
                  <c:v>35.853196133298908</c:v>
                </c:pt>
                <c:pt idx="28">
                  <c:v>37.699075237348531</c:v>
                </c:pt>
                <c:pt idx="29">
                  <c:v>62.868344706541222</c:v>
                </c:pt>
                <c:pt idx="30">
                  <c:v>46.982642216037476</c:v>
                </c:pt>
                <c:pt idx="31">
                  <c:v>36.524918087157573</c:v>
                </c:pt>
                <c:pt idx="32">
                  <c:v>38.759542697678086</c:v>
                </c:pt>
                <c:pt idx="33">
                  <c:v>29.055344129404613</c:v>
                </c:pt>
                <c:pt idx="34">
                  <c:v>31.219185899394208</c:v>
                </c:pt>
              </c:numCache>
            </c:numRef>
          </c:yVal>
        </c:ser>
        <c:axId val="45477888"/>
        <c:axId val="45479808"/>
      </c:scatterChart>
      <c:valAx>
        <c:axId val="45477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Total Precipitation (mm)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5479808"/>
        <c:crosses val="autoZero"/>
        <c:crossBetween val="midCat"/>
      </c:valAx>
      <c:valAx>
        <c:axId val="45479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Discharge (</a:t>
                </a:r>
                <a:r>
                  <a:rPr lang="en-US" sz="2000" b="1" i="0" u="none" strike="noStrike" baseline="0"/>
                  <a:t>m</a:t>
                </a:r>
                <a:r>
                  <a:rPr lang="en-US" sz="2000" b="1" i="0" u="none" strike="noStrike" baseline="30000"/>
                  <a:t>3</a:t>
                </a:r>
                <a:r>
                  <a:rPr lang="en-US" sz="2000" b="1" i="0" u="none" strike="noStrike" baseline="0"/>
                  <a:t>/s)</a:t>
                </a:r>
                <a:endParaRPr lang="en-US" sz="2000"/>
              </a:p>
            </c:rich>
          </c:tx>
          <c:layout/>
        </c:title>
        <c:numFmt formatCode="0.00" sourceLinked="1"/>
        <c:majorTickMark val="none"/>
        <c:tickLblPos val="nextTo"/>
        <c:crossAx val="45477888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/>
              <a:t>Discharge</a:t>
            </a:r>
            <a:r>
              <a:rPr lang="en-US" sz="2400" baseline="0"/>
              <a:t> vs. Wet Period Precipitation</a:t>
            </a:r>
            <a:endParaRPr lang="en-US" sz="240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46139059006513072"/>
                  <c:y val="-9.515096817427687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/>
                      <a:t>y = 0.109x + 12.78
R² = 0.384</a:t>
                    </a:r>
                    <a:endParaRPr lang="en-US" sz="2400"/>
                  </a:p>
                </c:rich>
              </c:tx>
              <c:numFmt formatCode="General" sourceLinked="0"/>
            </c:trendlineLbl>
          </c:trendline>
          <c:xVal>
            <c:numRef>
              <c:f>Summary!$I$74:$AQ$74</c:f>
              <c:numCache>
                <c:formatCode>General</c:formatCode>
                <c:ptCount val="35"/>
                <c:pt idx="0">
                  <c:v>336.36738600000001</c:v>
                </c:pt>
                <c:pt idx="1">
                  <c:v>398.30954999999994</c:v>
                </c:pt>
                <c:pt idx="2">
                  <c:v>430.80040700000001</c:v>
                </c:pt>
                <c:pt idx="3">
                  <c:v>345.87847999999985</c:v>
                </c:pt>
                <c:pt idx="4">
                  <c:v>173.71632</c:v>
                </c:pt>
                <c:pt idx="5">
                  <c:v>267.36080140800004</c:v>
                </c:pt>
                <c:pt idx="6">
                  <c:v>255.18396491519997</c:v>
                </c:pt>
                <c:pt idx="7">
                  <c:v>167.00763763200001</c:v>
                </c:pt>
                <c:pt idx="8">
                  <c:v>247.48497430400002</c:v>
                </c:pt>
                <c:pt idx="9">
                  <c:v>134.20395519999988</c:v>
                </c:pt>
                <c:pt idx="10">
                  <c:v>317.06356960000005</c:v>
                </c:pt>
                <c:pt idx="11">
                  <c:v>286.39015959999989</c:v>
                </c:pt>
                <c:pt idx="12">
                  <c:v>226.09239800000003</c:v>
                </c:pt>
                <c:pt idx="13">
                  <c:v>422.75004999999999</c:v>
                </c:pt>
                <c:pt idx="14">
                  <c:v>238.83296100000001</c:v>
                </c:pt>
                <c:pt idx="15">
                  <c:v>284.86228000000011</c:v>
                </c:pt>
                <c:pt idx="16">
                  <c:v>237.28261000000003</c:v>
                </c:pt>
                <c:pt idx="17">
                  <c:v>260.05501999999979</c:v>
                </c:pt>
                <c:pt idx="18">
                  <c:v>326.221</c:v>
                </c:pt>
                <c:pt idx="19">
                  <c:v>117.40299999999999</c:v>
                </c:pt>
                <c:pt idx="20">
                  <c:v>176.71499999999995</c:v>
                </c:pt>
                <c:pt idx="21">
                  <c:v>108.46599999999999</c:v>
                </c:pt>
                <c:pt idx="22">
                  <c:v>327.47999999999985</c:v>
                </c:pt>
                <c:pt idx="23">
                  <c:v>345.79400000000004</c:v>
                </c:pt>
                <c:pt idx="24">
                  <c:v>277.05599999999993</c:v>
                </c:pt>
                <c:pt idx="25">
                  <c:v>240.38400000000001</c:v>
                </c:pt>
                <c:pt idx="26">
                  <c:v>190.87500000000003</c:v>
                </c:pt>
                <c:pt idx="27">
                  <c:v>358.68600000000004</c:v>
                </c:pt>
                <c:pt idx="28">
                  <c:v>355.82599999999985</c:v>
                </c:pt>
                <c:pt idx="29">
                  <c:v>382.6</c:v>
                </c:pt>
                <c:pt idx="30">
                  <c:v>471.81099999999975</c:v>
                </c:pt>
                <c:pt idx="31">
                  <c:v>264.94400000000002</c:v>
                </c:pt>
                <c:pt idx="32">
                  <c:v>304.19299999999993</c:v>
                </c:pt>
                <c:pt idx="33">
                  <c:v>245.79800000000006</c:v>
                </c:pt>
                <c:pt idx="34">
                  <c:v>205.76099999999997</c:v>
                </c:pt>
              </c:numCache>
            </c:numRef>
          </c:xVal>
          <c:yVal>
            <c:numRef>
              <c:f>'Flow Analysis'!$BA$19:$CI$19</c:f>
              <c:numCache>
                <c:formatCode>0.00</c:formatCode>
                <c:ptCount val="35"/>
                <c:pt idx="0">
                  <c:v>42.122360471070152</c:v>
                </c:pt>
                <c:pt idx="1">
                  <c:v>61.309219150025598</c:v>
                </c:pt>
                <c:pt idx="2">
                  <c:v>50.053090117767518</c:v>
                </c:pt>
                <c:pt idx="3">
                  <c:v>35.109321556579623</c:v>
                </c:pt>
                <c:pt idx="4">
                  <c:v>36.171520737327192</c:v>
                </c:pt>
                <c:pt idx="5">
                  <c:v>43.806401689708125</c:v>
                </c:pt>
                <c:pt idx="6">
                  <c:v>37.543040194572455</c:v>
                </c:pt>
                <c:pt idx="7">
                  <c:v>40.180175371223761</c:v>
                </c:pt>
                <c:pt idx="8">
                  <c:v>44.149979518689186</c:v>
                </c:pt>
                <c:pt idx="9">
                  <c:v>27.59086469534051</c:v>
                </c:pt>
                <c:pt idx="10">
                  <c:v>47.426697644649245</c:v>
                </c:pt>
                <c:pt idx="11">
                  <c:v>40.124147977470564</c:v>
                </c:pt>
                <c:pt idx="12">
                  <c:v>40.825240655401949</c:v>
                </c:pt>
                <c:pt idx="13">
                  <c:v>41.425825652841787</c:v>
                </c:pt>
                <c:pt idx="14">
                  <c:v>46.730986943164361</c:v>
                </c:pt>
                <c:pt idx="15">
                  <c:v>74.833533922171014</c:v>
                </c:pt>
                <c:pt idx="16">
                  <c:v>52.449899641577055</c:v>
                </c:pt>
                <c:pt idx="17">
                  <c:v>32.459087813620044</c:v>
                </c:pt>
                <c:pt idx="18">
                  <c:v>34.043610727086524</c:v>
                </c:pt>
                <c:pt idx="19">
                  <c:v>16.269176907322059</c:v>
                </c:pt>
                <c:pt idx="20">
                  <c:v>28.356063956647191</c:v>
                </c:pt>
                <c:pt idx="21">
                  <c:v>17.091862660010246</c:v>
                </c:pt>
                <c:pt idx="22">
                  <c:v>36.013847260624651</c:v>
                </c:pt>
                <c:pt idx="23">
                  <c:v>61.044899654377865</c:v>
                </c:pt>
                <c:pt idx="24">
                  <c:v>27.111695890937018</c:v>
                </c:pt>
                <c:pt idx="25">
                  <c:v>45.754345404505905</c:v>
                </c:pt>
                <c:pt idx="26">
                  <c:v>26.655569269115187</c:v>
                </c:pt>
                <c:pt idx="27">
                  <c:v>50.000222392045892</c:v>
                </c:pt>
                <c:pt idx="28">
                  <c:v>50.630557823860741</c:v>
                </c:pt>
                <c:pt idx="29">
                  <c:v>99.335222085573477</c:v>
                </c:pt>
                <c:pt idx="30">
                  <c:v>63.805907921146947</c:v>
                </c:pt>
                <c:pt idx="31">
                  <c:v>43.603410877869514</c:v>
                </c:pt>
                <c:pt idx="32">
                  <c:v>49.40484690410586</c:v>
                </c:pt>
                <c:pt idx="33">
                  <c:v>32.980476713898874</c:v>
                </c:pt>
                <c:pt idx="34">
                  <c:v>38.391713245650642</c:v>
                </c:pt>
              </c:numCache>
            </c:numRef>
          </c:yVal>
        </c:ser>
        <c:axId val="45505152"/>
        <c:axId val="45523712"/>
      </c:scatterChart>
      <c:valAx>
        <c:axId val="45505152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/>
                  <a:t>Total Precipitation (mm)</a:t>
                </a:r>
                <a:endParaRPr lang="en-US" sz="2000"/>
              </a:p>
            </c:rich>
          </c:tx>
          <c:layout/>
        </c:title>
        <c:numFmt formatCode="General" sourceLinked="1"/>
        <c:majorTickMark val="none"/>
        <c:tickLblPos val="nextTo"/>
        <c:crossAx val="45523712"/>
        <c:crosses val="autoZero"/>
        <c:crossBetween val="midCat"/>
      </c:valAx>
      <c:valAx>
        <c:axId val="455237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/>
                  <a:t>Discharge (m</a:t>
                </a:r>
                <a:r>
                  <a:rPr lang="en-US" sz="2000" b="1" i="0" baseline="30000"/>
                  <a:t>3</a:t>
                </a:r>
                <a:r>
                  <a:rPr lang="en-US" sz="2000" b="1" i="0" baseline="0"/>
                  <a:t>/s)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45505152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400"/>
              <a:t>Discharge</a:t>
            </a:r>
            <a:r>
              <a:rPr lang="en-US" sz="2400" baseline="0"/>
              <a:t> vs. Dry Period Precipitation</a:t>
            </a:r>
            <a:endParaRPr lang="en-US" sz="240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7757679595606136"/>
                  <c:y val="0.3685793805630164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/>
                      <a:t>y = 0.053x + 17.52
R² = 0.064</a:t>
                    </a:r>
                    <a:endParaRPr lang="en-US" sz="2400"/>
                  </a:p>
                </c:rich>
              </c:tx>
              <c:numFmt formatCode="General" sourceLinked="0"/>
            </c:trendlineLbl>
          </c:trendline>
          <c:xVal>
            <c:numRef>
              <c:f>Summary!$I$75:$AQ$75</c:f>
              <c:numCache>
                <c:formatCode>General</c:formatCode>
                <c:ptCount val="35"/>
                <c:pt idx="0">
                  <c:v>76.139705999999961</c:v>
                </c:pt>
                <c:pt idx="1">
                  <c:v>44.508548000000012</c:v>
                </c:pt>
                <c:pt idx="2">
                  <c:v>84.233678000000012</c:v>
                </c:pt>
                <c:pt idx="3">
                  <c:v>79.816438999999988</c:v>
                </c:pt>
                <c:pt idx="4">
                  <c:v>53.068929999999995</c:v>
                </c:pt>
                <c:pt idx="5">
                  <c:v>32.180013138319993</c:v>
                </c:pt>
                <c:pt idx="6">
                  <c:v>22.55441377340799</c:v>
                </c:pt>
                <c:pt idx="7">
                  <c:v>117.83452077312002</c:v>
                </c:pt>
                <c:pt idx="8">
                  <c:v>27.388528328883972</c:v>
                </c:pt>
                <c:pt idx="9">
                  <c:v>7.8779900000000067</c:v>
                </c:pt>
                <c:pt idx="10">
                  <c:v>76.676968999999957</c:v>
                </c:pt>
                <c:pt idx="11">
                  <c:v>61.860700979999983</c:v>
                </c:pt>
                <c:pt idx="12">
                  <c:v>59.007396799999981</c:v>
                </c:pt>
                <c:pt idx="13">
                  <c:v>45.977493979999991</c:v>
                </c:pt>
                <c:pt idx="14">
                  <c:v>59.671600000000005</c:v>
                </c:pt>
                <c:pt idx="15">
                  <c:v>47.417859999999997</c:v>
                </c:pt>
                <c:pt idx="16">
                  <c:v>43.66722</c:v>
                </c:pt>
                <c:pt idx="17">
                  <c:v>57.720900000000022</c:v>
                </c:pt>
                <c:pt idx="18">
                  <c:v>45.850999999999999</c:v>
                </c:pt>
                <c:pt idx="19">
                  <c:v>44.20300000000001</c:v>
                </c:pt>
                <c:pt idx="20">
                  <c:v>70.643000000000001</c:v>
                </c:pt>
                <c:pt idx="21">
                  <c:v>45.076000000000001</c:v>
                </c:pt>
                <c:pt idx="22">
                  <c:v>52.964000000000006</c:v>
                </c:pt>
                <c:pt idx="23">
                  <c:v>98.072000000000003</c:v>
                </c:pt>
                <c:pt idx="24">
                  <c:v>72.346000000000032</c:v>
                </c:pt>
                <c:pt idx="25">
                  <c:v>59.736000000000011</c:v>
                </c:pt>
                <c:pt idx="26">
                  <c:v>41.426000000000002</c:v>
                </c:pt>
                <c:pt idx="27">
                  <c:v>77.836000000000013</c:v>
                </c:pt>
                <c:pt idx="28">
                  <c:v>62.281000000000006</c:v>
                </c:pt>
                <c:pt idx="29">
                  <c:v>83.325999999999979</c:v>
                </c:pt>
                <c:pt idx="30">
                  <c:v>62.244000000000007</c:v>
                </c:pt>
                <c:pt idx="31">
                  <c:v>94.242000000000004</c:v>
                </c:pt>
                <c:pt idx="32">
                  <c:v>91.245999999999995</c:v>
                </c:pt>
                <c:pt idx="33">
                  <c:v>43.626000000000012</c:v>
                </c:pt>
                <c:pt idx="34">
                  <c:v>87.712999999999994</c:v>
                </c:pt>
              </c:numCache>
            </c:numRef>
          </c:xVal>
          <c:yVal>
            <c:numRef>
              <c:f>'Flow Analysis'!$BA$20:$CI$20</c:f>
              <c:numCache>
                <c:formatCode>0.00</c:formatCode>
                <c:ptCount val="35"/>
                <c:pt idx="0">
                  <c:v>19.414767025089613</c:v>
                </c:pt>
                <c:pt idx="1">
                  <c:v>17.03591397849463</c:v>
                </c:pt>
                <c:pt idx="2">
                  <c:v>13.335668458781365</c:v>
                </c:pt>
                <c:pt idx="3">
                  <c:v>11.12194086021505</c:v>
                </c:pt>
                <c:pt idx="4">
                  <c:v>18.530872759856639</c:v>
                </c:pt>
                <c:pt idx="5">
                  <c:v>19.438942652329736</c:v>
                </c:pt>
                <c:pt idx="6">
                  <c:v>18.483512544802849</c:v>
                </c:pt>
                <c:pt idx="7">
                  <c:v>20.207275985663077</c:v>
                </c:pt>
                <c:pt idx="8">
                  <c:v>17.24114516129033</c:v>
                </c:pt>
                <c:pt idx="9">
                  <c:v>17.153765232974909</c:v>
                </c:pt>
                <c:pt idx="10">
                  <c:v>19.357173835125437</c:v>
                </c:pt>
                <c:pt idx="11">
                  <c:v>24.2988440860215</c:v>
                </c:pt>
                <c:pt idx="12">
                  <c:v>24.175250896057349</c:v>
                </c:pt>
                <c:pt idx="13">
                  <c:v>25.833955197132635</c:v>
                </c:pt>
                <c:pt idx="14">
                  <c:v>29.059978494623657</c:v>
                </c:pt>
                <c:pt idx="15">
                  <c:v>24.877750896057346</c:v>
                </c:pt>
                <c:pt idx="16">
                  <c:v>20.658965949820796</c:v>
                </c:pt>
                <c:pt idx="17">
                  <c:v>20.584648745519708</c:v>
                </c:pt>
                <c:pt idx="18">
                  <c:v>14.882673476702509</c:v>
                </c:pt>
                <c:pt idx="19">
                  <c:v>13.134031874039936</c:v>
                </c:pt>
                <c:pt idx="20">
                  <c:v>15.250615885816694</c:v>
                </c:pt>
                <c:pt idx="21">
                  <c:v>15.455228494623654</c:v>
                </c:pt>
                <c:pt idx="22">
                  <c:v>14.10888476702509</c:v>
                </c:pt>
                <c:pt idx="23">
                  <c:v>21.90008154121864</c:v>
                </c:pt>
                <c:pt idx="24">
                  <c:v>20.869839964157709</c:v>
                </c:pt>
                <c:pt idx="25">
                  <c:v>22.829068637992833</c:v>
                </c:pt>
                <c:pt idx="26">
                  <c:v>19.061487141577054</c:v>
                </c:pt>
                <c:pt idx="27">
                  <c:v>21.706169874551957</c:v>
                </c:pt>
                <c:pt idx="28">
                  <c:v>24.767592650836313</c:v>
                </c:pt>
                <c:pt idx="29">
                  <c:v>26.401467327508957</c:v>
                </c:pt>
                <c:pt idx="30">
                  <c:v>30.159376510927988</c:v>
                </c:pt>
                <c:pt idx="31">
                  <c:v>29.446425296445629</c:v>
                </c:pt>
                <c:pt idx="32">
                  <c:v>28.114238491250308</c:v>
                </c:pt>
                <c:pt idx="33">
                  <c:v>25.130211544910328</c:v>
                </c:pt>
                <c:pt idx="34">
                  <c:v>24.046658553137789</c:v>
                </c:pt>
              </c:numCache>
            </c:numRef>
          </c:yVal>
        </c:ser>
        <c:axId val="45544960"/>
        <c:axId val="45546880"/>
      </c:scatterChart>
      <c:valAx>
        <c:axId val="45544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1" i="0" baseline="0"/>
                  <a:t>Total Precipitation (mm)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5546880"/>
        <c:crosses val="autoZero"/>
        <c:crossBetween val="midCat"/>
      </c:valAx>
      <c:valAx>
        <c:axId val="455468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1" i="0" baseline="0" dirty="0"/>
                  <a:t>Discharge (m</a:t>
                </a:r>
                <a:r>
                  <a:rPr lang="en-US" sz="2000" b="1" i="0" baseline="30000" dirty="0"/>
                  <a:t>3</a:t>
                </a:r>
                <a:r>
                  <a:rPr lang="en-US" sz="2000" b="1" i="0" baseline="0" dirty="0"/>
                  <a:t>/s)</a:t>
                </a:r>
                <a:endParaRPr lang="en-US" sz="2000" dirty="0"/>
              </a:p>
            </c:rich>
          </c:tx>
          <c:layout/>
        </c:title>
        <c:numFmt formatCode="0.00" sourceLinked="1"/>
        <c:majorTickMark val="none"/>
        <c:tickLblPos val="nextTo"/>
        <c:crossAx val="45544960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58275-A17A-4C46-8DA8-F37B2F5949B1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4F90F-7C04-4B9F-92A0-5CEF8FE1B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D72F-FF56-4428-8D59-5FD995B106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D72F-FF56-4428-8D59-5FD995B106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F90F-7C04-4B9F-92A0-5CEF8FE1BD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D72F-FF56-4428-8D59-5FD995B106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973A5C6-C3C1-427A-8131-16A1C2A02D48}" type="datetimeFigureOut">
              <a:rPr lang="en-US" smtClean="0"/>
              <a:pPr/>
              <a:t>12/2/2008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49B09F-69F7-467B-AE02-8FAF084ED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Peru and The </a:t>
            </a:r>
            <a:r>
              <a:rPr lang="en-US" dirty="0" err="1" smtClean="0"/>
              <a:t>Rimac</a:t>
            </a:r>
            <a:r>
              <a:rPr lang="en-US" dirty="0" smtClean="0"/>
              <a:t> River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Effects of Climate Change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1838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– Gauge Interpolation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– Average Annual Precipitation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46112" t="16009" r="12419" b="22738"/>
          <a:stretch>
            <a:fillRect/>
          </a:stretch>
        </p:blipFill>
        <p:spPr bwMode="auto">
          <a:xfrm>
            <a:off x="2066528" y="1774825"/>
            <a:ext cx="501094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– Average Wet Period Precipitation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45822" t="15777" r="11603" b="22506"/>
          <a:stretch>
            <a:fillRect/>
          </a:stretch>
        </p:blipFill>
        <p:spPr bwMode="auto">
          <a:xfrm>
            <a:off x="2019045" y="1774825"/>
            <a:ext cx="510590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– Average Dry Period Precipitation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45822" t="16241" r="11570" b="22506"/>
          <a:stretch>
            <a:fillRect/>
          </a:stretch>
        </p:blipFill>
        <p:spPr bwMode="auto">
          <a:xfrm>
            <a:off x="1997712" y="1774825"/>
            <a:ext cx="51485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River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 Historic Precipitation Trends in </a:t>
            </a:r>
            <a:r>
              <a:rPr lang="en-US" dirty="0" err="1" smtClean="0"/>
              <a:t>Rimac</a:t>
            </a:r>
            <a:r>
              <a:rPr lang="en-US" dirty="0" smtClean="0"/>
              <a:t> River Basin</a:t>
            </a:r>
          </a:p>
          <a:p>
            <a:pPr lvl="1"/>
            <a:r>
              <a:rPr lang="en-US" dirty="0" smtClean="0"/>
              <a:t>Annual, Wet Period, Dry Period</a:t>
            </a:r>
          </a:p>
          <a:p>
            <a:r>
              <a:rPr lang="en-US" b="1" dirty="0" smtClean="0"/>
              <a:t>Analyze Future Precipitation Trends in </a:t>
            </a:r>
            <a:r>
              <a:rPr lang="en-US" b="1" dirty="0" err="1" smtClean="0"/>
              <a:t>Rimac</a:t>
            </a:r>
            <a:r>
              <a:rPr lang="en-US" b="1" dirty="0" smtClean="0"/>
              <a:t> River Basin</a:t>
            </a:r>
          </a:p>
          <a:p>
            <a:pPr lvl="1"/>
            <a:r>
              <a:rPr lang="en-US" dirty="0" smtClean="0"/>
              <a:t>Annual, Wet Period, Dry Period</a:t>
            </a:r>
          </a:p>
          <a:p>
            <a:r>
              <a:rPr lang="en-US" dirty="0" smtClean="0"/>
              <a:t>Predict Future Discharge in </a:t>
            </a:r>
            <a:r>
              <a:rPr lang="en-US" dirty="0" err="1" smtClean="0"/>
              <a:t>Rimac</a:t>
            </a:r>
            <a:r>
              <a:rPr lang="en-US" dirty="0" smtClean="0"/>
              <a:t> River</a:t>
            </a:r>
          </a:p>
          <a:p>
            <a:r>
              <a:rPr lang="en-US" dirty="0" smtClean="0"/>
              <a:t>Study Effects of Climate Change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8667" r="53593" b="4889"/>
          <a:stretch>
            <a:fillRect/>
          </a:stretch>
        </p:blipFill>
        <p:spPr bwMode="auto">
          <a:xfrm>
            <a:off x="4724400" y="1600200"/>
            <a:ext cx="4267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Intergovernmental Panel on Climate Change (IPCC)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3101609"/>
          </a:xfrm>
        </p:spPr>
        <p:txBody>
          <a:bodyPr/>
          <a:lstStyle/>
          <a:p>
            <a:r>
              <a:rPr lang="en-US" dirty="0" smtClean="0"/>
              <a:t>Distributes multiple Climate Change Outputs/Predictions based on General Circulation Models (GCMs)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2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Dataset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562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Scenario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6096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Variable</a:t>
            </a:r>
            <a:endParaRPr lang="en-US" sz="2800" b="1" dirty="0"/>
          </a:p>
        </p:txBody>
      </p:sp>
      <p:cxnSp>
        <p:nvCxnSpPr>
          <p:cNvPr id="10" name="Shape 9"/>
          <p:cNvCxnSpPr>
            <a:stCxn id="6" idx="3"/>
            <a:endCxn id="7" idx="0"/>
          </p:cNvCxnSpPr>
          <p:nvPr/>
        </p:nvCxnSpPr>
        <p:spPr>
          <a:xfrm>
            <a:off x="1905000" y="5290810"/>
            <a:ext cx="457200" cy="27179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7" idx="3"/>
            <a:endCxn id="8" idx="0"/>
          </p:cNvCxnSpPr>
          <p:nvPr/>
        </p:nvCxnSpPr>
        <p:spPr>
          <a:xfrm>
            <a:off x="3124200" y="5824210"/>
            <a:ext cx="533400" cy="27179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IPCC – Data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Goddard Institute for Space Studies, NASA</a:t>
            </a:r>
          </a:p>
          <a:p>
            <a:pPr lvl="1"/>
            <a:r>
              <a:rPr lang="en-US" dirty="0" smtClean="0"/>
              <a:t>Monthly 30 Year </a:t>
            </a:r>
            <a:r>
              <a:rPr lang="en-US" dirty="0" err="1" smtClean="0"/>
              <a:t>Climatologies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Scenario 1PTO2X</a:t>
            </a:r>
          </a:p>
          <a:p>
            <a:pPr lvl="1"/>
            <a:r>
              <a:rPr lang="en-US" dirty="0" smtClean="0"/>
              <a:t>CO2 concentrations increased by 1% each year until doubled then held constant</a:t>
            </a:r>
          </a:p>
          <a:p>
            <a:r>
              <a:rPr lang="en-US" dirty="0" smtClean="0"/>
              <a:t>Precipitation Flux</a:t>
            </a:r>
          </a:p>
          <a:p>
            <a:pPr lvl="1"/>
            <a:r>
              <a:rPr lang="en-US" dirty="0" smtClean="0"/>
              <a:t>Resolution: 4 degrees lat by 5 degrees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GISS_1PTO2X_PrecipitationFlux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34959" t="14153" r="2468" b="20144"/>
          <a:stretch>
            <a:fillRect/>
          </a:stretch>
        </p:blipFill>
        <p:spPr bwMode="auto">
          <a:xfrm>
            <a:off x="0" y="1676400"/>
            <a:ext cx="510892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 l="43946" t="14430" r="1836" b="19258"/>
          <a:stretch>
            <a:fillRect/>
          </a:stretch>
        </p:blipFill>
        <p:spPr bwMode="auto">
          <a:xfrm>
            <a:off x="5257800" y="38862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Rimac</a:t>
            </a:r>
            <a:r>
              <a:rPr lang="en-US" dirty="0" smtClean="0"/>
              <a:t> Basin: Precipitation Trends</a:t>
            </a:r>
            <a:endParaRPr lang="en-US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Basin: Monthly Trends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 – The Land of 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4495800" cy="3810000"/>
          </a:xfrm>
        </p:spPr>
        <p:txBody>
          <a:bodyPr/>
          <a:lstStyle/>
          <a:p>
            <a:r>
              <a:rPr lang="en-US" dirty="0" smtClean="0"/>
              <a:t>West Coast Shortage</a:t>
            </a:r>
          </a:p>
          <a:p>
            <a:pPr lvl="1"/>
            <a:r>
              <a:rPr lang="en-US" dirty="0" smtClean="0"/>
              <a:t>70% of Population</a:t>
            </a:r>
          </a:p>
          <a:p>
            <a:pPr lvl="1"/>
            <a:r>
              <a:rPr lang="en-US" dirty="0" smtClean="0"/>
              <a:t>2% of Natural Resources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753268"/>
            <a:ext cx="3145939" cy="382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“Peru is the third riskiest country to climate hazards after Honduras and Bangladesh”</a:t>
            </a:r>
          </a:p>
          <a:p>
            <a:pPr lvl="0"/>
            <a:endParaRPr lang="en-US" dirty="0" smtClean="0"/>
          </a:p>
          <a:p>
            <a:pPr lvl="0" algn="ctr"/>
            <a:r>
              <a:rPr lang="en-US" dirty="0" smtClean="0"/>
              <a:t>~ Tyndall Centre on Climate Change, 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Basin: Future Trends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River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 Historic Precipitation Trends in </a:t>
            </a:r>
            <a:r>
              <a:rPr lang="en-US" dirty="0" err="1" smtClean="0"/>
              <a:t>Rimac</a:t>
            </a:r>
            <a:r>
              <a:rPr lang="en-US" dirty="0" smtClean="0"/>
              <a:t> River Basin</a:t>
            </a:r>
          </a:p>
          <a:p>
            <a:pPr lvl="1"/>
            <a:r>
              <a:rPr lang="en-US" dirty="0" smtClean="0"/>
              <a:t>Annual, Wet Period, Dry Period</a:t>
            </a:r>
          </a:p>
          <a:p>
            <a:r>
              <a:rPr lang="en-US" dirty="0" smtClean="0"/>
              <a:t>Analyze Future Precipitation Trends in </a:t>
            </a:r>
            <a:r>
              <a:rPr lang="en-US" dirty="0" err="1" smtClean="0"/>
              <a:t>Rimac</a:t>
            </a:r>
            <a:r>
              <a:rPr lang="en-US" dirty="0" smtClean="0"/>
              <a:t> River Basin</a:t>
            </a:r>
          </a:p>
          <a:p>
            <a:pPr lvl="1"/>
            <a:r>
              <a:rPr lang="en-US" dirty="0" smtClean="0"/>
              <a:t>Annual, Wet Period, Dry Period</a:t>
            </a:r>
          </a:p>
          <a:p>
            <a:r>
              <a:rPr lang="en-US" b="1" dirty="0" smtClean="0"/>
              <a:t>Predict Future Discharge in </a:t>
            </a:r>
            <a:r>
              <a:rPr lang="en-US" b="1" dirty="0" err="1" smtClean="0"/>
              <a:t>Rimac</a:t>
            </a:r>
            <a:r>
              <a:rPr lang="en-US" b="1" dirty="0" smtClean="0"/>
              <a:t> River</a:t>
            </a:r>
          </a:p>
          <a:p>
            <a:r>
              <a:rPr lang="en-US" dirty="0" smtClean="0"/>
              <a:t>Study Effects of Climate Change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- Precipitation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- Discharge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- Correlation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- Correlation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- Correlation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River: Discharge Trends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other Climate Change Scenarios</a:t>
            </a:r>
          </a:p>
          <a:p>
            <a:pPr lvl="1"/>
            <a:r>
              <a:rPr lang="en-US" dirty="0" smtClean="0"/>
              <a:t>CO2 concentrations increase until quadrupled then held constant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Mas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Questions??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24200"/>
            <a:ext cx="1838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124200"/>
            <a:ext cx="1838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River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source of potable water for Lima and Callao metropolitan area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Provides </a:t>
            </a:r>
            <a:r>
              <a:rPr lang="en-US" dirty="0" smtClean="0"/>
              <a:t>71.8% of Lima’s Drinking Water</a:t>
            </a:r>
          </a:p>
          <a:p>
            <a:r>
              <a:rPr lang="en-US" dirty="0" smtClean="0"/>
              <a:t>One of the most heavily polluted and uncared for rivers in all of Peru</a:t>
            </a:r>
          </a:p>
          <a:p>
            <a:r>
              <a:rPr lang="en-US" dirty="0" smtClean="0"/>
              <a:t>Area: 3191 km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Length: 160 km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River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 Historic Precipitation Trends in </a:t>
            </a:r>
            <a:r>
              <a:rPr lang="en-US" dirty="0" err="1" smtClean="0"/>
              <a:t>Rimac</a:t>
            </a:r>
            <a:r>
              <a:rPr lang="en-US" dirty="0" smtClean="0"/>
              <a:t> River Basin</a:t>
            </a:r>
          </a:p>
          <a:p>
            <a:pPr lvl="1"/>
            <a:r>
              <a:rPr lang="en-US" dirty="0" smtClean="0"/>
              <a:t>Annual, Wet Period, Dry Period</a:t>
            </a:r>
          </a:p>
          <a:p>
            <a:r>
              <a:rPr lang="en-US" dirty="0" smtClean="0"/>
              <a:t>Analyze Future Precipitation Trends in </a:t>
            </a:r>
            <a:r>
              <a:rPr lang="en-US" dirty="0" err="1" smtClean="0"/>
              <a:t>Rimac</a:t>
            </a:r>
            <a:r>
              <a:rPr lang="en-US" dirty="0" smtClean="0"/>
              <a:t> River Basin</a:t>
            </a:r>
          </a:p>
          <a:p>
            <a:pPr lvl="1"/>
            <a:r>
              <a:rPr lang="en-US" dirty="0" smtClean="0"/>
              <a:t>Annual, Wet Period, Dry Period</a:t>
            </a:r>
          </a:p>
          <a:p>
            <a:r>
              <a:rPr lang="en-US" dirty="0" smtClean="0"/>
              <a:t>Predict Future Discharge in </a:t>
            </a:r>
            <a:r>
              <a:rPr lang="en-US" dirty="0" err="1" smtClean="0"/>
              <a:t>Rimac</a:t>
            </a:r>
            <a:r>
              <a:rPr lang="en-US" dirty="0" smtClean="0"/>
              <a:t> River</a:t>
            </a:r>
          </a:p>
          <a:p>
            <a:r>
              <a:rPr lang="en-US" dirty="0" smtClean="0"/>
              <a:t>Study Effects of Climate Change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River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Analyze Historic Precipitation Trends in </a:t>
            </a:r>
            <a:r>
              <a:rPr lang="en-US" b="1" dirty="0" err="1" smtClean="0"/>
              <a:t>Rimac</a:t>
            </a:r>
            <a:r>
              <a:rPr lang="en-US" b="1" dirty="0" smtClean="0"/>
              <a:t> River Basin</a:t>
            </a:r>
          </a:p>
          <a:p>
            <a:pPr lvl="1"/>
            <a:r>
              <a:rPr lang="en-US" dirty="0" smtClean="0"/>
              <a:t>Annual, Wet Period, Dry Period</a:t>
            </a:r>
          </a:p>
          <a:p>
            <a:r>
              <a:rPr lang="en-US" dirty="0" smtClean="0"/>
              <a:t>Analyze Future Precipitation Trends in </a:t>
            </a:r>
            <a:r>
              <a:rPr lang="en-US" dirty="0" err="1" smtClean="0"/>
              <a:t>Rimac</a:t>
            </a:r>
            <a:r>
              <a:rPr lang="en-US" dirty="0" smtClean="0"/>
              <a:t> River Basin</a:t>
            </a:r>
          </a:p>
          <a:p>
            <a:pPr lvl="1"/>
            <a:r>
              <a:rPr lang="en-US" dirty="0" smtClean="0"/>
              <a:t>Annual, Wet Period, Dry Period</a:t>
            </a:r>
          </a:p>
          <a:p>
            <a:r>
              <a:rPr lang="en-US" dirty="0" smtClean="0"/>
              <a:t>Predict Future Discharge in </a:t>
            </a:r>
            <a:r>
              <a:rPr lang="en-US" dirty="0" err="1" smtClean="0"/>
              <a:t>Rimac</a:t>
            </a:r>
            <a:r>
              <a:rPr lang="en-US" dirty="0" smtClean="0"/>
              <a:t> River</a:t>
            </a:r>
          </a:p>
          <a:p>
            <a:r>
              <a:rPr lang="en-US" dirty="0" smtClean="0"/>
              <a:t>Study Effects of Climate Change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Rimac</a:t>
            </a:r>
            <a:r>
              <a:rPr lang="en-US" dirty="0" smtClean="0"/>
              <a:t> River – Delineate Watershed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54994" t="30394" r="20761" b="28763"/>
          <a:stretch>
            <a:fillRect/>
          </a:stretch>
        </p:blipFill>
        <p:spPr bwMode="auto">
          <a:xfrm>
            <a:off x="304800" y="1643126"/>
            <a:ext cx="4953000" cy="52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86000"/>
            <a:ext cx="3145939" cy="382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324600" y="4495800"/>
            <a:ext cx="68580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- SENAMHI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4113" r="1613" b="5242"/>
          <a:stretch>
            <a:fillRect/>
          </a:stretch>
        </p:blipFill>
        <p:spPr bwMode="auto">
          <a:xfrm>
            <a:off x="0" y="1524000"/>
            <a:ext cx="4114800" cy="269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 l="29231" t="30769" r="23077" b="21154"/>
          <a:stretch>
            <a:fillRect/>
          </a:stretch>
        </p:blipFill>
        <p:spPr bwMode="auto">
          <a:xfrm>
            <a:off x="2819400" y="2667000"/>
            <a:ext cx="387400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 l="21333" t="25170" r="33333" b="36666"/>
          <a:stretch>
            <a:fillRect/>
          </a:stretch>
        </p:blipFill>
        <p:spPr bwMode="auto">
          <a:xfrm>
            <a:off x="5410200" y="43434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– Precipitation Gauges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45847" t="18329" r="12340" b="22447"/>
          <a:stretch>
            <a:fillRect/>
          </a:stretch>
        </p:blipFill>
        <p:spPr bwMode="auto">
          <a:xfrm>
            <a:off x="1959195" y="1774825"/>
            <a:ext cx="522560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Rimac</a:t>
            </a:r>
            <a:r>
              <a:rPr lang="en-US" dirty="0" smtClean="0"/>
              <a:t> Basin – Data Acquisition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rcRect l="34928" t="13457" r="2078" b="19490"/>
          <a:stretch>
            <a:fillRect/>
          </a:stretch>
        </p:blipFill>
        <p:spPr bwMode="auto">
          <a:xfrm>
            <a:off x="4775568" y="2667000"/>
            <a:ext cx="4368432" cy="290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228600" y="1774829"/>
          <a:ext cx="4576233" cy="4625966"/>
        </p:xfrm>
        <a:graphic>
          <a:graphicData uri="http://schemas.openxmlformats.org/drawingml/2006/table">
            <a:tbl>
              <a:tblPr/>
              <a:tblGrid>
                <a:gridCol w="371144"/>
                <a:gridCol w="237726"/>
                <a:gridCol w="528820"/>
                <a:gridCol w="329906"/>
                <a:gridCol w="511840"/>
                <a:gridCol w="274113"/>
                <a:gridCol w="412989"/>
                <a:gridCol w="422086"/>
                <a:gridCol w="718637"/>
                <a:gridCol w="439066"/>
                <a:gridCol w="329906"/>
              </a:tblGrid>
              <a:tr h="114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Eulalia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Autisha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Carampoma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Milloc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Casapalca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Matucana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Jose De Parac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Rio Blanco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Chosica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63/64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64/65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65/66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66/67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67/68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68/69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69/70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70/71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71/72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72/73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73/74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74/75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75/76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76/77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77/78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78/79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79/80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80/81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81/82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82/83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83/84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84/85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85/86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86/87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87/88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88/89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89/90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90/91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91/92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92/93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93/94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94/95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95/96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96/97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97/98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98/99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99/2000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2000/01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2001/02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2002/03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7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2003/04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09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2004/05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F000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405</TotalTime>
  <Words>641</Words>
  <Application>Microsoft Office PowerPoint</Application>
  <PresentationFormat>On-screen Show (4:3)</PresentationFormat>
  <Paragraphs>610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Peru and The Rimac River </vt:lpstr>
      <vt:lpstr>Peru – The Land of the Incas</vt:lpstr>
      <vt:lpstr>Rimac River – Why?</vt:lpstr>
      <vt:lpstr>Rimac River - Goals</vt:lpstr>
      <vt:lpstr>Rimac River - Goals</vt:lpstr>
      <vt:lpstr>Rimac River – Delineate Watershed</vt:lpstr>
      <vt:lpstr>Rimac Basin - SENAMHI</vt:lpstr>
      <vt:lpstr>Rimac Basin – Precipitation Gauges</vt:lpstr>
      <vt:lpstr>Rimac Basin – Data Acquisition</vt:lpstr>
      <vt:lpstr>Rimac Basin – Gauge Interpolation</vt:lpstr>
      <vt:lpstr>Rimac Basin – Average Annual Precipitation</vt:lpstr>
      <vt:lpstr>Rimac Basin – Average Wet Period Precipitation</vt:lpstr>
      <vt:lpstr>Rimac Basin – Average Dry Period Precipitation</vt:lpstr>
      <vt:lpstr>Rimac River - Goals</vt:lpstr>
      <vt:lpstr>Intergovernmental Panel on Climate Change (IPCC)</vt:lpstr>
      <vt:lpstr>IPCC – Data Selection</vt:lpstr>
      <vt:lpstr>GISS_1PTO2X_PrecipitationFlux</vt:lpstr>
      <vt:lpstr>Rimac Basin: Precipitation Trends</vt:lpstr>
      <vt:lpstr>Rimac Basin: Monthly Trends</vt:lpstr>
      <vt:lpstr>Rimac Basin: Future Trends</vt:lpstr>
      <vt:lpstr>Rimac River - Goals</vt:lpstr>
      <vt:lpstr>Rimac Basin - Precipitation</vt:lpstr>
      <vt:lpstr>Rimac Basin - Discharge</vt:lpstr>
      <vt:lpstr>Rimac Basin - Correlation</vt:lpstr>
      <vt:lpstr>Rimac Basin - Correlation</vt:lpstr>
      <vt:lpstr>Rimac Basin - Correlation</vt:lpstr>
      <vt:lpstr>Rimac River: Discharge Trends</vt:lpstr>
      <vt:lpstr>Future Work</vt:lpstr>
      <vt:lpstr>No Mas….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 and The Rimac River</dc:title>
  <dc:creator>Fernando</dc:creator>
  <cp:lastModifiedBy>Fernando</cp:lastModifiedBy>
  <cp:revision>39</cp:revision>
  <dcterms:created xsi:type="dcterms:W3CDTF">2008-11-24T23:34:08Z</dcterms:created>
  <dcterms:modified xsi:type="dcterms:W3CDTF">2008-12-02T14:33:14Z</dcterms:modified>
</cp:coreProperties>
</file>