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10CA-17B1-9640-8AD4-6EB889E91A06}" type="datetimeFigureOut">
              <a:rPr lang="en-US" smtClean="0"/>
              <a:pPr/>
              <a:t>12/2/08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6D26-E804-674F-8F94-0CEC1D69A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Nutrient Dynamics along the Caribbean Coast of the Yucatan Peninsula, Mexico: Monitoring for Potential Impacts of Development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Sarah Wallace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 394K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December 2, 2008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gathered over two years: May-June 2005 and 2007</a:t>
            </a:r>
          </a:p>
          <a:p>
            <a:r>
              <a:rPr lang="en-US" dirty="0" err="1" smtClean="0"/>
              <a:t>Sonde</a:t>
            </a:r>
            <a:r>
              <a:rPr lang="en-US" dirty="0" smtClean="0"/>
              <a:t> data: Temperature, salinity, DO, pH</a:t>
            </a:r>
          </a:p>
          <a:p>
            <a:r>
              <a:rPr lang="en-US" dirty="0" smtClean="0"/>
              <a:t>Water samples:  NO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Tissue samples: Drift algal and </a:t>
            </a:r>
            <a:r>
              <a:rPr lang="en-US" dirty="0" err="1" smtClean="0"/>
              <a:t>seagrass</a:t>
            </a:r>
            <a:r>
              <a:rPr lang="en-US" dirty="0" smtClean="0"/>
              <a:t> ΔN</a:t>
            </a:r>
            <a:r>
              <a:rPr lang="en-US" baseline="30000" dirty="0" smtClean="0"/>
              <a:t>15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nothernsitetemp.jpg"/>
          <p:cNvPicPr>
            <a:picLocks noGrp="1" noChangeAspect="1"/>
          </p:cNvPicPr>
          <p:nvPr>
            <p:ph idx="1"/>
          </p:nvPr>
        </p:nvPicPr>
        <p:blipFill>
          <a:blip r:embed="rId2"/>
          <a:srcRect l="8603" t="8418" r="10782" b="7401"/>
          <a:stretch>
            <a:fillRect/>
          </a:stretch>
        </p:blipFill>
        <p:spPr>
          <a:xfrm>
            <a:off x="0" y="1005745"/>
            <a:ext cx="4267200" cy="5766487"/>
          </a:xfrm>
        </p:spPr>
      </p:pic>
      <p:pic>
        <p:nvPicPr>
          <p:cNvPr id="5" name="Picture 4" descr="southernsitetemp.jpg"/>
          <p:cNvPicPr>
            <a:picLocks noChangeAspect="1"/>
          </p:cNvPicPr>
          <p:nvPr/>
        </p:nvPicPr>
        <p:blipFill>
          <a:blip r:embed="rId3"/>
          <a:srcRect l="8301" t="7778" r="11176" b="7778"/>
          <a:stretch>
            <a:fillRect/>
          </a:stretch>
        </p:blipFill>
        <p:spPr>
          <a:xfrm>
            <a:off x="4876800" y="981032"/>
            <a:ext cx="4267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northernsitesalinity.jpg"/>
          <p:cNvPicPr>
            <a:picLocks noGrp="1" noChangeAspect="1"/>
          </p:cNvPicPr>
          <p:nvPr>
            <p:ph idx="1"/>
          </p:nvPr>
        </p:nvPicPr>
        <p:blipFill>
          <a:blip r:embed="rId2"/>
          <a:srcRect l="8603" t="8418" r="10782" b="7401"/>
          <a:stretch>
            <a:fillRect/>
          </a:stretch>
        </p:blipFill>
        <p:spPr>
          <a:xfrm>
            <a:off x="0" y="988541"/>
            <a:ext cx="4343400" cy="5869459"/>
          </a:xfrm>
        </p:spPr>
      </p:pic>
      <p:pic>
        <p:nvPicPr>
          <p:cNvPr id="5" name="Picture 4" descr="southernsitesalinity.jpg"/>
          <p:cNvPicPr>
            <a:picLocks noChangeAspect="1"/>
          </p:cNvPicPr>
          <p:nvPr/>
        </p:nvPicPr>
        <p:blipFill>
          <a:blip r:embed="rId3"/>
          <a:srcRect l="8627" t="7778" r="10850" b="6667"/>
          <a:stretch>
            <a:fillRect/>
          </a:stretch>
        </p:blipFill>
        <p:spPr>
          <a:xfrm>
            <a:off x="4821381" y="914399"/>
            <a:ext cx="4322619" cy="594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no3inter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22" r="42308"/>
          <a:stretch>
            <a:fillRect/>
          </a:stretch>
        </p:blipFill>
        <p:spPr>
          <a:xfrm>
            <a:off x="0" y="65855"/>
            <a:ext cx="3505200" cy="6715945"/>
          </a:xfrm>
        </p:spPr>
      </p:pic>
      <p:pic>
        <p:nvPicPr>
          <p:cNvPr id="5" name="Content Placeholder 3" descr="northernsitesalinity.jpg"/>
          <p:cNvPicPr>
            <a:picLocks noChangeAspect="1"/>
          </p:cNvPicPr>
          <p:nvPr/>
        </p:nvPicPr>
        <p:blipFill>
          <a:blip r:embed="rId3"/>
          <a:srcRect l="8603" t="8418" r="10782" b="7401"/>
          <a:stretch>
            <a:fillRect/>
          </a:stretch>
        </p:blipFill>
        <p:spPr>
          <a:xfrm>
            <a:off x="4800600" y="988541"/>
            <a:ext cx="4343400" cy="586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lvsno3overa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8603" t="8418" r="10782" b="7401"/>
          <a:stretch>
            <a:fillRect/>
          </a:stretch>
        </p:blipFill>
        <p:spPr>
          <a:xfrm>
            <a:off x="54864" y="59724"/>
            <a:ext cx="4974336" cy="6722076"/>
          </a:xfrm>
        </p:spPr>
      </p:pic>
      <p:pic>
        <p:nvPicPr>
          <p:cNvPr id="5" name="Picture 4" descr="salvsno3nor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80987"/>
            <a:ext cx="6353175" cy="629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rthernsitesagd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8603" t="8418" r="10782" b="5717"/>
          <a:stretch>
            <a:fillRect/>
          </a:stretch>
        </p:blipFill>
        <p:spPr>
          <a:xfrm>
            <a:off x="0" y="38100"/>
            <a:ext cx="4560794" cy="6286500"/>
          </a:xfrm>
        </p:spPr>
      </p:pic>
      <p:pic>
        <p:nvPicPr>
          <p:cNvPr id="5" name="Picture 4" descr="southernsiteagd15.jpg"/>
          <p:cNvPicPr>
            <a:picLocks noChangeAspect="1"/>
          </p:cNvPicPr>
          <p:nvPr/>
        </p:nvPicPr>
        <p:blipFill>
          <a:blip r:embed="rId3"/>
          <a:srcRect l="8301" t="7778" r="11176" b="7777"/>
          <a:stretch>
            <a:fillRect/>
          </a:stretch>
        </p:blipFill>
        <p:spPr>
          <a:xfrm>
            <a:off x="4560794" y="561735"/>
            <a:ext cx="4583206" cy="622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lassiadeln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8603" t="8418" r="10782" b="7401"/>
          <a:stretch>
            <a:fillRect/>
          </a:stretch>
        </p:blipFill>
        <p:spPr>
          <a:xfrm>
            <a:off x="2095500" y="76199"/>
            <a:ext cx="4914900" cy="6641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in nutrient values between Northern and Southern sites</a:t>
            </a:r>
          </a:p>
          <a:p>
            <a:r>
              <a:rPr lang="en-US" dirty="0" smtClean="0"/>
              <a:t>Nutrient levels appear linked to freshwater input</a:t>
            </a:r>
          </a:p>
          <a:p>
            <a:r>
              <a:rPr lang="en-US" dirty="0" smtClean="0"/>
              <a:t>HOWEVER, high algal ΔN</a:t>
            </a:r>
            <a:r>
              <a:rPr lang="en-US" baseline="30000" dirty="0" smtClean="0"/>
              <a:t>15 </a:t>
            </a:r>
            <a:r>
              <a:rPr lang="en-US" dirty="0" smtClean="0"/>
              <a:t>across GAA</a:t>
            </a:r>
          </a:p>
          <a:p>
            <a:pPr lvl="1"/>
            <a:r>
              <a:rPr lang="en-US" dirty="0" smtClean="0"/>
              <a:t>Groundwater connectivity</a:t>
            </a:r>
          </a:p>
          <a:p>
            <a:pPr lvl="1"/>
            <a:r>
              <a:rPr lang="en-US" dirty="0" smtClean="0"/>
              <a:t>Naturally N</a:t>
            </a:r>
            <a:r>
              <a:rPr lang="en-US" baseline="30000" dirty="0" smtClean="0"/>
              <a:t>15</a:t>
            </a:r>
            <a:r>
              <a:rPr lang="en-US" dirty="0" smtClean="0"/>
              <a:t> sediments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Improvements/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data!</a:t>
            </a:r>
            <a:endParaRPr lang="en-US" dirty="0" smtClean="0"/>
          </a:p>
          <a:p>
            <a:r>
              <a:rPr lang="en-US" dirty="0" smtClean="0"/>
              <a:t>Integration of phosphorus/ammonium data</a:t>
            </a:r>
          </a:p>
          <a:p>
            <a:r>
              <a:rPr lang="en-US" dirty="0" smtClean="0"/>
              <a:t>Investigate nutrient</a:t>
            </a:r>
            <a:r>
              <a:rPr lang="en-US" dirty="0" smtClean="0"/>
              <a:t> pulses</a:t>
            </a:r>
          </a:p>
          <a:p>
            <a:r>
              <a:rPr lang="en-US" dirty="0" smtClean="0"/>
              <a:t>Transect study to tra</a:t>
            </a:r>
            <a:r>
              <a:rPr lang="en-US" dirty="0" smtClean="0"/>
              <a:t>ce “plumes”</a:t>
            </a:r>
            <a:endParaRPr lang="en-US" dirty="0" smtClean="0"/>
          </a:p>
          <a:p>
            <a:r>
              <a:rPr lang="en-US" dirty="0" err="1" smtClean="0"/>
              <a:t>Trophic</a:t>
            </a:r>
            <a:r>
              <a:rPr lang="en-US" dirty="0" smtClean="0"/>
              <a:t> </a:t>
            </a:r>
            <a:r>
              <a:rPr lang="en-US" dirty="0" smtClean="0"/>
              <a:t>interactions!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5257800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http://www.oceanrealmimages.com/gallery/main.php?g2_view=core.DownloadItem&amp;g2_itemId=161&amp;g2_serialNumber=5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Study sites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 (or further questions!)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quality parameters directly influence ecology</a:t>
            </a:r>
          </a:p>
          <a:p>
            <a:r>
              <a:rPr lang="en-US" dirty="0" smtClean="0"/>
              <a:t>Rapid development along coastlines increases nutrient runoff</a:t>
            </a:r>
          </a:p>
          <a:p>
            <a:r>
              <a:rPr lang="en-US" dirty="0" err="1" smtClean="0"/>
              <a:t>Eutrophication</a:t>
            </a:r>
            <a:r>
              <a:rPr lang="en-US" dirty="0" smtClean="0"/>
              <a:t>: overabundance of</a:t>
            </a:r>
            <a:r>
              <a:rPr lang="en-US" dirty="0" smtClean="0"/>
              <a:t> </a:t>
            </a:r>
            <a:r>
              <a:rPr lang="en-US" dirty="0" err="1" smtClean="0"/>
              <a:t>nutrients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leads </a:t>
            </a:r>
            <a:r>
              <a:rPr lang="en-US" dirty="0" smtClean="0"/>
              <a:t>to rapid increase in primary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coastal </a:t>
            </a:r>
            <a:r>
              <a:rPr lang="en-US" dirty="0" smtClean="0"/>
              <a:t>water bodies </a:t>
            </a:r>
            <a:r>
              <a:rPr lang="en-US" dirty="0" smtClean="0"/>
              <a:t>of the Greater </a:t>
            </a:r>
            <a:r>
              <a:rPr lang="en-US" dirty="0" err="1" smtClean="0"/>
              <a:t>Akumal</a:t>
            </a:r>
            <a:r>
              <a:rPr lang="en-US" dirty="0" smtClean="0"/>
              <a:t> area show </a:t>
            </a:r>
            <a:r>
              <a:rPr lang="en-US" dirty="0" err="1" smtClean="0"/>
              <a:t>eutrophic</a:t>
            </a:r>
            <a:r>
              <a:rPr lang="en-US" dirty="0" smtClean="0"/>
              <a:t> conditions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nutrient </a:t>
            </a:r>
            <a:r>
              <a:rPr lang="en-US" dirty="0" smtClean="0"/>
              <a:t>levels</a:t>
            </a:r>
            <a:r>
              <a:rPr lang="en-US" dirty="0" smtClean="0"/>
              <a:t> be linked </a:t>
            </a:r>
            <a:r>
              <a:rPr lang="en-US" dirty="0" smtClean="0"/>
              <a:t>to the increased development in the area?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determine the source of nutrients?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ΔN</a:t>
            </a:r>
            <a:r>
              <a:rPr lang="en-US" baseline="30000" dirty="0" smtClean="0"/>
              <a:t>15</a:t>
            </a:r>
            <a:r>
              <a:rPr lang="en-US" dirty="0" smtClean="0"/>
              <a:t>: measurement comparing N</a:t>
            </a:r>
            <a:r>
              <a:rPr lang="en-US" baseline="30000" dirty="0" smtClean="0"/>
              <a:t>15</a:t>
            </a:r>
            <a:r>
              <a:rPr lang="en-US" dirty="0" smtClean="0"/>
              <a:t>:N</a:t>
            </a:r>
            <a:r>
              <a:rPr lang="en-US" baseline="30000" dirty="0" smtClean="0"/>
              <a:t>14</a:t>
            </a:r>
            <a:r>
              <a:rPr lang="en-US" dirty="0" smtClean="0"/>
              <a:t> in a sample</a:t>
            </a:r>
          </a:p>
          <a:p>
            <a:pPr lvl="1"/>
            <a:r>
              <a:rPr lang="en-US" dirty="0" smtClean="0"/>
              <a:t>Both isotopes found in nature</a:t>
            </a:r>
          </a:p>
          <a:p>
            <a:pPr lvl="1"/>
            <a:r>
              <a:rPr lang="en-US" dirty="0" smtClean="0"/>
              <a:t>Wastewater tends to have a heavy (high) N</a:t>
            </a:r>
            <a:r>
              <a:rPr lang="en-US" baseline="30000" dirty="0" smtClean="0"/>
              <a:t>15</a:t>
            </a:r>
            <a:r>
              <a:rPr lang="en-US" dirty="0" smtClean="0"/>
              <a:t>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Study Sites</a:t>
            </a:r>
            <a:endParaRPr lang="en-US" dirty="0"/>
          </a:p>
        </p:txBody>
      </p:sp>
      <p:pic>
        <p:nvPicPr>
          <p:cNvPr id="6" name="Content Placeholder 5" descr="yucatan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66" t="6427" r="340" b="18918"/>
          <a:stretch>
            <a:fillRect/>
          </a:stretch>
        </p:blipFill>
        <p:spPr>
          <a:xfrm>
            <a:off x="1524000" y="838200"/>
            <a:ext cx="6248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Study Sites</a:t>
            </a:r>
            <a:endParaRPr lang="en-US" dirty="0"/>
          </a:p>
        </p:txBody>
      </p:sp>
      <p:pic>
        <p:nvPicPr>
          <p:cNvPr id="5" name="Content Placeholder 4" descr="studyarea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24" t="6734" r="8603" b="5717"/>
          <a:stretch>
            <a:fillRect/>
          </a:stretch>
        </p:blipFill>
        <p:spPr>
          <a:xfrm>
            <a:off x="2133600" y="685800"/>
            <a:ext cx="4572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Study Sites</a:t>
            </a:r>
            <a:endParaRPr lang="en-US" dirty="0"/>
          </a:p>
        </p:txBody>
      </p:sp>
      <p:pic>
        <p:nvPicPr>
          <p:cNvPr id="6" name="Content Placeholder 5" descr="northern_sites_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7644" r="7643"/>
          <a:stretch>
            <a:fillRect/>
          </a:stretch>
        </p:blipFill>
        <p:spPr>
          <a:xfrm>
            <a:off x="2362200" y="738112"/>
            <a:ext cx="4267200" cy="603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Study Sites</a:t>
            </a:r>
            <a:endParaRPr lang="en-US" dirty="0"/>
          </a:p>
        </p:txBody>
      </p:sp>
      <p:pic>
        <p:nvPicPr>
          <p:cNvPr id="5" name="Content Placeholder 4" descr="southern_sites_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6518" r="4447"/>
          <a:stretch>
            <a:fillRect/>
          </a:stretch>
        </p:blipFill>
        <p:spPr>
          <a:xfrm>
            <a:off x="2286000" y="652906"/>
            <a:ext cx="4419600" cy="6104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264</Words>
  <Application>Microsoft Macintosh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Nutrient Dynamics along the Caribbean Coast of the Yucatan Peninsula, Mexico: Monitoring for Potential Impacts of Development</vt:lpstr>
      <vt:lpstr>Outline</vt:lpstr>
      <vt:lpstr>Introduction</vt:lpstr>
      <vt:lpstr>Questions</vt:lpstr>
      <vt:lpstr>How can we determine the source of nutrients?</vt:lpstr>
      <vt:lpstr>Study Sites</vt:lpstr>
      <vt:lpstr>Study Sites</vt:lpstr>
      <vt:lpstr>Study Sites</vt:lpstr>
      <vt:lpstr>Study Sites</vt:lpstr>
      <vt:lpstr>Methods</vt:lpstr>
      <vt:lpstr>Results</vt:lpstr>
      <vt:lpstr>Results</vt:lpstr>
      <vt:lpstr>Results</vt:lpstr>
      <vt:lpstr>Slide 14</vt:lpstr>
      <vt:lpstr>Slide 15</vt:lpstr>
      <vt:lpstr>Slide 16</vt:lpstr>
      <vt:lpstr>Discussion</vt:lpstr>
      <vt:lpstr>Improvements/ Future work</vt:lpstr>
      <vt:lpstr>Thank You!</vt:lpstr>
    </vt:vector>
  </TitlesOfParts>
  <Company>University of Texas-Austin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Dynamics along the Caribbean Coast of the Yucatan Peninsula, Mexico: Monitoring for Potential Impacts of Development</dc:title>
  <dc:creator>Sarah Wallace</dc:creator>
  <cp:lastModifiedBy>Sarah Wallace</cp:lastModifiedBy>
  <cp:revision>5</cp:revision>
  <dcterms:created xsi:type="dcterms:W3CDTF">2008-12-02T14:08:52Z</dcterms:created>
  <dcterms:modified xsi:type="dcterms:W3CDTF">2008-12-02T14:22:00Z</dcterms:modified>
</cp:coreProperties>
</file>