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8" r:id="rId5"/>
    <p:sldId id="265" r:id="rId6"/>
    <p:sldId id="268" r:id="rId7"/>
    <p:sldId id="269" r:id="rId8"/>
    <p:sldId id="271" r:id="rId9"/>
    <p:sldId id="272" r:id="rId10"/>
    <p:sldId id="270" r:id="rId11"/>
    <p:sldId id="273" r:id="rId12"/>
    <p:sldId id="261" r:id="rId13"/>
    <p:sldId id="256" r:id="rId14"/>
    <p:sldId id="260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>
        <p:scale>
          <a:sx n="75" d="100"/>
          <a:sy n="75" d="100"/>
        </p:scale>
        <p:origin x="-10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\Desktop\Trans%20Systems%20Management\Term%20Project\JACK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\Desktop\Trans%20Systems%20Management\Term%20Project\JACK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Population Growth in Texas </a:t>
            </a:r>
          </a:p>
        </c:rich>
      </c:tx>
      <c:layout>
        <c:manualLayout>
          <c:xMode val="edge"/>
          <c:yMode val="edge"/>
          <c:x val="0.1503633011063491"/>
          <c:y val="4.3324584426946651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</c:v>
                </c:pt>
              </c:strCache>
            </c:strRef>
          </c:tx>
          <c:xVal>
            <c:numRef>
              <c:f>Sheet1!$A$2:$A$57</c:f>
              <c:numCache>
                <c:formatCode>General</c:formatCode>
                <c:ptCount val="5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</c:numCache>
            </c:numRef>
          </c:xVal>
          <c:yVal>
            <c:numRef>
              <c:f>Sheet1!$B$2:$B$57</c:f>
              <c:numCache>
                <c:formatCode>General</c:formatCode>
                <c:ptCount val="56"/>
                <c:pt idx="0">
                  <c:v>14229191</c:v>
                </c:pt>
                <c:pt idx="1">
                  <c:v>14746318</c:v>
                </c:pt>
                <c:pt idx="2">
                  <c:v>15331415</c:v>
                </c:pt>
                <c:pt idx="3">
                  <c:v>15751676</c:v>
                </c:pt>
                <c:pt idx="4">
                  <c:v>16007086</c:v>
                </c:pt>
                <c:pt idx="5">
                  <c:v>16272734</c:v>
                </c:pt>
                <c:pt idx="6">
                  <c:v>16561113</c:v>
                </c:pt>
                <c:pt idx="7">
                  <c:v>16621791</c:v>
                </c:pt>
                <c:pt idx="8">
                  <c:v>16667022</c:v>
                </c:pt>
                <c:pt idx="9">
                  <c:v>16806735</c:v>
                </c:pt>
                <c:pt idx="10">
                  <c:v>16986335</c:v>
                </c:pt>
                <c:pt idx="11">
                  <c:v>17339904</c:v>
                </c:pt>
                <c:pt idx="12">
                  <c:v>17650479</c:v>
                </c:pt>
                <c:pt idx="13">
                  <c:v>17996764</c:v>
                </c:pt>
                <c:pt idx="14">
                  <c:v>18338319</c:v>
                </c:pt>
                <c:pt idx="15">
                  <c:v>18679706</c:v>
                </c:pt>
                <c:pt idx="16">
                  <c:v>19006240</c:v>
                </c:pt>
                <c:pt idx="17">
                  <c:v>19355427</c:v>
                </c:pt>
                <c:pt idx="18">
                  <c:v>19712389</c:v>
                </c:pt>
                <c:pt idx="19">
                  <c:v>20044141</c:v>
                </c:pt>
                <c:pt idx="20">
                  <c:v>20851820</c:v>
                </c:pt>
                <c:pt idx="21">
                  <c:v>21183522</c:v>
                </c:pt>
                <c:pt idx="22">
                  <c:v>21519983</c:v>
                </c:pt>
                <c:pt idx="23">
                  <c:v>21860876</c:v>
                </c:pt>
                <c:pt idx="24">
                  <c:v>22206348</c:v>
                </c:pt>
                <c:pt idx="25">
                  <c:v>22556054</c:v>
                </c:pt>
                <c:pt idx="26">
                  <c:v>22907237</c:v>
                </c:pt>
                <c:pt idx="27">
                  <c:v>23259917</c:v>
                </c:pt>
                <c:pt idx="28">
                  <c:v>24178180</c:v>
                </c:pt>
                <c:pt idx="29">
                  <c:v>24637254</c:v>
                </c:pt>
                <c:pt idx="30">
                  <c:v>25105646</c:v>
                </c:pt>
                <c:pt idx="31">
                  <c:v>25583249</c:v>
                </c:pt>
                <c:pt idx="32">
                  <c:v>26070099</c:v>
                </c:pt>
                <c:pt idx="33">
                  <c:v>26565655</c:v>
                </c:pt>
                <c:pt idx="34">
                  <c:v>27069526</c:v>
                </c:pt>
                <c:pt idx="35">
                  <c:v>27581188</c:v>
                </c:pt>
                <c:pt idx="36">
                  <c:v>28100315</c:v>
                </c:pt>
                <c:pt idx="37">
                  <c:v>28626868</c:v>
                </c:pt>
                <c:pt idx="38">
                  <c:v>29160863</c:v>
                </c:pt>
                <c:pt idx="39">
                  <c:v>29702803</c:v>
                </c:pt>
                <c:pt idx="40">
                  <c:v>30252539</c:v>
                </c:pt>
                <c:pt idx="41">
                  <c:v>30812396</c:v>
                </c:pt>
                <c:pt idx="42">
                  <c:v>31382834</c:v>
                </c:pt>
                <c:pt idx="43">
                  <c:v>31963803</c:v>
                </c:pt>
                <c:pt idx="44">
                  <c:v>32555481</c:v>
                </c:pt>
                <c:pt idx="45">
                  <c:v>33158042</c:v>
                </c:pt>
                <c:pt idx="46">
                  <c:v>33771203</c:v>
                </c:pt>
                <c:pt idx="47">
                  <c:v>34395189</c:v>
                </c:pt>
                <c:pt idx="48">
                  <c:v>35029972</c:v>
                </c:pt>
                <c:pt idx="49">
                  <c:v>35675768</c:v>
                </c:pt>
                <c:pt idx="50">
                  <c:v>36332880</c:v>
                </c:pt>
                <c:pt idx="51">
                  <c:v>37002633</c:v>
                </c:pt>
                <c:pt idx="52">
                  <c:v>37684240</c:v>
                </c:pt>
                <c:pt idx="53">
                  <c:v>38377918</c:v>
                </c:pt>
                <c:pt idx="54">
                  <c:v>39084191</c:v>
                </c:pt>
                <c:pt idx="55">
                  <c:v>39802939</c:v>
                </c:pt>
              </c:numCache>
            </c:numRef>
          </c:yVal>
          <c:smooth val="1"/>
        </c:ser>
        <c:axId val="68024192"/>
        <c:axId val="67850240"/>
      </c:scatterChart>
      <c:valAx>
        <c:axId val="6802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850240"/>
        <c:crosses val="autoZero"/>
        <c:crossBetween val="midCat"/>
      </c:valAx>
      <c:valAx>
        <c:axId val="67850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Population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024192"/>
        <c:crosses val="autoZero"/>
        <c:crossBetween val="midCat"/>
      </c:valAx>
      <c:spPr>
        <a:solidFill>
          <a:schemeClr val="bg1"/>
        </a:solidFill>
      </c:spPr>
    </c:plotArea>
    <c:plotVisOnly val="1"/>
  </c:chart>
  <c:spPr>
    <a:solidFill>
      <a:schemeClr val="tx2">
        <a:lumMod val="40000"/>
        <a:lumOff val="6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2800" dirty="0"/>
              <a:t>Vehicle Miles Traveled in Texas</a:t>
            </a:r>
          </a:p>
        </c:rich>
      </c:tx>
      <c:layout>
        <c:manualLayout>
          <c:xMode val="edge"/>
          <c:yMode val="edge"/>
          <c:x val="0.12805907172995779"/>
          <c:y val="4.4080198308544774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Sheet1!$R$1</c:f>
              <c:strCache>
                <c:ptCount val="1"/>
                <c:pt idx="0">
                  <c:v>Vehicle Miles Traveled</c:v>
                </c:pt>
              </c:strCache>
            </c:strRef>
          </c:tx>
          <c:xVal>
            <c:numRef>
              <c:f>Sheet1!$Q$2:$Q$31</c:f>
              <c:numCache>
                <c:formatCode>General</c:formatCode>
                <c:ptCount val="3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</c:numCache>
            </c:numRef>
          </c:xVal>
          <c:yVal>
            <c:numRef>
              <c:f>Sheet1!$R$2:$R$31</c:f>
              <c:numCache>
                <c:formatCode>#,##0_);[Red]\(#,##0\)</c:formatCode>
                <c:ptCount val="30"/>
                <c:pt idx="0">
                  <c:v>102624000000</c:v>
                </c:pt>
                <c:pt idx="1">
                  <c:v>101909000000</c:v>
                </c:pt>
                <c:pt idx="2">
                  <c:v>103255000000</c:v>
                </c:pt>
                <c:pt idx="3">
                  <c:v>120147000000</c:v>
                </c:pt>
                <c:pt idx="4">
                  <c:v>124910000000</c:v>
                </c:pt>
                <c:pt idx="5">
                  <c:v>129309000000</c:v>
                </c:pt>
                <c:pt idx="6">
                  <c:v>137280000000</c:v>
                </c:pt>
                <c:pt idx="7">
                  <c:v>143500000000</c:v>
                </c:pt>
                <c:pt idx="8">
                  <c:v>150474000000</c:v>
                </c:pt>
                <c:pt idx="9">
                  <c:v>151221000000</c:v>
                </c:pt>
                <c:pt idx="10">
                  <c:v>152819000000</c:v>
                </c:pt>
                <c:pt idx="11">
                  <c:v>159679000000</c:v>
                </c:pt>
                <c:pt idx="12">
                  <c:v>163103000000</c:v>
                </c:pt>
                <c:pt idx="13">
                  <c:v>162780000000</c:v>
                </c:pt>
                <c:pt idx="14">
                  <c:v>162769000000</c:v>
                </c:pt>
                <c:pt idx="15">
                  <c:v>167988000000</c:v>
                </c:pt>
                <c:pt idx="16">
                  <c:v>172976000000</c:v>
                </c:pt>
                <c:pt idx="17">
                  <c:v>183103000000</c:v>
                </c:pt>
                <c:pt idx="18">
                  <c:v>187064000000</c:v>
                </c:pt>
                <c:pt idx="19">
                  <c:v>194665000000</c:v>
                </c:pt>
                <c:pt idx="20">
                  <c:v>201989000000</c:v>
                </c:pt>
                <c:pt idx="21">
                  <c:v>210874000000</c:v>
                </c:pt>
                <c:pt idx="22">
                  <c:v>220064000000</c:v>
                </c:pt>
                <c:pt idx="23">
                  <c:v>216217000000</c:v>
                </c:pt>
                <c:pt idx="24">
                  <c:v>220146000000</c:v>
                </c:pt>
                <c:pt idx="25">
                  <c:v>222816000000</c:v>
                </c:pt>
                <c:pt idx="26">
                  <c:v>227958000000</c:v>
                </c:pt>
                <c:pt idx="27">
                  <c:v>234384000000</c:v>
                </c:pt>
                <c:pt idx="28">
                  <c:v>235884000000</c:v>
                </c:pt>
                <c:pt idx="29">
                  <c:v>239572000000</c:v>
                </c:pt>
              </c:numCache>
            </c:numRef>
          </c:yVal>
          <c:smooth val="1"/>
        </c:ser>
        <c:axId val="67874176"/>
        <c:axId val="67880448"/>
      </c:scatterChart>
      <c:valAx>
        <c:axId val="67874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7880448"/>
        <c:crosses val="autoZero"/>
        <c:crossBetween val="midCat"/>
      </c:valAx>
      <c:valAx>
        <c:axId val="67880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Vehicle Miles Traveled</a:t>
                </a:r>
              </a:p>
            </c:rich>
          </c:tx>
          <c:layout/>
        </c:title>
        <c:numFmt formatCode="#,##0_);[Red]\(#,##0\)" sourceLinked="1"/>
        <c:majorTickMark val="none"/>
        <c:tickLblPos val="nextTo"/>
        <c:crossAx val="67874176"/>
        <c:crosses val="autoZero"/>
        <c:crossBetween val="midCat"/>
      </c:valAx>
      <c:spPr>
        <a:solidFill>
          <a:schemeClr val="bg1"/>
        </a:solidFill>
      </c:spPr>
    </c:plotArea>
    <c:plotVisOnly val="1"/>
  </c:chart>
  <c:spPr>
    <a:solidFill>
      <a:schemeClr val="tx2">
        <a:lumMod val="40000"/>
        <a:lumOff val="60000"/>
      </a:schemeClr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4455-B83D-48A4-A892-AFB713F3F854}" type="datetimeFigureOut">
              <a:rPr lang="en-US" smtClean="0"/>
              <a:pPr/>
              <a:t>12/3/2008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79B8-8BCC-4BD1-B7E8-BA21D64879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42836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685800" y="1347568"/>
            <a:ext cx="6019800" cy="5510432"/>
            <a:chOff x="762000" y="1347568"/>
            <a:chExt cx="6019800" cy="551043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" y="1347568"/>
              <a:ext cx="6019800" cy="551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5-Point Star 7"/>
            <p:cNvSpPr/>
            <p:nvPr/>
          </p:nvSpPr>
          <p:spPr>
            <a:xfrm>
              <a:off x="4572000" y="4343400"/>
              <a:ext cx="304800" cy="304800"/>
            </a:xfrm>
            <a:prstGeom prst="star5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 anchor="t">
            <a:normAutofit fontScale="90000"/>
          </a:bodyPr>
          <a:lstStyle/>
          <a:p>
            <a:r>
              <a:rPr lang="en-US" b="1" u="sng" dirty="0" smtClean="0">
                <a:latin typeface="Perpetua" pitchFamily="18" charset="0"/>
              </a:rPr>
              <a:t>Creating a GIS Based Traffic Control Planning Tool for the Dallas District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5105400"/>
            <a:ext cx="24384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Andrew Karl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Dr. Maidment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CE 394K.3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GIS in Water Resources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Term Project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Due: 12/4/08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00600" y="29718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62000"/>
            <a:ext cx="77438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4100" dirty="0" smtClean="0"/>
              <a:t>7. </a:t>
            </a:r>
            <a:r>
              <a:rPr lang="en-US" sz="4000" dirty="0" smtClean="0"/>
              <a:t>Create Route Event Layer of Capacity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762000"/>
            <a:ext cx="56356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4100" dirty="0" smtClean="0"/>
              <a:t>8. Merge the Capacity (Route Event) Layer with the Census Road Layer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   Accomplished similar to previous merging procedures</a:t>
            </a:r>
            <a:endParaRPr lang="en-US" sz="21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76116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100" dirty="0" smtClean="0"/>
              <a:t>Current GIS Model</a:t>
            </a:r>
            <a:endParaRPr lang="en-US" sz="4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3638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990600"/>
            <a:ext cx="990600" cy="1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45910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5800"/>
            <a:ext cx="46005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343400" cy="32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1"/>
            <a:ext cx="43933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331" y="1524000"/>
            <a:ext cx="47436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en-US" sz="4100" dirty="0" smtClean="0"/>
              <a:t>Other Neat Features</a:t>
            </a:r>
            <a:endParaRPr lang="en-US" sz="4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32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Future Work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1" u="sng" dirty="0" smtClean="0">
                <a:latin typeface="+mj-lt"/>
                <a:ea typeface="+mj-ea"/>
                <a:cs typeface="+mj-cs"/>
              </a:rPr>
              <a:t>Phase 1: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Currently working on adding frontage roads and arterial streets into the GIS model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1" u="sng" dirty="0" smtClean="0">
                <a:latin typeface="+mj-lt"/>
                <a:ea typeface="+mj-ea"/>
                <a:cs typeface="+mj-cs"/>
              </a:rPr>
              <a:t>Phase 2: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Will </a:t>
            </a:r>
            <a:r>
              <a:rPr lang="en-US" sz="2500" dirty="0" smtClean="0"/>
              <a:t>provide </a:t>
            </a:r>
            <a:r>
              <a:rPr lang="en-US" sz="2500" dirty="0" smtClean="0"/>
              <a:t>the model with simulation ability </a:t>
            </a:r>
            <a:r>
              <a:rPr lang="en-US" sz="2500" dirty="0" smtClean="0"/>
              <a:t>which </a:t>
            </a:r>
            <a:r>
              <a:rPr lang="en-US" sz="2500" dirty="0" smtClean="0"/>
              <a:t>will generate further information for enhancing traffic flow</a:t>
            </a:r>
            <a:r>
              <a:rPr lang="en-US" sz="250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500" b="1" u="sng" dirty="0" smtClean="0">
                <a:latin typeface="+mj-lt"/>
                <a:ea typeface="+mj-ea"/>
                <a:cs typeface="+mj-cs"/>
              </a:rPr>
              <a:t>Phase 3: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 Involves </a:t>
            </a:r>
            <a:r>
              <a:rPr lang="en-US" sz="2500" dirty="0" smtClean="0"/>
              <a:t>transforming </a:t>
            </a:r>
            <a:r>
              <a:rPr lang="en-US" sz="2500" dirty="0" smtClean="0"/>
              <a:t>the static model into a dynamic model, thus  </a:t>
            </a:r>
            <a:r>
              <a:rPr lang="en-US" sz="2500" dirty="0" smtClean="0"/>
              <a:t>  providing </a:t>
            </a:r>
            <a:r>
              <a:rPr lang="en-US" sz="2500" dirty="0" smtClean="0"/>
              <a:t>more realistic estimates of traffic flow in the region</a:t>
            </a:r>
            <a:endParaRPr lang="en-US" sz="25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sidethedragonsden.com/images/2007/06/11/imgthatsallfolk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4286250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0"/>
          <a:ext cx="6019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124200" y="3429000"/>
          <a:ext cx="6019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0" y="228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Dallas </a:t>
            </a:r>
            <a:r>
              <a:rPr lang="en-US" sz="2000" dirty="0" smtClean="0"/>
              <a:t>– Fort Worth area is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most congested region in the country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Commuters </a:t>
            </a:r>
            <a:r>
              <a:rPr lang="en-US" sz="2000" dirty="0" smtClean="0"/>
              <a:t>lose an average of 58 hours per year stuck in traffic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Total hours lost in the region will be over 150 million this year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Counteract </a:t>
            </a:r>
            <a:r>
              <a:rPr lang="en-US" sz="2000" dirty="0" smtClean="0"/>
              <a:t>traffic congestion with proper maintenance and construction of new infrastructure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u="sng" dirty="0" smtClean="0"/>
              <a:t>Problem:</a:t>
            </a:r>
            <a:endParaRPr lang="en-US" sz="1950" dirty="0" smtClean="0"/>
          </a:p>
          <a:p>
            <a:pPr>
              <a:buFont typeface="Arial" pitchFamily="34" charset="0"/>
              <a:buChar char="•"/>
            </a:pPr>
            <a:r>
              <a:rPr lang="en-US" sz="1950" dirty="0" smtClean="0"/>
              <a:t>     Maintenance and upgrades to roadway infrastructure involves lane closures</a:t>
            </a:r>
          </a:p>
          <a:p>
            <a:pPr>
              <a:buFont typeface="Arial" pitchFamily="34" charset="0"/>
              <a:buChar char="•"/>
            </a:pPr>
            <a:r>
              <a:rPr lang="en-US" sz="1950" dirty="0" smtClean="0"/>
              <a:t>     Detours cost commuters time and money</a:t>
            </a:r>
          </a:p>
          <a:p>
            <a:pPr>
              <a:buFont typeface="Arial" pitchFamily="34" charset="0"/>
              <a:buChar char="•"/>
            </a:pPr>
            <a:r>
              <a:rPr lang="en-US" sz="1950" dirty="0" smtClean="0"/>
              <a:t>     These user costs are often unaccounted for in traffic management plans</a:t>
            </a:r>
          </a:p>
          <a:p>
            <a:pPr>
              <a:buFont typeface="Arial" pitchFamily="34" charset="0"/>
              <a:buChar char="•"/>
            </a:pPr>
            <a:r>
              <a:rPr lang="en-US" sz="1950" dirty="0" smtClean="0"/>
              <a:t>     The importance of considering these user costs has driven the need for an aggregate         database combining information on roadway properties, capacity, and demand</a:t>
            </a:r>
          </a:p>
          <a:p>
            <a:pPr>
              <a:buFont typeface="Arial" pitchFamily="34" charset="0"/>
              <a:buChar char="•"/>
            </a:pPr>
            <a:endParaRPr lang="en-US" sz="1950" dirty="0" smtClean="0"/>
          </a:p>
          <a:p>
            <a:r>
              <a:rPr lang="en-US" sz="1950" b="1" u="sng" dirty="0" smtClean="0"/>
              <a:t>Solution:</a:t>
            </a:r>
          </a:p>
          <a:p>
            <a:pPr>
              <a:buFont typeface="Arial" pitchFamily="34" charset="0"/>
              <a:buChar char="•"/>
            </a:pPr>
            <a:r>
              <a:rPr lang="en-US" sz="1950" dirty="0" smtClean="0"/>
              <a:t>     Use data from 3 existing databases: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dirty="0" smtClean="0"/>
              <a:t>Census Road Data: gives roadway geographic information for each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50" dirty="0" smtClean="0"/>
              <a:t>Pavement Management Information System (PMIS) + Texas Reference Markers (TRM)</a:t>
            </a:r>
          </a:p>
          <a:p>
            <a:pPr marL="342900" indent="-342900"/>
            <a:r>
              <a:rPr lang="en-US" sz="1950" dirty="0" smtClean="0"/>
              <a:t>	a. PMIS contains physical roadway characteristics (# of lanes, lane width, shoulder width) which are used to calculate a roadway’s capacity</a:t>
            </a:r>
          </a:p>
          <a:p>
            <a:pPr marL="342900" indent="-342900"/>
            <a:r>
              <a:rPr lang="en-US" sz="1950" dirty="0" smtClean="0"/>
              <a:t>	b. TRM is a statewide linear referencing database which ties PMIS data to geographical locations</a:t>
            </a:r>
          </a:p>
          <a:p>
            <a:pPr marL="342900" indent="-342900">
              <a:buAutoNum type="arabicPeriod" startAt="3"/>
            </a:pPr>
            <a:r>
              <a:rPr lang="en-US" sz="1950" dirty="0" smtClean="0"/>
              <a:t>Dallas – Fort Worth Regional Travel Model (DFWRTM): provides estimated traffic volumes on roadway links in the Dallas region</a:t>
            </a:r>
          </a:p>
          <a:p>
            <a:pPr marL="342900" indent="-342900">
              <a:buAutoNum type="arabicPeriod" startAt="3"/>
            </a:pPr>
            <a:endParaRPr lang="en-US" sz="1950" dirty="0" smtClean="0"/>
          </a:p>
          <a:p>
            <a:pPr marL="342900" indent="-342900"/>
            <a:r>
              <a:rPr lang="en-US" sz="1950" b="1" u="sng" dirty="0" smtClean="0"/>
              <a:t>MORE PROBLEMS: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50" dirty="0" smtClean="0"/>
              <a:t>No common identifier among the 3 databases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950" dirty="0" smtClean="0"/>
              <a:t>D</a:t>
            </a:r>
            <a:r>
              <a:rPr lang="en-US" sz="1950" dirty="0" smtClean="0"/>
              <a:t>ifferent </a:t>
            </a:r>
            <a:r>
              <a:rPr lang="en-US" sz="1950" dirty="0" smtClean="0"/>
              <a:t>coordinate </a:t>
            </a:r>
            <a:r>
              <a:rPr lang="en-US" sz="1950" dirty="0" smtClean="0"/>
              <a:t>systems were used</a:t>
            </a:r>
            <a:endParaRPr lang="en-US" sz="19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8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158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9144000" cy="158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9144000" cy="1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71550"/>
            <a:ext cx="6686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1. Create PMIS Labels for Census Road Layer</a:t>
            </a:r>
            <a:endParaRPr lang="en-US" sz="4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1219200"/>
            <a:ext cx="7553325" cy="4838700"/>
            <a:chOff x="1066800" y="914400"/>
            <a:chExt cx="7553325" cy="48387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914400"/>
              <a:ext cx="75533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2438400"/>
              <a:ext cx="3924300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" name="Group 26"/>
          <p:cNvGrpSpPr/>
          <p:nvPr/>
        </p:nvGrpSpPr>
        <p:grpSpPr>
          <a:xfrm>
            <a:off x="2819400" y="1676400"/>
            <a:ext cx="4010025" cy="3694331"/>
            <a:chOff x="2438400" y="1295400"/>
            <a:chExt cx="4010025" cy="3694331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1295400"/>
              <a:ext cx="4010025" cy="99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 rot="5400000">
              <a:off x="3404750" y="3304737"/>
              <a:ext cx="2053514" cy="2381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95800" y="3048000"/>
              <a:ext cx="16002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VBA Program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7600" y="4343400"/>
              <a:ext cx="160020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IH0045L</a:t>
              </a:r>
            </a:p>
            <a:p>
              <a:pPr algn="ctr"/>
              <a:r>
                <a:rPr lang="en-US" dirty="0" smtClean="0"/>
                <a:t>IH0045R</a:t>
              </a:r>
              <a:endParaRPr lang="en-US" dirty="0"/>
            </a:p>
          </p:txBody>
        </p:sp>
      </p:grpSp>
      <p:grpSp>
        <p:nvGrpSpPr>
          <p:cNvPr id="32" name="Content Placeholder 3"/>
          <p:cNvGrpSpPr>
            <a:grpSpLocks noGrp="1"/>
          </p:cNvGrpSpPr>
          <p:nvPr>
            <p:ph idx="1"/>
          </p:nvPr>
        </p:nvGrpSpPr>
        <p:grpSpPr>
          <a:xfrm>
            <a:off x="609600" y="1600200"/>
            <a:ext cx="8077200" cy="4525963"/>
            <a:chOff x="609600" y="914400"/>
            <a:chExt cx="7762875" cy="5534025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600" y="914400"/>
              <a:ext cx="3886200" cy="394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95800" y="914400"/>
              <a:ext cx="3876675" cy="553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ontent Placeholder 3"/>
          <p:cNvGrpSpPr>
            <a:grpSpLocks noGrp="1"/>
          </p:cNvGrpSpPr>
          <p:nvPr>
            <p:ph idx="1"/>
          </p:nvPr>
        </p:nvGrpSpPr>
        <p:grpSpPr>
          <a:xfrm>
            <a:off x="304800" y="1143000"/>
            <a:ext cx="8229600" cy="4525963"/>
            <a:chOff x="685800" y="1066800"/>
            <a:chExt cx="7753350" cy="5038725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066800"/>
              <a:ext cx="7753350" cy="503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2667000"/>
              <a:ext cx="3371850" cy="338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295400"/>
            <a:ext cx="5524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524000"/>
            <a:ext cx="39052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1. Create PMIS Labels for Census Road Layer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2. Add X &amp; Y Coordinates of Start, Mid, and End       Points for Census Roads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1219200"/>
            <a:ext cx="7696200" cy="5094055"/>
            <a:chOff x="685800" y="1219200"/>
            <a:chExt cx="7696200" cy="5094055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219200"/>
              <a:ext cx="7696200" cy="507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2895600"/>
              <a:ext cx="3439920" cy="341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143000"/>
            <a:ext cx="8772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286000"/>
            <a:ext cx="8085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8696325"/>
            <a:chOff x="0" y="0"/>
            <a:chExt cx="9144000" cy="8696325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0"/>
              <a:ext cx="9144000" cy="7010400"/>
            </a:xfrm>
            <a:prstGeom prst="rect">
              <a:avLst/>
            </a:prstGeom>
          </p:spPr>
          <p:txBody>
            <a:bodyPr>
              <a:normAutofit fontScale="975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latin typeface="+mj-lt"/>
                  <a:ea typeface="+mj-ea"/>
                  <a:cs typeface="+mj-cs"/>
                </a:rPr>
                <a:t>3. Create PMIS Labels for the Demand Layer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en-US" sz="2000" dirty="0" smtClean="0">
                  <a:latin typeface="+mj-lt"/>
                  <a:ea typeface="+mj-ea"/>
                  <a:cs typeface="+mj-cs"/>
                </a:rPr>
                <a:t>    Add Demand shapefile to ArcMap and repeat similar to Step 1</a:t>
              </a:r>
              <a:endParaRPr lang="en-US" sz="21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latin typeface="+mj-lt"/>
                  <a:ea typeface="+mj-ea"/>
                  <a:cs typeface="+mj-cs"/>
                </a:rPr>
                <a:t>4. Add X &amp; Y Coordinates of Mid-Points of           Demand Layers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 Repeat similar to Step 2</a:t>
              </a:r>
              <a:endParaRPr lang="en-US" sz="2000" dirty="0" smtClean="0">
                <a:latin typeface="+mj-lt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smtClean="0">
                  <a:latin typeface="+mj-lt"/>
                  <a:ea typeface="+mj-ea"/>
                  <a:cs typeface="+mj-cs"/>
                </a:rPr>
                <a:t>5. Merge the Demand and Census Road Layers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Export both attribute tables (Demand and Census Road) to EXCEL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en-US" sz="2000" dirty="0" smtClean="0">
                  <a:latin typeface="+mj-lt"/>
                  <a:ea typeface="+mj-ea"/>
                  <a:cs typeface="+mj-cs"/>
                </a:rPr>
                <a:t>    VBA program is run to merge the layers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     Criteria for matching: </a:t>
              </a:r>
            </a:p>
            <a:p>
              <a:pPr lvl="2">
                <a:spcBef>
                  <a:spcPct val="0"/>
                </a:spcBef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	</a:t>
              </a:r>
              <a:r>
                <a:rPr lang="en-US" sz="2000" dirty="0" smtClean="0">
                  <a:latin typeface="+mj-lt"/>
                  <a:ea typeface="+mj-ea"/>
                  <a:cs typeface="+mj-cs"/>
                </a:rPr>
                <a:t>	1. Uniform Identifier</a:t>
              </a:r>
            </a:p>
            <a:p>
              <a:pPr lvl="2">
                <a:spcBef>
                  <a:spcPct val="0"/>
                </a:spcBef>
              </a:pPr>
              <a:r>
                <a:rPr lang="en-US" sz="2000" dirty="0" smtClean="0">
                  <a:latin typeface="+mj-lt"/>
                  <a:ea typeface="+mj-ea"/>
                  <a:cs typeface="+mj-cs"/>
                </a:rPr>
                <a:t>	</a:t>
              </a:r>
              <a:r>
                <a:rPr lang="en-US" sz="2000" dirty="0" smtClean="0">
                  <a:latin typeface="+mj-lt"/>
                  <a:ea typeface="+mj-ea"/>
                  <a:cs typeface="+mj-cs"/>
                </a:rPr>
                <a:t>	2. Match the closest links based upon start, mid, end points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6858000"/>
              <a:ext cx="482245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4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2971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6. Calculate Capacity Using PMIS Data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     Query necessary data from ACCESS, import to EXCEL, perform calculations</a:t>
            </a:r>
            <a:endParaRPr lang="en-US" sz="21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Freeway Capacity: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en-US" sz="2400" dirty="0" smtClean="0"/>
              <a:t>SF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MSF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(N)(f</a:t>
            </a:r>
            <a:r>
              <a:rPr lang="en-US" sz="2400" baseline="-25000" dirty="0" smtClean="0"/>
              <a:t>w</a:t>
            </a:r>
            <a:r>
              <a:rPr lang="en-US" sz="2400" dirty="0" smtClean="0"/>
              <a:t>)(f</a:t>
            </a:r>
            <a:r>
              <a:rPr lang="en-US" sz="2400" baseline="-25000" dirty="0" smtClean="0"/>
              <a:t>HV</a:t>
            </a:r>
            <a:r>
              <a:rPr lang="en-US" sz="2400" dirty="0" smtClean="0"/>
              <a:t>)(f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2-Lane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Highway Capacity:  </a:t>
            </a:r>
            <a:r>
              <a:rPr lang="en-US" sz="2400" dirty="0" smtClean="0"/>
              <a:t>V = v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(PHF)(f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)(f</a:t>
            </a:r>
            <a:r>
              <a:rPr lang="en-US" sz="2400" baseline="-25000" dirty="0" smtClean="0"/>
              <a:t>HV</a:t>
            </a:r>
            <a:r>
              <a:rPr lang="en-US" sz="2400" dirty="0" smtClean="0"/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Route Event Layer of Capacity Data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   Select roadway segments from Census Road shapefile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   Create new layer consisting of only that roadway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   Use Linear Referencing Tools               Make Route Event Layer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05200" y="38862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95800"/>
            <a:ext cx="2819400" cy="185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1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|13.2|3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1.2|18.7|3.1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486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Creating a GIS Based Traffic Control Planning Tool for the Dallas District </vt:lpstr>
      <vt:lpstr>Slide 2</vt:lpstr>
      <vt:lpstr>Slide 3</vt:lpstr>
      <vt:lpstr>Slide 4</vt:lpstr>
      <vt:lpstr>1. Create PMIS Labels for Census Road Layer</vt:lpstr>
      <vt:lpstr>1. Create PMIS Labels for Census Road Layer</vt:lpstr>
      <vt:lpstr>2. Add X &amp; Y Coordinates of Start, Mid, and End       Points for Census Roads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Andrew</cp:lastModifiedBy>
  <cp:revision>92</cp:revision>
  <dcterms:created xsi:type="dcterms:W3CDTF">2008-12-03T21:58:22Z</dcterms:created>
  <dcterms:modified xsi:type="dcterms:W3CDTF">2008-12-04T16:05:03Z</dcterms:modified>
</cp:coreProperties>
</file>