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6"/>
  </p:notesMasterIdLst>
  <p:handoutMasterIdLst>
    <p:handoutMasterId r:id="rId17"/>
  </p:handoutMasterIdLst>
  <p:sldIdLst>
    <p:sldId id="437" r:id="rId2"/>
    <p:sldId id="652" r:id="rId3"/>
    <p:sldId id="656" r:id="rId4"/>
    <p:sldId id="657" r:id="rId5"/>
    <p:sldId id="658" r:id="rId6"/>
    <p:sldId id="659" r:id="rId7"/>
    <p:sldId id="661" r:id="rId8"/>
    <p:sldId id="667" r:id="rId9"/>
    <p:sldId id="668" r:id="rId10"/>
    <p:sldId id="662" r:id="rId11"/>
    <p:sldId id="663" r:id="rId12"/>
    <p:sldId id="665" r:id="rId13"/>
    <p:sldId id="666" r:id="rId14"/>
    <p:sldId id="590" r:id="rId1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CC"/>
    <a:srgbClr val="FFFF99"/>
    <a:srgbClr val="FF0000"/>
    <a:srgbClr val="00CC00"/>
    <a:srgbClr val="000099"/>
    <a:srgbClr val="0000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5620" autoAdjust="0"/>
    <p:restoredTop sz="97526" autoAdjust="0"/>
  </p:normalViewPr>
  <p:slideViewPr>
    <p:cSldViewPr>
      <p:cViewPr varScale="1">
        <p:scale>
          <a:sx n="77" d="100"/>
          <a:sy n="77" d="100"/>
        </p:scale>
        <p:origin x="-1404" y="-90"/>
      </p:cViewPr>
      <p:guideLst>
        <p:guide orient="horz" pos="144"/>
        <p:guide pos="5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0"/>
    </p:cViewPr>
  </p:sorterViewPr>
  <p:notesViewPr>
    <p:cSldViewPr>
      <p:cViewPr>
        <p:scale>
          <a:sx n="75" d="100"/>
          <a:sy n="75" d="100"/>
        </p:scale>
        <p:origin x="-2124" y="-7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fld id="{01E6A9C6-7416-461C-8FD7-8837B3BB2B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4" tIns="46582" rIns="93164" bIns="46582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fld id="{FA675DEE-45D1-4B2B-949C-AEB2543B335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6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6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6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6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9886D4-A47B-45F7-830F-E44440FE6E94}" type="slidenum">
              <a:rPr lang="en-US"/>
              <a:pPr/>
              <a:t>1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75DEE-45D1-4B2B-949C-AEB2543B335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75DEE-45D1-4B2B-949C-AEB2543B335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75DEE-45D1-4B2B-949C-AEB2543B335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75DEE-45D1-4B2B-949C-AEB2543B335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C557D7-1E0C-40AA-A3ED-11ED659F16C0}" type="slidenum">
              <a:rPr lang="en-US"/>
              <a:pPr/>
              <a:t>14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06FC90-3A5C-4714-BA2E-904224CDCF33}" type="slidenum">
              <a:rPr lang="en-US"/>
              <a:pPr/>
              <a:t>2</a:t>
            </a:fld>
            <a:endParaRPr lang="en-US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75DEE-45D1-4B2B-949C-AEB2543B335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75DEE-45D1-4B2B-949C-AEB2543B335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75DEE-45D1-4B2B-949C-AEB2543B335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75DEE-45D1-4B2B-949C-AEB2543B335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75DEE-45D1-4B2B-949C-AEB2543B335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75DEE-45D1-4B2B-949C-AEB2543B335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75DEE-45D1-4B2B-949C-AEB2543B335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895600"/>
            <a:ext cx="91440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47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4368800"/>
            <a:ext cx="9144000" cy="1752600"/>
          </a:xfrm>
        </p:spPr>
        <p:txBody>
          <a:bodyPr lIns="91440" tIns="45720" rIns="91440" bIns="45720"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44776" name="Picture 8" descr="WonBsea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52400"/>
            <a:ext cx="2743200" cy="27368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6100"/>
            <a:ext cx="2286000" cy="5456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546100"/>
            <a:ext cx="6705600" cy="5456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7388" y="1570038"/>
            <a:ext cx="3810000" cy="4432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570038"/>
            <a:ext cx="3810000" cy="4432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546100"/>
            <a:ext cx="91440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1570038"/>
            <a:ext cx="77724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43748" name="Rectangle 4"/>
          <p:cNvSpPr>
            <a:spLocks noChangeArrowheads="1"/>
          </p:cNvSpPr>
          <p:nvPr/>
        </p:nvSpPr>
        <p:spPr bwMode="auto">
          <a:xfrm>
            <a:off x="7425919" y="6400800"/>
            <a:ext cx="1526010" cy="465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2051" tIns="45245" rIns="92051" bIns="45245">
            <a:spAutoFit/>
          </a:bodyPr>
          <a:lstStyle/>
          <a:p>
            <a:pPr algn="r" defTabSz="908050">
              <a:lnSpc>
                <a:spcPct val="90000"/>
              </a:lnSpc>
            </a:pPr>
            <a:r>
              <a:rPr lang="en-US" sz="900" b="1" dirty="0" smtClean="0">
                <a:solidFill>
                  <a:schemeClr val="tx2"/>
                </a:solidFill>
              </a:rPr>
              <a:t>Ashlynn Stillwell</a:t>
            </a:r>
            <a:endParaRPr lang="en-US" sz="900" b="1" dirty="0">
              <a:solidFill>
                <a:schemeClr val="tx2"/>
              </a:solidFill>
            </a:endParaRPr>
          </a:p>
          <a:p>
            <a:pPr algn="r" defTabSz="908050">
              <a:lnSpc>
                <a:spcPct val="90000"/>
              </a:lnSpc>
            </a:pPr>
            <a:r>
              <a:rPr lang="en-US" sz="900" b="1" dirty="0" smtClean="0">
                <a:solidFill>
                  <a:schemeClr val="tx2"/>
                </a:solidFill>
              </a:rPr>
              <a:t>CE394K</a:t>
            </a:r>
            <a:r>
              <a:rPr lang="en-US" sz="900" b="1" baseline="0" dirty="0" smtClean="0">
                <a:solidFill>
                  <a:schemeClr val="tx2"/>
                </a:solidFill>
              </a:rPr>
              <a:t> Presentation</a:t>
            </a:r>
            <a:r>
              <a:rPr lang="en-US" sz="900" b="1" dirty="0" smtClean="0">
                <a:solidFill>
                  <a:schemeClr val="tx2"/>
                </a:solidFill>
              </a:rPr>
              <a:t> </a:t>
            </a:r>
            <a:fld id="{A99B8C19-F84B-4CA1-88FB-9F3EBA1002CA}" type="slidenum">
              <a:rPr lang="en-US" sz="900" b="1">
                <a:solidFill>
                  <a:schemeClr val="tx2"/>
                </a:solidFill>
              </a:rPr>
              <a:pPr algn="r" defTabSz="908050">
                <a:lnSpc>
                  <a:spcPct val="90000"/>
                </a:lnSpc>
              </a:pPr>
              <a:t>‹#›</a:t>
            </a:fld>
            <a:endParaRPr lang="en-US" sz="900" b="1" dirty="0">
              <a:solidFill>
                <a:schemeClr val="tx2"/>
              </a:solidFill>
            </a:endParaRPr>
          </a:p>
          <a:p>
            <a:pPr algn="r" defTabSz="908050">
              <a:lnSpc>
                <a:spcPct val="90000"/>
              </a:lnSpc>
            </a:pPr>
            <a:r>
              <a:rPr lang="en-US" sz="900" b="1" dirty="0" smtClean="0">
                <a:solidFill>
                  <a:schemeClr val="tx2"/>
                </a:solidFill>
              </a:rPr>
              <a:t>December 4, 2008</a:t>
            </a:r>
            <a:endParaRPr lang="en-US" sz="900" b="1" dirty="0">
              <a:solidFill>
                <a:schemeClr val="tx2"/>
              </a:solidFill>
            </a:endParaRPr>
          </a:p>
        </p:txBody>
      </p:sp>
      <p:pic>
        <p:nvPicPr>
          <p:cNvPr id="543760" name="Picture 16" descr="WonBhorns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76200" y="6097588"/>
            <a:ext cx="1143000" cy="608012"/>
          </a:xfrm>
          <a:prstGeom prst="rect">
            <a:avLst/>
          </a:prstGeom>
          <a:noFill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100000"/>
        </a:spcBef>
        <a:spcAft>
          <a:spcPct val="0"/>
        </a:spcAft>
        <a:buClr>
          <a:schemeClr val="tx2"/>
        </a:buClr>
        <a:buSzPct val="115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–"/>
        <a:defRPr sz="2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Desalination and Long-Haul Transfer as a Drinking Water Supply</a:t>
            </a:r>
            <a:endParaRPr lang="en-US" dirty="0"/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Ashlynn Stillwell</a:t>
            </a:r>
            <a:br>
              <a:rPr lang="en-US" dirty="0" smtClean="0"/>
            </a:br>
            <a:r>
              <a:rPr lang="en-US" dirty="0" smtClean="0"/>
              <a:t>December 4, 2008</a:t>
            </a:r>
            <a:br>
              <a:rPr lang="en-US" dirty="0" smtClean="0"/>
            </a:br>
            <a:r>
              <a:rPr lang="en-US" sz="2000" dirty="0" smtClean="0"/>
              <a:t>CE394K: GIS for Water Resources</a:t>
            </a:r>
            <a:endParaRPr lang="en-US" dirty="0"/>
          </a:p>
          <a:p>
            <a:pPr>
              <a:spcBef>
                <a:spcPct val="0"/>
              </a:spcBef>
            </a:pPr>
            <a:r>
              <a:rPr lang="en-US" sz="2000" dirty="0"/>
              <a:t>http://www.webberenergygroup.com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Requirements for Desalination and Long-Haul Transfer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8012" y="5303838"/>
            <a:ext cx="4040188" cy="639762"/>
          </a:xfrm>
        </p:spPr>
        <p:txBody>
          <a:bodyPr/>
          <a:lstStyle/>
          <a:p>
            <a:r>
              <a:rPr lang="en-US" dirty="0" smtClean="0"/>
              <a:t>Total:  407,000 kWh/day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949825" y="5303838"/>
            <a:ext cx="4041775" cy="639762"/>
          </a:xfrm>
        </p:spPr>
        <p:txBody>
          <a:bodyPr/>
          <a:lstStyle/>
          <a:p>
            <a:r>
              <a:rPr lang="en-US" dirty="0" smtClean="0"/>
              <a:t>Total:  </a:t>
            </a:r>
            <a:r>
              <a:rPr lang="en-US" dirty="0" smtClean="0"/>
              <a:t>28,500 kWh/day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4780" t="3621" r="13787"/>
          <a:stretch>
            <a:fillRect/>
          </a:stretch>
        </p:blipFill>
        <p:spPr bwMode="auto">
          <a:xfrm>
            <a:off x="381000" y="1653630"/>
            <a:ext cx="3733800" cy="368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13861" t="2652" r="2970"/>
          <a:stretch>
            <a:fillRect/>
          </a:stretch>
        </p:blipFill>
        <p:spPr bwMode="auto">
          <a:xfrm>
            <a:off x="4648200" y="1600200"/>
            <a:ext cx="427204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Emissions from Energy Production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7388" y="2133600"/>
            <a:ext cx="3810000" cy="386873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Electricity generated by coal:</a:t>
            </a:r>
          </a:p>
          <a:p>
            <a:r>
              <a:rPr lang="en-US" dirty="0" smtClean="0"/>
              <a:t>933,000 lbs CO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2,700 lbs SO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2,000 lbs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9788" y="2133600"/>
            <a:ext cx="3810000" cy="3868738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Electricity generated by </a:t>
            </a:r>
            <a:r>
              <a:rPr lang="en-US" dirty="0" smtClean="0"/>
              <a:t>natural gas:</a:t>
            </a:r>
            <a:endParaRPr lang="en-US" dirty="0" smtClean="0"/>
          </a:p>
          <a:p>
            <a:r>
              <a:rPr lang="en-US" dirty="0" smtClean="0"/>
              <a:t>466,000 </a:t>
            </a:r>
            <a:r>
              <a:rPr lang="en-US" dirty="0" smtClean="0"/>
              <a:t>lbs CO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407 </a:t>
            </a:r>
            <a:r>
              <a:rPr lang="en-US" dirty="0" smtClean="0"/>
              <a:t>lbs SO</a:t>
            </a:r>
            <a:r>
              <a:rPr lang="en-US" baseline="-25000" dirty="0" smtClean="0"/>
              <a:t>2</a:t>
            </a:r>
            <a:endParaRPr lang="en-US" dirty="0" smtClean="0"/>
          </a:p>
          <a:p>
            <a:r>
              <a:rPr lang="en-US" dirty="0" smtClean="0"/>
              <a:t>12 </a:t>
            </a:r>
            <a:r>
              <a:rPr lang="en-US" dirty="0" smtClean="0"/>
              <a:t>lbs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57200" y="1447800"/>
            <a:ext cx="3063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407,000 kWh/day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Energy and Water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Desalination scenario requires </a:t>
            </a:r>
            <a:r>
              <a:rPr lang="en-US" dirty="0" smtClean="0">
                <a:solidFill>
                  <a:schemeClr val="tx2"/>
                </a:solidFill>
              </a:rPr>
              <a:t>14 times </a:t>
            </a:r>
            <a:r>
              <a:rPr lang="en-US" dirty="0" smtClean="0"/>
              <a:t>more energy than standard water treatment</a:t>
            </a:r>
          </a:p>
          <a:p>
            <a:r>
              <a:rPr lang="en-US" dirty="0" smtClean="0"/>
              <a:t>Additional </a:t>
            </a:r>
            <a:r>
              <a:rPr lang="en-US" dirty="0" smtClean="0">
                <a:solidFill>
                  <a:schemeClr val="tx2"/>
                </a:solidFill>
              </a:rPr>
              <a:t>environmental concerns </a:t>
            </a:r>
            <a:r>
              <a:rPr lang="en-US" dirty="0" smtClean="0"/>
              <a:t>over disposal of concentrate</a:t>
            </a:r>
          </a:p>
          <a:p>
            <a:r>
              <a:rPr lang="en-US" dirty="0" smtClean="0"/>
              <a:t>“Alternative” water supply – </a:t>
            </a:r>
            <a:r>
              <a:rPr lang="en-US" i="1" dirty="0" smtClean="0">
                <a:solidFill>
                  <a:schemeClr val="tx2"/>
                </a:solidFill>
              </a:rPr>
              <a:t>Conservation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/>
              <a:t>Water Conservation Implementation Task Force recommends </a:t>
            </a:r>
            <a:r>
              <a:rPr lang="en-US" dirty="0" smtClean="0">
                <a:solidFill>
                  <a:schemeClr val="tx2"/>
                </a:solidFill>
              </a:rPr>
              <a:t>140 gal/person/day</a:t>
            </a:r>
          </a:p>
          <a:p>
            <a:pPr lvl="1"/>
            <a:r>
              <a:rPr lang="en-US" dirty="0" smtClean="0"/>
              <a:t>Saving water saves energy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</a:t>
            </a:r>
          </a:p>
        </p:txBody>
      </p:sp>
      <p:sp>
        <p:nvSpPr>
          <p:cNvPr id="6144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7388" y="1219200"/>
            <a:ext cx="7772400" cy="5105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 dirty="0" smtClean="0"/>
              <a:t>Ashlynn Stillwell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i="1" dirty="0" smtClean="0"/>
              <a:t>Graduate Research Assistant</a:t>
            </a:r>
            <a:r>
              <a:rPr lang="en-US" sz="2000" i="1" dirty="0"/>
              <a:t/>
            </a:r>
            <a:br>
              <a:rPr lang="en-US" sz="2000" i="1" dirty="0"/>
            </a:br>
            <a:r>
              <a:rPr lang="en-US" sz="2000" dirty="0" smtClean="0"/>
              <a:t>Cockrell School of Engineering</a:t>
            </a:r>
            <a:br>
              <a:rPr lang="en-US" sz="2000" dirty="0" smtClean="0"/>
            </a:br>
            <a:r>
              <a:rPr lang="en-US" sz="2000" dirty="0" smtClean="0"/>
              <a:t>Department of Environmental &amp; Water Resources Engineering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Lyndon B. Johnson School of Public Affairs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dirty="0"/>
              <a:t>University of Texas at Austin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000" b="0" dirty="0" smtClean="0"/>
              <a:t>ashlynn.holman@mail.utexas.edu </a:t>
            </a:r>
            <a:endParaRPr lang="en-US" sz="2000" b="0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000" b="0" dirty="0"/>
              <a:t>http://www.webberenergygroup.com</a:t>
            </a:r>
            <a:r>
              <a:rPr lang="en-US" sz="2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1118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1066800"/>
            <a:ext cx="7772400" cy="4935538"/>
          </a:xfrm>
        </p:spPr>
        <p:txBody>
          <a:bodyPr/>
          <a:lstStyle/>
          <a:p>
            <a:r>
              <a:rPr lang="en-US" dirty="0" smtClean="0"/>
              <a:t>Background on Desalination</a:t>
            </a:r>
          </a:p>
          <a:p>
            <a:r>
              <a:rPr lang="en-US" dirty="0" smtClean="0"/>
              <a:t>Purpose of Project</a:t>
            </a:r>
          </a:p>
          <a:p>
            <a:r>
              <a:rPr lang="en-US" dirty="0" smtClean="0"/>
              <a:t>Assumptions</a:t>
            </a:r>
          </a:p>
          <a:p>
            <a:r>
              <a:rPr lang="en-US" dirty="0" smtClean="0"/>
              <a:t>Case Study Map</a:t>
            </a:r>
          </a:p>
          <a:p>
            <a:r>
              <a:rPr lang="en-US" dirty="0" smtClean="0"/>
              <a:t>Results and Discussion</a:t>
            </a:r>
            <a:endParaRPr lang="en-US" dirty="0" smtClean="0"/>
          </a:p>
          <a:p>
            <a:r>
              <a:rPr lang="en-US" dirty="0" smtClean="0"/>
              <a:t>Implications</a:t>
            </a:r>
            <a:endParaRPr lang="en-US" dirty="0" smtClean="0"/>
          </a:p>
          <a:p>
            <a:r>
              <a:rPr lang="en-US" dirty="0" smtClean="0"/>
              <a:t>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on Desalination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Treats brackish water or seawater to potable quality</a:t>
            </a:r>
          </a:p>
          <a:p>
            <a:r>
              <a:rPr lang="en-US" dirty="0" smtClean="0"/>
              <a:t>Types of desalination</a:t>
            </a:r>
          </a:p>
          <a:p>
            <a:pPr lvl="1"/>
            <a:r>
              <a:rPr lang="en-US" dirty="0" smtClean="0"/>
              <a:t>Multi-effect distillation</a:t>
            </a:r>
          </a:p>
          <a:p>
            <a:pPr lvl="1"/>
            <a:r>
              <a:rPr lang="en-US" dirty="0" smtClean="0"/>
              <a:t>Multi-stage flash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Reverse </a:t>
            </a:r>
            <a:r>
              <a:rPr lang="en-US" dirty="0" smtClean="0">
                <a:solidFill>
                  <a:schemeClr val="tx2"/>
                </a:solidFill>
              </a:rPr>
              <a:t>osmosis</a:t>
            </a:r>
          </a:p>
        </p:txBody>
      </p:sp>
      <p:pic>
        <p:nvPicPr>
          <p:cNvPr id="4" name="Picture 3" descr="RO_Train.jpg"/>
          <p:cNvPicPr>
            <a:picLocks noChangeAspect="1"/>
          </p:cNvPicPr>
          <p:nvPr/>
        </p:nvPicPr>
        <p:blipFill>
          <a:blip r:embed="rId3"/>
          <a:srcRect l="11940" t="57778" r="32451" b="16257"/>
          <a:stretch>
            <a:fillRect/>
          </a:stretch>
        </p:blipFill>
        <p:spPr>
          <a:xfrm>
            <a:off x="4191000" y="3352800"/>
            <a:ext cx="4648200" cy="2819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0" y="6172200"/>
            <a:ext cx="2714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Source:  Lawler &amp; Benjamin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Dallas-Fort Worth </a:t>
            </a:r>
            <a:r>
              <a:rPr lang="en-US" dirty="0" err="1" smtClean="0"/>
              <a:t>Metroplex</a:t>
            </a:r>
            <a:r>
              <a:rPr lang="en-US" dirty="0" smtClean="0"/>
              <a:t> is growing</a:t>
            </a:r>
          </a:p>
          <a:p>
            <a:pPr lvl="1"/>
            <a:r>
              <a:rPr lang="en-US" dirty="0" smtClean="0"/>
              <a:t>Metro statistical area:  </a:t>
            </a:r>
            <a:r>
              <a:rPr lang="en-US" dirty="0" smtClean="0">
                <a:solidFill>
                  <a:schemeClr val="tx2"/>
                </a:solidFill>
              </a:rPr>
              <a:t>5.6 million people </a:t>
            </a:r>
            <a:r>
              <a:rPr lang="en-US" dirty="0" smtClean="0"/>
              <a:t>(2003)</a:t>
            </a:r>
          </a:p>
          <a:p>
            <a:pPr lvl="1"/>
            <a:r>
              <a:rPr lang="en-US" dirty="0" smtClean="0"/>
              <a:t>Dallas water use:  </a:t>
            </a:r>
            <a:r>
              <a:rPr lang="en-US" dirty="0" smtClean="0">
                <a:solidFill>
                  <a:schemeClr val="tx2"/>
                </a:solidFill>
              </a:rPr>
              <a:t>238 gal/person/day</a:t>
            </a:r>
          </a:p>
          <a:p>
            <a:pPr lvl="1"/>
            <a:r>
              <a:rPr lang="en-US" dirty="0" smtClean="0"/>
              <a:t>Fort Worth water use:  </a:t>
            </a:r>
            <a:r>
              <a:rPr lang="en-US" dirty="0" smtClean="0">
                <a:solidFill>
                  <a:schemeClr val="tx2"/>
                </a:solidFill>
              </a:rPr>
              <a:t>177 gal/person/day</a:t>
            </a:r>
          </a:p>
          <a:p>
            <a:r>
              <a:rPr lang="en-US" dirty="0" smtClean="0"/>
              <a:t>Population increases 2% </a:t>
            </a:r>
            <a:r>
              <a:rPr lang="en-US" dirty="0" smtClean="0"/>
              <a:t>annually, </a:t>
            </a:r>
            <a:r>
              <a:rPr lang="en-US" dirty="0" smtClean="0"/>
              <a:t>on average</a:t>
            </a:r>
          </a:p>
          <a:p>
            <a:r>
              <a:rPr lang="en-US" dirty="0" smtClean="0"/>
              <a:t>Depleted water supplies</a:t>
            </a:r>
          </a:p>
          <a:p>
            <a:r>
              <a:rPr lang="en-US" dirty="0" smtClean="0"/>
              <a:t>Looking toward </a:t>
            </a:r>
            <a:r>
              <a:rPr lang="en-US" dirty="0" smtClean="0">
                <a:solidFill>
                  <a:schemeClr val="tx2"/>
                </a:solidFill>
              </a:rPr>
              <a:t>alternative </a:t>
            </a:r>
            <a:r>
              <a:rPr lang="en-US" dirty="0" smtClean="0">
                <a:solidFill>
                  <a:schemeClr val="tx2"/>
                </a:solidFill>
              </a:rPr>
              <a:t>supplies</a:t>
            </a:r>
            <a:endParaRPr lang="en-US" dirty="0"/>
          </a:p>
        </p:txBody>
      </p:sp>
      <p:sp>
        <p:nvSpPr>
          <p:cNvPr id="9768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50800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20 MGD </a:t>
            </a:r>
            <a:r>
              <a:rPr lang="en-US" dirty="0" smtClean="0"/>
              <a:t>desalination facility</a:t>
            </a:r>
          </a:p>
          <a:p>
            <a:pPr lvl="1"/>
            <a:r>
              <a:rPr lang="en-US" dirty="0" smtClean="0"/>
              <a:t>Sufficient for 100,000 people at current DFW water use</a:t>
            </a:r>
          </a:p>
          <a:p>
            <a:pPr lvl="1"/>
            <a:r>
              <a:rPr lang="en-US" dirty="0" smtClean="0"/>
              <a:t>Real estate available</a:t>
            </a:r>
          </a:p>
          <a:p>
            <a:r>
              <a:rPr lang="en-US" dirty="0" smtClean="0"/>
              <a:t>No financial consideration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chemeClr val="tx2"/>
                </a:solidFill>
              </a:rPr>
              <a:t>energy</a:t>
            </a:r>
            <a:r>
              <a:rPr lang="en-US" dirty="0" smtClean="0"/>
              <a:t> only</a:t>
            </a:r>
          </a:p>
          <a:p>
            <a:r>
              <a:rPr lang="en-US" dirty="0" smtClean="0"/>
              <a:t>Pipe friction factors based on laminar </a:t>
            </a:r>
            <a:r>
              <a:rPr lang="en-US" dirty="0" smtClean="0"/>
              <a:t>flow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Desalination and Long-Haul Transfer Map</a:t>
            </a:r>
            <a:endParaRPr lang="en-US" dirty="0"/>
          </a:p>
        </p:txBody>
      </p:sp>
      <p:pic>
        <p:nvPicPr>
          <p:cNvPr id="7" name="Content Placeholder 6" descr="StraightPipeline.jpg"/>
          <p:cNvPicPr>
            <a:picLocks noGrp="1" noChangeAspect="1"/>
          </p:cNvPicPr>
          <p:nvPr>
            <p:ph idx="1"/>
          </p:nvPr>
        </p:nvPicPr>
        <p:blipFill>
          <a:blip r:embed="rId3"/>
          <a:srcRect l="12131" t="26468" r="7774" b="23675"/>
          <a:stretch>
            <a:fillRect/>
          </a:stretch>
        </p:blipFill>
        <p:spPr>
          <a:xfrm>
            <a:off x="1447800" y="1676400"/>
            <a:ext cx="6019800" cy="4849283"/>
          </a:xfrm>
        </p:spPr>
      </p:pic>
      <p:sp>
        <p:nvSpPr>
          <p:cNvPr id="8" name="TextBox 7"/>
          <p:cNvSpPr txBox="1"/>
          <p:nvPr/>
        </p:nvSpPr>
        <p:spPr>
          <a:xfrm>
            <a:off x="914400" y="1066800"/>
            <a:ext cx="7201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Straight Pipeline from Houston to Dallas-Fort Worth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 and Cumulative Elevation Changes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13022" t="9400" r="13574" b="10600"/>
          <a:stretch>
            <a:fillRect/>
          </a:stretch>
        </p:blipFill>
        <p:spPr bwMode="auto">
          <a:xfrm>
            <a:off x="152400" y="1822173"/>
            <a:ext cx="5715000" cy="389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570038"/>
            <a:ext cx="2439988" cy="4432300"/>
          </a:xfrm>
        </p:spPr>
        <p:txBody>
          <a:bodyPr/>
          <a:lstStyle/>
          <a:p>
            <a:r>
              <a:rPr lang="en-US" dirty="0" smtClean="0"/>
              <a:t>Cumulative elevation change:  </a:t>
            </a:r>
            <a:br>
              <a:rPr lang="en-US" dirty="0" smtClean="0"/>
            </a:br>
            <a:r>
              <a:rPr lang="en-US" dirty="0" smtClean="0">
                <a:solidFill>
                  <a:schemeClr val="tx2"/>
                </a:solidFill>
              </a:rPr>
              <a:t>700 m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/>
              <a:t>(2,300 ft)</a:t>
            </a:r>
          </a:p>
          <a:p>
            <a:r>
              <a:rPr lang="en-US" dirty="0" smtClean="0"/>
              <a:t>Pipeline length:</a:t>
            </a:r>
            <a:br>
              <a:rPr lang="en-US" dirty="0" smtClean="0"/>
            </a:br>
            <a:r>
              <a:rPr lang="en-US" dirty="0" smtClean="0">
                <a:solidFill>
                  <a:schemeClr val="tx2"/>
                </a:solidFill>
              </a:rPr>
              <a:t>413 km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(257 mi)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066800"/>
            <a:ext cx="7201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Straight Pipeline from Houston to Dallas-Fort Worth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Desalination and Long-Haul Transfer Map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1066800"/>
            <a:ext cx="7931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Right-of-Way Pipeline from Houston to Dallas-Fort Worth</a:t>
            </a:r>
            <a:endParaRPr lang="en-US" i="1" dirty="0"/>
          </a:p>
        </p:txBody>
      </p:sp>
      <p:pic>
        <p:nvPicPr>
          <p:cNvPr id="6" name="Content Placeholder 5" descr="Right-of-WayPipeline.jpg"/>
          <p:cNvPicPr>
            <a:picLocks noGrp="1" noChangeAspect="1"/>
          </p:cNvPicPr>
          <p:nvPr>
            <p:ph idx="1"/>
          </p:nvPr>
        </p:nvPicPr>
        <p:blipFill>
          <a:blip r:embed="rId3"/>
          <a:srcRect l="12131" t="26468" r="7774" b="23675"/>
          <a:stretch>
            <a:fillRect/>
          </a:stretch>
        </p:blipFill>
        <p:spPr>
          <a:xfrm>
            <a:off x="1447800" y="1566333"/>
            <a:ext cx="6096000" cy="49106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 and Cumulative Elevation Changes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570038"/>
            <a:ext cx="2439988" cy="4432300"/>
          </a:xfrm>
        </p:spPr>
        <p:txBody>
          <a:bodyPr/>
          <a:lstStyle/>
          <a:p>
            <a:r>
              <a:rPr lang="en-US" dirty="0" smtClean="0"/>
              <a:t>Cumulative elevation change:  </a:t>
            </a:r>
            <a:br>
              <a:rPr lang="en-US" dirty="0" smtClean="0"/>
            </a:br>
            <a:r>
              <a:rPr lang="en-US" dirty="0" smtClean="0">
                <a:solidFill>
                  <a:schemeClr val="tx2"/>
                </a:solidFill>
              </a:rPr>
              <a:t>745 </a:t>
            </a:r>
            <a:r>
              <a:rPr lang="en-US" dirty="0" smtClean="0">
                <a:solidFill>
                  <a:schemeClr val="tx2"/>
                </a:solidFill>
              </a:rPr>
              <a:t>m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/>
              <a:t>(2,400 </a:t>
            </a:r>
            <a:r>
              <a:rPr lang="en-US" dirty="0" smtClean="0"/>
              <a:t>ft)</a:t>
            </a:r>
          </a:p>
          <a:p>
            <a:r>
              <a:rPr lang="en-US" dirty="0" smtClean="0"/>
              <a:t>Pipeline length:</a:t>
            </a:r>
            <a:br>
              <a:rPr lang="en-US" dirty="0" smtClean="0"/>
            </a:br>
            <a:r>
              <a:rPr lang="en-US" dirty="0" smtClean="0">
                <a:solidFill>
                  <a:schemeClr val="tx2"/>
                </a:solidFill>
              </a:rPr>
              <a:t>486 km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(302 mi)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066800"/>
            <a:ext cx="7931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Right-of-Way Pipeline from Houston to Dallas-Fort Worth</a:t>
            </a:r>
            <a:endParaRPr lang="en-US" i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6250" t="9000" r="15000" b="17000"/>
          <a:stretch>
            <a:fillRect/>
          </a:stretch>
        </p:blipFill>
        <p:spPr bwMode="auto">
          <a:xfrm>
            <a:off x="152399" y="2057400"/>
            <a:ext cx="570882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">
  <a:themeElements>
    <a:clrScheme name="">
      <a:dk1>
        <a:srgbClr val="569FD2"/>
      </a:dk1>
      <a:lt1>
        <a:srgbClr val="FFFFFF"/>
      </a:lt1>
      <a:dk2>
        <a:srgbClr val="003366"/>
      </a:dk2>
      <a:lt2>
        <a:srgbClr val="FFCC66"/>
      </a:lt2>
      <a:accent1>
        <a:srgbClr val="006C64"/>
      </a:accent1>
      <a:accent2>
        <a:srgbClr val="0000FF"/>
      </a:accent2>
      <a:accent3>
        <a:srgbClr val="AAADB8"/>
      </a:accent3>
      <a:accent4>
        <a:srgbClr val="DADADA"/>
      </a:accent4>
      <a:accent5>
        <a:srgbClr val="AABAB8"/>
      </a:accent5>
      <a:accent6>
        <a:srgbClr val="0000E7"/>
      </a:accent6>
      <a:hlink>
        <a:srgbClr val="993366"/>
      </a:hlink>
      <a:folHlink>
        <a:srgbClr val="000000"/>
      </a:folHlink>
    </a:clrScheme>
    <a:fontScheme name="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\\Shasta\drops\P\Petitjean_Sandra\Outbox\RAND PPT Templates\TEMPLATES\IST\Blue.pot</Template>
  <TotalTime>24150</TotalTime>
  <Words>297</Words>
  <Application>Microsoft PowerPoint</Application>
  <PresentationFormat>On-screen Show (4:3)</PresentationFormat>
  <Paragraphs>83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Blue</vt:lpstr>
      <vt:lpstr>Desalination and Long-Haul Transfer as a Drinking Water Supply</vt:lpstr>
      <vt:lpstr>Outline</vt:lpstr>
      <vt:lpstr>Background on Desalination</vt:lpstr>
      <vt:lpstr>Purpose of Project</vt:lpstr>
      <vt:lpstr>Assumptions</vt:lpstr>
      <vt:lpstr>Desalination and Long-Haul Transfer Map</vt:lpstr>
      <vt:lpstr>DEM and Cumulative Elevation Changes</vt:lpstr>
      <vt:lpstr>Desalination and Long-Haul Transfer Map</vt:lpstr>
      <vt:lpstr>DEM and Cumulative Elevation Changes</vt:lpstr>
      <vt:lpstr>Energy Requirements for Desalination and Long-Haul Transfer</vt:lpstr>
      <vt:lpstr>Air Emissions from Energy Production</vt:lpstr>
      <vt:lpstr>Implications for Energy and Water Policy</vt:lpstr>
      <vt:lpstr>Questions?</vt:lpstr>
      <vt:lpstr>END</vt:lpstr>
    </vt:vector>
  </TitlesOfParts>
  <Company>UT Austin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</dc:title>
  <dc:creator>Michael Webber</dc:creator>
  <cp:lastModifiedBy>Ashlynn</cp:lastModifiedBy>
  <cp:revision>960</cp:revision>
  <cp:lastPrinted>2007-04-17T15:39:10Z</cp:lastPrinted>
  <dcterms:created xsi:type="dcterms:W3CDTF">2005-01-28T19:43:40Z</dcterms:created>
  <dcterms:modified xsi:type="dcterms:W3CDTF">2008-12-04T02:55:12Z</dcterms:modified>
</cp:coreProperties>
</file>