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70" r:id="rId9"/>
    <p:sldId id="272" r:id="rId10"/>
    <p:sldId id="268" r:id="rId11"/>
    <p:sldId id="274" r:id="rId12"/>
    <p:sldId id="273" r:id="rId13"/>
    <p:sldId id="275" r:id="rId14"/>
    <p:sldId id="266" r:id="rId15"/>
    <p:sldId id="261" r:id="rId16"/>
    <p:sldId id="269" r:id="rId17"/>
    <p:sldId id="262" r:id="rId18"/>
    <p:sldId id="26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594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A98-B7B4-4C3A-854E-D5AFFBF56C21}" type="datetimeFigureOut">
              <a:rPr lang="en-US" smtClean="0"/>
              <a:pPr/>
              <a:t>11/17/2008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91E32-DE5A-46A0-8B15-340047FBE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A98-B7B4-4C3A-854E-D5AFFBF56C21}" type="datetimeFigureOut">
              <a:rPr lang="en-US" smtClean="0"/>
              <a:pPr/>
              <a:t>11/17/2008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91E32-DE5A-46A0-8B15-340047FBE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A98-B7B4-4C3A-854E-D5AFFBF56C21}" type="datetimeFigureOut">
              <a:rPr lang="en-US" smtClean="0"/>
              <a:pPr/>
              <a:t>11/17/2008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91E32-DE5A-46A0-8B15-340047FBE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A98-B7B4-4C3A-854E-D5AFFBF56C21}" type="datetimeFigureOut">
              <a:rPr lang="en-US" smtClean="0"/>
              <a:pPr/>
              <a:t>11/17/2008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91E32-DE5A-46A0-8B15-340047FBE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A98-B7B4-4C3A-854E-D5AFFBF56C21}" type="datetimeFigureOut">
              <a:rPr lang="en-US" smtClean="0"/>
              <a:pPr/>
              <a:t>11/17/2008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91E32-DE5A-46A0-8B15-340047FBE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A98-B7B4-4C3A-854E-D5AFFBF56C21}" type="datetimeFigureOut">
              <a:rPr lang="en-US" smtClean="0"/>
              <a:pPr/>
              <a:t>11/17/2008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91E32-DE5A-46A0-8B15-340047FBE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A98-B7B4-4C3A-854E-D5AFFBF56C21}" type="datetimeFigureOut">
              <a:rPr lang="en-US" smtClean="0"/>
              <a:pPr/>
              <a:t>11/17/2008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91E32-DE5A-46A0-8B15-340047FBE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A98-B7B4-4C3A-854E-D5AFFBF56C21}" type="datetimeFigureOut">
              <a:rPr lang="en-US" smtClean="0"/>
              <a:pPr/>
              <a:t>11/17/2008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91E32-DE5A-46A0-8B15-340047FBE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A98-B7B4-4C3A-854E-D5AFFBF56C21}" type="datetimeFigureOut">
              <a:rPr lang="en-US" smtClean="0"/>
              <a:pPr/>
              <a:t>11/17/2008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91E32-DE5A-46A0-8B15-340047FBE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A98-B7B4-4C3A-854E-D5AFFBF56C21}" type="datetimeFigureOut">
              <a:rPr lang="en-US" smtClean="0"/>
              <a:pPr/>
              <a:t>11/17/2008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91E32-DE5A-46A0-8B15-340047FBE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A98-B7B4-4C3A-854E-D5AFFBF56C21}" type="datetimeFigureOut">
              <a:rPr lang="en-US" smtClean="0"/>
              <a:pPr/>
              <a:t>11/17/2008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CF91E32-DE5A-46A0-8B15-340047FBED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303A98-B7B4-4C3A-854E-D5AFFBF56C21}" type="datetimeFigureOut">
              <a:rPr lang="en-US" smtClean="0"/>
              <a:pPr/>
              <a:t>11/17/2008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CF91E32-DE5A-46A0-8B15-340047FBED8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0.emf"/><Relationship Id="rId7" Type="http://schemas.openxmlformats.org/officeDocument/2006/relationships/image" Target="../media/image23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file:///\\146.6.89.37\stu\j\jwm2487\GIS\Term_ProjOct\2004-01-0112-LA-Wetlands\MapCodesLegend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3575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Texas Coastal </a:t>
            </a: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Wetlands </a:t>
            </a:r>
            <a:b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Linking Water &amp; Land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7" name="Picture 3" descr="Cheyenne_Bottoms_2007014_edit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86000"/>
            <a:ext cx="5732397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52600" y="6336268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By:  James McDonald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77112"/>
            <a:ext cx="2819400" cy="704088"/>
          </a:xfrm>
        </p:spPr>
        <p:txBody>
          <a:bodyPr>
            <a:noAutofit/>
          </a:bodyPr>
          <a:lstStyle/>
          <a:p>
            <a:r>
              <a:rPr lang="en-US" sz="6000" dirty="0" smtClean="0"/>
              <a:t>1989</a:t>
            </a:r>
            <a:endParaRPr lang="en-US" sz="60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5272" y="838200"/>
            <a:ext cx="5876328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200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886200"/>
            <a:ext cx="228600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09600" y="31242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Palustrine Wetlands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38100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Estuarine/Marine Wetlands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77112"/>
            <a:ext cx="2819400" cy="704088"/>
          </a:xfrm>
        </p:spPr>
        <p:txBody>
          <a:bodyPr>
            <a:noAutofit/>
          </a:bodyPr>
          <a:lstStyle/>
          <a:p>
            <a:r>
              <a:rPr lang="en-US" sz="6000" dirty="0" smtClean="0"/>
              <a:t>1956</a:t>
            </a:r>
            <a:endParaRPr lang="en-US" sz="6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200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886200"/>
            <a:ext cx="228600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09600" y="31242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Palustrine Wetlands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38100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Estuarine/Marine Wetlands</a:t>
            </a:r>
            <a:endParaRPr lang="en-US" sz="20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838201"/>
            <a:ext cx="5874536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77112"/>
            <a:ext cx="2819400" cy="704088"/>
          </a:xfrm>
        </p:spPr>
        <p:txBody>
          <a:bodyPr>
            <a:noAutofit/>
          </a:bodyPr>
          <a:lstStyle/>
          <a:p>
            <a:r>
              <a:rPr lang="en-US" sz="6000" dirty="0" smtClean="0"/>
              <a:t>1989</a:t>
            </a:r>
            <a:endParaRPr lang="en-US" sz="6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200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886200"/>
            <a:ext cx="228600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09600" y="31242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Palustrine Wetlands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38100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Estuarine/Marine Wetlands</a:t>
            </a:r>
            <a:endParaRPr lang="en-US" sz="20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838201"/>
            <a:ext cx="5874536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2"/>
          <a:srcRect l="13746" t="4319" r="16061" b="1977"/>
          <a:stretch>
            <a:fillRect/>
          </a:stretch>
        </p:blipFill>
        <p:spPr bwMode="auto">
          <a:xfrm>
            <a:off x="4020312" y="1575816"/>
            <a:ext cx="2475738" cy="330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83" name="Picture 15"/>
          <p:cNvPicPr>
            <a:picLocks noChangeAspect="1" noChangeArrowheads="1"/>
          </p:cNvPicPr>
          <p:nvPr/>
        </p:nvPicPr>
        <p:blipFill>
          <a:blip r:embed="rId3"/>
          <a:srcRect l="13746" t="4319" r="16061" b="1977"/>
          <a:stretch>
            <a:fillRect/>
          </a:stretch>
        </p:blipFill>
        <p:spPr bwMode="auto">
          <a:xfrm>
            <a:off x="6553200" y="1572768"/>
            <a:ext cx="2475738" cy="330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971800"/>
            <a:ext cx="3809537" cy="38049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762000"/>
            <a:ext cx="1828800" cy="704088"/>
          </a:xfrm>
        </p:spPr>
        <p:txBody>
          <a:bodyPr>
            <a:noAutofit/>
          </a:bodyPr>
          <a:lstStyle/>
          <a:p>
            <a:r>
              <a:rPr lang="en-US" sz="6000" dirty="0" smtClean="0"/>
              <a:t>1956</a:t>
            </a:r>
            <a:endParaRPr lang="en-US" sz="6000" dirty="0"/>
          </a:p>
        </p:txBody>
      </p:sp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5"/>
          <a:srcRect l="1022" t="10222" r="864" b="10047"/>
          <a:stretch>
            <a:fillRect/>
          </a:stretch>
        </p:blipFill>
        <p:spPr bwMode="auto">
          <a:xfrm>
            <a:off x="4034850" y="1524000"/>
            <a:ext cx="2442150" cy="198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85" name="Picture 17"/>
          <p:cNvPicPr>
            <a:picLocks noChangeAspect="1" noChangeArrowheads="1"/>
          </p:cNvPicPr>
          <p:nvPr/>
        </p:nvPicPr>
        <p:blipFill>
          <a:blip r:embed="rId6"/>
          <a:srcRect l="5557" t="805" r="6702" b="3148"/>
          <a:stretch>
            <a:fillRect/>
          </a:stretch>
        </p:blipFill>
        <p:spPr bwMode="auto">
          <a:xfrm>
            <a:off x="4026519" y="1524000"/>
            <a:ext cx="2450481" cy="26791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32784" name="Picture 16"/>
          <p:cNvPicPr>
            <a:picLocks noChangeAspect="1" noChangeArrowheads="1"/>
          </p:cNvPicPr>
          <p:nvPr/>
        </p:nvPicPr>
        <p:blipFill>
          <a:blip r:embed="rId7"/>
          <a:srcRect l="5557" t="805" r="6702" b="3148"/>
          <a:stretch>
            <a:fillRect/>
          </a:stretch>
        </p:blipFill>
        <p:spPr bwMode="auto">
          <a:xfrm>
            <a:off x="6542978" y="1524000"/>
            <a:ext cx="2448622" cy="267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8"/>
          <a:srcRect l="1022" t="10222" r="864" b="10047"/>
          <a:stretch>
            <a:fillRect/>
          </a:stretch>
        </p:blipFill>
        <p:spPr bwMode="auto">
          <a:xfrm>
            <a:off x="6553200" y="1524000"/>
            <a:ext cx="24384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6934200" y="762000"/>
            <a:ext cx="1828800" cy="70408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1989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7200" y="5777421"/>
            <a:ext cx="554115" cy="623379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19200" y="3276600"/>
            <a:ext cx="415586" cy="60960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133600" y="3048000"/>
            <a:ext cx="692643" cy="53340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E11C5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E11C5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E11C5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295401" y="1634454"/>
          <a:ext cx="6705599" cy="3721912"/>
        </p:xfrm>
        <a:graphic>
          <a:graphicData uri="http://schemas.openxmlformats.org/drawingml/2006/table">
            <a:tbl>
              <a:tblPr/>
              <a:tblGrid>
                <a:gridCol w="3506597"/>
                <a:gridCol w="984308"/>
                <a:gridCol w="984308"/>
                <a:gridCol w="1230386"/>
              </a:tblGrid>
              <a:tr h="3075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5380" marR="15380" marT="153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Area (km</a:t>
                      </a:r>
                      <a:r>
                        <a:rPr lang="en-US" sz="1800" b="0" i="0" u="none" strike="noStrike" baseline="3000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75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5380" marR="15380" marT="153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1956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1989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Difference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Marine Wetland</a:t>
                      </a:r>
                    </a:p>
                  </a:txBody>
                  <a:tcPr marL="15380" marR="15380" marT="153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07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Freshwater Emergent Wetland</a:t>
                      </a:r>
                    </a:p>
                  </a:txBody>
                  <a:tcPr marL="15380" marR="15380" marT="153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193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-103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7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Freshwater Forested Wetland</a:t>
                      </a:r>
                    </a:p>
                  </a:txBody>
                  <a:tcPr marL="15380" marR="15380" marT="153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7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Freshwater Shrub Wetland</a:t>
                      </a:r>
                    </a:p>
                  </a:txBody>
                  <a:tcPr marL="15380" marR="15380" marT="153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-6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7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Estuarine Wetland</a:t>
                      </a:r>
                    </a:p>
                  </a:txBody>
                  <a:tcPr marL="15380" marR="15380" marT="153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542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513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-29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Rivers</a:t>
                      </a:r>
                    </a:p>
                  </a:txBody>
                  <a:tcPr marL="15380" marR="15380" marT="153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07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Lakes</a:t>
                      </a:r>
                    </a:p>
                  </a:txBody>
                  <a:tcPr marL="15380" marR="15380" marT="153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297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Freshwater Pond</a:t>
                      </a:r>
                    </a:p>
                  </a:txBody>
                  <a:tcPr marL="15380" marR="15380" marT="153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297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Deep Water</a:t>
                      </a:r>
                    </a:p>
                  </a:txBody>
                  <a:tcPr marL="15380" marR="15380" marT="153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1498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1539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7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Upland</a:t>
                      </a:r>
                    </a:p>
                  </a:txBody>
                  <a:tcPr marL="15380" marR="15380" marT="153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1990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2021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5380" marR="15380" marT="153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295400" y="5562600"/>
          <a:ext cx="5587200" cy="375141"/>
        </p:xfrm>
        <a:graphic>
          <a:graphicData uri="http://schemas.openxmlformats.org/drawingml/2006/table">
            <a:tbl>
              <a:tblPr/>
              <a:tblGrid>
                <a:gridCol w="3578320"/>
                <a:gridCol w="1004440"/>
                <a:gridCol w="1004440"/>
              </a:tblGrid>
              <a:tr h="37514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Wetlands</a:t>
                      </a:r>
                    </a:p>
                  </a:txBody>
                  <a:tcPr marL="15631" marR="15631" marT="156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770 km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5631" marR="15631" marT="156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643 km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5631" marR="15631" marT="1563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295401" y="6172200"/>
          <a:ext cx="5564574" cy="328247"/>
        </p:xfrm>
        <a:graphic>
          <a:graphicData uri="http://schemas.openxmlformats.org/drawingml/2006/table">
            <a:tbl>
              <a:tblPr/>
              <a:tblGrid>
                <a:gridCol w="5564574"/>
              </a:tblGrid>
              <a:tr h="328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Loss of 16%</a:t>
                      </a:r>
                    </a:p>
                  </a:txBody>
                  <a:tcPr marL="15631" marR="15631" marT="156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305800" cy="1143000"/>
          </a:xfrm>
        </p:spPr>
        <p:txBody>
          <a:bodyPr/>
          <a:lstStyle/>
          <a:p>
            <a:pPr algn="ctr"/>
            <a:r>
              <a:rPr lang="en-US" dirty="0" smtClean="0"/>
              <a:t>Wetland Loss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Wetlands are diminishing</a:t>
            </a:r>
          </a:p>
          <a:p>
            <a:r>
              <a:rPr lang="en-US" dirty="0" smtClean="0"/>
              <a:t>Galveston Bay reduction rate = 3.8 km</a:t>
            </a:r>
            <a:r>
              <a:rPr lang="en-US" baseline="30000" dirty="0" smtClean="0"/>
              <a:t>2</a:t>
            </a:r>
            <a:r>
              <a:rPr lang="en-US" dirty="0" smtClean="0"/>
              <a:t>/year</a:t>
            </a:r>
          </a:p>
          <a:p>
            <a:r>
              <a:rPr lang="en-US" dirty="0" smtClean="0"/>
              <a:t>Palustrine (freshwater) wetlands have seen more severe adverse affect</a:t>
            </a:r>
          </a:p>
          <a:p>
            <a:pPr lvl="1"/>
            <a:r>
              <a:rPr lang="en-US" dirty="0" smtClean="0"/>
              <a:t>Particularly at river deltas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7600" y="36576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5257800" cy="4389120"/>
          </a:xfrm>
        </p:spPr>
        <p:txBody>
          <a:bodyPr/>
          <a:lstStyle/>
          <a:p>
            <a:r>
              <a:rPr lang="en-US" dirty="0" smtClean="0"/>
              <a:t>Loss of habitat, ecologic integrity</a:t>
            </a:r>
          </a:p>
          <a:p>
            <a:r>
              <a:rPr lang="en-US" dirty="0" smtClean="0"/>
              <a:t>Vulnerability:</a:t>
            </a:r>
          </a:p>
          <a:p>
            <a:pPr lvl="1"/>
            <a:r>
              <a:rPr lang="en-US" dirty="0" smtClean="0"/>
              <a:t>Storm surge:   1 km of wetlands reduces surge by 7 cm</a:t>
            </a:r>
          </a:p>
          <a:p>
            <a:pPr lvl="1"/>
            <a:r>
              <a:rPr lang="en-US" dirty="0" smtClean="0"/>
              <a:t>Flooding:   1 km</a:t>
            </a:r>
            <a:r>
              <a:rPr lang="en-US" baseline="30000" dirty="0" smtClean="0"/>
              <a:t>2</a:t>
            </a:r>
            <a:r>
              <a:rPr lang="en-US" dirty="0" smtClean="0"/>
              <a:t> of wetlands can store 250-350 gallons of water</a:t>
            </a:r>
          </a:p>
          <a:p>
            <a:endParaRPr lang="en-US" baseline="30000" dirty="0" smtClean="0"/>
          </a:p>
          <a:p>
            <a:endParaRPr lang="en-US" baseline="30000" dirty="0"/>
          </a:p>
        </p:txBody>
      </p:sp>
      <p:pic>
        <p:nvPicPr>
          <p:cNvPr id="28673" name="Picture 1" descr="Hurricane_Ri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2806065"/>
            <a:ext cx="304800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Flood inundation area with reduced storm surge</a:t>
            </a:r>
          </a:p>
          <a:p>
            <a:r>
              <a:rPr lang="en-US" dirty="0" smtClean="0"/>
              <a:t>1977 data set – trend for future loss</a:t>
            </a:r>
          </a:p>
          <a:p>
            <a:r>
              <a:rPr lang="en-US" dirty="0" smtClean="0"/>
              <a:t>Determining wetland loss using remote sensing</a:t>
            </a:r>
          </a:p>
          <a:p>
            <a:pPr lvl="1"/>
            <a:r>
              <a:rPr lang="en-US" dirty="0" smtClean="0"/>
              <a:t>Center of Space Research (UT)</a:t>
            </a:r>
          </a:p>
          <a:p>
            <a:endParaRPr lang="en-US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1638" y="4091880"/>
            <a:ext cx="3357562" cy="246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8229600" cy="4724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 hope this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flood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of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information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has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saturated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your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thirst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for wetlands.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5300" b="1" dirty="0" smtClean="0">
                <a:solidFill>
                  <a:schemeClr val="accent1">
                    <a:lumMod val="75000"/>
                  </a:schemeClr>
                </a:solidFill>
              </a:rPr>
              <a:t>Questions?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 </a:t>
            </a:r>
            <a:r>
              <a:rPr lang="en-US" dirty="0" smtClean="0"/>
              <a:t>Million people reside on or near the Texas Gulf Coast</a:t>
            </a:r>
          </a:p>
          <a:p>
            <a:endParaRPr lang="en-US" dirty="0" smtClean="0"/>
          </a:p>
          <a:p>
            <a:r>
              <a:rPr lang="en-US" dirty="0" smtClean="0"/>
              <a:t>Project Objectives:</a:t>
            </a:r>
            <a:endParaRPr lang="en-US" dirty="0" smtClean="0"/>
          </a:p>
          <a:p>
            <a:pPr lvl="1"/>
            <a:r>
              <a:rPr lang="en-US" dirty="0" smtClean="0"/>
              <a:t>Are wetlands disappearing? </a:t>
            </a:r>
          </a:p>
          <a:p>
            <a:pPr lvl="1"/>
            <a:r>
              <a:rPr lang="en-US" dirty="0" smtClean="0"/>
              <a:t>At what rate?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How will this affect us?</a:t>
            </a:r>
          </a:p>
        </p:txBody>
      </p:sp>
      <p:pic>
        <p:nvPicPr>
          <p:cNvPr id="25601" name="Picture 1" descr="Habitat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2594" y="4419600"/>
            <a:ext cx="418185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Wetland Functions &amp; Importance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 smtClean="0"/>
          </a:p>
          <a:p>
            <a:r>
              <a:rPr lang="en-US" sz="2800" dirty="0" smtClean="0"/>
              <a:t>Habitats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Hydrologic &amp; Hydraulic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Water Quality</a:t>
            </a:r>
          </a:p>
          <a:p>
            <a:endParaRPr lang="en-US" sz="280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23553" name="Picture 1" descr="tx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788661"/>
            <a:ext cx="3581400" cy="2478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tx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199" y="4298806"/>
            <a:ext cx="3581401" cy="2406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/>
              <a:t>Project </a:t>
            </a: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419600" cy="4389120"/>
          </a:xfrm>
        </p:spPr>
        <p:txBody>
          <a:bodyPr/>
          <a:lstStyle/>
          <a:p>
            <a:r>
              <a:rPr lang="en-US" dirty="0" smtClean="0"/>
              <a:t>Galveston Bay and </a:t>
            </a:r>
            <a:r>
              <a:rPr lang="en-US" dirty="0" smtClean="0"/>
              <a:t>surrounding area</a:t>
            </a:r>
            <a:endParaRPr lang="en-US" dirty="0" smtClean="0"/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Data sets (1956, 1989) </a:t>
            </a:r>
            <a:r>
              <a:rPr lang="en-US" dirty="0" smtClean="0"/>
              <a:t>– USGS</a:t>
            </a:r>
          </a:p>
          <a:p>
            <a:endParaRPr lang="en-US" dirty="0" smtClean="0"/>
          </a:p>
          <a:p>
            <a:r>
              <a:rPr lang="en-US" dirty="0" smtClean="0"/>
              <a:t>Habitat classification – wetland type</a:t>
            </a:r>
            <a:endParaRPr lang="en-US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667000"/>
            <a:ext cx="4057650" cy="406135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705600" y="4419600"/>
            <a:ext cx="3810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was obtained from the USGS</a:t>
            </a:r>
          </a:p>
          <a:p>
            <a:pPr lvl="1"/>
            <a:r>
              <a:rPr lang="en-US" dirty="0" smtClean="0"/>
              <a:t>Includes 31 quadrangle maps at 1:24,000 scale, developed by the National Wetlands Inventory (NWI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8312" y="3688857"/>
            <a:ext cx="2715288" cy="309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276600"/>
            <a:ext cx="2667000" cy="305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0641" y="3352800"/>
            <a:ext cx="2604759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762000" y="793175"/>
          <a:ext cx="7848600" cy="6064826"/>
        </p:xfrm>
        <a:graphic>
          <a:graphicData uri="http://schemas.openxmlformats.org/presentationml/2006/ole">
            <p:oleObj spid="_x0000_s2050" name="Acrobat Document" r:id="rId3" imgW="7543603" imgH="5829192" progId="AcroExch.Document.7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Organization </a:t>
            </a:r>
            <a:r>
              <a:rPr lang="en-US" dirty="0" smtClean="0"/>
              <a:t>by </a:t>
            </a:r>
            <a:r>
              <a:rPr lang="en-US" dirty="0" smtClean="0"/>
              <a:t>Field Calculator </a:t>
            </a:r>
            <a:endParaRPr lang="en-US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 l="16970" t="26814" r="32927" b="16159"/>
          <a:stretch>
            <a:fillRect/>
          </a:stretch>
        </p:blipFill>
        <p:spPr bwMode="auto">
          <a:xfrm>
            <a:off x="1828800" y="1752600"/>
            <a:ext cx="552321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00200"/>
            <a:ext cx="2590800" cy="1143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Merged Data</a:t>
            </a:r>
            <a:endParaRPr lang="en-US" sz="54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4068" y="838200"/>
            <a:ext cx="5887532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77112"/>
            <a:ext cx="2819400" cy="704088"/>
          </a:xfrm>
        </p:spPr>
        <p:txBody>
          <a:bodyPr>
            <a:noAutofit/>
          </a:bodyPr>
          <a:lstStyle/>
          <a:p>
            <a:r>
              <a:rPr lang="en-US" sz="6000" dirty="0" smtClean="0"/>
              <a:t>1956</a:t>
            </a:r>
            <a:endParaRPr lang="en-US" sz="6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5272" y="838200"/>
            <a:ext cx="5876328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200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886200"/>
            <a:ext cx="228600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09600" y="31242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Palustrine Wetlands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38100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Estuarine/Marine Wetlands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</TotalTime>
  <Words>290</Words>
  <Application>Microsoft Office PowerPoint</Application>
  <PresentationFormat>On-screen Show (4:3)</PresentationFormat>
  <Paragraphs>114</Paragraphs>
  <Slides>18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Flow</vt:lpstr>
      <vt:lpstr>\\146.6.89.37\stu\j\jwm2487\GIS\Term_ProjOct\2004-01-0112-LA-Wetlands\MapCodesLegend.pdf</vt:lpstr>
      <vt:lpstr>Texas Coastal Wetlands  Linking Water &amp; Land</vt:lpstr>
      <vt:lpstr>Background</vt:lpstr>
      <vt:lpstr>Wetland Functions &amp; Importance</vt:lpstr>
      <vt:lpstr>Project Analysis</vt:lpstr>
      <vt:lpstr>Data Source</vt:lpstr>
      <vt:lpstr>Slide 6</vt:lpstr>
      <vt:lpstr>Organization by Field Calculator </vt:lpstr>
      <vt:lpstr>Merged Data</vt:lpstr>
      <vt:lpstr>1956</vt:lpstr>
      <vt:lpstr>1989</vt:lpstr>
      <vt:lpstr>1956</vt:lpstr>
      <vt:lpstr>1989</vt:lpstr>
      <vt:lpstr>1956</vt:lpstr>
      <vt:lpstr>Wetland Loss</vt:lpstr>
      <vt:lpstr>Conclusions</vt:lpstr>
      <vt:lpstr>Consequences</vt:lpstr>
      <vt:lpstr>Future Work</vt:lpstr>
      <vt:lpstr>I hope this flood of information has saturated your thirst for wetlands.   Questions?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Wetlands!</dc:title>
  <dc:creator>James McDonald</dc:creator>
  <cp:lastModifiedBy>jwm2487</cp:lastModifiedBy>
  <cp:revision>89</cp:revision>
  <dcterms:created xsi:type="dcterms:W3CDTF">2008-11-17T06:00:05Z</dcterms:created>
  <dcterms:modified xsi:type="dcterms:W3CDTF">2008-11-18T07:27:41Z</dcterms:modified>
</cp:coreProperties>
</file>