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7" r:id="rId6"/>
    <p:sldId id="269" r:id="rId7"/>
    <p:sldId id="272" r:id="rId8"/>
    <p:sldId id="277" r:id="rId9"/>
    <p:sldId id="270" r:id="rId10"/>
    <p:sldId id="273" r:id="rId11"/>
    <p:sldId id="276" r:id="rId12"/>
    <p:sldId id="274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870" autoAdjust="0"/>
    <p:restoredTop sz="94660"/>
  </p:normalViewPr>
  <p:slideViewPr>
    <p:cSldViewPr>
      <p:cViewPr varScale="1">
        <p:scale>
          <a:sx n="74" d="100"/>
          <a:sy n="74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46BE-7C05-431F-85D0-4050523FF603}" type="datetimeFigureOut">
              <a:rPr lang="en-US" smtClean="0"/>
              <a:pPr/>
              <a:t>11/18/2008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66EE-CFB1-4676-B297-6C2090884C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46BE-7C05-431F-85D0-4050523FF603}" type="datetimeFigureOut">
              <a:rPr lang="en-US" smtClean="0"/>
              <a:pPr/>
              <a:t>11/18/2008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66EE-CFB1-4676-B297-6C2090884C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46BE-7C05-431F-85D0-4050523FF603}" type="datetimeFigureOut">
              <a:rPr lang="en-US" smtClean="0"/>
              <a:pPr/>
              <a:t>11/18/2008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66EE-CFB1-4676-B297-6C2090884C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46BE-7C05-431F-85D0-4050523FF603}" type="datetimeFigureOut">
              <a:rPr lang="en-US" smtClean="0"/>
              <a:pPr/>
              <a:t>11/18/2008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66EE-CFB1-4676-B297-6C2090884C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46BE-7C05-431F-85D0-4050523FF603}" type="datetimeFigureOut">
              <a:rPr lang="en-US" smtClean="0"/>
              <a:pPr/>
              <a:t>11/18/2008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66EE-CFB1-4676-B297-6C2090884C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46BE-7C05-431F-85D0-4050523FF603}" type="datetimeFigureOut">
              <a:rPr lang="en-US" smtClean="0"/>
              <a:pPr/>
              <a:t>11/18/2008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66EE-CFB1-4676-B297-6C2090884C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46BE-7C05-431F-85D0-4050523FF603}" type="datetimeFigureOut">
              <a:rPr lang="en-US" smtClean="0"/>
              <a:pPr/>
              <a:t>11/18/2008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66EE-CFB1-4676-B297-6C2090884C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46BE-7C05-431F-85D0-4050523FF603}" type="datetimeFigureOut">
              <a:rPr lang="en-US" smtClean="0"/>
              <a:pPr/>
              <a:t>11/18/2008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66EE-CFB1-4676-B297-6C2090884C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46BE-7C05-431F-85D0-4050523FF603}" type="datetimeFigureOut">
              <a:rPr lang="en-US" smtClean="0"/>
              <a:pPr/>
              <a:t>11/18/2008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66EE-CFB1-4676-B297-6C2090884C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46BE-7C05-431F-85D0-4050523FF603}" type="datetimeFigureOut">
              <a:rPr lang="en-US" smtClean="0"/>
              <a:pPr/>
              <a:t>11/18/2008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66EE-CFB1-4676-B297-6C2090884C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46BE-7C05-431F-85D0-4050523FF603}" type="datetimeFigureOut">
              <a:rPr lang="en-US" smtClean="0"/>
              <a:pPr/>
              <a:t>11/18/2008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66EE-CFB1-4676-B297-6C2090884C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>
                <a:alpha val="0"/>
              </a:srgbClr>
            </a:gs>
            <a:gs pos="50000">
              <a:srgbClr val="9CB86E"/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446BE-7C05-431F-85D0-4050523FF603}" type="datetimeFigureOut">
              <a:rPr lang="en-US" smtClean="0"/>
              <a:pPr/>
              <a:t>11/18/2008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266EE-CFB1-4676-B297-6C2090884C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arth2tech.files.wordpress.com/2008/03/greenfuelphoto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676400"/>
          </a:xfrm>
        </p:spPr>
        <p:txBody>
          <a:bodyPr>
            <a:normAutofit/>
          </a:bodyPr>
          <a:lstStyle/>
          <a:p>
            <a:r>
              <a:rPr lang="en-US" b="1" dirty="0" smtClean="0"/>
              <a:t>Resources for Algae Production in Texas</a:t>
            </a:r>
            <a:endParaRPr lang="en-US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2743200"/>
            <a:ext cx="84582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http://www.ecosherpa.com/images/biopump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778" r="1926" b="7222"/>
          <a:stretch>
            <a:fillRect/>
          </a:stretch>
        </p:blipFill>
        <p:spPr bwMode="auto">
          <a:xfrm flipH="1">
            <a:off x="838200" y="3505200"/>
            <a:ext cx="3892315" cy="1905000"/>
          </a:xfrm>
          <a:prstGeom prst="rect">
            <a:avLst/>
          </a:prstGeom>
          <a:noFill/>
        </p:spPr>
      </p:pic>
      <p:pic>
        <p:nvPicPr>
          <p:cNvPr id="6" name="Picture 5" descr="Nanochloris 2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352800"/>
            <a:ext cx="3233928" cy="24254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5715000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Allison Osborne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1" y="1447801"/>
          <a:ext cx="8305799" cy="3066567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527851"/>
                <a:gridCol w="1534767"/>
                <a:gridCol w="1354207"/>
                <a:gridCol w="1616267"/>
                <a:gridCol w="1272707"/>
              </a:tblGrid>
              <a:tr h="47901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/>
                        <a:t>Name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/>
                        <a:t>Sunlight Yield (tons/ha)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/>
                        <a:t>CO</a:t>
                      </a:r>
                      <a:r>
                        <a:rPr lang="en-US" sz="1600" b="1" u="none" strike="noStrike" baseline="-25000" dirty="0" smtClean="0"/>
                        <a:t>2</a:t>
                      </a:r>
                      <a:r>
                        <a:rPr lang="en-US" sz="1600" b="1" u="none" strike="noStrike" dirty="0" smtClean="0"/>
                        <a:t> </a:t>
                      </a:r>
                      <a:r>
                        <a:rPr lang="en-US" sz="1600" b="1" u="none" strike="noStrike" dirty="0"/>
                        <a:t>Limited Yield (tons)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/>
                        <a:t>Water Limited Yield (tons)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 smtClean="0"/>
                        <a:t>Oil Yield (barrels)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36576" marT="8335" marB="0" anchor="b"/>
                </a:tc>
              </a:tr>
              <a:tr h="24468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/>
                        <a:t>Liberty City WSC WWTP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1.5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9,242,509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1,434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           </a:t>
                      </a:r>
                      <a:r>
                        <a:rPr lang="en-US" sz="1600" u="none" strike="noStrike" dirty="0" smtClean="0"/>
                        <a:t>1,819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9525" marB="0" anchor="b"/>
                </a:tc>
              </a:tr>
              <a:tr h="30098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/>
                        <a:t>Rhodia, Inc. Guar Processing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1.7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2,067,377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10,358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         </a:t>
                      </a:r>
                      <a:r>
                        <a:rPr lang="en-US" sz="1600" u="none" strike="noStrike" dirty="0" smtClean="0"/>
                        <a:t>13,134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9525" marB="0" anchor="b"/>
                </a:tc>
              </a:tr>
              <a:tr h="24468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/>
                        <a:t>Polk Street WWTP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1.6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11,785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3,187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           </a:t>
                      </a:r>
                      <a:r>
                        <a:rPr lang="en-US" sz="1600" u="none" strike="noStrike" dirty="0" smtClean="0"/>
                        <a:t>4,041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9525" marB="0" anchor="b"/>
                </a:tc>
              </a:tr>
              <a:tr h="47901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/>
                        <a:t>Texas Petrochemicals Houston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1.4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399,421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51,791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         </a:t>
                      </a:r>
                      <a:r>
                        <a:rPr lang="en-US" sz="1600" u="none" strike="noStrike" dirty="0" smtClean="0"/>
                        <a:t>65,671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9525" marB="0" anchor="b"/>
                </a:tc>
              </a:tr>
              <a:tr h="24468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/>
                        <a:t>City of Sanger WWTF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1.7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7,808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                  </a:t>
                      </a:r>
                      <a:r>
                        <a:rPr lang="en-US" sz="1600" u="none" strike="noStrike" dirty="0" smtClean="0"/>
                        <a:t>0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9525" marB="0" anchor="b"/>
                </a:tc>
              </a:tr>
              <a:tr h="24468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/>
                        <a:t>City of Winfield WWTP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1.5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7,486,910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669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            </a:t>
                      </a:r>
                      <a:r>
                        <a:rPr lang="en-US" sz="1600" u="none" strike="noStrike" dirty="0" smtClean="0"/>
                        <a:t>849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9525" marB="0" anchor="b"/>
                </a:tc>
              </a:tr>
              <a:tr h="24468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/>
                        <a:t>Bayport Complex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1.4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697,458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574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             </a:t>
                      </a:r>
                      <a:r>
                        <a:rPr lang="en-US" sz="1600" u="none" strike="noStrike" dirty="0" smtClean="0"/>
                        <a:t>727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9525" marB="0" anchor="b"/>
                </a:tc>
              </a:tr>
              <a:tr h="24468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/>
                        <a:t>City of Celeste WWTP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1.6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16,976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755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              </a:t>
                      </a:r>
                      <a:r>
                        <a:rPr lang="en-US" sz="1600" u="none" strike="noStrike" dirty="0" smtClean="0"/>
                        <a:t>958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9525" marB="0" anchor="b"/>
                </a:tc>
              </a:tr>
              <a:tr h="24468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 smtClean="0"/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/>
                        <a:t>        </a:t>
                      </a:r>
                      <a:r>
                        <a:rPr lang="en-US" sz="1600" b="1" u="none" strike="noStrike" dirty="0" smtClean="0"/>
                        <a:t>87,199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9525" marB="0" anchor="b"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Calculated Algae Potential at 8 Sites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219200"/>
            <a:ext cx="84582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876800"/>
            <a:ext cx="8229600" cy="1554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Accounts for approximately 0.01% of annual </a:t>
            </a:r>
            <a:r>
              <a:rPr lang="en-US" sz="3200" dirty="0" smtClean="0"/>
              <a:t>crude oil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consumption in Texas.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With 50% recycle, production rises to 2.2 billion barrels (0.2% of consumption in Texas)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4216400"/>
            <a:ext cx="1524000" cy="4571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/>
              <a:t>Liberty City</a:t>
            </a:r>
            <a:endParaRPr lang="en-US" sz="20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3429000" y="4310495"/>
            <a:ext cx="3352800" cy="2242706"/>
            <a:chOff x="3962400" y="3810000"/>
            <a:chExt cx="3352800" cy="2242706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/>
            <a:srcRect l="32500" t="31000" r="12500" b="19000"/>
            <a:stretch>
              <a:fillRect/>
            </a:stretch>
          </p:blipFill>
          <p:spPr bwMode="auto">
            <a:xfrm>
              <a:off x="3962400" y="4147706"/>
              <a:ext cx="3352800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5181600" y="3810000"/>
              <a:ext cx="1524000" cy="45719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Rhodia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4800" y="2209800"/>
            <a:ext cx="2971800" cy="1994033"/>
            <a:chOff x="381000" y="1295400"/>
            <a:chExt cx="2971800" cy="1994033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/>
            <a:srcRect l="28750" t="33000" r="11875" b="13000"/>
            <a:stretch>
              <a:fillRect/>
            </a:stretch>
          </p:blipFill>
          <p:spPr bwMode="auto">
            <a:xfrm>
              <a:off x="381000" y="1600200"/>
              <a:ext cx="2971800" cy="1689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1219200" y="1295400"/>
              <a:ext cx="1524000" cy="45719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000" b="1" dirty="0" smtClean="0"/>
                <a:t>Polk Street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819400" y="1295401"/>
            <a:ext cx="3047999" cy="2199451"/>
            <a:chOff x="4572001" y="1295401"/>
            <a:chExt cx="3047999" cy="2199451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/>
            <a:srcRect l="40000" t="32000" r="9375" b="15000"/>
            <a:stretch>
              <a:fillRect/>
            </a:stretch>
          </p:blipFill>
          <p:spPr bwMode="auto">
            <a:xfrm>
              <a:off x="4572001" y="1600200"/>
              <a:ext cx="2895600" cy="1894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5486400" y="1295401"/>
              <a:ext cx="2133600" cy="45719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000" b="1" dirty="0" smtClean="0"/>
                <a:t>City of Sanger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457200" y="1219200"/>
            <a:ext cx="84582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5410200" y="1752600"/>
            <a:ext cx="2819400" cy="2239040"/>
            <a:chOff x="5334000" y="2133600"/>
            <a:chExt cx="2819400" cy="2239040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/>
            <a:srcRect l="29375" t="21000" r="16875" b="20000"/>
            <a:stretch>
              <a:fillRect/>
            </a:stretch>
          </p:blipFill>
          <p:spPr bwMode="auto">
            <a:xfrm>
              <a:off x="5334000" y="2438400"/>
              <a:ext cx="2819400" cy="1934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5791200" y="2133600"/>
              <a:ext cx="1905000" cy="45719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000" b="1" dirty="0" smtClean="0"/>
                <a:t>City of Winfield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096000" y="4038601"/>
            <a:ext cx="2971800" cy="2185685"/>
            <a:chOff x="6096000" y="4038601"/>
            <a:chExt cx="2971800" cy="2185685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6"/>
            <a:srcRect l="38750" t="26000" r="11875" b="24000"/>
            <a:stretch>
              <a:fillRect/>
            </a:stretch>
          </p:blipFill>
          <p:spPr bwMode="auto">
            <a:xfrm>
              <a:off x="6096000" y="4343400"/>
              <a:ext cx="2971800" cy="1880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6324600" y="4038601"/>
              <a:ext cx="2133600" cy="45719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City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of Celeste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23" name="Picture 22" descr="Picture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4572000"/>
            <a:ext cx="3059939" cy="2048087"/>
          </a:xfrm>
          <a:prstGeom prst="rect">
            <a:avLst/>
          </a:prstGeom>
        </p:spPr>
      </p:pic>
      <p:graphicFrame>
        <p:nvGraphicFramePr>
          <p:cNvPr id="22" name="Content Placeholder 5"/>
          <p:cNvGraphicFramePr>
            <a:graphicFrameLocks/>
          </p:cNvGraphicFramePr>
          <p:nvPr/>
        </p:nvGraphicFramePr>
        <p:xfrm>
          <a:off x="1066800" y="2895600"/>
          <a:ext cx="7010400" cy="2326341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590800"/>
                <a:gridCol w="1752600"/>
                <a:gridCol w="2667000"/>
              </a:tblGrid>
              <a:tr h="28054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/>
                        <a:t>Name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/>
                        <a:t>Land Required (ha)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Bioreactor Type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</a:tr>
              <a:tr h="21384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/>
                        <a:t>Liberty City WSC WWTP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954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Horizontal/Ponds</a:t>
                      </a:r>
                    </a:p>
                  </a:txBody>
                  <a:tcPr marL="45720" marR="36576" marT="8335" marB="0" anchor="b"/>
                </a:tc>
              </a:tr>
              <a:tr h="28057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 err="1"/>
                        <a:t>Rhodia</a:t>
                      </a:r>
                      <a:r>
                        <a:rPr lang="en-US" sz="1600" u="none" strike="noStrike" dirty="0"/>
                        <a:t>, Inc. Guar Processing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5,977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Horizontal/Ponds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</a:tr>
              <a:tr h="21384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/>
                        <a:t>Polk Street WWTP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1,956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Horizontal/Ponds</a:t>
                      </a:r>
                    </a:p>
                  </a:txBody>
                  <a:tcPr marL="45720" marR="36576" marT="8335" marB="0" anchor="b"/>
                </a:tc>
              </a:tr>
              <a:tr h="22796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/>
                        <a:t>Texas Petrochemicals Houston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36,785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Mixed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</a:tr>
              <a:tr h="21384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/>
                        <a:t>City of Sanger WWTF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4,642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Horizontal/Ponds</a:t>
                      </a:r>
                    </a:p>
                  </a:txBody>
                  <a:tcPr marL="45720" marR="36576" marT="8335" marB="0" anchor="b"/>
                </a:tc>
              </a:tr>
              <a:tr h="21384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/>
                        <a:t>City of Winfield WWTP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436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Horizontal/Ponds</a:t>
                      </a:r>
                    </a:p>
                  </a:txBody>
                  <a:tcPr marL="45720" marR="36576" marT="8335" marB="0" anchor="b"/>
                </a:tc>
              </a:tr>
              <a:tr h="21384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/>
                        <a:t>Bayport Complex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396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Vertical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Photobioreactors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</a:tr>
              <a:tr h="21384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/>
                        <a:t>City of Celeste WWTP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482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36576" marT="8335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Horizontal/Ponds</a:t>
                      </a:r>
                    </a:p>
                  </a:txBody>
                  <a:tcPr marL="45720" marR="36576" marT="833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Overall, algae oil may provide limited contribution to total Texas oil consumption unless significant water recycle is implemented.</a:t>
            </a:r>
          </a:p>
          <a:p>
            <a:r>
              <a:rPr lang="en-US" dirty="0" smtClean="0"/>
              <a:t>Limited growth potential at some of the identified facilities.</a:t>
            </a:r>
          </a:p>
          <a:p>
            <a:r>
              <a:rPr lang="en-US" dirty="0" smtClean="0"/>
              <a:t>Consider options for transporting wastewater/carbon dioxide to increase production potential.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219200"/>
            <a:ext cx="84582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219200"/>
            <a:ext cx="84582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Algae is an Emerging Fuel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Highest productivity for biodiesel: 5,000-15,000 gallons/acre-year.</a:t>
            </a:r>
          </a:p>
          <a:p>
            <a:r>
              <a:rPr lang="en-US" dirty="0" smtClean="0"/>
              <a:t>Immature industry, algae oil production has struggled to cost-effectively scale up.</a:t>
            </a:r>
          </a:p>
          <a:p>
            <a:r>
              <a:rPr lang="en-US" dirty="0" smtClean="0"/>
              <a:t>Couple freely-available sources of water and carbon dioxide for cost-effective                 algae production.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219200"/>
            <a:ext cx="84582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 descr="http://www.sunrise-ridge.com/index.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4343400"/>
            <a:ext cx="1828800" cy="2257426"/>
          </a:xfrm>
          <a:prstGeom prst="rect">
            <a:avLst/>
          </a:prstGeom>
          <a:noFill/>
        </p:spPr>
      </p:pic>
      <p:pic>
        <p:nvPicPr>
          <p:cNvPr id="16388" name="Picture 4" descr="http://www.sunrise-ridge.com/index.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563183"/>
            <a:ext cx="2133600" cy="214241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6260068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 of images: Sunrise Ridge Algae, Inc.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Texas Climate and 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Availability of a suitable climate and sunlight resources in Texas.</a:t>
            </a:r>
          </a:p>
          <a:p>
            <a:r>
              <a:rPr lang="en-US" sz="3000" dirty="0" smtClean="0"/>
              <a:t>Algae can be grown in ponds, shrimp/fish farms, </a:t>
            </a:r>
            <a:r>
              <a:rPr lang="en-US" sz="3000" dirty="0" err="1" smtClean="0"/>
              <a:t>photobioreactors</a:t>
            </a:r>
            <a:r>
              <a:rPr lang="en-US" sz="3000" dirty="0" smtClean="0"/>
              <a:t> on private land, or closed, vertical reactors on intensively used </a:t>
            </a:r>
          </a:p>
          <a:p>
            <a:pPr>
              <a:spcBef>
                <a:spcPts val="0"/>
              </a:spcBef>
              <a:buNone/>
            </a:pPr>
            <a:r>
              <a:rPr lang="en-US" sz="3000" dirty="0" smtClean="0"/>
              <a:t>	urban land.</a:t>
            </a:r>
            <a:endParaRPr lang="en-US" sz="3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219200"/>
            <a:ext cx="84582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greenfuelphoto.jpg">
            <a:hlinkClick r:id="rId2" tooltip="greenfuelphoto.jpg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955413"/>
            <a:ext cx="3286125" cy="229298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6019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 of images: </a:t>
            </a:r>
            <a:r>
              <a:rPr lang="en-US" dirty="0" err="1" smtClean="0"/>
              <a:t>Greenfuel</a:t>
            </a:r>
            <a:r>
              <a:rPr lang="en-US" dirty="0" smtClean="0"/>
              <a:t> Technologies, Corp.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 l="38750" t="34000" r="25000" b="48000"/>
          <a:stretch>
            <a:fillRect/>
          </a:stretch>
        </p:blipFill>
        <p:spPr bwMode="auto">
          <a:xfrm>
            <a:off x="685800" y="4572000"/>
            <a:ext cx="441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31875" t="16406" r="7500" b="10938"/>
          <a:stretch>
            <a:fillRect/>
          </a:stretch>
        </p:blipFill>
        <p:spPr bwMode="auto">
          <a:xfrm>
            <a:off x="6934200" y="87983"/>
            <a:ext cx="2133600" cy="2045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sz="4500" dirty="0" smtClean="0"/>
              <a:t>Where do wastewater and carbon dioxide resources co-exist in Texas to permit cost-effective algae production?</a:t>
            </a:r>
          </a:p>
          <a:p>
            <a:r>
              <a:rPr lang="en-US" sz="4500" dirty="0" smtClean="0"/>
              <a:t>Given annual sunlight conditions, what volume of algae, and algae oil, can be produced from those resources?</a:t>
            </a:r>
          </a:p>
          <a:p>
            <a:r>
              <a:rPr lang="en-US" sz="4500" dirty="0" smtClean="0"/>
              <a:t>What limitations does land use set?</a:t>
            </a:r>
          </a:p>
          <a:p>
            <a:endParaRPr lang="en-US" sz="4100" dirty="0" smtClean="0"/>
          </a:p>
          <a:p>
            <a:r>
              <a:rPr lang="en-US" sz="4000" dirty="0" smtClean="0"/>
              <a:t>Equations:</a:t>
            </a:r>
          </a:p>
          <a:p>
            <a:pPr lvl="1"/>
            <a:r>
              <a:rPr lang="en-US" dirty="0" smtClean="0"/>
              <a:t>Yield (based on available sunlight)= 3.1536* </a:t>
            </a:r>
            <a:r>
              <a:rPr lang="en-US" dirty="0" err="1" smtClean="0"/>
              <a:t>Insolation</a:t>
            </a:r>
            <a:r>
              <a:rPr lang="en-US" dirty="0" smtClean="0"/>
              <a:t>* Solar energy capture efficiency/energy content of dry biomass</a:t>
            </a:r>
          </a:p>
          <a:p>
            <a:pPr lvl="1"/>
            <a:r>
              <a:rPr lang="en-US" dirty="0" smtClean="0"/>
              <a:t>Yield (based on water and CO</a:t>
            </a:r>
            <a:r>
              <a:rPr lang="en-US" baseline="-25000" dirty="0" smtClean="0"/>
              <a:t>2</a:t>
            </a:r>
            <a:r>
              <a:rPr lang="en-US" dirty="0" smtClean="0"/>
              <a:t>) calculated according to photosynthesis equation:</a:t>
            </a:r>
            <a:r>
              <a:rPr lang="pt-BR" dirty="0" smtClean="0"/>
              <a:t>    6(CO</a:t>
            </a:r>
            <a:r>
              <a:rPr lang="pt-BR" baseline="-25000" dirty="0" smtClean="0"/>
              <a:t>2</a:t>
            </a:r>
            <a:r>
              <a:rPr lang="pt-BR" dirty="0" smtClean="0"/>
              <a:t>) + 6(H</a:t>
            </a:r>
            <a:r>
              <a:rPr lang="pt-BR" baseline="-25000" dirty="0" smtClean="0"/>
              <a:t>2</a:t>
            </a:r>
            <a:r>
              <a:rPr lang="pt-BR" dirty="0" smtClean="0"/>
              <a:t>O) + light -&gt; C</a:t>
            </a:r>
            <a:r>
              <a:rPr lang="pt-BR" baseline="-25000" dirty="0" smtClean="0"/>
              <a:t>6</a:t>
            </a:r>
            <a:r>
              <a:rPr lang="pt-BR" dirty="0" smtClean="0"/>
              <a:t>H</a:t>
            </a:r>
            <a:r>
              <a:rPr lang="pt-BR" baseline="-25000" dirty="0" smtClean="0"/>
              <a:t>12</a:t>
            </a:r>
            <a:r>
              <a:rPr lang="pt-BR" dirty="0" smtClean="0"/>
              <a:t>O</a:t>
            </a:r>
            <a:r>
              <a:rPr lang="pt-BR" baseline="-25000" dirty="0" smtClean="0"/>
              <a:t>6</a:t>
            </a:r>
            <a:r>
              <a:rPr lang="pt-BR" dirty="0" smtClean="0"/>
              <a:t> + 6(O</a:t>
            </a:r>
            <a:r>
              <a:rPr lang="pt-BR" baseline="-25000" dirty="0" smtClean="0"/>
              <a:t>2</a:t>
            </a:r>
            <a:r>
              <a:rPr lang="pt-BR" dirty="0" smtClean="0"/>
              <a:t>)</a:t>
            </a:r>
            <a:endParaRPr lang="en-US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219200"/>
            <a:ext cx="84582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81000" y="4418012"/>
            <a:ext cx="84582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Wastewater and CO</a:t>
            </a:r>
            <a:r>
              <a:rPr lang="en-US" baseline="-25000" dirty="0" smtClean="0"/>
              <a:t>2</a:t>
            </a:r>
            <a:r>
              <a:rPr lang="en-US" dirty="0" smtClean="0"/>
              <a:t> Sources in Texas</a:t>
            </a:r>
            <a:endParaRPr lang="en-US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457200" y="1219200"/>
            <a:ext cx="84582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 descr="Picture4.e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24000"/>
            <a:ext cx="2101045" cy="4571543"/>
          </a:xfrm>
          <a:prstGeom prst="rect">
            <a:avLst/>
          </a:prstGeom>
        </p:spPr>
      </p:pic>
      <p:pic>
        <p:nvPicPr>
          <p:cNvPr id="55" name="Picture 54" descr="Picture3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371600"/>
            <a:ext cx="5662758" cy="5195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 Facilities with Water and CO</a:t>
            </a:r>
            <a:r>
              <a:rPr lang="en-US" baseline="-25000" dirty="0" smtClean="0"/>
              <a:t>2</a:t>
            </a:r>
            <a:r>
              <a:rPr lang="en-US" dirty="0" smtClean="0"/>
              <a:t> within 0.5 Miles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5257800"/>
          <a:ext cx="8305800" cy="124777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150609"/>
                <a:gridCol w="1483178"/>
                <a:gridCol w="1409019"/>
                <a:gridCol w="1631497"/>
                <a:gridCol w="1631497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/>
                        <a:t>Name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/>
                        <a:t>Flow Rate (MGD)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/>
                        <a:t>CO</a:t>
                      </a:r>
                      <a:r>
                        <a:rPr lang="en-US" sz="1600" b="1" u="none" strike="noStrike" baseline="-25000" dirty="0"/>
                        <a:t>2</a:t>
                      </a:r>
                      <a:r>
                        <a:rPr lang="en-US" sz="1600" b="1" u="none" strike="noStrike" dirty="0"/>
                        <a:t> </a:t>
                      </a:r>
                      <a:r>
                        <a:rPr lang="en-US" sz="1600" b="1" u="none" strike="noStrike" dirty="0" smtClean="0"/>
                        <a:t>(tons</a:t>
                      </a:r>
                      <a:r>
                        <a:rPr lang="en-US" sz="1600" b="1" u="none" strike="noStrike" dirty="0"/>
                        <a:t>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/>
                        <a:t>Sunlight (</a:t>
                      </a:r>
                      <a:r>
                        <a:rPr lang="en-US" sz="1600" b="1" u="none" strike="noStrike" dirty="0" err="1" smtClean="0"/>
                        <a:t>wh</a:t>
                      </a:r>
                      <a:r>
                        <a:rPr lang="en-US" sz="1600" b="1" u="none" strike="noStrike" dirty="0" smtClean="0"/>
                        <a:t>/m</a:t>
                      </a:r>
                      <a:r>
                        <a:rPr lang="en-US" sz="1600" b="1" u="none" strike="noStrike" baseline="30000" dirty="0" smtClean="0"/>
                        <a:t>2</a:t>
                      </a:r>
                      <a:r>
                        <a:rPr lang="en-US" sz="1600" b="1" u="none" strike="noStrike" dirty="0" smtClean="0"/>
                        <a:t>/d)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/>
                        <a:t>Land Use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Texas Petrochemicals Houston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6.5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933,161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4,088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Hay/Pasture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Bayport</a:t>
                      </a:r>
                      <a:r>
                        <a:rPr lang="en-US" sz="1600" u="none" strike="noStrike" baseline="0" dirty="0" smtClean="0"/>
                        <a:t> Complex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0.072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1,629,460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4,208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Woody Wetlands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T="9525" marB="0" anchor="b"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457200" y="1446212"/>
            <a:ext cx="84582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/>
          <a:srcRect l="3098" t="13470" r="9085" b="11644"/>
          <a:stretch>
            <a:fillRect/>
          </a:stretch>
        </p:blipFill>
        <p:spPr bwMode="auto">
          <a:xfrm>
            <a:off x="0" y="1487632"/>
            <a:ext cx="2819400" cy="262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2362198" y="1752600"/>
            <a:ext cx="6629402" cy="3352802"/>
            <a:chOff x="2362198" y="1752600"/>
            <a:chExt cx="6629402" cy="3352802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/>
            <a:srcRect l="34375" t="41406" r="14375" b="27344"/>
            <a:stretch>
              <a:fillRect/>
            </a:stretch>
          </p:blipFill>
          <p:spPr bwMode="auto">
            <a:xfrm>
              <a:off x="2743200" y="2057400"/>
              <a:ext cx="6248400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2362200" y="2057400"/>
              <a:ext cx="1752600" cy="1143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2247899" y="3314699"/>
              <a:ext cx="1905002" cy="167640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495800" y="1752600"/>
              <a:ext cx="1676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n>
                    <a:solidFill>
                      <a:schemeClr val="tx1"/>
                    </a:solidFill>
                  </a:ln>
                </a:rPr>
                <a:t>Land Use</a:t>
              </a:r>
              <a:endParaRPr lang="en-US" b="1" dirty="0">
                <a:ln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705600" y="1524000"/>
            <a:ext cx="2286000" cy="1371600"/>
            <a:chOff x="6705600" y="1524000"/>
            <a:chExt cx="2286000" cy="1371600"/>
          </a:xfrm>
        </p:grpSpPr>
        <p:sp>
          <p:nvSpPr>
            <p:cNvPr id="15" name="TextBox 14"/>
            <p:cNvSpPr txBox="1"/>
            <p:nvPr/>
          </p:nvSpPr>
          <p:spPr>
            <a:xfrm>
              <a:off x="6934200" y="1524000"/>
              <a:ext cx="1676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n>
                    <a:solidFill>
                      <a:schemeClr val="tx1"/>
                    </a:solidFill>
                  </a:ln>
                </a:rPr>
                <a:t>Sunlight</a:t>
              </a:r>
              <a:endParaRPr lang="en-US" b="1" dirty="0">
                <a:ln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/>
            <a:srcRect l="47500" t="46875" r="33750" b="42188"/>
            <a:stretch>
              <a:fillRect/>
            </a:stretch>
          </p:blipFill>
          <p:spPr bwMode="auto">
            <a:xfrm>
              <a:off x="6705600" y="1828800"/>
              <a:ext cx="22860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Calculated Algae Potential at 2 Sites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219200"/>
            <a:ext cx="84582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200" y="1600201"/>
          <a:ext cx="8229600" cy="1829857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236304"/>
                <a:gridCol w="1520687"/>
                <a:gridCol w="1699591"/>
                <a:gridCol w="1610140"/>
                <a:gridCol w="1162878"/>
              </a:tblGrid>
              <a:tr h="68245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 smtClean="0"/>
                        <a:t>Location Name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27432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/>
                        <a:t>Biomass </a:t>
                      </a:r>
                      <a:r>
                        <a:rPr lang="en-US" sz="1600" b="1" u="none" strike="noStrike" dirty="0"/>
                        <a:t>Yield (tons/ha)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27432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/>
                        <a:t>CO</a:t>
                      </a:r>
                      <a:r>
                        <a:rPr lang="en-US" sz="1600" b="1" u="none" strike="noStrike" baseline="-25000" dirty="0" smtClean="0"/>
                        <a:t>2</a:t>
                      </a:r>
                      <a:r>
                        <a:rPr lang="en-US" sz="1600" b="1" u="none" strike="noStrike" dirty="0" smtClean="0"/>
                        <a:t> </a:t>
                      </a:r>
                      <a:r>
                        <a:rPr lang="en-US" sz="1600" b="1" u="none" strike="noStrike" dirty="0"/>
                        <a:t>Limited Yield (tons)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27432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/>
                        <a:t>Water Limited Yield (tons)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27432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/>
                        <a:t>Maximum</a:t>
                      </a:r>
                      <a:r>
                        <a:rPr lang="en-US" sz="1600" b="1" u="none" strike="noStrike" baseline="0" dirty="0" smtClean="0"/>
                        <a:t> </a:t>
                      </a:r>
                      <a:r>
                        <a:rPr lang="en-US" sz="1600" b="1" u="none" strike="noStrike" dirty="0" smtClean="0"/>
                        <a:t>Oil Yield (barrels)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27432" marT="9525" marB="0" anchor="b"/>
                </a:tc>
              </a:tr>
              <a:tr h="45878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/>
                        <a:t>Texas Petrochemicals Houston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27432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1.408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27432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399,421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27432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51,791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27432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            65,671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27432" marT="9525" marB="0" anchor="b"/>
                </a:tc>
              </a:tr>
              <a:tr h="28574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/>
                        <a:t>Bayport Complex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27432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1.449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27432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697,458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27432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574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27432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             </a:t>
                      </a:r>
                      <a:r>
                        <a:rPr lang="en-US" sz="1600" u="none" strike="noStrike" dirty="0" smtClean="0"/>
                        <a:t>727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27432" marT="9525" marB="0" anchor="b"/>
                </a:tc>
              </a:tr>
              <a:tr h="305858">
                <a:tc gridSpan="4"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 smtClean="0"/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27432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/>
                        <a:t>66,398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27432" marT="9525" marB="0" anchor="b"/>
                </a:tc>
              </a:tr>
            </a:tbl>
          </a:graphicData>
        </a:graphic>
      </p:graphicFrame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3657601"/>
            <a:ext cx="82296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Accounts for approximately 0.007% of annual crude oil consumption in Texas.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 Types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47800" y="5654040"/>
          <a:ext cx="7010400" cy="822960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583047"/>
                <a:gridCol w="1756476"/>
                <a:gridCol w="2670877"/>
              </a:tblGrid>
              <a:tr h="26697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 smtClean="0"/>
                        <a:t>Location Name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/>
                        <a:t>Land Required (ha)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Reactor Type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marT="9525" marB="0" anchor="b"/>
                </a:tc>
              </a:tr>
              <a:tr h="30261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/>
                        <a:t>Texas Petrochemicals Houston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36,785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Mixed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marT="9525" marB="0" anchor="b"/>
                </a:tc>
              </a:tr>
              <a:tr h="23782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/>
                        <a:t>Bayport Complex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396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Vertical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Photobioreactors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marT="9525" marB="0" anchor="b"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457200" y="1219200"/>
            <a:ext cx="84582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0" y="1524000"/>
            <a:ext cx="3276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Texas Petrochemicals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1524000"/>
            <a:ext cx="3276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Bayport Complex</a:t>
            </a:r>
            <a:endParaRPr lang="en-US" dirty="0"/>
          </a:p>
        </p:txBody>
      </p:sp>
      <p:pic>
        <p:nvPicPr>
          <p:cNvPr id="10" name="Picture 9" descr="Pictu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05000"/>
            <a:ext cx="3212327" cy="3486624"/>
          </a:xfrm>
          <a:prstGeom prst="rect">
            <a:avLst/>
          </a:prstGeom>
        </p:spPr>
      </p:pic>
      <p:pic>
        <p:nvPicPr>
          <p:cNvPr id="11" name="Picture 10" descr="Pictur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905000"/>
            <a:ext cx="3821876" cy="3291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 Facilities with Water and CO</a:t>
            </a:r>
            <a:r>
              <a:rPr lang="en-US" baseline="-25000" dirty="0" smtClean="0"/>
              <a:t>2</a:t>
            </a:r>
            <a:r>
              <a:rPr lang="en-US" dirty="0" smtClean="0"/>
              <a:t> within 1.0 Miles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3400" y="4105275"/>
          <a:ext cx="8077201" cy="243268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160991"/>
                <a:gridCol w="997381"/>
                <a:gridCol w="1413628"/>
                <a:gridCol w="1371600"/>
                <a:gridCol w="2133601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/>
                        <a:t>Name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576" marR="27432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Flow Rate (MGD)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576" marR="27432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/>
                        <a:t>CO</a:t>
                      </a:r>
                      <a:r>
                        <a:rPr lang="en-US" sz="1400" b="1" u="none" strike="noStrike" baseline="-25000" dirty="0" smtClean="0"/>
                        <a:t>2</a:t>
                      </a:r>
                      <a:r>
                        <a:rPr lang="en-US" sz="1400" b="1" u="none" strike="noStrike" dirty="0" smtClean="0"/>
                        <a:t> </a:t>
                      </a:r>
                      <a:r>
                        <a:rPr lang="en-US" sz="1400" b="1" u="none" strike="noStrike" dirty="0"/>
                        <a:t>(tons)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576" marR="27432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 smtClean="0"/>
                        <a:t>Sunlight (</a:t>
                      </a:r>
                      <a:r>
                        <a:rPr lang="en-US" sz="1400" b="1" u="none" strike="noStrike" dirty="0" err="1" smtClean="0"/>
                        <a:t>Wh</a:t>
                      </a:r>
                      <a:r>
                        <a:rPr lang="en-US" sz="1400" b="1" u="none" strike="noStrike" dirty="0" smtClean="0"/>
                        <a:t>/m</a:t>
                      </a:r>
                      <a:r>
                        <a:rPr lang="en-US" sz="1400" b="1" u="none" strike="noStrike" baseline="30000" dirty="0" smtClean="0"/>
                        <a:t>2</a:t>
                      </a:r>
                      <a:r>
                        <a:rPr lang="en-US" sz="1400" b="1" u="none" strike="noStrike" dirty="0" smtClean="0"/>
                        <a:t>/d)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576" marR="27432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Land Use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576" marR="27432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/>
                        <a:t>Liberty City WSC WWTP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576" marR="27432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0.18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576" marR="27432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/>
                        <a:t>21,593,119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576" marR="27432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4,366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576" marR="27432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Developed, Low Intensity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576" marR="27432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/>
                        <a:t>Rhodia</a:t>
                      </a:r>
                      <a:r>
                        <a:rPr lang="en-US" sz="1400" u="none" strike="noStrike" dirty="0" smtClean="0"/>
                        <a:t>, Inc. Guar Processing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576" marR="27432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576" marR="27432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/>
                        <a:t>4,829,977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576" marR="27432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5,032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576" marR="27432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Herbaceous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576" marR="27432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/>
                        <a:t>Polk</a:t>
                      </a:r>
                      <a:r>
                        <a:rPr lang="en-US" sz="1400" u="none" strike="noStrike" baseline="0" dirty="0" smtClean="0"/>
                        <a:t> Street</a:t>
                      </a:r>
                      <a:r>
                        <a:rPr lang="en-US" sz="1400" u="none" strike="noStrike" dirty="0" smtClean="0"/>
                        <a:t> </a:t>
                      </a:r>
                      <a:r>
                        <a:rPr lang="en-US" sz="1400" u="none" strike="noStrike" dirty="0"/>
                        <a:t>WWTP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576" marR="27432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0.4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576" marR="27432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/>
                        <a:t>27,533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576" marR="27432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4,730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576" marR="27432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Developed, Open Space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576" marR="27432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/>
                        <a:t>Texas Petrochemicals Houston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576" marR="27432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6.5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576" marR="27432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/>
                        <a:t>933,161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576" marR="27432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/>
                        <a:t>4,088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576" marR="27432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/>
                        <a:t>Hay/Pasture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576" marR="27432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/>
                        <a:t>City of Sanger WWTF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576" marR="27432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0.98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576" marR="27432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/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576" marR="27432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4,884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576" marR="27432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Developed, Low Intensity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576" marR="27432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/>
                        <a:t>City of Winfield WWTP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576" marR="27432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0.084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576" marR="27432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/>
                        <a:t>17,491,542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576" marR="27432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4,458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576" marR="27432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Shrub/Scrub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576" marR="27432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/>
                        <a:t>Bayport Complex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576" marR="27432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0.072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576" marR="27432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/>
                        <a:t>1,629,460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576" marR="27432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/>
                        <a:t>4,208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576" marR="27432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Woody Wetlands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576" marR="27432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/>
                        <a:t>City of Celeste WWTP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576" marR="27432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0.0948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576" marR="27432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/>
                        <a:t>39,661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576" marR="27432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4,554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576" marR="27432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Developed, Open Space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576" marR="27432" marT="9525" marB="0" anchor="b"/>
                </a:tc>
              </a:tr>
            </a:tbl>
          </a:graphicData>
        </a:graphic>
      </p:graphicFrame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 l="3098" t="13470" r="10083" b="11644"/>
          <a:stretch>
            <a:fillRect/>
          </a:stretch>
        </p:blipFill>
        <p:spPr bwMode="auto">
          <a:xfrm>
            <a:off x="152400" y="1170152"/>
            <a:ext cx="3124200" cy="294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" name="Group 18"/>
          <p:cNvGrpSpPr/>
          <p:nvPr/>
        </p:nvGrpSpPr>
        <p:grpSpPr>
          <a:xfrm>
            <a:off x="1905000" y="1474952"/>
            <a:ext cx="4267200" cy="2598683"/>
            <a:chOff x="1905000" y="1474952"/>
            <a:chExt cx="4267200" cy="2598683"/>
          </a:xfrm>
        </p:grpSpPr>
        <p:grpSp>
          <p:nvGrpSpPr>
            <p:cNvPr id="14" name="Group 13"/>
            <p:cNvGrpSpPr/>
            <p:nvPr/>
          </p:nvGrpSpPr>
          <p:grpSpPr>
            <a:xfrm>
              <a:off x="1905000" y="1551152"/>
              <a:ext cx="4267200" cy="2522483"/>
              <a:chOff x="1905000" y="1371600"/>
              <a:chExt cx="4267200" cy="2522483"/>
            </a:xfrm>
          </p:grpSpPr>
          <p:cxnSp>
            <p:nvCxnSpPr>
              <p:cNvPr id="8" name="Straight Connector 7"/>
              <p:cNvCxnSpPr/>
              <p:nvPr/>
            </p:nvCxnSpPr>
            <p:spPr>
              <a:xfrm flipV="1">
                <a:off x="1905000" y="1447800"/>
                <a:ext cx="1600200" cy="2286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0625" t="34375" r="16750" b="28125"/>
              <a:stretch>
                <a:fillRect/>
              </a:stretch>
            </p:blipFill>
            <p:spPr bwMode="auto">
              <a:xfrm>
                <a:off x="3429000" y="1371600"/>
                <a:ext cx="2743200" cy="2522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9" name="Straight Connector 8"/>
              <p:cNvCxnSpPr>
                <a:endCxn id="3074" idx="2"/>
              </p:cNvCxnSpPr>
              <p:nvPr/>
            </p:nvCxnSpPr>
            <p:spPr>
              <a:xfrm>
                <a:off x="2819400" y="2895600"/>
                <a:ext cx="1981200" cy="99848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4953000" y="1474952"/>
              <a:ext cx="1066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n>
                    <a:solidFill>
                      <a:schemeClr val="tx1"/>
                    </a:solidFill>
                  </a:ln>
                </a:rPr>
                <a:t>Land Use</a:t>
              </a:r>
              <a:endParaRPr lang="en-US" b="1" dirty="0">
                <a:ln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553200" y="1524000"/>
            <a:ext cx="2133600" cy="2469269"/>
            <a:chOff x="6553200" y="1524000"/>
            <a:chExt cx="2133600" cy="2469269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 l="60625" t="31250" r="13750" b="34375"/>
            <a:stretch>
              <a:fillRect/>
            </a:stretch>
          </p:blipFill>
          <p:spPr bwMode="auto">
            <a:xfrm>
              <a:off x="6553200" y="1703552"/>
              <a:ext cx="2133600" cy="2289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TextBox 17"/>
            <p:cNvSpPr txBox="1"/>
            <p:nvPr/>
          </p:nvSpPr>
          <p:spPr>
            <a:xfrm>
              <a:off x="7315200" y="1524000"/>
              <a:ext cx="1066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n>
                    <a:solidFill>
                      <a:schemeClr val="tx1"/>
                    </a:solidFill>
                  </a:ln>
                </a:rPr>
                <a:t>Sunlight</a:t>
              </a:r>
              <a:endParaRPr lang="en-US" b="1" dirty="0">
                <a:ln>
                  <a:solidFill>
                    <a:schemeClr val="tx1"/>
                  </a:solidFill>
                </a:ln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1954</TotalTime>
  <Words>684</Words>
  <Application>Microsoft Office PowerPoint</Application>
  <PresentationFormat>On-screen Show (4:3)</PresentationFormat>
  <Paragraphs>207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Resources for Algae Production in Texas</vt:lpstr>
      <vt:lpstr>Algae is an Emerging Fuel Resource</vt:lpstr>
      <vt:lpstr>Texas Climate and Land</vt:lpstr>
      <vt:lpstr>GIS Research</vt:lpstr>
      <vt:lpstr>Wastewater and CO2 Sources in Texas</vt:lpstr>
      <vt:lpstr>2 Facilities with Water and CO2 within 0.5 Miles</vt:lpstr>
      <vt:lpstr>Calculated Algae Potential at 2 Sites</vt:lpstr>
      <vt:lpstr>Bioreactor Types</vt:lpstr>
      <vt:lpstr>8 Facilities with Water and CO2 within 1.0 Miles</vt:lpstr>
      <vt:lpstr>Slide 10</vt:lpstr>
      <vt:lpstr>Bioreactor Types</vt:lpstr>
      <vt:lpstr>Conclusions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Allison Osborne</dc:creator>
  <cp:lastModifiedBy>maidment</cp:lastModifiedBy>
  <cp:revision>128</cp:revision>
  <dcterms:created xsi:type="dcterms:W3CDTF">2008-11-12T22:18:59Z</dcterms:created>
  <dcterms:modified xsi:type="dcterms:W3CDTF">2008-11-18T17:20:18Z</dcterms:modified>
</cp:coreProperties>
</file>