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177" autoAdjust="0"/>
    <p:restoredTop sz="83359" autoAdjust="0"/>
  </p:normalViewPr>
  <p:slideViewPr>
    <p:cSldViewPr>
      <p:cViewPr varScale="1">
        <p:scale>
          <a:sx n="73" d="100"/>
          <a:sy n="73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0E88-A84F-4689-8D76-DC3735484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1D757-52C0-4C04-8E7A-3186D9856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4C21-A027-4E33-B1E8-664F6AACC4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5FFF-430E-45C9-A865-867FB67F2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474E4-93C7-4E0C-B957-0FFF7E334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F9B6-CB48-46AD-8409-946633EDF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3C33-27BF-4369-8AE5-5A3CFC1C98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BF2-147F-4FEF-A537-C99920AAA2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5355-7632-4674-A90F-FEA0B87E5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95BD-1C5E-42C7-8EF2-176DC1D3B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2952D9-D1CA-4B33-B86F-620D3820A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E59C8A-7441-4676-82EA-8AE150C88D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Dam-Induced Daily River Stage Fluctuations on a Large Gravel Bar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Blair Stanley</a:t>
            </a:r>
          </a:p>
          <a:p>
            <a:r>
              <a:rPr lang="en-US" dirty="0"/>
              <a:t>November 18,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Process water table elevation data with time</a:t>
            </a:r>
          </a:p>
          <a:p>
            <a:r>
              <a:rPr lang="en-US"/>
              <a:t>Upload data into ArcGIS</a:t>
            </a:r>
          </a:p>
          <a:p>
            <a:r>
              <a:rPr lang="en-US"/>
              <a:t>Create water table maps</a:t>
            </a:r>
          </a:p>
          <a:p>
            <a:r>
              <a:rPr lang="en-US"/>
              <a:t>Incorporate temperature data (if time permits)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Objective</a:t>
            </a:r>
          </a:p>
          <a:p>
            <a:r>
              <a:rPr lang="en-US"/>
              <a:t>Methods</a:t>
            </a:r>
          </a:p>
          <a:p>
            <a:r>
              <a:rPr lang="en-US"/>
              <a:t>Progress to Date</a:t>
            </a:r>
          </a:p>
          <a:p>
            <a:r>
              <a:rPr lang="en-US"/>
              <a:t>Preliminary Results and Conclusions</a:t>
            </a:r>
          </a:p>
          <a:p>
            <a:r>
              <a:rPr lang="en-US"/>
              <a:t>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Dams alter hydrogeology</a:t>
            </a:r>
            <a:endParaRPr lang="en-US" dirty="0"/>
          </a:p>
          <a:p>
            <a:pPr lvl="2"/>
            <a:r>
              <a:rPr lang="en-US" dirty="0"/>
              <a:t>Storage of water, sediment, and nutrients</a:t>
            </a:r>
          </a:p>
          <a:p>
            <a:pPr lvl="3"/>
            <a:r>
              <a:rPr lang="en-US" dirty="0"/>
              <a:t>Ecosystems (biogeochemistry)</a:t>
            </a:r>
          </a:p>
          <a:p>
            <a:pPr lvl="3"/>
            <a:r>
              <a:rPr lang="en-US" dirty="0"/>
              <a:t>Contaminants (dilution or intensification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Change Channel hydraulics</a:t>
            </a:r>
            <a:endParaRPr lang="en-US" dirty="0"/>
          </a:p>
        </p:txBody>
      </p:sp>
      <p:pic>
        <p:nvPicPr>
          <p:cNvPr id="8" name="Picture 7" descr="1448730-Travel_Picture-A_water_storage_dam_at_Yaotsu_Gi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848100"/>
            <a:ext cx="3810000" cy="2857500"/>
          </a:xfrm>
          <a:prstGeom prst="rect">
            <a:avLst/>
          </a:prstGeom>
        </p:spPr>
      </p:pic>
      <p:pic>
        <p:nvPicPr>
          <p:cNvPr id="7" name="Picture 6" descr="gaining_losing_rivers.jpg"/>
          <p:cNvPicPr>
            <a:picLocks noChangeAspect="1"/>
          </p:cNvPicPr>
          <p:nvPr/>
        </p:nvPicPr>
        <p:blipFill>
          <a:blip r:embed="rId3"/>
          <a:srcRect r="50435"/>
          <a:stretch>
            <a:fillRect/>
          </a:stretch>
        </p:blipFill>
        <p:spPr>
          <a:xfrm>
            <a:off x="2434633" y="3962400"/>
            <a:ext cx="4270967" cy="2517648"/>
          </a:xfrm>
          <a:prstGeom prst="rect">
            <a:avLst/>
          </a:prstGeom>
        </p:spPr>
      </p:pic>
      <p:pic>
        <p:nvPicPr>
          <p:cNvPr id="9" name="Picture 8" descr="gaining_losing_rivers.jpg"/>
          <p:cNvPicPr>
            <a:picLocks noChangeAspect="1"/>
          </p:cNvPicPr>
          <p:nvPr/>
        </p:nvPicPr>
        <p:blipFill>
          <a:blip r:embed="rId3"/>
          <a:srcRect l="48696"/>
          <a:stretch>
            <a:fillRect/>
          </a:stretch>
        </p:blipFill>
        <p:spPr>
          <a:xfrm>
            <a:off x="2362200" y="3962400"/>
            <a:ext cx="4420865" cy="2517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Introduction: Study Site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Hornsby Bend Island</a:t>
            </a:r>
            <a:endParaRPr lang="en-US" sz="2400"/>
          </a:p>
          <a:p>
            <a:pPr lvl="1"/>
            <a:r>
              <a:rPr lang="en-US" sz="1600"/>
              <a:t>Colorado River southeast of Austin, Texas </a:t>
            </a:r>
          </a:p>
          <a:p>
            <a:pPr lvl="1"/>
            <a:r>
              <a:rPr lang="en-US" sz="1600"/>
              <a:t>Large gravel bar with riparian forest</a:t>
            </a:r>
          </a:p>
          <a:p>
            <a:pPr lvl="1"/>
            <a:r>
              <a:rPr lang="en-US" sz="1600"/>
              <a:t>Severely modified hydrograph</a:t>
            </a:r>
            <a:endParaRPr lang="en-US"/>
          </a:p>
        </p:txBody>
      </p:sp>
      <p:pic>
        <p:nvPicPr>
          <p:cNvPr id="9" name="Picture 8" descr="Texas_Colorado_River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49463"/>
            <a:ext cx="3725610" cy="3408537"/>
          </a:xfrm>
          <a:prstGeom prst="rect">
            <a:avLst/>
          </a:prstGeom>
        </p:spPr>
      </p:pic>
      <p:pic>
        <p:nvPicPr>
          <p:cNvPr id="10" name="Picture 9" descr="Island_70m_Sc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3847785" cy="2971800"/>
          </a:xfrm>
          <a:prstGeom prst="rect">
            <a:avLst/>
          </a:prstGeom>
        </p:spPr>
      </p:pic>
      <p:pic>
        <p:nvPicPr>
          <p:cNvPr id="11" name="Picture 10" descr="us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276600"/>
            <a:ext cx="472897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have dams affected the discharge within the Colorado River near Hornsby Bend Island? </a:t>
            </a:r>
          </a:p>
          <a:p>
            <a:r>
              <a:rPr lang="en-US" sz="2000" dirty="0"/>
              <a:t>How do regulated stage fluctuations affect flow patterns </a:t>
            </a:r>
            <a:r>
              <a:rPr lang="en-US" sz="2000" dirty="0" smtClean="0"/>
              <a:t>within </a:t>
            </a:r>
            <a:r>
              <a:rPr lang="en-US" sz="2000" dirty="0"/>
              <a:t>Hornsby Bend Island?</a:t>
            </a:r>
          </a:p>
          <a:p>
            <a:pPr lvl="1"/>
            <a:endParaRPr lang="en-US" sz="1800" b="1" dirty="0"/>
          </a:p>
          <a:p>
            <a:r>
              <a:rPr lang="en-US" sz="2000" b="1" dirty="0"/>
              <a:t>Main Objective:</a:t>
            </a:r>
            <a:endParaRPr lang="en-US" sz="2000" dirty="0"/>
          </a:p>
          <a:p>
            <a:pPr lvl="1"/>
            <a:r>
              <a:rPr lang="en-US" sz="1800" dirty="0"/>
              <a:t>Analyze groundwater dynamics</a:t>
            </a:r>
          </a:p>
          <a:p>
            <a:pPr lvl="2"/>
            <a:r>
              <a:rPr lang="en-US" sz="1500" dirty="0"/>
              <a:t>Capture fluctuations in the water table</a:t>
            </a:r>
          </a:p>
          <a:p>
            <a:pPr lvl="1"/>
            <a:r>
              <a:rPr lang="en-US" sz="1800" i="1" dirty="0"/>
              <a:t>Couple groundwater and surface water data with </a:t>
            </a:r>
            <a:r>
              <a:rPr lang="en-US" sz="1800" i="1" dirty="0" err="1"/>
              <a:t>ArcGIS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Monitor discharge values from the USGS </a:t>
            </a:r>
          </a:p>
          <a:p>
            <a:r>
              <a:rPr lang="en-US" sz="1800"/>
              <a:t>Monitor head distributions from probes on island</a:t>
            </a:r>
          </a:p>
          <a:p>
            <a:r>
              <a:rPr lang="en-US" sz="1800"/>
              <a:t>Locate piezometers using:</a:t>
            </a:r>
            <a:endParaRPr lang="en-US" sz="2000"/>
          </a:p>
          <a:p>
            <a:pPr lvl="1"/>
            <a:r>
              <a:rPr lang="en-US" sz="1600"/>
              <a:t>Differential Global Positioning System</a:t>
            </a:r>
          </a:p>
          <a:p>
            <a:pPr lvl="1"/>
            <a:r>
              <a:rPr lang="en-US" sz="1600"/>
              <a:t>Total Station Surveyor</a:t>
            </a:r>
            <a:endParaRPr lang="en-US" sz="1800"/>
          </a:p>
          <a:p>
            <a:r>
              <a:rPr lang="en-US" sz="1800"/>
              <a:t>Upload groundwater and surface water data to ArcGIS</a:t>
            </a:r>
            <a:r>
              <a:rPr lang="en-US" sz="2000"/>
              <a:t> </a:t>
            </a:r>
          </a:p>
          <a:p>
            <a:pPr lvl="1"/>
            <a:r>
              <a:rPr lang="en-US" sz="1600"/>
              <a:t>Contour water table elevations using data interpolation</a:t>
            </a:r>
            <a:endParaRPr lang="en-US"/>
          </a:p>
        </p:txBody>
      </p:sp>
      <p:pic>
        <p:nvPicPr>
          <p:cNvPr id="8" name="Picture 7" descr="IMG_1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0"/>
            <a:ext cx="1885950" cy="2514600"/>
          </a:xfrm>
          <a:prstGeom prst="rect">
            <a:avLst/>
          </a:prstGeom>
        </p:spPr>
      </p:pic>
      <p:pic>
        <p:nvPicPr>
          <p:cNvPr id="9" name="Picture 8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229100"/>
            <a:ext cx="3403600" cy="2552700"/>
          </a:xfrm>
          <a:prstGeom prst="rect">
            <a:avLst/>
          </a:prstGeom>
        </p:spPr>
      </p:pic>
      <p:pic>
        <p:nvPicPr>
          <p:cNvPr id="6" name="Picture 5" descr="bas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191000"/>
            <a:ext cx="2612571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629400"/>
            <a:ext cx="3839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http://www.nysgis.state.ny.us/outreach/gist/images07/base_1.jpg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USGS data collected and uploaded</a:t>
            </a:r>
          </a:p>
          <a:p>
            <a:pPr lvl="1"/>
            <a:r>
              <a:rPr lang="en-US" sz="1600" dirty="0"/>
              <a:t>National Water Information System</a:t>
            </a:r>
            <a:endParaRPr lang="en-US" sz="1800" dirty="0"/>
          </a:p>
          <a:p>
            <a:r>
              <a:rPr lang="en-US" sz="1800" dirty="0"/>
              <a:t>Pressure-transducer data collected and being analyzed</a:t>
            </a:r>
          </a:p>
          <a:p>
            <a:r>
              <a:rPr lang="en-US" sz="1800" dirty="0" err="1"/>
              <a:t>Piezometer</a:t>
            </a:r>
            <a:r>
              <a:rPr lang="en-US" sz="1800" dirty="0"/>
              <a:t> locations obtained and being </a:t>
            </a:r>
            <a:r>
              <a:rPr lang="en-US" sz="1800" dirty="0" smtClean="0"/>
              <a:t>uploaded</a:t>
            </a:r>
            <a:endParaRPr lang="en-US" sz="1800" dirty="0"/>
          </a:p>
        </p:txBody>
      </p:sp>
      <p:pic>
        <p:nvPicPr>
          <p:cNvPr id="6" name="Picture 5" descr="us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0"/>
            <a:ext cx="4290194" cy="3110841"/>
          </a:xfrm>
          <a:prstGeom prst="rect">
            <a:avLst/>
          </a:prstGeom>
        </p:spPr>
      </p:pic>
      <p:pic>
        <p:nvPicPr>
          <p:cNvPr id="8" name="Picture 7" descr="ip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241736" cy="3075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1800" dirty="0" smtClean="0"/>
              <a:t>Capitol Area Council of Governments</a:t>
            </a:r>
          </a:p>
          <a:p>
            <a:pPr lvl="1"/>
            <a:r>
              <a:rPr lang="en-US" sz="1600" dirty="0" err="1" smtClean="0"/>
              <a:t>Orthoimagery</a:t>
            </a:r>
            <a:r>
              <a:rPr lang="en-US" sz="1600" dirty="0" smtClean="0"/>
              <a:t> downloaded and uploaded</a:t>
            </a:r>
          </a:p>
          <a:p>
            <a:pPr lvl="1"/>
            <a:r>
              <a:rPr lang="en-US" sz="1600" dirty="0" err="1" smtClean="0"/>
              <a:t>Hydrography</a:t>
            </a:r>
            <a:r>
              <a:rPr lang="en-US" sz="1600" dirty="0" smtClean="0"/>
              <a:t> data downloaded and uploaded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419600" y="2971800"/>
            <a:ext cx="4057288" cy="3810000"/>
            <a:chOff x="2397125" y="1385888"/>
            <a:chExt cx="4349750" cy="40846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97125" y="1385888"/>
              <a:ext cx="4349750" cy="408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447800"/>
              <a:ext cx="2078037" cy="388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85800" y="2895600"/>
            <a:ext cx="3518647" cy="3810000"/>
            <a:chOff x="5338034" y="1981200"/>
            <a:chExt cx="3729766" cy="4038600"/>
          </a:xfrm>
        </p:grpSpPr>
        <p:pic>
          <p:nvPicPr>
            <p:cNvPr id="4" name="Picture 3" descr="map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8034" y="1981200"/>
              <a:ext cx="3729766" cy="40386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924800" y="4267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Results </a:t>
            </a:r>
            <a:r>
              <a:rPr lang="en-US" dirty="0" smtClean="0"/>
              <a:t>&amp; Conclusions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Groundwater fluctuations mimic surface water fluctuations</a:t>
            </a:r>
          </a:p>
          <a:p>
            <a:endParaRPr lang="en-US"/>
          </a:p>
        </p:txBody>
      </p:sp>
      <p:pic>
        <p:nvPicPr>
          <p:cNvPr id="7" name="Picture 6" descr="usgs depth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5337424" cy="3870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249</Words>
  <Application>Microsoft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Effects of Dam-Induced Daily River Stage Fluctuations on a Large Gravel Bar </vt:lpstr>
      <vt:lpstr>Outline</vt:lpstr>
      <vt:lpstr>Introduction</vt:lpstr>
      <vt:lpstr>Introduction: Study Site</vt:lpstr>
      <vt:lpstr>Objective</vt:lpstr>
      <vt:lpstr>Methods</vt:lpstr>
      <vt:lpstr>Progress to Date</vt:lpstr>
      <vt:lpstr>Progress to Date</vt:lpstr>
      <vt:lpstr>Preliminary Results &amp; Conclusions</vt:lpstr>
      <vt:lpstr>To Do</vt:lpstr>
      <vt:lpstr>Questions?</vt:lpstr>
    </vt:vector>
  </TitlesOfParts>
  <Company>Blair Stanley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Dam-Induced Daily River Stage Fluctuations on a Large Gravel Bar</dc:title>
  <dc:creator>Blair Stanley</dc:creator>
  <cp:lastModifiedBy>University of Texas at Austin</cp:lastModifiedBy>
  <cp:revision>58</cp:revision>
  <dcterms:created xsi:type="dcterms:W3CDTF">2008-11-12T02:50:14Z</dcterms:created>
  <dcterms:modified xsi:type="dcterms:W3CDTF">2008-11-17T20:07:17Z</dcterms:modified>
</cp:coreProperties>
</file>