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achel%20Emiko%20Mills\My%20Documents\Arc%20GIS\Copy%20of%20Guad_Ann_Dis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achel%20Emiko%20Mills\My%20Documents\Arc%20GIS\Copy%20of%20SA_Ann_Dis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Guadalupe Annual Dishcharge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Guad_Ann_Disch!$E$37:$E$108</c:f>
              <c:numCache>
                <c:formatCode>General</c:formatCode>
                <c:ptCount val="72"/>
                <c:pt idx="0">
                  <c:v>1936</c:v>
                </c:pt>
                <c:pt idx="1">
                  <c:v>1937</c:v>
                </c:pt>
                <c:pt idx="2">
                  <c:v>1938</c:v>
                </c:pt>
                <c:pt idx="3">
                  <c:v>1939</c:v>
                </c:pt>
                <c:pt idx="4">
                  <c:v>1940</c:v>
                </c:pt>
                <c:pt idx="5">
                  <c:v>1941</c:v>
                </c:pt>
                <c:pt idx="6">
                  <c:v>1942</c:v>
                </c:pt>
                <c:pt idx="7">
                  <c:v>1943</c:v>
                </c:pt>
                <c:pt idx="8">
                  <c:v>1944</c:v>
                </c:pt>
                <c:pt idx="9">
                  <c:v>1945</c:v>
                </c:pt>
                <c:pt idx="10">
                  <c:v>1946</c:v>
                </c:pt>
                <c:pt idx="11">
                  <c:v>1947</c:v>
                </c:pt>
                <c:pt idx="12">
                  <c:v>1948</c:v>
                </c:pt>
                <c:pt idx="13">
                  <c:v>1949</c:v>
                </c:pt>
                <c:pt idx="14">
                  <c:v>1950</c:v>
                </c:pt>
                <c:pt idx="15">
                  <c:v>1951</c:v>
                </c:pt>
                <c:pt idx="16">
                  <c:v>1952</c:v>
                </c:pt>
                <c:pt idx="17">
                  <c:v>1953</c:v>
                </c:pt>
                <c:pt idx="18">
                  <c:v>1954</c:v>
                </c:pt>
                <c:pt idx="19">
                  <c:v>1955</c:v>
                </c:pt>
                <c:pt idx="20">
                  <c:v>1956</c:v>
                </c:pt>
                <c:pt idx="21">
                  <c:v>1957</c:v>
                </c:pt>
                <c:pt idx="22">
                  <c:v>1958</c:v>
                </c:pt>
                <c:pt idx="23">
                  <c:v>1959</c:v>
                </c:pt>
                <c:pt idx="24">
                  <c:v>1960</c:v>
                </c:pt>
                <c:pt idx="25">
                  <c:v>1961</c:v>
                </c:pt>
                <c:pt idx="26">
                  <c:v>1962</c:v>
                </c:pt>
                <c:pt idx="27">
                  <c:v>1963</c:v>
                </c:pt>
                <c:pt idx="28">
                  <c:v>1964</c:v>
                </c:pt>
                <c:pt idx="29">
                  <c:v>1965</c:v>
                </c:pt>
                <c:pt idx="30">
                  <c:v>1966</c:v>
                </c:pt>
                <c:pt idx="31">
                  <c:v>1967</c:v>
                </c:pt>
                <c:pt idx="32">
                  <c:v>1968</c:v>
                </c:pt>
                <c:pt idx="33">
                  <c:v>1969</c:v>
                </c:pt>
                <c:pt idx="34">
                  <c:v>1970</c:v>
                </c:pt>
                <c:pt idx="35">
                  <c:v>1971</c:v>
                </c:pt>
                <c:pt idx="36">
                  <c:v>1972</c:v>
                </c:pt>
                <c:pt idx="37">
                  <c:v>1973</c:v>
                </c:pt>
                <c:pt idx="38">
                  <c:v>1974</c:v>
                </c:pt>
                <c:pt idx="39">
                  <c:v>1975</c:v>
                </c:pt>
                <c:pt idx="40">
                  <c:v>1976</c:v>
                </c:pt>
                <c:pt idx="41">
                  <c:v>1977</c:v>
                </c:pt>
                <c:pt idx="42">
                  <c:v>1978</c:v>
                </c:pt>
                <c:pt idx="43">
                  <c:v>1979</c:v>
                </c:pt>
                <c:pt idx="44">
                  <c:v>1980</c:v>
                </c:pt>
                <c:pt idx="45">
                  <c:v>1981</c:v>
                </c:pt>
                <c:pt idx="46">
                  <c:v>1982</c:v>
                </c:pt>
                <c:pt idx="47">
                  <c:v>1983</c:v>
                </c:pt>
                <c:pt idx="48">
                  <c:v>1984</c:v>
                </c:pt>
                <c:pt idx="49">
                  <c:v>1985</c:v>
                </c:pt>
                <c:pt idx="50">
                  <c:v>1986</c:v>
                </c:pt>
                <c:pt idx="51">
                  <c:v>1987</c:v>
                </c:pt>
                <c:pt idx="52">
                  <c:v>1988</c:v>
                </c:pt>
                <c:pt idx="53">
                  <c:v>1989</c:v>
                </c:pt>
                <c:pt idx="54">
                  <c:v>1990</c:v>
                </c:pt>
                <c:pt idx="55">
                  <c:v>1991</c:v>
                </c:pt>
                <c:pt idx="56">
                  <c:v>1992</c:v>
                </c:pt>
                <c:pt idx="57">
                  <c:v>1993</c:v>
                </c:pt>
                <c:pt idx="58">
                  <c:v>1994</c:v>
                </c:pt>
                <c:pt idx="59">
                  <c:v>1995</c:v>
                </c:pt>
                <c:pt idx="60">
                  <c:v>1996</c:v>
                </c:pt>
                <c:pt idx="61">
                  <c:v>1997</c:v>
                </c:pt>
                <c:pt idx="62">
                  <c:v>1998</c:v>
                </c:pt>
                <c:pt idx="63">
                  <c:v>1999</c:v>
                </c:pt>
                <c:pt idx="64">
                  <c:v>2000</c:v>
                </c:pt>
                <c:pt idx="65">
                  <c:v>2001</c:v>
                </c:pt>
                <c:pt idx="66">
                  <c:v>2002</c:v>
                </c:pt>
                <c:pt idx="67">
                  <c:v>2003</c:v>
                </c:pt>
                <c:pt idx="68">
                  <c:v>2004</c:v>
                </c:pt>
                <c:pt idx="69">
                  <c:v>2005</c:v>
                </c:pt>
                <c:pt idx="70">
                  <c:v>2006</c:v>
                </c:pt>
                <c:pt idx="71">
                  <c:v>2007</c:v>
                </c:pt>
              </c:numCache>
            </c:numRef>
          </c:cat>
          <c:val>
            <c:numRef>
              <c:f>Guad_Ann_Disch!$F$37:$F$108</c:f>
              <c:numCache>
                <c:formatCode>General</c:formatCode>
                <c:ptCount val="72"/>
                <c:pt idx="0">
                  <c:v>3326</c:v>
                </c:pt>
                <c:pt idx="1">
                  <c:v>1719</c:v>
                </c:pt>
                <c:pt idx="2">
                  <c:v>1864</c:v>
                </c:pt>
                <c:pt idx="3">
                  <c:v>628.6</c:v>
                </c:pt>
                <c:pt idx="4">
                  <c:v>1155</c:v>
                </c:pt>
                <c:pt idx="5">
                  <c:v>4270</c:v>
                </c:pt>
                <c:pt idx="6">
                  <c:v>1895</c:v>
                </c:pt>
                <c:pt idx="7">
                  <c:v>1280</c:v>
                </c:pt>
                <c:pt idx="8">
                  <c:v>1650</c:v>
                </c:pt>
                <c:pt idx="9">
                  <c:v>2005</c:v>
                </c:pt>
                <c:pt idx="10">
                  <c:v>1823</c:v>
                </c:pt>
                <c:pt idx="11">
                  <c:v>2203</c:v>
                </c:pt>
                <c:pt idx="12">
                  <c:v>702.5</c:v>
                </c:pt>
                <c:pt idx="13">
                  <c:v>1204</c:v>
                </c:pt>
                <c:pt idx="14">
                  <c:v>1061</c:v>
                </c:pt>
                <c:pt idx="15">
                  <c:v>541.70000000000005</c:v>
                </c:pt>
                <c:pt idx="16">
                  <c:v>818.5</c:v>
                </c:pt>
                <c:pt idx="17">
                  <c:v>1074</c:v>
                </c:pt>
                <c:pt idx="18">
                  <c:v>548.4</c:v>
                </c:pt>
                <c:pt idx="19">
                  <c:v>374</c:v>
                </c:pt>
                <c:pt idx="20">
                  <c:v>131.6</c:v>
                </c:pt>
                <c:pt idx="21">
                  <c:v>1973</c:v>
                </c:pt>
                <c:pt idx="22">
                  <c:v>3541</c:v>
                </c:pt>
                <c:pt idx="23">
                  <c:v>1580</c:v>
                </c:pt>
                <c:pt idx="24">
                  <c:v>1764</c:v>
                </c:pt>
                <c:pt idx="25">
                  <c:v>3865</c:v>
                </c:pt>
                <c:pt idx="26">
                  <c:v>914.2</c:v>
                </c:pt>
                <c:pt idx="27">
                  <c:v>565.20000000000005</c:v>
                </c:pt>
                <c:pt idx="28">
                  <c:v>568.29999999999995</c:v>
                </c:pt>
                <c:pt idx="29">
                  <c:v>1812</c:v>
                </c:pt>
                <c:pt idx="30">
                  <c:v>1551</c:v>
                </c:pt>
                <c:pt idx="31">
                  <c:v>1225</c:v>
                </c:pt>
                <c:pt idx="32">
                  <c:v>2942</c:v>
                </c:pt>
                <c:pt idx="33">
                  <c:v>1817</c:v>
                </c:pt>
                <c:pt idx="34">
                  <c:v>1797</c:v>
                </c:pt>
                <c:pt idx="35">
                  <c:v>859.7</c:v>
                </c:pt>
                <c:pt idx="36">
                  <c:v>2410</c:v>
                </c:pt>
                <c:pt idx="37">
                  <c:v>2667</c:v>
                </c:pt>
                <c:pt idx="38">
                  <c:v>2844</c:v>
                </c:pt>
                <c:pt idx="39">
                  <c:v>3506</c:v>
                </c:pt>
                <c:pt idx="40">
                  <c:v>2199</c:v>
                </c:pt>
                <c:pt idx="41">
                  <c:v>3937</c:v>
                </c:pt>
                <c:pt idx="42">
                  <c:v>1461</c:v>
                </c:pt>
                <c:pt idx="43">
                  <c:v>3460</c:v>
                </c:pt>
                <c:pt idx="44">
                  <c:v>1020</c:v>
                </c:pt>
                <c:pt idx="45">
                  <c:v>3028</c:v>
                </c:pt>
                <c:pt idx="46">
                  <c:v>1814</c:v>
                </c:pt>
                <c:pt idx="47">
                  <c:v>1124</c:v>
                </c:pt>
                <c:pt idx="48">
                  <c:v>478.9</c:v>
                </c:pt>
                <c:pt idx="49">
                  <c:v>1600</c:v>
                </c:pt>
                <c:pt idx="50">
                  <c:v>1828</c:v>
                </c:pt>
                <c:pt idx="51">
                  <c:v>5357</c:v>
                </c:pt>
                <c:pt idx="52">
                  <c:v>1035</c:v>
                </c:pt>
                <c:pt idx="53">
                  <c:v>604</c:v>
                </c:pt>
                <c:pt idx="54">
                  <c:v>690.1</c:v>
                </c:pt>
                <c:pt idx="55">
                  <c:v>1650</c:v>
                </c:pt>
                <c:pt idx="56">
                  <c:v>6993</c:v>
                </c:pt>
                <c:pt idx="57">
                  <c:v>2426</c:v>
                </c:pt>
                <c:pt idx="58">
                  <c:v>1170</c:v>
                </c:pt>
                <c:pt idx="59">
                  <c:v>1783</c:v>
                </c:pt>
                <c:pt idx="60">
                  <c:v>609.4</c:v>
                </c:pt>
                <c:pt idx="61">
                  <c:v>3022</c:v>
                </c:pt>
                <c:pt idx="62">
                  <c:v>1855</c:v>
                </c:pt>
                <c:pt idx="63">
                  <c:v>4790</c:v>
                </c:pt>
                <c:pt idx="64">
                  <c:v>637.20000000000005</c:v>
                </c:pt>
                <c:pt idx="65">
                  <c:v>2513</c:v>
                </c:pt>
                <c:pt idx="66">
                  <c:v>3885</c:v>
                </c:pt>
                <c:pt idx="67">
                  <c:v>3564</c:v>
                </c:pt>
                <c:pt idx="68">
                  <c:v>2487</c:v>
                </c:pt>
                <c:pt idx="69">
                  <c:v>4316</c:v>
                </c:pt>
                <c:pt idx="70">
                  <c:v>656.1</c:v>
                </c:pt>
                <c:pt idx="71">
                  <c:v>3864</c:v>
                </c:pt>
              </c:numCache>
            </c:numRef>
          </c:val>
        </c:ser>
        <c:marker val="1"/>
        <c:axId val="109340544"/>
        <c:axId val="109806720"/>
      </c:lineChart>
      <c:catAx>
        <c:axId val="109340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tickLblPos val="nextTo"/>
        <c:crossAx val="109806720"/>
        <c:crosses val="autoZero"/>
        <c:auto val="1"/>
        <c:lblAlgn val="ctr"/>
        <c:lblOffset val="100"/>
      </c:catAx>
      <c:valAx>
        <c:axId val="109806720"/>
        <c:scaling>
          <c:orientation val="minMax"/>
          <c:max val="75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Discharge (cfs)</a:t>
                </a:r>
              </a:p>
            </c:rich>
          </c:tx>
          <c:layout/>
        </c:title>
        <c:numFmt formatCode="General" sourceLinked="1"/>
        <c:tickLblPos val="nextTo"/>
        <c:crossAx val="10934054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San Antonio Annual Discharge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SA_Ann_Disch!$E$37:$E$108</c:f>
              <c:numCache>
                <c:formatCode>General</c:formatCode>
                <c:ptCount val="72"/>
                <c:pt idx="0">
                  <c:v>1925</c:v>
                </c:pt>
                <c:pt idx="1">
                  <c:v>1926</c:v>
                </c:pt>
                <c:pt idx="2">
                  <c:v>1927</c:v>
                </c:pt>
                <c:pt idx="3">
                  <c:v>1928</c:v>
                </c:pt>
                <c:pt idx="4">
                  <c:v>1940</c:v>
                </c:pt>
                <c:pt idx="5">
                  <c:v>1941</c:v>
                </c:pt>
                <c:pt idx="6">
                  <c:v>1942</c:v>
                </c:pt>
                <c:pt idx="7">
                  <c:v>1943</c:v>
                </c:pt>
                <c:pt idx="8">
                  <c:v>1944</c:v>
                </c:pt>
                <c:pt idx="9">
                  <c:v>1945</c:v>
                </c:pt>
                <c:pt idx="10">
                  <c:v>1946</c:v>
                </c:pt>
                <c:pt idx="11">
                  <c:v>1947</c:v>
                </c:pt>
                <c:pt idx="12">
                  <c:v>1948</c:v>
                </c:pt>
                <c:pt idx="13">
                  <c:v>1949</c:v>
                </c:pt>
                <c:pt idx="14">
                  <c:v>1950</c:v>
                </c:pt>
                <c:pt idx="15">
                  <c:v>1951</c:v>
                </c:pt>
                <c:pt idx="16">
                  <c:v>1952</c:v>
                </c:pt>
                <c:pt idx="17">
                  <c:v>1953</c:v>
                </c:pt>
                <c:pt idx="18">
                  <c:v>1954</c:v>
                </c:pt>
                <c:pt idx="19">
                  <c:v>1955</c:v>
                </c:pt>
                <c:pt idx="20">
                  <c:v>1956</c:v>
                </c:pt>
                <c:pt idx="21">
                  <c:v>1957</c:v>
                </c:pt>
                <c:pt idx="22">
                  <c:v>1958</c:v>
                </c:pt>
                <c:pt idx="23">
                  <c:v>1959</c:v>
                </c:pt>
                <c:pt idx="24">
                  <c:v>1960</c:v>
                </c:pt>
                <c:pt idx="25">
                  <c:v>1961</c:v>
                </c:pt>
                <c:pt idx="26">
                  <c:v>1962</c:v>
                </c:pt>
                <c:pt idx="27">
                  <c:v>1963</c:v>
                </c:pt>
                <c:pt idx="28">
                  <c:v>1964</c:v>
                </c:pt>
                <c:pt idx="29">
                  <c:v>1965</c:v>
                </c:pt>
                <c:pt idx="30">
                  <c:v>1966</c:v>
                </c:pt>
                <c:pt idx="31">
                  <c:v>1967</c:v>
                </c:pt>
                <c:pt idx="32">
                  <c:v>1968</c:v>
                </c:pt>
                <c:pt idx="33">
                  <c:v>1969</c:v>
                </c:pt>
                <c:pt idx="34">
                  <c:v>1970</c:v>
                </c:pt>
                <c:pt idx="35">
                  <c:v>1971</c:v>
                </c:pt>
                <c:pt idx="36">
                  <c:v>1972</c:v>
                </c:pt>
                <c:pt idx="37">
                  <c:v>1973</c:v>
                </c:pt>
                <c:pt idx="38">
                  <c:v>1974</c:v>
                </c:pt>
                <c:pt idx="39">
                  <c:v>1975</c:v>
                </c:pt>
                <c:pt idx="40">
                  <c:v>1976</c:v>
                </c:pt>
                <c:pt idx="41">
                  <c:v>1977</c:v>
                </c:pt>
                <c:pt idx="42">
                  <c:v>1978</c:v>
                </c:pt>
                <c:pt idx="43">
                  <c:v>1979</c:v>
                </c:pt>
                <c:pt idx="44">
                  <c:v>1980</c:v>
                </c:pt>
                <c:pt idx="45">
                  <c:v>1981</c:v>
                </c:pt>
                <c:pt idx="46">
                  <c:v>1982</c:v>
                </c:pt>
                <c:pt idx="47">
                  <c:v>1983</c:v>
                </c:pt>
                <c:pt idx="48">
                  <c:v>1984</c:v>
                </c:pt>
                <c:pt idx="49">
                  <c:v>1985</c:v>
                </c:pt>
                <c:pt idx="50">
                  <c:v>1986</c:v>
                </c:pt>
                <c:pt idx="51">
                  <c:v>1987</c:v>
                </c:pt>
                <c:pt idx="52">
                  <c:v>1988</c:v>
                </c:pt>
                <c:pt idx="53">
                  <c:v>1989</c:v>
                </c:pt>
                <c:pt idx="54">
                  <c:v>1990</c:v>
                </c:pt>
                <c:pt idx="55">
                  <c:v>1991</c:v>
                </c:pt>
                <c:pt idx="56">
                  <c:v>1992</c:v>
                </c:pt>
                <c:pt idx="57">
                  <c:v>1993</c:v>
                </c:pt>
                <c:pt idx="58">
                  <c:v>1994</c:v>
                </c:pt>
                <c:pt idx="59">
                  <c:v>1995</c:v>
                </c:pt>
                <c:pt idx="60">
                  <c:v>1996</c:v>
                </c:pt>
                <c:pt idx="61">
                  <c:v>1997</c:v>
                </c:pt>
                <c:pt idx="62">
                  <c:v>1998</c:v>
                </c:pt>
                <c:pt idx="63">
                  <c:v>1999</c:v>
                </c:pt>
                <c:pt idx="64">
                  <c:v>2000</c:v>
                </c:pt>
                <c:pt idx="65">
                  <c:v>2001</c:v>
                </c:pt>
                <c:pt idx="66">
                  <c:v>2002</c:v>
                </c:pt>
                <c:pt idx="67">
                  <c:v>2003</c:v>
                </c:pt>
                <c:pt idx="68">
                  <c:v>2004</c:v>
                </c:pt>
                <c:pt idx="69">
                  <c:v>2005</c:v>
                </c:pt>
                <c:pt idx="70">
                  <c:v>2006</c:v>
                </c:pt>
                <c:pt idx="71">
                  <c:v>2007</c:v>
                </c:pt>
              </c:numCache>
            </c:numRef>
          </c:cat>
          <c:val>
            <c:numRef>
              <c:f>SA_Ann_Disch!$F$37:$F$108</c:f>
              <c:numCache>
                <c:formatCode>General</c:formatCode>
                <c:ptCount val="72"/>
                <c:pt idx="0">
                  <c:v>189.6</c:v>
                </c:pt>
                <c:pt idx="1">
                  <c:v>487.8</c:v>
                </c:pt>
                <c:pt idx="2">
                  <c:v>215</c:v>
                </c:pt>
                <c:pt idx="3">
                  <c:v>207.5</c:v>
                </c:pt>
                <c:pt idx="4">
                  <c:v>329.5</c:v>
                </c:pt>
                <c:pt idx="5">
                  <c:v>1319</c:v>
                </c:pt>
                <c:pt idx="6">
                  <c:v>1080</c:v>
                </c:pt>
                <c:pt idx="7">
                  <c:v>625.9</c:v>
                </c:pt>
                <c:pt idx="8">
                  <c:v>502.8</c:v>
                </c:pt>
                <c:pt idx="9">
                  <c:v>486.8</c:v>
                </c:pt>
                <c:pt idx="10">
                  <c:v>915.8</c:v>
                </c:pt>
                <c:pt idx="11">
                  <c:v>966.3</c:v>
                </c:pt>
                <c:pt idx="12">
                  <c:v>312</c:v>
                </c:pt>
                <c:pt idx="13">
                  <c:v>557.20000000000005</c:v>
                </c:pt>
                <c:pt idx="14">
                  <c:v>364.2</c:v>
                </c:pt>
                <c:pt idx="15">
                  <c:v>305.60000000000002</c:v>
                </c:pt>
                <c:pt idx="16">
                  <c:v>455.8</c:v>
                </c:pt>
                <c:pt idx="17">
                  <c:v>353.4</c:v>
                </c:pt>
                <c:pt idx="18">
                  <c:v>143.30000000000001</c:v>
                </c:pt>
                <c:pt idx="19">
                  <c:v>169.2</c:v>
                </c:pt>
                <c:pt idx="20">
                  <c:v>98.2</c:v>
                </c:pt>
                <c:pt idx="21">
                  <c:v>974.2</c:v>
                </c:pt>
                <c:pt idx="22">
                  <c:v>973.5</c:v>
                </c:pt>
                <c:pt idx="23">
                  <c:v>596.9</c:v>
                </c:pt>
                <c:pt idx="24">
                  <c:v>428.9</c:v>
                </c:pt>
                <c:pt idx="25">
                  <c:v>993.8</c:v>
                </c:pt>
                <c:pt idx="26">
                  <c:v>373.8</c:v>
                </c:pt>
                <c:pt idx="27">
                  <c:v>195.7</c:v>
                </c:pt>
                <c:pt idx="28">
                  <c:v>289.3</c:v>
                </c:pt>
                <c:pt idx="29">
                  <c:v>675.9</c:v>
                </c:pt>
                <c:pt idx="30">
                  <c:v>390.3</c:v>
                </c:pt>
                <c:pt idx="31">
                  <c:v>1165</c:v>
                </c:pt>
                <c:pt idx="32">
                  <c:v>1141</c:v>
                </c:pt>
                <c:pt idx="33">
                  <c:v>538.29999999999995</c:v>
                </c:pt>
                <c:pt idx="34">
                  <c:v>506.9</c:v>
                </c:pt>
                <c:pt idx="35">
                  <c:v>354.4</c:v>
                </c:pt>
                <c:pt idx="36">
                  <c:v>994.5</c:v>
                </c:pt>
                <c:pt idx="37">
                  <c:v>1505</c:v>
                </c:pt>
                <c:pt idx="38">
                  <c:v>1385</c:v>
                </c:pt>
                <c:pt idx="39">
                  <c:v>1149</c:v>
                </c:pt>
                <c:pt idx="40">
                  <c:v>836.7</c:v>
                </c:pt>
                <c:pt idx="41">
                  <c:v>1672</c:v>
                </c:pt>
                <c:pt idx="42">
                  <c:v>825.9</c:v>
                </c:pt>
                <c:pt idx="43">
                  <c:v>1356</c:v>
                </c:pt>
                <c:pt idx="44">
                  <c:v>552</c:v>
                </c:pt>
                <c:pt idx="45">
                  <c:v>1084</c:v>
                </c:pt>
                <c:pt idx="46">
                  <c:v>649.29999999999995</c:v>
                </c:pt>
                <c:pt idx="47">
                  <c:v>469.7</c:v>
                </c:pt>
                <c:pt idx="48">
                  <c:v>286.7</c:v>
                </c:pt>
                <c:pt idx="49">
                  <c:v>646.79999999999995</c:v>
                </c:pt>
                <c:pt idx="50">
                  <c:v>740.9</c:v>
                </c:pt>
                <c:pt idx="51">
                  <c:v>2431</c:v>
                </c:pt>
                <c:pt idx="52">
                  <c:v>452.7</c:v>
                </c:pt>
                <c:pt idx="53">
                  <c:v>288.10000000000002</c:v>
                </c:pt>
                <c:pt idx="54">
                  <c:v>487.3</c:v>
                </c:pt>
                <c:pt idx="55">
                  <c:v>613.79999999999995</c:v>
                </c:pt>
                <c:pt idx="56">
                  <c:v>3289</c:v>
                </c:pt>
                <c:pt idx="57">
                  <c:v>1191</c:v>
                </c:pt>
                <c:pt idx="58">
                  <c:v>625.4</c:v>
                </c:pt>
                <c:pt idx="59">
                  <c:v>560.79999999999995</c:v>
                </c:pt>
                <c:pt idx="60">
                  <c:v>278.60000000000002</c:v>
                </c:pt>
                <c:pt idx="61">
                  <c:v>780</c:v>
                </c:pt>
                <c:pt idx="62">
                  <c:v>540.20000000000005</c:v>
                </c:pt>
                <c:pt idx="63">
                  <c:v>1312</c:v>
                </c:pt>
                <c:pt idx="64">
                  <c:v>345.7</c:v>
                </c:pt>
                <c:pt idx="65">
                  <c:v>1305</c:v>
                </c:pt>
                <c:pt idx="66">
                  <c:v>2257</c:v>
                </c:pt>
                <c:pt idx="67">
                  <c:v>1662</c:v>
                </c:pt>
                <c:pt idx="68">
                  <c:v>1344</c:v>
                </c:pt>
                <c:pt idx="69">
                  <c:v>1488</c:v>
                </c:pt>
                <c:pt idx="70">
                  <c:v>330.3</c:v>
                </c:pt>
                <c:pt idx="71">
                  <c:v>2066</c:v>
                </c:pt>
              </c:numCache>
            </c:numRef>
          </c:val>
        </c:ser>
        <c:marker val="1"/>
        <c:axId val="86407040"/>
        <c:axId val="91525120"/>
      </c:lineChart>
      <c:catAx>
        <c:axId val="86407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tickLblPos val="nextTo"/>
        <c:crossAx val="91525120"/>
        <c:crosses val="autoZero"/>
        <c:auto val="1"/>
        <c:lblAlgn val="ctr"/>
        <c:lblOffset val="100"/>
      </c:catAx>
      <c:valAx>
        <c:axId val="915251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Discharge (cfs)</a:t>
                </a:r>
              </a:p>
            </c:rich>
          </c:tx>
          <c:layout/>
        </c:title>
        <c:numFmt formatCode="General" sourceLinked="1"/>
        <c:tickLblPos val="nextTo"/>
        <c:crossAx val="8640704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B2D8-E2C7-4C36-B13F-AC3FE20FE979}" type="datetimeFigureOut">
              <a:rPr lang="en-US" smtClean="0"/>
              <a:t>11/20/2008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E39CA-17D9-49E6-83AA-EDEA4BABEE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/>
          </a:bodyPr>
          <a:lstStyle/>
          <a:p>
            <a:r>
              <a:rPr lang="en-US" dirty="0" smtClean="0"/>
              <a:t>Land Use and Land Cover Change  in the San Antonio and Guadalupe River Basins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Mills</a:t>
            </a:r>
          </a:p>
          <a:p>
            <a:r>
              <a:rPr lang="en-US" dirty="0" smtClean="0"/>
              <a:t>Department of Marine Science</a:t>
            </a:r>
          </a:p>
          <a:p>
            <a:r>
              <a:rPr lang="en-US" dirty="0" smtClean="0"/>
              <a:t>November 20,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133600"/>
            <a:ext cx="4695238" cy="385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743200"/>
            <a:ext cx="1905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Cover Change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1523" y="2034610"/>
            <a:ext cx="4580953" cy="36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Cover Change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 water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183865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204403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Urban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2322486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2568680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Barren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52851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7819649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6933025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Grassland/Shrub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10828073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11292678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Agriculture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7296467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7300536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Wetlands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826000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962298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486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% Land Cover Change = 6.445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to come…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Storm events and Land Use Land Cover Change</a:t>
            </a:r>
          </a:p>
          <a:p>
            <a:pPr>
              <a:buNone/>
            </a:pPr>
            <a:r>
              <a:rPr lang="en-US" sz="3500" dirty="0"/>
              <a:t>	</a:t>
            </a:r>
            <a:r>
              <a:rPr lang="en-US" sz="3500" dirty="0" smtClean="0"/>
              <a:t>	*To be finished</a:t>
            </a:r>
          </a:p>
          <a:p>
            <a:endParaRPr lang="en-US" sz="3500" dirty="0" smtClean="0"/>
          </a:p>
          <a:p>
            <a:endParaRPr lang="en-US" sz="3500" dirty="0"/>
          </a:p>
          <a:p>
            <a:r>
              <a:rPr lang="en-US" sz="3500" dirty="0" smtClean="0"/>
              <a:t>Calculate number of Observations for levels of Discharge (High and low flow events)</a:t>
            </a:r>
          </a:p>
          <a:p>
            <a:pPr>
              <a:buNone/>
            </a:pPr>
            <a:r>
              <a:rPr lang="en-US" sz="3500" dirty="0"/>
              <a:t>	</a:t>
            </a:r>
            <a:r>
              <a:rPr lang="en-US" sz="3500" dirty="0" smtClean="0"/>
              <a:t>	*To be finished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3733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Identify San Antonio and Guadalupe River Basins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Analyze Discharge and Stream Flow Data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Analyze Land Use/Land Cover Data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Analyze Observations vs. Discharge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San Antonio and Guadalupe River Basin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Length =230 mi</a:t>
            </a:r>
          </a:p>
          <a:p>
            <a:pPr>
              <a:buNone/>
            </a:pPr>
            <a:r>
              <a:rPr lang="en-US" sz="2400" dirty="0" err="1" smtClean="0"/>
              <a:t>Avg</a:t>
            </a:r>
            <a:r>
              <a:rPr lang="en-US" sz="2400" dirty="0" smtClean="0"/>
              <a:t> </a:t>
            </a:r>
            <a:r>
              <a:rPr lang="en-US" sz="2400" dirty="0" err="1" smtClean="0"/>
              <a:t>Disch</a:t>
            </a:r>
            <a:r>
              <a:rPr lang="en-US" sz="2400" dirty="0" smtClean="0"/>
              <a:t> = 1200 </a:t>
            </a:r>
            <a:r>
              <a:rPr lang="en-US" sz="2400" dirty="0" err="1" smtClean="0"/>
              <a:t>cfs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Basin Area = 2023 mi^2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Length = 240 mi</a:t>
            </a:r>
          </a:p>
          <a:p>
            <a:pPr>
              <a:buNone/>
            </a:pPr>
            <a:r>
              <a:rPr lang="en-US" sz="2400" dirty="0" err="1" smtClean="0"/>
              <a:t>Avg</a:t>
            </a:r>
            <a:r>
              <a:rPr lang="en-US" sz="2400" dirty="0" smtClean="0"/>
              <a:t> </a:t>
            </a:r>
            <a:r>
              <a:rPr lang="en-US" sz="2400" dirty="0" err="1" smtClean="0"/>
              <a:t>Disch</a:t>
            </a:r>
            <a:r>
              <a:rPr lang="en-US" sz="2400" dirty="0" smtClean="0"/>
              <a:t> = 400 </a:t>
            </a:r>
            <a:r>
              <a:rPr lang="en-US" sz="2400" dirty="0" err="1" smtClean="0"/>
              <a:t>cfs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Basin Area = 934 mi^2</a:t>
            </a:r>
            <a:endParaRPr lang="en-US" sz="2400" dirty="0"/>
          </a:p>
        </p:txBody>
      </p:sp>
      <p:pic>
        <p:nvPicPr>
          <p:cNvPr id="5" name="Content Placeholder 4" descr="http://www.crwr.utexas.edu/gis/gishydro99/class/dennis/gisproject_files/gister3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0"/>
            <a:ext cx="40386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495800" y="1600200"/>
            <a:ext cx="3733800" cy="1524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4114800"/>
            <a:ext cx="3810000" cy="1828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endCxn id="6" idx="1"/>
          </p:cNvCxnSpPr>
          <p:nvPr/>
        </p:nvCxnSpPr>
        <p:spPr>
          <a:xfrm flipV="1">
            <a:off x="2971800" y="2362200"/>
            <a:ext cx="1524000" cy="9906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590800" y="3810000"/>
            <a:ext cx="2057400" cy="17526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Guadalupe Basin</a:t>
            </a:r>
            <a:endParaRPr lang="en-US" dirty="0"/>
          </a:p>
        </p:txBody>
      </p:sp>
      <p:pic>
        <p:nvPicPr>
          <p:cNvPr id="4" name="Content Placeholder 3" descr="http://www.tceq.state.tx.us/assets/public/permitting/watersupply/water_rights/maps/guadalupe/guad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3394" y="1600200"/>
            <a:ext cx="59172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 Antonio Basin</a:t>
            </a:r>
            <a:endParaRPr lang="en-US" dirty="0"/>
          </a:p>
        </p:txBody>
      </p:sp>
      <p:pic>
        <p:nvPicPr>
          <p:cNvPr id="4" name="Content Placeholder 3" descr="http://www.tceq.state.tx.us/assets/public/permitting/watersupply/water_rights/maps/san_antonio/san8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3394" y="1600200"/>
            <a:ext cx="59172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River Discharge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86200"/>
            <a:ext cx="396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1752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Guadalupe River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4495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 Antonio River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Discharge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Discharge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Streamflow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286000"/>
            <a:ext cx="5181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0"/>
            <a:ext cx="266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173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Land Use and Land Cover Change  in the San Antonio and Guadalupe River Basins</vt:lpstr>
      <vt:lpstr>Objectives</vt:lpstr>
      <vt:lpstr>San Antonio and Guadalupe River Basin</vt:lpstr>
      <vt:lpstr>Guadalupe Basin</vt:lpstr>
      <vt:lpstr>San Antonio Basin</vt:lpstr>
      <vt:lpstr>Weekly River Discharge</vt:lpstr>
      <vt:lpstr>Annual Discharge</vt:lpstr>
      <vt:lpstr>Annual Discharge</vt:lpstr>
      <vt:lpstr>Streamflow</vt:lpstr>
      <vt:lpstr>Land Use</vt:lpstr>
      <vt:lpstr>Land Cover Change</vt:lpstr>
      <vt:lpstr>Land Cover Change</vt:lpstr>
      <vt:lpstr>Still to come…</vt:lpstr>
      <vt:lpstr>Questions??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Use and Land Cover Change  in the San Antonio and Guadalupe River Basins</dc:title>
  <dc:creator> </dc:creator>
  <cp:lastModifiedBy> </cp:lastModifiedBy>
  <cp:revision>5</cp:revision>
  <dcterms:created xsi:type="dcterms:W3CDTF">2008-11-20T06:15:58Z</dcterms:created>
  <dcterms:modified xsi:type="dcterms:W3CDTF">2008-11-20T06:58:07Z</dcterms:modified>
</cp:coreProperties>
</file>