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4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98D56-01BF-4BBA-831C-792575C9EB5A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AC2A3-138C-4B61-A824-DE087524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AC2A3-138C-4B61-A824-DE0875243D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778298-7A95-40D2-BBF7-56CF2ECAEFF8}" type="datetimeFigureOut">
              <a:rPr lang="en-US" smtClean="0"/>
              <a:pPr/>
              <a:t>11/25/2008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463385-072C-4617-98D9-42FF351F28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of Urbanization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7000" contrast="-35000"/>
          </a:blip>
          <a:stretch>
            <a:fillRect/>
          </a:stretch>
        </p:blipFill>
        <p:spPr bwMode="auto">
          <a:xfrm>
            <a:off x="-152400" y="3581400"/>
            <a:ext cx="94488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the City of Austin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715000"/>
            <a:ext cx="233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Bryan Barnett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Appendix- How to get % Urban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Create Stream Networks, Other Catchment Polygons</a:t>
            </a:r>
          </a:p>
          <a:p>
            <a:r>
              <a:rPr lang="en-US" dirty="0" smtClean="0">
                <a:latin typeface="Times New Roman" pitchFamily="18" charset="0"/>
              </a:rPr>
              <a:t>Create Catchment </a:t>
            </a:r>
            <a:r>
              <a:rPr lang="en-US" dirty="0" err="1" smtClean="0">
                <a:latin typeface="Times New Roman" pitchFamily="18" charset="0"/>
              </a:rPr>
              <a:t>Rasters</a:t>
            </a:r>
            <a:r>
              <a:rPr lang="en-US" dirty="0" smtClean="0">
                <a:latin typeface="Times New Roman" pitchFamily="18" charset="0"/>
              </a:rPr>
              <a:t> (Value = 1), parse out data</a:t>
            </a:r>
          </a:p>
          <a:p>
            <a:r>
              <a:rPr lang="en-US" dirty="0" smtClean="0">
                <a:latin typeface="Times New Roman" pitchFamily="18" charset="0"/>
              </a:rPr>
              <a:t>Convert Parsed Land Use </a:t>
            </a:r>
            <a:r>
              <a:rPr lang="en-US" dirty="0" err="1" smtClean="0">
                <a:latin typeface="Times New Roman" pitchFamily="18" charset="0"/>
              </a:rPr>
              <a:t>Rasters</a:t>
            </a:r>
            <a:r>
              <a:rPr lang="en-US" dirty="0" smtClean="0">
                <a:latin typeface="Times New Roman" pitchFamily="18" charset="0"/>
              </a:rPr>
              <a:t> to Polygons</a:t>
            </a:r>
          </a:p>
          <a:p>
            <a:r>
              <a:rPr lang="en-US" dirty="0" smtClean="0">
                <a:latin typeface="Times New Roman" pitchFamily="18" charset="0"/>
              </a:rPr>
              <a:t>Use Spatial Analyst Tools/Zonal/Tabulate Area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Requires Text String Identifiers</a:t>
            </a:r>
          </a:p>
          <a:p>
            <a:r>
              <a:rPr lang="en-US" dirty="0" smtClean="0">
                <a:latin typeface="Times New Roman" pitchFamily="18" charset="0"/>
              </a:rPr>
              <a:t>Append resultant table to Catchment Polygons</a:t>
            </a:r>
          </a:p>
          <a:p>
            <a:r>
              <a:rPr lang="en-US" dirty="0" smtClean="0">
                <a:latin typeface="Times New Roman" pitchFamily="18" charset="0"/>
              </a:rPr>
              <a:t>Relate USGS Datasets to Catchments, with Land Use Areas appended</a:t>
            </a:r>
          </a:p>
          <a:p>
            <a:r>
              <a:rPr lang="en-US" dirty="0" smtClean="0">
                <a:latin typeface="Times New Roman" pitchFamily="18" charset="0"/>
              </a:rPr>
              <a:t>Export to Excel for graphing and analysis</a:t>
            </a: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Overview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715000" cy="4389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Atrophic Effects on the Hydrologic Cycle</a:t>
            </a:r>
          </a:p>
          <a:p>
            <a:r>
              <a:rPr lang="en-US" sz="2800" dirty="0" smtClean="0"/>
              <a:t>Potential Effects on the Surface</a:t>
            </a:r>
          </a:p>
          <a:p>
            <a:pPr lvl="1"/>
            <a:r>
              <a:rPr lang="en-US" dirty="0" smtClean="0"/>
              <a:t>Excessive Run-off</a:t>
            </a:r>
          </a:p>
          <a:p>
            <a:pPr lvl="1"/>
            <a:r>
              <a:rPr lang="en-US" dirty="0" smtClean="0"/>
              <a:t>High transport of pollutants</a:t>
            </a:r>
          </a:p>
          <a:p>
            <a:endParaRPr lang="en-US" sz="2800" dirty="0" smtClean="0"/>
          </a:p>
          <a:p>
            <a:r>
              <a:rPr lang="en-US" sz="2800" dirty="0" smtClean="0"/>
              <a:t>Potential Effects Underground</a:t>
            </a:r>
          </a:p>
          <a:p>
            <a:pPr lvl="1"/>
            <a:r>
              <a:rPr lang="en-US" dirty="0" smtClean="0"/>
              <a:t>Leaks allow infiltration</a:t>
            </a:r>
          </a:p>
          <a:p>
            <a:pPr lvl="1"/>
            <a:r>
              <a:rPr lang="en-US" dirty="0" smtClean="0"/>
              <a:t>Storm water can penetrate the earth much more quickly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792" y="2514600"/>
            <a:ext cx="2535936" cy="2438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Goals of My Project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Available Land Use Datasets, USGS Data</a:t>
            </a:r>
          </a:p>
          <a:p>
            <a:r>
              <a:rPr lang="en-US" dirty="0" smtClean="0"/>
              <a:t>Use a variety of catchment processes to identify correlations between rate of catchment urbanization, surface discharge and well level</a:t>
            </a:r>
          </a:p>
          <a:p>
            <a:r>
              <a:rPr lang="en-US" dirty="0" smtClean="0"/>
              <a:t>Identifying trends will fortify the theory of </a:t>
            </a:r>
            <a:r>
              <a:rPr lang="en-US" dirty="0" err="1" smtClean="0"/>
              <a:t>Antropic</a:t>
            </a:r>
            <a:r>
              <a:rPr lang="en-US" dirty="0" smtClean="0"/>
              <a:t> recharge enhancement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4876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Based on Thesis “Urban </a:t>
            </a:r>
            <a:r>
              <a:rPr lang="en-US" b="1" dirty="0"/>
              <a:t>effects on groundwater recharge in Austin, </a:t>
            </a:r>
            <a:r>
              <a:rPr lang="en-US" b="1" dirty="0" smtClean="0"/>
              <a:t>Texas,” by </a:t>
            </a:r>
            <a:r>
              <a:rPr lang="en-US" b="1" dirty="0"/>
              <a:t>Beatriz Garcia-</a:t>
            </a:r>
            <a:r>
              <a:rPr lang="en-US" b="1" dirty="0" err="1"/>
              <a:t>Fresca</a:t>
            </a:r>
            <a:r>
              <a:rPr lang="en-US" b="1" dirty="0"/>
              <a:t> </a:t>
            </a:r>
            <a:r>
              <a:rPr lang="en-US" b="1" dirty="0" err="1"/>
              <a:t>Grocin</a:t>
            </a:r>
            <a:r>
              <a:rPr lang="en-US" b="1" dirty="0"/>
              <a:t>, </a:t>
            </a:r>
            <a:r>
              <a:rPr lang="en-US" b="1" dirty="0" smtClean="0"/>
              <a:t>2004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51643" y="4458557"/>
            <a:ext cx="1849565" cy="25336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494" y="3615267"/>
            <a:ext cx="2902106" cy="290164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Methodology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Utilized USGS Station Data, Land Use Comparisons, NOAA Precipitation Records and </a:t>
            </a:r>
            <a:r>
              <a:rPr lang="en-US" dirty="0" err="1" smtClean="0"/>
              <a:t>NHDPlus</a:t>
            </a:r>
            <a:r>
              <a:rPr lang="en-US" dirty="0" smtClean="0"/>
              <a:t> Catchment and Stream Datasets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38125" t="16406" r="4375" b="10938"/>
          <a:stretch>
            <a:fillRect/>
          </a:stretch>
        </p:blipFill>
        <p:spPr bwMode="auto">
          <a:xfrm>
            <a:off x="228600" y="3619500"/>
            <a:ext cx="2638323" cy="2895600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l="38125" t="14844" r="3125" b="10937"/>
          <a:stretch>
            <a:fillRect/>
          </a:stretch>
        </p:blipFill>
        <p:spPr bwMode="auto">
          <a:xfrm>
            <a:off x="3046853" y="3620717"/>
            <a:ext cx="2862712" cy="289316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1371600" y="4953000"/>
            <a:ext cx="304800" cy="3048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191000" y="5029200"/>
            <a:ext cx="304800" cy="304800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315200" y="4953000"/>
            <a:ext cx="304800" cy="304800"/>
          </a:xfrm>
          <a:prstGeom prst="star5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2989" y="6551973"/>
            <a:ext cx="322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http://www.mrlc.gov/faq.php#changeproduct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6551973"/>
            <a:ext cx="4717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NHDPlus</a:t>
            </a:r>
            <a:r>
              <a:rPr lang="en-US" sz="1200" dirty="0" smtClean="0"/>
              <a:t> Products From </a:t>
            </a:r>
            <a:r>
              <a:rPr lang="en-US" sz="1200" u="sng" dirty="0"/>
              <a:t>http://</a:t>
            </a:r>
            <a:r>
              <a:rPr lang="en-US" sz="1200" u="sng" dirty="0" smtClean="0"/>
              <a:t>www.horizon-systems.com/nhdplus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Methodology Continued…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Stream Networking to Delineate Surface Flow Catchment Areas of USGS Stream Gauges</a:t>
            </a:r>
          </a:p>
          <a:p>
            <a:endParaRPr lang="en-US" dirty="0" smtClean="0"/>
          </a:p>
          <a:p>
            <a:r>
              <a:rPr lang="en-US" dirty="0" smtClean="0"/>
              <a:t>Well Data was compared to three different catchment regimes: Local, Extended Local and Losing Stream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1"/>
            <a:ext cx="2786061" cy="198119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8" y="4343401"/>
            <a:ext cx="2786061" cy="198119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 l="33283" t="33099" r="2280" b="12324"/>
          <a:stretch>
            <a:fillRect/>
          </a:stretch>
        </p:blipFill>
        <p:spPr bwMode="auto">
          <a:xfrm>
            <a:off x="6172197" y="4343401"/>
            <a:ext cx="2832495" cy="1981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9507" y="6400800"/>
            <a:ext cx="258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Local: Surrounding Catchment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8073" y="6400800"/>
            <a:ext cx="2356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Extended: .</a:t>
            </a:r>
            <a:r>
              <a:rPr lang="en-US" sz="1400" dirty="0" smtClean="0">
                <a:latin typeface="Times New Roman" pitchFamily="18" charset="0"/>
              </a:rPr>
              <a:t>03</a:t>
            </a:r>
            <a:r>
              <a:rPr lang="en-US" sz="1400" dirty="0" smtClean="0"/>
              <a:t> Degrees Away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6400800"/>
            <a:ext cx="2823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Losing Stream: Typical Watershed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Results- </a:t>
            </a:r>
            <a:r>
              <a:rPr lang="en-US" sz="3600" dirty="0" smtClean="0"/>
              <a:t>Annual and Multi Year Averaging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389120"/>
          </a:xfrm>
        </p:spPr>
        <p:txBody>
          <a:bodyPr/>
          <a:lstStyle/>
          <a:p>
            <a:r>
              <a:rPr lang="en-US" dirty="0" smtClean="0"/>
              <a:t>Surface Data- </a:t>
            </a:r>
            <a:r>
              <a:rPr lang="en-US" sz="2000" dirty="0" smtClean="0"/>
              <a:t>Surface Percent Seemed to Trend to Precipitation 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Well Data- </a:t>
            </a:r>
            <a:r>
              <a:rPr lang="en-US" sz="2000" dirty="0" smtClean="0"/>
              <a:t>Strongest Correlation Found in Local Catchment Regime</a:t>
            </a:r>
            <a:endParaRPr lang="en-US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354" y="4648200"/>
            <a:ext cx="2907792" cy="192024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9653" y="4648200"/>
            <a:ext cx="2904641" cy="192042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8319" y="2232762"/>
            <a:ext cx="2907792" cy="192024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98" y="2233470"/>
            <a:ext cx="2907792" cy="192024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3152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Scarcity of Data- </a:t>
            </a:r>
            <a:r>
              <a:rPr lang="en-US" sz="3200" dirty="0" smtClean="0">
                <a:solidFill>
                  <a:srgbClr val="FF0000"/>
                </a:solidFill>
              </a:rPr>
              <a:t>Never enough gages!</a:t>
            </a:r>
          </a:p>
          <a:p>
            <a:endParaRPr lang="en-US" sz="3200" dirty="0" smtClean="0"/>
          </a:p>
          <a:p>
            <a:r>
              <a:rPr lang="en-US" sz="3200" dirty="0" smtClean="0"/>
              <a:t>Ignorance of Powerful Statistical Tools</a:t>
            </a:r>
          </a:p>
          <a:p>
            <a:endParaRPr lang="en-US" sz="3200" dirty="0" smtClean="0"/>
          </a:p>
          <a:p>
            <a:r>
              <a:rPr lang="en-US" sz="3200" dirty="0" smtClean="0"/>
              <a:t>Understanding the complexities of Dataset Manipulation and Representation</a:t>
            </a:r>
          </a:p>
        </p:txBody>
      </p:sp>
      <p:pic>
        <p:nvPicPr>
          <p:cNvPr id="7171" name="Picture 3" descr="C:\Documents and Settings\bb91882\Local Settings\Temporary Internet Files\Content.IE5\A6GMQRPM\MCj028133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0386" y="4148750"/>
            <a:ext cx="1865014" cy="248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Conclusion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9392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ArcGIS</a:t>
            </a:r>
            <a:r>
              <a:rPr lang="en-US" dirty="0" smtClean="0"/>
              <a:t> combined with USGS Data is a powerful toolset for investigating local hydrogeology</a:t>
            </a:r>
          </a:p>
          <a:p>
            <a:endParaRPr lang="en-US" dirty="0" smtClean="0"/>
          </a:p>
          <a:p>
            <a:r>
              <a:rPr lang="en-US" dirty="0" smtClean="0"/>
              <a:t>With even better data, this research could have significant implications for city planning or environmental regulation</a:t>
            </a:r>
          </a:p>
          <a:p>
            <a:endParaRPr lang="en-US" dirty="0" smtClean="0"/>
          </a:p>
          <a:p>
            <a:r>
              <a:rPr lang="en-US" dirty="0" smtClean="0"/>
              <a:t>Land Use is just one component of anthropogenic effects on the hydrologic cycle.</a:t>
            </a:r>
          </a:p>
          <a:p>
            <a:endParaRPr lang="en-US" dirty="0" smtClean="0"/>
          </a:p>
          <a:p>
            <a:r>
              <a:rPr lang="en-US" dirty="0" smtClean="0"/>
              <a:t>Keeping your personal </a:t>
            </a:r>
            <a:r>
              <a:rPr lang="en-US" dirty="0" err="1" smtClean="0"/>
              <a:t>geodatabase</a:t>
            </a:r>
            <a:r>
              <a:rPr lang="en-US" dirty="0" smtClean="0"/>
              <a:t> organized and clean is difficult but IMPORTANT!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351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Impact of Urbanization</vt:lpstr>
      <vt:lpstr>Overview</vt:lpstr>
      <vt:lpstr>Goals of My Project</vt:lpstr>
      <vt:lpstr>Methodology</vt:lpstr>
      <vt:lpstr>Methodology Continued…</vt:lpstr>
      <vt:lpstr>Results- Annual and Multi Year Averaging</vt:lpstr>
      <vt:lpstr>Challenges…</vt:lpstr>
      <vt:lpstr>Conclusion</vt:lpstr>
      <vt:lpstr>Questions</vt:lpstr>
      <vt:lpstr>Appendix- How to get % Urban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Urbanization</dc:title>
  <dc:creator>bb91882</dc:creator>
  <cp:lastModifiedBy>maidment</cp:lastModifiedBy>
  <cp:revision>25</cp:revision>
  <dcterms:created xsi:type="dcterms:W3CDTF">2008-11-25T10:08:40Z</dcterms:created>
  <dcterms:modified xsi:type="dcterms:W3CDTF">2008-11-25T14:13:34Z</dcterms:modified>
</cp:coreProperties>
</file>