
<file path=[Content_Types].xml><?xml version="1.0" encoding="utf-8"?>
<Types xmlns="http://schemas.openxmlformats.org/package/2006/content-types">
  <Override PartName="/ppt/slideLayouts/slideLayout6.xml" ContentType="application/vnd.openxmlformats-officedocument.presentationml.slideLayout+xml"/>
  <Override PartName="/ppt/embeddings/Microsoft_Equation2.bin" ContentType="application/vnd.openxmlformats-officedocument.oleObject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Default Extension="bin" ContentType="application/vnd.openxmlformats-officedocument.presentationml.printerSettings"/>
  <Default Extension="vml" ContentType="application/vnd.openxmlformats-officedocument.vmlDrawi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png" ContentType="image/png"/>
  <Default Extension="pict" ContentType="image/pict"/>
  <Default Extension="wmf" ContentType="image/x-wmf"/>
  <Override PartName="/ppt/notesMasters/notesMaster1.xml" ContentType="application/vnd.openxmlformats-officedocument.presentationml.notesMaster+xml"/>
  <Override PartName="/docProps/core.xml" ContentType="application/vnd.openxmlformats-package.core-properties+xml"/>
  <Default Extension="emf" ContentType="image/x-emf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Default Extension="xml" ContentType="application/xml"/>
  <Override PartName="/ppt/handoutMasters/handoutMaster1.xml" ContentType="application/vnd.openxmlformats-officedocument.presentationml.handoutMaster+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29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1" r:id="rId3"/>
    <p:sldId id="267" r:id="rId4"/>
    <p:sldId id="259" r:id="rId5"/>
    <p:sldId id="264" r:id="rId6"/>
    <p:sldId id="265" r:id="rId7"/>
    <p:sldId id="266" r:id="rId8"/>
    <p:sldId id="261" r:id="rId9"/>
    <p:sldId id="257" r:id="rId10"/>
    <p:sldId id="260" r:id="rId11"/>
    <p:sldId id="258" r:id="rId12"/>
    <p:sldId id="262" r:id="rId13"/>
    <p:sldId id="263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handoutMaster" Target="handoutMasters/handoutMaster1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7B3AA-05F8-274A-A0DD-4817FADD0904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8A7BE-B407-D64F-B6D7-29C0A2D24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54DB5-B786-7F4D-B269-7CC48B44015B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C493D-325C-284A-8656-5096B934A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DF95F9B5-85F7-443F-A1D5-3EAA3C3899FA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2361A3BC-1721-41A9-A28E-3ABDE20B2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E905-09E2-F940-8214-AB4D1AB2C3C0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15AC-459C-B746-B61D-0827F591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E905-09E2-F940-8214-AB4D1AB2C3C0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15AC-459C-B746-B61D-0827F59158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E905-09E2-F940-8214-AB4D1AB2C3C0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15AC-459C-B746-B61D-0827F59158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E905-09E2-F940-8214-AB4D1AB2C3C0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15AC-459C-B746-B61D-0827F591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E905-09E2-F940-8214-AB4D1AB2C3C0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15AC-459C-B746-B61D-0827F591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E905-09E2-F940-8214-AB4D1AB2C3C0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15AC-459C-B746-B61D-0827F591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E905-09E2-F940-8214-AB4D1AB2C3C0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15AC-459C-B746-B61D-0827F591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E905-09E2-F940-8214-AB4D1AB2C3C0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15AC-459C-B746-B61D-0827F59158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E905-09E2-F940-8214-AB4D1AB2C3C0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15AC-459C-B746-B61D-0827F591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E905-09E2-F940-8214-AB4D1AB2C3C0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15AC-459C-B746-B61D-0827F591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E905-09E2-F940-8214-AB4D1AB2C3C0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15AC-459C-B746-B61D-0827F591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D11E905-09E2-F940-8214-AB4D1AB2C3C0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D9A115AC-459C-B746-B61D-0827F591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  <p:sldLayoutId id="2147484306" r:id="rId12"/>
    <p:sldLayoutId id="2147484307" r:id="rId13"/>
    <p:sldLayoutId id="214748430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Rainwater Catchment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4045686"/>
            <a:ext cx="4683050" cy="804220"/>
          </a:xfrm>
        </p:spPr>
        <p:txBody>
          <a:bodyPr/>
          <a:lstStyle/>
          <a:p>
            <a:r>
              <a:rPr lang="en-US" dirty="0" smtClean="0"/>
              <a:t>Travis County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9870" y="5787579"/>
            <a:ext cx="2230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By:  Laura Hurd</a:t>
            </a:r>
          </a:p>
          <a:p>
            <a:r>
              <a:rPr lang="en-US" dirty="0" smtClean="0"/>
              <a:t>December 1,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Annual Precipitation for Residential Areas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23598" t="16281" r="14752" b="15829"/>
          <a:stretch>
            <a:fillRect/>
          </a:stretch>
        </p:blipFill>
        <p:spPr bwMode="auto">
          <a:xfrm>
            <a:off x="4919320" y="2820451"/>
            <a:ext cx="4224680" cy="372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l="1731" t="38723" r="95077" b="53710"/>
          <a:stretch>
            <a:fillRect/>
          </a:stretch>
        </p:blipFill>
        <p:spPr bwMode="auto">
          <a:xfrm>
            <a:off x="5007118" y="5197257"/>
            <a:ext cx="648663" cy="123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21724" t="14438" r="15448" b="17915"/>
          <a:stretch>
            <a:fillRect/>
          </a:stretch>
        </p:blipFill>
        <p:spPr bwMode="auto">
          <a:xfrm>
            <a:off x="902054" y="4934857"/>
            <a:ext cx="1986744" cy="170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35582" t="14063" r="5427" b="22419"/>
          <a:stretch>
            <a:fillRect/>
          </a:stretch>
        </p:blipFill>
        <p:spPr bwMode="auto">
          <a:xfrm>
            <a:off x="902055" y="2114291"/>
            <a:ext cx="1986744" cy="171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rot="1268781">
            <a:off x="2995828" y="358336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426878">
            <a:off x="2937445" y="4470392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028710" y="397194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2000 Census # of people per square mile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4044" t="14890" r="14307" b="18055"/>
          <a:stretch>
            <a:fillRect/>
          </a:stretch>
        </p:blipFill>
        <p:spPr bwMode="auto">
          <a:xfrm>
            <a:off x="811198" y="1981308"/>
            <a:ext cx="5604484" cy="487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/>
          <a:srcRect l="4173" t="44958" r="85776" b="47314"/>
          <a:stretch>
            <a:fillRect/>
          </a:stretch>
        </p:blipFill>
        <p:spPr bwMode="auto">
          <a:xfrm>
            <a:off x="6415682" y="1981308"/>
            <a:ext cx="2430409" cy="149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Number of people per cell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l="24266" t="15447" r="14974" b="15829"/>
          <a:stretch>
            <a:fillRect/>
          </a:stretch>
        </p:blipFill>
        <p:spPr bwMode="auto">
          <a:xfrm>
            <a:off x="5523114" y="2324152"/>
            <a:ext cx="3417686" cy="309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 cstate="print"/>
          <a:srcRect l="1899" t="17075" r="92099" b="78403"/>
          <a:stretch>
            <a:fillRect/>
          </a:stretch>
        </p:blipFill>
        <p:spPr bwMode="auto">
          <a:xfrm>
            <a:off x="4915962" y="4318928"/>
            <a:ext cx="1214303" cy="73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1903537" y="5782943"/>
          <a:ext cx="5196503" cy="700089"/>
        </p:xfrm>
        <a:graphic>
          <a:graphicData uri="http://schemas.openxmlformats.org/presentationml/2006/ole">
            <p:oleObj spid="_x0000_s26626" name="Equation" r:id="rId4" imgW="3301920" imgH="444240" progId="Equation.3">
              <p:embed/>
            </p:oleObj>
          </a:graphicData>
        </a:graphic>
      </p:graphicFrame>
      <p:pic>
        <p:nvPicPr>
          <p:cNvPr id="7" name="Picture 6"/>
          <p:cNvPicPr/>
          <p:nvPr/>
        </p:nvPicPr>
        <p:blipFill>
          <a:blip r:embed="rId5" cstate="print"/>
          <a:srcRect l="24044" t="14890" r="14307" b="18055"/>
          <a:stretch>
            <a:fillRect/>
          </a:stretch>
        </p:blipFill>
        <p:spPr bwMode="auto">
          <a:xfrm>
            <a:off x="404798" y="3178628"/>
            <a:ext cx="2067528" cy="179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rot="3575324">
            <a:off x="1715357" y="5139742"/>
            <a:ext cx="794223" cy="3683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858291" y="5294884"/>
            <a:ext cx="241749" cy="48805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11" y="5759627"/>
            <a:ext cx="5518758" cy="72340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60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476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Raster Calculation:  Volume (ft^3) of water per year per person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469900" y="3829050"/>
          <a:ext cx="4451350" cy="1149350"/>
        </p:xfrm>
        <a:graphic>
          <a:graphicData uri="http://schemas.openxmlformats.org/presentationml/2006/ole">
            <p:oleObj spid="_x0000_s27650" name="Equation" r:id="rId3" imgW="3098800" imgH="800100" progId="Equation.3">
              <p:embed/>
            </p:oleObj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rcRect l="24266" t="15447" r="14974" b="15829"/>
          <a:stretch>
            <a:fillRect/>
          </a:stretch>
        </p:blipFill>
        <p:spPr bwMode="auto">
          <a:xfrm>
            <a:off x="612775" y="5391879"/>
            <a:ext cx="1397727" cy="126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rcRect l="23598" t="16281" r="14752" b="15829"/>
          <a:stretch>
            <a:fillRect/>
          </a:stretch>
        </p:blipFill>
        <p:spPr bwMode="auto">
          <a:xfrm>
            <a:off x="758565" y="2026642"/>
            <a:ext cx="1437799" cy="126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/>
          <a:srcRect l="23958" t="21445" r="12254" b="16427"/>
          <a:stretch>
            <a:fillRect/>
          </a:stretch>
        </p:blipFill>
        <p:spPr bwMode="auto">
          <a:xfrm>
            <a:off x="5608058" y="2779325"/>
            <a:ext cx="3352914" cy="261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/>
          <a:srcRect l="4455" t="21181" r="84967" b="61339"/>
          <a:stretch>
            <a:fillRect/>
          </a:stretch>
        </p:blipFill>
        <p:spPr bwMode="auto">
          <a:xfrm>
            <a:off x="7950117" y="4978441"/>
            <a:ext cx="1162216" cy="153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 rot="914456">
            <a:off x="589979" y="2825819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011799">
            <a:off x="1712811" y="4975180"/>
            <a:ext cx="404724" cy="6034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391060" y="4135591"/>
            <a:ext cx="641250" cy="3371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3050" y="3787213"/>
            <a:ext cx="5089696" cy="137103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60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72" y="1571172"/>
            <a:ext cx="7400899" cy="2438400"/>
          </a:xfrm>
        </p:spPr>
        <p:txBody>
          <a:bodyPr>
            <a:normAutofit/>
          </a:bodyPr>
          <a:lstStyle/>
          <a:p>
            <a:pPr>
              <a:buClrTx/>
              <a:buFont typeface="Arial"/>
              <a:buChar char="•"/>
            </a:pPr>
            <a:r>
              <a:rPr lang="en-US" dirty="0" smtClean="0"/>
              <a:t>On average100 gallons of water is used per day per person (Nalco Handbook) which is about</a:t>
            </a:r>
            <a:r>
              <a:rPr lang="en-US" dirty="0" smtClean="0"/>
              <a:t>    </a:t>
            </a:r>
            <a:r>
              <a:rPr lang="en-US" u="sng" dirty="0" smtClean="0"/>
              <a:t>5,000 </a:t>
            </a:r>
            <a:r>
              <a:rPr lang="en-US" u="sng" dirty="0" smtClean="0"/>
              <a:t>cubic feet of water per person per year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2550" y="2863295"/>
            <a:ext cx="4709002" cy="369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34094" t="17213" r="21329" b="22009"/>
          <a:stretch>
            <a:fillRect/>
          </a:stretch>
        </p:blipFill>
        <p:spPr bwMode="auto">
          <a:xfrm>
            <a:off x="5097689" y="2444467"/>
            <a:ext cx="4046311" cy="441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0481" y="1719417"/>
            <a:ext cx="44849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red cells are residential </a:t>
            </a:r>
          </a:p>
          <a:p>
            <a:r>
              <a:rPr lang="en-US" dirty="0" smtClean="0"/>
              <a:t>areas with &lt; 5000 cubic feet/year-person of rainwater volume</a:t>
            </a:r>
          </a:p>
          <a:p>
            <a:pPr>
              <a:buFont typeface="Arial"/>
              <a:buChar char="•"/>
            </a:pPr>
            <a:r>
              <a:rPr lang="en-US" dirty="0" smtClean="0"/>
              <a:t>These red blocks are areas where rainwater catchment is not worth pursuing for all water needs.</a:t>
            </a:r>
          </a:p>
          <a:p>
            <a:pPr>
              <a:buFont typeface="Arial"/>
              <a:buChar char="•"/>
            </a:pPr>
            <a:r>
              <a:rPr lang="en-US" dirty="0" smtClean="0"/>
              <a:t>Red areas consist primarily of high density housing areas (e.g. dorms, apartments)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899408"/>
            <a:ext cx="7918450" cy="788894"/>
          </a:xfrm>
        </p:spPr>
        <p:txBody>
          <a:bodyPr>
            <a:no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dirty="0" smtClean="0"/>
              <a:t>unpredictable nature of Central Texas weather</a:t>
            </a:r>
          </a:p>
          <a:p>
            <a:pPr>
              <a:buClrTx/>
            </a:pPr>
            <a:r>
              <a:rPr lang="en-US" dirty="0" smtClean="0"/>
              <a:t>rain catchment devices</a:t>
            </a:r>
          </a:p>
          <a:p>
            <a:pPr>
              <a:buClrTx/>
            </a:pPr>
            <a:r>
              <a:rPr lang="en-US" dirty="0" smtClean="0"/>
              <a:t>land use in Travis County</a:t>
            </a:r>
          </a:p>
          <a:p>
            <a:pPr lvl="1">
              <a:buClrTx/>
            </a:pPr>
            <a:r>
              <a:rPr lang="en-US" dirty="0" smtClean="0"/>
              <a:t>codes and map</a:t>
            </a:r>
          </a:p>
          <a:p>
            <a:pPr>
              <a:buClrTx/>
            </a:pPr>
            <a:r>
              <a:rPr lang="en-US" dirty="0" smtClean="0"/>
              <a:t>average annual precipitation</a:t>
            </a:r>
          </a:p>
          <a:p>
            <a:pPr>
              <a:buClrTx/>
            </a:pPr>
            <a:r>
              <a:rPr lang="en-US" dirty="0" smtClean="0"/>
              <a:t>2000 Census data</a:t>
            </a:r>
          </a:p>
          <a:p>
            <a:pPr>
              <a:buClrTx/>
            </a:pPr>
            <a:r>
              <a:rPr lang="en-US" dirty="0" smtClean="0"/>
              <a:t>water use per person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48" y="582706"/>
            <a:ext cx="2828524" cy="1722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78" y="2528454"/>
            <a:ext cx="8108447" cy="4156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Catchment Devices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82" y="2208441"/>
            <a:ext cx="3882660" cy="3028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628" y="5574057"/>
            <a:ext cx="4194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renewableenergycreations.com/Products.html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480" y="1662457"/>
            <a:ext cx="4064000" cy="391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28006" y="58510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http://saveearth-savehumanity.blogspot.com/2009/03/water-table-level-in-chennai-raised-by.html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Use Code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89013" y="1371600"/>
          <a:ext cx="6961141" cy="4761225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701057"/>
                <a:gridCol w="6260084"/>
              </a:tblGrid>
              <a:tr h="3721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Definition</a:t>
                      </a:r>
                    </a:p>
                  </a:txBody>
                  <a:tcPr/>
                </a:tc>
              </a:tr>
              <a:tr h="789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Single Family - one dwelling in a single building on one lot. May be attached to another unit, as long as there are separate parcels. Includes manufactured, non-mobile homes.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26310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Mobile Homes - one or many dwellings in single buildings, designed to be mobile.</a:t>
                      </a:r>
                      <a:endParaRPr lang="en-US" sz="1200" dirty="0"/>
                    </a:p>
                  </a:txBody>
                  <a:tcPr/>
                </a:tc>
              </a:tr>
              <a:tr h="789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150	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Duplexes - two dwellings within a single building and on one lot, other than a mobile home.</a:t>
                      </a:r>
                      <a:endParaRPr lang="en-US" sz="1200" dirty="0"/>
                    </a:p>
                  </a:txBody>
                  <a:tcPr/>
                </a:tc>
              </a:tr>
              <a:tr h="43851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Large-lot Single Family - one dwelling in one </a:t>
                      </a:r>
                      <a:r>
                        <a:rPr lang="en-US" sz="1200" dirty="0" err="1" smtClean="0"/>
                        <a:t>buidling</a:t>
                      </a:r>
                      <a:r>
                        <a:rPr lang="en-US" sz="1200" dirty="0" smtClean="0"/>
                        <a:t> on a parcel 10 acres or greater, usually used as a farm, that can possibly be redeveloped for another use</a:t>
                      </a:r>
                      <a:endParaRPr lang="en-US" sz="1200" dirty="0"/>
                    </a:p>
                  </a:txBody>
                  <a:tcPr/>
                </a:tc>
              </a:tr>
              <a:tr h="61391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Three/</a:t>
                      </a:r>
                      <a:r>
                        <a:rPr lang="en-US" sz="1200" dirty="0" err="1" smtClean="0"/>
                        <a:t>Fourplex</a:t>
                      </a:r>
                      <a:r>
                        <a:rPr lang="en-US" sz="1200" dirty="0" smtClean="0"/>
                        <a:t> - Three or four dwellings within individual buildings on one lot.</a:t>
                      </a:r>
                    </a:p>
                    <a:p>
                      <a:r>
                        <a:rPr lang="en-US" sz="1200" dirty="0" smtClean="0"/>
                        <a:t>	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26310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Apartment/Condo - more than 5 dwellings within individual buildings on one lot.</a:t>
                      </a:r>
                      <a:endParaRPr lang="en-US" sz="1200" dirty="0"/>
                    </a:p>
                  </a:txBody>
                  <a:tcPr/>
                </a:tc>
              </a:tr>
              <a:tr h="43851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Group Quarters - one dwelling containing non-family occupants on one lot and providing. Occupants share services.</a:t>
                      </a:r>
                      <a:endParaRPr lang="en-US" sz="1200" dirty="0"/>
                    </a:p>
                  </a:txBody>
                  <a:tcPr/>
                </a:tc>
              </a:tr>
              <a:tr h="61391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240	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Retirement Housing - one dwelling containing non-family occupants on one lot and providing services to retirees 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70390" y="6211669"/>
            <a:ext cx="81608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(ftp://ftp.ci.austin.tx.us/GIS-Data/Regional/landuse/landuse_2003.htm#what)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83" y="188259"/>
            <a:ext cx="7918450" cy="788894"/>
          </a:xfrm>
        </p:spPr>
        <p:txBody>
          <a:bodyPr/>
          <a:lstStyle/>
          <a:p>
            <a:r>
              <a:rPr lang="en-US" dirty="0" smtClean="0"/>
              <a:t>Land Use 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5884"/>
          <a:stretch>
            <a:fillRect/>
          </a:stretch>
        </p:blipFill>
        <p:spPr>
          <a:xfrm>
            <a:off x="593782" y="3711934"/>
            <a:ext cx="3959225" cy="3146066"/>
          </a:xfrm>
          <a:prstGeom prst="rect">
            <a:avLst/>
          </a:prstGeom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/>
          <a:srcRect l="15246" t="8453" r="5697" b="9477"/>
          <a:stretch>
            <a:fillRect/>
          </a:stretch>
        </p:blipFill>
        <p:spPr bwMode="auto">
          <a:xfrm>
            <a:off x="4933742" y="3698140"/>
            <a:ext cx="3804850" cy="315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 l="3535" t="60707" r="89498" b="23463"/>
          <a:stretch>
            <a:fillRect/>
          </a:stretch>
        </p:blipFill>
        <p:spPr bwMode="auto">
          <a:xfrm>
            <a:off x="1728022" y="1455399"/>
            <a:ext cx="1064309" cy="193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2331" y="977153"/>
            <a:ext cx="4016877" cy="2747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Use Code Raster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41456" r="4552"/>
          <a:stretch>
            <a:fillRect/>
          </a:stretch>
        </p:blipFill>
        <p:spPr>
          <a:xfrm>
            <a:off x="3701143" y="2044700"/>
            <a:ext cx="4454499" cy="3776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2858" t="17730" r="85724" b="68048"/>
          <a:stretch>
            <a:fillRect/>
          </a:stretch>
        </p:blipFill>
        <p:spPr>
          <a:xfrm>
            <a:off x="1582057" y="2044700"/>
            <a:ext cx="1861804" cy="1061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Residential Land Use Raster Calculation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35582" t="14063" r="5427" b="22419"/>
          <a:stretch>
            <a:fillRect/>
          </a:stretch>
        </p:blipFill>
        <p:spPr bwMode="auto">
          <a:xfrm>
            <a:off x="4749346" y="2068286"/>
            <a:ext cx="4136571" cy="356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21342" t="20363" r="68514" b="75456"/>
          <a:stretch>
            <a:fillRect/>
          </a:stretch>
        </p:blipFill>
        <p:spPr bwMode="auto">
          <a:xfrm>
            <a:off x="4749346" y="4900266"/>
            <a:ext cx="1469663" cy="4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2775" y="2449888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All residential areas are in grey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Annual Precipitation (inches/year)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1724" t="14438" r="15448" b="17915"/>
          <a:stretch>
            <a:fillRect/>
          </a:stretch>
        </p:blipFill>
        <p:spPr bwMode="auto">
          <a:xfrm>
            <a:off x="1001586" y="2044699"/>
            <a:ext cx="4832054" cy="414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 l="4973" t="45195" r="92077" b="48686"/>
          <a:stretch>
            <a:fillRect/>
          </a:stretch>
        </p:blipFill>
        <p:spPr bwMode="auto">
          <a:xfrm>
            <a:off x="6400800" y="2044699"/>
            <a:ext cx="1103086" cy="183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2708</TotalTime>
  <Words>448</Words>
  <Application>Microsoft Macintosh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Twilight</vt:lpstr>
      <vt:lpstr>Equation</vt:lpstr>
      <vt:lpstr>Rainwater Catchment</vt:lpstr>
      <vt:lpstr>Overview </vt:lpstr>
      <vt:lpstr>Drought</vt:lpstr>
      <vt:lpstr>Rain Catchment Devices</vt:lpstr>
      <vt:lpstr>Land Use Code</vt:lpstr>
      <vt:lpstr>Land Use Map</vt:lpstr>
      <vt:lpstr>Land Use Code Raster</vt:lpstr>
      <vt:lpstr>Residential Land Use Raster Calculation</vt:lpstr>
      <vt:lpstr>Average Annual Precipitation (inches/year)</vt:lpstr>
      <vt:lpstr>Average Annual Precipitation for Residential Areas</vt:lpstr>
      <vt:lpstr>2000 Census # of people per square mile</vt:lpstr>
      <vt:lpstr>Number of people per cell</vt:lpstr>
      <vt:lpstr>Raster Calculation:  Volume (ft^3) of water per year per person</vt:lpstr>
      <vt:lpstr>Water Usage</vt:lpstr>
      <vt:lpstr>Conclusion</vt:lpstr>
      <vt:lpstr>Questions?</vt:lpstr>
    </vt:vector>
  </TitlesOfParts>
  <Company>University of Texas at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Rainwater Catchment</dc:title>
  <dc:creator>Laura Hurd</dc:creator>
  <cp:lastModifiedBy>Laura Hurd</cp:lastModifiedBy>
  <cp:revision>57</cp:revision>
  <dcterms:created xsi:type="dcterms:W3CDTF">2009-12-01T05:28:23Z</dcterms:created>
  <dcterms:modified xsi:type="dcterms:W3CDTF">2009-12-01T14:07:23Z</dcterms:modified>
</cp:coreProperties>
</file>